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0" r:id="rId1"/>
  </p:sldMasterIdLst>
  <p:notesMasterIdLst>
    <p:notesMasterId r:id="rId22"/>
  </p:notesMasterIdLst>
  <p:sldIdLst>
    <p:sldId id="473" r:id="rId2"/>
    <p:sldId id="257" r:id="rId3"/>
    <p:sldId id="258" r:id="rId4"/>
    <p:sldId id="259" r:id="rId5"/>
    <p:sldId id="260" r:id="rId6"/>
    <p:sldId id="261" r:id="rId7"/>
    <p:sldId id="262" r:id="rId8"/>
    <p:sldId id="268" r:id="rId9"/>
    <p:sldId id="491" r:id="rId10"/>
    <p:sldId id="481" r:id="rId11"/>
    <p:sldId id="495" r:id="rId12"/>
    <p:sldId id="496" r:id="rId13"/>
    <p:sldId id="469" r:id="rId14"/>
    <p:sldId id="501" r:id="rId15"/>
    <p:sldId id="502" r:id="rId16"/>
    <p:sldId id="470" r:id="rId17"/>
    <p:sldId id="487" r:id="rId18"/>
    <p:sldId id="471" r:id="rId19"/>
    <p:sldId id="489" r:id="rId20"/>
    <p:sldId id="464" r:id="rId21"/>
  </p:sldIdLst>
  <p:sldSz cx="12195175" cy="6858000"/>
  <p:notesSz cx="6858000" cy="9144000"/>
  <p:embeddedFontLst>
    <p:embeddedFont>
      <p:font typeface="等线" panose="02010600030101010101" pitchFamily="2" charset="-122"/>
      <p:regular r:id="rId23"/>
      <p:bold r:id="rId24"/>
    </p:embeddedFont>
    <p:embeddedFont>
      <p:font typeface="等线 Light" panose="02010600030101010101" pitchFamily="2" charset="-122"/>
      <p:regular r:id="rId25"/>
    </p:embeddedFont>
    <p:embeddedFont>
      <p:font typeface="宋体" panose="02010600030101010101" pitchFamily="2" charset="-122"/>
      <p:regular r:id="rId26"/>
    </p:embeddedFon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mbria Math" panose="02040503050406030204" pitchFamily="18" charset="0"/>
      <p:regular r:id="rId33"/>
    </p:embeddedFont>
  </p:embeddedFontLst>
  <p:custDataLst>
    <p:tags r:id="rId34"/>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66"/>
    <a:srgbClr val="ECB2C1"/>
    <a:srgbClr val="0000FF"/>
    <a:srgbClr val="0000CC"/>
    <a:srgbClr val="0033CC"/>
    <a:srgbClr val="134E30"/>
    <a:srgbClr val="800000"/>
    <a:srgbClr val="FF7C80"/>
    <a:srgbClr val="640000"/>
    <a:srgbClr val="2C4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3" autoAdjust="0"/>
    <p:restoredTop sz="94712" autoAdjust="0"/>
  </p:normalViewPr>
  <p:slideViewPr>
    <p:cSldViewPr showGuides="1">
      <p:cViewPr varScale="1">
        <p:scale>
          <a:sx n="65" d="100"/>
          <a:sy n="65" d="100"/>
        </p:scale>
        <p:origin x="906" y="60"/>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1722"/>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 Id="rId5" Type="http://schemas.openxmlformats.org/officeDocument/2006/relationships/image" Target="../media/image16.wmf"/><Relationship Id="rId4"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5" Type="http://schemas.openxmlformats.org/officeDocument/2006/relationships/image" Target="../media/image23.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14T07:41:20.019"/>
    </inkml:context>
    <inkml:brush xml:id="br0">
      <inkml:brushProperty name="width" value="0.05" units="cm"/>
      <inkml:brushProperty name="height" value="0.05" units="cm"/>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pPr/>
              <a:t>2022/9/15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pPr/>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5F8D43-A18C-4612-AD27-ED7735738466}" type="slidenum">
              <a:rPr lang="en-US" smtClean="0"/>
              <a:t>2</a:t>
            </a:fld>
            <a:endParaRPr lang="en-US"/>
          </a:p>
        </p:txBody>
      </p:sp>
    </p:spTree>
    <p:extLst>
      <p:ext uri="{BB962C8B-B14F-4D97-AF65-F5344CB8AC3E}">
        <p14:creationId xmlns:p14="http://schemas.microsoft.com/office/powerpoint/2010/main" val="1926575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pPr/>
              <a:t>20</a:t>
            </a:fld>
            <a:endParaRPr lang="zh-CN" altLang="en-US"/>
          </a:p>
        </p:txBody>
      </p:sp>
    </p:spTree>
    <p:extLst>
      <p:ext uri="{BB962C8B-B14F-4D97-AF65-F5344CB8AC3E}">
        <p14:creationId xmlns:p14="http://schemas.microsoft.com/office/powerpoint/2010/main" val="1537916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624B6-2D11-A4CD-8754-5F76130DDC58}"/>
              </a:ext>
            </a:extLst>
          </p:cNvPr>
          <p:cNvSpPr>
            <a:spLocks noGrp="1"/>
          </p:cNvSpPr>
          <p:nvPr>
            <p:ph type="ctrTitle"/>
          </p:nvPr>
        </p:nvSpPr>
        <p:spPr>
          <a:xfrm>
            <a:off x="1524397" y="1122363"/>
            <a:ext cx="9146381"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07F91C-1C56-041B-4799-D0D65B42D3C3}"/>
              </a:ext>
            </a:extLst>
          </p:cNvPr>
          <p:cNvSpPr>
            <a:spLocks noGrp="1"/>
          </p:cNvSpPr>
          <p:nvPr>
            <p:ph type="subTitle" idx="1"/>
          </p:nvPr>
        </p:nvSpPr>
        <p:spPr>
          <a:xfrm>
            <a:off x="1524397" y="3602038"/>
            <a:ext cx="914638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DE757F-8131-2BDB-FCA1-92B446706C51}"/>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900FD694-AA20-C067-43FB-8E13B2F16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F7F09-B130-3B23-0387-EAE9865F5B4F}"/>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4429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88A31-EBBA-5602-1462-7784032569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6EA2EB-486F-FB5C-EAE2-052AE389A6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767BD-B8F5-1450-C85B-949FF132EB0F}"/>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82451959-3ECB-5E7E-F60A-524939E822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85D66-1F0A-46CA-020A-A00895AB640D}"/>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3234837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6193CC-7D2F-18AD-EAAA-703E1B00A6BF}"/>
              </a:ext>
            </a:extLst>
          </p:cNvPr>
          <p:cNvSpPr>
            <a:spLocks noGrp="1"/>
          </p:cNvSpPr>
          <p:nvPr>
            <p:ph type="title" orient="vert"/>
          </p:nvPr>
        </p:nvSpPr>
        <p:spPr>
          <a:xfrm>
            <a:off x="8727172" y="365125"/>
            <a:ext cx="262958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C33957-B115-2E10-861F-372E4AB98E84}"/>
              </a:ext>
            </a:extLst>
          </p:cNvPr>
          <p:cNvSpPr>
            <a:spLocks noGrp="1"/>
          </p:cNvSpPr>
          <p:nvPr>
            <p:ph type="body" orient="vert" idx="1"/>
          </p:nvPr>
        </p:nvSpPr>
        <p:spPr>
          <a:xfrm>
            <a:off x="838418" y="365125"/>
            <a:ext cx="7736314"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19EE5F-84FF-9C85-1AD5-E69860B6352A}"/>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738E054C-0FFB-B510-3949-1B195A6997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C33AF-243C-CD83-5390-21998473E19A}"/>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3823741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Janice作品">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1050884383"/>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D396A-05C2-A1A6-F913-02D18ED7FA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4B5323-C5F2-2488-79EE-308AAF362C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51CFD-C1B8-C913-08C6-FBDEC7ADF96E}"/>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25424378-3D00-1819-EE09-FB50613CD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3B43C5-C280-6CFE-4465-C7ED69B1B096}"/>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280118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A949D-661E-2F08-CEBF-21D6D1A5887E}"/>
              </a:ext>
            </a:extLst>
          </p:cNvPr>
          <p:cNvSpPr>
            <a:spLocks noGrp="1"/>
          </p:cNvSpPr>
          <p:nvPr>
            <p:ph type="title"/>
          </p:nvPr>
        </p:nvSpPr>
        <p:spPr>
          <a:xfrm>
            <a:off x="832067" y="1709739"/>
            <a:ext cx="1051833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6CAA3B-3461-8C46-6AC7-4BCED1108B77}"/>
              </a:ext>
            </a:extLst>
          </p:cNvPr>
          <p:cNvSpPr>
            <a:spLocks noGrp="1"/>
          </p:cNvSpPr>
          <p:nvPr>
            <p:ph type="body" idx="1"/>
          </p:nvPr>
        </p:nvSpPr>
        <p:spPr>
          <a:xfrm>
            <a:off x="832067" y="4589464"/>
            <a:ext cx="1051833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613AC1-7861-0F44-005B-79D320F99012}"/>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80F84B92-8ACC-25B0-C202-2BA9F5333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953AC5-5A33-362E-9A41-A3A0C70D09BF}"/>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753399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BB04-8E30-A55C-F95E-8539E9416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234A3D-B937-00FE-73FB-EA920CEEA49F}"/>
              </a:ext>
            </a:extLst>
          </p:cNvPr>
          <p:cNvSpPr>
            <a:spLocks noGrp="1"/>
          </p:cNvSpPr>
          <p:nvPr>
            <p:ph sz="half" idx="1"/>
          </p:nvPr>
        </p:nvSpPr>
        <p:spPr>
          <a:xfrm>
            <a:off x="838418" y="1825625"/>
            <a:ext cx="51829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5D3B60-1FAC-97E9-DD7C-37ADD348F069}"/>
              </a:ext>
            </a:extLst>
          </p:cNvPr>
          <p:cNvSpPr>
            <a:spLocks noGrp="1"/>
          </p:cNvSpPr>
          <p:nvPr>
            <p:ph sz="half" idx="2"/>
          </p:nvPr>
        </p:nvSpPr>
        <p:spPr>
          <a:xfrm>
            <a:off x="6173808" y="1825625"/>
            <a:ext cx="518294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7986D9-F461-63E1-DF82-B9FE00CD3D58}"/>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6" name="Footer Placeholder 5">
            <a:extLst>
              <a:ext uri="{FF2B5EF4-FFF2-40B4-BE49-F238E27FC236}">
                <a16:creationId xmlns:a16="http://schemas.microsoft.com/office/drawing/2014/main" id="{17DF2B49-49D4-A66E-B3F7-060939BA0A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2DD9B7-37A7-596F-955F-B1F1D0433BCD}"/>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1523166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DC3EF-177D-5E28-3E2B-10D17402AA97}"/>
              </a:ext>
            </a:extLst>
          </p:cNvPr>
          <p:cNvSpPr>
            <a:spLocks noGrp="1"/>
          </p:cNvSpPr>
          <p:nvPr>
            <p:ph type="title"/>
          </p:nvPr>
        </p:nvSpPr>
        <p:spPr>
          <a:xfrm>
            <a:off x="840007" y="365126"/>
            <a:ext cx="10518338"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2D037E-E985-AB70-6640-208896A87EAB}"/>
              </a:ext>
            </a:extLst>
          </p:cNvPr>
          <p:cNvSpPr>
            <a:spLocks noGrp="1"/>
          </p:cNvSpPr>
          <p:nvPr>
            <p:ph type="body" idx="1"/>
          </p:nvPr>
        </p:nvSpPr>
        <p:spPr>
          <a:xfrm>
            <a:off x="840007" y="1681163"/>
            <a:ext cx="515913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9D94DC-6DAB-1244-ACD6-A7C7EF610D9B}"/>
              </a:ext>
            </a:extLst>
          </p:cNvPr>
          <p:cNvSpPr>
            <a:spLocks noGrp="1"/>
          </p:cNvSpPr>
          <p:nvPr>
            <p:ph sz="half" idx="2"/>
          </p:nvPr>
        </p:nvSpPr>
        <p:spPr>
          <a:xfrm>
            <a:off x="840007" y="2505075"/>
            <a:ext cx="515913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4F0A7B-96DA-11BD-20DE-1E5A3A870416}"/>
              </a:ext>
            </a:extLst>
          </p:cNvPr>
          <p:cNvSpPr>
            <a:spLocks noGrp="1"/>
          </p:cNvSpPr>
          <p:nvPr>
            <p:ph type="body" sz="quarter" idx="3"/>
          </p:nvPr>
        </p:nvSpPr>
        <p:spPr>
          <a:xfrm>
            <a:off x="6173807" y="1681163"/>
            <a:ext cx="518453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E70BB1-8C11-6668-01E6-33D2B3A1E6C9}"/>
              </a:ext>
            </a:extLst>
          </p:cNvPr>
          <p:cNvSpPr>
            <a:spLocks noGrp="1"/>
          </p:cNvSpPr>
          <p:nvPr>
            <p:ph sz="quarter" idx="4"/>
          </p:nvPr>
        </p:nvSpPr>
        <p:spPr>
          <a:xfrm>
            <a:off x="6173807" y="2505075"/>
            <a:ext cx="518453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AE459B-CFD0-3CDD-867B-DC798E3CEF59}"/>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8" name="Footer Placeholder 7">
            <a:extLst>
              <a:ext uri="{FF2B5EF4-FFF2-40B4-BE49-F238E27FC236}">
                <a16:creationId xmlns:a16="http://schemas.microsoft.com/office/drawing/2014/main" id="{D0B08851-06D9-6647-0285-D10DF83EC9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BFC0D9D-0FB0-1155-E603-E9C7C78D95AB}"/>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3844341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FF23-1AC0-58D8-6F38-4C47CA1822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987952B-A12D-5B8A-F62B-6E080D08F7C3}"/>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4" name="Footer Placeholder 3">
            <a:extLst>
              <a:ext uri="{FF2B5EF4-FFF2-40B4-BE49-F238E27FC236}">
                <a16:creationId xmlns:a16="http://schemas.microsoft.com/office/drawing/2014/main" id="{9E2C2A3A-F505-868B-C045-84312AB50A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61D987-128F-7F58-8A0D-B3CC98226B1D}"/>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1241992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5D89C6-4B61-29E7-4B9A-4CBFBEC6BED1}"/>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3" name="Footer Placeholder 2">
            <a:extLst>
              <a:ext uri="{FF2B5EF4-FFF2-40B4-BE49-F238E27FC236}">
                <a16:creationId xmlns:a16="http://schemas.microsoft.com/office/drawing/2014/main" id="{7D37AFE9-96C2-AAEA-F02A-225E010AE5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CB42CDD-9800-C783-60EB-1926E268C4C4}"/>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30245107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C75CF-4636-4B26-4A7E-27F33FA3D45F}"/>
              </a:ext>
            </a:extLst>
          </p:cNvPr>
          <p:cNvSpPr>
            <a:spLocks noGrp="1"/>
          </p:cNvSpPr>
          <p:nvPr>
            <p:ph type="title"/>
          </p:nvPr>
        </p:nvSpPr>
        <p:spPr>
          <a:xfrm>
            <a:off x="840007" y="457200"/>
            <a:ext cx="3933261"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98F1D2-86EF-ACF0-1219-7DE723936C95}"/>
              </a:ext>
            </a:extLst>
          </p:cNvPr>
          <p:cNvSpPr>
            <a:spLocks noGrp="1"/>
          </p:cNvSpPr>
          <p:nvPr>
            <p:ph idx="1"/>
          </p:nvPr>
        </p:nvSpPr>
        <p:spPr>
          <a:xfrm>
            <a:off x="5184538" y="987426"/>
            <a:ext cx="617380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C69580-DF9F-64EE-36F3-3BE0982764BA}"/>
              </a:ext>
            </a:extLst>
          </p:cNvPr>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064A0-7828-3CF9-889D-D7133D236EE1}"/>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6" name="Footer Placeholder 5">
            <a:extLst>
              <a:ext uri="{FF2B5EF4-FFF2-40B4-BE49-F238E27FC236}">
                <a16:creationId xmlns:a16="http://schemas.microsoft.com/office/drawing/2014/main" id="{67FB15C0-6630-B99F-40E5-D0C4B8900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7E4B9E-D787-33E6-A296-7D2C8F5254F0}"/>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21746113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61D65-77C6-F319-B60F-995F2A7E35A4}"/>
              </a:ext>
            </a:extLst>
          </p:cNvPr>
          <p:cNvSpPr>
            <a:spLocks noGrp="1"/>
          </p:cNvSpPr>
          <p:nvPr>
            <p:ph type="title"/>
          </p:nvPr>
        </p:nvSpPr>
        <p:spPr>
          <a:xfrm>
            <a:off x="840007" y="457200"/>
            <a:ext cx="3933261"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26ECED-479E-39DB-5B87-374EEB18BE02}"/>
              </a:ext>
            </a:extLst>
          </p:cNvPr>
          <p:cNvSpPr>
            <a:spLocks noGrp="1"/>
          </p:cNvSpPr>
          <p:nvPr>
            <p:ph type="pic" idx="1"/>
          </p:nvPr>
        </p:nvSpPr>
        <p:spPr>
          <a:xfrm>
            <a:off x="5184538" y="987426"/>
            <a:ext cx="617380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D08A78-2400-0463-F97A-01967B44F09C}"/>
              </a:ext>
            </a:extLst>
          </p:cNvPr>
          <p:cNvSpPr>
            <a:spLocks noGrp="1"/>
          </p:cNvSpPr>
          <p:nvPr>
            <p:ph type="body" sz="half" idx="2"/>
          </p:nvPr>
        </p:nvSpPr>
        <p:spPr>
          <a:xfrm>
            <a:off x="840007" y="2057400"/>
            <a:ext cx="3933261"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3FB42A-788E-0B66-CD50-4A9BD6E4175D}"/>
              </a:ext>
            </a:extLst>
          </p:cNvPr>
          <p:cNvSpPr>
            <a:spLocks noGrp="1"/>
          </p:cNvSpPr>
          <p:nvPr>
            <p:ph type="dt" sz="half" idx="10"/>
          </p:nvPr>
        </p:nvSpPr>
        <p:spPr/>
        <p:txBody>
          <a:bodyPr/>
          <a:lstStyle/>
          <a:p>
            <a:fld id="{8B4005F6-201E-43F4-B403-B8FFFE8AC675}" type="datetimeFigureOut">
              <a:rPr lang="en-US" smtClean="0"/>
              <a:t>9/15/2022</a:t>
            </a:fld>
            <a:endParaRPr lang="en-US"/>
          </a:p>
        </p:txBody>
      </p:sp>
      <p:sp>
        <p:nvSpPr>
          <p:cNvPr id="6" name="Footer Placeholder 5">
            <a:extLst>
              <a:ext uri="{FF2B5EF4-FFF2-40B4-BE49-F238E27FC236}">
                <a16:creationId xmlns:a16="http://schemas.microsoft.com/office/drawing/2014/main" id="{4C4229DD-A26C-B3BC-A480-FFF9B1B3E6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250652-071D-373C-BCD4-C862FFB0F3CB}"/>
              </a:ext>
            </a:extLst>
          </p:cNvPr>
          <p:cNvSpPr>
            <a:spLocks noGrp="1"/>
          </p:cNvSpPr>
          <p:nvPr>
            <p:ph type="sldNum" sz="quarter" idx="12"/>
          </p:nvPr>
        </p:nvSpPr>
        <p:spPr/>
        <p:txBody>
          <a:bodyPr/>
          <a:lstStyle/>
          <a:p>
            <a:fld id="{B0A8C64B-9771-4AD0-B1FA-12275CB56657}" type="slidenum">
              <a:rPr lang="en-US" smtClean="0"/>
              <a:t>‹#›</a:t>
            </a:fld>
            <a:endParaRPr lang="en-US"/>
          </a:p>
        </p:txBody>
      </p:sp>
    </p:spTree>
    <p:extLst>
      <p:ext uri="{BB962C8B-B14F-4D97-AF65-F5344CB8AC3E}">
        <p14:creationId xmlns:p14="http://schemas.microsoft.com/office/powerpoint/2010/main" val="4004962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22988-1056-45F8-245B-9316BC05130F}"/>
              </a:ext>
            </a:extLst>
          </p:cNvPr>
          <p:cNvSpPr>
            <a:spLocks noGrp="1"/>
          </p:cNvSpPr>
          <p:nvPr>
            <p:ph type="title"/>
          </p:nvPr>
        </p:nvSpPr>
        <p:spPr>
          <a:xfrm>
            <a:off x="838419" y="365126"/>
            <a:ext cx="1051833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8C0D4F-72D8-2084-9B6D-7AFD4E89CB2F}"/>
              </a:ext>
            </a:extLst>
          </p:cNvPr>
          <p:cNvSpPr>
            <a:spLocks noGrp="1"/>
          </p:cNvSpPr>
          <p:nvPr>
            <p:ph type="body" idx="1"/>
          </p:nvPr>
        </p:nvSpPr>
        <p:spPr>
          <a:xfrm>
            <a:off x="838419" y="1825625"/>
            <a:ext cx="1051833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45FFE-729A-21EB-B247-02CE447DE149}"/>
              </a:ext>
            </a:extLst>
          </p:cNvPr>
          <p:cNvSpPr>
            <a:spLocks noGrp="1"/>
          </p:cNvSpPr>
          <p:nvPr>
            <p:ph type="dt" sz="half" idx="2"/>
          </p:nvPr>
        </p:nvSpPr>
        <p:spPr>
          <a:xfrm>
            <a:off x="838418" y="6356351"/>
            <a:ext cx="2743914"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4005F6-201E-43F4-B403-B8FFFE8AC675}" type="datetimeFigureOut">
              <a:rPr lang="en-US" smtClean="0"/>
              <a:t>9/15/2022</a:t>
            </a:fld>
            <a:endParaRPr lang="en-US"/>
          </a:p>
        </p:txBody>
      </p:sp>
      <p:sp>
        <p:nvSpPr>
          <p:cNvPr id="5" name="Footer Placeholder 4">
            <a:extLst>
              <a:ext uri="{FF2B5EF4-FFF2-40B4-BE49-F238E27FC236}">
                <a16:creationId xmlns:a16="http://schemas.microsoft.com/office/drawing/2014/main" id="{A0F695B9-99A3-3BF4-3656-09DB9F11B4D2}"/>
              </a:ext>
            </a:extLst>
          </p:cNvPr>
          <p:cNvSpPr>
            <a:spLocks noGrp="1"/>
          </p:cNvSpPr>
          <p:nvPr>
            <p:ph type="ftr" sz="quarter" idx="3"/>
          </p:nvPr>
        </p:nvSpPr>
        <p:spPr>
          <a:xfrm>
            <a:off x="4039652" y="6356351"/>
            <a:ext cx="411587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A47AF9C-09F6-9266-4D0A-4851C3505E5D}"/>
              </a:ext>
            </a:extLst>
          </p:cNvPr>
          <p:cNvSpPr>
            <a:spLocks noGrp="1"/>
          </p:cNvSpPr>
          <p:nvPr>
            <p:ph type="sldNum" sz="quarter" idx="4"/>
          </p:nvPr>
        </p:nvSpPr>
        <p:spPr>
          <a:xfrm>
            <a:off x="8612843" y="6356351"/>
            <a:ext cx="274391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8C64B-9771-4AD0-B1FA-12275CB56657}" type="slidenum">
              <a:rPr lang="en-US" smtClean="0"/>
              <a:t>‹#›</a:t>
            </a:fld>
            <a:endParaRPr lang="en-US"/>
          </a:p>
        </p:txBody>
      </p:sp>
    </p:spTree>
    <p:extLst>
      <p:ext uri="{BB962C8B-B14F-4D97-AF65-F5344CB8AC3E}">
        <p14:creationId xmlns:p14="http://schemas.microsoft.com/office/powerpoint/2010/main" val="427183974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656" r:id="rId13"/>
    <p:sldLayoutId id="2147483654" r:id="rId14"/>
    <p:sldLayoutId id="2147483658" r:id="rId15"/>
    <p:sldLayoutId id="2147483661" r:id="rId16"/>
    <p:sldLayoutId id="2147483662" r:id="rId17"/>
    <p:sldLayoutId id="2147483663" r:id="rId18"/>
    <p:sldLayoutId id="2147483660" r:id="rId19"/>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advClick="0" advTm="3000">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6.jp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6.wmf"/><Relationship Id="rId3" Type="http://schemas.openxmlformats.org/officeDocument/2006/relationships/video" Target="../media/media1.mp4"/><Relationship Id="rId7" Type="http://schemas.openxmlformats.org/officeDocument/2006/relationships/image" Target="../media/image28.png"/><Relationship Id="rId12" Type="http://schemas.openxmlformats.org/officeDocument/2006/relationships/oleObject" Target="../embeddings/oleObject16.bin"/><Relationship Id="rId2" Type="http://schemas.microsoft.com/office/2007/relationships/media" Target="../media/media1.mp4"/><Relationship Id="rId1" Type="http://schemas.openxmlformats.org/officeDocument/2006/relationships/vmlDrawing" Target="../drawings/vmlDrawing5.vml"/><Relationship Id="rId6" Type="http://schemas.openxmlformats.org/officeDocument/2006/relationships/image" Target="../media/image27.png"/><Relationship Id="rId11" Type="http://schemas.openxmlformats.org/officeDocument/2006/relationships/image" Target="../media/image25.wmf"/><Relationship Id="rId5" Type="http://schemas.openxmlformats.org/officeDocument/2006/relationships/image" Target="../media/image3.jpeg"/><Relationship Id="rId10" Type="http://schemas.openxmlformats.org/officeDocument/2006/relationships/oleObject" Target="../embeddings/oleObject15.bin"/><Relationship Id="rId4" Type="http://schemas.openxmlformats.org/officeDocument/2006/relationships/slideLayout" Target="../slideLayouts/slideLayout12.xml"/><Relationship Id="rId9" Type="http://schemas.openxmlformats.org/officeDocument/2006/relationships/image" Target="../media/image24.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0.wmf"/><Relationship Id="rId5" Type="http://schemas.openxmlformats.org/officeDocument/2006/relationships/oleObject" Target="../embeddings/oleObject18.bin"/><Relationship Id="rId4" Type="http://schemas.openxmlformats.org/officeDocument/2006/relationships/image" Target="../media/image29.w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image" Target="../media/image33.wmf"/><Relationship Id="rId5" Type="http://schemas.openxmlformats.org/officeDocument/2006/relationships/oleObject" Target="../embeddings/oleObject19.bin"/><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slide" Target="slide9.xml"/><Relationship Id="rId3" Type="http://schemas.openxmlformats.org/officeDocument/2006/relationships/audio" Target="../media/audio1.wav"/><Relationship Id="rId7" Type="http://schemas.openxmlformats.org/officeDocument/2006/relationships/slide" Target="slide4.xml"/><Relationship Id="rId12" Type="http://schemas.openxmlformats.org/officeDocument/2006/relationships/slide" Target="slide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3.xml"/><Relationship Id="rId11" Type="http://schemas.openxmlformats.org/officeDocument/2006/relationships/slide" Target="slide7.xml"/><Relationship Id="rId5" Type="http://schemas.openxmlformats.org/officeDocument/2006/relationships/image" Target="../media/image8.emf"/><Relationship Id="rId10" Type="http://schemas.openxmlformats.org/officeDocument/2006/relationships/slide" Target="slide6.xml"/><Relationship Id="rId4" Type="http://schemas.openxmlformats.org/officeDocument/2006/relationships/image" Target="../media/image7.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1.wmf"/><Relationship Id="rId5" Type="http://schemas.openxmlformats.org/officeDocument/2006/relationships/oleObject" Target="../embeddings/oleObject1.bin"/><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6.bin"/><Relationship Id="rId3" Type="http://schemas.openxmlformats.org/officeDocument/2006/relationships/slide" Target="slide2.xml"/><Relationship Id="rId7" Type="http://schemas.openxmlformats.org/officeDocument/2006/relationships/oleObject" Target="../embeddings/oleObject3.bin"/><Relationship Id="rId12"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14.wmf"/><Relationship Id="rId4" Type="http://schemas.openxmlformats.org/officeDocument/2006/relationships/image" Target="../media/image10.png"/><Relationship Id="rId9" Type="http://schemas.openxmlformats.org/officeDocument/2006/relationships/oleObject" Target="../embeddings/oleObject4.bin"/><Relationship Id="rId14" Type="http://schemas.openxmlformats.org/officeDocument/2006/relationships/image" Target="../media/image16.wmf"/></Relationships>
</file>

<file path=ppt/slides/_rels/slide6.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slide" Target="slide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7.bin"/><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customXml" Target="../ink/ink1.xml"/></Relationships>
</file>

<file path=ppt/slides/_rels/slide7.xml.rels><?xml version="1.0" encoding="UTF-8" standalone="yes"?>
<Relationships xmlns="http://schemas.openxmlformats.org/package/2006/relationships"><Relationship Id="rId8" Type="http://schemas.openxmlformats.org/officeDocument/2006/relationships/image" Target="../media/image20.wmf"/><Relationship Id="rId13" Type="http://schemas.openxmlformats.org/officeDocument/2006/relationships/oleObject" Target="../embeddings/oleObject13.bin"/><Relationship Id="rId3" Type="http://schemas.openxmlformats.org/officeDocument/2006/relationships/slide" Target="slide2.xml"/><Relationship Id="rId7" Type="http://schemas.openxmlformats.org/officeDocument/2006/relationships/oleObject" Target="../embeddings/oleObject10.bin"/><Relationship Id="rId12" Type="http://schemas.openxmlformats.org/officeDocument/2006/relationships/image" Target="../media/image22.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9.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1.wmf"/><Relationship Id="rId4" Type="http://schemas.openxmlformats.org/officeDocument/2006/relationships/image" Target="../media/image10.png"/><Relationship Id="rId9" Type="http://schemas.openxmlformats.org/officeDocument/2006/relationships/oleObject" Target="../embeddings/oleObject11.bin"/><Relationship Id="rId14" Type="http://schemas.openxmlformats.org/officeDocument/2006/relationships/image" Target="../media/image23.w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Trắng 2022 ❤️ 1001 Ảnh Nền Trắng Full HD Đẹp">
            <a:extLst>
              <a:ext uri="{FF2B5EF4-FFF2-40B4-BE49-F238E27FC236}">
                <a16:creationId xmlns:a16="http://schemas.microsoft.com/office/drawing/2014/main" id="{CD9E389B-3CD2-0981-0EFF-88FC01F067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47" y="-32595"/>
            <a:ext cx="12341621" cy="762906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75671" y="5738093"/>
            <a:ext cx="6537938" cy="1131848"/>
          </a:xfrm>
          <a:prstGeom prst="rect">
            <a:avLst/>
          </a:prstGeom>
        </p:spPr>
        <p:txBody>
          <a:bodyPr wrap="square">
            <a:spAutoFit/>
          </a:bodyPr>
          <a:lstStyle/>
          <a:p>
            <a:pPr lvl="0" algn="ctr">
              <a:lnSpc>
                <a:spcPct val="150000"/>
              </a:lnSpc>
            </a:pPr>
            <a:r>
              <a:rPr lang="en-US" sz="2400" b="1" dirty="0">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GIÁO VIÊN: NGUYỄN THỊ NGỌC</a:t>
            </a:r>
          </a:p>
          <a:p>
            <a:pPr lvl="0" algn="ctr">
              <a:lnSpc>
                <a:spcPct val="150000"/>
              </a:lnSpc>
            </a:pPr>
            <a:r>
              <a:rPr lang="en-US" sz="2400" b="1" dirty="0" err="1">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Trường</a:t>
            </a:r>
            <a:r>
              <a:rPr lang="en-US" sz="2400" b="1" dirty="0">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 THCS </a:t>
            </a:r>
            <a:r>
              <a:rPr lang="en-US" sz="2400" b="1" dirty="0" err="1">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Lương</a:t>
            </a:r>
            <a:r>
              <a:rPr lang="en-US" sz="2400" b="1" dirty="0">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 </a:t>
            </a:r>
            <a:r>
              <a:rPr lang="en-US" sz="2400" b="1" dirty="0" err="1">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Thế</a:t>
            </a:r>
            <a:r>
              <a:rPr lang="en-US" sz="2400" b="1" dirty="0">
                <a:ln w="0"/>
                <a:solidFill>
                  <a:srgbClr val="0000CC"/>
                </a:solidFill>
                <a:effectLst>
                  <a:outerShdw blurRad="38100" dist="25400" dir="5400000" algn="ctr" rotWithShape="0">
                    <a:srgbClr val="6E747A">
                      <a:alpha val="43000"/>
                    </a:srgbClr>
                  </a:outerShdw>
                </a:effectLst>
                <a:latin typeface="Arial" panose="020B0604020202020204" pitchFamily="34" charset="0"/>
                <a:ea typeface="Cambria Math" panose="02040503050406030204" pitchFamily="18" charset="0"/>
                <a:cs typeface="Arial" panose="020B0604020202020204" pitchFamily="34" charset="0"/>
              </a:rPr>
              <a:t> Vinh</a:t>
            </a:r>
          </a:p>
        </p:txBody>
      </p:sp>
      <p:pic>
        <p:nvPicPr>
          <p:cNvPr id="8" name="Picture 20" descr="Hình ảnh có li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41557">
            <a:off x="9537243" y="534010"/>
            <a:ext cx="2852649" cy="27702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Hình ảnh có liên qua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41557">
            <a:off x="41250" y="984245"/>
            <a:ext cx="1654029" cy="16062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oa hướng dương GIF - Tải xuống và Chia sẻ trên PHONEK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87" y="5304775"/>
            <a:ext cx="2303388" cy="1417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oa hướng dương GIF - Tải xuống và Chia sẻ trên PHONEKY"/>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32339" y="5330740"/>
            <a:ext cx="2303388" cy="14174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9877FC-B57C-2597-3B46-6EC581D0B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1791" y="1484784"/>
            <a:ext cx="5870531" cy="3939723"/>
          </a:xfrm>
          <a:prstGeom prst="rect">
            <a:avLst/>
          </a:prstGeom>
        </p:spPr>
      </p:pic>
      <p:sp>
        <p:nvSpPr>
          <p:cNvPr id="6" name="TextBox 5">
            <a:extLst>
              <a:ext uri="{FF2B5EF4-FFF2-40B4-BE49-F238E27FC236}">
                <a16:creationId xmlns:a16="http://schemas.microsoft.com/office/drawing/2014/main" id="{F40CB3C1-A63D-A803-5050-859EBB90D9B4}"/>
              </a:ext>
            </a:extLst>
          </p:cNvPr>
          <p:cNvSpPr txBox="1"/>
          <p:nvPr/>
        </p:nvSpPr>
        <p:spPr>
          <a:xfrm>
            <a:off x="1231605" y="295053"/>
            <a:ext cx="9731963" cy="1077218"/>
          </a:xfrm>
          <a:prstGeom prst="rect">
            <a:avLst/>
          </a:prstGeom>
          <a:noFill/>
        </p:spPr>
        <p:style>
          <a:lnRef idx="0">
            <a:schemeClr val="accent2"/>
          </a:lnRef>
          <a:fillRef idx="3">
            <a:schemeClr val="accent2"/>
          </a:fillRef>
          <a:effectRef idx="3">
            <a:schemeClr val="accent2"/>
          </a:effectRef>
          <a:fontRef idx="minor">
            <a:schemeClr val="lt1"/>
          </a:fontRef>
        </p:style>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NHIỆT LIỆT CHÀO MỪNG QUÝ THẦY CÔ </a:t>
            </a:r>
          </a:p>
          <a:p>
            <a:pPr algn="ctr"/>
            <a:r>
              <a:rPr lang="en-US" sz="3200" b="1" dirty="0">
                <a:ln w="11430"/>
                <a:solidFill>
                  <a:srgbClr val="FF0000"/>
                </a:solidFill>
                <a:effectLst>
                  <a:outerShdw blurRad="50800" dist="39000" dir="5460000" algn="tl">
                    <a:srgbClr val="000000">
                      <a:alpha val="38000"/>
                    </a:srgbClr>
                  </a:outerShdw>
                </a:effectLst>
                <a:latin typeface="Arial" pitchFamily="34" charset="0"/>
                <a:cs typeface="Arial" pitchFamily="34" charset="0"/>
              </a:rPr>
              <a:t>VỀ DỰ GIỜ THĂM LỚP 7B</a:t>
            </a:r>
          </a:p>
        </p:txBody>
      </p:sp>
    </p:spTree>
    <p:extLst>
      <p:ext uri="{BB962C8B-B14F-4D97-AF65-F5344CB8AC3E}">
        <p14:creationId xmlns:p14="http://schemas.microsoft.com/office/powerpoint/2010/main" val="3532891726"/>
      </p:ext>
    </p:extLst>
  </p:cSld>
  <p:clrMapOvr>
    <a:masterClrMapping/>
  </p:clrMapOvr>
  <mc:AlternateContent xmlns:mc="http://schemas.openxmlformats.org/markup-compatibility/2006" xmlns:p14="http://schemas.microsoft.com/office/powerpoint/2010/main">
    <mc:Choice Requires="p14">
      <p:transition p14:dur="10" advClick="0" advTm="3000"/>
    </mc:Choice>
    <mc:Fallback xmlns="">
      <p:transition advClick="0"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Trắng 2022 ❤️ 1001 Ảnh Nền Trắng Full HD Đẹp">
            <a:extLst>
              <a:ext uri="{FF2B5EF4-FFF2-40B4-BE49-F238E27FC236}">
                <a16:creationId xmlns:a16="http://schemas.microsoft.com/office/drawing/2014/main" id="{04550FFE-B98B-C55D-6140-BBE89013D9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31" y="146344"/>
            <a:ext cx="11719220" cy="64499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graphicFrame>
            <p:nvGraphicFramePr>
              <p:cNvPr id="3" name="Table 2"/>
              <p:cNvGraphicFramePr>
                <a:graphicFrameLocks noGrp="1"/>
              </p:cNvGraphicFramePr>
              <p:nvPr>
                <p:extLst>
                  <p:ext uri="{D42A27DB-BD31-4B8C-83A1-F6EECF244321}">
                    <p14:modId xmlns:p14="http://schemas.microsoft.com/office/powerpoint/2010/main" val="2841359815"/>
                  </p:ext>
                </p:extLst>
              </p:nvPr>
            </p:nvGraphicFramePr>
            <p:xfrm>
              <a:off x="666991" y="1124744"/>
              <a:ext cx="10653299" cy="4819513"/>
            </p:xfrm>
            <a:graphic>
              <a:graphicData uri="http://schemas.openxmlformats.org/drawingml/2006/table">
                <a:tbl>
                  <a:tblPr firstRow="1" bandRow="1">
                    <a:tableStyleId>{BDBED569-4797-4DF1-A0F4-6AAB3CD982D8}</a:tableStyleId>
                  </a:tblPr>
                  <a:tblGrid>
                    <a:gridCol w="10653299">
                      <a:extLst>
                        <a:ext uri="{9D8B030D-6E8A-4147-A177-3AD203B41FA5}">
                          <a16:colId xmlns:a16="http://schemas.microsoft.com/office/drawing/2014/main" val="20000"/>
                        </a:ext>
                      </a:extLst>
                    </a:gridCol>
                  </a:tblGrid>
                  <a:tr h="4819513">
                    <a:tc>
                      <a:txBody>
                        <a:bodyPr/>
                        <a:lstStyle/>
                        <a:p>
                          <a:pPr algn="ctr">
                            <a:lnSpc>
                              <a:spcPct val="150000"/>
                            </a:lnSpc>
                          </a:pPr>
                          <a:r>
                            <a:rPr lang="en-US" sz="3200" dirty="0">
                              <a:solidFill>
                                <a:srgbClr val="0033CC"/>
                              </a:solidFill>
                              <a:latin typeface="Arrial"/>
                              <a:cs typeface="Times New Roman" panose="02020603050405020304" pitchFamily="18" charset="0"/>
                            </a:rPr>
                            <a:t>       </a:t>
                          </a:r>
                          <a:r>
                            <a:rPr lang="en-US" sz="3200" dirty="0">
                              <a:solidFill>
                                <a:srgbClr val="0000FF"/>
                              </a:solidFill>
                              <a:latin typeface="Arrial"/>
                              <a:cs typeface="Times New Roman" panose="02020603050405020304" pitchFamily="18" charset="0"/>
                            </a:rPr>
                            <a:t>PHIẾU</a:t>
                          </a:r>
                          <a:r>
                            <a:rPr lang="en-US" sz="3200" baseline="0" dirty="0">
                              <a:solidFill>
                                <a:srgbClr val="0000FF"/>
                              </a:solidFill>
                              <a:latin typeface="Arrial"/>
                              <a:cs typeface="Times New Roman" panose="02020603050405020304" pitchFamily="18" charset="0"/>
                            </a:rPr>
                            <a:t> HỌC TẬP SỐ  1</a:t>
                          </a:r>
                        </a:p>
                        <a:p>
                          <a:pPr algn="ctr">
                            <a:lnSpc>
                              <a:spcPct val="150000"/>
                            </a:lnSpc>
                          </a:pPr>
                          <a:endParaRPr lang="en-US" sz="3200" baseline="0" dirty="0">
                            <a:solidFill>
                              <a:srgbClr val="0000FF"/>
                            </a:solidFill>
                            <a:latin typeface="Arrial"/>
                            <a:ea typeface="Cambria Math" panose="02040503050406030204" pitchFamily="18" charset="0"/>
                            <a:cs typeface="Times New Roman" panose="02020603050405020304" pitchFamily="18" charset="0"/>
                          </a:endParaRPr>
                        </a:p>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sz="3000" b="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1) </a:t>
                          </a:r>
                          <a:r>
                            <a:rPr kumimoji="0" lang="en-US" sz="3000" b="0"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(8 điểm)  </a:t>
                          </a:r>
                          <a:r>
                            <a:rPr kumimoji="0" lang="en-US" sz="3000" b="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Tính</a:t>
                          </a:r>
                          <a:r>
                            <a:rPr kumimoji="0" lang="en-US" sz="30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3000" b="0" u="none" strike="noStrike" kern="1200" cap="none" spc="0" normalizeH="0" baseline="0" noProof="0" err="1">
                              <a:ln>
                                <a:noFill/>
                              </a:ln>
                              <a:solidFill>
                                <a:srgbClr val="FF0000"/>
                              </a:solidFill>
                              <a:effectLst/>
                              <a:uLnTx/>
                              <a:uFillTx/>
                              <a:latin typeface="Arial" panose="020B0604020202020204" pitchFamily="34" charset="0"/>
                              <a:cs typeface="Arial" panose="020B0604020202020204" pitchFamily="34" charset="0"/>
                            </a:rPr>
                            <a:t>hợp</a:t>
                          </a:r>
                          <a:r>
                            <a:rPr kumimoji="0" lang="en-US" sz="3000" b="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lí </a:t>
                          </a:r>
                        </a:p>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sz="2400" b="1" u="none" strike="noStrike" kern="1200" cap="none" spc="0" normalizeH="0" baseline="0" noProof="0" dirty="0">
                              <a:ln>
                                <a:noFill/>
                              </a:ln>
                              <a:solidFill>
                                <a:srgbClr val="0000CC"/>
                              </a:solidFill>
                              <a:effectLst/>
                              <a:uLnTx/>
                              <a:uFillTx/>
                              <a:latin typeface="Arrial"/>
                              <a:cs typeface="Times New Roman" panose="02020603050405020304" pitchFamily="18" charset="0"/>
                            </a:rPr>
                            <a:t>		</a:t>
                          </a:r>
                        </a:p>
                        <a:p>
                          <a:pPr marL="0" marR="0" lvl="0" indent="0" algn="just" defTabSz="914400" rtl="0" eaLnBrk="1" fontAlgn="auto" latinLnBrk="0" hangingPunct="1">
                            <a:lnSpc>
                              <a:spcPct val="120000"/>
                            </a:lnSpc>
                            <a:spcBef>
                              <a:spcPts val="600"/>
                            </a:spcBef>
                            <a:spcAft>
                              <a:spcPts val="600"/>
                            </a:spcAft>
                            <a:buClrTx/>
                            <a:buSzTx/>
                            <a:buFontTx/>
                            <a:buNone/>
                            <a:tabLst/>
                            <a:defRPr/>
                          </a:pPr>
                          <a:endParaRPr kumimoji="0" lang="en-US" sz="3200" b="1" u="none" strike="noStrike" kern="1200" cap="none" spc="0" normalizeH="0" baseline="0" noProof="0" dirty="0">
                            <a:ln>
                              <a:noFill/>
                            </a:ln>
                            <a:solidFill>
                              <a:srgbClr val="C00000"/>
                            </a:solidFill>
                            <a:effectLst/>
                            <a:uLnTx/>
                            <a:uFillTx/>
                            <a:latin typeface="Arrial"/>
                            <a:cs typeface="Times New Roman" panose="02020603050405020304" pitchFamily="18" charset="0"/>
                          </a:endParaRPr>
                        </a:p>
                        <a:p>
                          <a:pPr marL="0" marR="0" lvl="0" indent="0" algn="just" defTabSz="914400" rtl="0" eaLnBrk="1" fontAlgn="auto" latinLnBrk="0" hangingPunct="1">
                            <a:lnSpc>
                              <a:spcPct val="120000"/>
                            </a:lnSpc>
                            <a:spcBef>
                              <a:spcPts val="600"/>
                            </a:spcBef>
                            <a:spcAft>
                              <a:spcPts val="600"/>
                            </a:spcAft>
                            <a:buClrTx/>
                            <a:buSzTx/>
                            <a:buFontTx/>
                            <a:buNone/>
                            <a:tabLst/>
                            <a:defRPr/>
                          </a:pPr>
                          <a:r>
                            <a:rPr kumimoji="0" lang="en-US" sz="3000" b="0" u="none" strike="noStrike" kern="1200" cap="none" spc="0" normalizeH="0" baseline="0" noProof="0">
                              <a:ln>
                                <a:noFill/>
                              </a:ln>
                              <a:solidFill>
                                <a:srgbClr val="FF0000"/>
                              </a:solidFill>
                              <a:effectLst/>
                              <a:uLnTx/>
                              <a:uFillTx/>
                              <a:latin typeface="Arrial"/>
                              <a:cs typeface="Times New Roman" panose="02020603050405020304" pitchFamily="18" charset="0"/>
                            </a:rPr>
                            <a:t>2)</a:t>
                          </a:r>
                          <a:r>
                            <a:rPr kumimoji="0" lang="en-US" sz="3000" b="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 </a:t>
                          </a:r>
                          <a:r>
                            <a:rPr kumimoji="0" lang="en-US" sz="3000" b="0" i="1"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(2 điểm) </a:t>
                          </a:r>
                          <a:r>
                            <a:rPr kumimoji="0" lang="en-US" sz="3000" b="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So </a:t>
                          </a:r>
                          <a:r>
                            <a:rPr kumimoji="0" lang="en-US" sz="3000" b="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sánh</a:t>
                          </a:r>
                          <a:r>
                            <a:rPr kumimoji="0" lang="en-US" sz="30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14:m>
                            <m:oMath xmlns:m="http://schemas.openxmlformats.org/officeDocument/2006/math">
                              <m:r>
                                <m:rPr>
                                  <m:sty m:val="p"/>
                                </m:rPr>
                                <a:rPr kumimoji="0" lang="en-US" sz="3000" b="0" i="1" u="none" strike="noStrike" kern="1200" cap="none" spc="0" normalizeH="0" baseline="0" noProof="0">
                                  <a:ln>
                                    <a:noFill/>
                                  </a:ln>
                                  <a:solidFill>
                                    <a:srgbClr val="FF0000"/>
                                  </a:solidFill>
                                  <a:effectLst/>
                                  <a:uLnTx/>
                                  <a:uFillTx/>
                                  <a:latin typeface="Cambria Math" panose="02040503050406030204" pitchFamily="18" charset="0"/>
                                </a:rPr>
                                <m:t>A</m:t>
                              </m:r>
                            </m:oMath>
                          </a14:m>
                          <a:r>
                            <a:rPr kumimoji="0" lang="en-US" sz="3000" b="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và</a:t>
                          </a:r>
                          <a:endParaRPr lang="en-US" sz="3000" b="0" dirty="0">
                            <a:solidFill>
                              <a:srgbClr val="0070C0"/>
                            </a:solidFill>
                            <a:latin typeface="Arial" panose="020B0604020202020204" pitchFamily="34" charset="0"/>
                            <a:ea typeface="Cambria Math" panose="02040503050406030204" pitchFamily="18" charset="0"/>
                            <a:cs typeface="Arial" panose="020B0604020202020204" pitchFamily="34" charset="0"/>
                          </a:endParaRPr>
                        </a:p>
                      </a:txBody>
                      <a:tcPr>
                        <a:noFill/>
                      </a:tcPr>
                    </a:tc>
                    <a:extLst>
                      <a:ext uri="{0D108BD9-81ED-4DB2-BD59-A6C34878D82A}">
                        <a16:rowId xmlns:a16="http://schemas.microsoft.com/office/drawing/2014/main" val="10000"/>
                      </a:ext>
                    </a:extLst>
                  </a:tr>
                </a:tbl>
              </a:graphicData>
            </a:graphic>
          </p:graphicFrame>
        </mc:Choice>
        <mc:Fallback>
          <p:graphicFrame>
            <p:nvGraphicFramePr>
              <p:cNvPr id="3" name="Table 2"/>
              <p:cNvGraphicFramePr>
                <a:graphicFrameLocks noGrp="1"/>
              </p:cNvGraphicFramePr>
              <p:nvPr>
                <p:extLst>
                  <p:ext uri="{D42A27DB-BD31-4B8C-83A1-F6EECF244321}">
                    <p14:modId xmlns:p14="http://schemas.microsoft.com/office/powerpoint/2010/main" val="2841359815"/>
                  </p:ext>
                </p:extLst>
              </p:nvPr>
            </p:nvGraphicFramePr>
            <p:xfrm>
              <a:off x="666991" y="1124744"/>
              <a:ext cx="10653299" cy="4819513"/>
            </p:xfrm>
            <a:graphic>
              <a:graphicData uri="http://schemas.openxmlformats.org/drawingml/2006/table">
                <a:tbl>
                  <a:tblPr firstRow="1" bandRow="1">
                    <a:tableStyleId>{BDBED569-4797-4DF1-A0F4-6AAB3CD982D8}</a:tableStyleId>
                  </a:tblPr>
                  <a:tblGrid>
                    <a:gridCol w="10653299">
                      <a:extLst>
                        <a:ext uri="{9D8B030D-6E8A-4147-A177-3AD203B41FA5}">
                          <a16:colId xmlns:a16="http://schemas.microsoft.com/office/drawing/2014/main" val="20000"/>
                        </a:ext>
                      </a:extLst>
                    </a:gridCol>
                  </a:tblGrid>
                  <a:tr h="4819513">
                    <a:tc>
                      <a:txBody>
                        <a:bodyPr/>
                        <a:lstStyle/>
                        <a:p>
                          <a:endParaRPr lang="en-US"/>
                        </a:p>
                      </a:txBody>
                      <a:tcPr>
                        <a:blipFill>
                          <a:blip r:embed="rId6"/>
                          <a:stretch>
                            <a:fillRect l="-57" t="-126" r="-172" b="-379"/>
                          </a:stretch>
                        </a:blipFill>
                      </a:tcPr>
                    </a:tc>
                    <a:extLst>
                      <a:ext uri="{0D108BD9-81ED-4DB2-BD59-A6C34878D82A}">
                        <a16:rowId xmlns:a16="http://schemas.microsoft.com/office/drawing/2014/main" val="10000"/>
                      </a:ext>
                    </a:extLst>
                  </a:tr>
                </a:tbl>
              </a:graphicData>
            </a:graphic>
          </p:graphicFrame>
        </mc:Fallback>
      </mc:AlternateContent>
      <p:sp>
        <p:nvSpPr>
          <p:cNvPr id="4" name="TextBox 3"/>
          <p:cNvSpPr txBox="1"/>
          <p:nvPr/>
        </p:nvSpPr>
        <p:spPr>
          <a:xfrm>
            <a:off x="3642549" y="1892576"/>
            <a:ext cx="5586786" cy="830997"/>
          </a:xfrm>
          <a:prstGeom prst="rect">
            <a:avLst/>
          </a:prstGeom>
          <a:noFill/>
        </p:spPr>
        <p:txBody>
          <a:bodyPr wrap="none" rtlCol="0">
            <a:spAutoFit/>
          </a:bodyPr>
          <a:lstStyle/>
          <a:p>
            <a:pPr algn="ctr"/>
            <a:r>
              <a:rPr lang="en-US" sz="2400" i="1" dirty="0" err="1">
                <a:solidFill>
                  <a:srgbClr val="0000FF"/>
                </a:solidFill>
                <a:latin typeface="Arrial"/>
                <a:ea typeface="Cambria Math" panose="02040503050406030204" pitchFamily="18" charset="0"/>
              </a:rPr>
              <a:t>Hình</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thức</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nhóm</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nhỏ</a:t>
            </a:r>
            <a:r>
              <a:rPr lang="en-US" sz="2400" i="1" dirty="0">
                <a:solidFill>
                  <a:srgbClr val="0000FF"/>
                </a:solidFill>
                <a:latin typeface="Arrial"/>
                <a:ea typeface="Cambria Math" panose="02040503050406030204" pitchFamily="18" charset="0"/>
              </a:rPr>
              <a:t> (2 </a:t>
            </a:r>
            <a:r>
              <a:rPr lang="en-US" sz="2400" i="1" dirty="0" err="1">
                <a:solidFill>
                  <a:srgbClr val="0000FF"/>
                </a:solidFill>
                <a:latin typeface="Arrial"/>
                <a:ea typeface="Cambria Math" panose="02040503050406030204" pitchFamily="18" charset="0"/>
              </a:rPr>
              <a:t>bạn</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là</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một</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nhóm</a:t>
            </a:r>
            <a:r>
              <a:rPr lang="en-US" sz="2400" i="1" dirty="0">
                <a:solidFill>
                  <a:srgbClr val="0000FF"/>
                </a:solidFill>
                <a:latin typeface="Arrial"/>
                <a:ea typeface="Cambria Math" panose="02040503050406030204" pitchFamily="18" charset="0"/>
              </a:rPr>
              <a:t>)</a:t>
            </a:r>
          </a:p>
          <a:p>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Thời</a:t>
            </a:r>
            <a:r>
              <a:rPr lang="en-US" sz="2400" i="1" dirty="0">
                <a:solidFill>
                  <a:srgbClr val="0000FF"/>
                </a:solidFill>
                <a:latin typeface="Arrial"/>
                <a:ea typeface="Cambria Math" panose="02040503050406030204" pitchFamily="18" charset="0"/>
              </a:rPr>
              <a:t> </a:t>
            </a:r>
            <a:r>
              <a:rPr lang="en-US" sz="2400" i="1" dirty="0" err="1">
                <a:solidFill>
                  <a:srgbClr val="0000FF"/>
                </a:solidFill>
                <a:latin typeface="Arrial"/>
                <a:ea typeface="Cambria Math" panose="02040503050406030204" pitchFamily="18" charset="0"/>
              </a:rPr>
              <a:t>gian</a:t>
            </a:r>
            <a:r>
              <a:rPr lang="en-US" sz="2400" i="1" dirty="0">
                <a:solidFill>
                  <a:srgbClr val="0000FF"/>
                </a:solidFill>
                <a:latin typeface="Arrial"/>
                <a:ea typeface="Cambria Math" panose="02040503050406030204" pitchFamily="18" charset="0"/>
              </a:rPr>
              <a:t>: 3 </a:t>
            </a:r>
            <a:r>
              <a:rPr lang="en-US" sz="2400" i="1" dirty="0" err="1">
                <a:solidFill>
                  <a:srgbClr val="0000FF"/>
                </a:solidFill>
                <a:latin typeface="Arrial"/>
                <a:ea typeface="Cambria Math" panose="02040503050406030204" pitchFamily="18" charset="0"/>
              </a:rPr>
              <a:t>phút</a:t>
            </a:r>
            <a:endParaRPr lang="en-US" sz="2400" i="1" dirty="0">
              <a:solidFill>
                <a:srgbClr val="0000FF"/>
              </a:solidFill>
              <a:latin typeface="Arrial"/>
              <a:ea typeface="Cambria Math" panose="02040503050406030204" pitchFamily="18" charset="0"/>
            </a:endParaRPr>
          </a:p>
        </p:txBody>
      </p:sp>
      <p:pic>
        <p:nvPicPr>
          <p:cNvPr id="2" name="Đồng hồ đếm ngược 3 phút có âm thanh">
            <a:hlinkClick r:id="" action="ppaction://media"/>
            <a:extLst>
              <a:ext uri="{FF2B5EF4-FFF2-40B4-BE49-F238E27FC236}">
                <a16:creationId xmlns:a16="http://schemas.microsoft.com/office/drawing/2014/main" id="{CDF10CFB-A56A-856A-1027-F43B3B16FC21}"/>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448930" y="6025205"/>
            <a:ext cx="871360" cy="490140"/>
          </a:xfrm>
          <a:prstGeom prst="rect">
            <a:avLst/>
          </a:prstGeom>
        </p:spPr>
      </p:pic>
      <p:sp>
        <p:nvSpPr>
          <p:cNvPr id="5" name="Rectangle 4">
            <a:extLst>
              <a:ext uri="{FF2B5EF4-FFF2-40B4-BE49-F238E27FC236}">
                <a16:creationId xmlns:a16="http://schemas.microsoft.com/office/drawing/2014/main" id="{73EBA116-B40E-3DFC-A543-56785E4A779B}"/>
              </a:ext>
            </a:extLst>
          </p:cNvPr>
          <p:cNvSpPr/>
          <p:nvPr/>
        </p:nvSpPr>
        <p:spPr>
          <a:xfrm>
            <a:off x="666991" y="239314"/>
            <a:ext cx="5900364" cy="628955"/>
          </a:xfrm>
          <a:prstGeom prst="rect">
            <a:avLst/>
          </a:prstGeom>
        </p:spPr>
        <p:txBody>
          <a:bodyPr wrap="square">
            <a:spAutoFit/>
          </a:bodyPr>
          <a:lstStyle/>
          <a:p>
            <a:pPr lvl="0" algn="just">
              <a:lnSpc>
                <a:spcPct val="120000"/>
              </a:lnSpc>
              <a:spcBef>
                <a:spcPts val="600"/>
              </a:spcBef>
              <a:spcAft>
                <a:spcPts val="600"/>
              </a:spcAft>
            </a:pP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Dạng</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1: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Thực</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hiện</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phép</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tính</a:t>
            </a:r>
            <a:endParaRPr lang="en-US" sz="32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p:txBody>
      </p:sp>
      <p:graphicFrame>
        <p:nvGraphicFramePr>
          <p:cNvPr id="6" name="Object 5">
            <a:extLst>
              <a:ext uri="{FF2B5EF4-FFF2-40B4-BE49-F238E27FC236}">
                <a16:creationId xmlns:a16="http://schemas.microsoft.com/office/drawing/2014/main" id="{4C199A89-86E8-A23A-3614-77E2E36C47AC}"/>
              </a:ext>
            </a:extLst>
          </p:cNvPr>
          <p:cNvGraphicFramePr>
            <a:graphicFrameLocks noChangeAspect="1"/>
          </p:cNvGraphicFramePr>
          <p:nvPr>
            <p:extLst>
              <p:ext uri="{D42A27DB-BD31-4B8C-83A1-F6EECF244321}">
                <p14:modId xmlns:p14="http://schemas.microsoft.com/office/powerpoint/2010/main" val="1438717712"/>
              </p:ext>
            </p:extLst>
          </p:nvPr>
        </p:nvGraphicFramePr>
        <p:xfrm>
          <a:off x="1152525" y="3392527"/>
          <a:ext cx="4392612" cy="941388"/>
        </p:xfrm>
        <a:graphic>
          <a:graphicData uri="http://schemas.openxmlformats.org/presentationml/2006/ole">
            <mc:AlternateContent xmlns:mc="http://schemas.openxmlformats.org/markup-compatibility/2006">
              <mc:Choice xmlns:v="urn:schemas-microsoft-com:vml" Requires="v">
                <p:oleObj spid="_x0000_s5128" name="Equation" r:id="rId8" imgW="4070708" imgH="882869" progId="Equation.DSMT4">
                  <p:embed/>
                </p:oleObj>
              </mc:Choice>
              <mc:Fallback>
                <p:oleObj name="Equation" r:id="rId8" imgW="4070708" imgH="882869" progId="Equation.DSMT4">
                  <p:embed/>
                  <p:pic>
                    <p:nvPicPr>
                      <p:cNvPr id="0" name=""/>
                      <p:cNvPicPr/>
                      <p:nvPr/>
                    </p:nvPicPr>
                    <p:blipFill>
                      <a:blip r:embed="rId9"/>
                      <a:stretch>
                        <a:fillRect/>
                      </a:stretch>
                    </p:blipFill>
                    <p:spPr>
                      <a:xfrm>
                        <a:off x="1152525" y="3392527"/>
                        <a:ext cx="4392612" cy="9413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15E054A-BABA-CBAA-9498-98B6CDFB3CB0}"/>
              </a:ext>
            </a:extLst>
          </p:cNvPr>
          <p:cNvGraphicFramePr>
            <a:graphicFrameLocks noChangeAspect="1"/>
          </p:cNvGraphicFramePr>
          <p:nvPr>
            <p:extLst>
              <p:ext uri="{D42A27DB-BD31-4B8C-83A1-F6EECF244321}">
                <p14:modId xmlns:p14="http://schemas.microsoft.com/office/powerpoint/2010/main" val="745629150"/>
              </p:ext>
            </p:extLst>
          </p:nvPr>
        </p:nvGraphicFramePr>
        <p:xfrm>
          <a:off x="5089475" y="4636585"/>
          <a:ext cx="378279" cy="882650"/>
        </p:xfrm>
        <a:graphic>
          <a:graphicData uri="http://schemas.openxmlformats.org/presentationml/2006/ole">
            <mc:AlternateContent xmlns:mc="http://schemas.openxmlformats.org/markup-compatibility/2006">
              <mc:Choice xmlns:v="urn:schemas-microsoft-com:vml" Requires="v">
                <p:oleObj spid="_x0000_s5129" name="Equation" r:id="rId10" imgW="190440" imgH="444240" progId="Equation.DSMT4">
                  <p:embed/>
                </p:oleObj>
              </mc:Choice>
              <mc:Fallback>
                <p:oleObj name="Equation" r:id="rId10" imgW="190440" imgH="444240" progId="Equation.DSMT4">
                  <p:embed/>
                  <p:pic>
                    <p:nvPicPr>
                      <p:cNvPr id="0" name=""/>
                      <p:cNvPicPr/>
                      <p:nvPr/>
                    </p:nvPicPr>
                    <p:blipFill>
                      <a:blip r:embed="rId11"/>
                      <a:stretch>
                        <a:fillRect/>
                      </a:stretch>
                    </p:blipFill>
                    <p:spPr>
                      <a:xfrm>
                        <a:off x="5089475" y="4636585"/>
                        <a:ext cx="378279" cy="8826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B598130C-DE25-129D-94B5-154C1110231F}"/>
              </a:ext>
            </a:extLst>
          </p:cNvPr>
          <p:cNvGraphicFramePr>
            <a:graphicFrameLocks noChangeAspect="1"/>
          </p:cNvGraphicFramePr>
          <p:nvPr>
            <p:extLst>
              <p:ext uri="{D42A27DB-BD31-4B8C-83A1-F6EECF244321}">
                <p14:modId xmlns:p14="http://schemas.microsoft.com/office/powerpoint/2010/main" val="3983113800"/>
              </p:ext>
            </p:extLst>
          </p:nvPr>
        </p:nvGraphicFramePr>
        <p:xfrm>
          <a:off x="6650038" y="3421237"/>
          <a:ext cx="2831925" cy="961851"/>
        </p:xfrm>
        <a:graphic>
          <a:graphicData uri="http://schemas.openxmlformats.org/presentationml/2006/ole">
            <mc:AlternateContent xmlns:mc="http://schemas.openxmlformats.org/markup-compatibility/2006">
              <mc:Choice xmlns:v="urn:schemas-microsoft-com:vml" Requires="v">
                <p:oleObj spid="_x0000_s5130" name="Equation" r:id="rId12" imgW="1346040" imgH="457200" progId="Equation.DSMT4">
                  <p:embed/>
                </p:oleObj>
              </mc:Choice>
              <mc:Fallback>
                <p:oleObj name="Equation" r:id="rId12" imgW="1346040" imgH="457200" progId="Equation.DSMT4">
                  <p:embed/>
                  <p:pic>
                    <p:nvPicPr>
                      <p:cNvPr id="6" name="Object 5">
                        <a:extLst>
                          <a:ext uri="{FF2B5EF4-FFF2-40B4-BE49-F238E27FC236}">
                            <a16:creationId xmlns:a16="http://schemas.microsoft.com/office/drawing/2014/main" id="{86A9ABF9-7D22-F893-93EB-A8EA70177758}"/>
                          </a:ext>
                        </a:extLst>
                      </p:cNvPr>
                      <p:cNvPicPr/>
                      <p:nvPr/>
                    </p:nvPicPr>
                    <p:blipFill>
                      <a:blip r:embed="rId13"/>
                      <a:stretch>
                        <a:fillRect/>
                      </a:stretch>
                    </p:blipFill>
                    <p:spPr>
                      <a:xfrm>
                        <a:off x="6650038" y="3421237"/>
                        <a:ext cx="2831925" cy="961851"/>
                      </a:xfrm>
                      <a:prstGeom prst="rect">
                        <a:avLst/>
                      </a:prstGeom>
                    </p:spPr>
                  </p:pic>
                </p:oleObj>
              </mc:Fallback>
            </mc:AlternateContent>
          </a:graphicData>
        </a:graphic>
      </p:graphicFrame>
    </p:spTree>
    <p:extLst>
      <p:ext uri="{BB962C8B-B14F-4D97-AF65-F5344CB8AC3E}">
        <p14:creationId xmlns:p14="http://schemas.microsoft.com/office/powerpoint/2010/main" val="89956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C166CE9-C56A-1149-DE0F-6F4477585C23}"/>
              </a:ext>
            </a:extLst>
          </p:cNvPr>
          <p:cNvGraphicFramePr>
            <a:graphicFrameLocks noChangeAspect="1"/>
          </p:cNvGraphicFramePr>
          <p:nvPr>
            <p:extLst>
              <p:ext uri="{D42A27DB-BD31-4B8C-83A1-F6EECF244321}">
                <p14:modId xmlns:p14="http://schemas.microsoft.com/office/powerpoint/2010/main" val="2596730848"/>
              </p:ext>
            </p:extLst>
          </p:nvPr>
        </p:nvGraphicFramePr>
        <p:xfrm>
          <a:off x="1550690" y="1989138"/>
          <a:ext cx="3106737" cy="1577975"/>
        </p:xfrm>
        <a:graphic>
          <a:graphicData uri="http://schemas.openxmlformats.org/presentationml/2006/ole">
            <mc:AlternateContent xmlns:mc="http://schemas.openxmlformats.org/markup-compatibility/2006">
              <mc:Choice xmlns:v="urn:schemas-microsoft-com:vml" Requires="v">
                <p:oleObj spid="_x0000_s7174" name="Equation" r:id="rId3" imgW="774360" imgH="393480" progId="Equation.DSMT4">
                  <p:embed/>
                </p:oleObj>
              </mc:Choice>
              <mc:Fallback>
                <p:oleObj name="Equation" r:id="rId3" imgW="774360" imgH="393480" progId="Equation.DSMT4">
                  <p:embed/>
                  <p:pic>
                    <p:nvPicPr>
                      <p:cNvPr id="0" name=""/>
                      <p:cNvPicPr/>
                      <p:nvPr/>
                    </p:nvPicPr>
                    <p:blipFill>
                      <a:blip r:embed="rId4"/>
                      <a:stretch>
                        <a:fillRect/>
                      </a:stretch>
                    </p:blipFill>
                    <p:spPr>
                      <a:xfrm>
                        <a:off x="1550690" y="1989138"/>
                        <a:ext cx="3106737" cy="1577975"/>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DB26BC8-6A95-07E6-BE4B-F2A29B81E8FC}"/>
              </a:ext>
            </a:extLst>
          </p:cNvPr>
          <p:cNvGraphicFramePr>
            <a:graphicFrameLocks noChangeAspect="1"/>
          </p:cNvGraphicFramePr>
          <p:nvPr>
            <p:extLst>
              <p:ext uri="{D42A27DB-BD31-4B8C-83A1-F6EECF244321}">
                <p14:modId xmlns:p14="http://schemas.microsoft.com/office/powerpoint/2010/main" val="2496570857"/>
              </p:ext>
            </p:extLst>
          </p:nvPr>
        </p:nvGraphicFramePr>
        <p:xfrm>
          <a:off x="7361238" y="2060575"/>
          <a:ext cx="3413125" cy="1579563"/>
        </p:xfrm>
        <a:graphic>
          <a:graphicData uri="http://schemas.openxmlformats.org/presentationml/2006/ole">
            <mc:AlternateContent xmlns:mc="http://schemas.openxmlformats.org/markup-compatibility/2006">
              <mc:Choice xmlns:v="urn:schemas-microsoft-com:vml" Requires="v">
                <p:oleObj spid="_x0000_s7175" name="Equation" r:id="rId5" imgW="850680" imgH="393480" progId="Equation.DSMT4">
                  <p:embed/>
                </p:oleObj>
              </mc:Choice>
              <mc:Fallback>
                <p:oleObj name="Equation" r:id="rId5" imgW="850680" imgH="393480" progId="Equation.DSMT4">
                  <p:embed/>
                  <p:pic>
                    <p:nvPicPr>
                      <p:cNvPr id="2" name="Object 1">
                        <a:extLst>
                          <a:ext uri="{FF2B5EF4-FFF2-40B4-BE49-F238E27FC236}">
                            <a16:creationId xmlns:a16="http://schemas.microsoft.com/office/drawing/2014/main" id="{DC166CE9-C56A-1149-DE0F-6F4477585C23}"/>
                          </a:ext>
                        </a:extLst>
                      </p:cNvPr>
                      <p:cNvPicPr/>
                      <p:nvPr/>
                    </p:nvPicPr>
                    <p:blipFill>
                      <a:blip r:embed="rId6"/>
                      <a:stretch>
                        <a:fillRect/>
                      </a:stretch>
                    </p:blipFill>
                    <p:spPr>
                      <a:xfrm>
                        <a:off x="7361238" y="2060575"/>
                        <a:ext cx="3413125" cy="157956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45708F1D-5EE3-8B1A-FAB4-5B56294CA10A}"/>
              </a:ext>
            </a:extLst>
          </p:cNvPr>
          <p:cNvSpPr/>
          <p:nvPr/>
        </p:nvSpPr>
        <p:spPr>
          <a:xfrm>
            <a:off x="803459" y="692696"/>
            <a:ext cx="7238344" cy="763094"/>
          </a:xfrm>
          <a:prstGeom prst="rect">
            <a:avLst/>
          </a:prstGeom>
        </p:spPr>
        <p:txBody>
          <a:bodyPr wrap="square">
            <a:spAutoFit/>
          </a:bodyPr>
          <a:lstStyle/>
          <a:p>
            <a:pPr lvl="0" algn="just">
              <a:lnSpc>
                <a:spcPct val="120000"/>
              </a:lnSpc>
              <a:spcBef>
                <a:spcPts val="600"/>
              </a:spcBef>
              <a:spcAft>
                <a:spcPts val="600"/>
              </a:spcAft>
            </a:pP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Dạng</a:t>
            </a:r>
            <a:r>
              <a:rPr lang="en-US" sz="4000" b="1" dirty="0">
                <a:solidFill>
                  <a:srgbClr val="FF0000"/>
                </a:solidFill>
                <a:latin typeface="Arial" panose="020B0604020202020204" pitchFamily="34" charset="0"/>
                <a:ea typeface="Cambria Math" panose="02040503050406030204" pitchFamily="18" charset="0"/>
                <a:cs typeface="Arial" panose="020B0604020202020204" pitchFamily="34" charset="0"/>
              </a:rPr>
              <a:t> 2: </a:t>
            </a: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Tìm</a:t>
            </a:r>
            <a:r>
              <a:rPr lang="en-US" sz="4000" b="1" dirty="0">
                <a:solidFill>
                  <a:srgbClr val="FF0000"/>
                </a:solidFill>
                <a:latin typeface="Arial" panose="020B0604020202020204" pitchFamily="34" charset="0"/>
                <a:ea typeface="Cambria Math" panose="02040503050406030204" pitchFamily="18" charset="0"/>
                <a:cs typeface="Arial" panose="020B0604020202020204" pitchFamily="34" charset="0"/>
              </a:rPr>
              <a:t> x</a:t>
            </a:r>
            <a:endParaRPr lang="en-US" sz="40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p:txBody>
      </p:sp>
      <p:sp>
        <p:nvSpPr>
          <p:cNvPr id="3" name="TextBox 2">
            <a:extLst>
              <a:ext uri="{FF2B5EF4-FFF2-40B4-BE49-F238E27FC236}">
                <a16:creationId xmlns:a16="http://schemas.microsoft.com/office/drawing/2014/main" id="{7765F216-E90B-4F25-CEB5-806B68E9FD75}"/>
              </a:ext>
            </a:extLst>
          </p:cNvPr>
          <p:cNvSpPr txBox="1"/>
          <p:nvPr/>
        </p:nvSpPr>
        <p:spPr>
          <a:xfrm flipH="1">
            <a:off x="890119" y="2276872"/>
            <a:ext cx="748827" cy="769441"/>
          </a:xfrm>
          <a:prstGeom prst="rect">
            <a:avLst/>
          </a:prstGeom>
          <a:noFill/>
        </p:spPr>
        <p:txBody>
          <a:bodyPr wrap="square" rtlCol="0">
            <a:spAutoFit/>
          </a:bodyPr>
          <a:lstStyle/>
          <a:p>
            <a:r>
              <a:rPr lang="en-US" sz="4400" dirty="0">
                <a:solidFill>
                  <a:srgbClr val="0000FF"/>
                </a:solidFill>
                <a:latin typeface="Arial" panose="020B0604020202020204" pitchFamily="34" charset="0"/>
                <a:cs typeface="Arial" panose="020B0604020202020204" pitchFamily="34" charset="0"/>
              </a:rPr>
              <a:t>a)</a:t>
            </a:r>
          </a:p>
        </p:txBody>
      </p:sp>
      <p:sp>
        <p:nvSpPr>
          <p:cNvPr id="7" name="TextBox 6">
            <a:extLst>
              <a:ext uri="{FF2B5EF4-FFF2-40B4-BE49-F238E27FC236}">
                <a16:creationId xmlns:a16="http://schemas.microsoft.com/office/drawing/2014/main" id="{FD5CD58E-4413-44BC-C4E0-D319AD30B459}"/>
              </a:ext>
            </a:extLst>
          </p:cNvPr>
          <p:cNvSpPr txBox="1"/>
          <p:nvPr/>
        </p:nvSpPr>
        <p:spPr>
          <a:xfrm flipH="1">
            <a:off x="6788922" y="2393404"/>
            <a:ext cx="748827" cy="769441"/>
          </a:xfrm>
          <a:prstGeom prst="rect">
            <a:avLst/>
          </a:prstGeom>
          <a:noFill/>
        </p:spPr>
        <p:txBody>
          <a:bodyPr wrap="square" rtlCol="0">
            <a:spAutoFit/>
          </a:bodyPr>
          <a:lstStyle/>
          <a:p>
            <a:r>
              <a:rPr lang="en-US" sz="4400" dirty="0">
                <a:solidFill>
                  <a:srgbClr val="0000FF"/>
                </a:solidFill>
                <a:latin typeface="Arial" panose="020B0604020202020204" pitchFamily="34" charset="0"/>
                <a:cs typeface="Arial" panose="020B0604020202020204" pitchFamily="34" charset="0"/>
              </a:rPr>
              <a:t>b)</a:t>
            </a:r>
          </a:p>
        </p:txBody>
      </p:sp>
    </p:spTree>
    <p:extLst>
      <p:ext uri="{BB962C8B-B14F-4D97-AF65-F5344CB8AC3E}">
        <p14:creationId xmlns:p14="http://schemas.microsoft.com/office/powerpoint/2010/main" val="798530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3305C-1050-9CB8-466D-5B7E15E64676}"/>
              </a:ext>
            </a:extLst>
          </p:cNvPr>
          <p:cNvPicPr>
            <a:picLocks noChangeAspect="1"/>
          </p:cNvPicPr>
          <p:nvPr/>
        </p:nvPicPr>
        <p:blipFill>
          <a:blip r:embed="rId2"/>
          <a:stretch>
            <a:fillRect/>
          </a:stretch>
        </p:blipFill>
        <p:spPr>
          <a:xfrm>
            <a:off x="238823" y="200888"/>
            <a:ext cx="11717528" cy="64562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329339591"/>
              </p:ext>
            </p:extLst>
          </p:nvPr>
        </p:nvGraphicFramePr>
        <p:xfrm>
          <a:off x="698256" y="290371"/>
          <a:ext cx="10225136" cy="6456223"/>
        </p:xfrm>
        <a:graphic>
          <a:graphicData uri="http://schemas.openxmlformats.org/drawingml/2006/table">
            <a:tbl>
              <a:tblPr firstRow="1" bandRow="1">
                <a:tableStyleId>{5DA37D80-6434-44D0-A028-1B22A696006F}</a:tableStyleId>
              </a:tblPr>
              <a:tblGrid>
                <a:gridCol w="10225136">
                  <a:extLst>
                    <a:ext uri="{9D8B030D-6E8A-4147-A177-3AD203B41FA5}">
                      <a16:colId xmlns:a16="http://schemas.microsoft.com/office/drawing/2014/main" val="20000"/>
                    </a:ext>
                  </a:extLst>
                </a:gridCol>
              </a:tblGrid>
              <a:tr h="1478580">
                <a:tc>
                  <a:txBody>
                    <a:bodyPr/>
                    <a:lstStyle/>
                    <a:p>
                      <a:pPr algn="ctr">
                        <a:lnSpc>
                          <a:spcPct val="150000"/>
                        </a:lnSpc>
                      </a:pPr>
                      <a:r>
                        <a:rPr lang="en-US" sz="3200" dirty="0">
                          <a:solidFill>
                            <a:srgbClr val="0000FF"/>
                          </a:solidFill>
                          <a:latin typeface="Arial" panose="020B0604020202020204" pitchFamily="34" charset="0"/>
                          <a:cs typeface="Arial" panose="020B0604020202020204" pitchFamily="34" charset="0"/>
                        </a:rPr>
                        <a:t>PHIẾU</a:t>
                      </a:r>
                      <a:r>
                        <a:rPr lang="en-US" sz="3200" baseline="0" dirty="0">
                          <a:solidFill>
                            <a:srgbClr val="0000FF"/>
                          </a:solidFill>
                          <a:latin typeface="Arial" panose="020B0604020202020204" pitchFamily="34" charset="0"/>
                          <a:cs typeface="Arial" panose="020B0604020202020204" pitchFamily="34" charset="0"/>
                        </a:rPr>
                        <a:t> HỌC TẬP SỐ 2</a:t>
                      </a:r>
                    </a:p>
                    <a:p>
                      <a:pPr algn="ctr">
                        <a:lnSpc>
                          <a:spcPct val="150000"/>
                        </a:lnSpc>
                      </a:pPr>
                      <a:endParaRPr lang="en-US" sz="2800" dirty="0">
                        <a:solidFill>
                          <a:srgbClr val="0033CC"/>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0"/>
                  </a:ext>
                </a:extLst>
              </a:tr>
              <a:tr h="3713295">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1: </a:t>
                      </a:r>
                      <a:r>
                        <a:rPr lang="en-US" sz="2400" b="1" u="sng" baseline="0" dirty="0" err="1">
                          <a:solidFill>
                            <a:srgbClr val="FF0000"/>
                          </a:solidFill>
                          <a:latin typeface="Arial" panose="020B0604020202020204" pitchFamily="34" charset="0"/>
                          <a:cs typeface="Arial" panose="020B0604020202020204" pitchFamily="34" charset="0"/>
                        </a:rPr>
                        <a:t>Tóm</a:t>
                      </a:r>
                      <a:r>
                        <a:rPr lang="en-US" sz="2400" b="1" u="sng" baseline="0" dirty="0">
                          <a:solidFill>
                            <a:srgbClr val="FF0000"/>
                          </a:solidFill>
                          <a:latin typeface="Arial" panose="020B0604020202020204" pitchFamily="34" charset="0"/>
                          <a:cs typeface="Arial" panose="020B0604020202020204" pitchFamily="34" charset="0"/>
                        </a:rPr>
                        <a:t> </a:t>
                      </a:r>
                      <a:r>
                        <a:rPr lang="en-US" sz="2400" b="1" u="sng" baseline="0" dirty="0" err="1">
                          <a:solidFill>
                            <a:srgbClr val="FF0000"/>
                          </a:solidFill>
                          <a:latin typeface="Arial" panose="020B0604020202020204" pitchFamily="34" charset="0"/>
                          <a:cs typeface="Arial" panose="020B0604020202020204" pitchFamily="34" charset="0"/>
                        </a:rPr>
                        <a:t>tắt</a:t>
                      </a:r>
                      <a:endParaRPr lang="en-US" sz="2400" b="1" u="sng"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i="1" u="sng" baseline="0" dirty="0" err="1">
                          <a:solidFill>
                            <a:srgbClr val="0000FF"/>
                          </a:solidFill>
                          <a:latin typeface="Arial" panose="020B0604020202020204" pitchFamily="34" charset="0"/>
                          <a:cs typeface="Arial" panose="020B0604020202020204" pitchFamily="34" charset="0"/>
                        </a:rPr>
                        <a:t>Điền</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vào</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chỗ</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chấm</a:t>
                      </a:r>
                      <a:r>
                        <a:rPr lang="en-US" sz="2400" u="sng" baseline="0" dirty="0">
                          <a:solidFill>
                            <a:srgbClr val="0000FF"/>
                          </a:solidFill>
                          <a:latin typeface="Arial" panose="020B0604020202020204" pitchFamily="34" charset="0"/>
                          <a:cs typeface="Arial" panose="020B0604020202020204" pitchFamily="34" charset="0"/>
                        </a:rPr>
                        <a:t>:</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niêm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yết</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của</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quyển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sách</a:t>
                      </a:r>
                      <a:r>
                        <a:rPr lang="en-US" sz="2400" baseline="0" dirty="0">
                          <a:solidFill>
                            <a:srgbClr val="0000FF"/>
                          </a:solidFill>
                          <a:latin typeface="Arial" panose="020B0604020202020204" pitchFamily="34" charset="0"/>
                          <a:cs typeface="Arial" panose="020B0604020202020204" pitchFamily="34" charset="0"/>
                        </a:rPr>
                        <a:t>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Giảm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 ………………………… %</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hiện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có</a:t>
                      </a:r>
                      <a:r>
                        <a:rPr lang="en-US" sz="2400" baseline="0" dirty="0">
                          <a:solidFill>
                            <a:srgbClr val="0000FF"/>
                          </a:solidFill>
                          <a:latin typeface="Arial" panose="020B0604020202020204" pitchFamily="34" charset="0"/>
                          <a:cs typeface="Arial" panose="020B0604020202020204" pitchFamily="34" charset="0"/>
                        </a:rPr>
                        <a:t>                        :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Hỏi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còn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lại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là</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bao</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nhiêu</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đồng</a:t>
                      </a:r>
                      <a:r>
                        <a:rPr lang="en-US" sz="2400" baseline="0" dirty="0">
                          <a:solidFill>
                            <a:srgbClr val="0000FF"/>
                          </a:solidFill>
                          <a:latin typeface="Arial" panose="020B0604020202020204" pitchFamily="34" charset="0"/>
                          <a:cs typeface="Arial" panose="020B0604020202020204" pitchFamily="34" charset="0"/>
                        </a:rPr>
                        <a:t>?</a:t>
                      </a:r>
                      <a:endPar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endParaRPr>
                    </a:p>
                  </a:txBody>
                  <a:tcPr>
                    <a:noFill/>
                  </a:tcPr>
                </a:tc>
                <a:extLst>
                  <a:ext uri="{0D108BD9-81ED-4DB2-BD59-A6C34878D82A}">
                    <a16:rowId xmlns:a16="http://schemas.microsoft.com/office/drawing/2014/main" val="10001"/>
                  </a:ext>
                </a:extLst>
              </a:tr>
              <a:tr h="1264348">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2: </a:t>
                      </a:r>
                      <a:r>
                        <a:rPr lang="en-US" sz="2400" b="1" baseline="0" dirty="0" err="1">
                          <a:solidFill>
                            <a:srgbClr val="FF0000"/>
                          </a:solidFill>
                          <a:latin typeface="Arial" panose="020B0604020202020204" pitchFamily="34" charset="0"/>
                          <a:cs typeface="Arial" panose="020B0604020202020204" pitchFamily="34" charset="0"/>
                        </a:rPr>
                        <a:t>Lời</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giải</a:t>
                      </a:r>
                      <a:endParaRPr lang="en-US" sz="2400" b="1"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baseline="0" dirty="0">
                          <a:solidFill>
                            <a:schemeClr val="tx1"/>
                          </a:solidFill>
                          <a:latin typeface="Arial" panose="020B0604020202020204" pitchFamily="34" charset="0"/>
                          <a:cs typeface="Arial" panose="020B0604020202020204" pitchFamily="34" charset="0"/>
                        </a:rPr>
                        <a:t>..............................................................................................................</a:t>
                      </a:r>
                      <a:endParaRPr lang="en-US" sz="2400" baseline="0" dirty="0">
                        <a:solidFill>
                          <a:schemeClr val="tx1"/>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F1B74D67-62AD-AD31-BD93-2910CFEDF9E0}"/>
              </a:ext>
            </a:extLst>
          </p:cNvPr>
          <p:cNvSpPr txBox="1"/>
          <p:nvPr/>
        </p:nvSpPr>
        <p:spPr>
          <a:xfrm>
            <a:off x="4200030" y="980728"/>
            <a:ext cx="3221588" cy="707886"/>
          </a:xfrm>
          <a:prstGeom prst="rect">
            <a:avLst/>
          </a:prstGeom>
          <a:noFill/>
        </p:spPr>
        <p:txBody>
          <a:bodyPr wrap="none" rtlCol="0">
            <a:spAutoFit/>
          </a:bodyPr>
          <a:lstStyle/>
          <a:p>
            <a:pPr algn="ctr"/>
            <a:r>
              <a:rPr lang="en-US" sz="2000" b="1" dirty="0" err="1">
                <a:solidFill>
                  <a:srgbClr val="0000FF"/>
                </a:solidFill>
                <a:latin typeface="Arrial"/>
                <a:ea typeface="Cambria Math" panose="02040503050406030204" pitchFamily="18" charset="0"/>
              </a:rPr>
              <a:t>Hình</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thức</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Hoạt</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động</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nhóm</a:t>
            </a:r>
            <a:endParaRPr lang="en-US" sz="2000" b="1" dirty="0">
              <a:solidFill>
                <a:srgbClr val="0000FF"/>
              </a:solidFill>
              <a:latin typeface="Arrial"/>
              <a:ea typeface="Cambria Math" panose="02040503050406030204" pitchFamily="18" charset="0"/>
            </a:endParaRPr>
          </a:p>
          <a:p>
            <a:pPr algn="ctr"/>
            <a:r>
              <a:rPr lang="en-US" sz="2000" b="1" i="1" dirty="0" err="1">
                <a:solidFill>
                  <a:srgbClr val="0000FF"/>
                </a:solidFill>
                <a:latin typeface="Arrial"/>
                <a:ea typeface="Cambria Math" panose="02040503050406030204" pitchFamily="18" charset="0"/>
              </a:rPr>
              <a:t>Thời</a:t>
            </a:r>
            <a:r>
              <a:rPr lang="en-US" sz="2000" b="1" i="1" dirty="0">
                <a:solidFill>
                  <a:srgbClr val="0000FF"/>
                </a:solidFill>
                <a:latin typeface="Arrial"/>
                <a:ea typeface="Cambria Math" panose="02040503050406030204" pitchFamily="18" charset="0"/>
              </a:rPr>
              <a:t> </a:t>
            </a:r>
            <a:r>
              <a:rPr lang="en-US" sz="2000" b="1" i="1" dirty="0" err="1">
                <a:solidFill>
                  <a:srgbClr val="0000FF"/>
                </a:solidFill>
                <a:latin typeface="Arrial"/>
                <a:ea typeface="Cambria Math" panose="02040503050406030204" pitchFamily="18" charset="0"/>
              </a:rPr>
              <a:t>gian</a:t>
            </a:r>
            <a:r>
              <a:rPr lang="en-US" sz="2000" b="1" i="1" dirty="0">
                <a:solidFill>
                  <a:srgbClr val="0000FF"/>
                </a:solidFill>
                <a:latin typeface="Arrial"/>
                <a:ea typeface="Cambria Math" panose="02040503050406030204" pitchFamily="18" charset="0"/>
              </a:rPr>
              <a:t>: 6 </a:t>
            </a:r>
            <a:r>
              <a:rPr lang="en-US" sz="2000" b="1" i="1" dirty="0" err="1">
                <a:solidFill>
                  <a:srgbClr val="0000FF"/>
                </a:solidFill>
                <a:latin typeface="Arrial"/>
                <a:ea typeface="Cambria Math" panose="02040503050406030204" pitchFamily="18" charset="0"/>
              </a:rPr>
              <a:t>phút</a:t>
            </a:r>
            <a:endParaRPr lang="en-US" sz="2000" b="1" i="1" dirty="0">
              <a:solidFill>
                <a:srgbClr val="0000FF"/>
              </a:solidFill>
              <a:latin typeface="Arrial"/>
              <a:ea typeface="Cambria Math" panose="02040503050406030204" pitchFamily="18" charset="0"/>
            </a:endParaRPr>
          </a:p>
        </p:txBody>
      </p:sp>
    </p:spTree>
    <p:extLst>
      <p:ext uri="{BB962C8B-B14F-4D97-AF65-F5344CB8AC3E}">
        <p14:creationId xmlns:p14="http://schemas.microsoft.com/office/powerpoint/2010/main" val="1197056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 bai gia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6947" y="987015"/>
            <a:ext cx="11573274" cy="5572316"/>
          </a:xfrm>
          <a:prstGeom prst="rect">
            <a:avLst/>
          </a:prstGeom>
        </p:spPr>
      </p:pic>
      <p:sp>
        <p:nvSpPr>
          <p:cNvPr id="2" name="Rectangle 1">
            <a:extLst>
              <a:ext uri="{FF2B5EF4-FFF2-40B4-BE49-F238E27FC236}">
                <a16:creationId xmlns:a16="http://schemas.microsoft.com/office/drawing/2014/main" id="{C8ADFD82-667F-782C-F00B-DF22C50FBD58}"/>
              </a:ext>
            </a:extLst>
          </p:cNvPr>
          <p:cNvSpPr/>
          <p:nvPr/>
        </p:nvSpPr>
        <p:spPr>
          <a:xfrm>
            <a:off x="336947" y="200114"/>
            <a:ext cx="5328592" cy="762966"/>
          </a:xfrm>
          <a:prstGeom prst="rect">
            <a:avLst/>
          </a:prstGeom>
        </p:spPr>
        <p:txBody>
          <a:bodyPr wrap="square">
            <a:spAutoFit/>
          </a:bodyPr>
          <a:lstStyle/>
          <a:p>
            <a:pPr lvl="0" algn="just">
              <a:lnSpc>
                <a:spcPct val="120000"/>
              </a:lnSpc>
              <a:spcBef>
                <a:spcPts val="600"/>
              </a:spcBef>
              <a:spcAft>
                <a:spcPts val="600"/>
              </a:spcAft>
            </a:pP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Dạng</a:t>
            </a:r>
            <a:r>
              <a:rPr lang="en-US" sz="4000" b="1" dirty="0">
                <a:solidFill>
                  <a:srgbClr val="FF0000"/>
                </a:solidFill>
                <a:latin typeface="Arial" panose="020B0604020202020204" pitchFamily="34" charset="0"/>
                <a:ea typeface="Cambria Math" panose="02040503050406030204" pitchFamily="18" charset="0"/>
                <a:cs typeface="Arial" panose="020B0604020202020204" pitchFamily="34" charset="0"/>
              </a:rPr>
              <a:t> 3: </a:t>
            </a: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Toán</a:t>
            </a:r>
            <a:r>
              <a:rPr lang="en-US" sz="40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thực</a:t>
            </a:r>
            <a:r>
              <a:rPr lang="en-US" sz="40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40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tế</a:t>
            </a:r>
            <a:endParaRPr lang="en-US" sz="40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3881562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3305C-1050-9CB8-466D-5B7E15E64676}"/>
              </a:ext>
            </a:extLst>
          </p:cNvPr>
          <p:cNvPicPr>
            <a:picLocks noChangeAspect="1"/>
          </p:cNvPicPr>
          <p:nvPr/>
        </p:nvPicPr>
        <p:blipFill>
          <a:blip r:embed="rId4"/>
          <a:stretch>
            <a:fillRect/>
          </a:stretch>
        </p:blipFill>
        <p:spPr>
          <a:xfrm>
            <a:off x="238823" y="200888"/>
            <a:ext cx="11717528" cy="64562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37308554"/>
              </p:ext>
            </p:extLst>
          </p:nvPr>
        </p:nvGraphicFramePr>
        <p:xfrm>
          <a:off x="698256" y="290371"/>
          <a:ext cx="10225136" cy="6456223"/>
        </p:xfrm>
        <a:graphic>
          <a:graphicData uri="http://schemas.openxmlformats.org/drawingml/2006/table">
            <a:tbl>
              <a:tblPr firstRow="1" bandRow="1">
                <a:tableStyleId>{5DA37D80-6434-44D0-A028-1B22A696006F}</a:tableStyleId>
              </a:tblPr>
              <a:tblGrid>
                <a:gridCol w="10225136">
                  <a:extLst>
                    <a:ext uri="{9D8B030D-6E8A-4147-A177-3AD203B41FA5}">
                      <a16:colId xmlns:a16="http://schemas.microsoft.com/office/drawing/2014/main" val="20000"/>
                    </a:ext>
                  </a:extLst>
                </a:gridCol>
              </a:tblGrid>
              <a:tr h="1478580">
                <a:tc>
                  <a:txBody>
                    <a:bodyPr/>
                    <a:lstStyle/>
                    <a:p>
                      <a:pPr algn="ctr">
                        <a:lnSpc>
                          <a:spcPct val="150000"/>
                        </a:lnSpc>
                      </a:pPr>
                      <a:r>
                        <a:rPr lang="en-US" sz="3200" dirty="0">
                          <a:solidFill>
                            <a:srgbClr val="0000FF"/>
                          </a:solidFill>
                          <a:latin typeface="Arial" panose="020B0604020202020204" pitchFamily="34" charset="0"/>
                          <a:cs typeface="Arial" panose="020B0604020202020204" pitchFamily="34" charset="0"/>
                        </a:rPr>
                        <a:t>PHIẾU</a:t>
                      </a:r>
                      <a:r>
                        <a:rPr lang="en-US" sz="3200" baseline="0" dirty="0">
                          <a:solidFill>
                            <a:srgbClr val="0000FF"/>
                          </a:solidFill>
                          <a:latin typeface="Arial" panose="020B0604020202020204" pitchFamily="34" charset="0"/>
                          <a:cs typeface="Arial" panose="020B0604020202020204" pitchFamily="34" charset="0"/>
                        </a:rPr>
                        <a:t> HỌC TẬP SỐ 2</a:t>
                      </a:r>
                    </a:p>
                    <a:p>
                      <a:pPr algn="ctr">
                        <a:lnSpc>
                          <a:spcPct val="150000"/>
                        </a:lnSpc>
                      </a:pPr>
                      <a:endParaRPr lang="en-US" sz="2800" dirty="0">
                        <a:solidFill>
                          <a:srgbClr val="0033CC"/>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0"/>
                  </a:ext>
                </a:extLst>
              </a:tr>
              <a:tr h="3713295">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1: </a:t>
                      </a:r>
                      <a:r>
                        <a:rPr lang="en-US" sz="2400" b="1" u="sng" baseline="0" dirty="0" err="1">
                          <a:solidFill>
                            <a:srgbClr val="FF0000"/>
                          </a:solidFill>
                          <a:latin typeface="Arial" panose="020B0604020202020204" pitchFamily="34" charset="0"/>
                          <a:cs typeface="Arial" panose="020B0604020202020204" pitchFamily="34" charset="0"/>
                        </a:rPr>
                        <a:t>Tóm</a:t>
                      </a:r>
                      <a:r>
                        <a:rPr lang="en-US" sz="2400" b="1" u="sng" baseline="0" dirty="0">
                          <a:solidFill>
                            <a:srgbClr val="FF0000"/>
                          </a:solidFill>
                          <a:latin typeface="Arial" panose="020B0604020202020204" pitchFamily="34" charset="0"/>
                          <a:cs typeface="Arial" panose="020B0604020202020204" pitchFamily="34" charset="0"/>
                        </a:rPr>
                        <a:t> </a:t>
                      </a:r>
                      <a:r>
                        <a:rPr lang="en-US" sz="2400" b="1" u="sng" baseline="0" dirty="0" err="1">
                          <a:solidFill>
                            <a:srgbClr val="FF0000"/>
                          </a:solidFill>
                          <a:latin typeface="Arial" panose="020B0604020202020204" pitchFamily="34" charset="0"/>
                          <a:cs typeface="Arial" panose="020B0604020202020204" pitchFamily="34" charset="0"/>
                        </a:rPr>
                        <a:t>tắt</a:t>
                      </a:r>
                      <a:endParaRPr lang="en-US" sz="2400" b="1" u="sng"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i="1" u="sng" baseline="0" dirty="0" err="1">
                          <a:solidFill>
                            <a:srgbClr val="0000FF"/>
                          </a:solidFill>
                          <a:latin typeface="Arial" panose="020B0604020202020204" pitchFamily="34" charset="0"/>
                          <a:cs typeface="Arial" panose="020B0604020202020204" pitchFamily="34" charset="0"/>
                        </a:rPr>
                        <a:t>Điền</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vào</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chỗ</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chấm</a:t>
                      </a:r>
                      <a:r>
                        <a:rPr lang="en-US" sz="2400" u="sng" baseline="0" dirty="0">
                          <a:solidFill>
                            <a:srgbClr val="0000FF"/>
                          </a:solidFill>
                          <a:latin typeface="Arial" panose="020B0604020202020204" pitchFamily="34" charset="0"/>
                          <a:cs typeface="Arial" panose="020B0604020202020204" pitchFamily="34" charset="0"/>
                        </a:rPr>
                        <a:t>:</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niêm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yết</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của</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quyển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sách</a:t>
                      </a:r>
                      <a:r>
                        <a:rPr lang="en-US" sz="2400" baseline="0" dirty="0">
                          <a:solidFill>
                            <a:srgbClr val="0000FF"/>
                          </a:solidFill>
                          <a:latin typeface="Arial" panose="020B0604020202020204" pitchFamily="34" charset="0"/>
                          <a:cs typeface="Arial" panose="020B0604020202020204" pitchFamily="34" charset="0"/>
                        </a:rPr>
                        <a:t>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Giảm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 ………………………… %</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hiện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có</a:t>
                      </a:r>
                      <a:r>
                        <a:rPr lang="en-US" sz="2400" baseline="0" dirty="0">
                          <a:solidFill>
                            <a:srgbClr val="0000FF"/>
                          </a:solidFill>
                          <a:latin typeface="Arial" panose="020B0604020202020204" pitchFamily="34" charset="0"/>
                          <a:cs typeface="Arial" panose="020B0604020202020204" pitchFamily="34" charset="0"/>
                        </a:rPr>
                        <a:t>                        :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Hỏi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còn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lại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là</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bao</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nhiêu</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đồng</a:t>
                      </a:r>
                      <a:r>
                        <a:rPr lang="en-US" sz="2400" baseline="0" dirty="0">
                          <a:solidFill>
                            <a:srgbClr val="0000FF"/>
                          </a:solidFill>
                          <a:latin typeface="Arial" panose="020B0604020202020204" pitchFamily="34" charset="0"/>
                          <a:cs typeface="Arial" panose="020B0604020202020204" pitchFamily="34" charset="0"/>
                        </a:rPr>
                        <a:t>?</a:t>
                      </a:r>
                      <a:endPar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endParaRPr>
                    </a:p>
                  </a:txBody>
                  <a:tcPr>
                    <a:noFill/>
                  </a:tcPr>
                </a:tc>
                <a:extLst>
                  <a:ext uri="{0D108BD9-81ED-4DB2-BD59-A6C34878D82A}">
                    <a16:rowId xmlns:a16="http://schemas.microsoft.com/office/drawing/2014/main" val="10001"/>
                  </a:ext>
                </a:extLst>
              </a:tr>
              <a:tr h="1264348">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2: </a:t>
                      </a:r>
                      <a:r>
                        <a:rPr lang="en-US" sz="2400" b="1" u="sng" baseline="0" dirty="0" err="1">
                          <a:solidFill>
                            <a:srgbClr val="FF0000"/>
                          </a:solidFill>
                          <a:latin typeface="Arial" panose="020B0604020202020204" pitchFamily="34" charset="0"/>
                          <a:cs typeface="Arial" panose="020B0604020202020204" pitchFamily="34" charset="0"/>
                        </a:rPr>
                        <a:t>Lời</a:t>
                      </a:r>
                      <a:r>
                        <a:rPr lang="en-US" sz="2400" b="1" u="sng" baseline="0" dirty="0">
                          <a:solidFill>
                            <a:srgbClr val="FF0000"/>
                          </a:solidFill>
                          <a:latin typeface="Arial" panose="020B0604020202020204" pitchFamily="34" charset="0"/>
                          <a:cs typeface="Arial" panose="020B0604020202020204" pitchFamily="34" charset="0"/>
                        </a:rPr>
                        <a:t> </a:t>
                      </a:r>
                      <a:r>
                        <a:rPr lang="en-US" sz="2400" b="1" u="sng" baseline="0" dirty="0" err="1">
                          <a:solidFill>
                            <a:srgbClr val="FF0000"/>
                          </a:solidFill>
                          <a:latin typeface="Arial" panose="020B0604020202020204" pitchFamily="34" charset="0"/>
                          <a:cs typeface="Arial" panose="020B0604020202020204" pitchFamily="34" charset="0"/>
                        </a:rPr>
                        <a:t>giải</a:t>
                      </a:r>
                      <a:endParaRPr lang="en-US" sz="2400" b="1" u="sng"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baseline="0" dirty="0">
                          <a:solidFill>
                            <a:schemeClr val="tx1"/>
                          </a:solidFill>
                          <a:latin typeface="Arial" panose="020B0604020202020204" pitchFamily="34" charset="0"/>
                          <a:cs typeface="Arial" panose="020B0604020202020204" pitchFamily="34" charset="0"/>
                        </a:rPr>
                        <a:t>..............................................................................................................</a:t>
                      </a:r>
                      <a:endParaRPr lang="en-US" sz="2400" baseline="0" dirty="0">
                        <a:solidFill>
                          <a:schemeClr val="tx1"/>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F1B74D67-62AD-AD31-BD93-2910CFEDF9E0}"/>
              </a:ext>
            </a:extLst>
          </p:cNvPr>
          <p:cNvSpPr txBox="1"/>
          <p:nvPr/>
        </p:nvSpPr>
        <p:spPr>
          <a:xfrm>
            <a:off x="4095773" y="980728"/>
            <a:ext cx="3430106" cy="707886"/>
          </a:xfrm>
          <a:prstGeom prst="rect">
            <a:avLst/>
          </a:prstGeom>
          <a:noFill/>
        </p:spPr>
        <p:txBody>
          <a:bodyPr wrap="none" rtlCol="0">
            <a:spAutoFit/>
          </a:bodyPr>
          <a:lstStyle/>
          <a:p>
            <a:pPr algn="ctr"/>
            <a:r>
              <a:rPr lang="en-US" sz="2000" b="1" dirty="0" err="1">
                <a:solidFill>
                  <a:srgbClr val="0000FF"/>
                </a:solidFill>
                <a:latin typeface="Arrial"/>
                <a:ea typeface="Cambria Math" panose="02040503050406030204" pitchFamily="18" charset="0"/>
              </a:rPr>
              <a:t>Hình</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thức</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Hoạt</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động</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cá</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nhân</a:t>
            </a:r>
            <a:endParaRPr lang="en-US" sz="2000" b="1" dirty="0">
              <a:solidFill>
                <a:srgbClr val="0000FF"/>
              </a:solidFill>
              <a:latin typeface="Arrial"/>
              <a:ea typeface="Cambria Math" panose="02040503050406030204" pitchFamily="18" charset="0"/>
            </a:endParaRPr>
          </a:p>
          <a:p>
            <a:pPr algn="ctr"/>
            <a:r>
              <a:rPr lang="en-US" sz="2000" b="1" i="1" dirty="0" err="1">
                <a:solidFill>
                  <a:srgbClr val="0000FF"/>
                </a:solidFill>
                <a:latin typeface="Arrial"/>
                <a:ea typeface="Cambria Math" panose="02040503050406030204" pitchFamily="18" charset="0"/>
              </a:rPr>
              <a:t>Thời</a:t>
            </a:r>
            <a:r>
              <a:rPr lang="en-US" sz="2000" b="1" i="1" dirty="0">
                <a:solidFill>
                  <a:srgbClr val="0000FF"/>
                </a:solidFill>
                <a:latin typeface="Arrial"/>
                <a:ea typeface="Cambria Math" panose="02040503050406030204" pitchFamily="18" charset="0"/>
              </a:rPr>
              <a:t> </a:t>
            </a:r>
            <a:r>
              <a:rPr lang="en-US" sz="2000" b="1" i="1" dirty="0" err="1">
                <a:solidFill>
                  <a:srgbClr val="0000FF"/>
                </a:solidFill>
                <a:latin typeface="Arrial"/>
                <a:ea typeface="Cambria Math" panose="02040503050406030204" pitchFamily="18" charset="0"/>
              </a:rPr>
              <a:t>gian</a:t>
            </a:r>
            <a:r>
              <a:rPr lang="en-US" sz="2000" b="1" i="1" dirty="0">
                <a:solidFill>
                  <a:srgbClr val="0000FF"/>
                </a:solidFill>
                <a:latin typeface="Arrial"/>
                <a:ea typeface="Cambria Math" panose="02040503050406030204" pitchFamily="18" charset="0"/>
              </a:rPr>
              <a:t>: 3 </a:t>
            </a:r>
            <a:r>
              <a:rPr lang="en-US" sz="2000" b="1" i="1" dirty="0" err="1">
                <a:solidFill>
                  <a:srgbClr val="0000FF"/>
                </a:solidFill>
                <a:latin typeface="Arrial"/>
                <a:ea typeface="Cambria Math" panose="02040503050406030204" pitchFamily="18" charset="0"/>
              </a:rPr>
              <a:t>phút</a:t>
            </a:r>
            <a:endParaRPr lang="en-US" sz="2000" b="1" i="1" dirty="0">
              <a:solidFill>
                <a:srgbClr val="0000FF"/>
              </a:solidFill>
              <a:latin typeface="Arrial"/>
              <a:ea typeface="Cambria Math" panose="02040503050406030204" pitchFamily="18" charset="0"/>
            </a:endParaRPr>
          </a:p>
        </p:txBody>
      </p:sp>
      <p:pic>
        <p:nvPicPr>
          <p:cNvPr id="3" name="Đồng hồ đếm ngược 3 phút có âm thanh">
            <a:hlinkClick r:id="" action="ppaction://media"/>
            <a:extLst>
              <a:ext uri="{FF2B5EF4-FFF2-40B4-BE49-F238E27FC236}">
                <a16:creationId xmlns:a16="http://schemas.microsoft.com/office/drawing/2014/main" id="{1E1B83C6-414E-8E48-2579-3AB15374A3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81891" y="6090769"/>
            <a:ext cx="871360" cy="490140"/>
          </a:xfrm>
          <a:prstGeom prst="rect">
            <a:avLst/>
          </a:prstGeom>
        </p:spPr>
      </p:pic>
    </p:spTree>
    <p:extLst>
      <p:ext uri="{BB962C8B-B14F-4D97-AF65-F5344CB8AC3E}">
        <p14:creationId xmlns:p14="http://schemas.microsoft.com/office/powerpoint/2010/main" val="51116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3305C-1050-9CB8-466D-5B7E15E64676}"/>
              </a:ext>
            </a:extLst>
          </p:cNvPr>
          <p:cNvPicPr>
            <a:picLocks noChangeAspect="1"/>
          </p:cNvPicPr>
          <p:nvPr/>
        </p:nvPicPr>
        <p:blipFill>
          <a:blip r:embed="rId4"/>
          <a:stretch>
            <a:fillRect/>
          </a:stretch>
        </p:blipFill>
        <p:spPr>
          <a:xfrm>
            <a:off x="238823" y="200888"/>
            <a:ext cx="11717528" cy="64562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969275869"/>
              </p:ext>
            </p:extLst>
          </p:nvPr>
        </p:nvGraphicFramePr>
        <p:xfrm>
          <a:off x="698256" y="290371"/>
          <a:ext cx="10225136" cy="6456223"/>
        </p:xfrm>
        <a:graphic>
          <a:graphicData uri="http://schemas.openxmlformats.org/drawingml/2006/table">
            <a:tbl>
              <a:tblPr firstRow="1" bandRow="1">
                <a:tableStyleId>{5DA37D80-6434-44D0-A028-1B22A696006F}</a:tableStyleId>
              </a:tblPr>
              <a:tblGrid>
                <a:gridCol w="10225136">
                  <a:extLst>
                    <a:ext uri="{9D8B030D-6E8A-4147-A177-3AD203B41FA5}">
                      <a16:colId xmlns:a16="http://schemas.microsoft.com/office/drawing/2014/main" val="20000"/>
                    </a:ext>
                  </a:extLst>
                </a:gridCol>
              </a:tblGrid>
              <a:tr h="1478580">
                <a:tc>
                  <a:txBody>
                    <a:bodyPr/>
                    <a:lstStyle/>
                    <a:p>
                      <a:pPr algn="ctr">
                        <a:lnSpc>
                          <a:spcPct val="150000"/>
                        </a:lnSpc>
                      </a:pPr>
                      <a:r>
                        <a:rPr lang="en-US" sz="3200" dirty="0">
                          <a:solidFill>
                            <a:srgbClr val="0000FF"/>
                          </a:solidFill>
                          <a:latin typeface="Arial" panose="020B0604020202020204" pitchFamily="34" charset="0"/>
                          <a:cs typeface="Arial" panose="020B0604020202020204" pitchFamily="34" charset="0"/>
                        </a:rPr>
                        <a:t>PHIẾU</a:t>
                      </a:r>
                      <a:r>
                        <a:rPr lang="en-US" sz="3200" baseline="0" dirty="0">
                          <a:solidFill>
                            <a:srgbClr val="0000FF"/>
                          </a:solidFill>
                          <a:latin typeface="Arial" panose="020B0604020202020204" pitchFamily="34" charset="0"/>
                          <a:cs typeface="Arial" panose="020B0604020202020204" pitchFamily="34" charset="0"/>
                        </a:rPr>
                        <a:t> HỌC TẬP SỐ 2</a:t>
                      </a:r>
                    </a:p>
                    <a:p>
                      <a:pPr algn="ctr">
                        <a:lnSpc>
                          <a:spcPct val="150000"/>
                        </a:lnSpc>
                      </a:pPr>
                      <a:endParaRPr lang="en-US" sz="2800" dirty="0">
                        <a:solidFill>
                          <a:srgbClr val="0033CC"/>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0"/>
                  </a:ext>
                </a:extLst>
              </a:tr>
              <a:tr h="3713295">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1: </a:t>
                      </a:r>
                      <a:r>
                        <a:rPr lang="en-US" sz="2400" b="1" u="sng" baseline="0" dirty="0" err="1">
                          <a:solidFill>
                            <a:srgbClr val="FF0000"/>
                          </a:solidFill>
                          <a:latin typeface="Arial" panose="020B0604020202020204" pitchFamily="34" charset="0"/>
                          <a:cs typeface="Arial" panose="020B0604020202020204" pitchFamily="34" charset="0"/>
                        </a:rPr>
                        <a:t>Tóm</a:t>
                      </a:r>
                      <a:r>
                        <a:rPr lang="en-US" sz="2400" b="1" u="sng" baseline="0" dirty="0">
                          <a:solidFill>
                            <a:srgbClr val="FF0000"/>
                          </a:solidFill>
                          <a:latin typeface="Arial" panose="020B0604020202020204" pitchFamily="34" charset="0"/>
                          <a:cs typeface="Arial" panose="020B0604020202020204" pitchFamily="34" charset="0"/>
                        </a:rPr>
                        <a:t> </a:t>
                      </a:r>
                      <a:r>
                        <a:rPr lang="en-US" sz="2400" b="1" u="sng" baseline="0" dirty="0" err="1">
                          <a:solidFill>
                            <a:srgbClr val="FF0000"/>
                          </a:solidFill>
                          <a:latin typeface="Arial" panose="020B0604020202020204" pitchFamily="34" charset="0"/>
                          <a:cs typeface="Arial" panose="020B0604020202020204" pitchFamily="34" charset="0"/>
                        </a:rPr>
                        <a:t>tắt</a:t>
                      </a:r>
                      <a:endParaRPr lang="en-US" sz="2400" b="1" u="sng"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i="1" u="sng" baseline="0" dirty="0" err="1">
                          <a:solidFill>
                            <a:srgbClr val="0000FF"/>
                          </a:solidFill>
                          <a:latin typeface="Arial" panose="020B0604020202020204" pitchFamily="34" charset="0"/>
                          <a:cs typeface="Arial" panose="020B0604020202020204" pitchFamily="34" charset="0"/>
                        </a:rPr>
                        <a:t>Điền</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vào</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chỗ</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chấm</a:t>
                      </a:r>
                      <a:r>
                        <a:rPr lang="en-US" sz="2400" u="sng" baseline="0" dirty="0">
                          <a:solidFill>
                            <a:srgbClr val="0000FF"/>
                          </a:solidFill>
                          <a:latin typeface="Arial" panose="020B0604020202020204" pitchFamily="34" charset="0"/>
                          <a:cs typeface="Arial" panose="020B0604020202020204" pitchFamily="34" charset="0"/>
                        </a:rPr>
                        <a:t>:</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niêm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yết</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của</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quyển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sách</a:t>
                      </a:r>
                      <a:r>
                        <a:rPr lang="en-US" sz="2400" baseline="0" dirty="0">
                          <a:solidFill>
                            <a:srgbClr val="0000FF"/>
                          </a:solidFill>
                          <a:latin typeface="Arial" panose="020B0604020202020204" pitchFamily="34" charset="0"/>
                          <a:cs typeface="Arial" panose="020B0604020202020204" pitchFamily="34" charset="0"/>
                        </a:rPr>
                        <a:t>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Giảm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 ………………………… %</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hiện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có</a:t>
                      </a:r>
                      <a:r>
                        <a:rPr lang="en-US" sz="2400" baseline="0" dirty="0">
                          <a:solidFill>
                            <a:srgbClr val="0000FF"/>
                          </a:solidFill>
                          <a:latin typeface="Arial" panose="020B0604020202020204" pitchFamily="34" charset="0"/>
                          <a:cs typeface="Arial" panose="020B0604020202020204" pitchFamily="34" charset="0"/>
                        </a:rPr>
                        <a:t>                        :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Hỏi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còn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lại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là</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bao</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nhiêu</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đồng</a:t>
                      </a:r>
                      <a:r>
                        <a:rPr lang="en-US" sz="2400" baseline="0" dirty="0">
                          <a:solidFill>
                            <a:srgbClr val="0000FF"/>
                          </a:solidFill>
                          <a:latin typeface="Arial" panose="020B0604020202020204" pitchFamily="34" charset="0"/>
                          <a:cs typeface="Arial" panose="020B0604020202020204" pitchFamily="34" charset="0"/>
                        </a:rPr>
                        <a:t>?</a:t>
                      </a:r>
                      <a:endPar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endParaRPr>
                    </a:p>
                  </a:txBody>
                  <a:tcPr>
                    <a:noFill/>
                  </a:tcPr>
                </a:tc>
                <a:extLst>
                  <a:ext uri="{0D108BD9-81ED-4DB2-BD59-A6C34878D82A}">
                    <a16:rowId xmlns:a16="http://schemas.microsoft.com/office/drawing/2014/main" val="10001"/>
                  </a:ext>
                </a:extLst>
              </a:tr>
              <a:tr h="1264348">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2: </a:t>
                      </a:r>
                      <a:r>
                        <a:rPr lang="en-US" sz="2400" b="1" baseline="0" dirty="0" err="1">
                          <a:solidFill>
                            <a:srgbClr val="FF0000"/>
                          </a:solidFill>
                          <a:latin typeface="Arial" panose="020B0604020202020204" pitchFamily="34" charset="0"/>
                          <a:cs typeface="Arial" panose="020B0604020202020204" pitchFamily="34" charset="0"/>
                        </a:rPr>
                        <a:t>Lời</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giải</a:t>
                      </a:r>
                      <a:endParaRPr lang="en-US" sz="2400" b="1"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baseline="0" dirty="0">
                          <a:solidFill>
                            <a:schemeClr val="tx1"/>
                          </a:solidFill>
                          <a:latin typeface="Arial" panose="020B0604020202020204" pitchFamily="34" charset="0"/>
                          <a:cs typeface="Arial" panose="020B0604020202020204" pitchFamily="34" charset="0"/>
                        </a:rPr>
                        <a:t>..............................................................................................................</a:t>
                      </a:r>
                      <a:endParaRPr lang="en-US" sz="2400" baseline="0" dirty="0">
                        <a:solidFill>
                          <a:schemeClr val="tx1"/>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F1B74D67-62AD-AD31-BD93-2910CFEDF9E0}"/>
              </a:ext>
            </a:extLst>
          </p:cNvPr>
          <p:cNvSpPr txBox="1"/>
          <p:nvPr/>
        </p:nvSpPr>
        <p:spPr>
          <a:xfrm>
            <a:off x="4200032" y="980728"/>
            <a:ext cx="3221588" cy="707886"/>
          </a:xfrm>
          <a:prstGeom prst="rect">
            <a:avLst/>
          </a:prstGeom>
          <a:noFill/>
        </p:spPr>
        <p:txBody>
          <a:bodyPr wrap="none" rtlCol="0">
            <a:spAutoFit/>
          </a:bodyPr>
          <a:lstStyle/>
          <a:p>
            <a:pPr algn="ctr"/>
            <a:r>
              <a:rPr lang="en-US" sz="2000" b="1" dirty="0" err="1">
                <a:solidFill>
                  <a:srgbClr val="0000FF"/>
                </a:solidFill>
                <a:latin typeface="Arrial"/>
                <a:ea typeface="Cambria Math" panose="02040503050406030204" pitchFamily="18" charset="0"/>
              </a:rPr>
              <a:t>Hình</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thức</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Hoạt</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động</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nhóm</a:t>
            </a:r>
            <a:endParaRPr lang="en-US" sz="2000" b="1" dirty="0">
              <a:solidFill>
                <a:srgbClr val="0000FF"/>
              </a:solidFill>
              <a:latin typeface="Arrial"/>
              <a:ea typeface="Cambria Math" panose="02040503050406030204" pitchFamily="18" charset="0"/>
            </a:endParaRPr>
          </a:p>
          <a:p>
            <a:pPr algn="ctr"/>
            <a:r>
              <a:rPr lang="en-US" sz="2000" b="1" i="1" dirty="0" err="1">
                <a:solidFill>
                  <a:srgbClr val="0000FF"/>
                </a:solidFill>
                <a:latin typeface="Arrial"/>
                <a:ea typeface="Cambria Math" panose="02040503050406030204" pitchFamily="18" charset="0"/>
              </a:rPr>
              <a:t>Thời</a:t>
            </a:r>
            <a:r>
              <a:rPr lang="en-US" sz="2000" b="1" i="1" dirty="0">
                <a:solidFill>
                  <a:srgbClr val="0000FF"/>
                </a:solidFill>
                <a:latin typeface="Arrial"/>
                <a:ea typeface="Cambria Math" panose="02040503050406030204" pitchFamily="18" charset="0"/>
              </a:rPr>
              <a:t> </a:t>
            </a:r>
            <a:r>
              <a:rPr lang="en-US" sz="2000" b="1" i="1" dirty="0" err="1">
                <a:solidFill>
                  <a:srgbClr val="0000FF"/>
                </a:solidFill>
                <a:latin typeface="Arrial"/>
                <a:ea typeface="Cambria Math" panose="02040503050406030204" pitchFamily="18" charset="0"/>
              </a:rPr>
              <a:t>gian</a:t>
            </a:r>
            <a:r>
              <a:rPr lang="en-US" sz="2000" b="1" i="1" dirty="0">
                <a:solidFill>
                  <a:srgbClr val="0000FF"/>
                </a:solidFill>
                <a:latin typeface="Arrial"/>
                <a:ea typeface="Cambria Math" panose="02040503050406030204" pitchFamily="18" charset="0"/>
              </a:rPr>
              <a:t>: 3 </a:t>
            </a:r>
            <a:r>
              <a:rPr lang="en-US" sz="2000" b="1" i="1" dirty="0" err="1">
                <a:solidFill>
                  <a:srgbClr val="0000FF"/>
                </a:solidFill>
                <a:latin typeface="Arrial"/>
                <a:ea typeface="Cambria Math" panose="02040503050406030204" pitchFamily="18" charset="0"/>
              </a:rPr>
              <a:t>phút</a:t>
            </a:r>
            <a:endParaRPr lang="en-US" sz="2000" b="1" i="1" dirty="0">
              <a:solidFill>
                <a:srgbClr val="0000FF"/>
              </a:solidFill>
              <a:latin typeface="Arrial"/>
              <a:ea typeface="Cambria Math" panose="02040503050406030204" pitchFamily="18" charset="0"/>
            </a:endParaRPr>
          </a:p>
        </p:txBody>
      </p:sp>
      <p:pic>
        <p:nvPicPr>
          <p:cNvPr id="3" name="Đồng hồ đếm ngược 3 phút có âm thanh">
            <a:hlinkClick r:id="" action="ppaction://media"/>
            <a:extLst>
              <a:ext uri="{FF2B5EF4-FFF2-40B4-BE49-F238E27FC236}">
                <a16:creationId xmlns:a16="http://schemas.microsoft.com/office/drawing/2014/main" id="{1E1B83C6-414E-8E48-2579-3AB15374A3C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981891" y="6090769"/>
            <a:ext cx="871360" cy="490140"/>
          </a:xfrm>
          <a:prstGeom prst="rect">
            <a:avLst/>
          </a:prstGeom>
        </p:spPr>
      </p:pic>
    </p:spTree>
    <p:extLst>
      <p:ext uri="{BB962C8B-B14F-4D97-AF65-F5344CB8AC3E}">
        <p14:creationId xmlns:p14="http://schemas.microsoft.com/office/powerpoint/2010/main" val="784532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03305C-1050-9CB8-466D-5B7E15E64676}"/>
              </a:ext>
            </a:extLst>
          </p:cNvPr>
          <p:cNvPicPr>
            <a:picLocks noChangeAspect="1"/>
          </p:cNvPicPr>
          <p:nvPr/>
        </p:nvPicPr>
        <p:blipFill>
          <a:blip r:embed="rId2"/>
          <a:stretch>
            <a:fillRect/>
          </a:stretch>
        </p:blipFill>
        <p:spPr>
          <a:xfrm>
            <a:off x="238823" y="200888"/>
            <a:ext cx="11717528" cy="6456224"/>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873621277"/>
              </p:ext>
            </p:extLst>
          </p:nvPr>
        </p:nvGraphicFramePr>
        <p:xfrm>
          <a:off x="841003" y="829843"/>
          <a:ext cx="10513168" cy="5820347"/>
        </p:xfrm>
        <a:graphic>
          <a:graphicData uri="http://schemas.openxmlformats.org/drawingml/2006/table">
            <a:tbl>
              <a:tblPr firstRow="1" bandRow="1">
                <a:tableStyleId>{5DA37D80-6434-44D0-A028-1B22A696006F}</a:tableStyleId>
              </a:tblPr>
              <a:tblGrid>
                <a:gridCol w="10513168">
                  <a:extLst>
                    <a:ext uri="{9D8B030D-6E8A-4147-A177-3AD203B41FA5}">
                      <a16:colId xmlns:a16="http://schemas.microsoft.com/office/drawing/2014/main" val="20000"/>
                    </a:ext>
                  </a:extLst>
                </a:gridCol>
              </a:tblGrid>
              <a:tr h="1341257">
                <a:tc>
                  <a:txBody>
                    <a:bodyPr/>
                    <a:lstStyle/>
                    <a:p>
                      <a:pPr algn="ctr">
                        <a:lnSpc>
                          <a:spcPct val="150000"/>
                        </a:lnSpc>
                      </a:pPr>
                      <a:r>
                        <a:rPr lang="en-US" sz="3200" dirty="0">
                          <a:solidFill>
                            <a:srgbClr val="0000FF"/>
                          </a:solidFill>
                          <a:latin typeface="Arial" panose="020B0604020202020204" pitchFamily="34" charset="0"/>
                          <a:cs typeface="Arial" panose="020B0604020202020204" pitchFamily="34" charset="0"/>
                        </a:rPr>
                        <a:t>PHIẾU</a:t>
                      </a:r>
                      <a:r>
                        <a:rPr lang="en-US" sz="3200" baseline="0" dirty="0">
                          <a:solidFill>
                            <a:srgbClr val="0000FF"/>
                          </a:solidFill>
                          <a:latin typeface="Arial" panose="020B0604020202020204" pitchFamily="34" charset="0"/>
                          <a:cs typeface="Arial" panose="020B0604020202020204" pitchFamily="34" charset="0"/>
                        </a:rPr>
                        <a:t> HỌC TẬP SỐ 2</a:t>
                      </a:r>
                    </a:p>
                    <a:p>
                      <a:pPr algn="ctr">
                        <a:lnSpc>
                          <a:spcPct val="150000"/>
                        </a:lnSpc>
                      </a:pPr>
                      <a:endParaRPr lang="en-US" sz="2800" dirty="0">
                        <a:solidFill>
                          <a:srgbClr val="0033CC"/>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0"/>
                  </a:ext>
                </a:extLst>
              </a:tr>
              <a:tr h="3248244">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1: </a:t>
                      </a:r>
                      <a:r>
                        <a:rPr lang="en-US" sz="2400" b="1" u="sng" baseline="0" dirty="0" err="1">
                          <a:solidFill>
                            <a:srgbClr val="FF0000"/>
                          </a:solidFill>
                          <a:latin typeface="Arial" panose="020B0604020202020204" pitchFamily="34" charset="0"/>
                          <a:cs typeface="Arial" panose="020B0604020202020204" pitchFamily="34" charset="0"/>
                        </a:rPr>
                        <a:t>Tóm</a:t>
                      </a:r>
                      <a:r>
                        <a:rPr lang="en-US" sz="2400" b="1" u="sng" baseline="0" dirty="0">
                          <a:solidFill>
                            <a:srgbClr val="FF0000"/>
                          </a:solidFill>
                          <a:latin typeface="Arial" panose="020B0604020202020204" pitchFamily="34" charset="0"/>
                          <a:cs typeface="Arial" panose="020B0604020202020204" pitchFamily="34" charset="0"/>
                        </a:rPr>
                        <a:t> </a:t>
                      </a:r>
                      <a:r>
                        <a:rPr lang="en-US" sz="2400" b="1" u="sng" baseline="0" dirty="0" err="1">
                          <a:solidFill>
                            <a:srgbClr val="FF0000"/>
                          </a:solidFill>
                          <a:latin typeface="Arial" panose="020B0604020202020204" pitchFamily="34" charset="0"/>
                          <a:cs typeface="Arial" panose="020B0604020202020204" pitchFamily="34" charset="0"/>
                        </a:rPr>
                        <a:t>tắt</a:t>
                      </a:r>
                      <a:endParaRPr lang="en-US" sz="2400" b="1" u="sng"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i="1" u="sng" baseline="0" dirty="0" err="1">
                          <a:solidFill>
                            <a:srgbClr val="0000FF"/>
                          </a:solidFill>
                          <a:latin typeface="Arial" panose="020B0604020202020204" pitchFamily="34" charset="0"/>
                          <a:cs typeface="Arial" panose="020B0604020202020204" pitchFamily="34" charset="0"/>
                        </a:rPr>
                        <a:t>Điền</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vào</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chỗ</a:t>
                      </a:r>
                      <a:r>
                        <a:rPr lang="en-US" sz="2400" i="1" u="sng" baseline="0" dirty="0">
                          <a:solidFill>
                            <a:srgbClr val="0000FF"/>
                          </a:solidFill>
                          <a:latin typeface="Arial" panose="020B0604020202020204" pitchFamily="34" charset="0"/>
                          <a:cs typeface="Arial" panose="020B0604020202020204" pitchFamily="34" charset="0"/>
                        </a:rPr>
                        <a:t> </a:t>
                      </a:r>
                      <a:r>
                        <a:rPr lang="en-US" sz="2400" i="1" u="sng" baseline="0" dirty="0" err="1">
                          <a:solidFill>
                            <a:srgbClr val="0000FF"/>
                          </a:solidFill>
                          <a:latin typeface="Arial" panose="020B0604020202020204" pitchFamily="34" charset="0"/>
                          <a:cs typeface="Arial" panose="020B0604020202020204" pitchFamily="34" charset="0"/>
                        </a:rPr>
                        <a:t>chấm</a:t>
                      </a:r>
                      <a:r>
                        <a:rPr lang="en-US" sz="2400" u="sng" baseline="0" dirty="0">
                          <a:solidFill>
                            <a:srgbClr val="0000FF"/>
                          </a:solidFill>
                          <a:latin typeface="Arial" panose="020B0604020202020204" pitchFamily="34" charset="0"/>
                          <a:cs typeface="Arial" panose="020B0604020202020204" pitchFamily="34" charset="0"/>
                        </a:rPr>
                        <a:t>:</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niêm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yết</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của</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quyển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sách</a:t>
                      </a:r>
                      <a:r>
                        <a:rPr lang="en-US" sz="2400" baseline="0" dirty="0">
                          <a:solidFill>
                            <a:srgbClr val="0000FF"/>
                          </a:solidFill>
                          <a:latin typeface="Arial" panose="020B0604020202020204" pitchFamily="34" charset="0"/>
                          <a:cs typeface="Arial" panose="020B0604020202020204" pitchFamily="34" charset="0"/>
                        </a:rPr>
                        <a:t>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Giảm</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giá</a:t>
                      </a:r>
                      <a:r>
                        <a:rPr lang="en-US" sz="2400" baseline="0" dirty="0">
                          <a:solidFill>
                            <a:srgbClr val="0000FF"/>
                          </a:solidFill>
                          <a:latin typeface="Arial" panose="020B0604020202020204" pitchFamily="34" charset="0"/>
                          <a:cs typeface="Arial" panose="020B0604020202020204" pitchFamily="34" charset="0"/>
                        </a:rPr>
                        <a:t>                                 : ………………………… %</a:t>
                      </a: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hiện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có</a:t>
                      </a:r>
                      <a:r>
                        <a:rPr lang="en-US" sz="2400" baseline="0" dirty="0">
                          <a:solidFill>
                            <a:srgbClr val="0000FF"/>
                          </a:solidFill>
                          <a:latin typeface="Arial" panose="020B0604020202020204" pitchFamily="34" charset="0"/>
                          <a:cs typeface="Arial" panose="020B0604020202020204" pitchFamily="34" charset="0"/>
                        </a:rPr>
                        <a:t>                        : …………………………. </a:t>
                      </a:r>
                      <a:r>
                        <a:rPr lang="en-US" sz="2400" baseline="0" dirty="0" err="1">
                          <a:solidFill>
                            <a:srgbClr val="0000FF"/>
                          </a:solidFill>
                          <a:latin typeface="Arial" panose="020B0604020202020204" pitchFamily="34" charset="0"/>
                          <a:cs typeface="Arial" panose="020B0604020202020204" pitchFamily="34" charset="0"/>
                        </a:rPr>
                        <a:t>đồng</a:t>
                      </a:r>
                      <a:endParaRPr lang="en-US" sz="2400" baseline="0" dirty="0">
                        <a:solidFill>
                          <a:srgbClr val="0000FF"/>
                        </a:solidFill>
                        <a:latin typeface="Arial" panose="020B0604020202020204" pitchFamily="34" charset="0"/>
                        <a:cs typeface="Arial" panose="020B0604020202020204" pitchFamily="34" charset="0"/>
                      </a:endParaRPr>
                    </a:p>
                    <a:p>
                      <a:pPr>
                        <a:lnSpc>
                          <a:spcPct val="150000"/>
                        </a:lnSpc>
                      </a:pPr>
                      <a:r>
                        <a:rPr lang="en-US" sz="2400" baseline="0" dirty="0" err="1">
                          <a:solidFill>
                            <a:srgbClr val="0000FF"/>
                          </a:solidFill>
                          <a:latin typeface="Arial" panose="020B0604020202020204" pitchFamily="34" charset="0"/>
                          <a:cs typeface="Arial" panose="020B0604020202020204" pitchFamily="34" charset="0"/>
                        </a:rPr>
                        <a:t>Hỏi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Số</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tiền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còn</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lại</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là</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bao</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nhiêu</a:t>
                      </a:r>
                      <a:r>
                        <a:rPr lang="en-US" sz="2400" baseline="0" dirty="0">
                          <a:solidFill>
                            <a:srgbClr val="0000FF"/>
                          </a:solidFill>
                          <a:latin typeface="Arial" panose="020B0604020202020204" pitchFamily="34" charset="0"/>
                          <a:cs typeface="Arial" panose="020B0604020202020204" pitchFamily="34" charset="0"/>
                        </a:rPr>
                        <a:t> </a:t>
                      </a:r>
                      <a:r>
                        <a:rPr lang="en-US" sz="2400" baseline="0" dirty="0" err="1">
                          <a:solidFill>
                            <a:srgbClr val="0000FF"/>
                          </a:solidFill>
                          <a:latin typeface="Arial" panose="020B0604020202020204" pitchFamily="34" charset="0"/>
                          <a:cs typeface="Arial" panose="020B0604020202020204" pitchFamily="34" charset="0"/>
                        </a:rPr>
                        <a:t>đồng</a:t>
                      </a:r>
                      <a:r>
                        <a:rPr lang="en-US" sz="2400" baseline="0" dirty="0">
                          <a:solidFill>
                            <a:srgbClr val="0000FF"/>
                          </a:solidFill>
                          <a:latin typeface="Arial" panose="020B0604020202020204" pitchFamily="34" charset="0"/>
                          <a:cs typeface="Arial" panose="020B0604020202020204" pitchFamily="34" charset="0"/>
                        </a:rPr>
                        <a:t>?</a:t>
                      </a:r>
                      <a:endPar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endParaRPr>
                    </a:p>
                  </a:txBody>
                  <a:tcPr>
                    <a:noFill/>
                  </a:tcPr>
                </a:tc>
                <a:extLst>
                  <a:ext uri="{0D108BD9-81ED-4DB2-BD59-A6C34878D82A}">
                    <a16:rowId xmlns:a16="http://schemas.microsoft.com/office/drawing/2014/main" val="10001"/>
                  </a:ext>
                </a:extLst>
              </a:tr>
              <a:tr h="1106002">
                <a:tc>
                  <a:txBody>
                    <a:bodyPr/>
                    <a:lstStyle/>
                    <a:p>
                      <a:pPr>
                        <a:lnSpc>
                          <a:spcPct val="150000"/>
                        </a:lnSpc>
                      </a:pPr>
                      <a:r>
                        <a:rPr lang="en-US" sz="2400" b="1" dirty="0" err="1">
                          <a:solidFill>
                            <a:srgbClr val="FF0000"/>
                          </a:solidFill>
                          <a:latin typeface="Arial" panose="020B0604020202020204" pitchFamily="34" charset="0"/>
                          <a:cs typeface="Arial" panose="020B0604020202020204" pitchFamily="34" charset="0"/>
                        </a:rPr>
                        <a:t>Nhiệm</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vụ</a:t>
                      </a:r>
                      <a:r>
                        <a:rPr lang="en-US" sz="2400" b="1" baseline="0" dirty="0">
                          <a:solidFill>
                            <a:srgbClr val="FF0000"/>
                          </a:solidFill>
                          <a:latin typeface="Arial" panose="020B0604020202020204" pitchFamily="34" charset="0"/>
                          <a:cs typeface="Arial" panose="020B0604020202020204" pitchFamily="34" charset="0"/>
                        </a:rPr>
                        <a:t> 2: </a:t>
                      </a:r>
                      <a:r>
                        <a:rPr lang="en-US" sz="2400" b="1" baseline="0" dirty="0" err="1">
                          <a:solidFill>
                            <a:srgbClr val="FF0000"/>
                          </a:solidFill>
                          <a:latin typeface="Arial" panose="020B0604020202020204" pitchFamily="34" charset="0"/>
                          <a:cs typeface="Arial" panose="020B0604020202020204" pitchFamily="34" charset="0"/>
                        </a:rPr>
                        <a:t>Lời</a:t>
                      </a:r>
                      <a:r>
                        <a:rPr lang="en-US" sz="2400" b="1" baseline="0" dirty="0">
                          <a:solidFill>
                            <a:srgbClr val="FF0000"/>
                          </a:solidFill>
                          <a:latin typeface="Arial" panose="020B0604020202020204" pitchFamily="34" charset="0"/>
                          <a:cs typeface="Arial" panose="020B0604020202020204" pitchFamily="34" charset="0"/>
                        </a:rPr>
                        <a:t> </a:t>
                      </a:r>
                      <a:r>
                        <a:rPr lang="en-US" sz="2400" b="1" baseline="0" dirty="0" err="1">
                          <a:solidFill>
                            <a:srgbClr val="FF0000"/>
                          </a:solidFill>
                          <a:latin typeface="Arial" panose="020B0604020202020204" pitchFamily="34" charset="0"/>
                          <a:cs typeface="Arial" panose="020B0604020202020204" pitchFamily="34" charset="0"/>
                        </a:rPr>
                        <a:t>giải</a:t>
                      </a:r>
                      <a:endParaRPr lang="en-US" sz="2400" b="1" baseline="0" dirty="0">
                        <a:solidFill>
                          <a:srgbClr val="FF0000"/>
                        </a:solidFill>
                        <a:latin typeface="Arial" panose="020B0604020202020204" pitchFamily="34" charset="0"/>
                        <a:cs typeface="Arial" panose="020B0604020202020204" pitchFamily="34" charset="0"/>
                      </a:endParaRPr>
                    </a:p>
                    <a:p>
                      <a:pPr>
                        <a:lnSpc>
                          <a:spcPct val="150000"/>
                        </a:lnSpc>
                      </a:pPr>
                      <a:r>
                        <a:rPr lang="en-US" sz="2400" baseline="0" dirty="0">
                          <a:solidFill>
                            <a:srgbClr val="0000FF"/>
                          </a:solidFill>
                          <a:latin typeface="Arial" panose="020B0604020202020204" pitchFamily="34" charset="0"/>
                          <a:cs typeface="Arial" panose="020B0604020202020204" pitchFamily="34" charset="0"/>
                        </a:rPr>
                        <a:t>..............................................................................................................</a:t>
                      </a:r>
                      <a:endParaRPr lang="en-US" sz="2400" baseline="0" dirty="0">
                        <a:solidFill>
                          <a:srgbClr val="0000FF"/>
                        </a:solidFill>
                        <a:latin typeface="Arial" panose="020B0604020202020204" pitchFamily="34" charset="0"/>
                        <a:ea typeface="Cambria Math" panose="02040503050406030204" pitchFamily="18" charset="0"/>
                        <a:cs typeface="Arial" panose="020B0604020202020204" pitchFamily="34" charset="0"/>
                      </a:endParaRPr>
                    </a:p>
                  </a:txBody>
                  <a:tcPr/>
                </a:tc>
                <a:extLst>
                  <a:ext uri="{0D108BD9-81ED-4DB2-BD59-A6C34878D82A}">
                    <a16:rowId xmlns:a16="http://schemas.microsoft.com/office/drawing/2014/main" val="10002"/>
                  </a:ext>
                </a:extLst>
              </a:tr>
            </a:tbl>
          </a:graphicData>
        </a:graphic>
      </p:graphicFrame>
      <p:sp>
        <p:nvSpPr>
          <p:cNvPr id="3" name="Rectangle 2">
            <a:extLst>
              <a:ext uri="{FF2B5EF4-FFF2-40B4-BE49-F238E27FC236}">
                <a16:creationId xmlns:a16="http://schemas.microsoft.com/office/drawing/2014/main" id="{E0BDF808-200B-FF3A-03F1-65F04405F6AF}"/>
              </a:ext>
            </a:extLst>
          </p:cNvPr>
          <p:cNvSpPr/>
          <p:nvPr/>
        </p:nvSpPr>
        <p:spPr>
          <a:xfrm>
            <a:off x="552971" y="200888"/>
            <a:ext cx="5256584" cy="628955"/>
          </a:xfrm>
          <a:prstGeom prst="rect">
            <a:avLst/>
          </a:prstGeom>
        </p:spPr>
        <p:txBody>
          <a:bodyPr wrap="square">
            <a:spAutoFit/>
          </a:bodyPr>
          <a:lstStyle/>
          <a:p>
            <a:pPr lvl="0" algn="just">
              <a:lnSpc>
                <a:spcPct val="120000"/>
              </a:lnSpc>
              <a:spcBef>
                <a:spcPts val="600"/>
              </a:spcBef>
              <a:spcAft>
                <a:spcPts val="600"/>
              </a:spcAft>
            </a:pP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Dạng</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3: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Toán</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thực</a:t>
            </a:r>
            <a:r>
              <a:rPr lang="en-US" sz="3200" b="1" dirty="0">
                <a:solidFill>
                  <a:srgbClr val="FF0000"/>
                </a:solidFill>
                <a:latin typeface="Arial" panose="020B0604020202020204" pitchFamily="34" charset="0"/>
                <a:ea typeface="Cambria Math" panose="02040503050406030204" pitchFamily="18" charset="0"/>
                <a:cs typeface="Arial" panose="020B0604020202020204" pitchFamily="34" charset="0"/>
              </a:rPr>
              <a:t> </a:t>
            </a:r>
            <a:r>
              <a:rPr lang="en-US" sz="3200" b="1" dirty="0" err="1">
                <a:solidFill>
                  <a:srgbClr val="FF0000"/>
                </a:solidFill>
                <a:latin typeface="Arial" panose="020B0604020202020204" pitchFamily="34" charset="0"/>
                <a:ea typeface="Cambria Math" panose="02040503050406030204" pitchFamily="18" charset="0"/>
                <a:cs typeface="Arial" panose="020B0604020202020204" pitchFamily="34" charset="0"/>
              </a:rPr>
              <a:t>tế</a:t>
            </a:r>
            <a:endParaRPr lang="en-US" sz="3200" dirty="0">
              <a:solidFill>
                <a:srgbClr val="FF0000"/>
              </a:solidFill>
              <a:latin typeface="Arial" panose="020B0604020202020204" pitchFamily="34" charset="0"/>
              <a:ea typeface="Cambria Math"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F1B74D67-62AD-AD31-BD93-2910CFEDF9E0}"/>
              </a:ext>
            </a:extLst>
          </p:cNvPr>
          <p:cNvSpPr txBox="1"/>
          <p:nvPr/>
        </p:nvSpPr>
        <p:spPr>
          <a:xfrm>
            <a:off x="4297387" y="1458798"/>
            <a:ext cx="3221588" cy="707886"/>
          </a:xfrm>
          <a:prstGeom prst="rect">
            <a:avLst/>
          </a:prstGeom>
          <a:noFill/>
        </p:spPr>
        <p:txBody>
          <a:bodyPr wrap="none" rtlCol="0">
            <a:spAutoFit/>
          </a:bodyPr>
          <a:lstStyle/>
          <a:p>
            <a:pPr algn="ctr"/>
            <a:r>
              <a:rPr lang="en-US" sz="2000" b="1" dirty="0" err="1">
                <a:solidFill>
                  <a:srgbClr val="0000FF"/>
                </a:solidFill>
                <a:latin typeface="Arrial"/>
                <a:ea typeface="Cambria Math" panose="02040503050406030204" pitchFamily="18" charset="0"/>
              </a:rPr>
              <a:t>Hình</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thức</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Hoạt</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động</a:t>
            </a:r>
            <a:r>
              <a:rPr lang="en-US" sz="2000" b="1" dirty="0">
                <a:solidFill>
                  <a:srgbClr val="0000FF"/>
                </a:solidFill>
                <a:latin typeface="Arrial"/>
                <a:ea typeface="Cambria Math" panose="02040503050406030204" pitchFamily="18" charset="0"/>
              </a:rPr>
              <a:t> </a:t>
            </a:r>
            <a:r>
              <a:rPr lang="en-US" sz="2000" b="1" dirty="0" err="1">
                <a:solidFill>
                  <a:srgbClr val="0000FF"/>
                </a:solidFill>
                <a:latin typeface="Arrial"/>
                <a:ea typeface="Cambria Math" panose="02040503050406030204" pitchFamily="18" charset="0"/>
              </a:rPr>
              <a:t>nhóm</a:t>
            </a:r>
            <a:endParaRPr lang="en-US" sz="2000" b="1" dirty="0">
              <a:solidFill>
                <a:srgbClr val="0000FF"/>
              </a:solidFill>
              <a:latin typeface="Arrial"/>
              <a:ea typeface="Cambria Math" panose="02040503050406030204" pitchFamily="18" charset="0"/>
            </a:endParaRPr>
          </a:p>
          <a:p>
            <a:pPr algn="ctr"/>
            <a:r>
              <a:rPr lang="en-US" sz="2000" b="1" i="1" dirty="0" err="1">
                <a:solidFill>
                  <a:srgbClr val="0000FF"/>
                </a:solidFill>
                <a:latin typeface="Arrial"/>
                <a:ea typeface="Cambria Math" panose="02040503050406030204" pitchFamily="18" charset="0"/>
              </a:rPr>
              <a:t>Thời</a:t>
            </a:r>
            <a:r>
              <a:rPr lang="en-US" sz="2000" b="1" i="1" dirty="0">
                <a:solidFill>
                  <a:srgbClr val="0000FF"/>
                </a:solidFill>
                <a:latin typeface="Arrial"/>
                <a:ea typeface="Cambria Math" panose="02040503050406030204" pitchFamily="18" charset="0"/>
              </a:rPr>
              <a:t> </a:t>
            </a:r>
            <a:r>
              <a:rPr lang="en-US" sz="2000" b="1" i="1" dirty="0" err="1">
                <a:solidFill>
                  <a:srgbClr val="0000FF"/>
                </a:solidFill>
                <a:latin typeface="Arrial"/>
                <a:ea typeface="Cambria Math" panose="02040503050406030204" pitchFamily="18" charset="0"/>
              </a:rPr>
              <a:t>gian</a:t>
            </a:r>
            <a:r>
              <a:rPr lang="en-US" sz="2000" b="1" i="1" dirty="0">
                <a:solidFill>
                  <a:srgbClr val="0000FF"/>
                </a:solidFill>
                <a:latin typeface="Arrial"/>
                <a:ea typeface="Cambria Math" panose="02040503050406030204" pitchFamily="18" charset="0"/>
              </a:rPr>
              <a:t>: 3 </a:t>
            </a:r>
            <a:r>
              <a:rPr lang="en-US" sz="2000" b="1" i="1" dirty="0" err="1">
                <a:solidFill>
                  <a:srgbClr val="0000FF"/>
                </a:solidFill>
                <a:latin typeface="Arrial"/>
                <a:ea typeface="Cambria Math" panose="02040503050406030204" pitchFamily="18" charset="0"/>
              </a:rPr>
              <a:t>phút</a:t>
            </a:r>
            <a:endParaRPr lang="en-US" sz="2000" b="1" i="1" dirty="0">
              <a:solidFill>
                <a:srgbClr val="0000FF"/>
              </a:solidFill>
              <a:latin typeface="Arrial"/>
              <a:ea typeface="Cambria Math" panose="02040503050406030204" pitchFamily="18" charset="0"/>
            </a:endParaRPr>
          </a:p>
        </p:txBody>
      </p:sp>
    </p:spTree>
    <p:extLst>
      <p:ext uri="{BB962C8B-B14F-4D97-AF65-F5344CB8AC3E}">
        <p14:creationId xmlns:p14="http://schemas.microsoft.com/office/powerpoint/2010/main" val="3066697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B41AE3-62FE-6636-AEAD-CE96A3BD1CC9}"/>
              </a:ext>
            </a:extLst>
          </p:cNvPr>
          <p:cNvSpPr txBox="1"/>
          <p:nvPr/>
        </p:nvSpPr>
        <p:spPr>
          <a:xfrm>
            <a:off x="899959" y="1377622"/>
            <a:ext cx="8543566" cy="2793842"/>
          </a:xfrm>
          <a:prstGeom prst="rect">
            <a:avLst/>
          </a:prstGeom>
          <a:noFill/>
        </p:spPr>
        <p:txBody>
          <a:bodyPr wrap="square" rtlCol="0">
            <a:spAutoFit/>
          </a:bodyPr>
          <a:lstStyle/>
          <a:p>
            <a:pPr>
              <a:lnSpc>
                <a:spcPct val="150000"/>
              </a:lnSpc>
            </a:pPr>
            <a:r>
              <a:rPr lang="en-US" sz="2400" b="1" u="sng" dirty="0" err="1">
                <a:solidFill>
                  <a:srgbClr val="FF0000"/>
                </a:solidFill>
                <a:latin typeface="Arial" panose="020B0604020202020204" pitchFamily="34" charset="0"/>
                <a:cs typeface="Arial" panose="020B0604020202020204" pitchFamily="34" charset="0"/>
              </a:rPr>
              <a:t>Tóm</a:t>
            </a:r>
            <a:r>
              <a:rPr lang="en-US" sz="2400" b="1" u="sng" dirty="0">
                <a:solidFill>
                  <a:srgbClr val="FF0000"/>
                </a:solidFill>
                <a:latin typeface="Arial" panose="020B0604020202020204" pitchFamily="34" charset="0"/>
                <a:cs typeface="Arial" panose="020B0604020202020204" pitchFamily="34" charset="0"/>
              </a:rPr>
              <a:t> </a:t>
            </a:r>
            <a:r>
              <a:rPr lang="en-US" sz="2400" b="1" u="sng" dirty="0" err="1">
                <a:solidFill>
                  <a:srgbClr val="FF0000"/>
                </a:solidFill>
                <a:latin typeface="Arial" panose="020B0604020202020204" pitchFamily="34" charset="0"/>
                <a:cs typeface="Arial" panose="020B0604020202020204" pitchFamily="34" charset="0"/>
              </a:rPr>
              <a:t>tắt</a:t>
            </a:r>
            <a:r>
              <a:rPr lang="en-US" sz="2400" b="1" u="sng" dirty="0">
                <a:solidFill>
                  <a:srgbClr val="FF0000"/>
                </a:solidFill>
                <a:latin typeface="Arial" panose="020B0604020202020204" pitchFamily="34" charset="0"/>
                <a:cs typeface="Arial" panose="020B0604020202020204" pitchFamily="34" charset="0"/>
              </a:rPr>
              <a:t>:</a:t>
            </a:r>
          </a:p>
          <a:p>
            <a:pPr>
              <a:lnSpc>
                <a:spcPct val="150000"/>
              </a:lnSpc>
            </a:pPr>
            <a:r>
              <a:rPr lang="en-US" sz="2400" dirty="0" err="1">
                <a:solidFill>
                  <a:srgbClr val="FF0000"/>
                </a:solidFill>
                <a:latin typeface="Arial" panose="020B0604020202020204" pitchFamily="34" charset="0"/>
                <a:cs typeface="Arial" panose="020B0604020202020204" pitchFamily="34" charset="0"/>
              </a:rPr>
              <a:t>Giá</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niêm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yết</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của</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quyển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sách</a:t>
            </a:r>
            <a:r>
              <a:rPr lang="en-US" sz="2400" dirty="0">
                <a:solidFill>
                  <a:srgbClr val="FF0000"/>
                </a:solidFill>
                <a:latin typeface="Arial" panose="020B0604020202020204" pitchFamily="34" charset="0"/>
                <a:cs typeface="Arial" panose="020B0604020202020204" pitchFamily="34" charset="0"/>
              </a:rPr>
              <a:t>: 150 000 </a:t>
            </a:r>
            <a:r>
              <a:rPr lang="en-US" sz="2400" dirty="0" err="1">
                <a:solidFill>
                  <a:srgbClr val="FF0000"/>
                </a:solidFill>
                <a:latin typeface="Arial" panose="020B0604020202020204" pitchFamily="34" charset="0"/>
                <a:cs typeface="Arial" panose="020B0604020202020204" pitchFamily="34" charset="0"/>
              </a:rPr>
              <a:t>đồng</a:t>
            </a:r>
            <a:endParaRPr lang="en-US" sz="2400" dirty="0">
              <a:solidFill>
                <a:srgbClr val="FF0000"/>
              </a:solidFill>
              <a:latin typeface="Arial" panose="020B0604020202020204" pitchFamily="34" charset="0"/>
              <a:cs typeface="Arial" panose="020B0604020202020204" pitchFamily="34" charset="0"/>
            </a:endParaRPr>
          </a:p>
          <a:p>
            <a:pPr>
              <a:lnSpc>
                <a:spcPct val="150000"/>
              </a:lnSpc>
            </a:pPr>
            <a:r>
              <a:rPr lang="en-US" sz="2400" dirty="0" err="1">
                <a:solidFill>
                  <a:srgbClr val="FF0000"/>
                </a:solidFill>
                <a:latin typeface="Arial" panose="020B0604020202020204" pitchFamily="34" charset="0"/>
                <a:cs typeface="Arial" panose="020B0604020202020204" pitchFamily="34" charset="0"/>
              </a:rPr>
              <a:t>Giảm</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giá</a:t>
            </a:r>
            <a:r>
              <a:rPr lang="en-US" sz="2400" dirty="0">
                <a:solidFill>
                  <a:srgbClr val="FF0000"/>
                </a:solidFill>
                <a:latin typeface="Arial" panose="020B0604020202020204" pitchFamily="34" charset="0"/>
                <a:cs typeface="Arial" panose="020B0604020202020204" pitchFamily="34" charset="0"/>
              </a:rPr>
              <a:t>                               : 10%</a:t>
            </a:r>
          </a:p>
          <a:p>
            <a:pPr>
              <a:lnSpc>
                <a:spcPct val="150000"/>
              </a:lnSpc>
            </a:pP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tiền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hiện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có</a:t>
            </a:r>
            <a:r>
              <a:rPr lang="en-US" sz="2400" dirty="0">
                <a:solidFill>
                  <a:srgbClr val="FF0000"/>
                </a:solidFill>
                <a:latin typeface="Arial" panose="020B0604020202020204" pitchFamily="34" charset="0"/>
                <a:cs typeface="Arial" panose="020B0604020202020204" pitchFamily="34" charset="0"/>
              </a:rPr>
              <a:t>                      :  200 000 </a:t>
            </a:r>
            <a:r>
              <a:rPr lang="en-US" sz="2400" dirty="0" err="1">
                <a:solidFill>
                  <a:srgbClr val="FF0000"/>
                </a:solidFill>
                <a:latin typeface="Arial" panose="020B0604020202020204" pitchFamily="34" charset="0"/>
                <a:cs typeface="Arial" panose="020B0604020202020204" pitchFamily="34" charset="0"/>
              </a:rPr>
              <a:t>đồng</a:t>
            </a:r>
            <a:endParaRPr lang="en-US" sz="2400" dirty="0">
              <a:solidFill>
                <a:srgbClr val="FF0000"/>
              </a:solidFill>
              <a:latin typeface="Arial" panose="020B0604020202020204" pitchFamily="34" charset="0"/>
              <a:cs typeface="Arial" panose="020B0604020202020204" pitchFamily="34" charset="0"/>
            </a:endParaRPr>
          </a:p>
          <a:p>
            <a:pPr>
              <a:lnSpc>
                <a:spcPct val="150000"/>
              </a:lnSpc>
            </a:pPr>
            <a:r>
              <a:rPr lang="en-US" sz="2400" dirty="0" err="1">
                <a:solidFill>
                  <a:srgbClr val="FF0000"/>
                </a:solidFill>
                <a:latin typeface="Arial" panose="020B0604020202020204" pitchFamily="34" charset="0"/>
                <a:cs typeface="Arial" panose="020B0604020202020204" pitchFamily="34" charset="0"/>
              </a:rPr>
              <a:t>Hỏi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Số</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tiền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còn</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lại</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là</a:t>
            </a:r>
            <a:r>
              <a:rPr lang="en-US" sz="2400" dirty="0">
                <a:solidFill>
                  <a:srgbClr val="FF0000"/>
                </a:solidFill>
                <a:latin typeface="Arial" panose="020B0604020202020204" pitchFamily="34" charset="0"/>
                <a:cs typeface="Arial" panose="020B0604020202020204" pitchFamily="34" charset="0"/>
              </a:rPr>
              <a:t> bao </a:t>
            </a:r>
            <a:r>
              <a:rPr lang="en-US" sz="2400" dirty="0" err="1">
                <a:solidFill>
                  <a:srgbClr val="FF0000"/>
                </a:solidFill>
                <a:latin typeface="Arial" panose="020B0604020202020204" pitchFamily="34" charset="0"/>
                <a:cs typeface="Arial" panose="020B0604020202020204" pitchFamily="34" charset="0"/>
              </a:rPr>
              <a:t>nhiêu</a:t>
            </a:r>
            <a:r>
              <a:rPr lang="en-US" sz="2400" dirty="0">
                <a:solidFill>
                  <a:srgbClr val="FF0000"/>
                </a:solidFill>
                <a:latin typeface="Arial" panose="020B0604020202020204" pitchFamily="34" charset="0"/>
                <a:cs typeface="Arial" panose="020B0604020202020204" pitchFamily="34" charset="0"/>
              </a:rPr>
              <a:t> </a:t>
            </a:r>
            <a:r>
              <a:rPr lang="en-US" sz="2400" dirty="0" err="1">
                <a:solidFill>
                  <a:srgbClr val="FF0000"/>
                </a:solidFill>
                <a:latin typeface="Arial" panose="020B0604020202020204" pitchFamily="34" charset="0"/>
                <a:cs typeface="Arial" panose="020B0604020202020204" pitchFamily="34" charset="0"/>
              </a:rPr>
              <a:t>đồng</a:t>
            </a:r>
            <a:r>
              <a:rPr lang="en-US" sz="2400" dirty="0">
                <a:solidFill>
                  <a:srgbClr val="FF000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22FC8D39-82BF-7587-7F2E-52D263B7752A}"/>
              </a:ext>
            </a:extLst>
          </p:cNvPr>
          <p:cNvSpPr txBox="1"/>
          <p:nvPr/>
        </p:nvSpPr>
        <p:spPr>
          <a:xfrm>
            <a:off x="3345689" y="548680"/>
            <a:ext cx="6097836" cy="1077218"/>
          </a:xfrm>
          <a:prstGeom prst="rect">
            <a:avLst/>
          </a:prstGeom>
          <a:noFill/>
        </p:spPr>
        <p:txBody>
          <a:bodyPr wrap="square">
            <a:spAutoFit/>
          </a:bodyPr>
          <a:lstStyle/>
          <a:p>
            <a:pPr algn="ctr"/>
            <a:r>
              <a:rPr lang="en-US" sz="3200" b="1" dirty="0">
                <a:solidFill>
                  <a:srgbClr val="0000FF"/>
                </a:solidFill>
                <a:latin typeface="Arial" panose="020B0604020202020204" pitchFamily="34" charset="0"/>
                <a:cs typeface="Arial" panose="020B0604020202020204" pitchFamily="34" charset="0"/>
              </a:rPr>
              <a:t>PHIẾU</a:t>
            </a:r>
            <a:r>
              <a:rPr lang="en-US" sz="3200" b="1" baseline="0" dirty="0">
                <a:solidFill>
                  <a:srgbClr val="0000FF"/>
                </a:solidFill>
                <a:latin typeface="Arial" panose="020B0604020202020204" pitchFamily="34" charset="0"/>
                <a:cs typeface="Arial" panose="020B0604020202020204" pitchFamily="34" charset="0"/>
              </a:rPr>
              <a:t> HỌC TẬP SỐ 2</a:t>
            </a:r>
          </a:p>
          <a:p>
            <a:pPr algn="ctr"/>
            <a:r>
              <a:rPr lang="en-US" sz="3200" b="1" baseline="0" dirty="0">
                <a:solidFill>
                  <a:srgbClr val="0000FF"/>
                </a:solidFill>
                <a:latin typeface="Arial" panose="020B0604020202020204" pitchFamily="34" charset="0"/>
                <a:cs typeface="Arial" panose="020B0604020202020204" pitchFamily="34" charset="0"/>
              </a:rPr>
              <a:t>ĐÁP ÁN</a:t>
            </a:r>
          </a:p>
        </p:txBody>
      </p:sp>
      <p:sp>
        <p:nvSpPr>
          <p:cNvPr id="5" name="TextBox 4">
            <a:extLst>
              <a:ext uri="{FF2B5EF4-FFF2-40B4-BE49-F238E27FC236}">
                <a16:creationId xmlns:a16="http://schemas.microsoft.com/office/drawing/2014/main" id="{4A0AD1AB-55AB-FC65-F8DE-AE1F8E7BE695}"/>
              </a:ext>
            </a:extLst>
          </p:cNvPr>
          <p:cNvSpPr txBox="1"/>
          <p:nvPr/>
        </p:nvSpPr>
        <p:spPr>
          <a:xfrm>
            <a:off x="899959" y="4180344"/>
            <a:ext cx="10670236" cy="2239844"/>
          </a:xfrm>
          <a:prstGeom prst="rect">
            <a:avLst/>
          </a:prstGeom>
          <a:noFill/>
        </p:spPr>
        <p:txBody>
          <a:bodyPr wrap="square" rtlCol="0">
            <a:spAutoFit/>
          </a:bodyPr>
          <a:lstStyle/>
          <a:p>
            <a:pPr>
              <a:lnSpc>
                <a:spcPct val="150000"/>
              </a:lnSpc>
            </a:pPr>
            <a:r>
              <a:rPr lang="en-US" sz="2400" b="1" u="sng" dirty="0" err="1">
                <a:solidFill>
                  <a:srgbClr val="0000FF"/>
                </a:solidFill>
                <a:latin typeface="Arial" panose="020B0604020202020204" pitchFamily="34" charset="0"/>
                <a:cs typeface="Arial" panose="020B0604020202020204" pitchFamily="34" charset="0"/>
              </a:rPr>
              <a:t>Lời</a:t>
            </a:r>
            <a:r>
              <a:rPr lang="en-US" sz="2400" b="1" u="sng" dirty="0">
                <a:solidFill>
                  <a:srgbClr val="0000FF"/>
                </a:solidFill>
                <a:latin typeface="Arial" panose="020B0604020202020204" pitchFamily="34" charset="0"/>
                <a:cs typeface="Arial" panose="020B0604020202020204" pitchFamily="34" charset="0"/>
              </a:rPr>
              <a:t> </a:t>
            </a:r>
            <a:r>
              <a:rPr lang="en-US" sz="2400" b="1" u="sng" dirty="0" err="1">
                <a:solidFill>
                  <a:srgbClr val="0000FF"/>
                </a:solidFill>
                <a:latin typeface="Arial" panose="020B0604020202020204" pitchFamily="34" charset="0"/>
                <a:cs typeface="Arial" panose="020B0604020202020204" pitchFamily="34" charset="0"/>
              </a:rPr>
              <a:t>giải</a:t>
            </a:r>
            <a:r>
              <a:rPr lang="en-US" sz="2400" b="1" u="sng" dirty="0">
                <a:solidFill>
                  <a:srgbClr val="0000FF"/>
                </a:solidFill>
                <a:latin typeface="Arial" panose="020B0604020202020204" pitchFamily="34" charset="0"/>
                <a:cs typeface="Arial" panose="020B0604020202020204" pitchFamily="34" charset="0"/>
              </a:rPr>
              <a:t>:</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Số</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tiền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quyển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sách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được</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giảm</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giá</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là</a:t>
            </a:r>
            <a:r>
              <a:rPr lang="en-US" sz="2400" dirty="0">
                <a:solidFill>
                  <a:srgbClr val="0000FF"/>
                </a:solidFill>
                <a:latin typeface="Arial" panose="020B0604020202020204" pitchFamily="34" charset="0"/>
                <a:cs typeface="Arial" panose="020B0604020202020204" pitchFamily="34" charset="0"/>
              </a:rPr>
              <a:t>:</a:t>
            </a:r>
          </a:p>
          <a:p>
            <a:pPr>
              <a:lnSpc>
                <a:spcPct val="150000"/>
              </a:lnSpc>
            </a:pPr>
            <a:r>
              <a:rPr lang="en-US" sz="2400" dirty="0">
                <a:solidFill>
                  <a:srgbClr val="0000FF"/>
                </a:solidFill>
                <a:latin typeface="Arial" panose="020B0604020202020204" pitchFamily="34" charset="0"/>
                <a:cs typeface="Arial" panose="020B0604020202020204" pitchFamily="34" charset="0"/>
              </a:rPr>
              <a:t>                       150 000 . 10% = 15 000 (</a:t>
            </a:r>
            <a:r>
              <a:rPr lang="en-US" sz="2400" dirty="0" err="1">
                <a:solidFill>
                  <a:srgbClr val="0000FF"/>
                </a:solidFill>
                <a:latin typeface="Arial" panose="020B0604020202020204" pitchFamily="34" charset="0"/>
                <a:cs typeface="Arial" panose="020B0604020202020204" pitchFamily="34" charset="0"/>
              </a:rPr>
              <a:t>đồng</a:t>
            </a:r>
            <a:r>
              <a:rPr lang="en-US" sz="2400" dirty="0">
                <a:solidFill>
                  <a:srgbClr val="0000FF"/>
                </a:solidFill>
                <a:latin typeface="Arial" panose="020B0604020202020204" pitchFamily="34" charset="0"/>
                <a:cs typeface="Arial" panose="020B0604020202020204" pitchFamily="34" charset="0"/>
              </a:rPr>
              <a:t>) </a:t>
            </a:r>
          </a:p>
          <a:p>
            <a:pPr>
              <a:lnSpc>
                <a:spcPct val="150000"/>
              </a:lnSpc>
            </a:pPr>
            <a:r>
              <a:rPr lang="en-US" sz="2400" dirty="0" err="1">
                <a:solidFill>
                  <a:srgbClr val="0000FF"/>
                </a:solidFill>
                <a:latin typeface="Arial" panose="020B0604020202020204" pitchFamily="34" charset="0"/>
                <a:cs typeface="Arial" panose="020B0604020202020204" pitchFamily="34" charset="0"/>
              </a:rPr>
              <a:t>Số</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tiền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phải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trả</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cho</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quyển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sách</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đó</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là</a:t>
            </a:r>
            <a:r>
              <a:rPr lang="en-US" sz="2400" dirty="0">
                <a:solidFill>
                  <a:srgbClr val="0000FF"/>
                </a:solidFill>
                <a:latin typeface="Arial" panose="020B0604020202020204" pitchFamily="34" charset="0"/>
                <a:cs typeface="Arial" panose="020B0604020202020204" pitchFamily="34" charset="0"/>
              </a:rPr>
              <a:t>: 150 000 – 15 000 = 135 000 (</a:t>
            </a:r>
            <a:r>
              <a:rPr lang="en-US" sz="2400" dirty="0" err="1">
                <a:solidFill>
                  <a:srgbClr val="0000FF"/>
                </a:solidFill>
                <a:latin typeface="Arial" panose="020B0604020202020204" pitchFamily="34" charset="0"/>
                <a:cs typeface="Arial" panose="020B0604020202020204" pitchFamily="34" charset="0"/>
              </a:rPr>
              <a:t>đồng</a:t>
            </a:r>
            <a:r>
              <a:rPr lang="en-US" sz="2400" dirty="0">
                <a:solidFill>
                  <a:srgbClr val="0000FF"/>
                </a:solidFill>
                <a:latin typeface="Arial" panose="020B0604020202020204" pitchFamily="34" charset="0"/>
                <a:cs typeface="Arial" panose="020B0604020202020204" pitchFamily="34" charset="0"/>
              </a:rPr>
              <a:t>)</a:t>
            </a:r>
          </a:p>
          <a:p>
            <a:pPr>
              <a:lnSpc>
                <a:spcPct val="150000"/>
              </a:lnSpc>
            </a:pPr>
            <a:r>
              <a:rPr lang="en-US" sz="2400" dirty="0" err="1">
                <a:solidFill>
                  <a:srgbClr val="0000FF"/>
                </a:solidFill>
                <a:latin typeface="Arial" panose="020B0604020202020204" pitchFamily="34" charset="0"/>
                <a:cs typeface="Arial" panose="020B0604020202020204" pitchFamily="34" charset="0"/>
              </a:rPr>
              <a:t>Số</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tiền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còn</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lại</a:t>
            </a:r>
            <a:r>
              <a:rPr lang="en-US" sz="2400" dirty="0">
                <a:solidFill>
                  <a:srgbClr val="0000FF"/>
                </a:solidFill>
                <a:latin typeface="Arial" panose="020B0604020202020204" pitchFamily="34" charset="0"/>
                <a:cs typeface="Arial" panose="020B0604020202020204" pitchFamily="34" charset="0"/>
              </a:rPr>
              <a:t> </a:t>
            </a:r>
            <a:r>
              <a:rPr lang="en-US" sz="2400" dirty="0" err="1">
                <a:solidFill>
                  <a:srgbClr val="0000FF"/>
                </a:solidFill>
                <a:latin typeface="Arial" panose="020B0604020202020204" pitchFamily="34" charset="0"/>
                <a:cs typeface="Arial" panose="020B0604020202020204" pitchFamily="34" charset="0"/>
              </a:rPr>
              <a:t>là</a:t>
            </a:r>
            <a:r>
              <a:rPr lang="en-US" sz="2400" dirty="0">
                <a:solidFill>
                  <a:srgbClr val="0000FF"/>
                </a:solidFill>
                <a:latin typeface="Arial" panose="020B0604020202020204" pitchFamily="34" charset="0"/>
                <a:cs typeface="Arial" panose="020B0604020202020204" pitchFamily="34" charset="0"/>
              </a:rPr>
              <a:t>:  200 000 – 135 000 = 65 000 (</a:t>
            </a:r>
            <a:r>
              <a:rPr lang="en-US" sz="2400" dirty="0" err="1">
                <a:solidFill>
                  <a:srgbClr val="0000FF"/>
                </a:solidFill>
                <a:latin typeface="Arial" panose="020B0604020202020204" pitchFamily="34" charset="0"/>
                <a:cs typeface="Arial" panose="020B0604020202020204" pitchFamily="34" charset="0"/>
              </a:rPr>
              <a:t>đồng</a:t>
            </a:r>
            <a:r>
              <a:rPr lang="en-US" sz="24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54593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963" y="615731"/>
            <a:ext cx="10588351" cy="917495"/>
          </a:xfrm>
          <a:prstGeom prst="rect">
            <a:avLst/>
          </a:prstGeom>
        </p:spPr>
        <p:txBody>
          <a:bodyPr wrap="square">
            <a:spAutoFit/>
          </a:bodyPr>
          <a:lstStyle/>
          <a:p>
            <a:pPr>
              <a:lnSpc>
                <a:spcPct val="107000"/>
              </a:lnSpc>
              <a:spcAft>
                <a:spcPts val="800"/>
              </a:spcAft>
            </a:pP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Với</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số</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tiền</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65 000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đồng</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Nam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còn</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muốn</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mua</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thêm</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vở</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và</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bút</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có</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giá</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thành</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như</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sau</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a:t>
            </a:r>
            <a:endParaRPr lang="en-US" sz="2600" dirty="0">
              <a:solidFill>
                <a:srgbClr val="0000FF"/>
              </a:solidFill>
              <a:effectLst/>
              <a:latin typeface="Arial" panose="020B0604020202020204" pitchFamily="34" charset="0"/>
              <a:ea typeface="Cambria Math" panose="02040503050406030204" pitchFamily="18" charset="0"/>
              <a:cs typeface="Arial" panose="020B0604020202020204" pitchFamily="34" charset="0"/>
            </a:endParaRPr>
          </a:p>
        </p:txBody>
      </p:sp>
      <p:sp>
        <p:nvSpPr>
          <p:cNvPr id="4" name="Rectangle 3"/>
          <p:cNvSpPr/>
          <p:nvPr/>
        </p:nvSpPr>
        <p:spPr>
          <a:xfrm>
            <a:off x="624979" y="3911437"/>
            <a:ext cx="3613490" cy="489365"/>
          </a:xfrm>
          <a:prstGeom prst="rect">
            <a:avLst/>
          </a:prstGeom>
        </p:spPr>
        <p:txBody>
          <a:bodyPr wrap="none">
            <a:spAutoFit/>
          </a:bodyPr>
          <a:lstStyle/>
          <a:p>
            <a:pPr>
              <a:lnSpc>
                <a:spcPct val="107000"/>
              </a:lnSpc>
              <a:spcAft>
                <a:spcPts val="800"/>
              </a:spcAft>
            </a:pP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Nam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có</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thể</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mua</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được</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a:t>
            </a:r>
            <a:endParaRPr lang="en-US" sz="2600" dirty="0">
              <a:solidFill>
                <a:srgbClr val="0000FF"/>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Rectangle 4"/>
          <p:cNvSpPr/>
          <p:nvPr/>
        </p:nvSpPr>
        <p:spPr>
          <a:xfrm>
            <a:off x="1057027" y="4559509"/>
            <a:ext cx="6096000" cy="1553887"/>
          </a:xfrm>
          <a:prstGeom prst="rect">
            <a:avLst/>
          </a:prstGeom>
          <a:noFill/>
        </p:spPr>
        <p:txBody>
          <a:bodyPr>
            <a:spAutoFit/>
          </a:bodyPr>
          <a:lstStyle/>
          <a:p>
            <a:pPr>
              <a:lnSpc>
                <a:spcPct val="107000"/>
              </a:lnSpc>
              <a:spcAft>
                <a:spcPts val="800"/>
              </a:spcAft>
            </a:pPr>
            <a:r>
              <a:rPr lang="en-US" sz="2600" b="1" dirty="0">
                <a:solidFill>
                  <a:srgbClr val="0000FF"/>
                </a:solidFill>
                <a:latin typeface="Arial" panose="020B0604020202020204" pitchFamily="34" charset="0"/>
                <a:ea typeface="Cambria Math" panose="02040503050406030204" pitchFamily="18" charset="0"/>
                <a:cs typeface="Arial" panose="020B0604020202020204" pitchFamily="34" charset="0"/>
              </a:rPr>
              <a:t>A.   </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5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quyển</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vở</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và</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7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chiếc</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600" dirty="0" err="1">
                <a:solidFill>
                  <a:srgbClr val="0000FF"/>
                </a:solidFill>
                <a:latin typeface="Arial" panose="020B0604020202020204" pitchFamily="34" charset="0"/>
                <a:ea typeface="Cambria Math" panose="02040503050406030204" pitchFamily="18" charset="0"/>
                <a:cs typeface="Arial" panose="020B0604020202020204" pitchFamily="34" charset="0"/>
              </a:rPr>
              <a:t>bút</a:t>
            </a:r>
            <a:r>
              <a:rPr lang="en-US" sz="2600" dirty="0">
                <a:solidFill>
                  <a:srgbClr val="0000FF"/>
                </a:solidFill>
                <a:latin typeface="Arial" panose="020B0604020202020204" pitchFamily="34" charset="0"/>
                <a:ea typeface="Cambria Math" panose="02040503050406030204" pitchFamily="18" charset="0"/>
                <a:cs typeface="Arial" panose="020B0604020202020204" pitchFamily="34" charset="0"/>
              </a:rPr>
              <a:t> bi.</a:t>
            </a:r>
          </a:p>
          <a:p>
            <a:pPr>
              <a:lnSpc>
                <a:spcPct val="107000"/>
              </a:lnSpc>
              <a:spcAft>
                <a:spcPts val="800"/>
              </a:spcAft>
            </a:pPr>
            <a:r>
              <a:rPr lang="en-US" sz="2600" b="1" dirty="0">
                <a:solidFill>
                  <a:srgbClr val="0000FF"/>
                </a:solidFill>
                <a:latin typeface="Arial" panose="020B0604020202020204" pitchFamily="34" charset="0"/>
                <a:ea typeface="Calibri" panose="020F0502020204030204" pitchFamily="34" charset="0"/>
                <a:cs typeface="Arial" panose="020B0604020202020204" pitchFamily="34" charset="0"/>
              </a:rPr>
              <a:t>B.</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6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quyển</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vở</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và</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7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chiếc</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bút</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bi.</a:t>
            </a:r>
          </a:p>
          <a:p>
            <a:r>
              <a:rPr lang="en-US" sz="2600" b="1" dirty="0">
                <a:solidFill>
                  <a:srgbClr val="0000FF"/>
                </a:solidFill>
                <a:latin typeface="Arial" panose="020B0604020202020204" pitchFamily="34" charset="0"/>
                <a:ea typeface="Calibri" panose="020F0502020204030204" pitchFamily="34" charset="0"/>
                <a:cs typeface="Arial" panose="020B0604020202020204" pitchFamily="34" charset="0"/>
              </a:rPr>
              <a:t>C.</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7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quyển</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vở</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và</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6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chiếc</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a:t>
            </a:r>
            <a:r>
              <a:rPr lang="en-US" sz="2600" dirty="0" err="1">
                <a:solidFill>
                  <a:srgbClr val="0000FF"/>
                </a:solidFill>
                <a:latin typeface="Arial" panose="020B0604020202020204" pitchFamily="34" charset="0"/>
                <a:ea typeface="Calibri" panose="020F0502020204030204" pitchFamily="34" charset="0"/>
                <a:cs typeface="Arial" panose="020B0604020202020204" pitchFamily="34" charset="0"/>
              </a:rPr>
              <a:t>bút</a:t>
            </a:r>
            <a:r>
              <a:rPr lang="en-US" sz="2600" dirty="0">
                <a:solidFill>
                  <a:srgbClr val="0000FF"/>
                </a:solidFill>
                <a:latin typeface="Arial" panose="020B0604020202020204" pitchFamily="34" charset="0"/>
                <a:ea typeface="Calibri" panose="020F0502020204030204" pitchFamily="34" charset="0"/>
                <a:cs typeface="Arial" panose="020B0604020202020204" pitchFamily="34" charset="0"/>
              </a:rPr>
              <a:t> bi</a:t>
            </a:r>
            <a:endParaRPr lang="en-US" sz="2600" dirty="0">
              <a:solidFill>
                <a:srgbClr val="0000FF"/>
              </a:solidFill>
              <a:latin typeface="Arial" panose="020B0604020202020204" pitchFamily="34" charset="0"/>
              <a:cs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380840189"/>
              </p:ext>
            </p:extLst>
          </p:nvPr>
        </p:nvGraphicFramePr>
        <p:xfrm>
          <a:off x="1561083" y="2086541"/>
          <a:ext cx="8130118" cy="1463040"/>
        </p:xfrm>
        <a:graphic>
          <a:graphicData uri="http://schemas.openxmlformats.org/drawingml/2006/table">
            <a:tbl>
              <a:tblPr firstRow="1" bandRow="1">
                <a:tableStyleId>{ED083AE6-46FA-4A59-8FB0-9F97EB10719F}</a:tableStyleId>
              </a:tblPr>
              <a:tblGrid>
                <a:gridCol w="4065059">
                  <a:extLst>
                    <a:ext uri="{9D8B030D-6E8A-4147-A177-3AD203B41FA5}">
                      <a16:colId xmlns:a16="http://schemas.microsoft.com/office/drawing/2014/main" val="20000"/>
                    </a:ext>
                  </a:extLst>
                </a:gridCol>
                <a:gridCol w="4065059">
                  <a:extLst>
                    <a:ext uri="{9D8B030D-6E8A-4147-A177-3AD203B41FA5}">
                      <a16:colId xmlns:a16="http://schemas.microsoft.com/office/drawing/2014/main" val="20001"/>
                    </a:ext>
                  </a:extLst>
                </a:gridCol>
              </a:tblGrid>
              <a:tr h="0">
                <a:tc>
                  <a:txBody>
                    <a:bodyPr/>
                    <a:lstStyle/>
                    <a:p>
                      <a:pPr algn="ctr"/>
                      <a:r>
                        <a:rPr lang="en-US" sz="2600" dirty="0" err="1">
                          <a:solidFill>
                            <a:schemeClr val="tx1"/>
                          </a:solidFill>
                        </a:rPr>
                        <a:t>Tên</a:t>
                      </a:r>
                      <a:r>
                        <a:rPr lang="en-US" sz="2600" baseline="0" dirty="0">
                          <a:solidFill>
                            <a:schemeClr val="tx1"/>
                          </a:solidFill>
                        </a:rPr>
                        <a:t> </a:t>
                      </a:r>
                      <a:r>
                        <a:rPr lang="en-US" sz="2600" baseline="0" dirty="0" err="1">
                          <a:solidFill>
                            <a:schemeClr val="tx1"/>
                          </a:solidFill>
                        </a:rPr>
                        <a:t>đồ</a:t>
                      </a:r>
                      <a:r>
                        <a:rPr lang="en-US" sz="2600" baseline="0" dirty="0">
                          <a:solidFill>
                            <a:schemeClr val="tx1"/>
                          </a:solidFill>
                        </a:rPr>
                        <a:t> </a:t>
                      </a:r>
                      <a:r>
                        <a:rPr lang="en-US" sz="2600" baseline="0" dirty="0" err="1">
                          <a:solidFill>
                            <a:schemeClr val="tx1"/>
                          </a:solidFill>
                        </a:rPr>
                        <a:t>dùng</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solidFill>
                      <a:srgbClr val="FFFF00"/>
                    </a:solidFill>
                  </a:tcPr>
                </a:tc>
                <a:tc>
                  <a:txBody>
                    <a:bodyPr/>
                    <a:lstStyle/>
                    <a:p>
                      <a:pPr algn="ctr"/>
                      <a:r>
                        <a:rPr lang="en-US" sz="2600" dirty="0" err="1">
                          <a:solidFill>
                            <a:schemeClr val="tx1"/>
                          </a:solidFill>
                        </a:rPr>
                        <a:t>Giá</a:t>
                      </a:r>
                      <a:r>
                        <a:rPr lang="en-US" sz="2600" baseline="0" dirty="0">
                          <a:solidFill>
                            <a:schemeClr val="tx1"/>
                          </a:solidFill>
                        </a:rPr>
                        <a:t> </a:t>
                      </a:r>
                      <a:r>
                        <a:rPr lang="en-US" sz="2600" baseline="0" dirty="0" err="1">
                          <a:solidFill>
                            <a:schemeClr val="tx1"/>
                          </a:solidFill>
                        </a:rPr>
                        <a:t>thành</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solidFill>
                      <a:srgbClr val="FFFF00"/>
                    </a:solidFill>
                  </a:tcPr>
                </a:tc>
                <a:extLst>
                  <a:ext uri="{0D108BD9-81ED-4DB2-BD59-A6C34878D82A}">
                    <a16:rowId xmlns:a16="http://schemas.microsoft.com/office/drawing/2014/main" val="10000"/>
                  </a:ext>
                </a:extLst>
              </a:tr>
              <a:tr h="370840">
                <a:tc>
                  <a:txBody>
                    <a:bodyPr/>
                    <a:lstStyle/>
                    <a:p>
                      <a:pPr algn="ctr"/>
                      <a:r>
                        <a:rPr lang="en-US" sz="2600" dirty="0" err="1">
                          <a:solidFill>
                            <a:schemeClr val="tx1"/>
                          </a:solidFill>
                        </a:rPr>
                        <a:t>Bút</a:t>
                      </a:r>
                      <a:r>
                        <a:rPr lang="en-US" sz="2600" baseline="0" dirty="0">
                          <a:solidFill>
                            <a:schemeClr val="tx1"/>
                          </a:solidFill>
                        </a:rPr>
                        <a:t> bi</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tc>
                <a:tc>
                  <a:txBody>
                    <a:bodyPr/>
                    <a:lstStyle/>
                    <a:p>
                      <a:pPr algn="ctr"/>
                      <a:r>
                        <a:rPr lang="en-US" sz="2600" dirty="0">
                          <a:solidFill>
                            <a:schemeClr val="tx1"/>
                          </a:solidFill>
                        </a:rPr>
                        <a:t>3 000 </a:t>
                      </a:r>
                      <a:r>
                        <a:rPr lang="en-US" sz="2600" dirty="0" err="1">
                          <a:solidFill>
                            <a:schemeClr val="tx1"/>
                          </a:solidFill>
                        </a:rPr>
                        <a:t>đồng</a:t>
                      </a:r>
                      <a:r>
                        <a:rPr lang="en-US" sz="2600" dirty="0">
                          <a:solidFill>
                            <a:schemeClr val="tx1"/>
                          </a:solidFill>
                        </a:rPr>
                        <a:t>/</a:t>
                      </a:r>
                      <a:r>
                        <a:rPr lang="en-US" sz="2600" baseline="0" dirty="0">
                          <a:solidFill>
                            <a:schemeClr val="tx1"/>
                          </a:solidFill>
                        </a:rPr>
                        <a:t> </a:t>
                      </a:r>
                      <a:r>
                        <a:rPr lang="en-US" sz="2600" baseline="0" dirty="0" err="1">
                          <a:solidFill>
                            <a:schemeClr val="tx1"/>
                          </a:solidFill>
                        </a:rPr>
                        <a:t>chiếc</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70840">
                <a:tc>
                  <a:txBody>
                    <a:bodyPr/>
                    <a:lstStyle/>
                    <a:p>
                      <a:pPr algn="ctr"/>
                      <a:r>
                        <a:rPr lang="en-US" sz="2600" dirty="0" err="1">
                          <a:solidFill>
                            <a:schemeClr val="tx1"/>
                          </a:solidFill>
                        </a:rPr>
                        <a:t>Vở</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tc>
                <a:tc>
                  <a:txBody>
                    <a:bodyPr/>
                    <a:lstStyle/>
                    <a:p>
                      <a:pPr algn="ctr"/>
                      <a:r>
                        <a:rPr lang="en-US" sz="2600" dirty="0">
                          <a:solidFill>
                            <a:schemeClr val="tx1"/>
                          </a:solidFill>
                        </a:rPr>
                        <a:t>8 500</a:t>
                      </a:r>
                      <a:r>
                        <a:rPr lang="en-US" sz="2600" baseline="0" dirty="0">
                          <a:solidFill>
                            <a:schemeClr val="tx1"/>
                          </a:solidFill>
                        </a:rPr>
                        <a:t> </a:t>
                      </a:r>
                      <a:r>
                        <a:rPr lang="en-US" sz="2600" baseline="0" dirty="0" err="1">
                          <a:solidFill>
                            <a:schemeClr val="tx1"/>
                          </a:solidFill>
                        </a:rPr>
                        <a:t>đồng</a:t>
                      </a:r>
                      <a:r>
                        <a:rPr lang="en-US" sz="2600" baseline="0" dirty="0">
                          <a:solidFill>
                            <a:schemeClr val="tx1"/>
                          </a:solidFill>
                        </a:rPr>
                        <a:t>/ </a:t>
                      </a:r>
                      <a:r>
                        <a:rPr lang="en-US" sz="2600" baseline="0" dirty="0" err="1">
                          <a:solidFill>
                            <a:schemeClr val="tx1"/>
                          </a:solidFill>
                        </a:rPr>
                        <a:t>quyển</a:t>
                      </a:r>
                      <a:endParaRPr lang="en-US" sz="2600" dirty="0">
                        <a:solidFill>
                          <a:schemeClr val="tx1"/>
                        </a:solidFill>
                        <a:latin typeface="Cambria Math" panose="02040503050406030204" pitchFamily="18" charset="0"/>
                        <a:ea typeface="Cambria Math" panose="02040503050406030204" pitchFamily="18" charset="0"/>
                        <a:cs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sp>
        <p:nvSpPr>
          <p:cNvPr id="7" name="Oval 6"/>
          <p:cNvSpPr/>
          <p:nvPr/>
        </p:nvSpPr>
        <p:spPr>
          <a:xfrm>
            <a:off x="985019" y="4509120"/>
            <a:ext cx="648072" cy="5760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dirty="0">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800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Rectangle 1"/>
              <p:cNvSpPr/>
              <p:nvPr/>
            </p:nvSpPr>
            <p:spPr>
              <a:xfrm>
                <a:off x="480962" y="380302"/>
                <a:ext cx="11449273" cy="2793842"/>
              </a:xfrm>
              <a:prstGeom prst="rect">
                <a:avLst/>
              </a:prstGeom>
            </p:spPr>
            <p:txBody>
              <a:bodyPr wrap="square">
                <a:spAutoFit/>
              </a:bodyPr>
              <a:lstStyle/>
              <a:p>
                <a:pPr lvl="0" algn="just">
                  <a:lnSpc>
                    <a:spcPct val="150000"/>
                  </a:lnSpc>
                </a:pPr>
                <a:r>
                  <a:rPr lang="en-US" sz="2400" b="1" dirty="0">
                    <a:solidFill>
                      <a:srgbClr val="FF0000"/>
                    </a:solidFill>
                    <a:latin typeface="Arial" panose="020B0604020202020204" pitchFamily="34" charset="0"/>
                    <a:ea typeface="Cambria Math" panose="02040503050406030204" pitchFamily="18" charset="0"/>
                    <a:cs typeface="Arial" panose="020B0604020202020204" pitchFamily="34" charset="0"/>
                  </a:rPr>
                  <a:t>Bài 7 –SGK 16</a:t>
                </a:r>
              </a:p>
              <a:p>
                <a:pPr lvl="0" algn="just">
                  <a:lnSpc>
                    <a:spcPct val="150000"/>
                  </a:lnSpc>
                </a:pP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Theo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yêu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cầu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của</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kiến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trúc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sư</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ổ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cắm</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điện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vòi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nước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của</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nhà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chú</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Năm</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cách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nhau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tối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thiểu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là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60 </m:t>
                    </m:r>
                    <m:r>
                      <a:rPr lang="en-US" sz="2400" i="1">
                        <a:solidFill>
                          <a:srgbClr val="0000FF"/>
                        </a:solidFill>
                        <a:latin typeface="Cambria Math" panose="02040503050406030204" pitchFamily="18" charset="0"/>
                        <a:ea typeface="Cambria Math" panose="02040503050406030204" pitchFamily="18" charset="0"/>
                      </a:rPr>
                      <m:t>𝑐𝑚</m:t>
                    </m:r>
                  </m:oMath>
                </a14:m>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Trên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bản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vẽ</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có</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tỉ</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lệ</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1:20</m:t>
                    </m:r>
                  </m:oMath>
                </a14:m>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của</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thiết</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kế</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nhà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chú</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Năm</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khoảng</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cách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từ</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ổ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cắm</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điện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đến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vòi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nước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đo</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được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là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2,5 </m:t>
                    </m:r>
                    <m:r>
                      <a:rPr lang="en-US" sz="2400" i="1">
                        <a:solidFill>
                          <a:srgbClr val="0000FF"/>
                        </a:solidFill>
                        <a:latin typeface="Cambria Math" panose="02040503050406030204" pitchFamily="18" charset="0"/>
                        <a:ea typeface="Cambria Math" panose="02040503050406030204" pitchFamily="18" charset="0"/>
                      </a:rPr>
                      <m:t>𝑐𝑚</m:t>
                    </m:r>
                  </m:oMath>
                </a14:m>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Khoảng</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cách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trên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bản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vẽ</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như</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vậy</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có</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phù</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hợp</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với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yêu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cầu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của</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kiến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trúc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sư</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hay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không</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Giải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thích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vì</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sao</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a:t>
                </a:r>
              </a:p>
            </p:txBody>
          </p:sp>
        </mc:Choice>
        <mc:Fallback xmlns="">
          <p:sp>
            <p:nvSpPr>
              <p:cNvPr id="2" name="Rectangle 1"/>
              <p:cNvSpPr>
                <a:spLocks noRot="1" noChangeAspect="1" noMove="1" noResize="1" noEditPoints="1" noAdjustHandles="1" noChangeArrowheads="1" noChangeShapeType="1" noTextEdit="1"/>
              </p:cNvSpPr>
              <p:nvPr/>
            </p:nvSpPr>
            <p:spPr>
              <a:xfrm>
                <a:off x="480962" y="380302"/>
                <a:ext cx="11449273" cy="2793842"/>
              </a:xfrm>
              <a:prstGeom prst="rect">
                <a:avLst/>
              </a:prstGeom>
              <a:blipFill>
                <a:blip r:embed="rId3"/>
                <a:stretch>
                  <a:fillRect l="-852" r="-799" b="-41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B8E70143-7D24-321A-C083-3223C61472D2}"/>
                  </a:ext>
                </a:extLst>
              </p:cNvPr>
              <p:cNvSpPr/>
              <p:nvPr/>
            </p:nvSpPr>
            <p:spPr>
              <a:xfrm>
                <a:off x="408955" y="3933056"/>
                <a:ext cx="11593287" cy="2332177"/>
              </a:xfrm>
              <a:prstGeom prst="rect">
                <a:avLst/>
              </a:prstGeom>
            </p:spPr>
            <p:txBody>
              <a:bodyPr wrap="square">
                <a:spAutoFit/>
              </a:bodyPr>
              <a:lstStyle/>
              <a:p>
                <a:pPr lvl="0">
                  <a:lnSpc>
                    <a:spcPct val="150000"/>
                  </a:lnSpc>
                </a:pPr>
                <a:r>
                  <a:rPr lang="en-US" sz="2800" b="1" u="sng" dirty="0">
                    <a:solidFill>
                      <a:srgbClr val="FF0000"/>
                    </a:solidFill>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Tóm </a:t>
                </a:r>
                <a:r>
                  <a:rPr lang="en-US" sz="2800" b="1" u="sng" dirty="0" err="1">
                    <a:solidFill>
                      <a:srgbClr val="FF0000"/>
                    </a:solidFill>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tắt</a:t>
                </a:r>
                <a:r>
                  <a:rPr lang="en-US" sz="2800" b="1" dirty="0">
                    <a:solidFill>
                      <a:srgbClr val="FF0000"/>
                    </a:solidFill>
                    <a:effectLst>
                      <a:outerShdw blurRad="38100" dist="38100" dir="2700000" algn="tl">
                        <a:srgbClr val="000000">
                          <a:alpha val="43137"/>
                        </a:srgbClr>
                      </a:outerShdw>
                    </a:effectLst>
                    <a:latin typeface="Arial" panose="020B0604020202020204" pitchFamily="34" charset="0"/>
                    <a:ea typeface="Cambria Math" panose="02040503050406030204" pitchFamily="18" charset="0"/>
                    <a:cs typeface="Arial" panose="020B0604020202020204" pitchFamily="34" charset="0"/>
                  </a:rPr>
                  <a:t>:</a:t>
                </a:r>
              </a:p>
              <a:p>
                <a:pPr lvl="0">
                  <a:lnSpc>
                    <a:spcPct val="150000"/>
                  </a:lnSpc>
                </a:pP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Khoảng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cách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tối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thiểu</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60cm</a:t>
                </a:r>
              </a:p>
              <a:p>
                <a:pPr lvl="0">
                  <a:lnSpc>
                    <a:spcPct val="150000"/>
                  </a:lnSpc>
                </a:pP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Trên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bản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vẽ</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có</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tỉ</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lệ</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khoảng</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cách</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từ</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ổ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cắm</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điện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đến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vòi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nước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đo</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được</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là</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400" i="1">
                        <a:solidFill>
                          <a:srgbClr val="0000FF"/>
                        </a:solidFill>
                        <a:latin typeface="Cambria Math" panose="02040503050406030204" pitchFamily="18" charset="0"/>
                        <a:ea typeface="Cambria Math" panose="02040503050406030204" pitchFamily="18" charset="0"/>
                      </a:rPr>
                      <m:t>2,5 </m:t>
                    </m:r>
                    <m:r>
                      <a:rPr lang="en-US" sz="2400" i="1">
                        <a:solidFill>
                          <a:srgbClr val="0000FF"/>
                        </a:solidFill>
                        <a:latin typeface="Cambria Math" panose="02040503050406030204" pitchFamily="18" charset="0"/>
                        <a:ea typeface="Cambria Math" panose="02040503050406030204" pitchFamily="18" charset="0"/>
                      </a:rPr>
                      <m:t>𝑐𝑚</m:t>
                    </m:r>
                  </m:oMath>
                </a14:m>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p>
              <a:p>
                <a:pPr lvl="0">
                  <a:lnSpc>
                    <a:spcPct val="150000"/>
                  </a:lnSpc>
                </a:pP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Hỏi</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Bản</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vẽ</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có</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phù</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hợp</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không</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vì</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 </a:t>
                </a:r>
                <a:r>
                  <a:rPr lang="en-US" sz="2400" dirty="0" err="1">
                    <a:solidFill>
                      <a:srgbClr val="0000FF"/>
                    </a:solidFill>
                    <a:latin typeface="Arial" panose="020B0604020202020204" pitchFamily="34" charset="0"/>
                    <a:ea typeface="Cambria Math" panose="02040503050406030204" pitchFamily="18" charset="0"/>
                    <a:cs typeface="Arial" panose="020B0604020202020204" pitchFamily="34" charset="0"/>
                  </a:rPr>
                  <a:t>sao</a:t>
                </a:r>
                <a:r>
                  <a:rPr lang="en-US" sz="2400" dirty="0">
                    <a:solidFill>
                      <a:srgbClr val="0000FF"/>
                    </a:solidFill>
                    <a:latin typeface="Arial" panose="020B0604020202020204" pitchFamily="34" charset="0"/>
                    <a:ea typeface="Cambria Math" panose="02040503050406030204" pitchFamily="18" charset="0"/>
                    <a:cs typeface="Arial" panose="020B0604020202020204" pitchFamily="34" charset="0"/>
                  </a:rPr>
                  <a:t>?</a:t>
                </a:r>
              </a:p>
            </p:txBody>
          </p:sp>
        </mc:Choice>
        <mc:Fallback xmlns="">
          <p:sp>
            <p:nvSpPr>
              <p:cNvPr id="3" name="Rectangle 2">
                <a:extLst>
                  <a:ext uri="{FF2B5EF4-FFF2-40B4-BE49-F238E27FC236}">
                    <a16:creationId xmlns:a16="http://schemas.microsoft.com/office/drawing/2014/main" id="{B8E70143-7D24-321A-C083-3223C61472D2}"/>
                  </a:ext>
                </a:extLst>
              </p:cNvPr>
              <p:cNvSpPr>
                <a:spLocks noRot="1" noChangeAspect="1" noMove="1" noResize="1" noEditPoints="1" noAdjustHandles="1" noChangeArrowheads="1" noChangeShapeType="1" noTextEdit="1"/>
              </p:cNvSpPr>
              <p:nvPr/>
            </p:nvSpPr>
            <p:spPr>
              <a:xfrm>
                <a:off x="408955" y="3933056"/>
                <a:ext cx="11593287" cy="2332177"/>
              </a:xfrm>
              <a:prstGeom prst="rect">
                <a:avLst/>
              </a:prstGeom>
              <a:blipFill>
                <a:blip r:embed="rId4"/>
                <a:stretch>
                  <a:fillRect l="-1104" r="-1525" b="-5222"/>
                </a:stretch>
              </a:blipFill>
            </p:spPr>
            <p:txBody>
              <a:bodyPr/>
              <a:lstStyle/>
              <a:p>
                <a:r>
                  <a:rPr lang="en-US">
                    <a:noFill/>
                  </a:rPr>
                  <a:t> </a:t>
                </a:r>
              </a:p>
            </p:txBody>
          </p:sp>
        </mc:Fallback>
      </mc:AlternateContent>
      <p:graphicFrame>
        <p:nvGraphicFramePr>
          <p:cNvPr id="5" name="Object 4">
            <a:extLst>
              <a:ext uri="{FF2B5EF4-FFF2-40B4-BE49-F238E27FC236}">
                <a16:creationId xmlns:a16="http://schemas.microsoft.com/office/drawing/2014/main" id="{8F637082-9980-8AD0-CF0C-4D0A19E6D257}"/>
              </a:ext>
            </a:extLst>
          </p:cNvPr>
          <p:cNvGraphicFramePr>
            <a:graphicFrameLocks noChangeAspect="1"/>
          </p:cNvGraphicFramePr>
          <p:nvPr>
            <p:extLst>
              <p:ext uri="{D42A27DB-BD31-4B8C-83A1-F6EECF244321}">
                <p14:modId xmlns:p14="http://schemas.microsoft.com/office/powerpoint/2010/main" val="795621181"/>
              </p:ext>
            </p:extLst>
          </p:nvPr>
        </p:nvGraphicFramePr>
        <p:xfrm>
          <a:off x="3145259" y="5085184"/>
          <a:ext cx="450219" cy="810394"/>
        </p:xfrm>
        <a:graphic>
          <a:graphicData uri="http://schemas.openxmlformats.org/presentationml/2006/ole">
            <mc:AlternateContent xmlns:mc="http://schemas.openxmlformats.org/markup-compatibility/2006">
              <mc:Choice xmlns:v="urn:schemas-microsoft-com:vml" Requires="v">
                <p:oleObj spid="_x0000_s8196" name="Equation" r:id="rId5" imgW="253800" imgH="457200" progId="Equation.DSMT4">
                  <p:embed/>
                </p:oleObj>
              </mc:Choice>
              <mc:Fallback>
                <p:oleObj name="Equation" r:id="rId5" imgW="253800" imgH="457200" progId="Equation.DSMT4">
                  <p:embed/>
                  <p:pic>
                    <p:nvPicPr>
                      <p:cNvPr id="0" name=""/>
                      <p:cNvPicPr/>
                      <p:nvPr/>
                    </p:nvPicPr>
                    <p:blipFill>
                      <a:blip r:embed="rId6"/>
                      <a:stretch>
                        <a:fillRect/>
                      </a:stretch>
                    </p:blipFill>
                    <p:spPr>
                      <a:xfrm>
                        <a:off x="3145259" y="5085184"/>
                        <a:ext cx="450219" cy="810394"/>
                      </a:xfrm>
                      <a:prstGeom prst="rect">
                        <a:avLst/>
                      </a:prstGeom>
                    </p:spPr>
                  </p:pic>
                </p:oleObj>
              </mc:Fallback>
            </mc:AlternateContent>
          </a:graphicData>
        </a:graphic>
      </p:graphicFrame>
    </p:spTree>
    <p:extLst>
      <p:ext uri="{BB962C8B-B14F-4D97-AF65-F5344CB8AC3E}">
        <p14:creationId xmlns:p14="http://schemas.microsoft.com/office/powerpoint/2010/main" val="129789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226556" y="46101"/>
            <a:ext cx="6864074" cy="6811899"/>
            <a:chOff x="687279" y="18300"/>
            <a:chExt cx="6864074" cy="6811899"/>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6" r="65" b="671"/>
            <a:stretch/>
          </p:blipFill>
          <p:spPr>
            <a:xfrm>
              <a:off x="687279" y="18300"/>
              <a:ext cx="6864074" cy="6811899"/>
            </a:xfrm>
            <a:prstGeom prst="rect">
              <a:avLst/>
            </a:prstGeom>
          </p:spPr>
        </p:pic>
        <p:sp>
          <p:nvSpPr>
            <p:cNvPr id="7" name="TextBox 5">
              <a:extLst>
                <a:ext uri="{FF2B5EF4-FFF2-40B4-BE49-F238E27FC236}">
                  <a16:creationId xmlns:a16="http://schemas.microsoft.com/office/drawing/2014/main" id="{28EE5550-C868-4815-8411-51E5500AA8C2}"/>
                </a:ext>
              </a:extLst>
            </p:cNvPr>
            <p:cNvSpPr txBox="1"/>
            <p:nvPr/>
          </p:nvSpPr>
          <p:spPr>
            <a:xfrm rot="572184">
              <a:off x="5190201" y="3558868"/>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Đăng</a:t>
              </a:r>
              <a:endParaRPr lang="en-US" sz="1600" b="1" dirty="0">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37685A45-E06B-450B-8090-E503428EBDB4}"/>
                </a:ext>
              </a:extLst>
            </p:cNvPr>
            <p:cNvSpPr txBox="1"/>
            <p:nvPr/>
          </p:nvSpPr>
          <p:spPr>
            <a:xfrm rot="1084080">
              <a:off x="5062355" y="3872924"/>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a:t>
              </a:r>
              <a:endParaRPr lang="en-US" sz="1600" b="1" dirty="0">
                <a:latin typeface="Times New Roman" panose="02020603050405020304" pitchFamily="18" charset="0"/>
                <a:cs typeface="Times New Roman" panose="02020603050405020304" pitchFamily="18" charset="0"/>
              </a:endParaRPr>
            </a:p>
          </p:txBody>
        </p:sp>
        <p:sp>
          <p:nvSpPr>
            <p:cNvPr id="9" name="TextBox 7">
              <a:extLst>
                <a:ext uri="{FF2B5EF4-FFF2-40B4-BE49-F238E27FC236}">
                  <a16:creationId xmlns:a16="http://schemas.microsoft.com/office/drawing/2014/main" id="{606FE2AA-3299-4696-A66D-AA49284DAF27}"/>
                </a:ext>
              </a:extLst>
            </p:cNvPr>
            <p:cNvSpPr txBox="1"/>
            <p:nvPr/>
          </p:nvSpPr>
          <p:spPr>
            <a:xfrm rot="1732841">
              <a:off x="4911824" y="4133505"/>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Hoàng</a:t>
              </a:r>
              <a:endParaRPr lang="en-US" sz="1600" b="1" dirty="0">
                <a:latin typeface="Times New Roman" panose="02020603050405020304" pitchFamily="18" charset="0"/>
                <a:cs typeface="Times New Roman" panose="02020603050405020304" pitchFamily="18" charset="0"/>
              </a:endParaRPr>
            </a:p>
          </p:txBody>
        </p:sp>
        <p:sp>
          <p:nvSpPr>
            <p:cNvPr id="10" name="TextBox 8">
              <a:extLst>
                <a:ext uri="{FF2B5EF4-FFF2-40B4-BE49-F238E27FC236}">
                  <a16:creationId xmlns:a16="http://schemas.microsoft.com/office/drawing/2014/main" id="{C69D89CD-BDE3-431C-AEC9-D79A8F764687}"/>
                </a:ext>
              </a:extLst>
            </p:cNvPr>
            <p:cNvSpPr txBox="1"/>
            <p:nvPr/>
          </p:nvSpPr>
          <p:spPr>
            <a:xfrm rot="2353947">
              <a:off x="4821263" y="4581011"/>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Huy</a:t>
              </a:r>
              <a:endParaRPr lang="en-US" sz="1600" b="1" dirty="0">
                <a:latin typeface="Times New Roman" panose="02020603050405020304" pitchFamily="18" charset="0"/>
                <a:cs typeface="Times New Roman" panose="02020603050405020304" pitchFamily="18" charset="0"/>
              </a:endParaRPr>
            </a:p>
          </p:txBody>
        </p:sp>
        <p:sp>
          <p:nvSpPr>
            <p:cNvPr id="11" name="TextBox 9">
              <a:extLst>
                <a:ext uri="{FF2B5EF4-FFF2-40B4-BE49-F238E27FC236}">
                  <a16:creationId xmlns:a16="http://schemas.microsoft.com/office/drawing/2014/main" id="{7C28E9C5-7599-4CAB-A3C5-35027BCF55A0}"/>
                </a:ext>
              </a:extLst>
            </p:cNvPr>
            <p:cNvSpPr txBox="1"/>
            <p:nvPr/>
          </p:nvSpPr>
          <p:spPr>
            <a:xfrm rot="16736490">
              <a:off x="3397643" y="1011011"/>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Khắc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Huy</a:t>
              </a:r>
              <a:endParaRPr lang="en-US" sz="1600" b="1" dirty="0">
                <a:latin typeface="Times New Roman" panose="02020603050405020304" pitchFamily="18" charset="0"/>
                <a:cs typeface="Times New Roman" panose="02020603050405020304" pitchFamily="18" charset="0"/>
              </a:endParaRPr>
            </a:p>
          </p:txBody>
        </p:sp>
        <p:sp>
          <p:nvSpPr>
            <p:cNvPr id="12" name="TextBox 10">
              <a:extLst>
                <a:ext uri="{FF2B5EF4-FFF2-40B4-BE49-F238E27FC236}">
                  <a16:creationId xmlns:a16="http://schemas.microsoft.com/office/drawing/2014/main" id="{A24D1BD0-E422-4223-8201-A28B5A60BCFA}"/>
                </a:ext>
              </a:extLst>
            </p:cNvPr>
            <p:cNvSpPr txBox="1"/>
            <p:nvPr/>
          </p:nvSpPr>
          <p:spPr>
            <a:xfrm rot="3026354">
              <a:off x="4489607" y="4752903"/>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Hương</a:t>
              </a:r>
              <a:r>
                <a:rPr lang="vi-VN"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p:txBody>
        </p:sp>
        <p:sp>
          <p:nvSpPr>
            <p:cNvPr id="13" name="TextBox 11">
              <a:extLst>
                <a:ext uri="{FF2B5EF4-FFF2-40B4-BE49-F238E27FC236}">
                  <a16:creationId xmlns:a16="http://schemas.microsoft.com/office/drawing/2014/main" id="{96A42DF1-845D-4AA0-81B5-6B8590DB169A}"/>
                </a:ext>
              </a:extLst>
            </p:cNvPr>
            <p:cNvSpPr txBox="1"/>
            <p:nvPr/>
          </p:nvSpPr>
          <p:spPr>
            <a:xfrm rot="3566098">
              <a:off x="4195343" y="5023175"/>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Anh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Khoa</a:t>
              </a:r>
              <a:endParaRPr lang="en-US" sz="1600" b="1" dirty="0">
                <a:latin typeface="Times New Roman" panose="02020603050405020304" pitchFamily="18" charset="0"/>
                <a:cs typeface="Times New Roman" panose="02020603050405020304" pitchFamily="18" charset="0"/>
              </a:endParaRPr>
            </a:p>
          </p:txBody>
        </p:sp>
        <p:sp>
          <p:nvSpPr>
            <p:cNvPr id="14" name="TextBox 12">
              <a:extLst>
                <a:ext uri="{FF2B5EF4-FFF2-40B4-BE49-F238E27FC236}">
                  <a16:creationId xmlns:a16="http://schemas.microsoft.com/office/drawing/2014/main" id="{5C0E1D3A-2A53-495C-9EC8-6CAF1833FB13}"/>
                </a:ext>
              </a:extLst>
            </p:cNvPr>
            <p:cNvSpPr txBox="1"/>
            <p:nvPr/>
          </p:nvSpPr>
          <p:spPr>
            <a:xfrm rot="4115326">
              <a:off x="3948110" y="5446730"/>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Khoa</a:t>
              </a:r>
              <a:endParaRPr lang="en-US" sz="1600" b="1" dirty="0">
                <a:latin typeface="Times New Roman" panose="02020603050405020304" pitchFamily="18" charset="0"/>
                <a:cs typeface="Times New Roman" panose="02020603050405020304" pitchFamily="18" charset="0"/>
              </a:endParaRPr>
            </a:p>
          </p:txBody>
        </p:sp>
        <p:sp>
          <p:nvSpPr>
            <p:cNvPr id="15" name="TextBox 23">
              <a:extLst>
                <a:ext uri="{FF2B5EF4-FFF2-40B4-BE49-F238E27FC236}">
                  <a16:creationId xmlns:a16="http://schemas.microsoft.com/office/drawing/2014/main" id="{35A6A1BD-AC58-41C2-B124-44CC3D0583D3}"/>
                </a:ext>
              </a:extLst>
            </p:cNvPr>
            <p:cNvSpPr txBox="1"/>
            <p:nvPr/>
          </p:nvSpPr>
          <p:spPr>
            <a:xfrm rot="4824401">
              <a:off x="3465256" y="5115969"/>
              <a:ext cx="2019117" cy="476071"/>
            </a:xfrm>
            <a:prstGeom prst="ellipse">
              <a:avLst/>
            </a:prstGeom>
            <a:noFill/>
          </p:spPr>
          <p:txBody>
            <a:bodyPr wrap="square" rtlCol="0">
              <a:spAutoFit/>
            </a:bodyPr>
            <a:lstStyle/>
            <a:p>
              <a:pPr algn="ct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Lâm</a:t>
              </a:r>
              <a:endParaRPr lang="en-US" sz="1600" b="1" dirty="0">
                <a:latin typeface="Times New Roman" panose="02020603050405020304" pitchFamily="18" charset="0"/>
                <a:cs typeface="Times New Roman" panose="02020603050405020304" pitchFamily="18" charset="0"/>
              </a:endParaRPr>
            </a:p>
          </p:txBody>
        </p:sp>
        <p:sp>
          <p:nvSpPr>
            <p:cNvPr id="16" name="TextBox 24">
              <a:extLst>
                <a:ext uri="{FF2B5EF4-FFF2-40B4-BE49-F238E27FC236}">
                  <a16:creationId xmlns:a16="http://schemas.microsoft.com/office/drawing/2014/main" id="{50C1A302-7E82-4320-B8C5-726074084ABF}"/>
                </a:ext>
              </a:extLst>
            </p:cNvPr>
            <p:cNvSpPr txBox="1"/>
            <p:nvPr/>
          </p:nvSpPr>
          <p:spPr>
            <a:xfrm rot="5400000">
              <a:off x="2922940" y="5102622"/>
              <a:ext cx="2329500"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Linh</a:t>
              </a:r>
              <a:endParaRPr lang="en-US" sz="1600" b="1" dirty="0">
                <a:latin typeface="Times New Roman" panose="02020603050405020304" pitchFamily="18" charset="0"/>
                <a:cs typeface="Times New Roman" panose="02020603050405020304" pitchFamily="18" charset="0"/>
              </a:endParaRPr>
            </a:p>
          </p:txBody>
        </p:sp>
        <p:sp>
          <p:nvSpPr>
            <p:cNvPr id="17" name="TextBox 25">
              <a:extLst>
                <a:ext uri="{FF2B5EF4-FFF2-40B4-BE49-F238E27FC236}">
                  <a16:creationId xmlns:a16="http://schemas.microsoft.com/office/drawing/2014/main" id="{F484E133-411E-4E28-BF1E-25D255A30A93}"/>
                </a:ext>
              </a:extLst>
            </p:cNvPr>
            <p:cNvSpPr txBox="1"/>
            <p:nvPr/>
          </p:nvSpPr>
          <p:spPr>
            <a:xfrm rot="5890106">
              <a:off x="2579737" y="5210019"/>
              <a:ext cx="231604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Linh</a:t>
              </a:r>
              <a:endParaRPr lang="en-US" sz="1600" b="1" dirty="0">
                <a:latin typeface="Times New Roman" panose="02020603050405020304" pitchFamily="18" charset="0"/>
                <a:cs typeface="Times New Roman" panose="02020603050405020304" pitchFamily="18" charset="0"/>
              </a:endParaRPr>
            </a:p>
          </p:txBody>
        </p:sp>
        <p:sp>
          <p:nvSpPr>
            <p:cNvPr id="18" name="TextBox 26">
              <a:extLst>
                <a:ext uri="{FF2B5EF4-FFF2-40B4-BE49-F238E27FC236}">
                  <a16:creationId xmlns:a16="http://schemas.microsoft.com/office/drawing/2014/main" id="{7A3C9727-EDF4-44B3-BBE0-ED3E773E48C5}"/>
                </a:ext>
              </a:extLst>
            </p:cNvPr>
            <p:cNvSpPr txBox="1"/>
            <p:nvPr/>
          </p:nvSpPr>
          <p:spPr>
            <a:xfrm rot="6630125">
              <a:off x="2068175" y="5247269"/>
              <a:ext cx="263127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Linh</a:t>
              </a:r>
              <a:endParaRPr lang="en-US" sz="1600" b="1" dirty="0">
                <a:latin typeface="Times New Roman" panose="02020603050405020304" pitchFamily="18" charset="0"/>
                <a:cs typeface="Times New Roman" panose="02020603050405020304" pitchFamily="18" charset="0"/>
              </a:endParaRPr>
            </a:p>
          </p:txBody>
        </p:sp>
        <p:sp>
          <p:nvSpPr>
            <p:cNvPr id="19" name="TextBox 27">
              <a:extLst>
                <a:ext uri="{FF2B5EF4-FFF2-40B4-BE49-F238E27FC236}">
                  <a16:creationId xmlns:a16="http://schemas.microsoft.com/office/drawing/2014/main" id="{6CD36FA6-18BC-4279-BB5C-56B92D4DB041}"/>
                </a:ext>
              </a:extLst>
            </p:cNvPr>
            <p:cNvSpPr txBox="1"/>
            <p:nvPr/>
          </p:nvSpPr>
          <p:spPr>
            <a:xfrm rot="7148145">
              <a:off x="1947534" y="5000154"/>
              <a:ext cx="2374443" cy="908864"/>
            </a:xfrm>
            <a:prstGeom prst="ellipse">
              <a:avLst/>
            </a:prstGeom>
            <a:noFill/>
          </p:spPr>
          <p:txBody>
            <a:bodyPr wrap="square" rtlCol="0">
              <a:spAutoFit/>
            </a:bodyPr>
            <a:lstStyle/>
            <a:p>
              <a:pPr algn="ctr"/>
              <a:endParaRPr lang="en-US" b="1" dirty="0">
                <a:latin typeface="Times New Roman" panose="02020603050405020304" pitchFamily="18" charset="0"/>
                <a:cs typeface="Times New Roman" panose="02020603050405020304" pitchFamily="18" charset="0"/>
              </a:endParaRPr>
            </a:p>
            <a:p>
              <a:pPr algn="ctr"/>
              <a:r>
                <a:rPr lang="en-US" b="1" dirty="0" err="1">
                  <a:latin typeface="Times New Roman" panose="02020603050405020304" pitchFamily="18" charset="0"/>
                  <a:cs typeface="Times New Roman" panose="02020603050405020304" pitchFamily="18" charset="0"/>
                </a:rPr>
                <a:t>Hà</a:t>
              </a:r>
              <a:r>
                <a:rPr lang="en-US" b="1" dirty="0">
                  <a:latin typeface="Times New Roman" panose="02020603050405020304" pitchFamily="18" charset="0"/>
                  <a:cs typeface="Times New Roman" panose="02020603050405020304" pitchFamily="18" charset="0"/>
                </a:rPr>
                <a:t> My</a:t>
              </a:r>
              <a:endParaRPr lang="en-US" sz="1600" b="1" dirty="0">
                <a:latin typeface="Times New Roman" panose="02020603050405020304" pitchFamily="18" charset="0"/>
                <a:cs typeface="Times New Roman" panose="02020603050405020304" pitchFamily="18" charset="0"/>
              </a:endParaRPr>
            </a:p>
          </p:txBody>
        </p:sp>
        <p:sp>
          <p:nvSpPr>
            <p:cNvPr id="20" name="TextBox 28">
              <a:extLst>
                <a:ext uri="{FF2B5EF4-FFF2-40B4-BE49-F238E27FC236}">
                  <a16:creationId xmlns:a16="http://schemas.microsoft.com/office/drawing/2014/main" id="{F3CB8EE7-6648-4560-B2D2-40C8392588CD}"/>
                </a:ext>
              </a:extLst>
            </p:cNvPr>
            <p:cNvSpPr txBox="1"/>
            <p:nvPr/>
          </p:nvSpPr>
          <p:spPr>
            <a:xfrm rot="7773662">
              <a:off x="1522545" y="4735788"/>
              <a:ext cx="2790831"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r>
                <a:rPr lang="en-US" b="1" dirty="0">
                  <a:latin typeface="Times New Roman" panose="02020603050405020304" pitchFamily="18" charset="0"/>
                  <a:cs typeface="Times New Roman" panose="02020603050405020304" pitchFamily="18" charset="0"/>
                </a:rPr>
                <a:t> Nam</a:t>
              </a:r>
              <a:endParaRPr lang="en-US" sz="1600" b="1" dirty="0">
                <a:latin typeface="Times New Roman" panose="02020603050405020304" pitchFamily="18" charset="0"/>
                <a:cs typeface="Times New Roman" panose="02020603050405020304" pitchFamily="18" charset="0"/>
              </a:endParaRPr>
            </a:p>
          </p:txBody>
        </p:sp>
        <p:sp>
          <p:nvSpPr>
            <p:cNvPr id="21" name="TextBox 29">
              <a:extLst>
                <a:ext uri="{FF2B5EF4-FFF2-40B4-BE49-F238E27FC236}">
                  <a16:creationId xmlns:a16="http://schemas.microsoft.com/office/drawing/2014/main" id="{67A140E5-A3F4-4586-8BEF-94D132379222}"/>
                </a:ext>
              </a:extLst>
            </p:cNvPr>
            <p:cNvSpPr txBox="1"/>
            <p:nvPr/>
          </p:nvSpPr>
          <p:spPr>
            <a:xfrm rot="8327358">
              <a:off x="1194302" y="4611630"/>
              <a:ext cx="2718650"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endParaRPr lang="en-US" sz="1600" b="1" dirty="0">
                <a:latin typeface="Times New Roman" panose="02020603050405020304" pitchFamily="18" charset="0"/>
                <a:cs typeface="Times New Roman" panose="02020603050405020304" pitchFamily="18" charset="0"/>
              </a:endParaRPr>
            </a:p>
          </p:txBody>
        </p:sp>
        <p:sp>
          <p:nvSpPr>
            <p:cNvPr id="22" name="TextBox 30">
              <a:extLst>
                <a:ext uri="{FF2B5EF4-FFF2-40B4-BE49-F238E27FC236}">
                  <a16:creationId xmlns:a16="http://schemas.microsoft.com/office/drawing/2014/main" id="{B512854E-571C-49A3-94FC-FDC5633711AF}"/>
                </a:ext>
              </a:extLst>
            </p:cNvPr>
            <p:cNvSpPr txBox="1"/>
            <p:nvPr/>
          </p:nvSpPr>
          <p:spPr>
            <a:xfrm rot="9003469">
              <a:off x="1450688" y="4164352"/>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Hồng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endParaRPr lang="en-US" sz="1600" b="1" dirty="0">
                <a:latin typeface="Times New Roman" panose="02020603050405020304" pitchFamily="18" charset="0"/>
                <a:cs typeface="Times New Roman" panose="02020603050405020304" pitchFamily="18" charset="0"/>
              </a:endParaRPr>
            </a:p>
          </p:txBody>
        </p:sp>
        <p:sp>
          <p:nvSpPr>
            <p:cNvPr id="23" name="TextBox 31">
              <a:extLst>
                <a:ext uri="{FF2B5EF4-FFF2-40B4-BE49-F238E27FC236}">
                  <a16:creationId xmlns:a16="http://schemas.microsoft.com/office/drawing/2014/main" id="{E2244E81-2EF2-484A-99AF-C9E62CECF40E}"/>
                </a:ext>
              </a:extLst>
            </p:cNvPr>
            <p:cNvSpPr txBox="1"/>
            <p:nvPr/>
          </p:nvSpPr>
          <p:spPr>
            <a:xfrm rot="9554290">
              <a:off x="1009426" y="4022176"/>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Nguyên</a:t>
              </a:r>
              <a:r>
                <a:rPr lang="en-US" b="1" dirty="0">
                  <a:latin typeface="Times New Roman" panose="02020603050405020304" pitchFamily="18" charset="0"/>
                  <a:cs typeface="Times New Roman" panose="02020603050405020304" pitchFamily="18" charset="0"/>
                </a:rPr>
                <a:t>  </a:t>
              </a:r>
              <a:endParaRPr lang="en-US" sz="1600" b="1" dirty="0">
                <a:latin typeface="Times New Roman" panose="02020603050405020304" pitchFamily="18" charset="0"/>
                <a:cs typeface="Times New Roman" panose="02020603050405020304" pitchFamily="18" charset="0"/>
              </a:endParaRPr>
            </a:p>
          </p:txBody>
        </p:sp>
        <p:sp>
          <p:nvSpPr>
            <p:cNvPr id="24" name="TextBox 32">
              <a:extLst>
                <a:ext uri="{FF2B5EF4-FFF2-40B4-BE49-F238E27FC236}">
                  <a16:creationId xmlns:a16="http://schemas.microsoft.com/office/drawing/2014/main" id="{EB4749BA-121D-4A30-9661-D264564D44DE}"/>
                </a:ext>
              </a:extLst>
            </p:cNvPr>
            <p:cNvSpPr txBox="1"/>
            <p:nvPr/>
          </p:nvSpPr>
          <p:spPr>
            <a:xfrm rot="10340615">
              <a:off x="1008920" y="3621761"/>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Phương</a:t>
              </a:r>
              <a:endParaRPr lang="en-US" sz="1600" b="1" dirty="0">
                <a:latin typeface="Times New Roman" panose="02020603050405020304" pitchFamily="18" charset="0"/>
                <a:cs typeface="Times New Roman" panose="02020603050405020304" pitchFamily="18" charset="0"/>
              </a:endParaRPr>
            </a:p>
          </p:txBody>
        </p:sp>
        <p:sp>
          <p:nvSpPr>
            <p:cNvPr id="25" name="TextBox 33">
              <a:extLst>
                <a:ext uri="{FF2B5EF4-FFF2-40B4-BE49-F238E27FC236}">
                  <a16:creationId xmlns:a16="http://schemas.microsoft.com/office/drawing/2014/main" id="{F2A043D6-A65C-4EA1-8203-9D1EFEEBECE2}"/>
                </a:ext>
              </a:extLst>
            </p:cNvPr>
            <p:cNvSpPr txBox="1"/>
            <p:nvPr/>
          </p:nvSpPr>
          <p:spPr>
            <a:xfrm rot="10971147">
              <a:off x="996801" y="3262836"/>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Thái</a:t>
              </a:r>
              <a:endParaRPr lang="en-US" sz="1600" b="1" dirty="0">
                <a:latin typeface="Times New Roman" panose="02020603050405020304" pitchFamily="18" charset="0"/>
                <a:cs typeface="Times New Roman" panose="02020603050405020304" pitchFamily="18" charset="0"/>
              </a:endParaRPr>
            </a:p>
          </p:txBody>
        </p:sp>
        <p:sp>
          <p:nvSpPr>
            <p:cNvPr id="26" name="TextBox 34">
              <a:extLst>
                <a:ext uri="{FF2B5EF4-FFF2-40B4-BE49-F238E27FC236}">
                  <a16:creationId xmlns:a16="http://schemas.microsoft.com/office/drawing/2014/main" id="{B9D1ADD0-3C5B-405F-9670-E8595ADE31B9}"/>
                </a:ext>
              </a:extLst>
            </p:cNvPr>
            <p:cNvSpPr txBox="1"/>
            <p:nvPr/>
          </p:nvSpPr>
          <p:spPr>
            <a:xfrm rot="11550499">
              <a:off x="863475" y="2838382"/>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Hà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endParaRPr lang="en-US" sz="1600" b="1" dirty="0">
                <a:latin typeface="Times New Roman" panose="02020603050405020304" pitchFamily="18" charset="0"/>
                <a:cs typeface="Times New Roman" panose="02020603050405020304" pitchFamily="18" charset="0"/>
              </a:endParaRPr>
            </a:p>
          </p:txBody>
        </p:sp>
        <p:sp>
          <p:nvSpPr>
            <p:cNvPr id="27" name="TextBox 35">
              <a:extLst>
                <a:ext uri="{FF2B5EF4-FFF2-40B4-BE49-F238E27FC236}">
                  <a16:creationId xmlns:a16="http://schemas.microsoft.com/office/drawing/2014/main" id="{5C38AB58-6CAD-405E-AC8E-1917C5490AAF}"/>
                </a:ext>
              </a:extLst>
            </p:cNvPr>
            <p:cNvSpPr txBox="1"/>
            <p:nvPr/>
          </p:nvSpPr>
          <p:spPr>
            <a:xfrm rot="11985261">
              <a:off x="819359" y="2380586"/>
              <a:ext cx="2326366"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Tuấn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Thành</a:t>
              </a:r>
              <a:endParaRPr lang="en-US" b="1" dirty="0">
                <a:latin typeface="Times New Roman" panose="02020603050405020304" pitchFamily="18" charset="0"/>
                <a:cs typeface="Times New Roman" panose="02020603050405020304" pitchFamily="18" charset="0"/>
              </a:endParaRPr>
            </a:p>
          </p:txBody>
        </p:sp>
        <p:sp>
          <p:nvSpPr>
            <p:cNvPr id="28" name="TextBox 36">
              <a:extLst>
                <a:ext uri="{FF2B5EF4-FFF2-40B4-BE49-F238E27FC236}">
                  <a16:creationId xmlns:a16="http://schemas.microsoft.com/office/drawing/2014/main" id="{0034552D-AB5D-42E5-831D-3C3BA07C8A5D}"/>
                </a:ext>
              </a:extLst>
            </p:cNvPr>
            <p:cNvSpPr txBox="1"/>
            <p:nvPr/>
          </p:nvSpPr>
          <p:spPr>
            <a:xfrm rot="12679834">
              <a:off x="773457" y="2108904"/>
              <a:ext cx="2503682"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Thảo</a:t>
              </a:r>
              <a:endParaRPr lang="en-US" sz="1600" b="1" dirty="0">
                <a:latin typeface="Times New Roman" panose="02020603050405020304" pitchFamily="18" charset="0"/>
                <a:cs typeface="Times New Roman" panose="02020603050405020304" pitchFamily="18" charset="0"/>
              </a:endParaRPr>
            </a:p>
          </p:txBody>
        </p:sp>
        <p:sp>
          <p:nvSpPr>
            <p:cNvPr id="29" name="TextBox 37">
              <a:extLst>
                <a:ext uri="{FF2B5EF4-FFF2-40B4-BE49-F238E27FC236}">
                  <a16:creationId xmlns:a16="http://schemas.microsoft.com/office/drawing/2014/main" id="{0F8B2E0F-4971-4E5E-9FC2-6E91469D0CC9}"/>
                </a:ext>
              </a:extLst>
            </p:cNvPr>
            <p:cNvSpPr txBox="1"/>
            <p:nvPr/>
          </p:nvSpPr>
          <p:spPr>
            <a:xfrm rot="13229451">
              <a:off x="1523140" y="1916542"/>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Đan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Trang</a:t>
              </a:r>
              <a:endParaRPr lang="en-US" sz="1600" b="1" dirty="0">
                <a:latin typeface="Times New Roman" panose="02020603050405020304" pitchFamily="18" charset="0"/>
                <a:cs typeface="Times New Roman" panose="02020603050405020304" pitchFamily="18" charset="0"/>
              </a:endParaRPr>
            </a:p>
          </p:txBody>
        </p:sp>
        <p:sp>
          <p:nvSpPr>
            <p:cNvPr id="30" name="TextBox 38">
              <a:extLst>
                <a:ext uri="{FF2B5EF4-FFF2-40B4-BE49-F238E27FC236}">
                  <a16:creationId xmlns:a16="http://schemas.microsoft.com/office/drawing/2014/main" id="{1C847441-B689-4676-ABB6-C93507D507B7}"/>
                </a:ext>
              </a:extLst>
            </p:cNvPr>
            <p:cNvSpPr txBox="1"/>
            <p:nvPr/>
          </p:nvSpPr>
          <p:spPr>
            <a:xfrm rot="13750514">
              <a:off x="1686742" y="1535838"/>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Tú</a:t>
              </a:r>
              <a:endParaRPr lang="en-US" sz="1600" b="1" dirty="0">
                <a:latin typeface="Times New Roman" panose="02020603050405020304" pitchFamily="18" charset="0"/>
                <a:cs typeface="Times New Roman" panose="02020603050405020304" pitchFamily="18" charset="0"/>
              </a:endParaRPr>
            </a:p>
          </p:txBody>
        </p:sp>
        <p:sp>
          <p:nvSpPr>
            <p:cNvPr id="31" name="TextBox 39">
              <a:extLst>
                <a:ext uri="{FF2B5EF4-FFF2-40B4-BE49-F238E27FC236}">
                  <a16:creationId xmlns:a16="http://schemas.microsoft.com/office/drawing/2014/main" id="{ADBD2D07-6B14-45AA-AA6C-8FEC6A36FC94}"/>
                </a:ext>
              </a:extLst>
            </p:cNvPr>
            <p:cNvSpPr txBox="1"/>
            <p:nvPr/>
          </p:nvSpPr>
          <p:spPr>
            <a:xfrm rot="14382827">
              <a:off x="1974305" y="1412402"/>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Tùng</a:t>
              </a:r>
              <a:endParaRPr lang="en-US" sz="1600" b="1" dirty="0">
                <a:latin typeface="Times New Roman" panose="02020603050405020304" pitchFamily="18" charset="0"/>
                <a:cs typeface="Times New Roman" panose="02020603050405020304" pitchFamily="18" charset="0"/>
              </a:endParaRPr>
            </a:p>
          </p:txBody>
        </p:sp>
        <p:sp>
          <p:nvSpPr>
            <p:cNvPr id="32" name="TextBox 40">
              <a:extLst>
                <a:ext uri="{FF2B5EF4-FFF2-40B4-BE49-F238E27FC236}">
                  <a16:creationId xmlns:a16="http://schemas.microsoft.com/office/drawing/2014/main" id="{1DA7C5B1-4BA2-4C58-BDA0-9229BDCA91C5}"/>
                </a:ext>
              </a:extLst>
            </p:cNvPr>
            <p:cNvSpPr txBox="1"/>
            <p:nvPr/>
          </p:nvSpPr>
          <p:spPr>
            <a:xfrm rot="15070866">
              <a:off x="2388859" y="1307769"/>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Vân</a:t>
              </a:r>
              <a:endParaRPr lang="en-US" sz="1600" b="1" dirty="0">
                <a:latin typeface="Times New Roman" panose="02020603050405020304" pitchFamily="18" charset="0"/>
                <a:cs typeface="Times New Roman" panose="02020603050405020304" pitchFamily="18" charset="0"/>
              </a:endParaRPr>
            </a:p>
          </p:txBody>
        </p:sp>
        <p:sp>
          <p:nvSpPr>
            <p:cNvPr id="33" name="TextBox 41">
              <a:extLst>
                <a:ext uri="{FF2B5EF4-FFF2-40B4-BE49-F238E27FC236}">
                  <a16:creationId xmlns:a16="http://schemas.microsoft.com/office/drawing/2014/main" id="{62D6CDE8-A281-44EA-A2C9-DED1C80CE451}"/>
                </a:ext>
              </a:extLst>
            </p:cNvPr>
            <p:cNvSpPr txBox="1"/>
            <p:nvPr/>
          </p:nvSpPr>
          <p:spPr>
            <a:xfrm rot="15631862">
              <a:off x="2686649" y="1167383"/>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An</a:t>
              </a:r>
              <a:endParaRPr lang="en-US" sz="1600" b="1" dirty="0">
                <a:latin typeface="Times New Roman" panose="02020603050405020304" pitchFamily="18" charset="0"/>
                <a:cs typeface="Times New Roman" panose="02020603050405020304" pitchFamily="18" charset="0"/>
              </a:endParaRPr>
            </a:p>
          </p:txBody>
        </p:sp>
        <p:sp>
          <p:nvSpPr>
            <p:cNvPr id="34" name="TextBox 42">
              <a:extLst>
                <a:ext uri="{FF2B5EF4-FFF2-40B4-BE49-F238E27FC236}">
                  <a16:creationId xmlns:a16="http://schemas.microsoft.com/office/drawing/2014/main" id="{C90587E1-01FD-4B81-8E9F-EF4048B22D19}"/>
                </a:ext>
              </a:extLst>
            </p:cNvPr>
            <p:cNvSpPr txBox="1"/>
            <p:nvPr/>
          </p:nvSpPr>
          <p:spPr>
            <a:xfrm rot="16200000">
              <a:off x="3060811" y="964542"/>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Mai </a:t>
              </a:r>
              <a:r>
                <a:rPr lang="en-US" b="1" dirty="0" err="1">
                  <a:latin typeface="Times New Roman" panose="02020603050405020304" pitchFamily="18" charset="0"/>
                  <a:cs typeface="Times New Roman" panose="02020603050405020304" pitchFamily="18" charset="0"/>
                </a:rPr>
                <a:t>Anh</a:t>
              </a:r>
              <a:endParaRPr lang="en-US" sz="1600" b="1" dirty="0">
                <a:latin typeface="Times New Roman" panose="02020603050405020304" pitchFamily="18" charset="0"/>
                <a:cs typeface="Times New Roman" panose="02020603050405020304" pitchFamily="18" charset="0"/>
              </a:endParaRPr>
            </a:p>
          </p:txBody>
        </p:sp>
        <p:sp>
          <p:nvSpPr>
            <p:cNvPr id="35" name="TextBox 43">
              <a:extLst>
                <a:ext uri="{FF2B5EF4-FFF2-40B4-BE49-F238E27FC236}">
                  <a16:creationId xmlns:a16="http://schemas.microsoft.com/office/drawing/2014/main" id="{B24B809D-7609-4D5B-8E54-99353BCF8BDF}"/>
                </a:ext>
              </a:extLst>
            </p:cNvPr>
            <p:cNvSpPr txBox="1"/>
            <p:nvPr/>
          </p:nvSpPr>
          <p:spPr>
            <a:xfrm rot="17205300">
              <a:off x="3786228" y="1224581"/>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Ngọc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Anh</a:t>
              </a:r>
              <a:endParaRPr lang="en-US" sz="1600" b="1" dirty="0">
                <a:latin typeface="Times New Roman" panose="02020603050405020304" pitchFamily="18" charset="0"/>
                <a:cs typeface="Times New Roman" panose="02020603050405020304" pitchFamily="18" charset="0"/>
              </a:endParaRPr>
            </a:p>
          </p:txBody>
        </p:sp>
        <p:sp>
          <p:nvSpPr>
            <p:cNvPr id="36" name="TextBox 44">
              <a:extLst>
                <a:ext uri="{FF2B5EF4-FFF2-40B4-BE49-F238E27FC236}">
                  <a16:creationId xmlns:a16="http://schemas.microsoft.com/office/drawing/2014/main" id="{2C896F6E-0429-4D51-8E57-111805A654AB}"/>
                </a:ext>
              </a:extLst>
            </p:cNvPr>
            <p:cNvSpPr txBox="1"/>
            <p:nvPr/>
          </p:nvSpPr>
          <p:spPr>
            <a:xfrm rot="17896884">
              <a:off x="4114253" y="1347031"/>
              <a:ext cx="2019117" cy="519351"/>
            </a:xfrm>
            <a:prstGeom prst="ellipse">
              <a:avLst/>
            </a:prstGeom>
            <a:noFill/>
          </p:spPr>
          <p:txBody>
            <a:bodyPr wrap="square" rtlCol="0">
              <a:spAutoFit/>
            </a:bodyPr>
            <a:lstStyle/>
            <a:p>
              <a:pPr algn="ctr"/>
              <a:r>
                <a:rPr lang="en-US" b="1" dirty="0" err="1">
                  <a:latin typeface="Times New Roman" panose="02020603050405020304" pitchFamily="18" charset="0"/>
                  <a:cs typeface="Times New Roman" panose="02020603050405020304" pitchFamily="18" charset="0"/>
                </a:rPr>
                <a:t>Tùng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Anh</a:t>
              </a:r>
              <a:endParaRPr lang="en-US" sz="1600" b="1" dirty="0">
                <a:latin typeface="Times New Roman" panose="02020603050405020304" pitchFamily="18" charset="0"/>
                <a:cs typeface="Times New Roman" panose="02020603050405020304" pitchFamily="18" charset="0"/>
              </a:endParaRPr>
            </a:p>
          </p:txBody>
        </p:sp>
        <p:sp>
          <p:nvSpPr>
            <p:cNvPr id="37" name="TextBox 45">
              <a:extLst>
                <a:ext uri="{FF2B5EF4-FFF2-40B4-BE49-F238E27FC236}">
                  <a16:creationId xmlns:a16="http://schemas.microsoft.com/office/drawing/2014/main" id="{9D41595B-D0D3-4CC9-BAF7-47887C52E813}"/>
                </a:ext>
              </a:extLst>
            </p:cNvPr>
            <p:cNvSpPr txBox="1"/>
            <p:nvPr/>
          </p:nvSpPr>
          <p:spPr>
            <a:xfrm rot="18300000">
              <a:off x="4372345" y="1572640"/>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endParaRPr lang="en-US" sz="1600" b="1" dirty="0">
                <a:latin typeface="Times New Roman" panose="02020603050405020304" pitchFamily="18" charset="0"/>
                <a:cs typeface="Times New Roman" panose="02020603050405020304" pitchFamily="18" charset="0"/>
              </a:endParaRPr>
            </a:p>
          </p:txBody>
        </p:sp>
        <p:sp>
          <p:nvSpPr>
            <p:cNvPr id="38" name="TextBox 46">
              <a:extLst>
                <a:ext uri="{FF2B5EF4-FFF2-40B4-BE49-F238E27FC236}">
                  <a16:creationId xmlns:a16="http://schemas.microsoft.com/office/drawing/2014/main" id="{962EE6B2-4DA5-4464-B825-C6DAE9574720}"/>
                </a:ext>
              </a:extLst>
            </p:cNvPr>
            <p:cNvSpPr txBox="1"/>
            <p:nvPr/>
          </p:nvSpPr>
          <p:spPr>
            <a:xfrm rot="18900000">
              <a:off x="4625480" y="1852373"/>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Chi</a:t>
              </a:r>
              <a:endParaRPr lang="en-US" sz="1600" b="1" dirty="0">
                <a:latin typeface="Times New Roman" panose="02020603050405020304" pitchFamily="18" charset="0"/>
                <a:cs typeface="Times New Roman" panose="02020603050405020304" pitchFamily="18" charset="0"/>
              </a:endParaRPr>
            </a:p>
          </p:txBody>
        </p:sp>
        <p:sp>
          <p:nvSpPr>
            <p:cNvPr id="39" name="TextBox 47">
              <a:extLst>
                <a:ext uri="{FF2B5EF4-FFF2-40B4-BE49-F238E27FC236}">
                  <a16:creationId xmlns:a16="http://schemas.microsoft.com/office/drawing/2014/main" id="{3795A783-E8E7-4220-8BC5-2EF295D5517A}"/>
                </a:ext>
              </a:extLst>
            </p:cNvPr>
            <p:cNvSpPr txBox="1"/>
            <p:nvPr/>
          </p:nvSpPr>
          <p:spPr>
            <a:xfrm rot="19500000">
              <a:off x="4800256" y="1811632"/>
              <a:ext cx="2019117" cy="908864"/>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A.Dương</a:t>
              </a:r>
              <a:endParaRPr lang="en-US" sz="1600" b="1" dirty="0">
                <a:latin typeface="Times New Roman" panose="02020603050405020304" pitchFamily="18" charset="0"/>
                <a:cs typeface="Times New Roman" panose="02020603050405020304" pitchFamily="18" charset="0"/>
              </a:endParaRPr>
            </a:p>
          </p:txBody>
        </p:sp>
        <p:sp>
          <p:nvSpPr>
            <p:cNvPr id="40" name="TextBox 48">
              <a:extLst>
                <a:ext uri="{FF2B5EF4-FFF2-40B4-BE49-F238E27FC236}">
                  <a16:creationId xmlns:a16="http://schemas.microsoft.com/office/drawing/2014/main" id="{8991DFD6-976A-4EEC-BD01-020518351306}"/>
                </a:ext>
              </a:extLst>
            </p:cNvPr>
            <p:cNvSpPr txBox="1"/>
            <p:nvPr/>
          </p:nvSpPr>
          <p:spPr>
            <a:xfrm rot="20100000">
              <a:off x="4798139" y="2415367"/>
              <a:ext cx="2603608"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Tuấn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Dũng</a:t>
              </a:r>
              <a:endParaRPr lang="en-US" sz="1600" b="1" dirty="0">
                <a:latin typeface="Times New Roman" panose="02020603050405020304" pitchFamily="18" charset="0"/>
                <a:cs typeface="Times New Roman" panose="02020603050405020304" pitchFamily="18" charset="0"/>
              </a:endParaRPr>
            </a:p>
          </p:txBody>
        </p:sp>
        <p:sp>
          <p:nvSpPr>
            <p:cNvPr id="41" name="TextBox 49">
              <a:extLst>
                <a:ext uri="{FF2B5EF4-FFF2-40B4-BE49-F238E27FC236}">
                  <a16:creationId xmlns:a16="http://schemas.microsoft.com/office/drawing/2014/main" id="{CBFC0051-9243-490F-AC21-5F14E4C80146}"/>
                </a:ext>
              </a:extLst>
            </p:cNvPr>
            <p:cNvSpPr txBox="1"/>
            <p:nvPr/>
          </p:nvSpPr>
          <p:spPr>
            <a:xfrm rot="20700000">
              <a:off x="5079754" y="2770831"/>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M.Hiếu</a:t>
              </a:r>
              <a:endParaRPr lang="en-US" sz="1600" b="1" dirty="0">
                <a:latin typeface="Times New Roman" panose="02020603050405020304" pitchFamily="18" charset="0"/>
                <a:cs typeface="Times New Roman" panose="02020603050405020304" pitchFamily="18" charset="0"/>
              </a:endParaRPr>
            </a:p>
          </p:txBody>
        </p:sp>
        <p:sp>
          <p:nvSpPr>
            <p:cNvPr id="42" name="TextBox 50">
              <a:extLst>
                <a:ext uri="{FF2B5EF4-FFF2-40B4-BE49-F238E27FC236}">
                  <a16:creationId xmlns:a16="http://schemas.microsoft.com/office/drawing/2014/main" id="{02C5542C-6FD9-4D74-A05B-3D5A2AD07B3D}"/>
                </a:ext>
              </a:extLst>
            </p:cNvPr>
            <p:cNvSpPr txBox="1"/>
            <p:nvPr/>
          </p:nvSpPr>
          <p:spPr>
            <a:xfrm rot="21447728">
              <a:off x="5253003" y="3152980"/>
              <a:ext cx="2019117" cy="519351"/>
            </a:xfrm>
            <a:prstGeom prst="ellipse">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Đạt</a:t>
              </a:r>
              <a:endParaRPr lang="en-US" sz="1600" b="1" dirty="0">
                <a:latin typeface="Times New Roman" panose="02020603050405020304" pitchFamily="18" charset="0"/>
                <a:cs typeface="Times New Roman" panose="02020603050405020304" pitchFamily="18" charset="0"/>
              </a:endParaRPr>
            </a:p>
          </p:txBody>
        </p:sp>
      </p:grpSp>
      <p:pic>
        <p:nvPicPr>
          <p:cNvPr id="43" name="Picture 42"/>
          <p:cNvPicPr>
            <a:picLocks noChangeAspect="1"/>
          </p:cNvPicPr>
          <p:nvPr/>
        </p:nvPicPr>
        <p:blipFill>
          <a:blip r:embed="rId5"/>
          <a:stretch>
            <a:fillRect/>
          </a:stretch>
        </p:blipFill>
        <p:spPr>
          <a:xfrm rot="12401756">
            <a:off x="5253185" y="3553271"/>
            <a:ext cx="2350252" cy="725551"/>
          </a:xfrm>
          <a:prstGeom prst="rect">
            <a:avLst/>
          </a:prstGeom>
        </p:spPr>
      </p:pic>
      <p:sp>
        <p:nvSpPr>
          <p:cNvPr id="45" name="Hexagon 44">
            <a:hlinkClick r:id="rId6" action="ppaction://hlinksldjump"/>
          </p:cNvPr>
          <p:cNvSpPr/>
          <p:nvPr/>
        </p:nvSpPr>
        <p:spPr>
          <a:xfrm>
            <a:off x="9689803" y="1285359"/>
            <a:ext cx="908546" cy="745167"/>
          </a:xfrm>
          <a:prstGeom prst="hexagon">
            <a:avLst/>
          </a:prstGeom>
          <a:solidFill>
            <a:srgbClr val="0000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46" name="Hexagon 45">
            <a:hlinkClick r:id="rId7" action="ppaction://hlinksldjump"/>
          </p:cNvPr>
          <p:cNvSpPr/>
          <p:nvPr/>
        </p:nvSpPr>
        <p:spPr>
          <a:xfrm>
            <a:off x="11060659" y="1322113"/>
            <a:ext cx="908546" cy="745167"/>
          </a:xfrm>
          <a:prstGeom prst="hexagon">
            <a:avLst/>
          </a:prstGeom>
          <a:solidFill>
            <a:srgbClr val="FF0000"/>
          </a:solidFill>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2</a:t>
            </a:r>
          </a:p>
        </p:txBody>
      </p:sp>
      <p:pic>
        <p:nvPicPr>
          <p:cNvPr id="49" name="Hình ảnh 51">
            <a:extLst>
              <a:ext uri="{FF2B5EF4-FFF2-40B4-BE49-F238E27FC236}">
                <a16:creationId xmlns:a16="http://schemas.microsoft.com/office/drawing/2014/main" id="{DE2D14AF-CD9D-49B1-A9B9-CDC603D27B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211" y="439208"/>
            <a:ext cx="2506443" cy="1255489"/>
          </a:xfrm>
          <a:prstGeom prst="rect">
            <a:avLst/>
          </a:prstGeom>
        </p:spPr>
      </p:pic>
      <p:sp>
        <p:nvSpPr>
          <p:cNvPr id="51" name="Hexagon 50">
            <a:hlinkClick r:id="rId9" action="ppaction://hlinksldjump"/>
          </p:cNvPr>
          <p:cNvSpPr/>
          <p:nvPr/>
        </p:nvSpPr>
        <p:spPr>
          <a:xfrm>
            <a:off x="9262901" y="2384439"/>
            <a:ext cx="908546" cy="745167"/>
          </a:xfrm>
          <a:prstGeom prst="hexagon">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3</a:t>
            </a:r>
          </a:p>
        </p:txBody>
      </p:sp>
      <p:sp>
        <p:nvSpPr>
          <p:cNvPr id="57" name="Hexagon 56">
            <a:hlinkClick r:id="rId10" action="ppaction://hlinksldjump"/>
          </p:cNvPr>
          <p:cNvSpPr/>
          <p:nvPr/>
        </p:nvSpPr>
        <p:spPr>
          <a:xfrm>
            <a:off x="11286629" y="2463459"/>
            <a:ext cx="908546" cy="745167"/>
          </a:xfrm>
          <a:prstGeom prst="hexagon">
            <a:avLst/>
          </a:prstGeom>
          <a:ln w="38100"/>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4</a:t>
            </a:r>
          </a:p>
        </p:txBody>
      </p:sp>
      <p:sp>
        <p:nvSpPr>
          <p:cNvPr id="58" name="Hexagon 57">
            <a:hlinkClick r:id="rId11" action="ppaction://hlinksldjump"/>
          </p:cNvPr>
          <p:cNvSpPr/>
          <p:nvPr/>
        </p:nvSpPr>
        <p:spPr>
          <a:xfrm>
            <a:off x="10209977" y="3283665"/>
            <a:ext cx="1076652" cy="813009"/>
          </a:xfrm>
          <a:prstGeom prst="hexagon">
            <a:avLst/>
          </a:prstGeom>
          <a:ln w="38100"/>
        </p:spPr>
        <p:style>
          <a:lnRef idx="3">
            <a:schemeClr val="lt1"/>
          </a:lnRef>
          <a:fillRef idx="1">
            <a:schemeClr val="accent5"/>
          </a:fillRef>
          <a:effectRef idx="1">
            <a:schemeClr val="accent5"/>
          </a:effectRef>
          <a:fontRef idx="minor">
            <a:schemeClr val="lt1"/>
          </a:fontRef>
        </p:style>
        <p:txBody>
          <a:bodyPr rtlCol="0" anchor="ctr"/>
          <a:lstStyle/>
          <a:p>
            <a:pPr algn="ctr"/>
            <a:r>
              <a:rPr lang="en-US" sz="2400" b="1" dirty="0"/>
              <a:t>5</a:t>
            </a:r>
          </a:p>
        </p:txBody>
      </p:sp>
      <p:sp>
        <p:nvSpPr>
          <p:cNvPr id="3" name="Right Arrow 2">
            <a:hlinkClick r:id="rId12" action="ppaction://hlinksldjump"/>
          </p:cNvPr>
          <p:cNvSpPr/>
          <p:nvPr/>
        </p:nvSpPr>
        <p:spPr>
          <a:xfrm>
            <a:off x="9948766" y="5878332"/>
            <a:ext cx="1620607" cy="90702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Arial" panose="020B0604020202020204" pitchFamily="34" charset="0"/>
                <a:cs typeface="Arial" panose="020B0604020202020204" pitchFamily="34" charset="0"/>
              </a:rPr>
              <a:t>LUẬT CHƠI</a:t>
            </a:r>
          </a:p>
        </p:txBody>
      </p:sp>
      <p:sp>
        <p:nvSpPr>
          <p:cNvPr id="67" name="Star: 6 Points 66">
            <a:hlinkClick r:id="rId13" action="ppaction://hlinksldjump"/>
            <a:extLst>
              <a:ext uri="{FF2B5EF4-FFF2-40B4-BE49-F238E27FC236}">
                <a16:creationId xmlns:a16="http://schemas.microsoft.com/office/drawing/2014/main" id="{CBE42786-CA6B-B0BB-8AC8-789A1028B371}"/>
              </a:ext>
            </a:extLst>
          </p:cNvPr>
          <p:cNvSpPr/>
          <p:nvPr/>
        </p:nvSpPr>
        <p:spPr>
          <a:xfrm>
            <a:off x="141815" y="5708142"/>
            <a:ext cx="987220" cy="963903"/>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950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3"/>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Vong quay.wav"/>
                                        </p:tgtEl>
                                      </p:cMediaNode>
                                    </p:audio>
                                  </p:subTnLst>
                                </p:cTn>
                              </p:par>
                            </p:childTnLst>
                          </p:cTn>
                        </p:par>
                      </p:childTnLst>
                    </p:cTn>
                  </p:par>
                </p:childTnLst>
              </p:cTn>
              <p:nextCondLst>
                <p:cond evt="onClick" delay="0">
                  <p:tgtEl>
                    <p:spTgt spid="43"/>
                  </p:tgtEl>
                </p:cond>
              </p:nextCondLst>
            </p:seq>
            <p:seq concurrent="1" nextAc="seek">
              <p:cTn id="11" restart="whenNotActive" fill="hold" evtFilter="cancelBubble" nodeType="interactiveSeq">
                <p:stCondLst>
                  <p:cond evt="onClick" delay="0">
                    <p:tgtEl>
                      <p:spTgt spid="45"/>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5"/>
                                        </p:tgtEl>
                                      </p:cBhvr>
                                    </p:animEffect>
                                    <p:set>
                                      <p:cBhvr>
                                        <p:cTn id="16"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23" restart="whenNotActive" fill="hold" evtFilter="cancelBubble" nodeType="interactiveSeq">
                <p:stCondLst>
                  <p:cond evt="onClick" delay="0">
                    <p:tgtEl>
                      <p:spTgt spid="51"/>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51"/>
                                        </p:tgtEl>
                                      </p:cBhvr>
                                    </p:animEffect>
                                    <p:set>
                                      <p:cBhvr>
                                        <p:cTn id="2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9" restart="whenNotActive" fill="hold" evtFilter="cancelBubble" nodeType="interactiveSeq">
                <p:stCondLst>
                  <p:cond evt="onClick" delay="0">
                    <p:tgtEl>
                      <p:spTgt spid="57"/>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57"/>
                                        </p:tgtEl>
                                      </p:cBhvr>
                                    </p:animEffect>
                                    <p:set>
                                      <p:cBhvr>
                                        <p:cTn id="34"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35" restart="whenNotActive" fill="hold" evtFilter="cancelBubble" nodeType="interactiveSeq">
                <p:stCondLst>
                  <p:cond evt="onClick" delay="0">
                    <p:tgtEl>
                      <p:spTgt spid="5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58"/>
                                        </p:tgtEl>
                                      </p:cBhvr>
                                    </p:animEffect>
                                    <p:set>
                                      <p:cBhvr>
                                        <p:cTn id="40"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childTnLst>
        </p:cTn>
      </p:par>
    </p:tnLst>
    <p:bldLst>
      <p:bldP spid="45" grpId="0" animBg="1"/>
      <p:bldP spid="46" grpId="0" animBg="1"/>
      <p:bldP spid="51" grpId="0" animBg="1"/>
      <p:bldP spid="57" grpId="0" animBg="1"/>
      <p:bldP spid="5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87BDE9D-748D-0D53-5A66-DCEF92E554D5}"/>
              </a:ext>
            </a:extLst>
          </p:cNvPr>
          <p:cNvSpPr/>
          <p:nvPr/>
        </p:nvSpPr>
        <p:spPr>
          <a:xfrm>
            <a:off x="408955" y="332656"/>
            <a:ext cx="11377264" cy="707886"/>
          </a:xfrm>
          <a:prstGeom prst="rect">
            <a:avLst/>
          </a:prstGeom>
        </p:spPr>
        <p:txBody>
          <a:bodyPr wrap="square">
            <a:spAutoFit/>
          </a:bodyPr>
          <a:lstStyle/>
          <a:p>
            <a:pPr lvl="0" algn="ctr"/>
            <a:r>
              <a:rPr lang="en-US" sz="4000" b="1" dirty="0">
                <a:solidFill>
                  <a:srgbClr val="0000FF"/>
                </a:solidFill>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Times New Roman" panose="02020603050405020304" pitchFamily="18" charset="0"/>
              </a:rPr>
              <a:t>HƯỚNG DẪN VỀ NHÀ:</a:t>
            </a:r>
          </a:p>
        </p:txBody>
      </p:sp>
      <p:sp>
        <p:nvSpPr>
          <p:cNvPr id="4" name="TextBox 3">
            <a:extLst>
              <a:ext uri="{FF2B5EF4-FFF2-40B4-BE49-F238E27FC236}">
                <a16:creationId xmlns:a16="http://schemas.microsoft.com/office/drawing/2014/main" id="{0D2BA5A6-8551-1B76-BD00-1C51A15ADF40}"/>
              </a:ext>
            </a:extLst>
          </p:cNvPr>
          <p:cNvSpPr txBox="1"/>
          <p:nvPr/>
        </p:nvSpPr>
        <p:spPr>
          <a:xfrm>
            <a:off x="624979" y="1057354"/>
            <a:ext cx="11161240" cy="5563831"/>
          </a:xfrm>
          <a:prstGeom prst="rect">
            <a:avLst/>
          </a:prstGeom>
          <a:noFill/>
        </p:spPr>
        <p:txBody>
          <a:bodyPr wrap="square">
            <a:spAutoFit/>
          </a:bodyPr>
          <a:lstStyle/>
          <a:p>
            <a:pPr algn="just">
              <a:lnSpc>
                <a:spcPct val="150000"/>
              </a:lnSpc>
            </a:pPr>
            <a:r>
              <a:rPr lang="pt-BR"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1.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Ôn</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tập</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quy</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tắc</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Cộng</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trừ</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nhân</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chia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số</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hữu</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tỉ</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và</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Quy</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tắc</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chuyển</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vế</a:t>
            </a:r>
            <a:r>
              <a:rPr lang="pt-BR"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b="1"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pt-BR" sz="2400" kern="1200"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r>
              <a:rPr lang="pt-BR"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Làm các bài tập:  </a:t>
            </a:r>
            <a:r>
              <a:rPr lang="en-US"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7</a:t>
            </a:r>
            <a:r>
              <a:rPr lang="vi-VN"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(SGK – tr</a:t>
            </a:r>
            <a:r>
              <a:rPr lang="en-US"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16</a:t>
            </a:r>
            <a:r>
              <a:rPr lang="vi-VN"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a:t>
            </a:r>
            <a:r>
              <a:rPr lang="pt-BR"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pt-BR"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13,14 (SBT - tr13,14)</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pt-BR"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 </a:t>
            </a:r>
            <a:r>
              <a:rPr lang="pt-BR" sz="2400" b="1" i="1"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Bài tập</a:t>
            </a:r>
            <a:r>
              <a:rPr lang="pt-BR" sz="2400" kern="1200">
                <a:solidFill>
                  <a:srgbClr val="FF0000"/>
                </a:solidFill>
                <a:effectLst/>
                <a:latin typeface="Arial" panose="020B0604020202020204" pitchFamily="34" charset="0"/>
                <a:ea typeface="Times New Roman" panose="02020603050405020304" pitchFamily="18" charset="0"/>
                <a:cs typeface="Arial" panose="020B0604020202020204" pitchFamily="34" charset="0"/>
              </a:rPr>
              <a:t>: Nam </a:t>
            </a:r>
            <a:r>
              <a:rPr lang="pt-BR"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mua quyển sách Toán có giá là: 150 000 đồng. Đạt phải trả tiền cho quyển sách Toán đó là 127 500 đồng. Hỏi cửa hàng đã giảm giá bao nhiêu phần trăm tổng số tiền hóa đơn?</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pt-BR" sz="2400"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2.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Chuẩn</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bị</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tiết</a:t>
            </a:r>
            <a:r>
              <a:rPr lang="en-US"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US" sz="2400" b="1" u="sng" kern="1200" dirty="0" err="1">
                <a:solidFill>
                  <a:srgbClr val="0000FF"/>
                </a:solidFill>
                <a:effectLst/>
                <a:latin typeface="Arial" panose="020B0604020202020204" pitchFamily="34" charset="0"/>
                <a:ea typeface="Times New Roman" panose="02020603050405020304" pitchFamily="18" charset="0"/>
                <a:cs typeface="Arial" panose="020B0604020202020204" pitchFamily="34" charset="0"/>
              </a:rPr>
              <a:t>sau</a:t>
            </a:r>
            <a:r>
              <a:rPr lang="vi-VN" sz="2400" b="1" u="sng" kern="1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a:t>
            </a:r>
            <a:endParaRPr lang="en-US" sz="2400" b="1"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vi-VN" sz="2400" kern="1200"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r>
              <a:rPr lang="en-US" sz="2400" kern="1200" dirty="0">
                <a:solidFill>
                  <a:srgbClr val="0000CC"/>
                </a:solidFill>
                <a:effectLst/>
                <a:latin typeface="Arial" panose="020B0604020202020204" pitchFamily="34" charset="0"/>
                <a:ea typeface="Times New Roman" panose="02020603050405020304" pitchFamily="18" charset="0"/>
                <a:cs typeface="Arial" panose="020B0604020202020204" pitchFamily="34" charset="0"/>
              </a:rPr>
              <a:t>   </a:t>
            </a:r>
            <a:r>
              <a:rPr lang="vi-VN"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Ôn lại các kiến thức lũy thừa với số mũ tự nhiên (lớp 6). </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vi-VN" sz="2400" kern="12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Tìm hiểu nội dung bài sau: “Phép tính lũy thừa với số mũ tự nhiên của một số hữu tỉ”.</a:t>
            </a:r>
            <a:endParaRPr lang="en-US" sz="24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761676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000">
        <p15:prstTrans prst="peelOff"/>
      </p:transition>
    </mc:Choice>
    <mc:Fallback xmlns="">
      <p:transition spd="slow" advClick="0" advTm="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3519" b="100000" l="0" r="96552"/>
                    </a14:imgEffect>
                  </a14:imgLayer>
                </a14:imgProps>
              </a:ext>
            </a:extLst>
          </a:blip>
          <a:stretch>
            <a:fillRect/>
          </a:stretch>
        </p:blipFill>
        <p:spPr>
          <a:xfrm>
            <a:off x="11066139" y="188641"/>
            <a:ext cx="864096" cy="846716"/>
          </a:xfrm>
          <a:prstGeom prst="rect">
            <a:avLst/>
          </a:prstGeom>
        </p:spPr>
      </p:pic>
      <p:sp>
        <p:nvSpPr>
          <p:cNvPr id="3" name="Rounded Rectangle 2"/>
          <p:cNvSpPr/>
          <p:nvPr/>
        </p:nvSpPr>
        <p:spPr>
          <a:xfrm>
            <a:off x="841003" y="1124744"/>
            <a:ext cx="10801200" cy="20162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1: </a:t>
            </a:r>
            <a:r>
              <a:rPr lang="en-US" sz="3600" dirty="0" err="1">
                <a:solidFill>
                  <a:srgbClr val="0000FF"/>
                </a:solidFill>
                <a:latin typeface="Arial" panose="020B0604020202020204" pitchFamily="34" charset="0"/>
                <a:cs typeface="Arial" panose="020B0604020202020204" pitchFamily="34" charset="0"/>
              </a:rPr>
              <a:t>Kết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quả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phép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tính</a:t>
            </a:r>
            <a:r>
              <a:rPr lang="en-US" sz="3600" dirty="0">
                <a:solidFill>
                  <a:srgbClr val="0000FF"/>
                </a:solidFill>
                <a:latin typeface="Arial" panose="020B0604020202020204" pitchFamily="34" charset="0"/>
                <a:cs typeface="Arial" panose="020B0604020202020204" pitchFamily="34" charset="0"/>
              </a:rPr>
              <a:t> </a:t>
            </a:r>
            <a:r>
              <a:rPr lang="en-US" sz="3600" dirty="0">
                <a:solidFill>
                  <a:srgbClr val="FF0000"/>
                </a:solidFill>
                <a:latin typeface="Arial" panose="020B0604020202020204" pitchFamily="34" charset="0"/>
                <a:cs typeface="Arial" panose="020B0604020202020204" pitchFamily="34" charset="0"/>
              </a:rPr>
              <a:t>-6,25+ 2,75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p>
        </p:txBody>
      </p:sp>
      <p:sp>
        <p:nvSpPr>
          <p:cNvPr id="7" name="Snip Single Corner Rectangle 6"/>
          <p:cNvSpPr/>
          <p:nvPr/>
        </p:nvSpPr>
        <p:spPr>
          <a:xfrm>
            <a:off x="4513411" y="4349347"/>
            <a:ext cx="3168352" cy="1080120"/>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00CC"/>
                </a:solidFill>
                <a:latin typeface="Arial" panose="020B0604020202020204" pitchFamily="34" charset="0"/>
                <a:cs typeface="Arial" panose="020B0604020202020204" pitchFamily="34" charset="0"/>
              </a:rPr>
              <a:t>Đáp</a:t>
            </a:r>
            <a:r>
              <a:rPr lang="en-US" sz="3200" dirty="0">
                <a:solidFill>
                  <a:srgbClr val="0000CC"/>
                </a:solidFill>
                <a:latin typeface="Arial" panose="020B0604020202020204" pitchFamily="34" charset="0"/>
                <a:cs typeface="Arial" panose="020B0604020202020204" pitchFamily="34" charset="0"/>
              </a:rPr>
              <a:t> </a:t>
            </a:r>
            <a:r>
              <a:rPr lang="en-US" sz="3200" dirty="0" err="1">
                <a:solidFill>
                  <a:srgbClr val="0000CC"/>
                </a:solidFill>
                <a:latin typeface="Arial" panose="020B0604020202020204" pitchFamily="34" charset="0"/>
                <a:cs typeface="Arial" panose="020B0604020202020204" pitchFamily="34" charset="0"/>
              </a:rPr>
              <a:t>án</a:t>
            </a:r>
            <a:r>
              <a:rPr lang="en-US" sz="3200" dirty="0">
                <a:solidFill>
                  <a:srgbClr val="0000CC"/>
                </a:solidFill>
                <a:latin typeface="Arial" panose="020B0604020202020204" pitchFamily="34" charset="0"/>
                <a:cs typeface="Arial" panose="020B0604020202020204" pitchFamily="34" charset="0"/>
              </a:rPr>
              <a:t>:</a:t>
            </a:r>
            <a:r>
              <a:rPr lang="en-US" sz="3200" dirty="0">
                <a:solidFill>
                  <a:srgbClr val="FF0000"/>
                </a:solidFill>
                <a:latin typeface="Arial" panose="020B0604020202020204" pitchFamily="34" charset="0"/>
                <a:cs typeface="Arial" panose="020B0604020202020204" pitchFamily="34" charset="0"/>
              </a:rPr>
              <a:t> - 3,5 </a:t>
            </a:r>
          </a:p>
        </p:txBody>
      </p:sp>
    </p:spTree>
    <p:extLst>
      <p:ext uri="{BB962C8B-B14F-4D97-AF65-F5344CB8AC3E}">
        <p14:creationId xmlns:p14="http://schemas.microsoft.com/office/powerpoint/2010/main" val="2947873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1164543" y="404664"/>
            <a:ext cx="955320" cy="936104"/>
          </a:xfrm>
          <a:prstGeom prst="rect">
            <a:avLst/>
          </a:prstGeom>
        </p:spPr>
      </p:pic>
      <p:sp>
        <p:nvSpPr>
          <p:cNvPr id="24" name="Snip Single Corner Rectangle 23"/>
          <p:cNvSpPr/>
          <p:nvPr/>
        </p:nvSpPr>
        <p:spPr>
          <a:xfrm>
            <a:off x="5269495" y="3808576"/>
            <a:ext cx="2988332" cy="1204600"/>
          </a:xfrm>
          <a:prstGeom prst="snip1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0000CC"/>
                </a:solidFill>
                <a:latin typeface="Arial" panose="020B0604020202020204" pitchFamily="34" charset="0"/>
                <a:cs typeface="Arial" panose="020B0604020202020204" pitchFamily="34" charset="0"/>
              </a:rPr>
              <a:t>Đáp</a:t>
            </a:r>
            <a:r>
              <a:rPr lang="en-US" sz="3600" dirty="0">
                <a:solidFill>
                  <a:srgbClr val="0000CC"/>
                </a:solidFill>
                <a:latin typeface="Arial" panose="020B0604020202020204" pitchFamily="34" charset="0"/>
                <a:cs typeface="Arial" panose="020B0604020202020204" pitchFamily="34" charset="0"/>
              </a:rPr>
              <a:t> </a:t>
            </a:r>
            <a:r>
              <a:rPr lang="en-US" sz="3600" dirty="0" err="1">
                <a:solidFill>
                  <a:srgbClr val="0000CC"/>
                </a:solidFill>
                <a:latin typeface="Arial" panose="020B0604020202020204" pitchFamily="34" charset="0"/>
                <a:cs typeface="Arial" panose="020B0604020202020204" pitchFamily="34" charset="0"/>
              </a:rPr>
              <a:t>án</a:t>
            </a:r>
            <a:r>
              <a:rPr lang="en-US" sz="3600" dirty="0">
                <a:solidFill>
                  <a:srgbClr val="0000CC"/>
                </a:solidFill>
                <a:latin typeface="Arial" panose="020B0604020202020204" pitchFamily="34" charset="0"/>
                <a:cs typeface="Arial" panose="020B0604020202020204" pitchFamily="34" charset="0"/>
              </a:rPr>
              <a:t>: </a:t>
            </a:r>
            <a:r>
              <a:rPr lang="en-US" sz="3600" dirty="0">
                <a:solidFill>
                  <a:srgbClr val="FF0000"/>
                </a:solidFill>
                <a:latin typeface="Arial" panose="020B0604020202020204" pitchFamily="34" charset="0"/>
                <a:cs typeface="Arial" panose="020B0604020202020204" pitchFamily="34" charset="0"/>
              </a:rPr>
              <a:t>Sai</a:t>
            </a:r>
          </a:p>
        </p:txBody>
      </p:sp>
      <p:sp>
        <p:nvSpPr>
          <p:cNvPr id="23" name="Rounded Rectangle 22"/>
          <p:cNvSpPr/>
          <p:nvPr/>
        </p:nvSpPr>
        <p:spPr>
          <a:xfrm>
            <a:off x="1057027" y="1412777"/>
            <a:ext cx="10585176" cy="19944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600" dirty="0" err="1">
                <a:solidFill>
                  <a:srgbClr val="0000FF"/>
                </a:solidFill>
                <a:latin typeface="Arial" panose="020B0604020202020204" pitchFamily="34" charset="0"/>
                <a:cs typeface="Arial" panose="020B0604020202020204" pitchFamily="34" charset="0"/>
              </a:rPr>
              <a:t>Câu</a:t>
            </a:r>
            <a:r>
              <a:rPr lang="en-US" sz="3600" dirty="0">
                <a:solidFill>
                  <a:srgbClr val="0000FF"/>
                </a:solidFill>
                <a:latin typeface="Arial" panose="020B0604020202020204" pitchFamily="34" charset="0"/>
                <a:cs typeface="Arial" panose="020B0604020202020204" pitchFamily="34" charset="0"/>
              </a:rPr>
              <a:t> 2: </a:t>
            </a:r>
            <a:r>
              <a:rPr lang="en-US" sz="3600" dirty="0" err="1">
                <a:solidFill>
                  <a:srgbClr val="0000FF"/>
                </a:solidFill>
                <a:latin typeface="Arial" panose="020B0604020202020204" pitchFamily="34" charset="0"/>
                <a:cs typeface="Arial" panose="020B0604020202020204" pitchFamily="34" charset="0"/>
              </a:rPr>
              <a:t>Kết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quả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phép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tính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đúng</a:t>
            </a:r>
            <a:r>
              <a:rPr lang="en-US" sz="3600" dirty="0">
                <a:solidFill>
                  <a:srgbClr val="0000FF"/>
                </a:solidFill>
                <a:latin typeface="Arial" panose="020B0604020202020204" pitchFamily="34" charset="0"/>
                <a:cs typeface="Arial" panose="020B0604020202020204" pitchFamily="34" charset="0"/>
              </a:rPr>
              <a:t> hay </a:t>
            </a:r>
            <a:r>
              <a:rPr lang="en-US" sz="3600" dirty="0" err="1">
                <a:solidFill>
                  <a:srgbClr val="FF0000"/>
                </a:solidFill>
                <a:latin typeface="Arial" panose="020B0604020202020204" pitchFamily="34" charset="0"/>
                <a:cs typeface="Arial" panose="020B0604020202020204" pitchFamily="34" charset="0"/>
              </a:rPr>
              <a:t>sai</a:t>
            </a:r>
            <a:r>
              <a:rPr lang="en-US" sz="3600" dirty="0">
                <a:solidFill>
                  <a:srgbClr val="0000FF"/>
                </a:solidFill>
                <a:latin typeface="Arial" panose="020B0604020202020204" pitchFamily="34" charset="0"/>
                <a:cs typeface="Arial" panose="020B0604020202020204" pitchFamily="34" charset="0"/>
              </a:rPr>
              <a:t>?</a:t>
            </a:r>
          </a:p>
        </p:txBody>
      </p:sp>
      <p:graphicFrame>
        <p:nvGraphicFramePr>
          <p:cNvPr id="2" name="Object 1">
            <a:extLst>
              <a:ext uri="{FF2B5EF4-FFF2-40B4-BE49-F238E27FC236}">
                <a16:creationId xmlns:a16="http://schemas.microsoft.com/office/drawing/2014/main" id="{E059D295-E138-E38B-5A52-5E5787847DFD}"/>
              </a:ext>
            </a:extLst>
          </p:cNvPr>
          <p:cNvGraphicFramePr>
            <a:graphicFrameLocks noChangeAspect="1"/>
          </p:cNvGraphicFramePr>
          <p:nvPr>
            <p:extLst>
              <p:ext uri="{D42A27DB-BD31-4B8C-83A1-F6EECF244321}">
                <p14:modId xmlns:p14="http://schemas.microsoft.com/office/powerpoint/2010/main" val="4185445486"/>
              </p:ext>
            </p:extLst>
          </p:nvPr>
        </p:nvGraphicFramePr>
        <p:xfrm>
          <a:off x="7249715" y="1556792"/>
          <a:ext cx="2880320" cy="1152128"/>
        </p:xfrm>
        <a:graphic>
          <a:graphicData uri="http://schemas.openxmlformats.org/presentationml/2006/ole">
            <mc:AlternateContent xmlns:mc="http://schemas.openxmlformats.org/markup-compatibility/2006">
              <mc:Choice xmlns:v="urn:schemas-microsoft-com:vml" Requires="v">
                <p:oleObj spid="_x0000_s1028" name="Equation" r:id="rId5" imgW="1143000" imgH="457200" progId="Equation.DSMT4">
                  <p:embed/>
                </p:oleObj>
              </mc:Choice>
              <mc:Fallback>
                <p:oleObj name="Equation" r:id="rId5" imgW="1143000" imgH="457200" progId="Equation.DSMT4">
                  <p:embed/>
                  <p:pic>
                    <p:nvPicPr>
                      <p:cNvPr id="0" name=""/>
                      <p:cNvPicPr/>
                      <p:nvPr/>
                    </p:nvPicPr>
                    <p:blipFill>
                      <a:blip r:embed="rId6"/>
                      <a:stretch>
                        <a:fillRect/>
                      </a:stretch>
                    </p:blipFill>
                    <p:spPr>
                      <a:xfrm>
                        <a:off x="7249715" y="1556792"/>
                        <a:ext cx="2880320" cy="1152128"/>
                      </a:xfrm>
                      <a:prstGeom prst="rect">
                        <a:avLst/>
                      </a:prstGeom>
                    </p:spPr>
                  </p:pic>
                </p:oleObj>
              </mc:Fallback>
            </mc:AlternateContent>
          </a:graphicData>
        </a:graphic>
      </p:graphicFrame>
    </p:spTree>
    <p:extLst>
      <p:ext uri="{BB962C8B-B14F-4D97-AF65-F5344CB8AC3E}">
        <p14:creationId xmlns:p14="http://schemas.microsoft.com/office/powerpoint/2010/main" val="48173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0994131" y="404664"/>
            <a:ext cx="955320" cy="936104"/>
          </a:xfrm>
          <a:prstGeom prst="rect">
            <a:avLst/>
          </a:prstGeom>
        </p:spPr>
      </p:pic>
      <p:sp>
        <p:nvSpPr>
          <p:cNvPr id="6" name="Rounded Rectangle 5"/>
          <p:cNvSpPr/>
          <p:nvPr/>
        </p:nvSpPr>
        <p:spPr>
          <a:xfrm>
            <a:off x="1007053" y="1737461"/>
            <a:ext cx="9865096" cy="275705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3600" dirty="0">
                <a:solidFill>
                  <a:srgbClr val="0070C0"/>
                </a:solidFill>
                <a:latin typeface="Arial" panose="020B0604020202020204" pitchFamily="34" charset="0"/>
                <a:cs typeface="Arial" panose="020B0604020202020204" pitchFamily="34" charset="0"/>
              </a:rPr>
              <a:t> </a:t>
            </a:r>
            <a:r>
              <a:rPr lang="en-US" altLang="en-US" sz="3600" dirty="0" err="1">
                <a:solidFill>
                  <a:srgbClr val="0000FF"/>
                </a:solidFill>
                <a:latin typeface="Arial" panose="020B0604020202020204" pitchFamily="34" charset="0"/>
                <a:cs typeface="Arial" panose="020B0604020202020204" pitchFamily="34" charset="0"/>
              </a:rPr>
              <a:t>Câu</a:t>
            </a:r>
            <a:r>
              <a:rPr lang="en-US" altLang="en-US" sz="3600" dirty="0">
                <a:solidFill>
                  <a:srgbClr val="0000FF"/>
                </a:solidFill>
                <a:latin typeface="Arial" panose="020B0604020202020204" pitchFamily="34" charset="0"/>
                <a:cs typeface="Arial" panose="020B0604020202020204" pitchFamily="34" charset="0"/>
              </a:rPr>
              <a:t> 3: </a:t>
            </a:r>
            <a:r>
              <a:rPr lang="en-US" sz="3600" dirty="0" err="1">
                <a:solidFill>
                  <a:srgbClr val="0000FF"/>
                </a:solidFill>
                <a:latin typeface="Arial" panose="020B0604020202020204" pitchFamily="34" charset="0"/>
                <a:cs typeface="Arial" panose="020B0604020202020204" pitchFamily="34" charset="0"/>
              </a:rPr>
              <a:t>Kết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quả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phép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tính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a:t>
            </a:r>
          </a:p>
          <a:p>
            <a:endParaRPr lang="en-US" sz="3600" dirty="0">
              <a:solidFill>
                <a:srgbClr val="0000FF"/>
              </a:solidFill>
              <a:latin typeface="Arial" panose="020B0604020202020204" pitchFamily="34" charset="0"/>
              <a:cs typeface="Arial" panose="020B0604020202020204" pitchFamily="34" charset="0"/>
            </a:endParaRPr>
          </a:p>
          <a:p>
            <a:r>
              <a:rPr lang="en-US" sz="3600" dirty="0">
                <a:solidFill>
                  <a:srgbClr val="0000FF"/>
                </a:solidFill>
                <a:latin typeface="Arial" panose="020B0604020202020204" pitchFamily="34" charset="0"/>
                <a:cs typeface="Arial" panose="020B0604020202020204" pitchFamily="34" charset="0"/>
              </a:rPr>
              <a:t>	A. 		          B.   			C.         		D. </a:t>
            </a:r>
          </a:p>
        </p:txBody>
      </p:sp>
      <p:sp>
        <p:nvSpPr>
          <p:cNvPr id="9" name="Oval 8"/>
          <p:cNvSpPr/>
          <p:nvPr/>
        </p:nvSpPr>
        <p:spPr>
          <a:xfrm>
            <a:off x="1537823" y="3387917"/>
            <a:ext cx="656112" cy="658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Object 2">
            <a:extLst>
              <a:ext uri="{FF2B5EF4-FFF2-40B4-BE49-F238E27FC236}">
                <a16:creationId xmlns:a16="http://schemas.microsoft.com/office/drawing/2014/main" id="{78A1BD87-763B-860C-5B8B-DC41BF73BC7D}"/>
              </a:ext>
            </a:extLst>
          </p:cNvPr>
          <p:cNvGraphicFramePr>
            <a:graphicFrameLocks noChangeAspect="1"/>
          </p:cNvGraphicFramePr>
          <p:nvPr>
            <p:extLst>
              <p:ext uri="{D42A27DB-BD31-4B8C-83A1-F6EECF244321}">
                <p14:modId xmlns:p14="http://schemas.microsoft.com/office/powerpoint/2010/main" val="3481499790"/>
              </p:ext>
            </p:extLst>
          </p:nvPr>
        </p:nvGraphicFramePr>
        <p:xfrm>
          <a:off x="6601643" y="2006500"/>
          <a:ext cx="2376264" cy="1236934"/>
        </p:xfrm>
        <a:graphic>
          <a:graphicData uri="http://schemas.openxmlformats.org/presentationml/2006/ole">
            <mc:AlternateContent xmlns:mc="http://schemas.openxmlformats.org/markup-compatibility/2006">
              <mc:Choice xmlns:v="urn:schemas-microsoft-com:vml" Requires="v">
                <p:oleObj spid="_x0000_s2060" name="Equation" r:id="rId5" imgW="952200" imgH="495000" progId="Equation.DSMT4">
                  <p:embed/>
                </p:oleObj>
              </mc:Choice>
              <mc:Fallback>
                <p:oleObj name="Equation" r:id="rId5" imgW="952200" imgH="495000" progId="Equation.DSMT4">
                  <p:embed/>
                  <p:pic>
                    <p:nvPicPr>
                      <p:cNvPr id="0" name=""/>
                      <p:cNvPicPr/>
                      <p:nvPr/>
                    </p:nvPicPr>
                    <p:blipFill>
                      <a:blip r:embed="rId6"/>
                      <a:stretch>
                        <a:fillRect/>
                      </a:stretch>
                    </p:blipFill>
                    <p:spPr>
                      <a:xfrm>
                        <a:off x="6601643" y="2006500"/>
                        <a:ext cx="2376264" cy="1236934"/>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9A18463-0BBF-4C95-34D4-756ADA67D7F1}"/>
              </a:ext>
            </a:extLst>
          </p:cNvPr>
          <p:cNvGraphicFramePr>
            <a:graphicFrameLocks noChangeAspect="1"/>
          </p:cNvGraphicFramePr>
          <p:nvPr>
            <p:extLst>
              <p:ext uri="{D42A27DB-BD31-4B8C-83A1-F6EECF244321}">
                <p14:modId xmlns:p14="http://schemas.microsoft.com/office/powerpoint/2010/main" val="3816267087"/>
              </p:ext>
            </p:extLst>
          </p:nvPr>
        </p:nvGraphicFramePr>
        <p:xfrm>
          <a:off x="2292016" y="3235880"/>
          <a:ext cx="656112" cy="1181001"/>
        </p:xfrm>
        <a:graphic>
          <a:graphicData uri="http://schemas.openxmlformats.org/presentationml/2006/ole">
            <mc:AlternateContent xmlns:mc="http://schemas.openxmlformats.org/markup-compatibility/2006">
              <mc:Choice xmlns:v="urn:schemas-microsoft-com:vml" Requires="v">
                <p:oleObj spid="_x0000_s2061" name="Equation" r:id="rId7" imgW="253800" imgH="457200" progId="Equation.DSMT4">
                  <p:embed/>
                </p:oleObj>
              </mc:Choice>
              <mc:Fallback>
                <p:oleObj name="Equation" r:id="rId7" imgW="253800" imgH="457200" progId="Equation.DSMT4">
                  <p:embed/>
                  <p:pic>
                    <p:nvPicPr>
                      <p:cNvPr id="0" name=""/>
                      <p:cNvPicPr/>
                      <p:nvPr/>
                    </p:nvPicPr>
                    <p:blipFill>
                      <a:blip r:embed="rId8"/>
                      <a:stretch>
                        <a:fillRect/>
                      </a:stretch>
                    </p:blipFill>
                    <p:spPr>
                      <a:xfrm>
                        <a:off x="2292016" y="3235880"/>
                        <a:ext cx="656112" cy="1181001"/>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558F7EFD-2957-3F21-024F-EED1AE0BE335}"/>
              </a:ext>
            </a:extLst>
          </p:cNvPr>
          <p:cNvGraphicFramePr>
            <a:graphicFrameLocks noChangeAspect="1"/>
          </p:cNvGraphicFramePr>
          <p:nvPr>
            <p:extLst>
              <p:ext uri="{D42A27DB-BD31-4B8C-83A1-F6EECF244321}">
                <p14:modId xmlns:p14="http://schemas.microsoft.com/office/powerpoint/2010/main" val="808331469"/>
              </p:ext>
            </p:extLst>
          </p:nvPr>
        </p:nvGraphicFramePr>
        <p:xfrm>
          <a:off x="4878644" y="3216002"/>
          <a:ext cx="392354" cy="1177061"/>
        </p:xfrm>
        <a:graphic>
          <a:graphicData uri="http://schemas.openxmlformats.org/presentationml/2006/ole">
            <mc:AlternateContent xmlns:mc="http://schemas.openxmlformats.org/markup-compatibility/2006">
              <mc:Choice xmlns:v="urn:schemas-microsoft-com:vml" Requires="v">
                <p:oleObj spid="_x0000_s2062" name="Equation" r:id="rId9" imgW="152280" imgH="457200" progId="Equation.DSMT4">
                  <p:embed/>
                </p:oleObj>
              </mc:Choice>
              <mc:Fallback>
                <p:oleObj name="Equation" r:id="rId9" imgW="152280" imgH="457200" progId="Equation.DSMT4">
                  <p:embed/>
                  <p:pic>
                    <p:nvPicPr>
                      <p:cNvPr id="0" name=""/>
                      <p:cNvPicPr/>
                      <p:nvPr/>
                    </p:nvPicPr>
                    <p:blipFill>
                      <a:blip r:embed="rId10"/>
                      <a:stretch>
                        <a:fillRect/>
                      </a:stretch>
                    </p:blipFill>
                    <p:spPr>
                      <a:xfrm>
                        <a:off x="4878644" y="3216002"/>
                        <a:ext cx="392354" cy="1177061"/>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946F9C1-4365-54F5-B8FE-627C5A857AF4}"/>
              </a:ext>
            </a:extLst>
          </p:cNvPr>
          <p:cNvGraphicFramePr>
            <a:graphicFrameLocks noChangeAspect="1"/>
          </p:cNvGraphicFramePr>
          <p:nvPr>
            <p:extLst>
              <p:ext uri="{D42A27DB-BD31-4B8C-83A1-F6EECF244321}">
                <p14:modId xmlns:p14="http://schemas.microsoft.com/office/powerpoint/2010/main" val="375451446"/>
              </p:ext>
            </p:extLst>
          </p:nvPr>
        </p:nvGraphicFramePr>
        <p:xfrm>
          <a:off x="6789706" y="3184280"/>
          <a:ext cx="663254" cy="1193857"/>
        </p:xfrm>
        <a:graphic>
          <a:graphicData uri="http://schemas.openxmlformats.org/presentationml/2006/ole">
            <mc:AlternateContent xmlns:mc="http://schemas.openxmlformats.org/markup-compatibility/2006">
              <mc:Choice xmlns:v="urn:schemas-microsoft-com:vml" Requires="v">
                <p:oleObj spid="_x0000_s2063" name="Equation" r:id="rId11" imgW="253800" imgH="457200" progId="Equation.DSMT4">
                  <p:embed/>
                </p:oleObj>
              </mc:Choice>
              <mc:Fallback>
                <p:oleObj name="Equation" r:id="rId11" imgW="253800" imgH="457200" progId="Equation.DSMT4">
                  <p:embed/>
                  <p:pic>
                    <p:nvPicPr>
                      <p:cNvPr id="0" name=""/>
                      <p:cNvPicPr/>
                      <p:nvPr/>
                    </p:nvPicPr>
                    <p:blipFill>
                      <a:blip r:embed="rId12"/>
                      <a:stretch>
                        <a:fillRect/>
                      </a:stretch>
                    </p:blipFill>
                    <p:spPr>
                      <a:xfrm>
                        <a:off x="6789706" y="3184280"/>
                        <a:ext cx="663254" cy="119385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884AAB03-9A35-F234-8B01-A3A3595B55F7}"/>
              </a:ext>
            </a:extLst>
          </p:cNvPr>
          <p:cNvGraphicFramePr>
            <a:graphicFrameLocks noChangeAspect="1"/>
          </p:cNvGraphicFramePr>
          <p:nvPr>
            <p:extLst>
              <p:ext uri="{D42A27DB-BD31-4B8C-83A1-F6EECF244321}">
                <p14:modId xmlns:p14="http://schemas.microsoft.com/office/powerpoint/2010/main" val="3897502126"/>
              </p:ext>
            </p:extLst>
          </p:nvPr>
        </p:nvGraphicFramePr>
        <p:xfrm>
          <a:off x="9199046" y="3243434"/>
          <a:ext cx="502973" cy="1127148"/>
        </p:xfrm>
        <a:graphic>
          <a:graphicData uri="http://schemas.openxmlformats.org/presentationml/2006/ole">
            <mc:AlternateContent xmlns:mc="http://schemas.openxmlformats.org/markup-compatibility/2006">
              <mc:Choice xmlns:v="urn:schemas-microsoft-com:vml" Requires="v">
                <p:oleObj spid="_x0000_s2064" name="Equation" r:id="rId13" imgW="152280" imgH="457200" progId="Equation.DSMT4">
                  <p:embed/>
                </p:oleObj>
              </mc:Choice>
              <mc:Fallback>
                <p:oleObj name="Equation" r:id="rId13" imgW="152280" imgH="457200" progId="Equation.DSMT4">
                  <p:embed/>
                  <p:pic>
                    <p:nvPicPr>
                      <p:cNvPr id="0" name=""/>
                      <p:cNvPicPr/>
                      <p:nvPr/>
                    </p:nvPicPr>
                    <p:blipFill>
                      <a:blip r:embed="rId14"/>
                      <a:stretch>
                        <a:fillRect/>
                      </a:stretch>
                    </p:blipFill>
                    <p:spPr>
                      <a:xfrm>
                        <a:off x="9199046" y="3243434"/>
                        <a:ext cx="502973" cy="1127148"/>
                      </a:xfrm>
                      <a:prstGeom prst="rect">
                        <a:avLst/>
                      </a:prstGeom>
                    </p:spPr>
                  </p:pic>
                </p:oleObj>
              </mc:Fallback>
            </mc:AlternateContent>
          </a:graphicData>
        </a:graphic>
      </p:graphicFrame>
    </p:spTree>
    <p:extLst>
      <p:ext uri="{BB962C8B-B14F-4D97-AF65-F5344CB8AC3E}">
        <p14:creationId xmlns:p14="http://schemas.microsoft.com/office/powerpoint/2010/main" val="3061457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1066139" y="260648"/>
            <a:ext cx="900454" cy="882342"/>
          </a:xfrm>
          <a:prstGeom prst="rect">
            <a:avLst/>
          </a:prstGeom>
        </p:spPr>
      </p:pic>
      <p:sp>
        <p:nvSpPr>
          <p:cNvPr id="6" name="Rounded Rectangle 5"/>
          <p:cNvSpPr/>
          <p:nvPr/>
        </p:nvSpPr>
        <p:spPr>
          <a:xfrm>
            <a:off x="936777" y="1579641"/>
            <a:ext cx="10090570" cy="127777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solidFill>
                  <a:srgbClr val="0000FF"/>
                </a:solidFill>
                <a:latin typeface="Arial" panose="020B0604020202020204" pitchFamily="34" charset="0"/>
                <a:cs typeface="Arial" panose="020B0604020202020204" pitchFamily="34" charset="0"/>
              </a:rPr>
              <a:t> </a:t>
            </a:r>
            <a:r>
              <a:rPr lang="en-US" altLang="en-US" sz="3600" dirty="0" err="1">
                <a:solidFill>
                  <a:srgbClr val="0000FF"/>
                </a:solidFill>
                <a:latin typeface="Arial" panose="020B0604020202020204" pitchFamily="34" charset="0"/>
                <a:cs typeface="Arial" panose="020B0604020202020204" pitchFamily="34" charset="0"/>
              </a:rPr>
              <a:t>Câu</a:t>
            </a:r>
            <a:r>
              <a:rPr lang="en-US" altLang="en-US" sz="3600" dirty="0">
                <a:solidFill>
                  <a:srgbClr val="0000FF"/>
                </a:solidFill>
                <a:latin typeface="Arial" panose="020B0604020202020204" pitchFamily="34" charset="0"/>
                <a:cs typeface="Arial" panose="020B0604020202020204" pitchFamily="34" charset="0"/>
              </a:rPr>
              <a:t> 4: </a:t>
            </a:r>
            <a:r>
              <a:rPr lang="en-US" sz="3600" dirty="0" err="1">
                <a:solidFill>
                  <a:srgbClr val="0000FF"/>
                </a:solidFill>
                <a:latin typeface="Arial" panose="020B0604020202020204" pitchFamily="34" charset="0"/>
                <a:cs typeface="Arial" panose="020B0604020202020204" pitchFamily="34" charset="0"/>
              </a:rPr>
              <a:t>Kết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quả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phép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tính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a:t>
            </a:r>
          </a:p>
        </p:txBody>
      </p:sp>
      <p:graphicFrame>
        <p:nvGraphicFramePr>
          <p:cNvPr id="2" name="Object 1">
            <a:extLst>
              <a:ext uri="{FF2B5EF4-FFF2-40B4-BE49-F238E27FC236}">
                <a16:creationId xmlns:a16="http://schemas.microsoft.com/office/drawing/2014/main" id="{8303ED47-2044-7A53-A422-DC060F9E5B51}"/>
              </a:ext>
            </a:extLst>
          </p:cNvPr>
          <p:cNvGraphicFramePr>
            <a:graphicFrameLocks noChangeAspect="1"/>
          </p:cNvGraphicFramePr>
          <p:nvPr>
            <p:extLst>
              <p:ext uri="{D42A27DB-BD31-4B8C-83A1-F6EECF244321}">
                <p14:modId xmlns:p14="http://schemas.microsoft.com/office/powerpoint/2010/main" val="119793767"/>
              </p:ext>
            </p:extLst>
          </p:nvPr>
        </p:nvGraphicFramePr>
        <p:xfrm>
          <a:off x="7177088" y="1657350"/>
          <a:ext cx="1700212" cy="1122363"/>
        </p:xfrm>
        <a:graphic>
          <a:graphicData uri="http://schemas.openxmlformats.org/presentationml/2006/ole">
            <mc:AlternateContent xmlns:mc="http://schemas.openxmlformats.org/markup-compatibility/2006">
              <mc:Choice xmlns:v="urn:schemas-microsoft-com:vml" Requires="v">
                <p:oleObj spid="_x0000_s3078" name="Equation" r:id="rId5" imgW="672840" imgH="444240" progId="Equation.DSMT4">
                  <p:embed/>
                </p:oleObj>
              </mc:Choice>
              <mc:Fallback>
                <p:oleObj name="Equation" r:id="rId5" imgW="672840" imgH="444240" progId="Equation.DSMT4">
                  <p:embed/>
                  <p:pic>
                    <p:nvPicPr>
                      <p:cNvPr id="0" name=""/>
                      <p:cNvPicPr/>
                      <p:nvPr/>
                    </p:nvPicPr>
                    <p:blipFill>
                      <a:blip r:embed="rId6"/>
                      <a:stretch>
                        <a:fillRect/>
                      </a:stretch>
                    </p:blipFill>
                    <p:spPr>
                      <a:xfrm>
                        <a:off x="7177088" y="1657350"/>
                        <a:ext cx="1700212" cy="1122363"/>
                      </a:xfrm>
                      <a:prstGeom prst="rect">
                        <a:avLst/>
                      </a:prstGeom>
                    </p:spPr>
                  </p:pic>
                </p:oleObj>
              </mc:Fallback>
            </mc:AlternateContent>
          </a:graphicData>
        </a:graphic>
      </p:graphicFrame>
      <p:grpSp>
        <p:nvGrpSpPr>
          <p:cNvPr id="27" name="Group 26">
            <a:extLst>
              <a:ext uri="{FF2B5EF4-FFF2-40B4-BE49-F238E27FC236}">
                <a16:creationId xmlns:a16="http://schemas.microsoft.com/office/drawing/2014/main" id="{AD4CAEEE-6D2C-B4DB-2D9A-E7918CD5C692}"/>
              </a:ext>
            </a:extLst>
          </p:cNvPr>
          <p:cNvGrpSpPr/>
          <p:nvPr/>
        </p:nvGrpSpPr>
        <p:grpSpPr>
          <a:xfrm>
            <a:off x="4469894" y="3429000"/>
            <a:ext cx="3024336" cy="1413342"/>
            <a:chOff x="4469894" y="3284545"/>
            <a:chExt cx="3024336" cy="1413342"/>
          </a:xfrm>
        </p:grpSpPr>
        <p:sp>
          <p:nvSpPr>
            <p:cNvPr id="7" name="Snip Single Corner Rectangle 6"/>
            <p:cNvSpPr/>
            <p:nvPr/>
          </p:nvSpPr>
          <p:spPr>
            <a:xfrm>
              <a:off x="4469894" y="3284545"/>
              <a:ext cx="3024336" cy="1413342"/>
            </a:xfrm>
            <a:prstGeom prst="snip1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Đáp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án</a:t>
              </a:r>
              <a:r>
                <a:rPr lang="en-US" sz="3600" dirty="0">
                  <a:solidFill>
                    <a:srgbClr val="0000FF"/>
                  </a:solidFill>
                  <a:latin typeface="Arial" panose="020B0604020202020204" pitchFamily="34" charset="0"/>
                  <a:cs typeface="Arial" panose="020B0604020202020204" pitchFamily="34" charset="0"/>
                </a:rPr>
                <a:t>: </a:t>
              </a:r>
            </a:p>
          </p:txBody>
        </p:sp>
        <p:graphicFrame>
          <p:nvGraphicFramePr>
            <p:cNvPr id="3" name="Object 2">
              <a:extLst>
                <a:ext uri="{FF2B5EF4-FFF2-40B4-BE49-F238E27FC236}">
                  <a16:creationId xmlns:a16="http://schemas.microsoft.com/office/drawing/2014/main" id="{B09D534D-455A-270F-6986-570E40941763}"/>
                </a:ext>
              </a:extLst>
            </p:cNvPr>
            <p:cNvGraphicFramePr>
              <a:graphicFrameLocks noChangeAspect="1"/>
            </p:cNvGraphicFramePr>
            <p:nvPr>
              <p:extLst>
                <p:ext uri="{D42A27DB-BD31-4B8C-83A1-F6EECF244321}">
                  <p14:modId xmlns:p14="http://schemas.microsoft.com/office/powerpoint/2010/main" val="113613187"/>
                </p:ext>
              </p:extLst>
            </p:nvPr>
          </p:nvGraphicFramePr>
          <p:xfrm>
            <a:off x="6457627" y="3885560"/>
            <a:ext cx="500062" cy="407097"/>
          </p:xfrm>
          <a:graphic>
            <a:graphicData uri="http://schemas.openxmlformats.org/presentationml/2006/ole">
              <mc:AlternateContent xmlns:mc="http://schemas.openxmlformats.org/markup-compatibility/2006">
                <mc:Choice xmlns:v="urn:schemas-microsoft-com:vml" Requires="v">
                  <p:oleObj spid="_x0000_s3079" name="Equation" r:id="rId7" imgW="215640" imgH="177480" progId="Equation.DSMT4">
                    <p:embed/>
                  </p:oleObj>
                </mc:Choice>
                <mc:Fallback>
                  <p:oleObj name="Equation" r:id="rId7" imgW="215640" imgH="177480" progId="Equation.DSMT4">
                    <p:embed/>
                    <p:pic>
                      <p:nvPicPr>
                        <p:cNvPr id="0" name=""/>
                        <p:cNvPicPr/>
                        <p:nvPr/>
                      </p:nvPicPr>
                      <p:blipFill>
                        <a:blip r:embed="rId8"/>
                        <a:stretch>
                          <a:fillRect/>
                        </a:stretch>
                      </p:blipFill>
                      <p:spPr>
                        <a:xfrm>
                          <a:off x="6457627" y="3885560"/>
                          <a:ext cx="500062" cy="407097"/>
                        </a:xfrm>
                        <a:prstGeom prst="rect">
                          <a:avLst/>
                        </a:prstGeom>
                      </p:spPr>
                    </p:pic>
                  </p:oleObj>
                </mc:Fallback>
              </mc:AlternateContent>
            </a:graphicData>
          </a:graphic>
        </p:graphicFrame>
      </p:grpSp>
      <mc:AlternateContent xmlns:mc="http://schemas.openxmlformats.org/markup-compatibility/2006" xmlns:p14="http://schemas.microsoft.com/office/powerpoint/2010/main">
        <mc:Choice Requires="p14">
          <p:contentPart p14:bwMode="auto" r:id="rId9">
            <p14:nvContentPartPr>
              <p14:cNvPr id="26" name="Ink 25">
                <a:extLst>
                  <a:ext uri="{FF2B5EF4-FFF2-40B4-BE49-F238E27FC236}">
                    <a16:creationId xmlns:a16="http://schemas.microsoft.com/office/drawing/2014/main" id="{CA0764B0-562F-E6D8-50E7-4EC054E19EBF}"/>
                  </a:ext>
                </a:extLst>
              </p14:cNvPr>
              <p14:cNvContentPartPr/>
              <p14:nvPr/>
            </p14:nvContentPartPr>
            <p14:xfrm>
              <a:off x="9600950" y="4362871"/>
              <a:ext cx="360" cy="360"/>
            </p14:xfrm>
          </p:contentPart>
        </mc:Choice>
        <mc:Fallback xmlns="">
          <p:pic>
            <p:nvPicPr>
              <p:cNvPr id="26" name="Ink 25">
                <a:extLst>
                  <a:ext uri="{FF2B5EF4-FFF2-40B4-BE49-F238E27FC236}">
                    <a16:creationId xmlns:a16="http://schemas.microsoft.com/office/drawing/2014/main" id="{CA0764B0-562F-E6D8-50E7-4EC054E19EBF}"/>
                  </a:ext>
                </a:extLst>
              </p:cNvPr>
              <p:cNvPicPr/>
              <p:nvPr/>
            </p:nvPicPr>
            <p:blipFill>
              <a:blip r:embed="rId10"/>
              <a:stretch>
                <a:fillRect/>
              </a:stretch>
            </p:blipFill>
            <p:spPr>
              <a:xfrm>
                <a:off x="9591950" y="4354231"/>
                <a:ext cx="18000" cy="18000"/>
              </a:xfrm>
              <a:prstGeom prst="rect">
                <a:avLst/>
              </a:prstGeom>
            </p:spPr>
          </p:pic>
        </mc:Fallback>
      </mc:AlternateContent>
    </p:spTree>
    <p:extLst>
      <p:ext uri="{BB962C8B-B14F-4D97-AF65-F5344CB8AC3E}">
        <p14:creationId xmlns:p14="http://schemas.microsoft.com/office/powerpoint/2010/main" val="2198088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a:blip r:embed="rId4"/>
          <a:stretch>
            <a:fillRect/>
          </a:stretch>
        </p:blipFill>
        <p:spPr>
          <a:xfrm>
            <a:off x="10994131" y="332656"/>
            <a:ext cx="864097" cy="846717"/>
          </a:xfrm>
          <a:prstGeom prst="rect">
            <a:avLst/>
          </a:prstGeom>
        </p:spPr>
      </p:pic>
      <p:sp>
        <p:nvSpPr>
          <p:cNvPr id="5" name="Rounded Rectangle 4"/>
          <p:cNvSpPr/>
          <p:nvPr/>
        </p:nvSpPr>
        <p:spPr>
          <a:xfrm>
            <a:off x="1561083" y="1628800"/>
            <a:ext cx="9684635" cy="290080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600" dirty="0">
                <a:solidFill>
                  <a:srgbClr val="0070C0"/>
                </a:solidFill>
                <a:latin typeface="Arial" panose="020B0604020202020204" pitchFamily="34" charset="0"/>
                <a:cs typeface="Arial" panose="020B0604020202020204" pitchFamily="34" charset="0"/>
              </a:rPr>
              <a:t> </a:t>
            </a:r>
            <a:r>
              <a:rPr lang="en-US" altLang="en-US" sz="3600" dirty="0" err="1">
                <a:solidFill>
                  <a:srgbClr val="0000FF"/>
                </a:solidFill>
                <a:latin typeface="Arial" panose="020B0604020202020204" pitchFamily="34" charset="0"/>
                <a:cs typeface="Arial" panose="020B0604020202020204" pitchFamily="34" charset="0"/>
              </a:rPr>
              <a:t>Câu</a:t>
            </a:r>
            <a:r>
              <a:rPr lang="en-US" altLang="en-US" sz="3600" dirty="0">
                <a:solidFill>
                  <a:srgbClr val="0000FF"/>
                </a:solidFill>
                <a:latin typeface="Arial" panose="020B0604020202020204" pitchFamily="34" charset="0"/>
                <a:cs typeface="Arial" panose="020B0604020202020204" pitchFamily="34" charset="0"/>
              </a:rPr>
              <a:t> 5: </a:t>
            </a:r>
            <a:r>
              <a:rPr lang="en-US" sz="3600" dirty="0" err="1">
                <a:solidFill>
                  <a:srgbClr val="0000FF"/>
                </a:solidFill>
                <a:latin typeface="Arial" panose="020B0604020202020204" pitchFamily="34" charset="0"/>
                <a:cs typeface="Arial" panose="020B0604020202020204" pitchFamily="34" charset="0"/>
              </a:rPr>
              <a:t>Kết</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quả</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của</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phép</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tính</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là</a:t>
            </a:r>
            <a:r>
              <a:rPr lang="en-US" sz="3600" dirty="0">
                <a:solidFill>
                  <a:srgbClr val="0000FF"/>
                </a:solidFill>
                <a:latin typeface="Arial" panose="020B0604020202020204" pitchFamily="34" charset="0"/>
                <a:cs typeface="Arial" panose="020B0604020202020204" pitchFamily="34" charset="0"/>
              </a:rPr>
              <a:t>?</a:t>
            </a:r>
          </a:p>
          <a:p>
            <a:pPr algn="ctr"/>
            <a:endParaRPr lang="en-US" sz="3600" dirty="0">
              <a:solidFill>
                <a:srgbClr val="0000FF"/>
              </a:solidFill>
              <a:latin typeface="Arial" panose="020B0604020202020204" pitchFamily="34" charset="0"/>
              <a:cs typeface="Arial" panose="020B0604020202020204" pitchFamily="34" charset="0"/>
            </a:endParaRPr>
          </a:p>
          <a:p>
            <a:pPr algn="ctr"/>
            <a:r>
              <a:rPr lang="en-US" sz="3600" dirty="0">
                <a:solidFill>
                  <a:srgbClr val="0000FF"/>
                </a:solidFill>
                <a:latin typeface="Arial" panose="020B0604020202020204" pitchFamily="34" charset="0"/>
                <a:cs typeface="Arial" panose="020B0604020202020204" pitchFamily="34" charset="0"/>
              </a:rPr>
              <a:t>A.            B.           C.              D. </a:t>
            </a:r>
          </a:p>
          <a:p>
            <a:pPr algn="ctr"/>
            <a:endParaRPr lang="en-US" sz="3600" dirty="0">
              <a:solidFill>
                <a:srgbClr val="0070C0"/>
              </a:solidFill>
              <a:latin typeface="Arial" panose="020B0604020202020204" pitchFamily="34" charset="0"/>
              <a:cs typeface="Arial" panose="020B0604020202020204" pitchFamily="34" charset="0"/>
            </a:endParaRPr>
          </a:p>
        </p:txBody>
      </p:sp>
      <p:sp>
        <p:nvSpPr>
          <p:cNvPr id="6" name="Oval 5"/>
          <p:cNvSpPr/>
          <p:nvPr/>
        </p:nvSpPr>
        <p:spPr>
          <a:xfrm>
            <a:off x="4963135" y="3079202"/>
            <a:ext cx="655313" cy="6722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graphicFrame>
        <p:nvGraphicFramePr>
          <p:cNvPr id="3" name="Object 2">
            <a:extLst>
              <a:ext uri="{FF2B5EF4-FFF2-40B4-BE49-F238E27FC236}">
                <a16:creationId xmlns:a16="http://schemas.microsoft.com/office/drawing/2014/main" id="{779748A3-3FA7-2209-6188-5A0DD32D49DD}"/>
              </a:ext>
            </a:extLst>
          </p:cNvPr>
          <p:cNvGraphicFramePr>
            <a:graphicFrameLocks noChangeAspect="1"/>
          </p:cNvGraphicFramePr>
          <p:nvPr>
            <p:extLst>
              <p:ext uri="{D42A27DB-BD31-4B8C-83A1-F6EECF244321}">
                <p14:modId xmlns:p14="http://schemas.microsoft.com/office/powerpoint/2010/main" val="1407119640"/>
              </p:ext>
            </p:extLst>
          </p:nvPr>
        </p:nvGraphicFramePr>
        <p:xfrm>
          <a:off x="8369300" y="1780300"/>
          <a:ext cx="1584325" cy="1117600"/>
        </p:xfrm>
        <a:graphic>
          <a:graphicData uri="http://schemas.openxmlformats.org/presentationml/2006/ole">
            <mc:AlternateContent xmlns:mc="http://schemas.openxmlformats.org/markup-compatibility/2006">
              <mc:Choice xmlns:v="urn:schemas-microsoft-com:vml" Requires="v">
                <p:oleObj spid="_x0000_s4108" name="Equation" r:id="rId5" imgW="647640" imgH="457200" progId="Equation.DSMT4">
                  <p:embed/>
                </p:oleObj>
              </mc:Choice>
              <mc:Fallback>
                <p:oleObj name="Equation" r:id="rId5" imgW="647640" imgH="457200" progId="Equation.DSMT4">
                  <p:embed/>
                  <p:pic>
                    <p:nvPicPr>
                      <p:cNvPr id="0" name=""/>
                      <p:cNvPicPr/>
                      <p:nvPr/>
                    </p:nvPicPr>
                    <p:blipFill>
                      <a:blip r:embed="rId6"/>
                      <a:stretch>
                        <a:fillRect/>
                      </a:stretch>
                    </p:blipFill>
                    <p:spPr>
                      <a:xfrm>
                        <a:off x="8369300" y="1780300"/>
                        <a:ext cx="1584325" cy="11176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8814F1E1-63BB-AF79-A254-D78673B82ABA}"/>
              </a:ext>
            </a:extLst>
          </p:cNvPr>
          <p:cNvGraphicFramePr>
            <a:graphicFrameLocks noChangeAspect="1"/>
          </p:cNvGraphicFramePr>
          <p:nvPr>
            <p:extLst>
              <p:ext uri="{D42A27DB-BD31-4B8C-83A1-F6EECF244321}">
                <p14:modId xmlns:p14="http://schemas.microsoft.com/office/powerpoint/2010/main" val="2549190718"/>
              </p:ext>
            </p:extLst>
          </p:nvPr>
        </p:nvGraphicFramePr>
        <p:xfrm>
          <a:off x="3694589" y="2951751"/>
          <a:ext cx="555298" cy="999536"/>
        </p:xfrm>
        <a:graphic>
          <a:graphicData uri="http://schemas.openxmlformats.org/presentationml/2006/ole">
            <mc:AlternateContent xmlns:mc="http://schemas.openxmlformats.org/markup-compatibility/2006">
              <mc:Choice xmlns:v="urn:schemas-microsoft-com:vml" Requires="v">
                <p:oleObj spid="_x0000_s4109" name="Equation" r:id="rId7" imgW="253800" imgH="457200" progId="Equation.DSMT4">
                  <p:embed/>
                </p:oleObj>
              </mc:Choice>
              <mc:Fallback>
                <p:oleObj name="Equation" r:id="rId7" imgW="253800" imgH="457200" progId="Equation.DSMT4">
                  <p:embed/>
                  <p:pic>
                    <p:nvPicPr>
                      <p:cNvPr id="0" name=""/>
                      <p:cNvPicPr/>
                      <p:nvPr/>
                    </p:nvPicPr>
                    <p:blipFill>
                      <a:blip r:embed="rId8"/>
                      <a:stretch>
                        <a:fillRect/>
                      </a:stretch>
                    </p:blipFill>
                    <p:spPr>
                      <a:xfrm>
                        <a:off x="3694589" y="2951751"/>
                        <a:ext cx="555298" cy="999536"/>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5A74F8CB-F0F2-032C-1186-3C793F03ED75}"/>
              </a:ext>
            </a:extLst>
          </p:cNvPr>
          <p:cNvGraphicFramePr>
            <a:graphicFrameLocks noChangeAspect="1"/>
          </p:cNvGraphicFramePr>
          <p:nvPr>
            <p:extLst>
              <p:ext uri="{D42A27DB-BD31-4B8C-83A1-F6EECF244321}">
                <p14:modId xmlns:p14="http://schemas.microsoft.com/office/powerpoint/2010/main" val="1267378546"/>
              </p:ext>
            </p:extLst>
          </p:nvPr>
        </p:nvGraphicFramePr>
        <p:xfrm>
          <a:off x="5768791" y="2942431"/>
          <a:ext cx="350837" cy="973138"/>
        </p:xfrm>
        <a:graphic>
          <a:graphicData uri="http://schemas.openxmlformats.org/presentationml/2006/ole">
            <mc:AlternateContent xmlns:mc="http://schemas.openxmlformats.org/markup-compatibility/2006">
              <mc:Choice xmlns:v="urn:schemas-microsoft-com:vml" Requires="v">
                <p:oleObj spid="_x0000_s4110" name="Equation" r:id="rId9" imgW="164880" imgH="457200" progId="Equation.DSMT4">
                  <p:embed/>
                </p:oleObj>
              </mc:Choice>
              <mc:Fallback>
                <p:oleObj name="Equation" r:id="rId9" imgW="164880" imgH="457200" progId="Equation.DSMT4">
                  <p:embed/>
                  <p:pic>
                    <p:nvPicPr>
                      <p:cNvPr id="0" name=""/>
                      <p:cNvPicPr/>
                      <p:nvPr/>
                    </p:nvPicPr>
                    <p:blipFill>
                      <a:blip r:embed="rId10"/>
                      <a:stretch>
                        <a:fillRect/>
                      </a:stretch>
                    </p:blipFill>
                    <p:spPr>
                      <a:xfrm>
                        <a:off x="5768791" y="2942431"/>
                        <a:ext cx="350837" cy="9731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9318B08B-DC9F-D4F7-22A7-9C8F99A7B5D7}"/>
              </a:ext>
            </a:extLst>
          </p:cNvPr>
          <p:cNvGraphicFramePr>
            <a:graphicFrameLocks noChangeAspect="1"/>
          </p:cNvGraphicFramePr>
          <p:nvPr>
            <p:extLst>
              <p:ext uri="{D42A27DB-BD31-4B8C-83A1-F6EECF244321}">
                <p14:modId xmlns:p14="http://schemas.microsoft.com/office/powerpoint/2010/main" val="3835362416"/>
              </p:ext>
            </p:extLst>
          </p:nvPr>
        </p:nvGraphicFramePr>
        <p:xfrm>
          <a:off x="7399894" y="2957145"/>
          <a:ext cx="555298" cy="999536"/>
        </p:xfrm>
        <a:graphic>
          <a:graphicData uri="http://schemas.openxmlformats.org/presentationml/2006/ole">
            <mc:AlternateContent xmlns:mc="http://schemas.openxmlformats.org/markup-compatibility/2006">
              <mc:Choice xmlns:v="urn:schemas-microsoft-com:vml" Requires="v">
                <p:oleObj spid="_x0000_s4111" name="Equation" r:id="rId11" imgW="253800" imgH="457200" progId="Equation.DSMT4">
                  <p:embed/>
                </p:oleObj>
              </mc:Choice>
              <mc:Fallback>
                <p:oleObj name="Equation" r:id="rId11" imgW="253800" imgH="457200" progId="Equation.DSMT4">
                  <p:embed/>
                  <p:pic>
                    <p:nvPicPr>
                      <p:cNvPr id="0" name=""/>
                      <p:cNvPicPr/>
                      <p:nvPr/>
                    </p:nvPicPr>
                    <p:blipFill>
                      <a:blip r:embed="rId12"/>
                      <a:stretch>
                        <a:fillRect/>
                      </a:stretch>
                    </p:blipFill>
                    <p:spPr>
                      <a:xfrm>
                        <a:off x="7399894" y="2957145"/>
                        <a:ext cx="555298" cy="999536"/>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070BFEE-CE46-8042-4B45-427DA16A76C9}"/>
              </a:ext>
            </a:extLst>
          </p:cNvPr>
          <p:cNvGraphicFramePr>
            <a:graphicFrameLocks noChangeAspect="1"/>
          </p:cNvGraphicFramePr>
          <p:nvPr>
            <p:extLst>
              <p:ext uri="{D42A27DB-BD31-4B8C-83A1-F6EECF244321}">
                <p14:modId xmlns:p14="http://schemas.microsoft.com/office/powerpoint/2010/main" val="1103398763"/>
              </p:ext>
            </p:extLst>
          </p:nvPr>
        </p:nvGraphicFramePr>
        <p:xfrm>
          <a:off x="9711181" y="2928937"/>
          <a:ext cx="555625" cy="1000125"/>
        </p:xfrm>
        <a:graphic>
          <a:graphicData uri="http://schemas.openxmlformats.org/presentationml/2006/ole">
            <mc:AlternateContent xmlns:mc="http://schemas.openxmlformats.org/markup-compatibility/2006">
              <mc:Choice xmlns:v="urn:schemas-microsoft-com:vml" Requires="v">
                <p:oleObj spid="_x0000_s4112" name="Equation" r:id="rId13" imgW="253800" imgH="457200" progId="Equation.DSMT4">
                  <p:embed/>
                </p:oleObj>
              </mc:Choice>
              <mc:Fallback>
                <p:oleObj name="Equation" r:id="rId13" imgW="253800" imgH="457200" progId="Equation.DSMT4">
                  <p:embed/>
                  <p:pic>
                    <p:nvPicPr>
                      <p:cNvPr id="0" name=""/>
                      <p:cNvPicPr/>
                      <p:nvPr/>
                    </p:nvPicPr>
                    <p:blipFill>
                      <a:blip r:embed="rId14"/>
                      <a:stretch>
                        <a:fillRect/>
                      </a:stretch>
                    </p:blipFill>
                    <p:spPr>
                      <a:xfrm>
                        <a:off x="9711181" y="2928937"/>
                        <a:ext cx="555625" cy="1000125"/>
                      </a:xfrm>
                      <a:prstGeom prst="rect">
                        <a:avLst/>
                      </a:prstGeom>
                    </p:spPr>
                  </p:pic>
                </p:oleObj>
              </mc:Fallback>
            </mc:AlternateContent>
          </a:graphicData>
        </a:graphic>
      </p:graphicFrame>
    </p:spTree>
    <p:extLst>
      <p:ext uri="{BB962C8B-B14F-4D97-AF65-F5344CB8AC3E}">
        <p14:creationId xmlns:p14="http://schemas.microsoft.com/office/powerpoint/2010/main" val="126310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9035" y="980728"/>
            <a:ext cx="10153128" cy="3744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200" b="1" dirty="0">
                <a:solidFill>
                  <a:srgbClr val="0000FF"/>
                </a:solidFill>
                <a:latin typeface="Arial" panose="020B0604020202020204" pitchFamily="34" charset="0"/>
                <a:cs typeface="Arial" panose="020B0604020202020204" pitchFamily="34" charset="0"/>
              </a:rPr>
              <a:t>LUẬT CHƠI “VÒNG QUAY MAY MẮN”</a:t>
            </a:r>
            <a:endParaRPr lang="en-US" sz="3200" dirty="0">
              <a:solidFill>
                <a:srgbClr val="0000FF"/>
              </a:solidFill>
              <a:latin typeface="Arial" panose="020B0604020202020204" pitchFamily="34" charset="0"/>
              <a:cs typeface="Arial" panose="020B0604020202020204" pitchFamily="34" charset="0"/>
            </a:endParaRPr>
          </a:p>
          <a:p>
            <a:pPr algn="just">
              <a:lnSpc>
                <a:spcPct val="130000"/>
              </a:lnSpc>
            </a:pP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Vòng</a:t>
            </a:r>
            <a:r>
              <a:rPr lang="en-US" sz="3200" dirty="0">
                <a:solidFill>
                  <a:srgbClr val="FF0000"/>
                </a:solidFill>
                <a:latin typeface="Arial" panose="020B0604020202020204" pitchFamily="34" charset="0"/>
                <a:cs typeface="Arial" panose="020B0604020202020204" pitchFamily="34" charset="0"/>
              </a:rPr>
              <a:t> quay </a:t>
            </a:r>
            <a:r>
              <a:rPr lang="en-US" sz="3200" dirty="0" err="1">
                <a:solidFill>
                  <a:srgbClr val="FF0000"/>
                </a:solidFill>
                <a:latin typeface="Arial" panose="020B0604020202020204" pitchFamily="34" charset="0"/>
                <a:cs typeface="Arial" panose="020B0604020202020204" pitchFamily="34" charset="0"/>
              </a:rPr>
              <a:t>dừng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ở </a:t>
            </a:r>
            <a:r>
              <a:rPr lang="en-US" sz="3200" dirty="0" err="1">
                <a:solidFill>
                  <a:srgbClr val="FF0000"/>
                </a:solidFill>
                <a:latin typeface="Arial" panose="020B0604020202020204" pitchFamily="34" charset="0"/>
                <a:cs typeface="Arial" panose="020B0604020202020204" pitchFamily="34" charset="0"/>
              </a:rPr>
              <a:t>tên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đó</a:t>
            </a:r>
            <a:r>
              <a:rPr lang="en-US" sz="3200" dirty="0">
                <a:solidFill>
                  <a:srgbClr val="FF0000"/>
                </a:solidFill>
                <a:latin typeface="Arial" panose="020B0604020202020204" pitchFamily="34" charset="0"/>
                <a:cs typeface="Arial" panose="020B0604020202020204" pitchFamily="34" charset="0"/>
              </a:rPr>
              <a:t> may </a:t>
            </a:r>
            <a:r>
              <a:rPr lang="en-US" sz="3200" dirty="0" err="1">
                <a:solidFill>
                  <a:srgbClr val="FF0000"/>
                </a:solidFill>
                <a:latin typeface="Arial" panose="020B0604020202020204" pitchFamily="34" charset="0"/>
                <a:cs typeface="Arial" panose="020B0604020202020204" pitchFamily="34" charset="0"/>
              </a:rPr>
              <a:t>mắn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được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hỏi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Nếu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đúng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được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nhận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một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phần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Nếu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sai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cơ</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hội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chuyển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bạn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khác</a:t>
            </a:r>
            <a:r>
              <a:rPr lang="en-US" sz="3200" dirty="0">
                <a:solidFill>
                  <a:srgbClr val="FF0000"/>
                </a:solidFill>
                <a:latin typeface="Arial" panose="020B0604020202020204" pitchFamily="34" charset="0"/>
                <a:cs typeface="Arial" panose="020B0604020202020204" pitchFamily="34" charset="0"/>
              </a:rPr>
              <a:t>.</a:t>
            </a:r>
          </a:p>
        </p:txBody>
      </p:sp>
      <p:pic>
        <p:nvPicPr>
          <p:cNvPr id="5" name="Picture 4">
            <a:hlinkClick r:id="rId2" action="ppaction://hlinksldjump"/>
          </p:cNvPr>
          <p:cNvPicPr>
            <a:picLocks noChangeAspect="1"/>
          </p:cNvPicPr>
          <p:nvPr/>
        </p:nvPicPr>
        <p:blipFill>
          <a:blip r:embed="rId3"/>
          <a:stretch>
            <a:fillRect/>
          </a:stretch>
        </p:blipFill>
        <p:spPr>
          <a:xfrm>
            <a:off x="11066140" y="332656"/>
            <a:ext cx="940955" cy="922028"/>
          </a:xfrm>
          <a:prstGeom prst="rect">
            <a:avLst/>
          </a:prstGeom>
        </p:spPr>
      </p:pic>
    </p:spTree>
    <p:extLst>
      <p:ext uri="{BB962C8B-B14F-4D97-AF65-F5344CB8AC3E}">
        <p14:creationId xmlns:p14="http://schemas.microsoft.com/office/powerpoint/2010/main" val="171871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Down 10">
            <a:extLst>
              <a:ext uri="{FF2B5EF4-FFF2-40B4-BE49-F238E27FC236}">
                <a16:creationId xmlns:a16="http://schemas.microsoft.com/office/drawing/2014/main" id="{5DA57C04-A8E1-7FA4-9035-ECD4589D645D}"/>
              </a:ext>
            </a:extLst>
          </p:cNvPr>
          <p:cNvSpPr/>
          <p:nvPr/>
        </p:nvSpPr>
        <p:spPr>
          <a:xfrm rot="3321682">
            <a:off x="4502610" y="1688194"/>
            <a:ext cx="678822" cy="2299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cs typeface="Arial" panose="020B0604020202020204" pitchFamily="34" charset="0"/>
            </a:endParaRPr>
          </a:p>
        </p:txBody>
      </p:sp>
      <p:sp>
        <p:nvSpPr>
          <p:cNvPr id="12" name="Arrow: Down 11">
            <a:extLst>
              <a:ext uri="{FF2B5EF4-FFF2-40B4-BE49-F238E27FC236}">
                <a16:creationId xmlns:a16="http://schemas.microsoft.com/office/drawing/2014/main" id="{852A6619-D0DC-243F-A560-F742E236D564}"/>
              </a:ext>
            </a:extLst>
          </p:cNvPr>
          <p:cNvSpPr/>
          <p:nvPr/>
        </p:nvSpPr>
        <p:spPr>
          <a:xfrm>
            <a:off x="6003457" y="2332416"/>
            <a:ext cx="791882" cy="132929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cs typeface="Arial" panose="020B0604020202020204" pitchFamily="34" charset="0"/>
            </a:endParaRPr>
          </a:p>
        </p:txBody>
      </p:sp>
      <p:sp>
        <p:nvSpPr>
          <p:cNvPr id="13" name="Arrow: Down 12">
            <a:extLst>
              <a:ext uri="{FF2B5EF4-FFF2-40B4-BE49-F238E27FC236}">
                <a16:creationId xmlns:a16="http://schemas.microsoft.com/office/drawing/2014/main" id="{BB69D7C4-34D7-61AE-40E2-F1D8695FC40D}"/>
              </a:ext>
            </a:extLst>
          </p:cNvPr>
          <p:cNvSpPr/>
          <p:nvPr/>
        </p:nvSpPr>
        <p:spPr>
          <a:xfrm rot="18132064">
            <a:off x="7563724" y="1558880"/>
            <a:ext cx="752388" cy="24756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39A485BF-9822-4674-3BCD-9FDC75FDCA8C}"/>
              </a:ext>
            </a:extLst>
          </p:cNvPr>
          <p:cNvSpPr/>
          <p:nvPr/>
        </p:nvSpPr>
        <p:spPr>
          <a:xfrm>
            <a:off x="1648107" y="338373"/>
            <a:ext cx="9502581" cy="2015699"/>
          </a:xfrm>
          <a:prstGeom prst="ellips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99" b="1" dirty="0">
                <a:solidFill>
                  <a:srgbClr val="FF0000"/>
                </a:solidFill>
                <a:latin typeface="Arial" panose="020B0604020202020204" pitchFamily="34" charset="0"/>
                <a:cs typeface="Arial" panose="020B0604020202020204" pitchFamily="34" charset="0"/>
              </a:rPr>
              <a:t>NỘI DUNG</a:t>
            </a:r>
          </a:p>
        </p:txBody>
      </p:sp>
      <p:sp>
        <p:nvSpPr>
          <p:cNvPr id="7" name="Rectangle: Rounded Corners 6">
            <a:extLst>
              <a:ext uri="{FF2B5EF4-FFF2-40B4-BE49-F238E27FC236}">
                <a16:creationId xmlns:a16="http://schemas.microsoft.com/office/drawing/2014/main" id="{F83A535D-BCC4-B4E3-607A-81BBECF10064}"/>
              </a:ext>
            </a:extLst>
          </p:cNvPr>
          <p:cNvSpPr/>
          <p:nvPr/>
        </p:nvSpPr>
        <p:spPr>
          <a:xfrm>
            <a:off x="417879" y="3606470"/>
            <a:ext cx="4461289" cy="1583764"/>
          </a:xfrm>
          <a:prstGeom prst="roundRect">
            <a:avLst/>
          </a:prstGeom>
          <a:solidFill>
            <a:srgbClr val="ECB2C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00CC"/>
                </a:solidFill>
                <a:latin typeface="Arial" panose="020B0604020202020204" pitchFamily="34" charset="0"/>
                <a:cs typeface="Arial" panose="020B0604020202020204" pitchFamily="34" charset="0"/>
              </a:rPr>
              <a:t>DẠNG 1: </a:t>
            </a:r>
          </a:p>
          <a:p>
            <a:pPr algn="ctr">
              <a:lnSpc>
                <a:spcPct val="150000"/>
              </a:lnSpc>
            </a:pPr>
            <a:r>
              <a:rPr lang="en-US" sz="2800" b="1" dirty="0">
                <a:solidFill>
                  <a:srgbClr val="0000CC"/>
                </a:solidFill>
                <a:latin typeface="Arial" panose="020B0604020202020204" pitchFamily="34" charset="0"/>
                <a:cs typeface="Arial" panose="020B0604020202020204" pitchFamily="34" charset="0"/>
              </a:rPr>
              <a:t>THỰC HIỆN PHÉP TÍNH</a:t>
            </a:r>
          </a:p>
        </p:txBody>
      </p:sp>
      <p:sp>
        <p:nvSpPr>
          <p:cNvPr id="8" name="Rectangle: Rounded Corners 7">
            <a:extLst>
              <a:ext uri="{FF2B5EF4-FFF2-40B4-BE49-F238E27FC236}">
                <a16:creationId xmlns:a16="http://schemas.microsoft.com/office/drawing/2014/main" id="{75B078A2-BCCB-3C44-96C1-DB635E1ED19D}"/>
              </a:ext>
            </a:extLst>
          </p:cNvPr>
          <p:cNvSpPr/>
          <p:nvPr/>
        </p:nvSpPr>
        <p:spPr>
          <a:xfrm>
            <a:off x="5100258" y="3644968"/>
            <a:ext cx="3125730" cy="158376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panose="020B0604020202020204" pitchFamily="34" charset="0"/>
                <a:cs typeface="Arial" panose="020B0604020202020204" pitchFamily="34" charset="0"/>
              </a:rPr>
              <a:t>DẠNG 2: TÌM X</a:t>
            </a:r>
            <a:endParaRPr lang="en-US" sz="2800" dirty="0">
              <a:solidFill>
                <a:schemeClr val="tx1"/>
              </a:solidFill>
              <a:latin typeface="Arial" panose="020B060402020202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FC3748B-45E8-A442-732E-B10279DD01E9}"/>
              </a:ext>
            </a:extLst>
          </p:cNvPr>
          <p:cNvSpPr/>
          <p:nvPr/>
        </p:nvSpPr>
        <p:spPr>
          <a:xfrm>
            <a:off x="8459262" y="3606470"/>
            <a:ext cx="3125730" cy="1583764"/>
          </a:xfrm>
          <a:prstGeom prst="roundRect">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chemeClr val="tx1"/>
                </a:solidFill>
                <a:latin typeface="Arial" panose="020B0604020202020204" pitchFamily="34" charset="0"/>
                <a:cs typeface="Arial" panose="020B0604020202020204" pitchFamily="34" charset="0"/>
              </a:rPr>
              <a:t>DẠNG 3: </a:t>
            </a:r>
          </a:p>
          <a:p>
            <a:pPr algn="ctr">
              <a:lnSpc>
                <a:spcPct val="150000"/>
              </a:lnSpc>
            </a:pPr>
            <a:r>
              <a:rPr lang="en-US" sz="2800" b="1" dirty="0">
                <a:solidFill>
                  <a:schemeClr val="tx1"/>
                </a:solidFill>
                <a:latin typeface="Arial" panose="020B0604020202020204" pitchFamily="34" charset="0"/>
                <a:cs typeface="Arial" panose="020B0604020202020204" pitchFamily="34" charset="0"/>
              </a:rPr>
              <a:t>TOÁN THỰC TẾ</a:t>
            </a:r>
            <a:endParaRPr lang="en-US" sz="28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09563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6818</TotalTime>
  <Words>994</Words>
  <PresentationFormat>Custom</PresentationFormat>
  <Paragraphs>163</Paragraphs>
  <Slides>20</Slides>
  <Notes>2</Notes>
  <HiddenSlides>0</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31" baseType="lpstr">
      <vt:lpstr>Calibri</vt:lpstr>
      <vt:lpstr>Arrial</vt:lpstr>
      <vt:lpstr>等线 Light</vt:lpstr>
      <vt:lpstr>等线</vt:lpstr>
      <vt:lpstr>Arial</vt:lpstr>
      <vt:lpstr>Calibri Light</vt:lpstr>
      <vt:lpstr>Cambria Math</vt:lpstr>
      <vt:lpstr>宋体</vt:lpstr>
      <vt:lpstr>Times New Roman</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2015-09-13T11:28:16Z</dcterms:created>
  <dcterms:modified xsi:type="dcterms:W3CDTF">2022-09-15T08:05:49Z</dcterms:modified>
</cp:coreProperties>
</file>