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EFAC5-7F7E-4419-8D3E-2D45BE994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7B592-1678-4A32-AA47-C14F0E5D9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08332-D253-406A-894B-9C87707F3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/>
              <a:t>29/06/2021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F45B6-D1E3-4F82-90F5-ABB15961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33B53-ED97-46D7-9CA1-368D383A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684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6362-4510-4C76-BA65-FC7D0D63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8B6BFA-79C8-4F83-9CA5-0693DF3AF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E68A8-B580-4D76-9E50-9E5B40BBB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/>
              <a:t>29/06/2021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DDE65-FE8D-4B29-B60E-1B42E159D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E2749-C4B5-4318-8C03-C31C449E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57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8FECCA-2BCB-47F1-AF14-83AED8FB25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132AD-81B2-4F61-BC72-0DA92C08E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58534-8494-435A-B3E6-5E3AFB584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/>
              <a:t>29/06/2021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D222F-7921-402E-B252-FDC8FC0B4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38755-CABD-42EB-84D7-50C2638AC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091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0A73A-2471-4126-8BE7-734305C92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99D67-FF8B-4301-9A73-9C7DE3069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BFD-948E-47F6-87E8-081D558C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/>
              <a:t>29/06/2021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13458-EEC7-4180-9C47-8B6B804E5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E8BF8-F212-4E13-9969-72464AA0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879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B1E29-1CDE-4725-8B81-4CBEACD67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AE2B4-48AD-4455-A6CA-8906DDB38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F113A-AF81-4A9A-8816-6007DA373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/>
              <a:t>29/06/2021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6D054-6446-4729-9933-60421B1C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5C344-DB1E-4377-BC99-73454A1A7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026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B2EBD-25FE-49FF-83F7-A8E22594F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87155-4DA0-45E6-8AB6-387E8B6C3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1DF37-8FEF-4C20-9027-4795C1327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AB9C8-9BDF-4E20-BA08-4C6BF67F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/>
              <a:t>29/06/2021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FBC12-7571-49F1-B790-A778B88C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051B2-CF48-4ABD-A7F8-47D8A393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114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0A71-1A01-41BC-9017-B81E6BB37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B1522-5978-4E99-9CC2-07E441945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EFA2C-F9B2-4C23-B583-4545C841E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EDF56A-D88C-4F70-82BE-5F76CFB4A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AAE9C-CD28-47BC-8B53-6295EE3D3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96FE41-3103-417B-B03F-4F27AE313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/>
              <a:t>29/06/2021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674F80-F28E-4BBC-91CA-5C9F356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6D71DD-DB9C-47E1-8A49-6B004610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54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EBA3-5A46-4B27-B54B-8C5697F49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9EE643-CE47-4EEA-8AC6-9E77FE91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/>
              <a:t>29/06/2021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8F5700-F371-48A4-A299-8D20B6683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376A2-6779-4E29-8D81-0A6885B8F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657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B26CB9-2BF9-42C2-ACA7-3D826BFFB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/>
              <a:t>29/06/2021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97BBBB-2D90-4D06-9404-4E95F3F46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2179E-6E5F-43B2-8153-E3269F11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768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16F4-465C-4534-926E-064DB0EB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1884A-CD9C-4CE1-BD46-68689288E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725A7-744A-419A-8D18-E647BBD35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F9498-4AD1-4584-86C5-6857D01EB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/>
              <a:t>29/06/2021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D0507-2195-4F9A-B638-72AF35D31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F0789-8B8E-4D37-8FC7-9B132754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68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609BE-E6A6-4D1D-9EE4-ECC370B5C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89E0C2-0A81-4D78-A677-524F56254A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FDC8D-6D9B-4922-9B25-1F348A1C1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CCF36-D5F1-4F4C-865D-C2EF9443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/>
              <a:t>29/06/2021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AFB41-3F91-4AE2-A314-1A114746F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74471-4534-450B-81ED-756DE515A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200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FABD6A-3310-4150-9E49-B62A8CCC1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F3A42-D33E-45F8-8EC0-19620C9EB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58E7B-D947-44E2-B8FD-F6FBE388A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CA18-96D8-43F1-B6EE-FA2249FCB8E7}" type="datetimeFigureOut">
              <a:rPr lang="vi-VN" smtClean="0"/>
              <a:t>29/06/2021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383A-E1C9-4D4F-9098-F3C3D9D050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69DFA-F168-4819-9CA2-7C5DAD8F8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8B53B-0C38-418B-9813-5B17E26B0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114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4.jpg"/><Relationship Id="rId7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8B6C8-3CFE-45FD-9F22-7A237B506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1721" y="0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10: MẸ THIÊN NHIÊN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endParaRPr lang="vi-V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911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3048000" y="-2650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10: MẸ THIÊN NHIÊN </a:t>
            </a:r>
            <a:endParaRPr lang="vi-VN" sz="3200" dirty="0">
              <a:solidFill>
                <a:srgbClr val="00B05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2" y="-39757"/>
            <a:ext cx="2048563" cy="168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CE184E-EFFC-4031-90E2-19E02C8AB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35" y="3840481"/>
            <a:ext cx="5458265" cy="301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AFA075-F02D-4314-ADA6-E41A86A3DF5B}"/>
              </a:ext>
            </a:extLst>
          </p:cNvPr>
          <p:cNvSpPr txBox="1"/>
          <p:nvPr/>
        </p:nvSpPr>
        <p:spPr>
          <a:xfrm>
            <a:off x="731520" y="642731"/>
            <a:ext cx="99880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4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4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1:</a:t>
            </a:r>
          </a:p>
          <a:p>
            <a:pPr algn="ctr"/>
            <a:r>
              <a:rPr lang="en-US" sz="4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algn="ctr"/>
            <a:r>
              <a:rPr lang="en-US" sz="4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LỄ CÚNG THẦN LÚA CỦA NGƯỜI CHƠ-RO</a:t>
            </a:r>
            <a:endParaRPr lang="vi-VN" sz="4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vi-VN" sz="4800" dirty="0"/>
          </a:p>
        </p:txBody>
      </p:sp>
    </p:spTree>
    <p:extLst>
      <p:ext uri="{BB962C8B-B14F-4D97-AF65-F5344CB8AC3E}">
        <p14:creationId xmlns:p14="http://schemas.microsoft.com/office/powerpoint/2010/main" val="2903187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872211" y="71972"/>
            <a:ext cx="958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LỄ CÚNG THẦN LÚA CỦA NGƯỜI CHƠ-RO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2" y="-39757"/>
            <a:ext cx="2048563" cy="168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6A78C1-C981-4943-8B72-F4DE42E63D94}"/>
              </a:ext>
            </a:extLst>
          </p:cNvPr>
          <p:cNvCxnSpPr/>
          <p:nvPr/>
        </p:nvCxnSpPr>
        <p:spPr>
          <a:xfrm>
            <a:off x="5739618" y="564718"/>
            <a:ext cx="0" cy="6293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66">
            <a:extLst>
              <a:ext uri="{FF2B5EF4-FFF2-40B4-BE49-F238E27FC236}">
                <a16:creationId xmlns:a16="http://schemas.microsoft.com/office/drawing/2014/main" id="{AA2DD0E5-3A74-48F1-8045-98791A65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5398"/>
            <a:ext cx="4140546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4BD3A3-F0B3-4215-9C6C-AEB393A5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2381" y="1184103"/>
            <a:ext cx="4140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Trải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nghiệm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cùng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văn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bản</a:t>
            </a:r>
            <a:endParaRPr lang="vi-VN" altLang="vi-VN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D8FC0-B299-4E43-850E-05AEE21E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82" y="661862"/>
            <a:ext cx="3401893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0050" indent="-400050" algn="just">
              <a:lnSpc>
                <a:spcPct val="150000"/>
              </a:lnSpc>
              <a:buAutoNum type="romanUcPeriod"/>
            </a:pPr>
            <a:r>
              <a:rPr lang="en-US" sz="25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 HIỂU CHUNG</a:t>
            </a:r>
            <a:endParaRPr lang="en-US" sz="2500" kern="100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483F5D-920C-4277-8CDC-5C2EF1DA921E}"/>
              </a:ext>
            </a:extLst>
          </p:cNvPr>
          <p:cNvSpPr txBox="1"/>
          <p:nvPr/>
        </p:nvSpPr>
        <p:spPr>
          <a:xfrm>
            <a:off x="254753" y="1262155"/>
            <a:ext cx="6109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24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loại</a:t>
            </a:r>
            <a:r>
              <a:rPr lang="en-US" sz="24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VN" altLang="en-VN" sz="2400" b="1" dirty="0">
              <a:ln>
                <a:solidFill>
                  <a:srgbClr val="FFFF00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ACF14-999B-40DC-BC88-F5C14A72EE31}"/>
              </a:ext>
            </a:extLst>
          </p:cNvPr>
          <p:cNvSpPr txBox="1"/>
          <p:nvPr/>
        </p:nvSpPr>
        <p:spPr>
          <a:xfrm>
            <a:off x="244404" y="1862448"/>
            <a:ext cx="541785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2. </a:t>
            </a:r>
            <a:r>
              <a:rPr lang="en-US" sz="24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Phương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biểu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đạt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5AA19B-465C-43F9-BB61-8169DBD37321}"/>
              </a:ext>
            </a:extLst>
          </p:cNvPr>
          <p:cNvSpPr txBox="1"/>
          <p:nvPr/>
        </p:nvSpPr>
        <p:spPr>
          <a:xfrm>
            <a:off x="1846682" y="1262155"/>
            <a:ext cx="25179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4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4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tin</a:t>
            </a:r>
            <a:endParaRPr lang="vi-VN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F403C1-050B-40BC-ADE7-A1143458F350}"/>
              </a:ext>
            </a:extLst>
          </p:cNvPr>
          <p:cNvSpPr txBox="1"/>
          <p:nvPr/>
        </p:nvSpPr>
        <p:spPr>
          <a:xfrm>
            <a:off x="254753" y="2392839"/>
            <a:ext cx="51460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	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hợp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tường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thuật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miêu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tả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biểu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hợp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sử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phương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tiện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ngôn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ngữ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phi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ngôn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ngữ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AC6442-E080-45B4-9741-5BB541251CB9}"/>
              </a:ext>
            </a:extLst>
          </p:cNvPr>
          <p:cNvSpPr txBox="1"/>
          <p:nvPr/>
        </p:nvSpPr>
        <p:spPr>
          <a:xfrm>
            <a:off x="241501" y="3584099"/>
            <a:ext cx="612250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3. </a:t>
            </a:r>
            <a:r>
              <a:rPr lang="en-US" sz="24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Bố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cục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vi-VN" sz="24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A4E91E-EFCC-445C-AEDF-052CA5BA9484}"/>
              </a:ext>
            </a:extLst>
          </p:cNvPr>
          <p:cNvSpPr txBox="1"/>
          <p:nvPr/>
        </p:nvSpPr>
        <p:spPr>
          <a:xfrm>
            <a:off x="1701340" y="3702401"/>
            <a:ext cx="11264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3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endParaRPr lang="vi-VN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26FFA2-1358-47A8-A502-7FE60A9A3BA4}"/>
              </a:ext>
            </a:extLst>
          </p:cNvPr>
          <p:cNvSpPr txBox="1"/>
          <p:nvPr/>
        </p:nvSpPr>
        <p:spPr>
          <a:xfrm>
            <a:off x="6001081" y="2212894"/>
            <a:ext cx="612250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1: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“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Lễ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cúng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Thần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Lúa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….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nhà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nhà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no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đủ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"/>
            </a:pP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Giới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thiệu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chung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Lễ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cúng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Thần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Lúa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vi-VN" sz="2400" b="1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2: “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Tiếp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…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Thật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tưng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bừng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náo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nhiệt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!”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"/>
            </a:pP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Diễn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biến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buổi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lễ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vi-VN" sz="2400" b="1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3: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còn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Cảm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buổi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lễ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383163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872211" y="71972"/>
            <a:ext cx="958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LỄ CÚNG THẦN LÚA CỦA NGƯỜI CHƠ-RO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2" y="-39757"/>
            <a:ext cx="2048563" cy="168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6A78C1-C981-4943-8B72-F4DE42E63D94}"/>
              </a:ext>
            </a:extLst>
          </p:cNvPr>
          <p:cNvCxnSpPr/>
          <p:nvPr/>
        </p:nvCxnSpPr>
        <p:spPr>
          <a:xfrm>
            <a:off x="7135222" y="585975"/>
            <a:ext cx="0" cy="6293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66">
            <a:extLst>
              <a:ext uri="{FF2B5EF4-FFF2-40B4-BE49-F238E27FC236}">
                <a16:creationId xmlns:a16="http://schemas.microsoft.com/office/drawing/2014/main" id="{AA2DD0E5-3A74-48F1-8045-98791A65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81" y="296853"/>
            <a:ext cx="3531409" cy="111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4BD3A3-F0B3-4215-9C6C-AEB393A5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076" y="734705"/>
            <a:ext cx="4140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Trải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nghiệm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cùng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văn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bản</a:t>
            </a:r>
            <a:endParaRPr lang="vi-VN" altLang="vi-VN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D8FC0-B299-4E43-850E-05AEE21E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" y="661745"/>
            <a:ext cx="3968394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II. ĐỌC – HIỂU VĂN BẢN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483F5D-920C-4277-8CDC-5C2EF1DA921E}"/>
              </a:ext>
            </a:extLst>
          </p:cNvPr>
          <p:cNvSpPr txBox="1"/>
          <p:nvPr/>
        </p:nvSpPr>
        <p:spPr>
          <a:xfrm>
            <a:off x="493118" y="1266768"/>
            <a:ext cx="47268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C0C6F6-A041-4E41-A577-4739CF573893}"/>
              </a:ext>
            </a:extLst>
          </p:cNvPr>
          <p:cNvSpPr txBox="1"/>
          <p:nvPr/>
        </p:nvSpPr>
        <p:spPr>
          <a:xfrm>
            <a:off x="451975" y="1832196"/>
            <a:ext cx="7688866" cy="290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47725" algn="l"/>
              </a:tabLst>
            </a:pPr>
            <a:r>
              <a:rPr lang="en-US" sz="25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25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kiện</a:t>
            </a:r>
            <a:r>
              <a:rPr lang="en-US" sz="25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2500" b="1" kern="1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47725" algn="l"/>
              </a:tabLst>
            </a:pPr>
            <a:r>
              <a:rPr lang="en-US" sz="25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Thời</a:t>
            </a:r>
            <a:r>
              <a:rPr lang="en-US" sz="25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gian</a:t>
            </a:r>
            <a:r>
              <a:rPr lang="en-US" sz="25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47725" algn="l"/>
              </a:tabLst>
            </a:pPr>
            <a:endParaRPr lang="en-US" sz="2500" b="1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47725" algn="l"/>
              </a:tabLst>
            </a:pPr>
            <a:r>
              <a:rPr lang="en-US" sz="25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Địa</a:t>
            </a:r>
            <a:r>
              <a:rPr lang="en-US" sz="25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25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47725" algn="l"/>
              </a:tabLst>
            </a:pPr>
            <a:r>
              <a:rPr lang="en-US" sz="25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Ý </a:t>
            </a:r>
            <a:r>
              <a:rPr lang="en-US" sz="25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25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1A1F01-166A-4254-97C9-EEE58FD2DDC4}"/>
              </a:ext>
            </a:extLst>
          </p:cNvPr>
          <p:cNvSpPr txBox="1"/>
          <p:nvPr/>
        </p:nvSpPr>
        <p:spPr>
          <a:xfrm>
            <a:off x="2110758" y="1749644"/>
            <a:ext cx="527939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Lễ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cúng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Thần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Lúa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Lễ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Sa-Yang-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Va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Chơ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Ro</a:t>
            </a:r>
            <a:endParaRPr lang="vi-VN" sz="25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165CF3-8042-4679-BB38-A299F55D00DB}"/>
              </a:ext>
            </a:extLst>
          </p:cNvPr>
          <p:cNvSpPr txBox="1"/>
          <p:nvPr/>
        </p:nvSpPr>
        <p:spPr>
          <a:xfrm>
            <a:off x="703061" y="2903180"/>
            <a:ext cx="6168452" cy="600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847725" algn="l"/>
              </a:tabLst>
            </a:pP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hằng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năm</a:t>
            </a:r>
            <a:r>
              <a:rPr lang="en-US" sz="25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15 – 30/03 AL)</a:t>
            </a:r>
            <a:endParaRPr lang="vi-VN" sz="2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C7C266-5D27-4DC9-9B29-9C6873EEC213}"/>
              </a:ext>
            </a:extLst>
          </p:cNvPr>
          <p:cNvSpPr txBox="1"/>
          <p:nvPr/>
        </p:nvSpPr>
        <p:spPr>
          <a:xfrm>
            <a:off x="2249125" y="3555355"/>
            <a:ext cx="6168452" cy="600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847725" algn="l"/>
              </a:tabLst>
            </a:pP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Đồng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Nai</a:t>
            </a:r>
            <a:endParaRPr lang="vi-VN" sz="2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0FFCF6-397C-4914-A3DD-D302CFEA385B}"/>
              </a:ext>
            </a:extLst>
          </p:cNvPr>
          <p:cNvSpPr txBox="1"/>
          <p:nvPr/>
        </p:nvSpPr>
        <p:spPr>
          <a:xfrm>
            <a:off x="2192474" y="4084070"/>
            <a:ext cx="4983607" cy="1177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847725" algn="l"/>
              </a:tabLst>
            </a:pP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tạ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ơn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thần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linh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cầu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xin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mưa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thuận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gió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hoà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mùa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4F6AD3-61C0-4610-9399-D510514D0B0D}"/>
              </a:ext>
            </a:extLst>
          </p:cNvPr>
          <p:cNvSpPr txBox="1"/>
          <p:nvPr/>
        </p:nvSpPr>
        <p:spPr>
          <a:xfrm>
            <a:off x="106020" y="5496094"/>
            <a:ext cx="7090056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847725" algn="l"/>
              </a:tabLst>
            </a:pP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Khát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vọng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ấm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no,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hạnh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phúc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Chơ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– Ro.</a:t>
            </a:r>
            <a:endParaRPr lang="vi-VN" sz="2400" b="1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5EC806-D900-4579-9D6E-884B843C2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18" y="1870802"/>
            <a:ext cx="3901046" cy="4422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760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1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872211" y="71972"/>
            <a:ext cx="958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LỄ CÚNG THẦN LÚA CỦA NGƯỜI CHƠ-RO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2" y="-39757"/>
            <a:ext cx="2048563" cy="168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66">
            <a:extLst>
              <a:ext uri="{FF2B5EF4-FFF2-40B4-BE49-F238E27FC236}">
                <a16:creationId xmlns:a16="http://schemas.microsoft.com/office/drawing/2014/main" id="{AA2DD0E5-3A74-48F1-8045-98791A65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00" y="578888"/>
            <a:ext cx="4113499" cy="194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4BD3A3-F0B3-4215-9C6C-AEB393A5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86" y="1394126"/>
            <a:ext cx="28889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Thảo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luận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2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phút</a:t>
            </a:r>
            <a:endParaRPr lang="en-US" altLang="vi-VN" sz="2400" b="1" dirty="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Hình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ảnh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cây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nêu</a:t>
            </a:r>
            <a:endParaRPr lang="vi-VN" altLang="vi-VN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D8FC0-B299-4E43-850E-05AEE21E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" y="661745"/>
            <a:ext cx="3968394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II. ĐỌC – HIỂU VĂN BẢN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483F5D-920C-4277-8CDC-5C2EF1DA921E}"/>
              </a:ext>
            </a:extLst>
          </p:cNvPr>
          <p:cNvSpPr txBox="1"/>
          <p:nvPr/>
        </p:nvSpPr>
        <p:spPr>
          <a:xfrm>
            <a:off x="493118" y="1266768"/>
            <a:ext cx="47268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endParaRPr lang="vi-VN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5D945A5-6800-4FCD-99EC-E16F5A1CC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943675"/>
              </p:ext>
            </p:extLst>
          </p:nvPr>
        </p:nvGraphicFramePr>
        <p:xfrm>
          <a:off x="343217" y="2538655"/>
          <a:ext cx="8706679" cy="36576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278614">
                  <a:extLst>
                    <a:ext uri="{9D8B030D-6E8A-4147-A177-3AD203B41FA5}">
                      <a16:colId xmlns:a16="http://schemas.microsoft.com/office/drawing/2014/main" val="702825822"/>
                    </a:ext>
                  </a:extLst>
                </a:gridCol>
                <a:gridCol w="4428065">
                  <a:extLst>
                    <a:ext uri="{9D8B030D-6E8A-4147-A177-3AD203B41FA5}">
                      <a16:colId xmlns:a16="http://schemas.microsoft.com/office/drawing/2014/main" val="1012332875"/>
                    </a:ext>
                  </a:extLst>
                </a:gridCol>
              </a:tblGrid>
              <a:tr h="2869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kern="100" dirty="0">
                          <a:effectLst/>
                        </a:rPr>
                        <a:t>PHIẾU HỌC TẬP SỐ 1</a:t>
                      </a:r>
                      <a:endParaRPr lang="vi-VN" sz="2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29780"/>
                  </a:ext>
                </a:extLst>
              </a:tr>
              <a:tr h="286910"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 dirty="0" err="1">
                          <a:effectLst/>
                        </a:rPr>
                        <a:t>Biểu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tượng</a:t>
                      </a:r>
                      <a:r>
                        <a:rPr lang="en-US" sz="2400" kern="100" dirty="0">
                          <a:effectLst/>
                        </a:rPr>
                        <a:t>/ ý </a:t>
                      </a:r>
                      <a:r>
                        <a:rPr lang="en-US" sz="2400" kern="100" dirty="0" err="1">
                          <a:effectLst/>
                        </a:rPr>
                        <a:t>nghĩa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cây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nêu</a:t>
                      </a:r>
                      <a:endParaRPr lang="vi-VN" sz="2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>
                          <a:effectLst/>
                        </a:rPr>
                        <a:t>Hình thù của cây nêu</a:t>
                      </a:r>
                      <a:endParaRPr lang="vi-VN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356945"/>
                  </a:ext>
                </a:extLst>
              </a:tr>
              <a:tr h="2869100">
                <a:tc>
                  <a:txBody>
                    <a:bodyPr/>
                    <a:lstStyle/>
                    <a:p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vi-VN" sz="2400" kern="100" dirty="0">
                        <a:effectLst/>
                      </a:endParaRPr>
                    </a:p>
                    <a:p>
                      <a:r>
                        <a:rPr lang="en-US" sz="2400" kern="100" dirty="0">
                          <a:effectLst/>
                        </a:rPr>
                        <a:t>……………………………………………………………………………………………………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00" dirty="0">
                          <a:effectLst/>
                        </a:rPr>
                        <a:t>……………………………………………………………………………………………………</a:t>
                      </a:r>
                      <a:endParaRPr lang="vi-VN" sz="2400" kern="1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00" dirty="0">
                          <a:effectLst/>
                        </a:rPr>
                        <a:t>……………………………………………………………………………………………………</a:t>
                      </a:r>
                      <a:endParaRPr lang="vi-VN" sz="2400" kern="100" dirty="0">
                        <a:effectLst/>
                      </a:endParaRPr>
                    </a:p>
                    <a:p>
                      <a:endParaRPr lang="vi-VN" sz="2400" kern="1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vi-VN" sz="2400" kern="100" dirty="0">
                        <a:effectLst/>
                      </a:endParaRPr>
                    </a:p>
                    <a:p>
                      <a:r>
                        <a:rPr lang="en-US" sz="2400" kern="100" dirty="0">
                          <a:effectLst/>
                        </a:rPr>
                        <a:t>…………………………………………………………………………………………………………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00" dirty="0">
                          <a:effectLst/>
                        </a:rPr>
                        <a:t>…………………………………………………………………………………………………………</a:t>
                      </a:r>
                      <a:endParaRPr lang="vi-VN" sz="2400" kern="1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00" dirty="0">
                          <a:effectLst/>
                        </a:rPr>
                        <a:t>…………………………………………………………………………………………………………</a:t>
                      </a:r>
                      <a:endParaRPr lang="vi-VN" sz="2400" kern="100" dirty="0">
                        <a:effectLst/>
                      </a:endParaRPr>
                    </a:p>
                    <a:p>
                      <a:endParaRPr lang="vi-VN" sz="2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7846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A1B2C286-4548-461E-9674-9A75DC3BE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895" y="2538655"/>
            <a:ext cx="2479495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9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872211" y="71972"/>
            <a:ext cx="958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LỄ CÚNG THẦN LÚA CỦA NGƯỜI CHƠ-RO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2" y="-39757"/>
            <a:ext cx="2048563" cy="168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66">
            <a:extLst>
              <a:ext uri="{FF2B5EF4-FFF2-40B4-BE49-F238E27FC236}">
                <a16:creationId xmlns:a16="http://schemas.microsoft.com/office/drawing/2014/main" id="{AA2DD0E5-3A74-48F1-8045-98791A65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00" y="578888"/>
            <a:ext cx="4113499" cy="194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4BD3A3-F0B3-4215-9C6C-AEB393A5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86" y="1394126"/>
            <a:ext cx="28889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Thảo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luận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2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phút</a:t>
            </a:r>
            <a:endParaRPr lang="en-US" altLang="vi-VN" sz="2400" b="1" dirty="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Hình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ảnh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cây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nêu</a:t>
            </a:r>
            <a:endParaRPr lang="vi-VN" altLang="vi-VN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D8FC0-B299-4E43-850E-05AEE21E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" y="661745"/>
            <a:ext cx="3968394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II. ĐỌC – HIỂU VĂN BẢN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5D945A5-6800-4FCD-99EC-E16F5A1CC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686370"/>
              </p:ext>
            </p:extLst>
          </p:nvPr>
        </p:nvGraphicFramePr>
        <p:xfrm>
          <a:off x="105030" y="2593170"/>
          <a:ext cx="8798105" cy="360062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279944">
                  <a:extLst>
                    <a:ext uri="{9D8B030D-6E8A-4147-A177-3AD203B41FA5}">
                      <a16:colId xmlns:a16="http://schemas.microsoft.com/office/drawing/2014/main" val="702825822"/>
                    </a:ext>
                  </a:extLst>
                </a:gridCol>
                <a:gridCol w="4518161">
                  <a:extLst>
                    <a:ext uri="{9D8B030D-6E8A-4147-A177-3AD203B41FA5}">
                      <a16:colId xmlns:a16="http://schemas.microsoft.com/office/drawing/2014/main" val="1012332875"/>
                    </a:ext>
                  </a:extLst>
                </a:gridCol>
              </a:tblGrid>
              <a:tr h="2869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  <a:endParaRPr lang="vi-VN" sz="2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29780"/>
                  </a:ext>
                </a:extLst>
              </a:tr>
              <a:tr h="286910"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 tượng/ ý nghĩa cây nêu</a:t>
                      </a:r>
                      <a:endParaRPr lang="vi-VN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thù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endParaRPr lang="vi-VN" sz="24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356945"/>
                  </a:ext>
                </a:extLst>
              </a:tr>
              <a:tr h="2869100">
                <a:tc>
                  <a:txBody>
                    <a:bodyPr/>
                    <a:lstStyle/>
                    <a:p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2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7846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A1B2C286-4548-461E-9674-9A75DC3BE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409" y="2565158"/>
            <a:ext cx="2479495" cy="36576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A073D19-317E-496C-9467-C44B7C28CBEF}"/>
              </a:ext>
            </a:extLst>
          </p:cNvPr>
          <p:cNvSpPr txBox="1"/>
          <p:nvPr/>
        </p:nvSpPr>
        <p:spPr>
          <a:xfrm>
            <a:off x="251791" y="3507968"/>
            <a:ext cx="42274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mối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linh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5FFF93-B235-4427-B359-2CF57E9BA792}"/>
              </a:ext>
            </a:extLst>
          </p:cNvPr>
          <p:cNvSpPr txBox="1"/>
          <p:nvPr/>
        </p:nvSpPr>
        <p:spPr>
          <a:xfrm>
            <a:off x="259405" y="4477824"/>
            <a:ext cx="41360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vọng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ổn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phồn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vinh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vi-VN" sz="2400" b="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E848EF-558A-4BBF-874F-6803E7ACF7BE}"/>
              </a:ext>
            </a:extLst>
          </p:cNvPr>
          <p:cNvSpPr txBox="1"/>
          <p:nvPr/>
        </p:nvSpPr>
        <p:spPr>
          <a:xfrm>
            <a:off x="4612741" y="4498421"/>
            <a:ext cx="44371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Ngọn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phía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gắn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lông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chèo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bẻo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sung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túc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vi-VN" sz="24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455934-296C-412E-83F6-507A8998B8FF}"/>
              </a:ext>
            </a:extLst>
          </p:cNvPr>
          <p:cNvSpPr txBox="1"/>
          <p:nvPr/>
        </p:nvSpPr>
        <p:spPr>
          <a:xfrm>
            <a:off x="4479235" y="3324451"/>
            <a:ext cx="4406418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cây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nghệ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thân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buộc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lá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dứa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AE9B6A-F4DA-4C35-BC2D-63D3B963D997}"/>
              </a:ext>
            </a:extLst>
          </p:cNvPr>
          <p:cNvSpPr txBox="1"/>
          <p:nvPr/>
        </p:nvSpPr>
        <p:spPr>
          <a:xfrm>
            <a:off x="576603" y="1308847"/>
            <a:ext cx="47268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endParaRPr lang="vi-VN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81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885463" y="-39757"/>
            <a:ext cx="958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LỄ CÚNG THẦN LÚA CỦA NGƯỜI CHƠ-RO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2" y="-39757"/>
            <a:ext cx="2048563" cy="168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6A78C1-C981-4943-8B72-F4DE42E63D94}"/>
              </a:ext>
            </a:extLst>
          </p:cNvPr>
          <p:cNvCxnSpPr/>
          <p:nvPr/>
        </p:nvCxnSpPr>
        <p:spPr>
          <a:xfrm>
            <a:off x="4617309" y="585975"/>
            <a:ext cx="0" cy="6293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66">
            <a:extLst>
              <a:ext uri="{FF2B5EF4-FFF2-40B4-BE49-F238E27FC236}">
                <a16:creationId xmlns:a16="http://schemas.microsoft.com/office/drawing/2014/main" id="{AA2DD0E5-3A74-48F1-8045-98791A65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974" y="331399"/>
            <a:ext cx="3531409" cy="84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4BD3A3-F0B3-4215-9C6C-AEB393A5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472" y="575803"/>
            <a:ext cx="4140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Trải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nghiệm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cùng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văn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bản</a:t>
            </a:r>
            <a:endParaRPr lang="vi-VN" altLang="vi-VN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D8FC0-B299-4E43-850E-05AEE21E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" y="661745"/>
            <a:ext cx="3968394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II. ĐỌC – HIỂU VĂN BẢN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483F5D-920C-4277-8CDC-5C2EF1DA921E}"/>
              </a:ext>
            </a:extLst>
          </p:cNvPr>
          <p:cNvSpPr txBox="1"/>
          <p:nvPr/>
        </p:nvSpPr>
        <p:spPr>
          <a:xfrm>
            <a:off x="493118" y="1266768"/>
            <a:ext cx="47268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endParaRPr lang="vi-VN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383379-FB3C-4458-9BB4-07065D99C733}"/>
              </a:ext>
            </a:extLst>
          </p:cNvPr>
          <p:cNvSpPr txBox="1"/>
          <p:nvPr/>
        </p:nvSpPr>
        <p:spPr>
          <a:xfrm>
            <a:off x="4753357" y="2648521"/>
            <a:ext cx="1641792" cy="5799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847725" algn="l"/>
              </a:tabLst>
            </a:pP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Chuẩn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endParaRPr lang="vi-VN" sz="2400" kern="1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0493E3-AC67-4093-B96E-1C2D00CF58A3}"/>
              </a:ext>
            </a:extLst>
          </p:cNvPr>
          <p:cNvSpPr txBox="1"/>
          <p:nvPr/>
        </p:nvSpPr>
        <p:spPr>
          <a:xfrm>
            <a:off x="7645101" y="2623831"/>
            <a:ext cx="2407874" cy="5799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847725" algn="l"/>
              </a:tabLst>
            </a:pPr>
            <a:r>
              <a:rPr lang="en-US" sz="2400" b="1" kern="100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úng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Thần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Lúa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vi-VN" sz="2400" kern="1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5F6723-1896-4860-98D3-7C888AB68A3D}"/>
              </a:ext>
            </a:extLst>
          </p:cNvPr>
          <p:cNvSpPr txBox="1"/>
          <p:nvPr/>
        </p:nvSpPr>
        <p:spPr>
          <a:xfrm>
            <a:off x="5874293" y="1619205"/>
            <a:ext cx="377055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endParaRPr lang="vi-VN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55D3C3-6DA6-499C-B72A-76B8A31E1A0B}"/>
              </a:ext>
            </a:extLst>
          </p:cNvPr>
          <p:cNvSpPr txBox="1"/>
          <p:nvPr/>
        </p:nvSpPr>
        <p:spPr>
          <a:xfrm>
            <a:off x="9344611" y="3692341"/>
            <a:ext cx="2615887" cy="5799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847725" algn="l"/>
              </a:tabLst>
            </a:pP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Trước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cúng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lễ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CDD8E0-D4AD-47AF-B1DB-EE13B324E161}"/>
              </a:ext>
            </a:extLst>
          </p:cNvPr>
          <p:cNvSpPr txBox="1"/>
          <p:nvPr/>
        </p:nvSpPr>
        <p:spPr>
          <a:xfrm>
            <a:off x="9330649" y="4725841"/>
            <a:ext cx="2643809" cy="5799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847725" algn="l"/>
              </a:tabLst>
            </a:pP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cúng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lễ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B07A8E-3E6C-4B64-A179-6E25990C64E1}"/>
              </a:ext>
            </a:extLst>
          </p:cNvPr>
          <p:cNvSpPr txBox="1"/>
          <p:nvPr/>
        </p:nvSpPr>
        <p:spPr>
          <a:xfrm>
            <a:off x="9316690" y="5794351"/>
            <a:ext cx="2643808" cy="5799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847725" algn="l"/>
              </a:tabLst>
            </a:pP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cúng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xong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4AE51C7-AE77-4366-BBF8-4065B6AD8D55}"/>
              </a:ext>
            </a:extLst>
          </p:cNvPr>
          <p:cNvCxnSpPr>
            <a:cxnSpLocks/>
            <a:stCxn id="23" idx="2"/>
            <a:endCxn id="21" idx="0"/>
          </p:cNvCxnSpPr>
          <p:nvPr/>
        </p:nvCxnSpPr>
        <p:spPr>
          <a:xfrm>
            <a:off x="7759569" y="2080870"/>
            <a:ext cx="1089469" cy="5429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0DE007A-9B39-4F4F-B4BB-9FE6AA1420E0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5574253" y="2084724"/>
            <a:ext cx="2183430" cy="5637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A56EB0F-299A-4218-A36C-A4CF6BABFADC}"/>
              </a:ext>
            </a:extLst>
          </p:cNvPr>
          <p:cNvCxnSpPr>
            <a:cxnSpLocks/>
          </p:cNvCxnSpPr>
          <p:nvPr/>
        </p:nvCxnSpPr>
        <p:spPr>
          <a:xfrm>
            <a:off x="8405569" y="3208286"/>
            <a:ext cx="0" cy="30467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9308EA2-DF15-4CC7-9EDA-7F7E85E2B180}"/>
              </a:ext>
            </a:extLst>
          </p:cNvPr>
          <p:cNvCxnSpPr>
            <a:cxnSpLocks/>
          </p:cNvCxnSpPr>
          <p:nvPr/>
        </p:nvCxnSpPr>
        <p:spPr>
          <a:xfrm>
            <a:off x="4902461" y="3228488"/>
            <a:ext cx="20547" cy="22888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0CF2708-7519-4545-B458-AC479045592A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8401212" y="5003507"/>
            <a:ext cx="929437" cy="123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8ACC1EC-9434-42DD-AAC1-C6CA7D1F7CA8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8401212" y="3974398"/>
            <a:ext cx="943399" cy="79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2AE1899-A016-4BAB-BCF4-C69FFF3EFBBE}"/>
              </a:ext>
            </a:extLst>
          </p:cNvPr>
          <p:cNvCxnSpPr>
            <a:cxnSpLocks/>
          </p:cNvCxnSpPr>
          <p:nvPr/>
        </p:nvCxnSpPr>
        <p:spPr>
          <a:xfrm>
            <a:off x="8415174" y="6228083"/>
            <a:ext cx="929437" cy="123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37ADFB4-B91C-4688-A440-A3575E55E735}"/>
              </a:ext>
            </a:extLst>
          </p:cNvPr>
          <p:cNvCxnSpPr>
            <a:cxnSpLocks/>
          </p:cNvCxnSpPr>
          <p:nvPr/>
        </p:nvCxnSpPr>
        <p:spPr>
          <a:xfrm>
            <a:off x="4927365" y="3978360"/>
            <a:ext cx="506179" cy="79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094FE6F-909B-4A93-8E30-17D0843E44DF}"/>
              </a:ext>
            </a:extLst>
          </p:cNvPr>
          <p:cNvSpPr txBox="1"/>
          <p:nvPr/>
        </p:nvSpPr>
        <p:spPr>
          <a:xfrm>
            <a:off x="5422647" y="3751155"/>
            <a:ext cx="1426636" cy="5799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Cây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nêu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7566979-5D87-4AC4-9957-47537E357CB0}"/>
              </a:ext>
            </a:extLst>
          </p:cNvPr>
          <p:cNvCxnSpPr>
            <a:cxnSpLocks/>
          </p:cNvCxnSpPr>
          <p:nvPr/>
        </p:nvCxnSpPr>
        <p:spPr>
          <a:xfrm>
            <a:off x="4920830" y="5498443"/>
            <a:ext cx="49236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DD6BF3C5-EF62-45F5-BF4B-CE6F0B372B20}"/>
              </a:ext>
            </a:extLst>
          </p:cNvPr>
          <p:cNvSpPr txBox="1"/>
          <p:nvPr/>
        </p:nvSpPr>
        <p:spPr>
          <a:xfrm>
            <a:off x="5415368" y="4950369"/>
            <a:ext cx="2183430" cy="11339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phụ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nữ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rước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hồn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lúa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3335189-402E-4DA6-8216-DAE27E92B547}"/>
              </a:ext>
            </a:extLst>
          </p:cNvPr>
          <p:cNvSpPr txBox="1"/>
          <p:nvPr/>
        </p:nvSpPr>
        <p:spPr>
          <a:xfrm>
            <a:off x="556794" y="1954157"/>
            <a:ext cx="3706325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lphaLcPeriod"/>
              <a:tabLst>
                <a:tab pos="847725" algn="l"/>
              </a:tabLst>
            </a:pP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Chuẩn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endParaRPr lang="vi-VN" sz="2400" kern="1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Cây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nêu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phụ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nữ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rước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hồn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lúa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08B37FE-9524-43BB-8BE9-F00086E4357F}"/>
              </a:ext>
            </a:extLst>
          </p:cNvPr>
          <p:cNvSpPr txBox="1"/>
          <p:nvPr/>
        </p:nvSpPr>
        <p:spPr>
          <a:xfrm>
            <a:off x="519384" y="4041138"/>
            <a:ext cx="2937202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847725" algn="l"/>
              </a:tabLst>
            </a:pPr>
            <a:r>
              <a:rPr lang="en-US" sz="24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b. </a:t>
            </a:r>
            <a:r>
              <a:rPr lang="en-US" sz="2400" b="1" kern="100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úng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Thần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Lúa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vi-VN" sz="2400" kern="1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745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61" grpId="0" animBg="1"/>
      <p:bldP spid="64" grpId="0" animBg="1"/>
      <p:bldP spid="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885463" y="-39757"/>
            <a:ext cx="958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LỄ CÚNG THẦN LÚA CỦA NGƯỜI CHƠ-RO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2" y="-39757"/>
            <a:ext cx="2048563" cy="168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6A78C1-C981-4943-8B72-F4DE42E63D94}"/>
              </a:ext>
            </a:extLst>
          </p:cNvPr>
          <p:cNvCxnSpPr/>
          <p:nvPr/>
        </p:nvCxnSpPr>
        <p:spPr>
          <a:xfrm>
            <a:off x="4617309" y="585975"/>
            <a:ext cx="0" cy="6293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66">
            <a:extLst>
              <a:ext uri="{FF2B5EF4-FFF2-40B4-BE49-F238E27FC236}">
                <a16:creationId xmlns:a16="http://schemas.microsoft.com/office/drawing/2014/main" id="{AA2DD0E5-3A74-48F1-8045-98791A65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974" y="331399"/>
            <a:ext cx="3531409" cy="84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4BD3A3-F0B3-4215-9C6C-AEB393A5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472" y="575803"/>
            <a:ext cx="4140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Trải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nghiệm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cùng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văn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bản</a:t>
            </a:r>
            <a:endParaRPr lang="vi-VN" altLang="vi-VN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D8FC0-B299-4E43-850E-05AEE21E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" y="661745"/>
            <a:ext cx="3968394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II. ĐỌC – HIỂU VĂN BẢN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483F5D-920C-4277-8CDC-5C2EF1DA921E}"/>
              </a:ext>
            </a:extLst>
          </p:cNvPr>
          <p:cNvSpPr txBox="1"/>
          <p:nvPr/>
        </p:nvSpPr>
        <p:spPr>
          <a:xfrm>
            <a:off x="493118" y="1266768"/>
            <a:ext cx="47268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endParaRPr lang="vi-VN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3335189-402E-4DA6-8216-DAE27E92B547}"/>
              </a:ext>
            </a:extLst>
          </p:cNvPr>
          <p:cNvSpPr txBox="1"/>
          <p:nvPr/>
        </p:nvSpPr>
        <p:spPr>
          <a:xfrm>
            <a:off x="221674" y="1718390"/>
            <a:ext cx="4253344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lphaLcPeriod"/>
              <a:tabLst>
                <a:tab pos="847725" algn="l"/>
              </a:tabLst>
            </a:pP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Chuẩn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endParaRPr lang="vi-VN" sz="2400" kern="1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Cây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nêu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phụ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nữ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rước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hồn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lúa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08B37FE-9524-43BB-8BE9-F00086E4357F}"/>
              </a:ext>
            </a:extLst>
          </p:cNvPr>
          <p:cNvSpPr txBox="1"/>
          <p:nvPr/>
        </p:nvSpPr>
        <p:spPr>
          <a:xfrm>
            <a:off x="202132" y="3451671"/>
            <a:ext cx="2937202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847725" algn="l"/>
              </a:tabLst>
            </a:pPr>
            <a:r>
              <a:rPr lang="en-US" sz="24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b. </a:t>
            </a:r>
            <a:r>
              <a:rPr lang="en-US" sz="2400" b="1" kern="100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úng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Thần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Lúa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vi-VN" sz="2400" kern="1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466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885463" y="-39757"/>
            <a:ext cx="958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LỄ CÚNG THẦN LÚA CỦA NGƯỜI CHƠ-RO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2" y="-39757"/>
            <a:ext cx="2048563" cy="168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6A78C1-C981-4943-8B72-F4DE42E63D94}"/>
              </a:ext>
            </a:extLst>
          </p:cNvPr>
          <p:cNvCxnSpPr/>
          <p:nvPr/>
        </p:nvCxnSpPr>
        <p:spPr>
          <a:xfrm>
            <a:off x="4311950" y="575803"/>
            <a:ext cx="0" cy="6293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66">
            <a:extLst>
              <a:ext uri="{FF2B5EF4-FFF2-40B4-BE49-F238E27FC236}">
                <a16:creationId xmlns:a16="http://schemas.microsoft.com/office/drawing/2014/main" id="{AA2DD0E5-3A74-48F1-8045-98791A65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974" y="331399"/>
            <a:ext cx="3531409" cy="84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4BD3A3-F0B3-4215-9C6C-AEB393A5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472" y="575803"/>
            <a:ext cx="4140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Trải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nghiệm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cùng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văn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bản</a:t>
            </a:r>
            <a:endParaRPr lang="vi-VN" altLang="vi-VN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D8FC0-B299-4E43-850E-05AEE21E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" y="661745"/>
            <a:ext cx="3968394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II. ĐỌC – HIỂU VĂN BẢN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483F5D-920C-4277-8CDC-5C2EF1DA921E}"/>
              </a:ext>
            </a:extLst>
          </p:cNvPr>
          <p:cNvSpPr txBox="1"/>
          <p:nvPr/>
        </p:nvSpPr>
        <p:spPr>
          <a:xfrm>
            <a:off x="334145" y="1359064"/>
            <a:ext cx="47268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endParaRPr lang="vi-VN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3335189-402E-4DA6-8216-DAE27E92B547}"/>
              </a:ext>
            </a:extLst>
          </p:cNvPr>
          <p:cNvSpPr txBox="1"/>
          <p:nvPr/>
        </p:nvSpPr>
        <p:spPr>
          <a:xfrm>
            <a:off x="556794" y="1954157"/>
            <a:ext cx="3706325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lphaLcPeriod"/>
              <a:tabLst>
                <a:tab pos="847725" algn="l"/>
              </a:tabLst>
            </a:pP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Chuẩn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endParaRPr lang="vi-VN" sz="2400" kern="1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Cây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nêu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phụ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nữ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rước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hồn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lúa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08B37FE-9524-43BB-8BE9-F00086E4357F}"/>
              </a:ext>
            </a:extLst>
          </p:cNvPr>
          <p:cNvSpPr txBox="1"/>
          <p:nvPr/>
        </p:nvSpPr>
        <p:spPr>
          <a:xfrm>
            <a:off x="519384" y="4041138"/>
            <a:ext cx="2937202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847725" algn="l"/>
              </a:tabLst>
            </a:pPr>
            <a:r>
              <a:rPr lang="en-US" sz="24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b. </a:t>
            </a:r>
            <a:r>
              <a:rPr lang="en-US" sz="2400" b="1" kern="100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úng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Thần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Lúa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vi-VN" sz="2400" kern="1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F01016-1FDE-4BDA-8F31-826374A50153}"/>
              </a:ext>
            </a:extLst>
          </p:cNvPr>
          <p:cNvSpPr txBox="1"/>
          <p:nvPr/>
        </p:nvSpPr>
        <p:spPr>
          <a:xfrm>
            <a:off x="4485768" y="3754417"/>
            <a:ext cx="7858720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1: </a:t>
            </a:r>
            <a:r>
              <a:rPr lang="en-US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iệt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kê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hoạt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trước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cúng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lễ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2:</a:t>
            </a:r>
            <a:r>
              <a:rPr lang="en-US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iệt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kê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hoạt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cúng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lễ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3. </a:t>
            </a:r>
            <a:r>
              <a:rPr lang="en-US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iệt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kê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hoạt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cúng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lễ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4: </a:t>
            </a:r>
            <a:r>
              <a:rPr lang="en-US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iệt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kê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hoạt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cúng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lễ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xong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908C36-2768-4D09-A2C8-3D8D476256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310" y="2190061"/>
            <a:ext cx="2230128" cy="1399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245D89-3438-42AE-86E8-9B55A15F0866}"/>
              </a:ext>
            </a:extLst>
          </p:cNvPr>
          <p:cNvSpPr txBox="1"/>
          <p:nvPr/>
        </p:nvSpPr>
        <p:spPr>
          <a:xfrm>
            <a:off x="4757375" y="2129075"/>
            <a:ext cx="49681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THẢO LUẬN NHÓM</a:t>
            </a:r>
          </a:p>
          <a:p>
            <a:r>
              <a:rPr 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( 2 </a:t>
            </a:r>
            <a:r>
              <a:rPr lang="en-US" sz="36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phút</a:t>
            </a:r>
            <a:r>
              <a:rPr 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9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885463" y="-39757"/>
            <a:ext cx="958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LỄ CÚNG THẦN LÚA CỦA NGƯỜI CHƠ-RO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2" y="-39757"/>
            <a:ext cx="2048563" cy="168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66">
            <a:extLst>
              <a:ext uri="{FF2B5EF4-FFF2-40B4-BE49-F238E27FC236}">
                <a16:creationId xmlns:a16="http://schemas.microsoft.com/office/drawing/2014/main" id="{AA2DD0E5-3A74-48F1-8045-98791A65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974" y="331399"/>
            <a:ext cx="3531409" cy="84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4BD3A3-F0B3-4215-9C6C-AEB393A5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472" y="575803"/>
            <a:ext cx="4140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Trải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nghiệm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cùng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văn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bản</a:t>
            </a:r>
            <a:endParaRPr lang="vi-VN" altLang="vi-VN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D8FC0-B299-4E43-850E-05AEE21E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38" y="467035"/>
            <a:ext cx="3968394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II. ĐỌC – HIỂU VĂN BẢN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08B37FE-9524-43BB-8BE9-F00086E4357F}"/>
              </a:ext>
            </a:extLst>
          </p:cNvPr>
          <p:cNvSpPr txBox="1"/>
          <p:nvPr/>
        </p:nvSpPr>
        <p:spPr>
          <a:xfrm>
            <a:off x="714683" y="1718954"/>
            <a:ext cx="2937202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847725" algn="l"/>
              </a:tabLst>
            </a:pPr>
            <a:r>
              <a:rPr lang="en-US" sz="24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b. </a:t>
            </a:r>
            <a:r>
              <a:rPr lang="en-US" sz="2400" b="1" kern="100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úng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Thần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Lúa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vi-VN" sz="2400" kern="1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aphicFrame>
        <p:nvGraphicFramePr>
          <p:cNvPr id="15" name="Table 18">
            <a:extLst>
              <a:ext uri="{FF2B5EF4-FFF2-40B4-BE49-F238E27FC236}">
                <a16:creationId xmlns:a16="http://schemas.microsoft.com/office/drawing/2014/main" id="{7D1EFF9D-7C59-482B-A589-4010B08EA771}"/>
              </a:ext>
            </a:extLst>
          </p:cNvPr>
          <p:cNvGraphicFramePr>
            <a:graphicFrameLocks noGrp="1"/>
          </p:cNvGraphicFramePr>
          <p:nvPr/>
        </p:nvGraphicFramePr>
        <p:xfrm>
          <a:off x="-1" y="2261480"/>
          <a:ext cx="12192000" cy="457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950">
                  <a:extLst>
                    <a:ext uri="{9D8B030D-6E8A-4147-A177-3AD203B41FA5}">
                      <a16:colId xmlns:a16="http://schemas.microsoft.com/office/drawing/2014/main" val="4085060411"/>
                    </a:ext>
                  </a:extLst>
                </a:gridCol>
                <a:gridCol w="5513906">
                  <a:extLst>
                    <a:ext uri="{9D8B030D-6E8A-4147-A177-3AD203B41FA5}">
                      <a16:colId xmlns:a16="http://schemas.microsoft.com/office/drawing/2014/main" val="1736177937"/>
                    </a:ext>
                  </a:extLst>
                </a:gridCol>
                <a:gridCol w="3796144">
                  <a:extLst>
                    <a:ext uri="{9D8B030D-6E8A-4147-A177-3AD203B41FA5}">
                      <a16:colId xmlns:a16="http://schemas.microsoft.com/office/drawing/2014/main" val="2812561678"/>
                    </a:ext>
                  </a:extLst>
                </a:gridCol>
              </a:tblGrid>
              <a:tr h="658104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cúng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lễ</a:t>
                      </a:r>
                      <a:endParaRPr lang="vi-VN" sz="2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cúng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xong</a:t>
                      </a:r>
                      <a:endParaRPr lang="vi-VN" sz="2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026275"/>
                  </a:ext>
                </a:extLst>
              </a:tr>
              <a:tr h="305305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05089"/>
                  </a:ext>
                </a:extLst>
              </a:tr>
              <a:tr h="788078">
                <a:tc gridSpan="3">
                  <a:txBody>
                    <a:bodyPr/>
                    <a:lstStyle/>
                    <a:p>
                      <a:endParaRPr lang="vi-VN" sz="2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976333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82EB7234-030E-44C0-A870-70845247D505}"/>
              </a:ext>
            </a:extLst>
          </p:cNvPr>
          <p:cNvSpPr txBox="1"/>
          <p:nvPr/>
        </p:nvSpPr>
        <p:spPr>
          <a:xfrm>
            <a:off x="212237" y="2347793"/>
            <a:ext cx="279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Trước</a:t>
            </a:r>
            <a:r>
              <a:rPr lang="en-US" sz="2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2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cúng</a:t>
            </a:r>
            <a:r>
              <a:rPr lang="en-US" sz="2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lễ</a:t>
            </a:r>
            <a:endParaRPr lang="vi-VN" sz="24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3E0D64-842A-4662-B632-DE049CE4B309}"/>
              </a:ext>
            </a:extLst>
          </p:cNvPr>
          <p:cNvSpPr txBox="1"/>
          <p:nvPr/>
        </p:nvSpPr>
        <p:spPr>
          <a:xfrm>
            <a:off x="1" y="3133465"/>
            <a:ext cx="2902738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phụ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nữ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lớn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tuổi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mang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gùi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ra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rấy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vái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thần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linh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rồi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cắt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bụi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đem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thờ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CB33AE-2AF7-471A-868A-3592F2F89987}"/>
              </a:ext>
            </a:extLst>
          </p:cNvPr>
          <p:cNvSpPr txBox="1"/>
          <p:nvPr/>
        </p:nvSpPr>
        <p:spPr>
          <a:xfrm>
            <a:off x="714683" y="6116835"/>
            <a:ext cx="803442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5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Lễ</a:t>
            </a:r>
            <a:r>
              <a:rPr lang="en-US" sz="25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cúng</a:t>
            </a:r>
            <a:r>
              <a:rPr lang="en-US" sz="25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lang="en-US" sz="25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nghiêm</a:t>
            </a:r>
            <a:r>
              <a:rPr lang="en-US" sz="25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5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thiêng</a:t>
            </a:r>
            <a:r>
              <a:rPr lang="en-US" sz="25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liêng</a:t>
            </a:r>
            <a:r>
              <a:rPr lang="en-US" sz="25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5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lang="en-US" sz="25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vẻ</a:t>
            </a:r>
            <a:r>
              <a:rPr lang="en-US" sz="25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5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ấm</a:t>
            </a:r>
            <a:r>
              <a:rPr lang="en-US" sz="25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áp</a:t>
            </a:r>
            <a:r>
              <a:rPr lang="en-US" sz="25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vi-VN" sz="2500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3335189-402E-4DA6-8216-DAE27E92B547}"/>
              </a:ext>
            </a:extLst>
          </p:cNvPr>
          <p:cNvSpPr txBox="1"/>
          <p:nvPr/>
        </p:nvSpPr>
        <p:spPr>
          <a:xfrm>
            <a:off x="714683" y="1271758"/>
            <a:ext cx="3706325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lphaLcPeriod"/>
              <a:tabLst>
                <a:tab pos="847725" algn="l"/>
              </a:tabLst>
            </a:pP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Chuẩn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endParaRPr lang="vi-VN" sz="2400" kern="1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483F5D-920C-4277-8CDC-5C2EF1DA921E}"/>
              </a:ext>
            </a:extLst>
          </p:cNvPr>
          <p:cNvSpPr txBox="1"/>
          <p:nvPr/>
        </p:nvSpPr>
        <p:spPr>
          <a:xfrm>
            <a:off x="3008958" y="2916376"/>
            <a:ext cx="537304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400" b="1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lang="en-US" sz="24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lang="en-US" sz="24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trưa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vi-VN" sz="2400" kern="12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lang="en-US" sz="24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400" b="1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Lễ</a:t>
            </a:r>
            <a:r>
              <a:rPr lang="en-US" sz="24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lang="en-US" sz="24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heo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rượu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bánh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giày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mè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đen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bánh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tét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vi-VN" sz="2400" kern="12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lang="en-US" sz="24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400" b="1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lang="en-US" sz="24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cúng</a:t>
            </a:r>
            <a:r>
              <a:rPr lang="en-US" sz="24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già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làng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vi-VN" sz="2400" kern="12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lang="en-US" sz="24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400" b="1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  <a:r>
              <a:rPr lang="en-US" sz="24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lang="en-US" sz="24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đệm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cồng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chiêng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kèn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kèn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,..</a:t>
            </a:r>
            <a:endParaRPr lang="vi-VN" sz="2400" kern="12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lang="en-US" sz="24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400" b="1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lang="en-US" sz="24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khí</a:t>
            </a:r>
            <a:r>
              <a:rPr lang="en-US" sz="24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thiêng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liêng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gắn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linh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vi-VN" sz="2400" kern="12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36A7FE-3293-4A93-9117-59CF2F3B9CBF}"/>
              </a:ext>
            </a:extLst>
          </p:cNvPr>
          <p:cNvSpPr txBox="1"/>
          <p:nvPr/>
        </p:nvSpPr>
        <p:spPr>
          <a:xfrm>
            <a:off x="517642" y="1037468"/>
            <a:ext cx="47268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endParaRPr lang="vi-VN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E3D94F-74F8-499A-8A34-8A16AE026F76}"/>
              </a:ext>
            </a:extLst>
          </p:cNvPr>
          <p:cNvSpPr txBox="1"/>
          <p:nvPr/>
        </p:nvSpPr>
        <p:spPr>
          <a:xfrm>
            <a:off x="8470277" y="3081246"/>
            <a:ext cx="3597032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sàn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tiệc</a:t>
            </a:r>
            <a:endParaRPr lang="vi-VN" sz="2400" kern="12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ly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rượu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tiên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vi-VN" sz="2400" kern="12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nhảy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múa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tưng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bừng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náo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vi-VN" sz="2400" kern="12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93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885463" y="-39757"/>
            <a:ext cx="958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LỄ CÚNG THẦN LÚA CỦA NGƯỜI CHƠ-RO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2" y="-39757"/>
            <a:ext cx="2048563" cy="168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66">
            <a:extLst>
              <a:ext uri="{FF2B5EF4-FFF2-40B4-BE49-F238E27FC236}">
                <a16:creationId xmlns:a16="http://schemas.microsoft.com/office/drawing/2014/main" id="{AA2DD0E5-3A74-48F1-8045-98791A65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974" y="331399"/>
            <a:ext cx="3531409" cy="84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4BD3A3-F0B3-4215-9C6C-AEB393A5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472" y="575803"/>
            <a:ext cx="4140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Trải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nghiệm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cùng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văn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bản</a:t>
            </a:r>
            <a:endParaRPr lang="vi-VN" altLang="vi-VN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D8FC0-B299-4E43-850E-05AEE21E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38" y="467035"/>
            <a:ext cx="3968394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II. ĐỌC – HIỂU VĂN BẢN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2EC84-4AD5-4B2D-ACE1-6D0CC8B5C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14" y="912434"/>
            <a:ext cx="2415085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III. TỔNG KẾT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7CB949-F724-4F34-BBB8-494A930279BC}"/>
              </a:ext>
            </a:extLst>
          </p:cNvPr>
          <p:cNvSpPr txBox="1"/>
          <p:nvPr/>
        </p:nvSpPr>
        <p:spPr>
          <a:xfrm>
            <a:off x="425365" y="1509838"/>
            <a:ext cx="47268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vi-V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0AF22C4-0EBC-4486-ACED-5DCD15F08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198260"/>
              </p:ext>
            </p:extLst>
          </p:nvPr>
        </p:nvGraphicFramePr>
        <p:xfrm>
          <a:off x="373714" y="1971503"/>
          <a:ext cx="11566494" cy="47582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55070">
                  <a:extLst>
                    <a:ext uri="{9D8B030D-6E8A-4147-A177-3AD203B41FA5}">
                      <a16:colId xmlns:a16="http://schemas.microsoft.com/office/drawing/2014/main" val="2647194883"/>
                    </a:ext>
                  </a:extLst>
                </a:gridCol>
                <a:gridCol w="3855070">
                  <a:extLst>
                    <a:ext uri="{9D8B030D-6E8A-4147-A177-3AD203B41FA5}">
                      <a16:colId xmlns:a16="http://schemas.microsoft.com/office/drawing/2014/main" val="35219206"/>
                    </a:ext>
                  </a:extLst>
                </a:gridCol>
                <a:gridCol w="3856354">
                  <a:extLst>
                    <a:ext uri="{9D8B030D-6E8A-4147-A177-3AD203B41FA5}">
                      <a16:colId xmlns:a16="http://schemas.microsoft.com/office/drawing/2014/main" val="3087028509"/>
                    </a:ext>
                  </a:extLst>
                </a:gridCol>
              </a:tblGrid>
              <a:tr h="24096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(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2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857221"/>
                  </a:ext>
                </a:extLst>
              </a:tr>
              <a:tr h="2061543">
                <a:tc gridSpan="3">
                  <a:txBody>
                    <a:bodyPr/>
                    <a:lstStyle/>
                    <a:p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 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rượu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mời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nhảy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múa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ca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trầm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dặt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dìu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cồng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chiêng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kèn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kèn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bừng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náo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!”</a:t>
                      </a:r>
                      <a:endParaRPr lang="vi-VN" sz="2200" i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618433"/>
                  </a:ext>
                </a:extLst>
              </a:tr>
              <a:tr h="294506">
                <a:tc>
                  <a:txBody>
                    <a:bodyPr/>
                    <a:lstStyle/>
                    <a:p>
                      <a:r>
                        <a:rPr lang="en-US" sz="2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 thuật sự kiện</a:t>
                      </a:r>
                      <a:endParaRPr lang="vi-VN" sz="2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 tả sự kiện</a:t>
                      </a:r>
                      <a:endParaRPr lang="vi-VN" sz="2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xúc của người viết</a:t>
                      </a:r>
                      <a:endParaRPr lang="vi-VN" sz="2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13904"/>
                  </a:ext>
                </a:extLst>
              </a:tr>
              <a:tr h="1801720">
                <a:tc>
                  <a:txBody>
                    <a:bodyPr/>
                    <a:lstStyle/>
                    <a:p>
                      <a:endParaRPr lang="vi-VN" sz="2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vi-VN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0959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981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ECBEF8-60E0-4B81-8DDC-92B46CAC7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4729"/>
            <a:ext cx="5936975" cy="5453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204115-B6D8-4644-8FB1-1FF8684B1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975" y="1404729"/>
            <a:ext cx="6255026" cy="54532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20DB9D-02ED-44EF-B06B-8AFA0CBC74E9}"/>
              </a:ext>
            </a:extLst>
          </p:cNvPr>
          <p:cNvSpPr txBox="1"/>
          <p:nvPr/>
        </p:nvSpPr>
        <p:spPr>
          <a:xfrm>
            <a:off x="2941983" y="9479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10: MẸ THIÊN NHIÊN </a:t>
            </a:r>
            <a:endParaRPr lang="vi-VN" sz="32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F6B5A0-A8DD-4B37-8FBA-3128C018361A}"/>
              </a:ext>
            </a:extLst>
          </p:cNvPr>
          <p:cNvSpPr txBox="1"/>
          <p:nvPr/>
        </p:nvSpPr>
        <p:spPr>
          <a:xfrm>
            <a:off x="6096000" y="1437391"/>
            <a:ext cx="568518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3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885463" y="-39757"/>
            <a:ext cx="958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LỄ CÚNG THẦN LÚA CỦA NGƯỜI CHƠ-RO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2" y="-39757"/>
            <a:ext cx="2048563" cy="168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66">
            <a:extLst>
              <a:ext uri="{FF2B5EF4-FFF2-40B4-BE49-F238E27FC236}">
                <a16:creationId xmlns:a16="http://schemas.microsoft.com/office/drawing/2014/main" id="{AA2DD0E5-3A74-48F1-8045-98791A65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974" y="331399"/>
            <a:ext cx="3531409" cy="84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4BD3A3-F0B3-4215-9C6C-AEB393A5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472" y="575803"/>
            <a:ext cx="4140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Trải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nghiệm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cùng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văn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bản</a:t>
            </a:r>
            <a:endParaRPr lang="vi-VN" altLang="vi-VN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D8FC0-B299-4E43-850E-05AEE21E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38" y="467035"/>
            <a:ext cx="3968394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II. ĐỌC – HIỂU VĂN BẢN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2EC84-4AD5-4B2D-ACE1-6D0CC8B5C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14" y="912434"/>
            <a:ext cx="2415085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III. TỔNG KẾT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7CB949-F724-4F34-BBB8-494A930279BC}"/>
              </a:ext>
            </a:extLst>
          </p:cNvPr>
          <p:cNvSpPr txBox="1"/>
          <p:nvPr/>
        </p:nvSpPr>
        <p:spPr>
          <a:xfrm>
            <a:off x="425365" y="1509838"/>
            <a:ext cx="47268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vi-V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0AF22C4-0EBC-4486-ACED-5DCD15F08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823185"/>
              </p:ext>
            </p:extLst>
          </p:nvPr>
        </p:nvGraphicFramePr>
        <p:xfrm>
          <a:off x="373714" y="1971503"/>
          <a:ext cx="11566494" cy="447286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01938">
                  <a:extLst>
                    <a:ext uri="{9D8B030D-6E8A-4147-A177-3AD203B41FA5}">
                      <a16:colId xmlns:a16="http://schemas.microsoft.com/office/drawing/2014/main" val="2647194883"/>
                    </a:ext>
                  </a:extLst>
                </a:gridCol>
                <a:gridCol w="4108202">
                  <a:extLst>
                    <a:ext uri="{9D8B030D-6E8A-4147-A177-3AD203B41FA5}">
                      <a16:colId xmlns:a16="http://schemas.microsoft.com/office/drawing/2014/main" val="35219206"/>
                    </a:ext>
                  </a:extLst>
                </a:gridCol>
                <a:gridCol w="3856354">
                  <a:extLst>
                    <a:ext uri="{9D8B030D-6E8A-4147-A177-3AD203B41FA5}">
                      <a16:colId xmlns:a16="http://schemas.microsoft.com/office/drawing/2014/main" val="3087028509"/>
                    </a:ext>
                  </a:extLst>
                </a:gridCol>
              </a:tblGrid>
              <a:tr h="24096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(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2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857221"/>
                  </a:ext>
                </a:extLst>
              </a:tr>
              <a:tr h="2061543">
                <a:tc gridSpan="3">
                  <a:txBody>
                    <a:bodyPr/>
                    <a:lstStyle/>
                    <a:p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rượu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mời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nhảy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múa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ca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trầm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dặt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dìu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cồng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chiêng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kèn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kèn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bừng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náo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vi-VN" sz="2200" i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618433"/>
                  </a:ext>
                </a:extLst>
              </a:tr>
              <a:tr h="294506">
                <a:tc>
                  <a:txBody>
                    <a:bodyPr/>
                    <a:lstStyle/>
                    <a:p>
                      <a:r>
                        <a:rPr lang="en-US" sz="2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 thuật sự kiện</a:t>
                      </a:r>
                      <a:endParaRPr lang="vi-VN" sz="2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 tả sự kiện</a:t>
                      </a:r>
                      <a:endParaRPr lang="vi-VN" sz="2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xúc của người viết</a:t>
                      </a:r>
                      <a:endParaRPr lang="vi-VN" sz="2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13904"/>
                  </a:ext>
                </a:extLst>
              </a:tr>
              <a:tr h="1801720">
                <a:tc>
                  <a:txBody>
                    <a:bodyPr/>
                    <a:lstStyle/>
                    <a:p>
                      <a:r>
                        <a:rPr lang="vi-VN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vi-VN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095908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AEF32D4-7AAB-47A6-892C-9351077F864E}"/>
              </a:ext>
            </a:extLst>
          </p:cNvPr>
          <p:cNvSpPr txBox="1"/>
          <p:nvPr/>
        </p:nvSpPr>
        <p:spPr>
          <a:xfrm>
            <a:off x="425365" y="4747997"/>
            <a:ext cx="33130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tiệc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4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8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885463" y="-39757"/>
            <a:ext cx="958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LỄ CÚNG THẦN LÚA CỦA NGƯỜI CHƠ-RO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2" y="-39757"/>
            <a:ext cx="2048563" cy="168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66">
            <a:extLst>
              <a:ext uri="{FF2B5EF4-FFF2-40B4-BE49-F238E27FC236}">
                <a16:creationId xmlns:a16="http://schemas.microsoft.com/office/drawing/2014/main" id="{AA2DD0E5-3A74-48F1-8045-98791A65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974" y="331399"/>
            <a:ext cx="3531409" cy="84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4BD3A3-F0B3-4215-9C6C-AEB393A5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472" y="575803"/>
            <a:ext cx="4140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Trải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nghiệm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cùng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văn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bản</a:t>
            </a:r>
            <a:endParaRPr lang="vi-VN" altLang="vi-VN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D8FC0-B299-4E43-850E-05AEE21E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38" y="467035"/>
            <a:ext cx="3968394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II. ĐỌC – HIỂU VĂN BẢN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2EC84-4AD5-4B2D-ACE1-6D0CC8B5C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14" y="912434"/>
            <a:ext cx="2415085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III. TỔNG KẾT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7CB949-F724-4F34-BBB8-494A930279BC}"/>
              </a:ext>
            </a:extLst>
          </p:cNvPr>
          <p:cNvSpPr txBox="1"/>
          <p:nvPr/>
        </p:nvSpPr>
        <p:spPr>
          <a:xfrm>
            <a:off x="425365" y="1509838"/>
            <a:ext cx="47268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vi-V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0AF22C4-0EBC-4486-ACED-5DCD15F08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372742"/>
              </p:ext>
            </p:extLst>
          </p:nvPr>
        </p:nvGraphicFramePr>
        <p:xfrm>
          <a:off x="373714" y="1971503"/>
          <a:ext cx="11566494" cy="48798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15260">
                  <a:extLst>
                    <a:ext uri="{9D8B030D-6E8A-4147-A177-3AD203B41FA5}">
                      <a16:colId xmlns:a16="http://schemas.microsoft.com/office/drawing/2014/main" val="2647194883"/>
                    </a:ext>
                  </a:extLst>
                </a:gridCol>
                <a:gridCol w="6294783">
                  <a:extLst>
                    <a:ext uri="{9D8B030D-6E8A-4147-A177-3AD203B41FA5}">
                      <a16:colId xmlns:a16="http://schemas.microsoft.com/office/drawing/2014/main" val="35219206"/>
                    </a:ext>
                  </a:extLst>
                </a:gridCol>
                <a:gridCol w="2756451">
                  <a:extLst>
                    <a:ext uri="{9D8B030D-6E8A-4147-A177-3AD203B41FA5}">
                      <a16:colId xmlns:a16="http://schemas.microsoft.com/office/drawing/2014/main" val="3087028509"/>
                    </a:ext>
                  </a:extLst>
                </a:gridCol>
              </a:tblGrid>
              <a:tr h="353438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(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2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857221"/>
                  </a:ext>
                </a:extLst>
              </a:tr>
              <a:tr h="1080868">
                <a:tc gridSpan="3">
                  <a:txBody>
                    <a:bodyPr/>
                    <a:lstStyle/>
                    <a:p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bừng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náo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vi-VN" sz="2200" i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618433"/>
                  </a:ext>
                </a:extLst>
              </a:tr>
              <a:tr h="431980">
                <a:tc>
                  <a:txBody>
                    <a:bodyPr/>
                    <a:lstStyle/>
                    <a:p>
                      <a:pPr algn="ctr"/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vi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13904"/>
                  </a:ext>
                </a:extLst>
              </a:tr>
              <a:tr h="3013585">
                <a:tc>
                  <a:txBody>
                    <a:bodyPr/>
                    <a:lstStyle/>
                    <a:p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vi-VN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095908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6AF0435-9909-4829-BA00-F4115476DA5F}"/>
              </a:ext>
            </a:extLst>
          </p:cNvPr>
          <p:cNvSpPr txBox="1"/>
          <p:nvPr/>
        </p:nvSpPr>
        <p:spPr>
          <a:xfrm>
            <a:off x="2857578" y="3804386"/>
            <a:ext cx="62431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tiệc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tiệc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dặt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dìu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cồng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chiêng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62265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885463" y="-39757"/>
            <a:ext cx="958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LỄ CÚNG THẦN LÚA CỦA NGƯỜI CHƠ-RO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2" y="-39757"/>
            <a:ext cx="2048563" cy="168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66">
            <a:extLst>
              <a:ext uri="{FF2B5EF4-FFF2-40B4-BE49-F238E27FC236}">
                <a16:creationId xmlns:a16="http://schemas.microsoft.com/office/drawing/2014/main" id="{AA2DD0E5-3A74-48F1-8045-98791A65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974" y="331399"/>
            <a:ext cx="3531409" cy="84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4BD3A3-F0B3-4215-9C6C-AEB393A5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472" y="575803"/>
            <a:ext cx="4140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Trải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nghiệm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cùng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văn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bản</a:t>
            </a:r>
            <a:endParaRPr lang="vi-VN" altLang="vi-VN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D8FC0-B299-4E43-850E-05AEE21E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38" y="467035"/>
            <a:ext cx="3968394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II. ĐỌC – HIỂU VĂN BẢN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2EC84-4AD5-4B2D-ACE1-6D0CC8B5C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14" y="912434"/>
            <a:ext cx="2415085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III. TỔNG KẾT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7CB949-F724-4F34-BBB8-494A930279BC}"/>
              </a:ext>
            </a:extLst>
          </p:cNvPr>
          <p:cNvSpPr txBox="1"/>
          <p:nvPr/>
        </p:nvSpPr>
        <p:spPr>
          <a:xfrm>
            <a:off x="425365" y="1509838"/>
            <a:ext cx="47268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vi-V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0AF22C4-0EBC-4486-ACED-5DCD15F08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289679"/>
              </p:ext>
            </p:extLst>
          </p:nvPr>
        </p:nvGraphicFramePr>
        <p:xfrm>
          <a:off x="373714" y="1971503"/>
          <a:ext cx="11566494" cy="45550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00790">
                  <a:extLst>
                    <a:ext uri="{9D8B030D-6E8A-4147-A177-3AD203B41FA5}">
                      <a16:colId xmlns:a16="http://schemas.microsoft.com/office/drawing/2014/main" val="2647194883"/>
                    </a:ext>
                  </a:extLst>
                </a:gridCol>
                <a:gridCol w="6056244">
                  <a:extLst>
                    <a:ext uri="{9D8B030D-6E8A-4147-A177-3AD203B41FA5}">
                      <a16:colId xmlns:a16="http://schemas.microsoft.com/office/drawing/2014/main" val="35219206"/>
                    </a:ext>
                  </a:extLst>
                </a:gridCol>
                <a:gridCol w="2809460">
                  <a:extLst>
                    <a:ext uri="{9D8B030D-6E8A-4147-A177-3AD203B41FA5}">
                      <a16:colId xmlns:a16="http://schemas.microsoft.com/office/drawing/2014/main" val="3087028509"/>
                    </a:ext>
                  </a:extLst>
                </a:gridCol>
              </a:tblGrid>
              <a:tr h="3062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(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2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857221"/>
                  </a:ext>
                </a:extLst>
              </a:tr>
              <a:tr h="880627">
                <a:tc gridSpan="3">
                  <a:txBody>
                    <a:bodyPr/>
                    <a:lstStyle/>
                    <a:p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618433"/>
                  </a:ext>
                </a:extLst>
              </a:tr>
              <a:tr h="374252">
                <a:tc>
                  <a:txBody>
                    <a:bodyPr/>
                    <a:lstStyle/>
                    <a:p>
                      <a:pPr algn="ctr"/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13904"/>
                  </a:ext>
                </a:extLst>
              </a:tr>
              <a:tr h="2994014">
                <a:tc>
                  <a:txBody>
                    <a:bodyPr/>
                    <a:lstStyle/>
                    <a:p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vi-VN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rượu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mời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nhảy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múa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ca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trầm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dặt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dìu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cồng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chiêng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kèn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kèn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vi-VN" sz="2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095908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9E8455F-A182-46F5-BDE5-B6884B9ED14C}"/>
              </a:ext>
            </a:extLst>
          </p:cNvPr>
          <p:cNvSpPr txBox="1"/>
          <p:nvPr/>
        </p:nvSpPr>
        <p:spPr>
          <a:xfrm>
            <a:off x="9270303" y="3619650"/>
            <a:ext cx="25479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2400" i="1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732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885463" y="-39757"/>
            <a:ext cx="958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LỄ CÚNG THẦN LÚA CỦA NGƯỜI CHƠ-RO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2" y="-39757"/>
            <a:ext cx="2048563" cy="168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66">
            <a:extLst>
              <a:ext uri="{FF2B5EF4-FFF2-40B4-BE49-F238E27FC236}">
                <a16:creationId xmlns:a16="http://schemas.microsoft.com/office/drawing/2014/main" id="{AA2DD0E5-3A74-48F1-8045-98791A65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974" y="331399"/>
            <a:ext cx="3531409" cy="84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4BD3A3-F0B3-4215-9C6C-AEB393A5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472" y="575803"/>
            <a:ext cx="4140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Trải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nghiệm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cùng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văn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bản</a:t>
            </a:r>
            <a:endParaRPr lang="vi-VN" altLang="vi-VN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D8FC0-B299-4E43-850E-05AEE21E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38" y="467035"/>
            <a:ext cx="3968394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II. ĐỌC – HIỂU VĂN BẢN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2EC84-4AD5-4B2D-ACE1-6D0CC8B5C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14" y="912434"/>
            <a:ext cx="2415085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III. TỔNG KẾT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7CB949-F724-4F34-BBB8-494A930279BC}"/>
              </a:ext>
            </a:extLst>
          </p:cNvPr>
          <p:cNvSpPr txBox="1"/>
          <p:nvPr/>
        </p:nvSpPr>
        <p:spPr>
          <a:xfrm>
            <a:off x="425365" y="1509838"/>
            <a:ext cx="47268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vi-V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B5C617-6F92-4651-A256-F61BF0237B65}"/>
              </a:ext>
            </a:extLst>
          </p:cNvPr>
          <p:cNvSpPr txBox="1"/>
          <p:nvPr/>
        </p:nvSpPr>
        <p:spPr>
          <a:xfrm>
            <a:off x="246728" y="1982587"/>
            <a:ext cx="6705595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hợp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tường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thuật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miêu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tả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biểu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tự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hợp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ngôn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ngữ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ảnh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Trình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bày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trình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tự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thời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cụ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chi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tin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kiện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đảm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bảo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chính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xác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tin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cậy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07427B-1CBC-4D2F-884B-F4125F5BCEF1}"/>
              </a:ext>
            </a:extLst>
          </p:cNvPr>
          <p:cNvCxnSpPr/>
          <p:nvPr/>
        </p:nvCxnSpPr>
        <p:spPr>
          <a:xfrm>
            <a:off x="6922629" y="575803"/>
            <a:ext cx="0" cy="6293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151691B-3EA9-4B7F-AECE-92403D5E0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2" y="1212580"/>
            <a:ext cx="4878992" cy="5452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508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885463" y="-39757"/>
            <a:ext cx="958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LỄ CÚNG THẦN LÚA CỦA NGƯỜI CHƠ-RO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2" y="-39757"/>
            <a:ext cx="2048563" cy="168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66">
            <a:extLst>
              <a:ext uri="{FF2B5EF4-FFF2-40B4-BE49-F238E27FC236}">
                <a16:creationId xmlns:a16="http://schemas.microsoft.com/office/drawing/2014/main" id="{AA2DD0E5-3A74-48F1-8045-98791A65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974" y="331399"/>
            <a:ext cx="3531409" cy="84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4BD3A3-F0B3-4215-9C6C-AEB393A5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472" y="575803"/>
            <a:ext cx="4140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Trải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nghiệm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cùng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văn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bản</a:t>
            </a:r>
            <a:endParaRPr lang="vi-VN" altLang="vi-VN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D8FC0-B299-4E43-850E-05AEE21E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38" y="467035"/>
            <a:ext cx="3968394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II. ĐỌC – HIỂU VĂN BẢN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2EC84-4AD5-4B2D-ACE1-6D0CC8B5C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14" y="912434"/>
            <a:ext cx="2415085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III. TỔNG KẾT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7CB949-F724-4F34-BBB8-494A930279BC}"/>
              </a:ext>
            </a:extLst>
          </p:cNvPr>
          <p:cNvSpPr txBox="1"/>
          <p:nvPr/>
        </p:nvSpPr>
        <p:spPr>
          <a:xfrm>
            <a:off x="425365" y="1509838"/>
            <a:ext cx="47268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vi-V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07427B-1CBC-4D2F-884B-F4125F5BCEF1}"/>
              </a:ext>
            </a:extLst>
          </p:cNvPr>
          <p:cNvCxnSpPr/>
          <p:nvPr/>
        </p:nvCxnSpPr>
        <p:spPr>
          <a:xfrm>
            <a:off x="7161169" y="575803"/>
            <a:ext cx="0" cy="6293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350A0B7-CD10-4006-9C8A-6CF959DA605A}"/>
              </a:ext>
            </a:extLst>
          </p:cNvPr>
          <p:cNvSpPr txBox="1"/>
          <p:nvPr/>
        </p:nvSpPr>
        <p:spPr>
          <a:xfrm>
            <a:off x="425366" y="1971503"/>
            <a:ext cx="27419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2. Ý </a:t>
            </a:r>
            <a:r>
              <a:rPr lang="en-US" sz="24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vi-VN" sz="24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78BA1B-FB22-4308-A9A0-17FE6A370367}"/>
              </a:ext>
            </a:extLst>
          </p:cNvPr>
          <p:cNvSpPr txBox="1"/>
          <p:nvPr/>
        </p:nvSpPr>
        <p:spPr>
          <a:xfrm>
            <a:off x="373714" y="2437083"/>
            <a:ext cx="6705599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giới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thiệu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nét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sinh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hoạt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hoá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đáo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Chơ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Ro,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góp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phong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phú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di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sản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hoá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dân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tộc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065411-C345-4F21-A7DE-B3C7AC4AED97}"/>
              </a:ext>
            </a:extLst>
          </p:cNvPr>
          <p:cNvSpPr txBox="1"/>
          <p:nvPr/>
        </p:nvSpPr>
        <p:spPr>
          <a:xfrm>
            <a:off x="196440" y="4125046"/>
            <a:ext cx="6882873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ự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gắn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bó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giữa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thiên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nhiên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con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thời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lòng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ơn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con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thần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khát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vọng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mong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muốn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vụ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mùa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bội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ấm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no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hạnh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phúc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chính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đáng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con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135EB7-C413-4423-A929-2E98DEFBE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974" y="1686104"/>
            <a:ext cx="4597608" cy="4969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685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885463" y="-39757"/>
            <a:ext cx="958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LỄ CÚNG THẦN LÚA CỦA NGƯỜI CHƠ-RO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2" y="-39757"/>
            <a:ext cx="2048563" cy="168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66">
            <a:extLst>
              <a:ext uri="{FF2B5EF4-FFF2-40B4-BE49-F238E27FC236}">
                <a16:creationId xmlns:a16="http://schemas.microsoft.com/office/drawing/2014/main" id="{AA2DD0E5-3A74-48F1-8045-98791A65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32" y="1220039"/>
            <a:ext cx="5723708" cy="136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CD8FC0-B299-4E43-850E-05AEE21E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434" y="1714853"/>
            <a:ext cx="3610925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CỦNG CỐ KIẾN THỨC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07427B-1CBC-4D2F-884B-F4125F5BCEF1}"/>
              </a:ext>
            </a:extLst>
          </p:cNvPr>
          <p:cNvCxnSpPr/>
          <p:nvPr/>
        </p:nvCxnSpPr>
        <p:spPr>
          <a:xfrm>
            <a:off x="7161169" y="575803"/>
            <a:ext cx="0" cy="6293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9135EB7-C413-4423-A929-2E98DEFBE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974" y="1686104"/>
            <a:ext cx="4597608" cy="4969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F0F9DFE-4714-444D-822D-2A3232D6DB03}"/>
              </a:ext>
            </a:extLst>
          </p:cNvPr>
          <p:cNvSpPr txBox="1"/>
          <p:nvPr/>
        </p:nvSpPr>
        <p:spPr>
          <a:xfrm>
            <a:off x="732521" y="3118280"/>
            <a:ext cx="61197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 1.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tóm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nội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bạn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vừa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trải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nghiệm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nêu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cảm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buổi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lễ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cúng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Thần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Lúa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này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750556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885463" y="-39757"/>
            <a:ext cx="958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LỄ CÚNG THẦN LÚA CỦA NGƯỜI CHƠ-RO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2" y="-39757"/>
            <a:ext cx="2048563" cy="168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66">
            <a:extLst>
              <a:ext uri="{FF2B5EF4-FFF2-40B4-BE49-F238E27FC236}">
                <a16:creationId xmlns:a16="http://schemas.microsoft.com/office/drawing/2014/main" id="{AA2DD0E5-3A74-48F1-8045-98791A65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32" y="1220039"/>
            <a:ext cx="5723708" cy="136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CD8FC0-B299-4E43-850E-05AEE21E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959" y="1714853"/>
            <a:ext cx="1899879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VẬN DỤNG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07427B-1CBC-4D2F-884B-F4125F5BCEF1}"/>
              </a:ext>
            </a:extLst>
          </p:cNvPr>
          <p:cNvCxnSpPr/>
          <p:nvPr/>
        </p:nvCxnSpPr>
        <p:spPr>
          <a:xfrm>
            <a:off x="7161169" y="575803"/>
            <a:ext cx="0" cy="6293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9135EB7-C413-4423-A929-2E98DEFBE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974" y="1686104"/>
            <a:ext cx="4597608" cy="4969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F0F9DFE-4714-444D-822D-2A3232D6DB03}"/>
              </a:ext>
            </a:extLst>
          </p:cNvPr>
          <p:cNvSpPr txBox="1"/>
          <p:nvPr/>
        </p:nvSpPr>
        <p:spPr>
          <a:xfrm>
            <a:off x="534510" y="3077873"/>
            <a:ext cx="61197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5-7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thuyết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minh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buổi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lễ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xem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chứng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4153400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ổng hợp hình ảnh cảm ơn đẹp nhất - Kho ảnh đẹp">
            <a:extLst>
              <a:ext uri="{FF2B5EF4-FFF2-40B4-BE49-F238E27FC236}">
                <a16:creationId xmlns:a16="http://schemas.microsoft.com/office/drawing/2014/main" id="{804D984E-1B26-4DB1-A0F4-A6FD90B1B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246" y="3087974"/>
            <a:ext cx="8369508" cy="3417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30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20DB9D-02ED-44EF-B06B-8AFA0CBC74E9}"/>
              </a:ext>
            </a:extLst>
          </p:cNvPr>
          <p:cNvSpPr txBox="1"/>
          <p:nvPr/>
        </p:nvSpPr>
        <p:spPr>
          <a:xfrm>
            <a:off x="4028089" y="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10: MẸ THIÊN NHIÊN </a:t>
            </a:r>
            <a:endParaRPr lang="vi-VN" sz="3200" dirty="0">
              <a:solidFill>
                <a:srgbClr val="00B05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5DBE4D-9588-44B4-90D8-4D85446DD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5" y="0"/>
            <a:ext cx="1658820" cy="136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66">
            <a:extLst>
              <a:ext uri="{FF2B5EF4-FFF2-40B4-BE49-F238E27FC236}">
                <a16:creationId xmlns:a16="http://schemas.microsoft.com/office/drawing/2014/main" id="{C258DF72-D3D7-4A19-BDF4-5662C4FFB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8" y="816996"/>
            <a:ext cx="3481387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8661C0-B791-44B3-8B82-8DEFF35BB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01" y="1441634"/>
            <a:ext cx="289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TRI THỨC NGỮ VĂN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3260C3-A37C-4942-B3F2-B824595A177F}"/>
              </a:ext>
            </a:extLst>
          </p:cNvPr>
          <p:cNvSpPr txBox="1"/>
          <p:nvPr/>
        </p:nvSpPr>
        <p:spPr>
          <a:xfrm>
            <a:off x="2699509" y="2410960"/>
            <a:ext cx="9342783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23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3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3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3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</a:t>
            </a:r>
            <a:r>
              <a:rPr lang="en-US" sz="23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3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3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3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3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mục</a:t>
            </a:r>
            <a:r>
              <a:rPr lang="en-US" sz="23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3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đích</a:t>
            </a:r>
            <a:r>
              <a:rPr lang="en-US" sz="23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3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chuyền</a:t>
            </a:r>
            <a:r>
              <a:rPr lang="en-US" sz="23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3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tải</a:t>
            </a:r>
            <a:r>
              <a:rPr lang="en-US" sz="23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3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3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tin </a:t>
            </a:r>
            <a:r>
              <a:rPr lang="en-US" sz="23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3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3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23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tin </a:t>
            </a:r>
            <a:r>
              <a:rPr lang="en-US" sz="23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cậy</a:t>
            </a:r>
            <a:r>
              <a:rPr lang="en-US" sz="23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3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xác</a:t>
            </a:r>
            <a:r>
              <a:rPr lang="en-US" sz="23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3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thực</a:t>
            </a:r>
            <a:r>
              <a:rPr lang="en-US" sz="23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3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39CBF9-4015-4CAE-8068-77CB4C88B7EB}"/>
              </a:ext>
            </a:extLst>
          </p:cNvPr>
          <p:cNvSpPr txBox="1"/>
          <p:nvPr/>
        </p:nvSpPr>
        <p:spPr>
          <a:xfrm>
            <a:off x="149708" y="2410960"/>
            <a:ext cx="3984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ăn</a:t>
            </a:r>
            <a:r>
              <a:rPr lang="en-US" sz="24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4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4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tin: </a:t>
            </a:r>
            <a:endParaRPr lang="vi-VN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67D8DB-0DC2-400A-99CE-53DD2FD30F12}"/>
              </a:ext>
            </a:extLst>
          </p:cNvPr>
          <p:cNvSpPr txBox="1"/>
          <p:nvPr/>
        </p:nvSpPr>
        <p:spPr>
          <a:xfrm>
            <a:off x="149708" y="3013501"/>
            <a:ext cx="119361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Sa-</a:t>
            </a:r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pô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ngắn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nằm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dưới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nhan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nhằm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giới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thiệu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tóm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nội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lôi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cuốn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A2994B-ADDD-4DCF-9F49-ADAAF0704ECF}"/>
              </a:ext>
            </a:extLst>
          </p:cNvPr>
          <p:cNvSpPr txBox="1"/>
          <p:nvPr/>
        </p:nvSpPr>
        <p:spPr>
          <a:xfrm>
            <a:off x="149708" y="4000763"/>
            <a:ext cx="10755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Nhan</a:t>
            </a:r>
            <a:r>
              <a:rPr lang="en-US" sz="24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nội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chính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112762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20DB9D-02ED-44EF-B06B-8AFA0CBC74E9}"/>
              </a:ext>
            </a:extLst>
          </p:cNvPr>
          <p:cNvSpPr txBox="1"/>
          <p:nvPr/>
        </p:nvSpPr>
        <p:spPr>
          <a:xfrm>
            <a:off x="4876228" y="-2005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10: MẸ THIÊN NHIÊN </a:t>
            </a:r>
            <a:endParaRPr lang="vi-VN" sz="3200" dirty="0">
              <a:solidFill>
                <a:srgbClr val="00B05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5DBE4D-9588-44B4-90D8-4D85446DD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5" y="0"/>
            <a:ext cx="1658820" cy="136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66">
            <a:extLst>
              <a:ext uri="{FF2B5EF4-FFF2-40B4-BE49-F238E27FC236}">
                <a16:creationId xmlns:a16="http://schemas.microsoft.com/office/drawing/2014/main" id="{C258DF72-D3D7-4A19-BDF4-5662C4FFB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8" y="639171"/>
            <a:ext cx="3481387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8661C0-B791-44B3-8B82-8DEFF35BB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26" y="1296514"/>
            <a:ext cx="289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TRI THỨC NGỮ VĂN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8FB9BA-6E03-4EF5-B1CD-DBB8B484E8CD}"/>
              </a:ext>
            </a:extLst>
          </p:cNvPr>
          <p:cNvSpPr txBox="1"/>
          <p:nvPr/>
        </p:nvSpPr>
        <p:spPr>
          <a:xfrm>
            <a:off x="279952" y="2022317"/>
            <a:ext cx="116320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24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mục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chương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mục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hoặc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mục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giúp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bố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cục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mạch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lạc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dễ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tiếp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Dưới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mỗi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mục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hoặc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thành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bộ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phận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toàn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180131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20DB9D-02ED-44EF-B06B-8AFA0CBC74E9}"/>
              </a:ext>
            </a:extLst>
          </p:cNvPr>
          <p:cNvSpPr txBox="1"/>
          <p:nvPr/>
        </p:nvSpPr>
        <p:spPr>
          <a:xfrm>
            <a:off x="4876228" y="-2005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10: MẸ THIÊN NHIÊN </a:t>
            </a:r>
            <a:endParaRPr lang="vi-VN" sz="3200" dirty="0">
              <a:solidFill>
                <a:srgbClr val="00B05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5DBE4D-9588-44B4-90D8-4D85446DD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5" y="0"/>
            <a:ext cx="1658820" cy="136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66">
            <a:extLst>
              <a:ext uri="{FF2B5EF4-FFF2-40B4-BE49-F238E27FC236}">
                <a16:creationId xmlns:a16="http://schemas.microsoft.com/office/drawing/2014/main" id="{C258DF72-D3D7-4A19-BDF4-5662C4FFB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06" y="547889"/>
            <a:ext cx="3481387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8661C0-B791-44B3-8B82-8DEFF35BB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426" y="1296568"/>
            <a:ext cx="289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TRI THỨC NGỮ VĂN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3D17815-08FE-4C0A-9A62-7AAA2E96FC9A}"/>
              </a:ext>
            </a:extLst>
          </p:cNvPr>
          <p:cNvCxnSpPr>
            <a:cxnSpLocks/>
          </p:cNvCxnSpPr>
          <p:nvPr/>
        </p:nvCxnSpPr>
        <p:spPr>
          <a:xfrm>
            <a:off x="4028661" y="3064668"/>
            <a:ext cx="0" cy="728663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AA0AFCD-BDD0-434B-BDC7-C4E9DB59DC7D}"/>
              </a:ext>
            </a:extLst>
          </p:cNvPr>
          <p:cNvSpPr txBox="1"/>
          <p:nvPr/>
        </p:nvSpPr>
        <p:spPr>
          <a:xfrm>
            <a:off x="664426" y="3846037"/>
            <a:ext cx="10712416" cy="19389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AutoNum type="alphaLcPeriod"/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AutoNum type="alphaLcPeriod"/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eriod"/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114DA6-20E8-4E5E-A75F-0B35A7509E55}"/>
              </a:ext>
            </a:extLst>
          </p:cNvPr>
          <p:cNvSpPr txBox="1"/>
          <p:nvPr/>
        </p:nvSpPr>
        <p:spPr>
          <a:xfrm>
            <a:off x="664426" y="1907044"/>
            <a:ext cx="11156513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24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Thuyết</a:t>
            </a:r>
            <a:r>
              <a:rPr lang="en-US" sz="24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minh</a:t>
            </a:r>
            <a:r>
              <a:rPr lang="en-US" sz="24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thuật</a:t>
            </a:r>
            <a:r>
              <a:rPr lang="en-US" sz="24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sz="24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4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24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kiện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thuộc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loại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tin.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Mục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đích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kiểu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này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giới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thiệu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thuyết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minh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kiện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giúp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quá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trình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diễn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kiện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tin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liên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quan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100204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20DB9D-02ED-44EF-B06B-8AFA0CBC74E9}"/>
              </a:ext>
            </a:extLst>
          </p:cNvPr>
          <p:cNvSpPr txBox="1"/>
          <p:nvPr/>
        </p:nvSpPr>
        <p:spPr>
          <a:xfrm>
            <a:off x="3048000" y="-2650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10: MẸ THIÊN NHIÊN </a:t>
            </a:r>
            <a:endParaRPr lang="vi-VN" sz="3200" dirty="0">
              <a:solidFill>
                <a:srgbClr val="00B05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5DBE4D-9588-44B4-90D8-4D85446DD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5" y="0"/>
            <a:ext cx="1658820" cy="8219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77A56A-0F8A-4144-8E93-8C6C7D5209F5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BCC567C-3C02-4A74-9F4D-26FC506C9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30" y="631069"/>
            <a:ext cx="3458816" cy="30864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CA4B93-4E58-4BF7-AB03-7482EFEF0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5" y="558271"/>
            <a:ext cx="3963051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420E8F-5D4F-4337-A450-3FE9CE285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3218"/>
            <a:ext cx="3915309" cy="3086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683787-E5AC-4091-A58B-704AA54BA0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545" y="558271"/>
            <a:ext cx="4893792" cy="3845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FD37486-616A-4739-AE83-DE36C1166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144" y="4280452"/>
            <a:ext cx="4953193" cy="277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8008DC2-018B-41B4-8FDD-1E014264D9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42" y="3717525"/>
            <a:ext cx="3337601" cy="3172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14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B2E71C-5A79-426D-9FC9-2F866C533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" y="682488"/>
            <a:ext cx="5989983" cy="3332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3048000" y="-2650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10: MẸ THIÊN NHIÊN </a:t>
            </a:r>
            <a:endParaRPr lang="vi-VN" sz="3200" dirty="0">
              <a:solidFill>
                <a:srgbClr val="00B05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5" y="-39756"/>
            <a:ext cx="1658820" cy="136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F1C7A4-B62E-4998-8F65-C4C68D5D8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45" y="736246"/>
            <a:ext cx="5822923" cy="31076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533666-8CB1-4B43-87DE-B2E1317F9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45" y="4015408"/>
            <a:ext cx="5743413" cy="27248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5E0F2B-F653-4FA0-B8AC-0E02D221DA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5" y="602976"/>
            <a:ext cx="5936975" cy="32136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6C7C6A-EDF5-48E4-BDA5-4EDA6A7EB9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44" y="3896139"/>
            <a:ext cx="5902440" cy="29618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48BD62-D2FA-4445-842F-C47AC517BC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" y="3482680"/>
            <a:ext cx="6042989" cy="337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6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3048000" y="-2650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10: MẸ THIÊN NHIÊN </a:t>
            </a:r>
            <a:endParaRPr lang="vi-VN" sz="3200" dirty="0">
              <a:solidFill>
                <a:srgbClr val="00B05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5" y="-39756"/>
            <a:ext cx="1658820" cy="136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48BD62-D2FA-4445-842F-C47AC517B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" y="3482680"/>
            <a:ext cx="6042989" cy="33753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86B7CF-03CB-4107-B95F-EA2F73DFD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1" y="1099486"/>
            <a:ext cx="5830957" cy="553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8453D6-9F0E-43C7-8340-3107BEBB1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" y="642731"/>
            <a:ext cx="6042988" cy="27862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CBB838-B6EE-4AF5-B245-EEA95A797173}"/>
              </a:ext>
            </a:extLst>
          </p:cNvPr>
          <p:cNvSpPr txBox="1"/>
          <p:nvPr/>
        </p:nvSpPr>
        <p:spPr>
          <a:xfrm>
            <a:off x="6149012" y="6427113"/>
            <a:ext cx="6042988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Xê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KomTum</a:t>
            </a:r>
            <a:endParaRPr lang="vi-V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1D86FF-ABF3-4501-8E91-412006203C99}"/>
              </a:ext>
            </a:extLst>
          </p:cNvPr>
          <p:cNvSpPr txBox="1"/>
          <p:nvPr/>
        </p:nvSpPr>
        <p:spPr>
          <a:xfrm>
            <a:off x="1172819" y="6416819"/>
            <a:ext cx="3995529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4908E5-A8BD-4EE3-837C-8BCF9927F8A3}"/>
              </a:ext>
            </a:extLst>
          </p:cNvPr>
          <p:cNvSpPr txBox="1"/>
          <p:nvPr/>
        </p:nvSpPr>
        <p:spPr>
          <a:xfrm>
            <a:off x="642081" y="2998113"/>
            <a:ext cx="4691270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89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3048000" y="-2650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10: MẸ THIÊN NHIÊN </a:t>
            </a:r>
            <a:endParaRPr lang="vi-VN" sz="3200" dirty="0">
              <a:solidFill>
                <a:srgbClr val="00B05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5" y="-39756"/>
            <a:ext cx="1658820" cy="136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CE184E-EFFC-4031-90E2-19E02C8AB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8" y="642731"/>
            <a:ext cx="11608904" cy="608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269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2311</Words>
  <PresentationFormat>Widescreen</PresentationFormat>
  <Paragraphs>232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Aachen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BÀI 10: MẸ THIÊN NHIÊN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2021-06-25T08:34:30Z</dcterms:created>
  <dcterms:modified xsi:type="dcterms:W3CDTF">2021-06-29T03:56:31Z</dcterms:modified>
</cp:coreProperties>
</file>