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70" r:id="rId6"/>
    <p:sldId id="350" r:id="rId7"/>
    <p:sldId id="351" r:id="rId8"/>
    <p:sldId id="354" r:id="rId9"/>
    <p:sldId id="355" r:id="rId10"/>
    <p:sldId id="374" r:id="rId11"/>
    <p:sldId id="352" r:id="rId12"/>
    <p:sldId id="353" r:id="rId13"/>
    <p:sldId id="356" r:id="rId14"/>
    <p:sldId id="358" r:id="rId15"/>
    <p:sldId id="359" r:id="rId16"/>
    <p:sldId id="360" r:id="rId17"/>
    <p:sldId id="361" r:id="rId18"/>
    <p:sldId id="362" r:id="rId19"/>
    <p:sldId id="363" r:id="rId20"/>
    <p:sldId id="365" r:id="rId21"/>
    <p:sldId id="367" r:id="rId22"/>
    <p:sldId id="368" r:id="rId23"/>
    <p:sldId id="369" r:id="rId24"/>
    <p:sldId id="371" r:id="rId25"/>
    <p:sldId id="372" r:id="rId26"/>
    <p:sldId id="315" r:id="rId27"/>
    <p:sldId id="373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72A5E9-536C-416B-A65D-19C8B22FBDAF}" type="datetimeFigureOut">
              <a:rPr lang="en-US"/>
              <a:pPr>
                <a:defRPr/>
              </a:pPr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06442E-BE4F-45BA-9F85-47B7E00B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390188" y="-17463"/>
            <a:ext cx="1801812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Review Unit 10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  <a:extLst/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>
            <a:extLst/>
          </p:cNvPr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/>
          </p:cNvPr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/>
          </p:cNvPr>
          <p:cNvSpPr txBox="1"/>
          <p:nvPr userDrawn="1"/>
        </p:nvSpPr>
        <p:spPr>
          <a:xfrm>
            <a:off x="10390188" y="-17463"/>
            <a:ext cx="1801812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Review Unit 10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46675" y="2646363"/>
            <a:ext cx="65960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Review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Pages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108 &amp; 109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6D0344-2A54-45AD-8244-2B8711E95277}"/>
              </a:ext>
            </a:extLst>
          </p:cNvPr>
          <p:cNvSpPr txBox="1"/>
          <p:nvPr/>
        </p:nvSpPr>
        <p:spPr>
          <a:xfrm>
            <a:off x="90153" y="369112"/>
            <a:ext cx="1932998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C3CEA-A64B-4271-BCD4-4BA0306DD95E}"/>
              </a:ext>
            </a:extLst>
          </p:cNvPr>
          <p:cNvSpPr txBox="1"/>
          <p:nvPr/>
        </p:nvSpPr>
        <p:spPr>
          <a:xfrm>
            <a:off x="2292440" y="369112"/>
            <a:ext cx="361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n-lt"/>
              </a:rPr>
              <a:t>Listen and read.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99565-990B-4113-93C0-88DFEE7B41B8}"/>
              </a:ext>
            </a:extLst>
          </p:cNvPr>
          <p:cNvSpPr/>
          <p:nvPr/>
        </p:nvSpPr>
        <p:spPr>
          <a:xfrm>
            <a:off x="6284889" y="1186559"/>
            <a:ext cx="5816958" cy="481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Then, we're going to Cotswold Wildlife Park on Thursday.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That should be fun.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On Friday morning, we are </a:t>
            </a:r>
            <a:r>
              <a:rPr lang="en-US" sz="2000" i="1" dirty="0" err="1">
                <a:latin typeface="+mn-lt"/>
              </a:rPr>
              <a:t>ying</a:t>
            </a:r>
            <a:r>
              <a:rPr lang="en-US" sz="2000" i="1" dirty="0">
                <a:latin typeface="+mn-lt"/>
              </a:rPr>
              <a:t> to Scotland!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What are you going to do?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We will explore the Old Town in Edinburgh on Friday.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Are you going to visit Edinburgh Castle?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Of course!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Is that the last day of your trip?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No, Saturday is the last day and we're going to climb Arthur's Seat.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Sounds fantastic!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I know, I can't wait!</a:t>
            </a:r>
            <a:endParaRPr lang="en-US" sz="20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C944D2-B683-4E63-8A1D-143E81277175}"/>
              </a:ext>
            </a:extLst>
          </p:cNvPr>
          <p:cNvSpPr/>
          <p:nvPr/>
        </p:nvSpPr>
        <p:spPr>
          <a:xfrm>
            <a:off x="90153" y="1199142"/>
            <a:ext cx="6005847" cy="48151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You're going to the UK next week, right?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Yes.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Where are you going to visit?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On Monday, we're going to visit Big Ben and Buckingham Palace.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Cool.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Then, we're going to visit the Tower of London and some museums on Tuesday.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I heard that many ghosts are still in the tower.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I hope we don't meet any!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Haha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 on Wednesday, we're going to the University of Oxford.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Nice.</a:t>
            </a:r>
          </a:p>
        </p:txBody>
      </p:sp>
      <p:pic>
        <p:nvPicPr>
          <p:cNvPr id="6" name="SB-TRACK 43">
            <a:hlinkClick r:id="" action="ppaction://media"/>
            <a:extLst>
              <a:ext uri="{FF2B5EF4-FFF2-40B4-BE49-F238E27FC236}">
                <a16:creationId xmlns:a16="http://schemas.microsoft.com/office/drawing/2014/main" id="{E8C12BD5-4225-456C-8A91-71FDBA184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0011" y="421205"/>
            <a:ext cx="480588" cy="48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9C5A1-6ED8-4B66-A787-09F6DA54AD5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  <p:extLst>
      <p:ext uri="{BB962C8B-B14F-4D97-AF65-F5344CB8AC3E}">
        <p14:creationId xmlns:p14="http://schemas.microsoft.com/office/powerpoint/2010/main" val="2648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88"/>
            <a:ext cx="118491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7163" y="1209675"/>
            <a:ext cx="4648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154363"/>
            <a:ext cx="1132998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2397125" y="4225925"/>
            <a:ext cx="870108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8E11A38-6A08-478C-B3F9-B39261289743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570038"/>
            <a:ext cx="7281863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5838" y="1319213"/>
            <a:ext cx="394493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7663" y="400050"/>
            <a:ext cx="11510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>
                <a:solidFill>
                  <a:schemeClr val="accent1"/>
                </a:solidFill>
                <a:latin typeface="Calibri" pitchFamily="34" charset="0"/>
              </a:rPr>
              <a:t>Read five questions, underline the key words and do the task</a:t>
            </a:r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928688" y="2078038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1871663" y="2063750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35413" y="2049463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5764213" y="2078038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7"/>
          <p:cNvSpPr>
            <a:spLocks noChangeShapeType="1"/>
          </p:cNvSpPr>
          <p:nvPr/>
        </p:nvSpPr>
        <p:spPr bwMode="auto">
          <a:xfrm>
            <a:off x="955675" y="2741613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7"/>
          <p:cNvSpPr>
            <a:spLocks noChangeShapeType="1"/>
          </p:cNvSpPr>
          <p:nvPr/>
        </p:nvSpPr>
        <p:spPr bwMode="auto">
          <a:xfrm>
            <a:off x="1830388" y="2757488"/>
            <a:ext cx="9985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7"/>
          <p:cNvSpPr>
            <a:spLocks noChangeShapeType="1"/>
          </p:cNvSpPr>
          <p:nvPr/>
        </p:nvSpPr>
        <p:spPr bwMode="auto">
          <a:xfrm>
            <a:off x="3128963" y="2728913"/>
            <a:ext cx="92868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Line 7"/>
          <p:cNvSpPr>
            <a:spLocks noChangeShapeType="1"/>
          </p:cNvSpPr>
          <p:nvPr/>
        </p:nvSpPr>
        <p:spPr bwMode="auto">
          <a:xfrm>
            <a:off x="4987925" y="2743200"/>
            <a:ext cx="1303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Line 7"/>
          <p:cNvSpPr>
            <a:spLocks noChangeShapeType="1"/>
          </p:cNvSpPr>
          <p:nvPr/>
        </p:nvSpPr>
        <p:spPr bwMode="auto">
          <a:xfrm>
            <a:off x="858838" y="3214688"/>
            <a:ext cx="1052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7"/>
          <p:cNvSpPr>
            <a:spLocks noChangeShapeType="1"/>
          </p:cNvSpPr>
          <p:nvPr/>
        </p:nvSpPr>
        <p:spPr bwMode="auto">
          <a:xfrm>
            <a:off x="2230438" y="3213100"/>
            <a:ext cx="11080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7"/>
          <p:cNvSpPr>
            <a:spLocks noChangeShapeType="1"/>
          </p:cNvSpPr>
          <p:nvPr/>
        </p:nvSpPr>
        <p:spPr bwMode="auto">
          <a:xfrm>
            <a:off x="984250" y="3892550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Line 7"/>
          <p:cNvSpPr>
            <a:spLocks noChangeShapeType="1"/>
          </p:cNvSpPr>
          <p:nvPr/>
        </p:nvSpPr>
        <p:spPr bwMode="auto">
          <a:xfrm>
            <a:off x="1801813" y="3865563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7"/>
          <p:cNvSpPr>
            <a:spLocks noChangeShapeType="1"/>
          </p:cNvSpPr>
          <p:nvPr/>
        </p:nvSpPr>
        <p:spPr bwMode="auto">
          <a:xfrm flipV="1">
            <a:off x="3684588" y="3878263"/>
            <a:ext cx="1066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7"/>
          <p:cNvSpPr>
            <a:spLocks noChangeShapeType="1"/>
          </p:cNvSpPr>
          <p:nvPr/>
        </p:nvSpPr>
        <p:spPr bwMode="auto">
          <a:xfrm>
            <a:off x="969963" y="4572000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Line 7"/>
          <p:cNvSpPr>
            <a:spLocks noChangeShapeType="1"/>
          </p:cNvSpPr>
          <p:nvPr/>
        </p:nvSpPr>
        <p:spPr bwMode="auto">
          <a:xfrm>
            <a:off x="1909763" y="456882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Line 7"/>
          <p:cNvSpPr>
            <a:spLocks noChangeShapeType="1"/>
          </p:cNvSpPr>
          <p:nvPr/>
        </p:nvSpPr>
        <p:spPr bwMode="auto">
          <a:xfrm>
            <a:off x="3575050" y="4572000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Line 7"/>
          <p:cNvSpPr>
            <a:spLocks noChangeShapeType="1"/>
          </p:cNvSpPr>
          <p:nvPr/>
        </p:nvSpPr>
        <p:spPr bwMode="auto">
          <a:xfrm>
            <a:off x="4654550" y="4543425"/>
            <a:ext cx="8175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Line 7"/>
          <p:cNvSpPr>
            <a:spLocks noChangeShapeType="1"/>
          </p:cNvSpPr>
          <p:nvPr/>
        </p:nvSpPr>
        <p:spPr bwMode="auto">
          <a:xfrm>
            <a:off x="996950" y="5222875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Line 7"/>
          <p:cNvSpPr>
            <a:spLocks noChangeShapeType="1"/>
          </p:cNvSpPr>
          <p:nvPr/>
        </p:nvSpPr>
        <p:spPr bwMode="auto">
          <a:xfrm flipV="1">
            <a:off x="1830388" y="5208588"/>
            <a:ext cx="442912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Line 7"/>
          <p:cNvSpPr>
            <a:spLocks noChangeShapeType="1"/>
          </p:cNvSpPr>
          <p:nvPr/>
        </p:nvSpPr>
        <p:spPr bwMode="auto">
          <a:xfrm>
            <a:off x="3602038" y="522287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Line 7"/>
          <p:cNvSpPr>
            <a:spLocks noChangeShapeType="1"/>
          </p:cNvSpPr>
          <p:nvPr/>
        </p:nvSpPr>
        <p:spPr bwMode="auto">
          <a:xfrm>
            <a:off x="4487863" y="523557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795713" y="5638800"/>
            <a:ext cx="4821237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Calibri" pitchFamily="34" charset="0"/>
              </a:rPr>
              <a:t>What are your answers?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58D4B4FD-E15B-40EF-81DF-F0D83369411F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53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1087438" y="1039813"/>
            <a:ext cx="7243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itchFamily="34" charset="0"/>
              </a:rPr>
              <a:t>1. Who spent lots of time in the sea? </a:t>
            </a:r>
          </a:p>
        </p:txBody>
      </p:sp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252663"/>
            <a:ext cx="8178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1385888" y="4225925"/>
            <a:ext cx="4695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79388" y="333375"/>
            <a:ext cx="6761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accent1"/>
                </a:solidFill>
                <a:latin typeface="Calibri" pitchFamily="34" charset="0"/>
              </a:rPr>
              <a:t>Read again and check the answers</a:t>
            </a:r>
          </a:p>
        </p:txBody>
      </p:sp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10388600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33FBBBB-93FC-4675-BE58-2403D6D545A2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  <p:bldP spid="399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744538" y="1039813"/>
            <a:ext cx="1068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itchFamily="34" charset="0"/>
              </a:rPr>
              <a:t>2. Who bought things that look like a famous building? 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761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Read again and check the answers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0387013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2508250"/>
            <a:ext cx="8531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9572625" y="33115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V="1">
            <a:off x="7232650" y="4502150"/>
            <a:ext cx="1136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195263" y="5014913"/>
            <a:ext cx="7688262" cy="26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9E274FA-45A8-4AED-BA6E-CD2F31EA335B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  <p:bldP spid="47114" grpId="0" animBg="1"/>
      <p:bldP spid="47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087438" y="1039813"/>
            <a:ext cx="5324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itchFamily="34" charset="0"/>
              </a:rPr>
              <a:t>3. Who saw some wildlife?</a:t>
            </a:r>
            <a:r>
              <a:rPr lang="en-US" b="1"/>
              <a:t> </a:t>
            </a: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761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Read again and check the answers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10390188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9531350" y="333851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1207750" y="400526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2251075"/>
            <a:ext cx="83915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7204075" y="3740150"/>
            <a:ext cx="1289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V="1">
            <a:off x="261938" y="4267200"/>
            <a:ext cx="519588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467B2B4-D246-4B2F-AF20-5F7F3E379CF1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 animBg="1"/>
      <p:bldP spid="48139" grpId="0" animBg="1"/>
      <p:bldP spid="481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087438" y="1039813"/>
            <a:ext cx="612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itchFamily="34" charset="0"/>
              </a:rPr>
              <a:t>4. Who went to a sunny place? </a:t>
            </a: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761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Read again and check the answers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0404475" y="2687638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9544050" y="332581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11222038" y="399097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0402888" y="4641850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254250"/>
            <a:ext cx="841692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5861050" y="2660650"/>
            <a:ext cx="2535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V="1">
            <a:off x="222250" y="3227388"/>
            <a:ext cx="82010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220663" y="3781425"/>
            <a:ext cx="7620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5067948-7DEF-4BDF-803E-33327E040E4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animBg="1"/>
      <p:bldP spid="49164" grpId="0" animBg="1"/>
      <p:bldP spid="49165" grpId="0" animBg="1"/>
      <p:bldP spid="491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087438" y="1039813"/>
            <a:ext cx="586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itchFamily="34" charset="0"/>
              </a:rPr>
              <a:t>5. Who ate lots of tasty food?</a:t>
            </a:r>
            <a:r>
              <a:rPr lang="en-US" b="1"/>
              <a:t> 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252663"/>
            <a:ext cx="8178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761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Read again and check the answers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0390188" y="2660650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9531350" y="332581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11207750" y="3976688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10402888" y="462756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0377488" y="52927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5195888" y="4891088"/>
            <a:ext cx="2936875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484188" y="5597525"/>
            <a:ext cx="2936875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4B46EE7-FFC7-432F-AD33-681C1D33475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7" grpId="0" animBg="1"/>
      <p:bldP spid="50188" grpId="0" animBg="1"/>
      <p:bldP spid="501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71488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3327400" y="592138"/>
            <a:ext cx="8864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Read the sentences and underline the key words.</a:t>
            </a:r>
          </a:p>
        </p:txBody>
      </p: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452438" y="2078038"/>
            <a:ext cx="1140618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Our trip to New Zealand was great! We took so many _________________.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2. We went to the airport very early because our _____________ was at 6 a.m.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3. There are many _________________ buildings in Vienna. The oldest one is more than one thousand years old.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4. My brother forgot his _________________ so I had to pay for him. 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690688" y="2563813"/>
            <a:ext cx="442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2825750" y="2522538"/>
            <a:ext cx="195262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5848350" y="2520950"/>
            <a:ext cx="7334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7550150" y="2536825"/>
            <a:ext cx="6635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8867775" y="2549525"/>
            <a:ext cx="8032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1676400" y="3519488"/>
            <a:ext cx="7191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3657600" y="3533775"/>
            <a:ext cx="941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5708650" y="3533775"/>
            <a:ext cx="636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1773238" y="4017963"/>
            <a:ext cx="776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2660650" y="4487863"/>
            <a:ext cx="76041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7329488" y="4475163"/>
            <a:ext cx="11636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9283700" y="4489450"/>
            <a:ext cx="968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652463" y="4987925"/>
            <a:ext cx="8302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2714625" y="4973638"/>
            <a:ext cx="815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V="1">
            <a:off x="4641850" y="4973638"/>
            <a:ext cx="20923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>
            <a:off x="7065963" y="4975225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 flipV="1">
            <a:off x="1608138" y="5459413"/>
            <a:ext cx="11636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2992438" y="5459413"/>
            <a:ext cx="900112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>
            <a:off x="9961563" y="5473700"/>
            <a:ext cx="1052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58990961-17BE-46F0-A1D8-3562CAA09E44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animBg="1"/>
      <p:bldP spid="51210" grpId="0" animBg="1"/>
      <p:bldP spid="51211" grpId="0" animBg="1"/>
      <p:bldP spid="51212" grpId="0" animBg="1"/>
      <p:bldP spid="51213" grpId="0" animBg="1"/>
      <p:bldP spid="51214" grpId="0" animBg="1"/>
      <p:bldP spid="51215" grpId="0" animBg="1"/>
      <p:bldP spid="51216" grpId="0" animBg="1"/>
      <p:bldP spid="51217" grpId="0" animBg="1"/>
      <p:bldP spid="51218" grpId="0" animBg="1"/>
      <p:bldP spid="51219" grpId="0" animBg="1"/>
      <p:bldP spid="51220" grpId="0" animBg="1"/>
      <p:bldP spid="51221" grpId="0" animBg="1"/>
      <p:bldP spid="51222" grpId="0" animBg="1"/>
      <p:bldP spid="51223" grpId="0" animBg="1"/>
      <p:bldP spid="51224" grpId="0" animBg="1"/>
      <p:bldP spid="51225" grpId="0" animBg="1"/>
      <p:bldP spid="51226" grpId="0" animBg="1"/>
      <p:bldP spid="512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71488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327400" y="592138"/>
            <a:ext cx="8864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Read the sentences and underline the key words.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471488" y="1898650"/>
            <a:ext cx="11318875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5. We normally watch baseball games on TV, but it's my sister's birthday, so we're going to the _________________ on Saturday!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6. I like to decorate my room with the _________________ I bought from my trips. I have a doll from Japan, a small statue from Cambodia, and some paintings from Malaysia.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7. Our _________________ was great. She was very friendly and helpful. She told us a lot about the history of the town.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8. We went _________________ and then spent a few days by the sea. 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3214688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365625" y="2355850"/>
            <a:ext cx="126206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5889625" y="2384425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6983413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9963150" y="23558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623888" y="2852738"/>
            <a:ext cx="12890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3630613" y="2841625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V="1">
            <a:off x="9975850" y="2867025"/>
            <a:ext cx="126047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951788" y="2397125"/>
            <a:ext cx="636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1150938" y="3313113"/>
            <a:ext cx="5413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2411413" y="3340100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4489450" y="3340100"/>
            <a:ext cx="7477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665163" y="38242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V="1">
            <a:off x="3394075" y="3797300"/>
            <a:ext cx="7207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>
            <a:off x="4475163" y="37973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 flipV="1">
            <a:off x="5653088" y="3810000"/>
            <a:ext cx="4984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8" name="Line 24"/>
          <p:cNvSpPr>
            <a:spLocks noChangeShapeType="1"/>
          </p:cNvSpPr>
          <p:nvPr/>
        </p:nvSpPr>
        <p:spPr bwMode="auto">
          <a:xfrm>
            <a:off x="7302500" y="3840163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V="1">
            <a:off x="8826500" y="3810000"/>
            <a:ext cx="1855788" cy="28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>
            <a:off x="652463" y="4324350"/>
            <a:ext cx="162083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4254500" y="4295775"/>
            <a:ext cx="131603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2" name="Line 28"/>
          <p:cNvSpPr>
            <a:spLocks noChangeShapeType="1"/>
          </p:cNvSpPr>
          <p:nvPr/>
        </p:nvSpPr>
        <p:spPr bwMode="auto">
          <a:xfrm>
            <a:off x="6705600" y="4310063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>
            <a:off x="5984875" y="47815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>
            <a:off x="9339263" y="478155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722313" y="5307013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>
            <a:off x="2674938" y="527843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>
            <a:off x="3754438" y="53086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6429375" y="5294313"/>
            <a:ext cx="10112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>
            <a:off x="8812213" y="5362575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>
            <a:off x="1608138" y="57927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>
            <a:off x="7786688" y="57912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9047163" y="5778500"/>
            <a:ext cx="11223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>
            <a:off x="552450" y="626268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10C65D3B-38F5-49C3-8428-B4A9B6126499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3" grpId="0" animBg="1"/>
      <p:bldP spid="52234" grpId="0" animBg="1"/>
      <p:bldP spid="52235" grpId="0" animBg="1"/>
      <p:bldP spid="52236" grpId="0" animBg="1"/>
      <p:bldP spid="52237" grpId="0" animBg="1"/>
      <p:bldP spid="52238" grpId="0" animBg="1"/>
      <p:bldP spid="52239" grpId="0" animBg="1"/>
      <p:bldP spid="52240" grpId="0" animBg="1"/>
      <p:bldP spid="52241" grpId="0" animBg="1"/>
      <p:bldP spid="52242" grpId="0" animBg="1"/>
      <p:bldP spid="52243" grpId="0" animBg="1"/>
      <p:bldP spid="52244" grpId="0" animBg="1"/>
      <p:bldP spid="52245" grpId="0" animBg="1"/>
      <p:bldP spid="52246" grpId="0" animBg="1"/>
      <p:bldP spid="52247" grpId="0" animBg="1"/>
      <p:bldP spid="52248" grpId="0" animBg="1"/>
      <p:bldP spid="52249" grpId="0" animBg="1"/>
      <p:bldP spid="52250" grpId="0" animBg="1"/>
      <p:bldP spid="52251" grpId="0" animBg="1"/>
      <p:bldP spid="52252" grpId="0" animBg="1"/>
      <p:bldP spid="52253" grpId="0" animBg="1"/>
      <p:bldP spid="52254" grpId="0" animBg="1"/>
      <p:bldP spid="52255" grpId="0" animBg="1"/>
      <p:bldP spid="52256" grpId="0" animBg="1"/>
      <p:bldP spid="52257" grpId="0" animBg="1"/>
      <p:bldP spid="52258" grpId="0" animBg="1"/>
      <p:bldP spid="52259" grpId="0" animBg="1"/>
      <p:bldP spid="52260" grpId="0" animBg="1"/>
      <p:bldP spid="52261" grpId="0" animBg="1"/>
      <p:bldP spid="52262" grpId="0" animBg="1"/>
      <p:bldP spid="522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10390188" y="-17463"/>
            <a:ext cx="1801812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Review Unit 10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307" y="5889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307" y="14335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984095" y="5145088"/>
            <a:ext cx="2379662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6149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45" y="2070100"/>
            <a:ext cx="28892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357" y="2659063"/>
            <a:ext cx="2890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507" y="3221038"/>
            <a:ext cx="2890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120" y="3863975"/>
            <a:ext cx="262731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4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0595" y="4425950"/>
            <a:ext cx="2889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4CCE12FB-675E-4AF6-97CB-712661F707A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9975" y="720831"/>
            <a:ext cx="3860294" cy="5399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602" y="705273"/>
            <a:ext cx="3860294" cy="53995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00050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327400" y="506413"/>
            <a:ext cx="68976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Read again and fill in the blanks.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52438" y="2392363"/>
            <a:ext cx="1140618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Our trip to New Zealand was great! We took so many _________________.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2. We went to the airport very early because our _____________ was at 6 a.m.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3. There are many _________________ buildings in Vienna. The oldest one is more than one thousand years old.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4. My brother forgot his _________________ so I had to pay for him. </a:t>
            </a: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1690688" y="2863850"/>
            <a:ext cx="442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 flipV="1">
            <a:off x="2825750" y="2894013"/>
            <a:ext cx="195262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V="1">
            <a:off x="5848350" y="2878138"/>
            <a:ext cx="7334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8"/>
          <p:cNvSpPr>
            <a:spLocks noChangeShapeType="1"/>
          </p:cNvSpPr>
          <p:nvPr/>
        </p:nvSpPr>
        <p:spPr bwMode="auto">
          <a:xfrm flipV="1">
            <a:off x="7550150" y="2851150"/>
            <a:ext cx="6635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8867775" y="2863850"/>
            <a:ext cx="8032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1676400" y="3819525"/>
            <a:ext cx="71913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>
            <a:off x="3657600" y="3833813"/>
            <a:ext cx="941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>
            <a:off x="5708650" y="3833813"/>
            <a:ext cx="636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3"/>
          <p:cNvSpPr>
            <a:spLocks noChangeShapeType="1"/>
          </p:cNvSpPr>
          <p:nvPr/>
        </p:nvSpPr>
        <p:spPr bwMode="auto">
          <a:xfrm>
            <a:off x="1773238" y="4318000"/>
            <a:ext cx="776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 flipV="1">
            <a:off x="2660650" y="4802188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5"/>
          <p:cNvSpPr>
            <a:spLocks noChangeShapeType="1"/>
          </p:cNvSpPr>
          <p:nvPr/>
        </p:nvSpPr>
        <p:spPr bwMode="auto">
          <a:xfrm flipV="1">
            <a:off x="7329488" y="4789488"/>
            <a:ext cx="11636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16"/>
          <p:cNvSpPr>
            <a:spLocks noChangeShapeType="1"/>
          </p:cNvSpPr>
          <p:nvPr/>
        </p:nvSpPr>
        <p:spPr bwMode="auto">
          <a:xfrm>
            <a:off x="9283700" y="4818063"/>
            <a:ext cx="968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Line 17"/>
          <p:cNvSpPr>
            <a:spLocks noChangeShapeType="1"/>
          </p:cNvSpPr>
          <p:nvPr/>
        </p:nvSpPr>
        <p:spPr bwMode="auto">
          <a:xfrm>
            <a:off x="652463" y="5302250"/>
            <a:ext cx="8302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>
            <a:off x="2714625" y="5287963"/>
            <a:ext cx="815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V="1">
            <a:off x="4641850" y="5273675"/>
            <a:ext cx="20923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20"/>
          <p:cNvSpPr>
            <a:spLocks noChangeShapeType="1"/>
          </p:cNvSpPr>
          <p:nvPr/>
        </p:nvSpPr>
        <p:spPr bwMode="auto">
          <a:xfrm>
            <a:off x="7065963" y="5289550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Line 21"/>
          <p:cNvSpPr>
            <a:spLocks noChangeShapeType="1"/>
          </p:cNvSpPr>
          <p:nvPr/>
        </p:nvSpPr>
        <p:spPr bwMode="auto">
          <a:xfrm flipV="1">
            <a:off x="1608138" y="5759450"/>
            <a:ext cx="116363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2"/>
          <p:cNvSpPr>
            <a:spLocks noChangeShapeType="1"/>
          </p:cNvSpPr>
          <p:nvPr/>
        </p:nvSpPr>
        <p:spPr bwMode="auto">
          <a:xfrm>
            <a:off x="2992438" y="5759450"/>
            <a:ext cx="9001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Line 23"/>
          <p:cNvSpPr>
            <a:spLocks noChangeShapeType="1"/>
          </p:cNvSpPr>
          <p:nvPr/>
        </p:nvSpPr>
        <p:spPr bwMode="auto">
          <a:xfrm>
            <a:off x="9961563" y="5788025"/>
            <a:ext cx="595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776288" y="1204913"/>
            <a:ext cx="164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photos</a:t>
            </a:r>
          </a:p>
        </p:txBody>
      </p:sp>
      <p:sp>
        <p:nvSpPr>
          <p:cNvPr id="23576" name="Text Box 25"/>
          <p:cNvSpPr txBox="1">
            <a:spLocks noChangeArrowheads="1"/>
          </p:cNvSpPr>
          <p:nvPr/>
        </p:nvSpPr>
        <p:spPr bwMode="auto">
          <a:xfrm>
            <a:off x="3255963" y="1201738"/>
            <a:ext cx="2216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sightseeing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6053138" y="1179513"/>
            <a:ext cx="164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wallet</a:t>
            </a:r>
          </a:p>
        </p:txBody>
      </p:sp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8683625" y="1190625"/>
            <a:ext cx="1647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historic</a:t>
            </a:r>
          </a:p>
        </p:txBody>
      </p:sp>
      <p:sp>
        <p:nvSpPr>
          <p:cNvPr id="23579" name="Text Box 28"/>
          <p:cNvSpPr txBox="1">
            <a:spLocks noChangeArrowheads="1"/>
          </p:cNvSpPr>
          <p:nvPr/>
        </p:nvSpPr>
        <p:spPr bwMode="auto">
          <a:xfrm>
            <a:off x="762000" y="1785938"/>
            <a:ext cx="2189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tour guide</a:t>
            </a:r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3230563" y="1760538"/>
            <a:ext cx="164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flight</a:t>
            </a:r>
          </a:p>
        </p:txBody>
      </p:sp>
      <p:sp>
        <p:nvSpPr>
          <p:cNvPr id="23581" name="Text Box 30"/>
          <p:cNvSpPr txBox="1">
            <a:spLocks noChangeArrowheads="1"/>
          </p:cNvSpPr>
          <p:nvPr/>
        </p:nvSpPr>
        <p:spPr bwMode="auto">
          <a:xfrm>
            <a:off x="6069013" y="1760538"/>
            <a:ext cx="1911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souvenirs</a:t>
            </a:r>
          </a:p>
        </p:txBody>
      </p:sp>
      <p:sp>
        <p:nvSpPr>
          <p:cNvPr id="23582" name="Text Box 31"/>
          <p:cNvSpPr txBox="1">
            <a:spLocks noChangeArrowheads="1"/>
          </p:cNvSpPr>
          <p:nvPr/>
        </p:nvSpPr>
        <p:spPr bwMode="auto">
          <a:xfrm>
            <a:off x="8715375" y="1706563"/>
            <a:ext cx="164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stadium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76385F0C-4B86-46E8-B4B4-A53832C80EF8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7894 L 0.03698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47 0.0588 L 0.49479 0.23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0.05301 L -0.34349 0.45903 " pathEditMode="relative" ptsTypes="AA">
                                      <p:cBhvr>
                                        <p:cTn id="14" dur="2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5046 L -0.06523 0.6081 " pathEditMode="relative" ptsTypes="AA">
                                      <p:cBhvr>
                                        <p:cTn id="18" dur="2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6" grpId="0"/>
      <p:bldP spid="54298" grpId="0"/>
      <p:bldP spid="54299" grpId="0"/>
      <p:bldP spid="543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28625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327400" y="520700"/>
            <a:ext cx="886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Read again and fill in the </a:t>
            </a:r>
            <a:r>
              <a:rPr lang="en-US" sz="3200" b="1" dirty="0" smtClean="0">
                <a:latin typeface="Calibri" pitchFamily="34" charset="0"/>
              </a:rPr>
              <a:t>blanks.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1488" y="1898650"/>
            <a:ext cx="11318875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5. We normally watch baseball games on TV, but it's my sister's birthday, so we're going to the _________________ on Saturday!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6. I like to decorate my room with the _________________ I bought from my trips. I have a doll from Japan, a small statue from Cambodia, and some paintings from Malaysia.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7. Our _________________ was great. She was very friendly and helpful. She told us a lot about the history of the town.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8. We went _________________ and then spent a few days by the sea. </a:t>
            </a: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214688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4365625" y="2355850"/>
            <a:ext cx="126206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5889625" y="2384425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6983413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9963150" y="23558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623888" y="2852738"/>
            <a:ext cx="12890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3630613" y="2841625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 flipV="1">
            <a:off x="9975850" y="2867025"/>
            <a:ext cx="126047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Line 13"/>
          <p:cNvSpPr>
            <a:spLocks noChangeShapeType="1"/>
          </p:cNvSpPr>
          <p:nvPr/>
        </p:nvSpPr>
        <p:spPr bwMode="auto">
          <a:xfrm>
            <a:off x="7951788" y="2397125"/>
            <a:ext cx="636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Line 14"/>
          <p:cNvSpPr>
            <a:spLocks noChangeShapeType="1"/>
          </p:cNvSpPr>
          <p:nvPr/>
        </p:nvSpPr>
        <p:spPr bwMode="auto">
          <a:xfrm>
            <a:off x="1150938" y="3313113"/>
            <a:ext cx="5413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Line 15"/>
          <p:cNvSpPr>
            <a:spLocks noChangeShapeType="1"/>
          </p:cNvSpPr>
          <p:nvPr/>
        </p:nvSpPr>
        <p:spPr bwMode="auto">
          <a:xfrm>
            <a:off x="2411413" y="3340100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Line 16"/>
          <p:cNvSpPr>
            <a:spLocks noChangeShapeType="1"/>
          </p:cNvSpPr>
          <p:nvPr/>
        </p:nvSpPr>
        <p:spPr bwMode="auto">
          <a:xfrm>
            <a:off x="4489450" y="3340100"/>
            <a:ext cx="7477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665163" y="38242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3394075" y="3797300"/>
            <a:ext cx="7207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4475163" y="37973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5" name="Line 20"/>
          <p:cNvSpPr>
            <a:spLocks noChangeShapeType="1"/>
          </p:cNvSpPr>
          <p:nvPr/>
        </p:nvSpPr>
        <p:spPr bwMode="auto">
          <a:xfrm flipV="1">
            <a:off x="5653088" y="3810000"/>
            <a:ext cx="4984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Line 21"/>
          <p:cNvSpPr>
            <a:spLocks noChangeShapeType="1"/>
          </p:cNvSpPr>
          <p:nvPr/>
        </p:nvSpPr>
        <p:spPr bwMode="auto">
          <a:xfrm>
            <a:off x="7302500" y="3840163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 flipV="1">
            <a:off x="8826500" y="3810000"/>
            <a:ext cx="1855788" cy="28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8" name="Line 23"/>
          <p:cNvSpPr>
            <a:spLocks noChangeShapeType="1"/>
          </p:cNvSpPr>
          <p:nvPr/>
        </p:nvSpPr>
        <p:spPr bwMode="auto">
          <a:xfrm>
            <a:off x="652463" y="4324350"/>
            <a:ext cx="162083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9" name="Line 24"/>
          <p:cNvSpPr>
            <a:spLocks noChangeShapeType="1"/>
          </p:cNvSpPr>
          <p:nvPr/>
        </p:nvSpPr>
        <p:spPr bwMode="auto">
          <a:xfrm>
            <a:off x="4254500" y="4295775"/>
            <a:ext cx="131603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25"/>
          <p:cNvSpPr>
            <a:spLocks noChangeShapeType="1"/>
          </p:cNvSpPr>
          <p:nvPr/>
        </p:nvSpPr>
        <p:spPr bwMode="auto">
          <a:xfrm>
            <a:off x="6705600" y="4310063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Line 26"/>
          <p:cNvSpPr>
            <a:spLocks noChangeShapeType="1"/>
          </p:cNvSpPr>
          <p:nvPr/>
        </p:nvSpPr>
        <p:spPr bwMode="auto">
          <a:xfrm>
            <a:off x="5984875" y="47815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Line 27"/>
          <p:cNvSpPr>
            <a:spLocks noChangeShapeType="1"/>
          </p:cNvSpPr>
          <p:nvPr/>
        </p:nvSpPr>
        <p:spPr bwMode="auto">
          <a:xfrm>
            <a:off x="9339263" y="478155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3" name="Line 28"/>
          <p:cNvSpPr>
            <a:spLocks noChangeShapeType="1"/>
          </p:cNvSpPr>
          <p:nvPr/>
        </p:nvSpPr>
        <p:spPr bwMode="auto">
          <a:xfrm>
            <a:off x="722313" y="5307013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Line 29"/>
          <p:cNvSpPr>
            <a:spLocks noChangeShapeType="1"/>
          </p:cNvSpPr>
          <p:nvPr/>
        </p:nvSpPr>
        <p:spPr bwMode="auto">
          <a:xfrm>
            <a:off x="2674938" y="527843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5" name="Line 30"/>
          <p:cNvSpPr>
            <a:spLocks noChangeShapeType="1"/>
          </p:cNvSpPr>
          <p:nvPr/>
        </p:nvSpPr>
        <p:spPr bwMode="auto">
          <a:xfrm>
            <a:off x="3754438" y="53086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Line 31"/>
          <p:cNvSpPr>
            <a:spLocks noChangeShapeType="1"/>
          </p:cNvSpPr>
          <p:nvPr/>
        </p:nvSpPr>
        <p:spPr bwMode="auto">
          <a:xfrm>
            <a:off x="6429375" y="5294313"/>
            <a:ext cx="10112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7" name="Line 32"/>
          <p:cNvSpPr>
            <a:spLocks noChangeShapeType="1"/>
          </p:cNvSpPr>
          <p:nvPr/>
        </p:nvSpPr>
        <p:spPr bwMode="auto">
          <a:xfrm>
            <a:off x="8812213" y="5362575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8" name="Line 33"/>
          <p:cNvSpPr>
            <a:spLocks noChangeShapeType="1"/>
          </p:cNvSpPr>
          <p:nvPr/>
        </p:nvSpPr>
        <p:spPr bwMode="auto">
          <a:xfrm>
            <a:off x="1608138" y="57927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9" name="Line 34"/>
          <p:cNvSpPr>
            <a:spLocks noChangeShapeType="1"/>
          </p:cNvSpPr>
          <p:nvPr/>
        </p:nvSpPr>
        <p:spPr bwMode="auto">
          <a:xfrm>
            <a:off x="7786688" y="57912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Line 35"/>
          <p:cNvSpPr>
            <a:spLocks noChangeShapeType="1"/>
          </p:cNvSpPr>
          <p:nvPr/>
        </p:nvSpPr>
        <p:spPr bwMode="auto">
          <a:xfrm flipV="1">
            <a:off x="9047163" y="5778500"/>
            <a:ext cx="11223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6" name="Line 36"/>
          <p:cNvSpPr>
            <a:spLocks noChangeShapeType="1"/>
          </p:cNvSpPr>
          <p:nvPr/>
        </p:nvSpPr>
        <p:spPr bwMode="auto">
          <a:xfrm>
            <a:off x="552450" y="626268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762000" y="1385888"/>
            <a:ext cx="2189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tour guide</a:t>
            </a: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3255963" y="958850"/>
            <a:ext cx="2216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sightseeing</a:t>
            </a:r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6069013" y="1427163"/>
            <a:ext cx="1911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souvenirs</a:t>
            </a:r>
          </a:p>
        </p:txBody>
      </p:sp>
      <p:sp>
        <p:nvSpPr>
          <p:cNvPr id="56360" name="Text Box 40"/>
          <p:cNvSpPr txBox="1">
            <a:spLocks noChangeArrowheads="1"/>
          </p:cNvSpPr>
          <p:nvPr/>
        </p:nvSpPr>
        <p:spPr bwMode="auto">
          <a:xfrm>
            <a:off x="8715375" y="1406525"/>
            <a:ext cx="1647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stadium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9ED64370-3D2E-4AA8-8740-3C2B3619249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0.05556 L -0.16263 0.1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5278 L 0.10456 0.21042 " pathEditMode="relative" ptsTypes="AA">
                                      <p:cBhvr>
                                        <p:cTn id="15" dur="20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2431 L 0.14089 0.426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4838 L -0.0125 0.63426 " pathEditMode="relative" ptsTypes="AA">
                                      <p:cBhvr>
                                        <p:cTn id="23" dur="2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6" grpId="0" animBg="1"/>
      <p:bldP spid="56357" grpId="0"/>
      <p:bldP spid="56358" grpId="0"/>
      <p:bldP spid="563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411163"/>
            <a:ext cx="117665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1598613"/>
            <a:ext cx="1124108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469188" y="2282825"/>
            <a:ext cx="941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602038" y="4322763"/>
            <a:ext cx="941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311900" y="2944813"/>
            <a:ext cx="623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Ø</a:t>
            </a:r>
            <a:r>
              <a:rPr lang="en-US"/>
              <a:t> 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568700" y="3598863"/>
            <a:ext cx="623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Ø</a:t>
            </a:r>
            <a:r>
              <a:rPr lang="en-US"/>
              <a:t> 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5675313" y="4981575"/>
            <a:ext cx="623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Ø</a:t>
            </a:r>
            <a:r>
              <a:rPr lang="en-US"/>
              <a:t>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D04B4FC-8FB9-4480-A80A-D1B892B7E59A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5" y="333375"/>
            <a:ext cx="95726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436563" y="847725"/>
            <a:ext cx="10264775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100">
                <a:latin typeface="Calibri" pitchFamily="34" charset="0"/>
              </a:rPr>
              <a:t>you/visit/Empire State Building? </a:t>
            </a:r>
          </a:p>
          <a:p>
            <a:pPr marL="342900" indent="-342900"/>
            <a:endParaRPr lang="en-US" sz="3100">
              <a:latin typeface="Calibri" pitchFamily="34" charset="0"/>
              <a:sym typeface="Wingdings" pitchFamily="2" charset="2"/>
            </a:endParaRPr>
          </a:p>
          <a:p>
            <a:pPr marL="342900" indent="-342900"/>
            <a:r>
              <a:rPr lang="en-US" sz="3100">
                <a:latin typeface="Calibri" pitchFamily="34" charset="0"/>
              </a:rPr>
              <a:t>2. we/take/ﬂight/Boston/the next day</a:t>
            </a:r>
          </a:p>
          <a:p>
            <a:pPr marL="342900" indent="-342900"/>
            <a:endParaRPr lang="en-US" sz="3100">
              <a:latin typeface="Calibri" pitchFamily="34" charset="0"/>
            </a:endParaRPr>
          </a:p>
          <a:p>
            <a:pPr marL="342900" indent="-342900"/>
            <a:r>
              <a:rPr lang="en-US" sz="3100">
                <a:latin typeface="Calibri" pitchFamily="34" charset="0"/>
              </a:rPr>
              <a:t>3. I/buy/lots of new clothes </a:t>
            </a:r>
          </a:p>
          <a:p>
            <a:pPr marL="342900" indent="-342900"/>
            <a:endParaRPr lang="en-US" sz="3100">
              <a:latin typeface="Calibri" pitchFamily="34" charset="0"/>
            </a:endParaRPr>
          </a:p>
          <a:p>
            <a:pPr marL="342900" indent="-342900"/>
            <a:r>
              <a:rPr lang="en-US" sz="3100">
                <a:latin typeface="Calibri" pitchFamily="34" charset="0"/>
              </a:rPr>
              <a:t>4. she/not have/swimsuit </a:t>
            </a:r>
          </a:p>
          <a:p>
            <a:pPr marL="342900" indent="-342900"/>
            <a:endParaRPr lang="en-US" sz="3100">
              <a:latin typeface="Calibri" pitchFamily="34" charset="0"/>
            </a:endParaRPr>
          </a:p>
          <a:p>
            <a:pPr marL="342900" indent="-342900"/>
            <a:r>
              <a:rPr lang="en-US" sz="3100">
                <a:latin typeface="Calibri" pitchFamily="34" charset="0"/>
              </a:rPr>
              <a:t>5. he/lose/his ticket</a:t>
            </a:r>
          </a:p>
          <a:p>
            <a:pPr marL="342900" indent="-342900"/>
            <a:endParaRPr lang="en-US" sz="3100">
              <a:latin typeface="Calibri" pitchFamily="34" charset="0"/>
            </a:endParaRPr>
          </a:p>
          <a:p>
            <a:pPr marL="342900" indent="-342900"/>
            <a:r>
              <a:rPr lang="en-US" sz="3100">
                <a:latin typeface="Calibri" pitchFamily="34" charset="0"/>
              </a:rPr>
              <a:t>6. they/eat/famous restaurant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6627" name="AutoShape 8"/>
          <p:cNvSpPr>
            <a:spLocks noChangeArrowheads="1"/>
          </p:cNvSpPr>
          <p:nvPr/>
        </p:nvSpPr>
        <p:spPr bwMode="auto">
          <a:xfrm>
            <a:off x="527050" y="1497013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28" name="AutoShape 9"/>
          <p:cNvSpPr>
            <a:spLocks noChangeArrowheads="1"/>
          </p:cNvSpPr>
          <p:nvPr/>
        </p:nvSpPr>
        <p:spPr bwMode="auto">
          <a:xfrm>
            <a:off x="557213" y="2425700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29" name="AutoShape 10"/>
          <p:cNvSpPr>
            <a:spLocks noChangeArrowheads="1"/>
          </p:cNvSpPr>
          <p:nvPr/>
        </p:nvSpPr>
        <p:spPr bwMode="auto">
          <a:xfrm>
            <a:off x="557213" y="3395663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0" name="AutoShape 11"/>
          <p:cNvSpPr>
            <a:spLocks noChangeArrowheads="1"/>
          </p:cNvSpPr>
          <p:nvPr/>
        </p:nvSpPr>
        <p:spPr bwMode="auto">
          <a:xfrm>
            <a:off x="584200" y="4337050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615950" y="5337175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2" name="AutoShape 13"/>
          <p:cNvSpPr>
            <a:spLocks noChangeArrowheads="1"/>
          </p:cNvSpPr>
          <p:nvPr/>
        </p:nvSpPr>
        <p:spPr bwMode="auto">
          <a:xfrm>
            <a:off x="614363" y="6167438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1360488" y="1270000"/>
            <a:ext cx="702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Did you visit the Empire State Building? 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358900" y="2282825"/>
            <a:ext cx="7024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We took a flight to Boston the next day. 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330325" y="3265488"/>
            <a:ext cx="70246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I bought lots of new clothes. 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1341438" y="4151313"/>
            <a:ext cx="702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She didn't have a swimsuit. 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1300163" y="5080000"/>
            <a:ext cx="702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He lost his ticket. 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260475" y="5927725"/>
            <a:ext cx="7024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They ate at a famous restaurant.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E0224BF-C95E-4AB6-8931-4157E5B8ACD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2" grpId="0"/>
      <p:bldP spid="58383" grpId="0"/>
      <p:bldP spid="58384" grpId="0"/>
      <p:bldP spid="58385" grpId="0"/>
      <p:bldP spid="58386" grpId="0"/>
      <p:bldP spid="583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411163"/>
            <a:ext cx="3619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116013"/>
            <a:ext cx="118427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2676525"/>
            <a:ext cx="116014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Oval 8"/>
          <p:cNvSpPr>
            <a:spLocks noChangeArrowheads="1"/>
          </p:cNvSpPr>
          <p:nvPr/>
        </p:nvSpPr>
        <p:spPr bwMode="auto">
          <a:xfrm>
            <a:off x="3532188" y="3255963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10209213" y="3810000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2BA5-EAD5-4FED-917A-26E0D26E5FC9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 animBg="1"/>
      <p:bldP spid="604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184150" y="609600"/>
            <a:ext cx="116554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b. Circle the word that differs from the other three in the position of primary stress in each of the following questions. </a:t>
            </a:r>
            <a:br>
              <a:rPr lang="en-US" sz="3200" b="1">
                <a:latin typeface="Calibri" pitchFamily="34" charset="0"/>
              </a:rPr>
            </a:br>
            <a:endParaRPr lang="en-US" sz="3200" b="1">
              <a:latin typeface="Calibri" pitchFamily="34" charset="0"/>
            </a:endParaRPr>
          </a:p>
        </p:txBody>
      </p:sp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2676525"/>
            <a:ext cx="1175861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6745288" y="2646363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3448050" y="3144838"/>
            <a:ext cx="500063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9972675" y="3754438"/>
            <a:ext cx="500063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E0AF6-BE72-4286-915F-B1FFC8D192DA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nimBg="1"/>
      <p:bldP spid="61448" grpId="0" animBg="1"/>
      <p:bldP spid="614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D58118D-2F76-45C4-B244-F52F1F634002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15975" y="1303338"/>
            <a:ext cx="109601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chemeClr val="accent1"/>
                </a:solidFill>
                <a:latin typeface="Calibri" pitchFamily="34" charset="0"/>
              </a:rPr>
              <a:t>Write a paragraph about your holiday. In the paragraph, you should: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itchFamily="34" charset="0"/>
              </a:rPr>
              <a:t> use the simple past tense.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itchFamily="34" charset="0"/>
              </a:rPr>
              <a:t> use at least 5 new words in unit 9.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itchFamily="34" charset="0"/>
              </a:rPr>
              <a:t> talk about the ways you used English.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3CACD-2751-4746-B0D2-2E68252E077E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735058D-0480-4485-B385-AB29EEAD79A4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463" y="1773238"/>
            <a:ext cx="9715500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Reading &amp; Listening: 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Understand instructions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Practice reading and listening for general and specific information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Speaking: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-Talk about holidays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462086E-306D-4527-84FF-D608439B5527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210300" y="411163"/>
            <a:ext cx="59817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- review vocabularies and grammar points.</a:t>
            </a:r>
          </a:p>
          <a:p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- talk about </a:t>
            </a:r>
          </a:p>
          <a:p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• holiday plans</a:t>
            </a:r>
            <a:br>
              <a:rPr lang="en-US" sz="350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• last holiday</a:t>
            </a:r>
          </a:p>
          <a:p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- practice listening, reading and speaking.</a:t>
            </a:r>
          </a:p>
          <a:p>
            <a:r>
              <a:rPr lang="en-US" sz="350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>
                <a:latin typeface="Calibri" pitchFamily="34" charset="0"/>
              </a:rPr>
              <a:t/>
            </a:r>
            <a:br>
              <a:rPr lang="en-US" sz="3600">
                <a:latin typeface="Calibri" pitchFamily="34" charset="0"/>
              </a:rPr>
            </a:br>
            <a:endParaRPr lang="en-US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D656917-ABC9-4DDD-8DEF-0C8CE016041F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988" y="2327275"/>
            <a:ext cx="1098708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Review all vocabularies and grammar points in Unit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9.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Practice speaking about holidays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Play the consolidation games in </a:t>
            </a:r>
            <a:r>
              <a:rPr lang="en-US" sz="3600" b="1" i="1" dirty="0" err="1" smtClean="0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 smtClean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 smtClean="0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 smtClean="0">
                <a:solidFill>
                  <a:srgbClr val="0000CC"/>
                </a:solidFill>
                <a:latin typeface="Calibri" pitchFamily="34" charset="0"/>
              </a:rPr>
              <a:t>-Learn Smart World DHA App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 on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  <a:hlinkClick r:id="rId2"/>
              </a:rPr>
              <a:t>www.eduhome.com.vn</a:t>
            </a:r>
            <a:endParaRPr lang="en-US" sz="3600" i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Prepare the </a:t>
            </a:r>
            <a:r>
              <a:rPr lang="en-US" sz="3600" i="1" smtClean="0">
                <a:solidFill>
                  <a:srgbClr val="0000CC"/>
                </a:solidFill>
                <a:latin typeface="Calibri" pitchFamily="34" charset="0"/>
              </a:rPr>
              <a:t>next lesson (page 76).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A56E46D-47B9-4AF3-9A7D-A5FEE80E5C9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/>
          </p:cNvPr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B519240-DFE2-4F74-A965-CB18DEDD847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>
            <a:spLocks noChangeArrowheads="1"/>
          </p:cNvSpPr>
          <p:nvPr/>
        </p:nvSpPr>
        <p:spPr bwMode="auto">
          <a:xfrm>
            <a:off x="1177925" y="1570038"/>
            <a:ext cx="95869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Calibri" pitchFamily="34" charset="0"/>
              </a:rPr>
              <a:t>Work in pairs. Answer the questions.</a:t>
            </a:r>
          </a:p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chemeClr val="accent1"/>
                </a:solidFill>
                <a:latin typeface="Calibri" pitchFamily="34" charset="0"/>
              </a:rPr>
              <a:t>Where did you go on your holidays?</a:t>
            </a:r>
          </a:p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chemeClr val="accent1"/>
                </a:solidFill>
                <a:latin typeface="Calibri" pitchFamily="34" charset="0"/>
              </a:rPr>
              <a:t>Which ways did you use English?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20A022B-77D4-4FB8-AB78-A4C33695C462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412750"/>
            <a:ext cx="2616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827088" y="1941513"/>
            <a:ext cx="10490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You will hear Anna talking to her friend, Jamie, about her trip to the UK. Where's she going to visit on each day?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en-US" sz="3200">
                <a:latin typeface="Calibri" pitchFamily="34" charset="0"/>
              </a:rPr>
              <a:t>For each question, write a letter (A–H) next to each day. You will hear the conversation twice.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05200" y="407988"/>
            <a:ext cx="7854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accent1"/>
                </a:solidFill>
                <a:latin typeface="Calibri" pitchFamily="34" charset="0"/>
              </a:rPr>
              <a:t>Read the instruction. What will you do? Underline the key words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355850" y="2397125"/>
            <a:ext cx="512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143250" y="2411413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184650" y="2398713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6456363" y="2397125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7675563" y="2413000"/>
            <a:ext cx="7493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0425447" y="2397125"/>
            <a:ext cx="512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1441450" y="2894013"/>
            <a:ext cx="97155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2771775" y="2881313"/>
            <a:ext cx="1066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6291263" y="2897188"/>
            <a:ext cx="512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2619375" y="3367088"/>
            <a:ext cx="774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3811588" y="3367088"/>
            <a:ext cx="7889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4891088" y="3351213"/>
            <a:ext cx="735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0212388" y="3379788"/>
            <a:ext cx="512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676400" y="3879850"/>
            <a:ext cx="1954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3836988" y="3878263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90591551-CFFF-4A5D-9DDC-ED78C65DB8E3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" y="874713"/>
            <a:ext cx="10793413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85888" y="287338"/>
            <a:ext cx="9253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Now, listen and write down your answers.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787A4D7-088B-459F-9571-0EC59619282A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  <p:pic>
        <p:nvPicPr>
          <p:cNvPr id="2" name="CD2-TRACK 43">
            <a:hlinkClick r:id="" action="ppaction://media"/>
            <a:extLst>
              <a:ext uri="{FF2B5EF4-FFF2-40B4-BE49-F238E27FC236}">
                <a16:creationId xmlns:a16="http://schemas.microsoft.com/office/drawing/2014/main" id="{69C37CE9-2057-448F-BC34-D09E83D59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1939" y="405535"/>
            <a:ext cx="435801" cy="43580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6"/>
          <p:cNvSpPr txBox="1">
            <a:spLocks noChangeArrowheads="1"/>
          </p:cNvSpPr>
          <p:nvPr/>
        </p:nvSpPr>
        <p:spPr bwMode="auto">
          <a:xfrm>
            <a:off x="554038" y="401638"/>
            <a:ext cx="6221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Listen again and check.</a:t>
            </a:r>
          </a:p>
        </p:txBody>
      </p:sp>
      <p:pic>
        <p:nvPicPr>
          <p:cNvPr id="1229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463" y="846138"/>
            <a:ext cx="43116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538" y="1077913"/>
            <a:ext cx="73152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2903538"/>
            <a:ext cx="729456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4640263"/>
            <a:ext cx="74041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282575" y="2003425"/>
            <a:ext cx="2016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Tuesday</a:t>
            </a:r>
            <a:r>
              <a:rPr lang="en-US"/>
              <a:t> </a:t>
            </a:r>
          </a:p>
        </p:txBody>
      </p:sp>
      <p:sp>
        <p:nvSpPr>
          <p:cNvPr id="12295" name="Rectangle 15"/>
          <p:cNvSpPr>
            <a:spLocks noChangeArrowheads="1"/>
          </p:cNvSpPr>
          <p:nvPr/>
        </p:nvSpPr>
        <p:spPr bwMode="auto">
          <a:xfrm>
            <a:off x="311150" y="3859213"/>
            <a:ext cx="25955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Wednesday</a:t>
            </a:r>
            <a:r>
              <a:rPr lang="en-US"/>
              <a:t> </a:t>
            </a: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325438" y="5619750"/>
            <a:ext cx="2106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Thursday</a:t>
            </a:r>
            <a:endParaRPr lang="en-US"/>
          </a:p>
        </p:txBody>
      </p:sp>
      <p:pic>
        <p:nvPicPr>
          <p:cNvPr id="1229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19875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0688" y="3871913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9263" y="56324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2995613" y="1993900"/>
            <a:ext cx="581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7827963" y="1149350"/>
            <a:ext cx="3435350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3052763" y="3865563"/>
            <a:ext cx="581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>
            <a:off x="7840663" y="2463800"/>
            <a:ext cx="3906837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3109913" y="5651500"/>
            <a:ext cx="581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E</a:t>
            </a: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7854950" y="3795713"/>
            <a:ext cx="3435350" cy="42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8CE2C7DF-E41A-455B-9A92-4CC0EB12C599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  <p:pic>
        <p:nvPicPr>
          <p:cNvPr id="3" name="SB-TRACK 43a">
            <a:hlinkClick r:id="" action="ppaction://media"/>
            <a:extLst>
              <a:ext uri="{FF2B5EF4-FFF2-40B4-BE49-F238E27FC236}">
                <a16:creationId xmlns:a16="http://schemas.microsoft.com/office/drawing/2014/main" id="{92456DE6-1ECE-467A-A0A1-1FC494A84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51757" y="488395"/>
            <a:ext cx="467553" cy="46755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908" grpId="0"/>
      <p:bldP spid="37909" grpId="0" animBg="1"/>
      <p:bldP spid="37910" grpId="0"/>
      <p:bldP spid="37912" grpId="0" animBg="1"/>
      <p:bldP spid="37913" grpId="0"/>
      <p:bldP spid="379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463" y="846138"/>
            <a:ext cx="43116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Line 5"/>
          <p:cNvSpPr>
            <a:spLocks noChangeShapeType="1"/>
          </p:cNvSpPr>
          <p:nvPr/>
        </p:nvSpPr>
        <p:spPr bwMode="auto">
          <a:xfrm>
            <a:off x="7827963" y="1165225"/>
            <a:ext cx="3476625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5" name="Line 6"/>
          <p:cNvSpPr>
            <a:spLocks noChangeShapeType="1"/>
          </p:cNvSpPr>
          <p:nvPr/>
        </p:nvSpPr>
        <p:spPr bwMode="auto">
          <a:xfrm>
            <a:off x="7854950" y="2468563"/>
            <a:ext cx="3878263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7827963" y="3756025"/>
            <a:ext cx="3476625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1536700"/>
            <a:ext cx="7481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554038" y="401638"/>
            <a:ext cx="6221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alibri" pitchFamily="34" charset="0"/>
              </a:rPr>
              <a:t>Listen again and check</a:t>
            </a: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3" y="3529013"/>
            <a:ext cx="7431087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33375" y="2687638"/>
            <a:ext cx="2259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4. Friday </a:t>
            </a:r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374650" y="4595813"/>
            <a:ext cx="2259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5. Saturday </a:t>
            </a:r>
          </a:p>
        </p:txBody>
      </p:sp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8925" y="2603500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9400" y="4487863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2940050" y="2632075"/>
            <a:ext cx="693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G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7854950" y="5057775"/>
            <a:ext cx="2300288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2955925" y="4503738"/>
            <a:ext cx="6937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F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7827963" y="4392613"/>
            <a:ext cx="2300287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826EB3A-6F19-49E5-8EFE-1C3AE74772A8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Review</a:t>
            </a:r>
          </a:p>
        </p:txBody>
      </p:sp>
      <p:pic>
        <p:nvPicPr>
          <p:cNvPr id="2" name="SB-TRACK 43b">
            <a:hlinkClick r:id="" action="ppaction://media"/>
            <a:extLst>
              <a:ext uri="{FF2B5EF4-FFF2-40B4-BE49-F238E27FC236}">
                <a16:creationId xmlns:a16="http://schemas.microsoft.com/office/drawing/2014/main" id="{30B378AD-4DBE-4CF7-A8B3-F768CFF4F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50099" y="536383"/>
            <a:ext cx="468122" cy="46812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28" grpId="0"/>
      <p:bldP spid="38929" grpId="0" animBg="1"/>
      <p:bldP spid="38930" grpId="0"/>
      <p:bldP spid="389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4872</TotalTime>
  <Words>946</Words>
  <Application>Microsoft Office PowerPoint</Application>
  <PresentationFormat>Widescreen</PresentationFormat>
  <Paragraphs>158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251</cp:revision>
  <dcterms:created xsi:type="dcterms:W3CDTF">2020-12-08T03:17:05Z</dcterms:created>
  <dcterms:modified xsi:type="dcterms:W3CDTF">2022-06-08T16:18:24Z</dcterms:modified>
</cp:coreProperties>
</file>