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0" r:id="rId2"/>
    <p:sldId id="293" r:id="rId3"/>
    <p:sldId id="299" r:id="rId4"/>
    <p:sldId id="291" r:id="rId5"/>
    <p:sldId id="288" r:id="rId6"/>
    <p:sldId id="292" r:id="rId7"/>
    <p:sldId id="300" r:id="rId8"/>
    <p:sldId id="256" r:id="rId9"/>
    <p:sldId id="313" r:id="rId10"/>
    <p:sldId id="278" r:id="rId11"/>
    <p:sldId id="279" r:id="rId12"/>
    <p:sldId id="282" r:id="rId13"/>
    <p:sldId id="283" r:id="rId14"/>
    <p:sldId id="312" r:id="rId15"/>
    <p:sldId id="296" r:id="rId16"/>
    <p:sldId id="306" r:id="rId17"/>
    <p:sldId id="265" r:id="rId18"/>
    <p:sldId id="266" r:id="rId19"/>
    <p:sldId id="267" r:id="rId20"/>
    <p:sldId id="307" r:id="rId21"/>
    <p:sldId id="297" r:id="rId22"/>
    <p:sldId id="311" r:id="rId23"/>
  </p:sldIdLst>
  <p:sldSz cx="11887200" cy="6858000"/>
  <p:notesSz cx="6858000" cy="9144000"/>
  <p:defaultTextStyle>
    <a:defPPr>
      <a:defRPr lang="en-US"/>
    </a:defPPr>
    <a:lvl1pPr marL="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543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085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628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217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713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1" autoAdjust="0"/>
    <p:restoredTop sz="94660"/>
  </p:normalViewPr>
  <p:slideViewPr>
    <p:cSldViewPr>
      <p:cViewPr varScale="1">
        <p:scale>
          <a:sx n="64" d="100"/>
          <a:sy n="64" d="100"/>
        </p:scale>
        <p:origin x="-924" y="-10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B3F50-54CE-4912-B606-64A11673AC4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ABD0-4E01-40F3-9259-95FEC4EC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54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108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162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217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271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ABD0-4E01-40F3-9259-95FEC4EC73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D8827-A988-43EB-B4E6-E37CDAF06CB1}" type="slidenum">
              <a:rPr lang="en-US"/>
              <a:pPr/>
              <a:t>21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8"/>
            <a:ext cx="1010412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1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1" y="274641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1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1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6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2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7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43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3"/>
            <a:ext cx="5250181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3"/>
            <a:ext cx="5250181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5"/>
            <a:ext cx="5252244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6"/>
            <a:ext cx="5252244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535115"/>
            <a:ext cx="5254308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174876"/>
            <a:ext cx="525430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73051"/>
            <a:ext cx="3910806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3054"/>
            <a:ext cx="6645274" cy="585311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435103"/>
            <a:ext cx="39108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2"/>
            <a:ext cx="713232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500543" indent="0">
              <a:buNone/>
              <a:defRPr sz="3100"/>
            </a:lvl2pPr>
            <a:lvl3pPr marL="1001085" indent="0">
              <a:buNone/>
              <a:defRPr sz="2600"/>
            </a:lvl3pPr>
            <a:lvl4pPr marL="1501628" indent="0">
              <a:buNone/>
              <a:defRPr sz="2200"/>
            </a:lvl4pPr>
            <a:lvl5pPr marL="2002170" indent="0">
              <a:buNone/>
              <a:defRPr sz="2200"/>
            </a:lvl5pPr>
            <a:lvl6pPr marL="2502713" indent="0">
              <a:buNone/>
              <a:defRPr sz="2200"/>
            </a:lvl6pPr>
            <a:lvl7pPr marL="3003255" indent="0">
              <a:buNone/>
              <a:defRPr sz="2200"/>
            </a:lvl7pPr>
            <a:lvl8pPr marL="3503798" indent="0">
              <a:buNone/>
              <a:defRPr sz="2200"/>
            </a:lvl8pPr>
            <a:lvl9pPr marL="400434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40"/>
            <a:ext cx="7132320" cy="804863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1" y="274639"/>
            <a:ext cx="10698480" cy="1143000"/>
          </a:xfrm>
          <a:prstGeom prst="rect">
            <a:avLst/>
          </a:prstGeom>
        </p:spPr>
        <p:txBody>
          <a:bodyPr vert="horz" lIns="100109" tIns="50054" rIns="100109" bIns="500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00203"/>
            <a:ext cx="10698480" cy="4525963"/>
          </a:xfrm>
          <a:prstGeom prst="rect">
            <a:avLst/>
          </a:prstGeom>
        </p:spPr>
        <p:txBody>
          <a:bodyPr vert="horz" lIns="100109" tIns="50054" rIns="100109" bIns="50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1" cy="365125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A8A6-4356-4D33-A4B0-E2D3937982F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3"/>
            <a:ext cx="3764280" cy="365125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1" cy="365125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31F3-5B6A-4BD8-A4DA-AE006543C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xStyles>
    <p:titleStyle>
      <a:lvl1pPr algn="ctr" defTabSz="10010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07" indent="-375407" algn="l" defTabSz="100108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defTabSz="10010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defTabSz="100108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defTabSz="100108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h&#7855;n%20tu&#7893;i%2020%20-karaoke%20(D&#432;&#417;ng%20Ho&#224;ng%20Y&#7871;n)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&#432;&#7899;ng%20d&#7851;n%20d&#7841;y%20b&#224;i%20Ng&#432;&#7901;i%20trong%20bao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nhavatardep.com/wp-content/uploads/2013/12/hinh-nen-de-thuong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3" y="0"/>
            <a:ext cx="11923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133601" y="1703316"/>
            <a:ext cx="163090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bạn </a:t>
            </a:r>
          </a:p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 với 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4618" y="2595868"/>
            <a:ext cx="863332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NHÌN HÌNH ĐOÁN THÀNH NGỮ</a:t>
            </a:r>
            <a:endParaRPr lang="en-US" sz="50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6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Grave_of_Anton_Chekh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152400"/>
            <a:ext cx="8881348" cy="601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965835" y="5867401"/>
            <a:ext cx="10252710" cy="1066800"/>
          </a:xfrm>
        </p:spPr>
        <p:txBody>
          <a:bodyPr>
            <a:normAutofit fontScale="90000"/>
          </a:bodyPr>
          <a:lstStyle/>
          <a:p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 của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Sê-khốp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tại nghĩa trang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Nô-vô-đê-vi-sê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nước Nga</a:t>
            </a:r>
          </a:p>
        </p:txBody>
      </p:sp>
    </p:spTree>
    <p:extLst>
      <p:ext uri="{BB962C8B-B14F-4D97-AF65-F5344CB8AC3E}">
        <p14:creationId xmlns:p14="http://schemas.microsoft.com/office/powerpoint/2010/main" val="39337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/>
          <a:stretch>
            <a:fillRect/>
          </a:stretch>
        </p:blipFill>
        <p:spPr bwMode="auto">
          <a:xfrm>
            <a:off x="520066" y="381000"/>
            <a:ext cx="1084707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6019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</a:rPr>
              <a:t>TƯỢNG ĐÀI SÊ-KHỐP Ở NGA</a:t>
            </a:r>
            <a:endParaRPr lang="en-US" sz="36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40" y="3352800"/>
            <a:ext cx="4061460" cy="3505200"/>
          </a:xfrm>
          <a:prstGeom prst="rect">
            <a:avLst/>
          </a:prstGeom>
        </p:spPr>
      </p:pic>
      <p:pic>
        <p:nvPicPr>
          <p:cNvPr id="5" name="Picture 4" descr="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40" y="152400"/>
            <a:ext cx="3566160" cy="3048000"/>
          </a:xfrm>
          <a:prstGeom prst="rect">
            <a:avLst/>
          </a:prstGeom>
        </p:spPr>
      </p:pic>
      <p:pic>
        <p:nvPicPr>
          <p:cNvPr id="6" name="Picture 5" descr="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3665220" cy="3505200"/>
          </a:xfrm>
          <a:prstGeom prst="rect">
            <a:avLst/>
          </a:prstGeom>
        </p:spPr>
      </p:pic>
      <p:pic>
        <p:nvPicPr>
          <p:cNvPr id="7" name="Picture 6" descr="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152400"/>
            <a:ext cx="3665220" cy="3048000"/>
          </a:xfrm>
          <a:prstGeom prst="rect">
            <a:avLst/>
          </a:prstGeom>
        </p:spPr>
      </p:pic>
      <p:pic>
        <p:nvPicPr>
          <p:cNvPr id="8" name="Picture 7" descr="s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340" y="3352800"/>
            <a:ext cx="3467100" cy="3505200"/>
          </a:xfrm>
          <a:prstGeom prst="rect">
            <a:avLst/>
          </a:prstGeom>
        </p:spPr>
      </p:pic>
      <p:pic>
        <p:nvPicPr>
          <p:cNvPr id="10" name="Picture 5" descr="2000008028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4366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783081" y="2"/>
            <a:ext cx="7924799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600" b="1">
                <a:solidFill>
                  <a:schemeClr val="bg1"/>
                </a:solidFill>
                <a:latin typeface="Times New Roman" pitchFamily="18" charset="0"/>
              </a:rPr>
              <a:t>Câu chuyện của Bu-rơ-kin và I-van I-va-nứt.</a:t>
            </a:r>
          </a:p>
        </p:txBody>
      </p: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6972896" y="2349502"/>
            <a:ext cx="2621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972492" y="5172077"/>
            <a:ext cx="4228623" cy="4924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600" b="1" dirty="0">
                <a:solidFill>
                  <a:schemeClr val="bg1"/>
                </a:solidFill>
                <a:latin typeface="+mj-lt"/>
              </a:rPr>
              <a:t>Cái chết của Bê-li-cốp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95300" y="6269039"/>
            <a:ext cx="1069848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600" b="1" dirty="0">
                <a:solidFill>
                  <a:schemeClr val="bg1"/>
                </a:solidFill>
                <a:latin typeface="+mj-lt"/>
              </a:rPr>
              <a:t>Bác sĩ I-van: </a:t>
            </a:r>
            <a:r>
              <a:rPr lang="vi-VN" altLang="en-US" sz="2600" b="1" dirty="0">
                <a:solidFill>
                  <a:srgbClr val="CCFFFF"/>
                </a:solidFill>
                <a:latin typeface="+mj-lt"/>
              </a:rPr>
              <a:t>“Không thể sống mãi như thế được”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 rot="19513155">
            <a:off x="1585706" y="2341988"/>
            <a:ext cx="1732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b="1" dirty="0">
                <a:solidFill>
                  <a:srgbClr val="FF0000"/>
                </a:solidFill>
                <a:latin typeface="Arial" pitchFamily="34" charset="0"/>
              </a:rPr>
              <a:t>khống chế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 rot="19433775">
            <a:off x="2219425" y="2458095"/>
            <a:ext cx="259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Arial" pitchFamily="34" charset="0"/>
              </a:rPr>
              <a:t>sợ hãi, đề phòng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 rot="2268690">
            <a:off x="7694967" y="2467692"/>
            <a:ext cx="1354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Arial" pitchFamily="34" charset="0"/>
              </a:rPr>
              <a:t>xung đột</a:t>
            </a:r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4457700" y="3547269"/>
            <a:ext cx="356616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4768811" y="3621089"/>
            <a:ext cx="29950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600" b="1" dirty="0">
                <a:solidFill>
                  <a:schemeClr val="bg1"/>
                </a:solidFill>
                <a:latin typeface="+mj-lt"/>
              </a:rPr>
              <a:t>Va-ren-ca</a:t>
            </a:r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 flipH="1">
            <a:off x="1783080" y="1796110"/>
            <a:ext cx="2179320" cy="1751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 rot="-5400000">
            <a:off x="4733529" y="2131982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Arial" pitchFamily="34" charset="0"/>
              </a:rPr>
              <a:t>tình yêu</a:t>
            </a:r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2030732" y="4194969"/>
            <a:ext cx="2228848" cy="9104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7924800" y="4194969"/>
            <a:ext cx="1670091" cy="9104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5943600" y="57435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8519160" y="3547269"/>
            <a:ext cx="3134321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8717280" y="3622357"/>
            <a:ext cx="2947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600" b="1" dirty="0">
                <a:solidFill>
                  <a:schemeClr val="bg1"/>
                </a:solidFill>
                <a:latin typeface="+mj-lt"/>
              </a:rPr>
              <a:t>Cô-va-len-cô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1" y="3547269"/>
            <a:ext cx="4061462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 trường, thành phố</a:t>
            </a:r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3510439" y="1125539"/>
            <a:ext cx="4680585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2030732" y="1125539"/>
            <a:ext cx="7951468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 chuyện về </a:t>
            </a:r>
            <a:r>
              <a:rPr lang="vi-VN" alt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Bê-li-cốp</a:t>
            </a:r>
            <a:endParaRPr lang="vi-VN" alt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7907775" y="1796109"/>
            <a:ext cx="2283022" cy="1751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57"/>
          <p:cNvSpPr>
            <a:spLocks noChangeShapeType="1"/>
          </p:cNvSpPr>
          <p:nvPr/>
        </p:nvSpPr>
        <p:spPr bwMode="auto">
          <a:xfrm>
            <a:off x="5943600" y="1796110"/>
            <a:ext cx="10777" cy="17551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57"/>
          <p:cNvSpPr>
            <a:spLocks noChangeShapeType="1"/>
          </p:cNvSpPr>
          <p:nvPr/>
        </p:nvSpPr>
        <p:spPr bwMode="auto">
          <a:xfrm flipH="1">
            <a:off x="5948987" y="4194969"/>
            <a:ext cx="8493" cy="9771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 flipH="1">
            <a:off x="5948989" y="765178"/>
            <a:ext cx="141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3870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Ngoại hình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Kì quái, khác người, lập dị.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826" y="3266182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*Lối sống sinh hoạt: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 quái, luôn thu mình vào trong bao.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45014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Đặc điểm tâm lí: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Hèn nhát, ngại giao tiếp, máy móc, giáo điều, rập khuôn, cô độc, lo âu, sợ hãi, bảo thủ, tự hài lòng.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ân dung Bêlicôp- chinh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284107"/>
            <a:ext cx="4297086" cy="64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29200" y="0"/>
            <a:ext cx="4009306" cy="5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vi-VN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hiểu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 bản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38800" y="625672"/>
            <a:ext cx="3893890" cy="5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Nhân vật Bê-li-cốp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7730" y="1229380"/>
            <a:ext cx="405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Chân dung Bê-li-cốp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59120"/>
            <a:ext cx="110032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Bê-li-cốp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 -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một kiểu người “trong bao”: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lập dị, khác người với lối sống, tính cách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máy móc, rập khuôn, tôn sùng quá khứ, sợ hãi hiện tại, nhút nhát, bảo thủ, ích kỉ,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thu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mình trong bao và tự mãn nguyện với lối sống đó.</a:t>
            </a:r>
          </a:p>
          <a:p>
            <a:pPr algn="just"/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895" y="3304163"/>
            <a:ext cx="10591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Lối sống của Bê-li-cốp đ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iển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hình cho một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lối sống của một bộ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phận trí thức Nga đương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thời </a:t>
            </a:r>
            <a:r>
              <a:rPr lang="en-US" sz="3200" b="1" smtClean="0">
                <a:solidFill>
                  <a:srgbClr val="0000CC"/>
                </a:solidFill>
              </a:rPr>
              <a:t>-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con đẻ của xã hội chuyên chế Nga Hoàng.</a:t>
            </a:r>
          </a:p>
          <a:p>
            <a:pPr algn="just"/>
            <a:endParaRPr lang="en-US">
              <a:solidFill>
                <a:srgbClr val="0000CC"/>
              </a:solidFill>
            </a:endParaRPr>
          </a:p>
        </p:txBody>
      </p:sp>
      <p:sp>
        <p:nvSpPr>
          <p:cNvPr id="4" name="5-Point Star 3">
            <a:hlinkClick r:id="rId3" action="ppaction://hlinkfile"/>
          </p:cNvPr>
          <p:cNvSpPr/>
          <p:nvPr/>
        </p:nvSpPr>
        <p:spPr>
          <a:xfrm>
            <a:off x="10896600" y="6172200"/>
            <a:ext cx="228600" cy="3886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895" y="5018782"/>
            <a:ext cx="10736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Lên 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 lối sống hèn nhát, bạc nhược, bảo thủ và ích kỉ của một bộ phận trí thức Nga cuối TK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XIX.</a:t>
            </a:r>
            <a:endParaRPr lang="en-US" alt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28123"/>
            <a:ext cx="585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kết: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85800" y="3810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hlinkClick r:id="rId4" action="ppaction://hlinkfile"/>
          </p:cNvPr>
          <p:cNvSpPr/>
          <p:nvPr/>
        </p:nvSpPr>
        <p:spPr>
          <a:xfrm>
            <a:off x="9677400" y="6172200"/>
            <a:ext cx="754505" cy="3886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1143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Dòng nào sau đây nêu nhận xét đúng về tác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Sê-khốp?</a:t>
            </a:r>
          </a:p>
          <a:p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“Mặt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 thi ca Nga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>
              <a:buAutoNum type="alphaUcPeriod"/>
            </a:pP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Nhà văn lãng mạn xuất sắc của nền văn học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Nga.</a:t>
            </a:r>
          </a:p>
          <a:p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Đại biểu lớn cuối cùng của văn học hiện thực Nga nửa cuối thế kỉ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XIX.</a:t>
            </a:r>
          </a:p>
          <a:p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Con đại bàng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bầu trời văn học Nga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5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8" y="4191000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555261" y="2362200"/>
            <a:ext cx="10798539" cy="39163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Đang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 trương chuẩn bị cho cuộc cách mạng tháng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Mười.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Đang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tưng bừng với thắng lợi của cuộc cách mạng tháng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Mười.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Đang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 vui trước chiến thắng của hồng quân chống phát xít.</a:t>
            </a:r>
          </a:p>
          <a:p>
            <a:pPr>
              <a:buFont typeface="Arial" charset="0"/>
              <a:buNone/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Đang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ngạt thở trong bầu không khí chuyên chế bảo thủ nặng nề.</a:t>
            </a:r>
          </a:p>
          <a:p>
            <a:pPr>
              <a:buFont typeface="Arial" charset="0"/>
              <a:buNone/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39" y="685800"/>
            <a:ext cx="1127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 Nga khi Sê-khốp viết </a:t>
            </a:r>
            <a:r>
              <a:rPr lang="en-US" sz="32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2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gì?</a:t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  <p:pic>
        <p:nvPicPr>
          <p:cNvPr id="17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1" y="5474584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Nhân vật Bê-li-cốp làm nghề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174" y="1752600"/>
            <a:ext cx="982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 dạy tiếng Đức.</a:t>
            </a:r>
          </a:p>
          <a:p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Hiệu trưởng trường trung học.</a:t>
            </a:r>
          </a:p>
          <a:p>
            <a:pPr marL="457200" indent="-457200">
              <a:buAutoNum type="alphaUcPeriod"/>
            </a:pPr>
            <a:endParaRPr lang="en-US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Giáo viên dạy tiếng Hi Lạp.</a:t>
            </a:r>
          </a:p>
          <a:p>
            <a:pPr marL="457200" indent="-457200">
              <a:buAutoNum type="alphaUcPeriod"/>
            </a:pPr>
            <a:endParaRPr lang="en-US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Thư kí trong một công sở.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74" y="3657600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14350"/>
            <a:ext cx="1104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Cuộc đời của nhân vật Bê-li-cốp gắn liền với những vật gì?</a:t>
            </a:r>
          </a:p>
          <a:p>
            <a:endParaRPr lang="en-US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Ủng, nón, áo bành tô ấm cốt bông.</a:t>
            </a:r>
          </a:p>
          <a:p>
            <a:endParaRPr lang="en-US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Đồng hồ, dao, nón nỉ.</a:t>
            </a:r>
          </a:p>
          <a:p>
            <a:endParaRPr lang="en-US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Giày cao su, đồng hồ quả quýt, con dao, áo bành tô ấm cốt bông.</a:t>
            </a:r>
          </a:p>
          <a:p>
            <a:endParaRPr lang="en-US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Ô, áo bành tô ấm cốt bông.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112901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343276" y="5992814"/>
            <a:ext cx="47484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folHlink"/>
                </a:solidFill>
                <a:latin typeface="Times New Roman" pitchFamily="18" charset="0"/>
              </a:rPr>
              <a:t>Ếch ngồi đáy giếng</a:t>
            </a:r>
          </a:p>
        </p:txBody>
      </p:sp>
    </p:spTree>
    <p:extLst>
      <p:ext uri="{BB962C8B-B14F-4D97-AF65-F5344CB8AC3E}">
        <p14:creationId xmlns:p14="http://schemas.microsoft.com/office/powerpoint/2010/main" val="24939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11353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853" indent="-889853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nào sau đây nói đúng ý nghĩ thường xuyên xuất hiện trong đầu Bê-li-cốp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853" indent="-889853"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nhỡ xảy ra chuyện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gì.</a:t>
            </a:r>
            <a:endParaRPr lang="vi-VN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853" indent="-889853">
              <a:spcBef>
                <a:spcPct val="20000"/>
              </a:spcBef>
              <a:buAutoNum type="alphaUcPeriod"/>
            </a:pP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Sợ nhỡ có ai đến mà không báo trước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Sợ có tiếng chuông điện thoại reo trong đêm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Sợ có ai đó làm giật mình.</a:t>
            </a:r>
          </a:p>
          <a:p>
            <a:pPr>
              <a:spcBef>
                <a:spcPct val="20000"/>
              </a:spcBef>
            </a:pP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96D-3470-4964-ADEE-7ADF4223C968}" type="slidenum">
              <a:rPr lang="en-US"/>
              <a:pPr/>
              <a:t>21</a:t>
            </a:fld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019493" y="296863"/>
            <a:ext cx="23939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89" y="482717"/>
            <a:ext cx="11412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Câu 6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: Dòng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nào dưới đây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thể hiện rõ lối sống, tính cách của Bê-li-cốp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AutoNum type="alphaUcPeriod"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mình vào một cái vỏ, ngăn cách với cuộc sống bên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ngoài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B. Hèn nhát, ghê sợ hiện tại, tôn sùng quá khứ, cô độc, luôn lo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lắng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C. Máy móc, rập khuôn, xu nịnh cấp trên và chính quyền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D. Con người luôn hăng hái đấu tranh vì sự tiến bộ.</a:t>
            </a:r>
          </a:p>
        </p:txBody>
      </p:sp>
      <p:pic>
        <p:nvPicPr>
          <p:cNvPr id="9" name="Picture 51" descr="C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9" y="5099199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1165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Nhập vai Bê-li-cốp để kể lại truyện ngắn 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trong bao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bằng ngôi thứ nhất.</a:t>
            </a:r>
          </a:p>
          <a:p>
            <a:endParaRPr lang="en-US" sz="36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Vẽ chân dung về Bê-li-cốp theo tưởng tượng của anh (chị).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6" name="Picture 5" descr="THỎ Đ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80" y="685802"/>
            <a:ext cx="5250180" cy="4571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5480" y="5638801"/>
            <a:ext cx="37033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64280" y="2514600"/>
            <a:ext cx="1783080" cy="1219200"/>
            <a:chOff x="5029200" y="2514600"/>
            <a:chExt cx="1371600" cy="1219200"/>
          </a:xfrm>
        </p:grpSpPr>
        <p:sp>
          <p:nvSpPr>
            <p:cNvPr id="8" name="Flowchart: Punched Tape 7"/>
            <p:cNvSpPr/>
            <p:nvPr/>
          </p:nvSpPr>
          <p:spPr>
            <a:xfrm>
              <a:off x="5029200" y="2514600"/>
              <a:ext cx="1371600" cy="381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Punched Tape 8"/>
            <p:cNvSpPr/>
            <p:nvPr/>
          </p:nvSpPr>
          <p:spPr>
            <a:xfrm>
              <a:off x="5029200" y="3352800"/>
              <a:ext cx="1371600" cy="381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Vertical Scroll 11"/>
          <p:cNvSpPr/>
          <p:nvPr/>
        </p:nvSpPr>
        <p:spPr>
          <a:xfrm>
            <a:off x="792480" y="1295400"/>
            <a:ext cx="2971800" cy="3657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NHÁT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228600"/>
            <a:ext cx="861822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680585" y="6172201"/>
            <a:ext cx="3961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folHlink"/>
                </a:solidFill>
                <a:latin typeface="Times New Roman" pitchFamily="18" charset="0"/>
              </a:rPr>
              <a:t>Thầy bói xem voi</a:t>
            </a:r>
          </a:p>
        </p:txBody>
      </p:sp>
    </p:spTree>
    <p:extLst>
      <p:ext uri="{BB962C8B-B14F-4D97-AF65-F5344CB8AC3E}">
        <p14:creationId xmlns:p14="http://schemas.microsoft.com/office/powerpoint/2010/main" val="39802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3" name="Picture 2" descr="lòng lang dạ th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09600"/>
            <a:ext cx="102108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2620" y="5638801"/>
            <a:ext cx="372618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" y="228600"/>
            <a:ext cx="939546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81200" y="6096000"/>
            <a:ext cx="772668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i="1">
                <a:solidFill>
                  <a:srgbClr val="3333FF"/>
                </a:solidFill>
                <a:latin typeface="Times New Roman" pitchFamily="18" charset="0"/>
              </a:rPr>
              <a:t>Cháy nhà hàng xóm bình chân như vại</a:t>
            </a:r>
          </a:p>
        </p:txBody>
      </p:sp>
    </p:spTree>
    <p:extLst>
      <p:ext uri="{BB962C8B-B14F-4D97-AF65-F5344CB8AC3E}">
        <p14:creationId xmlns:p14="http://schemas.microsoft.com/office/powerpoint/2010/main" val="675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1066800"/>
            <a:ext cx="485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56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133600"/>
            <a:ext cx="8221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 TRONG BAO</a:t>
            </a:r>
          </a:p>
          <a:p>
            <a:pPr algn="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(A.P. Sê-khốp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anton_chekho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1"/>
          <a:stretch>
            <a:fillRect/>
          </a:stretch>
        </p:blipFill>
        <p:spPr bwMode="auto">
          <a:xfrm>
            <a:off x="1066800" y="0"/>
            <a:ext cx="97536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11887200" cy="6858000"/>
          </a:xfrm>
          <a:prstGeom prst="rect">
            <a:avLst/>
          </a:prstGeom>
        </p:spPr>
      </p:pic>
      <p:pic>
        <p:nvPicPr>
          <p:cNvPr id="3" name="Picture 5" descr="Chekhov_Birth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" y="-914400"/>
            <a:ext cx="1149096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77440" y="6019800"/>
            <a:ext cx="6246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Sê-khốp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ở Ta-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rốc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771</Words>
  <Application>Microsoft Office PowerPoint</Application>
  <PresentationFormat>Custom</PresentationFormat>
  <Paragraphs>94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 của Sê-khốp tại nghĩa trang Nô-vô-đê-vi-sê, nước 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215</cp:revision>
  <dcterms:created xsi:type="dcterms:W3CDTF">2018-12-02T09:04:49Z</dcterms:created>
  <dcterms:modified xsi:type="dcterms:W3CDTF">2018-12-05T22:43:24Z</dcterms:modified>
</cp:coreProperties>
</file>