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57" r:id="rId4"/>
    <p:sldId id="258" r:id="rId5"/>
    <p:sldId id="259" r:id="rId6"/>
    <p:sldId id="260" r:id="rId7"/>
    <p:sldId id="261" r:id="rId8"/>
    <p:sldId id="268" r:id="rId9"/>
    <p:sldId id="269" r:id="rId10"/>
    <p:sldId id="264" r:id="rId11"/>
    <p:sldId id="262" r:id="rId12"/>
    <p:sldId id="270" r:id="rId13"/>
    <p:sldId id="266" r:id="rId14"/>
    <p:sldId id="271" r:id="rId15"/>
    <p:sldId id="263" r:id="rId16"/>
    <p:sldId id="267" r:id="rId17"/>
    <p:sldId id="272" r:id="rId18"/>
    <p:sldId id="273" r:id="rId19"/>
    <p:sldId id="275" r:id="rId20"/>
    <p:sldId id="276" r:id="rId21"/>
    <p:sldId id="277" r:id="rId22"/>
    <p:sldId id="27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78" autoAdjust="0"/>
    <p:restoredTop sz="94660"/>
  </p:normalViewPr>
  <p:slideViewPr>
    <p:cSldViewPr snapToGrid="0">
      <p:cViewPr>
        <p:scale>
          <a:sx n="75" d="100"/>
          <a:sy n="75" d="100"/>
        </p:scale>
        <p:origin x="-100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163E2E-9612-40E6-BF8B-1C0C0604069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3159800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163E2E-9612-40E6-BF8B-1C0C0604069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425717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163E2E-9612-40E6-BF8B-1C0C0604069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249076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163E2E-9612-40E6-BF8B-1C0C0604069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2183535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163E2E-9612-40E6-BF8B-1C0C0604069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24385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163E2E-9612-40E6-BF8B-1C0C0604069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132983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163E2E-9612-40E6-BF8B-1C0C06040694}"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33761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163E2E-9612-40E6-BF8B-1C0C06040694}"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85839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63E2E-9612-40E6-BF8B-1C0C06040694}"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427562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163E2E-9612-40E6-BF8B-1C0C0604069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499461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163E2E-9612-40E6-BF8B-1C0C0604069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7C225-04FB-44EF-A670-278AF5A6BA58}" type="slidenum">
              <a:rPr lang="en-US" smtClean="0"/>
              <a:t>‹#›</a:t>
            </a:fld>
            <a:endParaRPr lang="en-US"/>
          </a:p>
        </p:txBody>
      </p:sp>
    </p:spTree>
    <p:extLst>
      <p:ext uri="{BB962C8B-B14F-4D97-AF65-F5344CB8AC3E}">
        <p14:creationId xmlns:p14="http://schemas.microsoft.com/office/powerpoint/2010/main" val="254936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63E2E-9612-40E6-BF8B-1C0C06040694}" type="datetimeFigureOut">
              <a:rPr lang="en-US" smtClean="0"/>
              <a:t>8/27/2021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7C225-04FB-44EF-A670-278AF5A6BA58}" type="slidenum">
              <a:rPr lang="en-US" smtClean="0"/>
              <a:t>‹#›</a:t>
            </a:fld>
            <a:endParaRPr lang="en-US"/>
          </a:p>
        </p:txBody>
      </p:sp>
    </p:spTree>
    <p:extLst>
      <p:ext uri="{BB962C8B-B14F-4D97-AF65-F5344CB8AC3E}">
        <p14:creationId xmlns:p14="http://schemas.microsoft.com/office/powerpoint/2010/main" val="2770208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racter study by Remco Homberg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7844" y="818146"/>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136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ao động tắt dần- Dao động duy trì-Dao động cưỡng b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2100" y="958055"/>
            <a:ext cx="8699500" cy="4893469"/>
          </a:xfrm>
          <a:prstGeom prst="rect">
            <a:avLst/>
          </a:prstGeom>
        </p:spPr>
      </p:pic>
    </p:spTree>
    <p:extLst>
      <p:ext uri="{BB962C8B-B14F-4D97-AF65-F5344CB8AC3E}">
        <p14:creationId xmlns:p14="http://schemas.microsoft.com/office/powerpoint/2010/main" val="2305140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04002" y="440408"/>
            <a:ext cx="4482322" cy="829056"/>
            <a:chOff x="404002" y="440408"/>
            <a:chExt cx="4482322" cy="829056"/>
          </a:xfrm>
        </p:grpSpPr>
        <p:sp>
          <p:nvSpPr>
            <p:cNvPr id="6" name="AutoShape 5"/>
            <p:cNvSpPr>
              <a:spLocks noChangeArrowheads="1"/>
            </p:cNvSpPr>
            <p:nvPr/>
          </p:nvSpPr>
          <p:spPr bwMode="auto">
            <a:xfrm>
              <a:off x="818529" y="578253"/>
              <a:ext cx="40677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3389711"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HIỆN TƯỢNG CỘNG HƯỞNG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469103"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IV.</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631216"/>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Hiện tượng biên độ dao động cưỡng bức tăng dần đến giá trị cực đại khi tần số f của lực cưỡng bức bằng tần số riêng f</a:t>
            </a:r>
            <a:r>
              <a:rPr lang="en-US" sz="2000" baseline="-25000" dirty="0">
                <a:solidFill>
                  <a:schemeClr val="bg1"/>
                </a:solidFill>
                <a:latin typeface="Times New Roman" panose="02020603050405020304" pitchFamily="18" charset="0"/>
                <a:cs typeface="Times New Roman" panose="02020603050405020304" pitchFamily="18" charset="0"/>
              </a:rPr>
              <a:t>0</a:t>
            </a:r>
            <a:r>
              <a:rPr lang="en-US" sz="2000" dirty="0">
                <a:solidFill>
                  <a:schemeClr val="bg1"/>
                </a:solidFill>
                <a:latin typeface="Times New Roman" panose="02020603050405020304" pitchFamily="18" charset="0"/>
                <a:cs typeface="Times New Roman" panose="02020603050405020304" pitchFamily="18" charset="0"/>
              </a:rPr>
              <a:t> của hệ dao động gọi là hiện tượng cộng hưởng.</a:t>
            </a:r>
          </a:p>
        </p:txBody>
      </p:sp>
      <p:grpSp>
        <p:nvGrpSpPr>
          <p:cNvPr id="11" name="Group 10"/>
          <p:cNvGrpSpPr/>
          <p:nvPr/>
        </p:nvGrpSpPr>
        <p:grpSpPr>
          <a:xfrm>
            <a:off x="5975123" y="1722122"/>
            <a:ext cx="3231244" cy="3324120"/>
            <a:chOff x="5975123" y="2600515"/>
            <a:chExt cx="3231244" cy="3324120"/>
          </a:xfrm>
        </p:grpSpPr>
        <p:cxnSp>
          <p:nvCxnSpPr>
            <p:cNvPr id="17" name="Straight Connector 16"/>
            <p:cNvCxnSpPr/>
            <p:nvPr/>
          </p:nvCxnSpPr>
          <p:spPr>
            <a:xfrm flipH="1">
              <a:off x="7803549" y="3313759"/>
              <a:ext cx="0" cy="227973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7051072" y="2554886"/>
              <a:ext cx="0" cy="150876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274451" y="3005773"/>
              <a:ext cx="2209800" cy="2590800"/>
              <a:chOff x="6274451" y="3361373"/>
              <a:chExt cx="2209800" cy="2590800"/>
            </a:xfrm>
          </p:grpSpPr>
          <p:cxnSp>
            <p:nvCxnSpPr>
              <p:cNvPr id="22" name="Straight Connector 21"/>
              <p:cNvCxnSpPr/>
              <p:nvPr/>
            </p:nvCxnSpPr>
            <p:spPr>
              <a:xfrm flipV="1">
                <a:off x="6282071" y="3666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289691" y="3818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274451" y="3970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82071" y="4123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282071" y="4275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282071" y="4428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282071" y="4580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289691" y="4732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289691" y="4885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274451" y="5037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274451" y="5190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82071" y="5342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282071" y="5494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282071" y="5647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289691" y="5799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5047631" y="45958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52000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V="1">
                <a:off x="53524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V="1">
                <a:off x="5504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V="1">
                <a:off x="5657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58096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V="1">
                <a:off x="59620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V="1">
                <a:off x="61144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V="1">
                <a:off x="6266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V="1">
                <a:off x="6419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V="1">
                <a:off x="65716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V="1">
                <a:off x="67240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68764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V="1">
                <a:off x="7028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V="1">
                <a:off x="7181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6168607" y="2990935"/>
              <a:ext cx="2743200" cy="2743200"/>
              <a:chOff x="6168607" y="3346535"/>
              <a:chExt cx="2743200" cy="2743200"/>
            </a:xfrm>
          </p:grpSpPr>
          <p:cxnSp>
            <p:nvCxnSpPr>
              <p:cNvPr id="53" name="Straight Connector 52"/>
              <p:cNvCxnSpPr/>
              <p:nvPr/>
            </p:nvCxnSpPr>
            <p:spPr>
              <a:xfrm flipV="1">
                <a:off x="6168607" y="5953423"/>
                <a:ext cx="2743200" cy="0"/>
              </a:xfrm>
              <a:prstGeom prst="line">
                <a:avLst/>
              </a:prstGeom>
              <a:ln w="31750">
                <a:solidFill>
                  <a:schemeClr val="tx1"/>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V="1">
                <a:off x="4918092" y="4718135"/>
                <a:ext cx="2743200" cy="0"/>
              </a:xfrm>
              <a:prstGeom prst="line">
                <a:avLst/>
              </a:prstGeom>
              <a:ln w="31750">
                <a:solidFill>
                  <a:schemeClr val="tx1"/>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5994832" y="2600515"/>
              <a:ext cx="3211535" cy="3324120"/>
              <a:chOff x="5994832" y="3172015"/>
              <a:chExt cx="3211535" cy="3324120"/>
            </a:xfrm>
          </p:grpSpPr>
          <p:sp>
            <p:nvSpPr>
              <p:cNvPr id="56" name="Rectangle 55"/>
              <p:cNvSpPr/>
              <p:nvPr/>
            </p:nvSpPr>
            <p:spPr>
              <a:xfrm>
                <a:off x="6027742" y="3172015"/>
                <a:ext cx="886781" cy="369332"/>
              </a:xfrm>
              <a:prstGeom prst="rect">
                <a:avLst/>
              </a:prstGeom>
            </p:spPr>
            <p:txBody>
              <a:bodyPr wrap="none">
                <a:spAutoFit/>
              </a:bodyPr>
              <a:lstStyle/>
              <a:p>
                <a:pPr>
                  <a:defRPr/>
                </a:pPr>
                <a:r>
                  <a:rPr lang="en-US" dirty="0"/>
                  <a:t>A</a:t>
                </a:r>
                <a:r>
                  <a:rPr lang="en-US" baseline="-25000" dirty="0"/>
                  <a:t>cb</a:t>
                </a:r>
                <a:r>
                  <a:rPr lang="en-US" dirty="0"/>
                  <a:t>(cm)</a:t>
                </a:r>
              </a:p>
            </p:txBody>
          </p:sp>
          <p:sp>
            <p:nvSpPr>
              <p:cNvPr id="57" name="Rectangle 56"/>
              <p:cNvSpPr/>
              <p:nvPr/>
            </p:nvSpPr>
            <p:spPr>
              <a:xfrm>
                <a:off x="8433655" y="5798733"/>
                <a:ext cx="772712" cy="369332"/>
              </a:xfrm>
              <a:prstGeom prst="rect">
                <a:avLst/>
              </a:prstGeom>
            </p:spPr>
            <p:txBody>
              <a:bodyPr wrap="none">
                <a:spAutoFit/>
              </a:bodyPr>
              <a:lstStyle/>
              <a:p>
                <a:pPr>
                  <a:defRPr/>
                </a:pPr>
                <a:r>
                  <a:rPr lang="en-US" dirty="0" smtClean="0"/>
                  <a:t>f</a:t>
                </a:r>
                <a:r>
                  <a:rPr lang="en-US" baseline="-25000" dirty="0" smtClean="0"/>
                  <a:t>cb</a:t>
                </a:r>
                <a:r>
                  <a:rPr lang="en-US" dirty="0" smtClean="0"/>
                  <a:t>(Hz</a:t>
                </a:r>
                <a:r>
                  <a:rPr lang="en-US" dirty="0"/>
                  <a:t>)</a:t>
                </a:r>
              </a:p>
            </p:txBody>
          </p:sp>
          <p:sp>
            <p:nvSpPr>
              <p:cNvPr id="58" name="Rectangle 57"/>
              <p:cNvSpPr/>
              <p:nvPr/>
            </p:nvSpPr>
            <p:spPr>
              <a:xfrm>
                <a:off x="5994832" y="6126803"/>
                <a:ext cx="336952" cy="369332"/>
              </a:xfrm>
              <a:prstGeom prst="rect">
                <a:avLst/>
              </a:prstGeom>
            </p:spPr>
            <p:txBody>
              <a:bodyPr wrap="none">
                <a:spAutoFit/>
              </a:bodyPr>
              <a:lstStyle/>
              <a:p>
                <a:pPr>
                  <a:defRPr/>
                </a:pPr>
                <a:r>
                  <a:rPr lang="en-US" b="1" dirty="0" smtClean="0"/>
                  <a:t>O</a:t>
                </a:r>
                <a:endParaRPr lang="en-US" b="1" dirty="0"/>
              </a:p>
            </p:txBody>
          </p:sp>
        </p:grpSp>
        <p:grpSp>
          <p:nvGrpSpPr>
            <p:cNvPr id="59" name="Group 58"/>
            <p:cNvGrpSpPr/>
            <p:nvPr/>
          </p:nvGrpSpPr>
          <p:grpSpPr>
            <a:xfrm>
              <a:off x="6448851" y="5574447"/>
              <a:ext cx="2096207" cy="307779"/>
              <a:chOff x="6448851" y="5930047"/>
              <a:chExt cx="2096207" cy="307779"/>
            </a:xfrm>
          </p:grpSpPr>
          <p:sp>
            <p:nvSpPr>
              <p:cNvPr id="60" name="Rectangle 59"/>
              <p:cNvSpPr/>
              <p:nvPr/>
            </p:nvSpPr>
            <p:spPr>
              <a:xfrm>
                <a:off x="6448851" y="5930048"/>
                <a:ext cx="276038" cy="307777"/>
              </a:xfrm>
              <a:prstGeom prst="rect">
                <a:avLst/>
              </a:prstGeom>
            </p:spPr>
            <p:txBody>
              <a:bodyPr wrap="none">
                <a:spAutoFit/>
              </a:bodyPr>
              <a:lstStyle/>
              <a:p>
                <a:pPr>
                  <a:defRPr/>
                </a:pPr>
                <a:r>
                  <a:rPr lang="en-US" sz="1400" b="1" dirty="0"/>
                  <a:t>1</a:t>
                </a:r>
              </a:p>
            </p:txBody>
          </p:sp>
          <p:sp>
            <p:nvSpPr>
              <p:cNvPr id="61" name="Rectangle 60"/>
              <p:cNvSpPr/>
              <p:nvPr/>
            </p:nvSpPr>
            <p:spPr>
              <a:xfrm>
                <a:off x="6759528" y="5930049"/>
                <a:ext cx="276038" cy="307777"/>
              </a:xfrm>
              <a:prstGeom prst="rect">
                <a:avLst/>
              </a:prstGeom>
            </p:spPr>
            <p:txBody>
              <a:bodyPr wrap="none">
                <a:spAutoFit/>
              </a:bodyPr>
              <a:lstStyle/>
              <a:p>
                <a:pPr>
                  <a:defRPr/>
                </a:pPr>
                <a:r>
                  <a:rPr lang="en-US" sz="1400" b="1" dirty="0" smtClean="0"/>
                  <a:t>2</a:t>
                </a:r>
                <a:endParaRPr lang="en-US" sz="1400" b="1" dirty="0"/>
              </a:p>
            </p:txBody>
          </p:sp>
          <p:sp>
            <p:nvSpPr>
              <p:cNvPr id="62" name="Rectangle 61"/>
              <p:cNvSpPr/>
              <p:nvPr/>
            </p:nvSpPr>
            <p:spPr>
              <a:xfrm>
                <a:off x="7058451" y="5930049"/>
                <a:ext cx="276038" cy="307777"/>
              </a:xfrm>
              <a:prstGeom prst="rect">
                <a:avLst/>
              </a:prstGeom>
            </p:spPr>
            <p:txBody>
              <a:bodyPr wrap="none">
                <a:spAutoFit/>
              </a:bodyPr>
              <a:lstStyle/>
              <a:p>
                <a:pPr>
                  <a:defRPr/>
                </a:pPr>
                <a:r>
                  <a:rPr lang="en-US" sz="1400" b="1" dirty="0" smtClean="0"/>
                  <a:t>3</a:t>
                </a:r>
                <a:endParaRPr lang="en-US" sz="1400" b="1" dirty="0"/>
              </a:p>
            </p:txBody>
          </p:sp>
          <p:sp>
            <p:nvSpPr>
              <p:cNvPr id="63" name="Rectangle 62"/>
              <p:cNvSpPr/>
              <p:nvPr/>
            </p:nvSpPr>
            <p:spPr>
              <a:xfrm>
                <a:off x="7356061" y="5930048"/>
                <a:ext cx="276038" cy="307777"/>
              </a:xfrm>
              <a:prstGeom prst="rect">
                <a:avLst/>
              </a:prstGeom>
            </p:spPr>
            <p:txBody>
              <a:bodyPr wrap="none">
                <a:spAutoFit/>
              </a:bodyPr>
              <a:lstStyle/>
              <a:p>
                <a:pPr>
                  <a:defRPr/>
                </a:pPr>
                <a:r>
                  <a:rPr lang="en-US" sz="1400" b="1" dirty="0"/>
                  <a:t>4</a:t>
                </a:r>
              </a:p>
            </p:txBody>
          </p:sp>
          <p:sp>
            <p:nvSpPr>
              <p:cNvPr id="64" name="Rectangle 63"/>
              <p:cNvSpPr/>
              <p:nvPr/>
            </p:nvSpPr>
            <p:spPr>
              <a:xfrm>
                <a:off x="7646480" y="5930048"/>
                <a:ext cx="276038" cy="307777"/>
              </a:xfrm>
              <a:prstGeom prst="rect">
                <a:avLst/>
              </a:prstGeom>
            </p:spPr>
            <p:txBody>
              <a:bodyPr wrap="none">
                <a:spAutoFit/>
              </a:bodyPr>
              <a:lstStyle/>
              <a:p>
                <a:pPr>
                  <a:defRPr/>
                </a:pPr>
                <a:r>
                  <a:rPr lang="en-US" sz="1400" b="1" dirty="0" smtClean="0"/>
                  <a:t>5</a:t>
                </a:r>
                <a:endParaRPr lang="en-US" sz="1400" b="1" dirty="0"/>
              </a:p>
            </p:txBody>
          </p:sp>
          <p:sp>
            <p:nvSpPr>
              <p:cNvPr id="65" name="Rectangle 64"/>
              <p:cNvSpPr/>
              <p:nvPr/>
            </p:nvSpPr>
            <p:spPr>
              <a:xfrm>
                <a:off x="7965661" y="5930047"/>
                <a:ext cx="276038" cy="307777"/>
              </a:xfrm>
              <a:prstGeom prst="rect">
                <a:avLst/>
              </a:prstGeom>
            </p:spPr>
            <p:txBody>
              <a:bodyPr wrap="none">
                <a:spAutoFit/>
              </a:bodyPr>
              <a:lstStyle/>
              <a:p>
                <a:pPr>
                  <a:defRPr/>
                </a:pPr>
                <a:r>
                  <a:rPr lang="en-US" sz="1400" b="1" dirty="0"/>
                  <a:t>6</a:t>
                </a:r>
              </a:p>
            </p:txBody>
          </p:sp>
          <p:sp>
            <p:nvSpPr>
              <p:cNvPr id="66" name="Rectangle 65"/>
              <p:cNvSpPr/>
              <p:nvPr/>
            </p:nvSpPr>
            <p:spPr>
              <a:xfrm>
                <a:off x="8269020" y="5930047"/>
                <a:ext cx="276038" cy="307777"/>
              </a:xfrm>
              <a:prstGeom prst="rect">
                <a:avLst/>
              </a:prstGeom>
            </p:spPr>
            <p:txBody>
              <a:bodyPr wrap="none">
                <a:spAutoFit/>
              </a:bodyPr>
              <a:lstStyle/>
              <a:p>
                <a:pPr>
                  <a:defRPr/>
                </a:pPr>
                <a:r>
                  <a:rPr lang="en-US" sz="1400" b="1" dirty="0"/>
                  <a:t>7</a:t>
                </a:r>
              </a:p>
            </p:txBody>
          </p:sp>
        </p:grpSp>
        <p:grpSp>
          <p:nvGrpSpPr>
            <p:cNvPr id="67" name="Group 66"/>
            <p:cNvGrpSpPr/>
            <p:nvPr/>
          </p:nvGrpSpPr>
          <p:grpSpPr>
            <a:xfrm>
              <a:off x="5975123" y="3326089"/>
              <a:ext cx="380106" cy="2106158"/>
              <a:chOff x="5975123" y="3681689"/>
              <a:chExt cx="380106" cy="2106158"/>
            </a:xfrm>
          </p:grpSpPr>
          <p:sp>
            <p:nvSpPr>
              <p:cNvPr id="68" name="Rectangle 67"/>
              <p:cNvSpPr/>
              <p:nvPr/>
            </p:nvSpPr>
            <p:spPr>
              <a:xfrm>
                <a:off x="6055991" y="5480070"/>
                <a:ext cx="276038" cy="307777"/>
              </a:xfrm>
              <a:prstGeom prst="rect">
                <a:avLst/>
              </a:prstGeom>
            </p:spPr>
            <p:txBody>
              <a:bodyPr wrap="none">
                <a:spAutoFit/>
              </a:bodyPr>
              <a:lstStyle/>
              <a:p>
                <a:pPr>
                  <a:defRPr/>
                </a:pPr>
                <a:r>
                  <a:rPr lang="en-US" sz="1400" b="1" dirty="0" smtClean="0"/>
                  <a:t>2</a:t>
                </a:r>
                <a:endParaRPr lang="en-US" sz="1400" b="1" dirty="0"/>
              </a:p>
            </p:txBody>
          </p:sp>
          <p:sp>
            <p:nvSpPr>
              <p:cNvPr id="69" name="Rectangle 68"/>
              <p:cNvSpPr/>
              <p:nvPr/>
            </p:nvSpPr>
            <p:spPr>
              <a:xfrm>
                <a:off x="6048801" y="5194633"/>
                <a:ext cx="276038" cy="307777"/>
              </a:xfrm>
              <a:prstGeom prst="rect">
                <a:avLst/>
              </a:prstGeom>
            </p:spPr>
            <p:txBody>
              <a:bodyPr wrap="none">
                <a:spAutoFit/>
              </a:bodyPr>
              <a:lstStyle/>
              <a:p>
                <a:pPr>
                  <a:defRPr/>
                </a:pPr>
                <a:r>
                  <a:rPr lang="en-US" sz="1400" b="1" dirty="0" smtClean="0"/>
                  <a:t>4</a:t>
                </a:r>
                <a:endParaRPr lang="en-US" sz="1400" b="1" dirty="0"/>
              </a:p>
            </p:txBody>
          </p:sp>
          <p:sp>
            <p:nvSpPr>
              <p:cNvPr id="70" name="Rectangle 69"/>
              <p:cNvSpPr/>
              <p:nvPr/>
            </p:nvSpPr>
            <p:spPr>
              <a:xfrm>
                <a:off x="6048801" y="4876073"/>
                <a:ext cx="276038" cy="307777"/>
              </a:xfrm>
              <a:prstGeom prst="rect">
                <a:avLst/>
              </a:prstGeom>
            </p:spPr>
            <p:txBody>
              <a:bodyPr wrap="none">
                <a:spAutoFit/>
              </a:bodyPr>
              <a:lstStyle/>
              <a:p>
                <a:pPr>
                  <a:defRPr/>
                </a:pPr>
                <a:r>
                  <a:rPr lang="en-US" sz="1400" b="1" dirty="0" smtClean="0"/>
                  <a:t>6</a:t>
                </a:r>
                <a:endParaRPr lang="en-US" sz="1400" b="1" dirty="0"/>
              </a:p>
            </p:txBody>
          </p:sp>
          <p:sp>
            <p:nvSpPr>
              <p:cNvPr id="71" name="Rectangle 70"/>
              <p:cNvSpPr/>
              <p:nvPr/>
            </p:nvSpPr>
            <p:spPr>
              <a:xfrm>
                <a:off x="6063181" y="4589766"/>
                <a:ext cx="276038" cy="307777"/>
              </a:xfrm>
              <a:prstGeom prst="rect">
                <a:avLst/>
              </a:prstGeom>
            </p:spPr>
            <p:txBody>
              <a:bodyPr wrap="none">
                <a:spAutoFit/>
              </a:bodyPr>
              <a:lstStyle/>
              <a:p>
                <a:pPr>
                  <a:defRPr/>
                </a:pPr>
                <a:r>
                  <a:rPr lang="en-US" sz="1400" b="1" dirty="0" smtClean="0"/>
                  <a:t>8</a:t>
                </a:r>
                <a:endParaRPr lang="en-US" sz="1400" b="1" dirty="0"/>
              </a:p>
            </p:txBody>
          </p:sp>
          <p:sp>
            <p:nvSpPr>
              <p:cNvPr id="72" name="Rectangle 71"/>
              <p:cNvSpPr/>
              <p:nvPr/>
            </p:nvSpPr>
            <p:spPr>
              <a:xfrm>
                <a:off x="5987821" y="4279018"/>
                <a:ext cx="367408" cy="307777"/>
              </a:xfrm>
              <a:prstGeom prst="rect">
                <a:avLst/>
              </a:prstGeom>
            </p:spPr>
            <p:txBody>
              <a:bodyPr wrap="none">
                <a:spAutoFit/>
              </a:bodyPr>
              <a:lstStyle/>
              <a:p>
                <a:pPr>
                  <a:defRPr/>
                </a:pPr>
                <a:r>
                  <a:rPr lang="en-US" sz="1400" b="1" dirty="0" smtClean="0"/>
                  <a:t>10</a:t>
                </a:r>
                <a:endParaRPr lang="en-US" sz="1400" b="1" dirty="0"/>
              </a:p>
            </p:txBody>
          </p:sp>
          <p:sp>
            <p:nvSpPr>
              <p:cNvPr id="73" name="Rectangle 72"/>
              <p:cNvSpPr/>
              <p:nvPr/>
            </p:nvSpPr>
            <p:spPr>
              <a:xfrm>
                <a:off x="5975123" y="3980491"/>
                <a:ext cx="367408" cy="307777"/>
              </a:xfrm>
              <a:prstGeom prst="rect">
                <a:avLst/>
              </a:prstGeom>
            </p:spPr>
            <p:txBody>
              <a:bodyPr wrap="none">
                <a:spAutoFit/>
              </a:bodyPr>
              <a:lstStyle/>
              <a:p>
                <a:pPr>
                  <a:defRPr/>
                </a:pPr>
                <a:r>
                  <a:rPr lang="en-US" sz="1400" b="1" dirty="0" smtClean="0"/>
                  <a:t>12</a:t>
                </a:r>
                <a:endParaRPr lang="en-US" sz="1400" b="1" dirty="0"/>
              </a:p>
            </p:txBody>
          </p:sp>
          <p:sp>
            <p:nvSpPr>
              <p:cNvPr id="74" name="Rectangle 73"/>
              <p:cNvSpPr/>
              <p:nvPr/>
            </p:nvSpPr>
            <p:spPr>
              <a:xfrm>
                <a:off x="5987821" y="3681689"/>
                <a:ext cx="367408" cy="307777"/>
              </a:xfrm>
              <a:prstGeom prst="rect">
                <a:avLst/>
              </a:prstGeom>
            </p:spPr>
            <p:txBody>
              <a:bodyPr wrap="none">
                <a:spAutoFit/>
              </a:bodyPr>
              <a:lstStyle/>
              <a:p>
                <a:pPr>
                  <a:defRPr/>
                </a:pPr>
                <a:r>
                  <a:rPr lang="en-US" sz="1400" b="1" dirty="0" smtClean="0"/>
                  <a:t>14</a:t>
                </a:r>
                <a:endParaRPr lang="en-US" sz="1400" b="1" dirty="0"/>
              </a:p>
            </p:txBody>
          </p:sp>
        </p:grpSp>
        <p:sp>
          <p:nvSpPr>
            <p:cNvPr id="75" name="Oval 74"/>
            <p:cNvSpPr/>
            <p:nvPr/>
          </p:nvSpPr>
          <p:spPr>
            <a:xfrm>
              <a:off x="6847029" y="525149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138271" y="4941253"/>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448767" y="4179254"/>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753162" y="329470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049912" y="4112848"/>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8361319" y="4881727"/>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870700" y="3308237"/>
              <a:ext cx="1549400" cy="1987663"/>
            </a:xfrm>
            <a:custGeom>
              <a:avLst/>
              <a:gdLst>
                <a:gd name="connsiteX0" fmla="*/ 0 w 1549400"/>
                <a:gd name="connsiteY0" fmla="*/ 1987663 h 1987663"/>
                <a:gd name="connsiteX1" fmla="*/ 292100 w 1549400"/>
                <a:gd name="connsiteY1" fmla="*/ 1682863 h 1987663"/>
                <a:gd name="connsiteX2" fmla="*/ 609600 w 1549400"/>
                <a:gd name="connsiteY2" fmla="*/ 914513 h 1987663"/>
                <a:gd name="connsiteX3" fmla="*/ 914400 w 1549400"/>
                <a:gd name="connsiteY3" fmla="*/ 113 h 1987663"/>
                <a:gd name="connsiteX4" fmla="*/ 1219200 w 1549400"/>
                <a:gd name="connsiteY4" fmla="*/ 857363 h 1987663"/>
                <a:gd name="connsiteX5" fmla="*/ 1549400 w 1549400"/>
                <a:gd name="connsiteY5" fmla="*/ 1632063 h 1987663"/>
                <a:gd name="connsiteX6" fmla="*/ 1549400 w 1549400"/>
                <a:gd name="connsiteY6" fmla="*/ 1632063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400" h="1987663">
                  <a:moveTo>
                    <a:pt x="0" y="1987663"/>
                  </a:moveTo>
                  <a:cubicBezTo>
                    <a:pt x="95250" y="1924692"/>
                    <a:pt x="190500" y="1861721"/>
                    <a:pt x="292100" y="1682863"/>
                  </a:cubicBezTo>
                  <a:cubicBezTo>
                    <a:pt x="393700" y="1504005"/>
                    <a:pt x="505883" y="1194971"/>
                    <a:pt x="609600" y="914513"/>
                  </a:cubicBezTo>
                  <a:cubicBezTo>
                    <a:pt x="713317" y="634055"/>
                    <a:pt x="812800" y="9638"/>
                    <a:pt x="914400" y="113"/>
                  </a:cubicBezTo>
                  <a:cubicBezTo>
                    <a:pt x="1016000" y="-9412"/>
                    <a:pt x="1113367" y="585371"/>
                    <a:pt x="1219200" y="857363"/>
                  </a:cubicBezTo>
                  <a:cubicBezTo>
                    <a:pt x="1325033" y="1129355"/>
                    <a:pt x="1549400" y="1632063"/>
                    <a:pt x="1549400" y="1632063"/>
                  </a:cubicBezTo>
                  <a:lnTo>
                    <a:pt x="1549400" y="1632063"/>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749198" y="3005772"/>
              <a:ext cx="548868" cy="338554"/>
            </a:xfrm>
            <a:prstGeom prst="rect">
              <a:avLst/>
            </a:prstGeom>
          </p:spPr>
          <p:txBody>
            <a:bodyPr wrap="none">
              <a:spAutoFit/>
            </a:bodyPr>
            <a:lstStyle/>
            <a:p>
              <a:pPr>
                <a:defRPr/>
              </a:pPr>
              <a:r>
                <a:rPr lang="en-US" sz="1600" b="1" dirty="0" smtClean="0">
                  <a:solidFill>
                    <a:srgbClr val="FF0000"/>
                  </a:solidFill>
                </a:rPr>
                <a:t>A</a:t>
              </a:r>
              <a:r>
                <a:rPr lang="en-US" sz="1600" b="1" baseline="-25000" dirty="0" smtClean="0">
                  <a:solidFill>
                    <a:srgbClr val="FF0000"/>
                  </a:solidFill>
                </a:rPr>
                <a:t>max</a:t>
              </a:r>
              <a:endParaRPr lang="en-US" sz="1600" b="1" dirty="0">
                <a:solidFill>
                  <a:srgbClr val="FF0000"/>
                </a:solidFill>
              </a:endParaRPr>
            </a:p>
          </p:txBody>
        </p:sp>
      </p:grpSp>
      <p:sp>
        <p:nvSpPr>
          <p:cNvPr id="2" name="Rectangle 1"/>
          <p:cNvSpPr/>
          <p:nvPr/>
        </p:nvSpPr>
        <p:spPr>
          <a:xfrm>
            <a:off x="6012873" y="950205"/>
            <a:ext cx="3054667" cy="646331"/>
          </a:xfrm>
          <a:prstGeom prst="rect">
            <a:avLst/>
          </a:prstGeom>
        </p:spPr>
        <p:txBody>
          <a:bodyPr wrap="square">
            <a:spAutoFit/>
          </a:bodyPr>
          <a:lstStyle/>
          <a:p>
            <a:pPr algn="just"/>
            <a:r>
              <a:rPr lang="en-US" b="1" dirty="0" smtClean="0"/>
              <a:t>Quan sát lại đồ thị biểu diễn </a:t>
            </a:r>
            <a:r>
              <a:rPr lang="en-US" b="1" dirty="0"/>
              <a:t>sự phụ thuộc của A</a:t>
            </a:r>
            <a:r>
              <a:rPr lang="en-US" b="1" baseline="-25000" dirty="0"/>
              <a:t>cb</a:t>
            </a:r>
            <a:r>
              <a:rPr lang="en-US" b="1" dirty="0"/>
              <a:t> theo </a:t>
            </a:r>
            <a:r>
              <a:rPr lang="en-US" b="1" dirty="0" smtClean="0"/>
              <a:t>f</a:t>
            </a:r>
            <a:r>
              <a:rPr lang="en-US" b="1" baseline="-25000" dirty="0" smtClean="0"/>
              <a:t>cb</a:t>
            </a:r>
            <a:endParaRPr lang="en-US" b="1" dirty="0"/>
          </a:p>
        </p:txBody>
      </p:sp>
      <p:sp>
        <p:nvSpPr>
          <p:cNvPr id="83" name="Rectangle 82"/>
          <p:cNvSpPr/>
          <p:nvPr/>
        </p:nvSpPr>
        <p:spPr>
          <a:xfrm>
            <a:off x="6344020" y="5148490"/>
            <a:ext cx="2500697" cy="369332"/>
          </a:xfrm>
          <a:prstGeom prst="rect">
            <a:avLst/>
          </a:prstGeom>
        </p:spPr>
        <p:txBody>
          <a:bodyPr wrap="square">
            <a:spAutoFit/>
          </a:bodyPr>
          <a:lstStyle/>
          <a:p>
            <a:pPr algn="just"/>
            <a:r>
              <a:rPr lang="en-US" b="1" dirty="0" smtClean="0">
                <a:solidFill>
                  <a:srgbClr val="FF0000"/>
                </a:solidFill>
              </a:rPr>
              <a:t>Khi f</a:t>
            </a:r>
            <a:r>
              <a:rPr lang="en-US" b="1" baseline="-25000" dirty="0" smtClean="0">
                <a:solidFill>
                  <a:srgbClr val="FF0000"/>
                </a:solidFill>
              </a:rPr>
              <a:t>cb</a:t>
            </a:r>
            <a:r>
              <a:rPr lang="en-US" b="1" dirty="0" smtClean="0">
                <a:solidFill>
                  <a:srgbClr val="FF0000"/>
                </a:solidFill>
              </a:rPr>
              <a:t> = f</a:t>
            </a:r>
            <a:r>
              <a:rPr lang="en-US" b="1" baseline="-25000" dirty="0" smtClean="0">
                <a:solidFill>
                  <a:srgbClr val="FF0000"/>
                </a:solidFill>
              </a:rPr>
              <a:t>0</a:t>
            </a:r>
            <a:r>
              <a:rPr lang="en-US" b="1" dirty="0" smtClean="0">
                <a:solidFill>
                  <a:srgbClr val="FF0000"/>
                </a:solidFill>
              </a:rPr>
              <a:t> thì A</a:t>
            </a:r>
            <a:r>
              <a:rPr lang="en-US" b="1" baseline="-25000" dirty="0" smtClean="0">
                <a:solidFill>
                  <a:srgbClr val="FF0000"/>
                </a:solidFill>
              </a:rPr>
              <a:t>cb</a:t>
            </a:r>
            <a:r>
              <a:rPr lang="en-US" b="1" dirty="0" smtClean="0">
                <a:solidFill>
                  <a:srgbClr val="FF0000"/>
                </a:solidFill>
              </a:rPr>
              <a:t> = A</a:t>
            </a:r>
            <a:r>
              <a:rPr lang="en-US" b="1" baseline="-25000" dirty="0" smtClean="0">
                <a:solidFill>
                  <a:srgbClr val="FF0000"/>
                </a:solidFill>
              </a:rPr>
              <a:t>max</a:t>
            </a:r>
            <a:endParaRPr lang="en-US" b="1" dirty="0">
              <a:solidFill>
                <a:srgbClr val="FF0000"/>
              </a:solidFill>
            </a:endParaRPr>
          </a:p>
        </p:txBody>
      </p:sp>
      <p:sp>
        <p:nvSpPr>
          <p:cNvPr id="84" name="Rectangle 83"/>
          <p:cNvSpPr/>
          <p:nvPr/>
        </p:nvSpPr>
        <p:spPr>
          <a:xfrm>
            <a:off x="6168607" y="5624410"/>
            <a:ext cx="2898933" cy="646331"/>
          </a:xfrm>
          <a:prstGeom prst="rect">
            <a:avLst/>
          </a:prstGeom>
        </p:spPr>
        <p:txBody>
          <a:bodyPr wrap="square">
            <a:spAutoFit/>
          </a:bodyPr>
          <a:lstStyle/>
          <a:p>
            <a:pPr algn="just"/>
            <a:r>
              <a:rPr lang="en-US" b="1" dirty="0" smtClean="0">
                <a:solidFill>
                  <a:srgbClr val="FF0000"/>
                </a:solidFill>
                <a:sym typeface="Symbol" panose="05050102010706020507" pitchFamily="18" charset="2"/>
              </a:rPr>
              <a:t> </a:t>
            </a:r>
            <a:r>
              <a:rPr lang="en-US" b="1" dirty="0" smtClean="0">
                <a:solidFill>
                  <a:srgbClr val="FF0000"/>
                </a:solidFill>
              </a:rPr>
              <a:t>Xảy ra hiện tượng cộng hưởng cơ trong con lắc lò xo</a:t>
            </a:r>
            <a:endParaRPr lang="en-US" b="1" dirty="0">
              <a:solidFill>
                <a:srgbClr val="FF0000"/>
              </a:solidFill>
            </a:endParaRPr>
          </a:p>
        </p:txBody>
      </p:sp>
    </p:spTree>
    <p:extLst>
      <p:ext uri="{BB962C8B-B14F-4D97-AF65-F5344CB8AC3E}">
        <p14:creationId xmlns:p14="http://schemas.microsoft.com/office/powerpoint/2010/main" val="221979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barn(inVertical)">
                                      <p:cBhvr>
                                        <p:cTn id="22" dur="5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down)">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5" grpId="0"/>
      <p:bldP spid="2" grpId="0"/>
      <p:bldP spid="83" grpId="0"/>
      <p:bldP spid="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5975123" y="2066370"/>
            <a:ext cx="3231244" cy="3324120"/>
            <a:chOff x="5975123" y="2066370"/>
            <a:chExt cx="3231244" cy="3324120"/>
          </a:xfrm>
        </p:grpSpPr>
        <p:grpSp>
          <p:nvGrpSpPr>
            <p:cNvPr id="52" name="Group 51"/>
            <p:cNvGrpSpPr/>
            <p:nvPr/>
          </p:nvGrpSpPr>
          <p:grpSpPr>
            <a:xfrm>
              <a:off x="6168607" y="2456790"/>
              <a:ext cx="2743200" cy="2743200"/>
              <a:chOff x="6168607" y="3346535"/>
              <a:chExt cx="2743200" cy="2743200"/>
            </a:xfrm>
          </p:grpSpPr>
          <p:cxnSp>
            <p:nvCxnSpPr>
              <p:cNvPr id="53" name="Straight Connector 52"/>
              <p:cNvCxnSpPr/>
              <p:nvPr/>
            </p:nvCxnSpPr>
            <p:spPr>
              <a:xfrm flipV="1">
                <a:off x="6168607" y="5953423"/>
                <a:ext cx="2743200" cy="0"/>
              </a:xfrm>
              <a:prstGeom prst="line">
                <a:avLst/>
              </a:prstGeom>
              <a:ln w="31750">
                <a:solidFill>
                  <a:schemeClr val="tx1"/>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V="1">
                <a:off x="4918092" y="4718135"/>
                <a:ext cx="2743200" cy="0"/>
              </a:xfrm>
              <a:prstGeom prst="line">
                <a:avLst/>
              </a:prstGeom>
              <a:ln w="31750">
                <a:solidFill>
                  <a:schemeClr val="tx1"/>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5975123" y="2066370"/>
              <a:ext cx="3231244" cy="3324120"/>
              <a:chOff x="5975123" y="2066370"/>
              <a:chExt cx="3231244" cy="3324120"/>
            </a:xfrm>
          </p:grpSpPr>
          <p:grpSp>
            <p:nvGrpSpPr>
              <p:cNvPr id="59" name="Group 58"/>
              <p:cNvGrpSpPr/>
              <p:nvPr/>
            </p:nvGrpSpPr>
            <p:grpSpPr>
              <a:xfrm>
                <a:off x="6448851" y="5040302"/>
                <a:ext cx="2096207" cy="307779"/>
                <a:chOff x="6448851" y="5930047"/>
                <a:chExt cx="2096207" cy="307779"/>
              </a:xfrm>
            </p:grpSpPr>
            <p:sp>
              <p:nvSpPr>
                <p:cNvPr id="60" name="Rectangle 59"/>
                <p:cNvSpPr/>
                <p:nvPr/>
              </p:nvSpPr>
              <p:spPr>
                <a:xfrm>
                  <a:off x="6448851" y="5930048"/>
                  <a:ext cx="276038" cy="307777"/>
                </a:xfrm>
                <a:prstGeom prst="rect">
                  <a:avLst/>
                </a:prstGeom>
              </p:spPr>
              <p:txBody>
                <a:bodyPr wrap="none">
                  <a:spAutoFit/>
                </a:bodyPr>
                <a:lstStyle/>
                <a:p>
                  <a:pPr>
                    <a:defRPr/>
                  </a:pPr>
                  <a:r>
                    <a:rPr lang="en-US" sz="1400" b="1" dirty="0"/>
                    <a:t>1</a:t>
                  </a:r>
                </a:p>
              </p:txBody>
            </p:sp>
            <p:sp>
              <p:nvSpPr>
                <p:cNvPr id="61" name="Rectangle 60"/>
                <p:cNvSpPr/>
                <p:nvPr/>
              </p:nvSpPr>
              <p:spPr>
                <a:xfrm>
                  <a:off x="6759528" y="5930049"/>
                  <a:ext cx="276038" cy="307777"/>
                </a:xfrm>
                <a:prstGeom prst="rect">
                  <a:avLst/>
                </a:prstGeom>
              </p:spPr>
              <p:txBody>
                <a:bodyPr wrap="none">
                  <a:spAutoFit/>
                </a:bodyPr>
                <a:lstStyle/>
                <a:p>
                  <a:pPr>
                    <a:defRPr/>
                  </a:pPr>
                  <a:r>
                    <a:rPr lang="en-US" sz="1400" b="1" dirty="0" smtClean="0"/>
                    <a:t>2</a:t>
                  </a:r>
                  <a:endParaRPr lang="en-US" sz="1400" b="1" dirty="0"/>
                </a:p>
              </p:txBody>
            </p:sp>
            <p:sp>
              <p:nvSpPr>
                <p:cNvPr id="62" name="Rectangle 61"/>
                <p:cNvSpPr/>
                <p:nvPr/>
              </p:nvSpPr>
              <p:spPr>
                <a:xfrm>
                  <a:off x="7058451" y="5930049"/>
                  <a:ext cx="276038" cy="307777"/>
                </a:xfrm>
                <a:prstGeom prst="rect">
                  <a:avLst/>
                </a:prstGeom>
              </p:spPr>
              <p:txBody>
                <a:bodyPr wrap="none">
                  <a:spAutoFit/>
                </a:bodyPr>
                <a:lstStyle/>
                <a:p>
                  <a:pPr>
                    <a:defRPr/>
                  </a:pPr>
                  <a:r>
                    <a:rPr lang="en-US" sz="1400" b="1" dirty="0" smtClean="0"/>
                    <a:t>3</a:t>
                  </a:r>
                  <a:endParaRPr lang="en-US" sz="1400" b="1" dirty="0"/>
                </a:p>
              </p:txBody>
            </p:sp>
            <p:sp>
              <p:nvSpPr>
                <p:cNvPr id="63" name="Rectangle 62"/>
                <p:cNvSpPr/>
                <p:nvPr/>
              </p:nvSpPr>
              <p:spPr>
                <a:xfrm>
                  <a:off x="7356061" y="5930048"/>
                  <a:ext cx="276038" cy="307777"/>
                </a:xfrm>
                <a:prstGeom prst="rect">
                  <a:avLst/>
                </a:prstGeom>
              </p:spPr>
              <p:txBody>
                <a:bodyPr wrap="none">
                  <a:spAutoFit/>
                </a:bodyPr>
                <a:lstStyle/>
                <a:p>
                  <a:pPr>
                    <a:defRPr/>
                  </a:pPr>
                  <a:r>
                    <a:rPr lang="en-US" sz="1400" b="1" dirty="0"/>
                    <a:t>4</a:t>
                  </a:r>
                </a:p>
              </p:txBody>
            </p:sp>
            <p:sp>
              <p:nvSpPr>
                <p:cNvPr id="64" name="Rectangle 63"/>
                <p:cNvSpPr/>
                <p:nvPr/>
              </p:nvSpPr>
              <p:spPr>
                <a:xfrm>
                  <a:off x="7646480" y="5930048"/>
                  <a:ext cx="276038" cy="307777"/>
                </a:xfrm>
                <a:prstGeom prst="rect">
                  <a:avLst/>
                </a:prstGeom>
              </p:spPr>
              <p:txBody>
                <a:bodyPr wrap="none">
                  <a:spAutoFit/>
                </a:bodyPr>
                <a:lstStyle/>
                <a:p>
                  <a:pPr>
                    <a:defRPr/>
                  </a:pPr>
                  <a:r>
                    <a:rPr lang="en-US" sz="1400" b="1" dirty="0" smtClean="0"/>
                    <a:t>5</a:t>
                  </a:r>
                  <a:endParaRPr lang="en-US" sz="1400" b="1" dirty="0"/>
                </a:p>
              </p:txBody>
            </p:sp>
            <p:sp>
              <p:nvSpPr>
                <p:cNvPr id="65" name="Rectangle 64"/>
                <p:cNvSpPr/>
                <p:nvPr/>
              </p:nvSpPr>
              <p:spPr>
                <a:xfrm>
                  <a:off x="7965661" y="5930047"/>
                  <a:ext cx="276038" cy="307777"/>
                </a:xfrm>
                <a:prstGeom prst="rect">
                  <a:avLst/>
                </a:prstGeom>
              </p:spPr>
              <p:txBody>
                <a:bodyPr wrap="none">
                  <a:spAutoFit/>
                </a:bodyPr>
                <a:lstStyle/>
                <a:p>
                  <a:pPr>
                    <a:defRPr/>
                  </a:pPr>
                  <a:r>
                    <a:rPr lang="en-US" sz="1400" b="1" dirty="0"/>
                    <a:t>6</a:t>
                  </a:r>
                </a:p>
              </p:txBody>
            </p:sp>
            <p:sp>
              <p:nvSpPr>
                <p:cNvPr id="66" name="Rectangle 65"/>
                <p:cNvSpPr/>
                <p:nvPr/>
              </p:nvSpPr>
              <p:spPr>
                <a:xfrm>
                  <a:off x="8269020" y="5930047"/>
                  <a:ext cx="276038" cy="307777"/>
                </a:xfrm>
                <a:prstGeom prst="rect">
                  <a:avLst/>
                </a:prstGeom>
              </p:spPr>
              <p:txBody>
                <a:bodyPr wrap="none">
                  <a:spAutoFit/>
                </a:bodyPr>
                <a:lstStyle/>
                <a:p>
                  <a:pPr>
                    <a:defRPr/>
                  </a:pPr>
                  <a:r>
                    <a:rPr lang="en-US" sz="1400" b="1" dirty="0"/>
                    <a:t>7</a:t>
                  </a:r>
                </a:p>
              </p:txBody>
            </p:sp>
          </p:grpSp>
          <p:grpSp>
            <p:nvGrpSpPr>
              <p:cNvPr id="89" name="Group 88"/>
              <p:cNvGrpSpPr/>
              <p:nvPr/>
            </p:nvGrpSpPr>
            <p:grpSpPr>
              <a:xfrm>
                <a:off x="5975123" y="2066370"/>
                <a:ext cx="3231244" cy="3324120"/>
                <a:chOff x="5975123" y="2066370"/>
                <a:chExt cx="3231244" cy="3324120"/>
              </a:xfrm>
            </p:grpSpPr>
            <p:grpSp>
              <p:nvGrpSpPr>
                <p:cNvPr id="20" name="Group 19"/>
                <p:cNvGrpSpPr/>
                <p:nvPr/>
              </p:nvGrpSpPr>
              <p:grpSpPr>
                <a:xfrm>
                  <a:off x="6274451" y="2471628"/>
                  <a:ext cx="2209800" cy="2590800"/>
                  <a:chOff x="6274451" y="3361373"/>
                  <a:chExt cx="2209800" cy="2590800"/>
                </a:xfrm>
              </p:grpSpPr>
              <p:cxnSp>
                <p:nvCxnSpPr>
                  <p:cNvPr id="22" name="Straight Connector 21"/>
                  <p:cNvCxnSpPr/>
                  <p:nvPr/>
                </p:nvCxnSpPr>
                <p:spPr>
                  <a:xfrm flipV="1">
                    <a:off x="6282071" y="3666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289691" y="3818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274451" y="3970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82071" y="4123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282071" y="4275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282071" y="4428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282071" y="4580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289691" y="4732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289691" y="4885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274451" y="5037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274451" y="5190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82071" y="5342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282071" y="5494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282071" y="5647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289691" y="5799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5047631" y="45958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52000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V="1">
                    <a:off x="53524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V="1">
                    <a:off x="5504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V="1">
                    <a:off x="5657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58096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V="1">
                    <a:off x="59620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V="1">
                    <a:off x="61144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V="1">
                    <a:off x="6266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V="1">
                    <a:off x="6419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V="1">
                    <a:off x="65716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V="1">
                    <a:off x="67240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68764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V="1">
                    <a:off x="7028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V="1">
                    <a:off x="7181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975123" y="2066370"/>
                  <a:ext cx="3231244" cy="3324120"/>
                  <a:chOff x="5975123" y="2066370"/>
                  <a:chExt cx="3231244" cy="3324120"/>
                </a:xfrm>
              </p:grpSpPr>
              <p:grpSp>
                <p:nvGrpSpPr>
                  <p:cNvPr id="55" name="Group 54"/>
                  <p:cNvGrpSpPr/>
                  <p:nvPr/>
                </p:nvGrpSpPr>
                <p:grpSpPr>
                  <a:xfrm>
                    <a:off x="5994832" y="2066370"/>
                    <a:ext cx="3211535" cy="3324120"/>
                    <a:chOff x="5994832" y="3172015"/>
                    <a:chExt cx="3211535" cy="3324120"/>
                  </a:xfrm>
                </p:grpSpPr>
                <p:sp>
                  <p:nvSpPr>
                    <p:cNvPr id="56" name="Rectangle 55"/>
                    <p:cNvSpPr/>
                    <p:nvPr/>
                  </p:nvSpPr>
                  <p:spPr>
                    <a:xfrm>
                      <a:off x="6027742" y="3172015"/>
                      <a:ext cx="886781" cy="369332"/>
                    </a:xfrm>
                    <a:prstGeom prst="rect">
                      <a:avLst/>
                    </a:prstGeom>
                  </p:spPr>
                  <p:txBody>
                    <a:bodyPr wrap="none">
                      <a:spAutoFit/>
                    </a:bodyPr>
                    <a:lstStyle/>
                    <a:p>
                      <a:pPr>
                        <a:defRPr/>
                      </a:pPr>
                      <a:r>
                        <a:rPr lang="en-US" dirty="0"/>
                        <a:t>A</a:t>
                      </a:r>
                      <a:r>
                        <a:rPr lang="en-US" baseline="-25000" dirty="0"/>
                        <a:t>cb</a:t>
                      </a:r>
                      <a:r>
                        <a:rPr lang="en-US" dirty="0"/>
                        <a:t>(cm)</a:t>
                      </a:r>
                    </a:p>
                  </p:txBody>
                </p:sp>
                <p:sp>
                  <p:nvSpPr>
                    <p:cNvPr id="57" name="Rectangle 56"/>
                    <p:cNvSpPr/>
                    <p:nvPr/>
                  </p:nvSpPr>
                  <p:spPr>
                    <a:xfrm>
                      <a:off x="8433655" y="5798733"/>
                      <a:ext cx="772712" cy="369332"/>
                    </a:xfrm>
                    <a:prstGeom prst="rect">
                      <a:avLst/>
                    </a:prstGeom>
                  </p:spPr>
                  <p:txBody>
                    <a:bodyPr wrap="none">
                      <a:spAutoFit/>
                    </a:bodyPr>
                    <a:lstStyle/>
                    <a:p>
                      <a:pPr>
                        <a:defRPr/>
                      </a:pPr>
                      <a:r>
                        <a:rPr lang="en-US" dirty="0" smtClean="0"/>
                        <a:t>f</a:t>
                      </a:r>
                      <a:r>
                        <a:rPr lang="en-US" baseline="-25000" dirty="0" smtClean="0"/>
                        <a:t>cb</a:t>
                      </a:r>
                      <a:r>
                        <a:rPr lang="en-US" dirty="0" smtClean="0"/>
                        <a:t>(Hz</a:t>
                      </a:r>
                      <a:r>
                        <a:rPr lang="en-US" dirty="0"/>
                        <a:t>)</a:t>
                      </a:r>
                    </a:p>
                  </p:txBody>
                </p:sp>
                <p:sp>
                  <p:nvSpPr>
                    <p:cNvPr id="58" name="Rectangle 57"/>
                    <p:cNvSpPr/>
                    <p:nvPr/>
                  </p:nvSpPr>
                  <p:spPr>
                    <a:xfrm>
                      <a:off x="5994832" y="6126803"/>
                      <a:ext cx="336952" cy="369332"/>
                    </a:xfrm>
                    <a:prstGeom prst="rect">
                      <a:avLst/>
                    </a:prstGeom>
                  </p:spPr>
                  <p:txBody>
                    <a:bodyPr wrap="none">
                      <a:spAutoFit/>
                    </a:bodyPr>
                    <a:lstStyle/>
                    <a:p>
                      <a:pPr>
                        <a:defRPr/>
                      </a:pPr>
                      <a:r>
                        <a:rPr lang="en-US" b="1" dirty="0" smtClean="0"/>
                        <a:t>O</a:t>
                      </a:r>
                      <a:endParaRPr lang="en-US" b="1" dirty="0"/>
                    </a:p>
                  </p:txBody>
                </p:sp>
              </p:grpSp>
              <p:grpSp>
                <p:nvGrpSpPr>
                  <p:cNvPr id="67" name="Group 66"/>
                  <p:cNvGrpSpPr/>
                  <p:nvPr/>
                </p:nvGrpSpPr>
                <p:grpSpPr>
                  <a:xfrm>
                    <a:off x="5975123" y="2791944"/>
                    <a:ext cx="380106" cy="2106158"/>
                    <a:chOff x="5975123" y="3681689"/>
                    <a:chExt cx="380106" cy="2106158"/>
                  </a:xfrm>
                </p:grpSpPr>
                <p:sp>
                  <p:nvSpPr>
                    <p:cNvPr id="68" name="Rectangle 67"/>
                    <p:cNvSpPr/>
                    <p:nvPr/>
                  </p:nvSpPr>
                  <p:spPr>
                    <a:xfrm>
                      <a:off x="6055991" y="5480070"/>
                      <a:ext cx="276038" cy="307777"/>
                    </a:xfrm>
                    <a:prstGeom prst="rect">
                      <a:avLst/>
                    </a:prstGeom>
                  </p:spPr>
                  <p:txBody>
                    <a:bodyPr wrap="none">
                      <a:spAutoFit/>
                    </a:bodyPr>
                    <a:lstStyle/>
                    <a:p>
                      <a:pPr>
                        <a:defRPr/>
                      </a:pPr>
                      <a:r>
                        <a:rPr lang="en-US" sz="1400" b="1" dirty="0" smtClean="0"/>
                        <a:t>2</a:t>
                      </a:r>
                      <a:endParaRPr lang="en-US" sz="1400" b="1" dirty="0"/>
                    </a:p>
                  </p:txBody>
                </p:sp>
                <p:sp>
                  <p:nvSpPr>
                    <p:cNvPr id="69" name="Rectangle 68"/>
                    <p:cNvSpPr/>
                    <p:nvPr/>
                  </p:nvSpPr>
                  <p:spPr>
                    <a:xfrm>
                      <a:off x="6048801" y="5194633"/>
                      <a:ext cx="276038" cy="307777"/>
                    </a:xfrm>
                    <a:prstGeom prst="rect">
                      <a:avLst/>
                    </a:prstGeom>
                  </p:spPr>
                  <p:txBody>
                    <a:bodyPr wrap="none">
                      <a:spAutoFit/>
                    </a:bodyPr>
                    <a:lstStyle/>
                    <a:p>
                      <a:pPr>
                        <a:defRPr/>
                      </a:pPr>
                      <a:r>
                        <a:rPr lang="en-US" sz="1400" b="1" dirty="0" smtClean="0"/>
                        <a:t>4</a:t>
                      </a:r>
                      <a:endParaRPr lang="en-US" sz="1400" b="1" dirty="0"/>
                    </a:p>
                  </p:txBody>
                </p:sp>
                <p:sp>
                  <p:nvSpPr>
                    <p:cNvPr id="70" name="Rectangle 69"/>
                    <p:cNvSpPr/>
                    <p:nvPr/>
                  </p:nvSpPr>
                  <p:spPr>
                    <a:xfrm>
                      <a:off x="6048801" y="4876073"/>
                      <a:ext cx="276038" cy="307777"/>
                    </a:xfrm>
                    <a:prstGeom prst="rect">
                      <a:avLst/>
                    </a:prstGeom>
                  </p:spPr>
                  <p:txBody>
                    <a:bodyPr wrap="none">
                      <a:spAutoFit/>
                    </a:bodyPr>
                    <a:lstStyle/>
                    <a:p>
                      <a:pPr>
                        <a:defRPr/>
                      </a:pPr>
                      <a:r>
                        <a:rPr lang="en-US" sz="1400" b="1" dirty="0" smtClean="0"/>
                        <a:t>6</a:t>
                      </a:r>
                      <a:endParaRPr lang="en-US" sz="1400" b="1" dirty="0"/>
                    </a:p>
                  </p:txBody>
                </p:sp>
                <p:sp>
                  <p:nvSpPr>
                    <p:cNvPr id="71" name="Rectangle 70"/>
                    <p:cNvSpPr/>
                    <p:nvPr/>
                  </p:nvSpPr>
                  <p:spPr>
                    <a:xfrm>
                      <a:off x="6063181" y="4589766"/>
                      <a:ext cx="276038" cy="307777"/>
                    </a:xfrm>
                    <a:prstGeom prst="rect">
                      <a:avLst/>
                    </a:prstGeom>
                  </p:spPr>
                  <p:txBody>
                    <a:bodyPr wrap="none">
                      <a:spAutoFit/>
                    </a:bodyPr>
                    <a:lstStyle/>
                    <a:p>
                      <a:pPr>
                        <a:defRPr/>
                      </a:pPr>
                      <a:r>
                        <a:rPr lang="en-US" sz="1400" b="1" dirty="0" smtClean="0"/>
                        <a:t>8</a:t>
                      </a:r>
                      <a:endParaRPr lang="en-US" sz="1400" b="1" dirty="0"/>
                    </a:p>
                  </p:txBody>
                </p:sp>
                <p:sp>
                  <p:nvSpPr>
                    <p:cNvPr id="72" name="Rectangle 71"/>
                    <p:cNvSpPr/>
                    <p:nvPr/>
                  </p:nvSpPr>
                  <p:spPr>
                    <a:xfrm>
                      <a:off x="5987821" y="4279018"/>
                      <a:ext cx="367408" cy="307777"/>
                    </a:xfrm>
                    <a:prstGeom prst="rect">
                      <a:avLst/>
                    </a:prstGeom>
                  </p:spPr>
                  <p:txBody>
                    <a:bodyPr wrap="none">
                      <a:spAutoFit/>
                    </a:bodyPr>
                    <a:lstStyle/>
                    <a:p>
                      <a:pPr>
                        <a:defRPr/>
                      </a:pPr>
                      <a:r>
                        <a:rPr lang="en-US" sz="1400" b="1" dirty="0" smtClean="0"/>
                        <a:t>10</a:t>
                      </a:r>
                      <a:endParaRPr lang="en-US" sz="1400" b="1" dirty="0"/>
                    </a:p>
                  </p:txBody>
                </p:sp>
                <p:sp>
                  <p:nvSpPr>
                    <p:cNvPr id="73" name="Rectangle 72"/>
                    <p:cNvSpPr/>
                    <p:nvPr/>
                  </p:nvSpPr>
                  <p:spPr>
                    <a:xfrm>
                      <a:off x="5975123" y="3980491"/>
                      <a:ext cx="367408" cy="307777"/>
                    </a:xfrm>
                    <a:prstGeom prst="rect">
                      <a:avLst/>
                    </a:prstGeom>
                  </p:spPr>
                  <p:txBody>
                    <a:bodyPr wrap="none">
                      <a:spAutoFit/>
                    </a:bodyPr>
                    <a:lstStyle/>
                    <a:p>
                      <a:pPr>
                        <a:defRPr/>
                      </a:pPr>
                      <a:r>
                        <a:rPr lang="en-US" sz="1400" b="1" dirty="0" smtClean="0"/>
                        <a:t>12</a:t>
                      </a:r>
                      <a:endParaRPr lang="en-US" sz="1400" b="1" dirty="0"/>
                    </a:p>
                  </p:txBody>
                </p:sp>
                <p:sp>
                  <p:nvSpPr>
                    <p:cNvPr id="74" name="Rectangle 73"/>
                    <p:cNvSpPr/>
                    <p:nvPr/>
                  </p:nvSpPr>
                  <p:spPr>
                    <a:xfrm>
                      <a:off x="5987821" y="3681689"/>
                      <a:ext cx="367408" cy="307777"/>
                    </a:xfrm>
                    <a:prstGeom prst="rect">
                      <a:avLst/>
                    </a:prstGeom>
                  </p:spPr>
                  <p:txBody>
                    <a:bodyPr wrap="none">
                      <a:spAutoFit/>
                    </a:bodyPr>
                    <a:lstStyle/>
                    <a:p>
                      <a:pPr>
                        <a:defRPr/>
                      </a:pPr>
                      <a:r>
                        <a:rPr lang="en-US" sz="1400" b="1" dirty="0" smtClean="0"/>
                        <a:t>14</a:t>
                      </a:r>
                      <a:endParaRPr lang="en-US" sz="1400" b="1" dirty="0"/>
                    </a:p>
                  </p:txBody>
                </p:sp>
              </p:grpSp>
            </p:grpSp>
          </p:grpSp>
        </p:grpSp>
      </p:grpSp>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04002" y="440408"/>
            <a:ext cx="4482322" cy="829056"/>
            <a:chOff x="404002" y="440408"/>
            <a:chExt cx="4482322" cy="829056"/>
          </a:xfrm>
        </p:grpSpPr>
        <p:sp>
          <p:nvSpPr>
            <p:cNvPr id="6" name="AutoShape 5"/>
            <p:cNvSpPr>
              <a:spLocks noChangeArrowheads="1"/>
            </p:cNvSpPr>
            <p:nvPr/>
          </p:nvSpPr>
          <p:spPr bwMode="auto">
            <a:xfrm>
              <a:off x="818529" y="578253"/>
              <a:ext cx="40677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3389711"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HIỆN TƯỢNG CỘNG HƯỞNG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469103"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IV.</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631216"/>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Hiện tượng biên độ dao động cưỡng bức tăng dần đến giá trị cực đại khi tần số f của lực cưỡng bức bằng tần số riêng f</a:t>
            </a:r>
            <a:r>
              <a:rPr lang="en-US" sz="2000" baseline="-25000" dirty="0">
                <a:solidFill>
                  <a:schemeClr val="bg1"/>
                </a:solidFill>
                <a:latin typeface="Times New Roman" panose="02020603050405020304" pitchFamily="18" charset="0"/>
                <a:cs typeface="Times New Roman" panose="02020603050405020304" pitchFamily="18" charset="0"/>
              </a:rPr>
              <a:t>0</a:t>
            </a:r>
            <a:r>
              <a:rPr lang="en-US" sz="2000" dirty="0">
                <a:solidFill>
                  <a:schemeClr val="bg1"/>
                </a:solidFill>
                <a:latin typeface="Times New Roman" panose="02020603050405020304" pitchFamily="18" charset="0"/>
                <a:cs typeface="Times New Roman" panose="02020603050405020304" pitchFamily="18" charset="0"/>
              </a:rPr>
              <a:t> của hệ dao động gọi là hiện tượng cộng hưởng.</a:t>
            </a:r>
          </a:p>
        </p:txBody>
      </p:sp>
      <p:sp>
        <p:nvSpPr>
          <p:cNvPr id="16" name="Rectangle 15"/>
          <p:cNvSpPr/>
          <p:nvPr/>
        </p:nvSpPr>
        <p:spPr>
          <a:xfrm>
            <a:off x="652458" y="3011795"/>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8528" y="3008145"/>
            <a:ext cx="4839321" cy="707886"/>
          </a:xfrm>
          <a:prstGeom prst="rect">
            <a:avLst/>
          </a:prstGeom>
        </p:spPr>
        <p:txBody>
          <a:bodyPr wrap="square">
            <a:spAutoFit/>
          </a:bodyPr>
          <a:lstStyle/>
          <a:p>
            <a:pPr marL="108585" algn="just">
              <a:spcAft>
                <a:spcPts val="0"/>
              </a:spcAft>
            </a:pPr>
            <a:r>
              <a:rPr lang="en-US" sz="2000" dirty="0" smtClean="0">
                <a:solidFill>
                  <a:schemeClr val="bg1"/>
                </a:solidFill>
                <a:latin typeface="Times New Roman" panose="02020603050405020304" pitchFamily="18" charset="0"/>
                <a:cs typeface="Times New Roman" panose="02020603050405020304" pitchFamily="18" charset="0"/>
              </a:rPr>
              <a:t>                   Lực </a:t>
            </a:r>
            <a:r>
              <a:rPr lang="en-US" sz="2000" dirty="0">
                <a:solidFill>
                  <a:schemeClr val="bg1"/>
                </a:solidFill>
                <a:latin typeface="Times New Roman" panose="02020603050405020304" pitchFamily="18" charset="0"/>
                <a:cs typeface="Times New Roman" panose="02020603050405020304" pitchFamily="18" charset="0"/>
              </a:rPr>
              <a:t>cản môi trường càng nhỏ, sự cộng hưởng thể hiện càng rõ. </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52458" y="3735961"/>
            <a:ext cx="1612942"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3. </a:t>
            </a:r>
            <a:r>
              <a:rPr lang="en-US" sz="2000" b="1" u="sng" dirty="0">
                <a:solidFill>
                  <a:srgbClr val="FFFF00"/>
                </a:solidFill>
                <a:latin typeface="Times New Roman" panose="02020603050405020304" pitchFamily="18" charset="0"/>
                <a:ea typeface="Times New Roman" panose="02020603050405020304" pitchFamily="18" charset="0"/>
              </a:rPr>
              <a:t>Giải thích</a:t>
            </a:r>
            <a:r>
              <a:rPr lang="en-US" sz="2000" b="1" dirty="0">
                <a:solidFill>
                  <a:srgbClr val="FFFF00"/>
                </a:solidFill>
                <a:latin typeface="Times New Roman" panose="02020603050405020304" pitchFamily="18" charset="0"/>
                <a:ea typeface="Times New Roman" panose="02020603050405020304" pitchFamily="18" charset="0"/>
              </a:rPr>
              <a:t>:</a:t>
            </a:r>
            <a:endParaRPr lang="en-US" sz="2000" dirty="0">
              <a:solidFill>
                <a:srgbClr val="FFFF00"/>
              </a:solidFill>
            </a:endParaRPr>
          </a:p>
        </p:txBody>
      </p:sp>
      <p:sp>
        <p:nvSpPr>
          <p:cNvPr id="13" name="Rectangle 12"/>
          <p:cNvSpPr/>
          <p:nvPr/>
        </p:nvSpPr>
        <p:spPr>
          <a:xfrm>
            <a:off x="904877" y="3735281"/>
            <a:ext cx="4752972" cy="1938992"/>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rPr>
              <a:t>                    Khi </a:t>
            </a:r>
            <a:r>
              <a:rPr lang="en-US" sz="2000" dirty="0">
                <a:solidFill>
                  <a:schemeClr val="bg1"/>
                </a:solidFill>
                <a:latin typeface="Times New Roman" panose="02020603050405020304" pitchFamily="18" charset="0"/>
                <a:ea typeface="Times New Roman" panose="02020603050405020304" pitchFamily="18" charset="0"/>
              </a:rPr>
              <a:t>f = f</a:t>
            </a:r>
            <a:r>
              <a:rPr lang="en-US" sz="2000" baseline="-25000" dirty="0">
                <a:solidFill>
                  <a:schemeClr val="bg1"/>
                </a:solidFill>
                <a:latin typeface="Times New Roman" panose="02020603050405020304" pitchFamily="18" charset="0"/>
                <a:ea typeface="Times New Roman" panose="02020603050405020304" pitchFamily="18" charset="0"/>
              </a:rPr>
              <a:t>0</a:t>
            </a:r>
            <a:r>
              <a:rPr lang="en-US" sz="2000" dirty="0">
                <a:solidFill>
                  <a:schemeClr val="bg1"/>
                </a:solidFill>
                <a:latin typeface="Times New Roman" panose="02020603050405020304" pitchFamily="18" charset="0"/>
                <a:ea typeface="Times New Roman" panose="02020603050405020304" pitchFamily="18" charset="0"/>
              </a:rPr>
              <a:t> thì hệ được cung cấp năng lượng một cách nhịp nhàng đúng lúc, do đó biên độ dao động của hệ tăng dần và đạt cực đại khi tốc độ tiêu hao năng lượng do ma sát bằng tốc độ cung cấp năng lượng cho hệ.</a:t>
            </a:r>
            <a:endParaRPr lang="en-US" sz="2000" dirty="0">
              <a:solidFill>
                <a:schemeClr val="bg1"/>
              </a:solidFill>
            </a:endParaRPr>
          </a:p>
        </p:txBody>
      </p:sp>
      <p:cxnSp>
        <p:nvCxnSpPr>
          <p:cNvPr id="17" name="Straight Connector 16"/>
          <p:cNvCxnSpPr/>
          <p:nvPr/>
        </p:nvCxnSpPr>
        <p:spPr>
          <a:xfrm flipH="1">
            <a:off x="7803549" y="2779614"/>
            <a:ext cx="0" cy="227973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1" name="Freeform 80"/>
          <p:cNvSpPr/>
          <p:nvPr/>
        </p:nvSpPr>
        <p:spPr>
          <a:xfrm>
            <a:off x="6870700" y="2774092"/>
            <a:ext cx="1549400" cy="1987663"/>
          </a:xfrm>
          <a:custGeom>
            <a:avLst/>
            <a:gdLst>
              <a:gd name="connsiteX0" fmla="*/ 0 w 1549400"/>
              <a:gd name="connsiteY0" fmla="*/ 1987663 h 1987663"/>
              <a:gd name="connsiteX1" fmla="*/ 292100 w 1549400"/>
              <a:gd name="connsiteY1" fmla="*/ 1682863 h 1987663"/>
              <a:gd name="connsiteX2" fmla="*/ 609600 w 1549400"/>
              <a:gd name="connsiteY2" fmla="*/ 914513 h 1987663"/>
              <a:gd name="connsiteX3" fmla="*/ 914400 w 1549400"/>
              <a:gd name="connsiteY3" fmla="*/ 113 h 1987663"/>
              <a:gd name="connsiteX4" fmla="*/ 1219200 w 1549400"/>
              <a:gd name="connsiteY4" fmla="*/ 857363 h 1987663"/>
              <a:gd name="connsiteX5" fmla="*/ 1549400 w 1549400"/>
              <a:gd name="connsiteY5" fmla="*/ 1632063 h 1987663"/>
              <a:gd name="connsiteX6" fmla="*/ 1549400 w 1549400"/>
              <a:gd name="connsiteY6" fmla="*/ 1632063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400" h="1987663">
                <a:moveTo>
                  <a:pt x="0" y="1987663"/>
                </a:moveTo>
                <a:cubicBezTo>
                  <a:pt x="95250" y="1924692"/>
                  <a:pt x="190500" y="1861721"/>
                  <a:pt x="292100" y="1682863"/>
                </a:cubicBezTo>
                <a:cubicBezTo>
                  <a:pt x="393700" y="1504005"/>
                  <a:pt x="505883" y="1194971"/>
                  <a:pt x="609600" y="914513"/>
                </a:cubicBezTo>
                <a:cubicBezTo>
                  <a:pt x="713317" y="634055"/>
                  <a:pt x="812800" y="9638"/>
                  <a:pt x="914400" y="113"/>
                </a:cubicBezTo>
                <a:cubicBezTo>
                  <a:pt x="1016000" y="-9412"/>
                  <a:pt x="1113367" y="585371"/>
                  <a:pt x="1219200" y="857363"/>
                </a:cubicBezTo>
                <a:cubicBezTo>
                  <a:pt x="1325033" y="1129355"/>
                  <a:pt x="1549400" y="1632063"/>
                  <a:pt x="1549400" y="1632063"/>
                </a:cubicBezTo>
                <a:lnTo>
                  <a:pt x="1549400" y="1632063"/>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12873" y="950205"/>
            <a:ext cx="3054667" cy="923330"/>
          </a:xfrm>
          <a:prstGeom prst="rect">
            <a:avLst/>
          </a:prstGeom>
        </p:spPr>
        <p:txBody>
          <a:bodyPr wrap="square">
            <a:spAutoFit/>
          </a:bodyPr>
          <a:lstStyle/>
          <a:p>
            <a:pPr algn="just"/>
            <a:r>
              <a:rPr lang="en-US" b="1" dirty="0" smtClean="0"/>
              <a:t>  Khảo sát hiện tượng cộng hưởng trong các môi trường có lực ma sát khác nhau.</a:t>
            </a:r>
            <a:endParaRPr lang="en-US" b="1" dirty="0"/>
          </a:p>
        </p:txBody>
      </p:sp>
      <p:sp>
        <p:nvSpPr>
          <p:cNvPr id="85" name="Freeform 84"/>
          <p:cNvSpPr/>
          <p:nvPr/>
        </p:nvSpPr>
        <p:spPr>
          <a:xfrm>
            <a:off x="6715125" y="3828558"/>
            <a:ext cx="1724025" cy="1067292"/>
          </a:xfrm>
          <a:custGeom>
            <a:avLst/>
            <a:gdLst>
              <a:gd name="connsiteX0" fmla="*/ 0 w 1724025"/>
              <a:gd name="connsiteY0" fmla="*/ 1067292 h 1067292"/>
              <a:gd name="connsiteX1" fmla="*/ 514350 w 1724025"/>
              <a:gd name="connsiteY1" fmla="*/ 857742 h 1067292"/>
              <a:gd name="connsiteX2" fmla="*/ 800100 w 1724025"/>
              <a:gd name="connsiteY2" fmla="*/ 429117 h 1067292"/>
              <a:gd name="connsiteX3" fmla="*/ 1057275 w 1724025"/>
              <a:gd name="connsiteY3" fmla="*/ 492 h 1067292"/>
              <a:gd name="connsiteX4" fmla="*/ 1400175 w 1724025"/>
              <a:gd name="connsiteY4" fmla="*/ 514842 h 1067292"/>
              <a:gd name="connsiteX5" fmla="*/ 1724025 w 1724025"/>
              <a:gd name="connsiteY5" fmla="*/ 819642 h 106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25" h="1067292">
                <a:moveTo>
                  <a:pt x="0" y="1067292"/>
                </a:moveTo>
                <a:cubicBezTo>
                  <a:pt x="190500" y="1015698"/>
                  <a:pt x="381000" y="964104"/>
                  <a:pt x="514350" y="857742"/>
                </a:cubicBezTo>
                <a:cubicBezTo>
                  <a:pt x="647700" y="751380"/>
                  <a:pt x="709613" y="571992"/>
                  <a:pt x="800100" y="429117"/>
                </a:cubicBezTo>
                <a:cubicBezTo>
                  <a:pt x="890587" y="286242"/>
                  <a:pt x="957263" y="-13795"/>
                  <a:pt x="1057275" y="492"/>
                </a:cubicBezTo>
                <a:cubicBezTo>
                  <a:pt x="1157287" y="14779"/>
                  <a:pt x="1289050" y="378317"/>
                  <a:pt x="1400175" y="514842"/>
                </a:cubicBezTo>
                <a:cubicBezTo>
                  <a:pt x="1511300" y="651367"/>
                  <a:pt x="1617662" y="735504"/>
                  <a:pt x="1724025" y="819642"/>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943725" y="4610045"/>
            <a:ext cx="1476375" cy="276280"/>
          </a:xfrm>
          <a:custGeom>
            <a:avLst/>
            <a:gdLst>
              <a:gd name="connsiteX0" fmla="*/ 0 w 1476375"/>
              <a:gd name="connsiteY0" fmla="*/ 276280 h 276280"/>
              <a:gd name="connsiteX1" fmla="*/ 485775 w 1476375"/>
              <a:gd name="connsiteY1" fmla="*/ 190555 h 276280"/>
              <a:gd name="connsiteX2" fmla="*/ 847725 w 1476375"/>
              <a:gd name="connsiteY2" fmla="*/ 55 h 276280"/>
              <a:gd name="connsiteX3" fmla="*/ 1143000 w 1476375"/>
              <a:gd name="connsiteY3" fmla="*/ 171505 h 276280"/>
              <a:gd name="connsiteX4" fmla="*/ 1476375 w 1476375"/>
              <a:gd name="connsiteY4" fmla="*/ 247705 h 27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5" h="276280">
                <a:moveTo>
                  <a:pt x="0" y="276280"/>
                </a:moveTo>
                <a:cubicBezTo>
                  <a:pt x="172244" y="256436"/>
                  <a:pt x="344488" y="236592"/>
                  <a:pt x="485775" y="190555"/>
                </a:cubicBezTo>
                <a:cubicBezTo>
                  <a:pt x="627063" y="144517"/>
                  <a:pt x="738188" y="3230"/>
                  <a:pt x="847725" y="55"/>
                </a:cubicBezTo>
                <a:cubicBezTo>
                  <a:pt x="957262" y="-3120"/>
                  <a:pt x="1038225" y="130230"/>
                  <a:pt x="1143000" y="171505"/>
                </a:cubicBezTo>
                <a:cubicBezTo>
                  <a:pt x="1247775" y="212780"/>
                  <a:pt x="1362075" y="230242"/>
                  <a:pt x="1476375" y="247705"/>
                </a:cubicBezTo>
              </a:path>
            </a:pathLst>
          </a:cu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5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randombar(horizontal)">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down)">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down)">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wipe(down)">
                                      <p:cBhvr>
                                        <p:cTn id="27" dur="5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12" grpId="0"/>
      <p:bldP spid="13" grpId="0"/>
      <p:bldP spid="81" grpId="0" animBg="1"/>
      <p:bldP spid="2" grpId="0"/>
      <p:bldP spid="85" grpId="0" animBg="1"/>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04002" y="440408"/>
            <a:ext cx="4482322" cy="829056"/>
            <a:chOff x="404002" y="440408"/>
            <a:chExt cx="4482322" cy="829056"/>
          </a:xfrm>
        </p:grpSpPr>
        <p:sp>
          <p:nvSpPr>
            <p:cNvPr id="6" name="AutoShape 5"/>
            <p:cNvSpPr>
              <a:spLocks noChangeArrowheads="1"/>
            </p:cNvSpPr>
            <p:nvPr/>
          </p:nvSpPr>
          <p:spPr bwMode="auto">
            <a:xfrm>
              <a:off x="818529" y="578253"/>
              <a:ext cx="40677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3389711"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HIỆN TƯỢNG CỘNG HƯỞNG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469103"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IV.</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631216"/>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Hiện tượng biên độ dao động cưỡng bức tăng dần đến giá trị cực đại khi tần số f của lực cưỡng bức bằng tần số riêng f</a:t>
            </a:r>
            <a:r>
              <a:rPr lang="en-US" sz="2000" baseline="-25000" dirty="0">
                <a:solidFill>
                  <a:schemeClr val="bg1"/>
                </a:solidFill>
                <a:latin typeface="Times New Roman" panose="02020603050405020304" pitchFamily="18" charset="0"/>
                <a:cs typeface="Times New Roman" panose="02020603050405020304" pitchFamily="18" charset="0"/>
              </a:rPr>
              <a:t>0</a:t>
            </a:r>
            <a:r>
              <a:rPr lang="en-US" sz="2000" dirty="0">
                <a:solidFill>
                  <a:schemeClr val="bg1"/>
                </a:solidFill>
                <a:latin typeface="Times New Roman" panose="02020603050405020304" pitchFamily="18" charset="0"/>
                <a:cs typeface="Times New Roman" panose="02020603050405020304" pitchFamily="18" charset="0"/>
              </a:rPr>
              <a:t> của hệ dao động gọi là hiện tượng cộng hưởng.</a:t>
            </a:r>
          </a:p>
        </p:txBody>
      </p:sp>
      <p:sp>
        <p:nvSpPr>
          <p:cNvPr id="16" name="Rectangle 15"/>
          <p:cNvSpPr/>
          <p:nvPr/>
        </p:nvSpPr>
        <p:spPr>
          <a:xfrm>
            <a:off x="652458" y="3011795"/>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8528" y="3008145"/>
            <a:ext cx="4839321" cy="707886"/>
          </a:xfrm>
          <a:prstGeom prst="rect">
            <a:avLst/>
          </a:prstGeom>
        </p:spPr>
        <p:txBody>
          <a:bodyPr wrap="square">
            <a:spAutoFit/>
          </a:bodyPr>
          <a:lstStyle/>
          <a:p>
            <a:pPr marL="108585" algn="just">
              <a:spcAft>
                <a:spcPts val="0"/>
              </a:spcAft>
            </a:pPr>
            <a:r>
              <a:rPr lang="en-US" sz="2000" dirty="0" smtClean="0">
                <a:solidFill>
                  <a:schemeClr val="bg1"/>
                </a:solidFill>
                <a:latin typeface="Times New Roman" panose="02020603050405020304" pitchFamily="18" charset="0"/>
                <a:cs typeface="Times New Roman" panose="02020603050405020304" pitchFamily="18" charset="0"/>
              </a:rPr>
              <a:t>                   Lực </a:t>
            </a:r>
            <a:r>
              <a:rPr lang="en-US" sz="2000" dirty="0">
                <a:solidFill>
                  <a:schemeClr val="bg1"/>
                </a:solidFill>
                <a:latin typeface="Times New Roman" panose="02020603050405020304" pitchFamily="18" charset="0"/>
                <a:cs typeface="Times New Roman" panose="02020603050405020304" pitchFamily="18" charset="0"/>
              </a:rPr>
              <a:t>cản môi trường càng nhỏ, sự cộng hưởng thể hiện càng rõ. </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52458" y="3735961"/>
            <a:ext cx="1612942"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3. </a:t>
            </a:r>
            <a:r>
              <a:rPr lang="en-US" sz="2000" b="1" u="sng" dirty="0">
                <a:solidFill>
                  <a:srgbClr val="FFFF00"/>
                </a:solidFill>
                <a:latin typeface="Times New Roman" panose="02020603050405020304" pitchFamily="18" charset="0"/>
                <a:ea typeface="Times New Roman" panose="02020603050405020304" pitchFamily="18" charset="0"/>
              </a:rPr>
              <a:t>Giải thích</a:t>
            </a:r>
            <a:r>
              <a:rPr lang="en-US" sz="2000" b="1" dirty="0">
                <a:solidFill>
                  <a:srgbClr val="FFFF00"/>
                </a:solidFill>
                <a:latin typeface="Times New Roman" panose="02020603050405020304" pitchFamily="18" charset="0"/>
                <a:ea typeface="Times New Roman" panose="02020603050405020304" pitchFamily="18" charset="0"/>
              </a:rPr>
              <a:t>:</a:t>
            </a:r>
            <a:endParaRPr lang="en-US" sz="2000" dirty="0">
              <a:solidFill>
                <a:srgbClr val="FFFF00"/>
              </a:solidFill>
            </a:endParaRPr>
          </a:p>
        </p:txBody>
      </p:sp>
      <p:sp>
        <p:nvSpPr>
          <p:cNvPr id="13" name="Rectangle 12"/>
          <p:cNvSpPr/>
          <p:nvPr/>
        </p:nvSpPr>
        <p:spPr>
          <a:xfrm>
            <a:off x="904877" y="3735281"/>
            <a:ext cx="4752972" cy="1938992"/>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rPr>
              <a:t>                    Khi </a:t>
            </a:r>
            <a:r>
              <a:rPr lang="en-US" sz="2000" dirty="0">
                <a:solidFill>
                  <a:schemeClr val="bg1"/>
                </a:solidFill>
                <a:latin typeface="Times New Roman" panose="02020603050405020304" pitchFamily="18" charset="0"/>
                <a:ea typeface="Times New Roman" panose="02020603050405020304" pitchFamily="18" charset="0"/>
              </a:rPr>
              <a:t>f = f</a:t>
            </a:r>
            <a:r>
              <a:rPr lang="en-US" sz="2000" baseline="-25000" dirty="0">
                <a:solidFill>
                  <a:schemeClr val="bg1"/>
                </a:solidFill>
                <a:latin typeface="Times New Roman" panose="02020603050405020304" pitchFamily="18" charset="0"/>
                <a:ea typeface="Times New Roman" panose="02020603050405020304" pitchFamily="18" charset="0"/>
              </a:rPr>
              <a:t>0</a:t>
            </a:r>
            <a:r>
              <a:rPr lang="en-US" sz="2000" dirty="0">
                <a:solidFill>
                  <a:schemeClr val="bg1"/>
                </a:solidFill>
                <a:latin typeface="Times New Roman" panose="02020603050405020304" pitchFamily="18" charset="0"/>
                <a:ea typeface="Times New Roman" panose="02020603050405020304" pitchFamily="18" charset="0"/>
              </a:rPr>
              <a:t> thì hệ được cung cấp năng lượng một cách nhịp nhàng đúng lúc, do đó biên độ dao động của hệ tăng dần và đạt cực đại khi tốc độ tiêu hao năng lượng do ma sát bằng tốc độ cung cấp năng lượng cho hệ.</a:t>
            </a:r>
            <a:endParaRPr lang="en-US" sz="2000" dirty="0">
              <a:solidFill>
                <a:schemeClr val="bg1"/>
              </a:solidFill>
            </a:endParaRPr>
          </a:p>
        </p:txBody>
      </p:sp>
      <p:sp>
        <p:nvSpPr>
          <p:cNvPr id="17" name="Rectangle 16"/>
          <p:cNvSpPr/>
          <p:nvPr/>
        </p:nvSpPr>
        <p:spPr>
          <a:xfrm>
            <a:off x="6048935" y="101600"/>
            <a:ext cx="2979562"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981242" y="317215"/>
            <a:ext cx="2975063" cy="707886"/>
          </a:xfrm>
          <a:prstGeom prst="rect">
            <a:avLst/>
          </a:prstGeom>
        </p:spPr>
        <p:txBody>
          <a:bodyPr wrap="square">
            <a:spAutoFit/>
          </a:bodyPr>
          <a:lstStyle/>
          <a:p>
            <a:pPr marL="108585" algn="just">
              <a:spcAft>
                <a:spcPts val="0"/>
              </a:spcAft>
            </a:pP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0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Tầm quan trọng của hiện tượng cộng hưởng</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FFFF00"/>
              </a:solidFill>
              <a:effectLst/>
              <a:latin typeface="VNI-Times" pitchFamily="2" charset="0"/>
              <a:ea typeface="Times New Roman" panose="02020603050405020304" pitchFamily="18" charset="0"/>
              <a:cs typeface="Times New Roman" panose="02020603050405020304" pitchFamily="18" charset="0"/>
            </a:endParaRPr>
          </a:p>
        </p:txBody>
      </p:sp>
      <p:sp>
        <p:nvSpPr>
          <p:cNvPr id="18" name="Rectangle 17"/>
          <p:cNvSpPr/>
          <p:nvPr/>
        </p:nvSpPr>
        <p:spPr>
          <a:xfrm>
            <a:off x="6133440" y="958404"/>
            <a:ext cx="2579552" cy="400110"/>
          </a:xfrm>
          <a:prstGeom prst="rect">
            <a:avLst/>
          </a:prstGeom>
        </p:spPr>
        <p:txBody>
          <a:bodyPr wrap="none">
            <a:spAutoFit/>
          </a:bodyPr>
          <a:lstStyle/>
          <a:p>
            <a:r>
              <a:rPr lang="en-US" sz="2000" b="1" dirty="0">
                <a:solidFill>
                  <a:schemeClr val="bg1"/>
                </a:solidFill>
                <a:latin typeface="Times New Roman" panose="02020603050405020304" pitchFamily="18" charset="0"/>
                <a:ea typeface="Times New Roman" panose="02020603050405020304" pitchFamily="18" charset="0"/>
              </a:rPr>
              <a:t>a.</a:t>
            </a:r>
            <a:r>
              <a:rPr lang="en-US" sz="2000" b="1" i="1" dirty="0">
                <a:solidFill>
                  <a:schemeClr val="bg1"/>
                </a:solidFill>
                <a:latin typeface="Times New Roman" panose="02020603050405020304" pitchFamily="18" charset="0"/>
                <a:ea typeface="Times New Roman" panose="02020603050405020304" pitchFamily="18" charset="0"/>
              </a:rPr>
              <a:t> </a:t>
            </a:r>
            <a:r>
              <a:rPr lang="en-US" sz="2000" b="1" i="1" u="sng" dirty="0">
                <a:solidFill>
                  <a:schemeClr val="bg1"/>
                </a:solidFill>
                <a:latin typeface="Times New Roman" panose="02020603050405020304" pitchFamily="18" charset="0"/>
                <a:ea typeface="Times New Roman" panose="02020603050405020304" pitchFamily="18" charset="0"/>
              </a:rPr>
              <a:t>Cộng hưởng có lợi</a:t>
            </a:r>
            <a:r>
              <a:rPr lang="en-US" sz="2000" b="1" dirty="0">
                <a:solidFill>
                  <a:schemeClr val="bg1"/>
                </a:solidFill>
                <a:latin typeface="Times New Roman" panose="02020603050405020304" pitchFamily="18" charset="0"/>
                <a:ea typeface="Times New Roman" panose="02020603050405020304" pitchFamily="18" charset="0"/>
              </a:rPr>
              <a:t>:</a:t>
            </a:r>
            <a:r>
              <a:rPr lang="en-US" sz="2000" dirty="0">
                <a:solidFill>
                  <a:schemeClr val="bg1"/>
                </a:solidFill>
                <a:latin typeface="Times New Roman" panose="02020603050405020304" pitchFamily="18" charset="0"/>
                <a:ea typeface="Times New Roman" panose="02020603050405020304" pitchFamily="18" charset="0"/>
              </a:rPr>
              <a:t> </a:t>
            </a:r>
            <a:endParaRPr lang="en-US" sz="2000" dirty="0">
              <a:solidFill>
                <a:schemeClr val="bg1"/>
              </a:solidFill>
            </a:endParaRPr>
          </a:p>
        </p:txBody>
      </p:sp>
      <p:sp>
        <p:nvSpPr>
          <p:cNvPr id="19" name="Rectangle 18"/>
          <p:cNvSpPr/>
          <p:nvPr/>
        </p:nvSpPr>
        <p:spPr>
          <a:xfrm>
            <a:off x="5657849" y="1325630"/>
            <a:ext cx="3298457" cy="2862322"/>
          </a:xfrm>
          <a:prstGeom prst="rect">
            <a:avLst/>
          </a:prstGeom>
        </p:spPr>
        <p:txBody>
          <a:bodyPr wrap="square">
            <a:spAutoFit/>
          </a:bodyPr>
          <a:lstStyle/>
          <a:p>
            <a:pPr marL="444500" indent="-190500" algn="just">
              <a:spcAft>
                <a:spcPts val="0"/>
              </a:spcAft>
              <a:tabLst>
                <a:tab pos="952500" algn="l"/>
              </a:tabLs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Hộp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đàn của các đàn ghita, viôlon,. . . là những hộp cộng hưởng có thể cộng hưởng với nhiều tần số dao động khác nhau, khiến cho âm tổng hợp phát ra vừa to, vừa có một âm sắc riêng đặc trưng cho từng loại đàn.</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pic>
        <p:nvPicPr>
          <p:cNvPr id="2052" name="Picture 4" descr="Hướng dẫn cách học đàn guitar classic cơ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7636" y="4759451"/>
            <a:ext cx="2807911" cy="16573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àn violin Kapok MV005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076" y="4297054"/>
            <a:ext cx="2251866" cy="23529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ống trường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253" y="4346087"/>
            <a:ext cx="2784703" cy="23205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Learn Resultant of Simple Harmonic Equation in 3 minut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534" y="4286296"/>
            <a:ext cx="3033547" cy="248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45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052"/>
                                        </p:tgtEl>
                                      </p:cBhvr>
                                    </p:animEffect>
                                    <p:set>
                                      <p:cBhvr>
                                        <p:cTn id="27" dur="1" fill="hold">
                                          <p:stCondLst>
                                            <p:cond delay="499"/>
                                          </p:stCondLst>
                                        </p:cTn>
                                        <p:tgtEl>
                                          <p:spTgt spid="20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wipe(down)">
                                      <p:cBhvr>
                                        <p:cTn id="32" dur="5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2056"/>
                                        </p:tgtEl>
                                      </p:cBhvr>
                                    </p:animEffect>
                                    <p:set>
                                      <p:cBhvr>
                                        <p:cTn id="37" dur="1" fill="hold">
                                          <p:stCondLst>
                                            <p:cond delay="499"/>
                                          </p:stCondLst>
                                        </p:cTn>
                                        <p:tgtEl>
                                          <p:spTgt spid="205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wipe(down)">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050"/>
                                        </p:tgtEl>
                                      </p:cBhvr>
                                    </p:animEffect>
                                    <p:set>
                                      <p:cBhvr>
                                        <p:cTn id="47" dur="1" fill="hold">
                                          <p:stCondLst>
                                            <p:cond delay="499"/>
                                          </p:stCondLst>
                                        </p:cTn>
                                        <p:tgtEl>
                                          <p:spTgt spid="205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04002" y="440408"/>
            <a:ext cx="4482322" cy="829056"/>
            <a:chOff x="404002" y="440408"/>
            <a:chExt cx="4482322" cy="829056"/>
          </a:xfrm>
        </p:grpSpPr>
        <p:sp>
          <p:nvSpPr>
            <p:cNvPr id="6" name="AutoShape 5"/>
            <p:cNvSpPr>
              <a:spLocks noChangeArrowheads="1"/>
            </p:cNvSpPr>
            <p:nvPr/>
          </p:nvSpPr>
          <p:spPr bwMode="auto">
            <a:xfrm>
              <a:off x="818529" y="578253"/>
              <a:ext cx="40677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3389711"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HIỆN TƯỢNG CỘNG HƯỞNG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469103"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IV.</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631216"/>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Hiện tượng biên độ dao động cưỡng bức tăng dần đến giá trị cực đại khi tần số f của lực cưỡng bức bằng tần số riêng f</a:t>
            </a:r>
            <a:r>
              <a:rPr lang="en-US" sz="2000" baseline="-25000" dirty="0">
                <a:solidFill>
                  <a:schemeClr val="bg1"/>
                </a:solidFill>
                <a:latin typeface="Times New Roman" panose="02020603050405020304" pitchFamily="18" charset="0"/>
                <a:cs typeface="Times New Roman" panose="02020603050405020304" pitchFamily="18" charset="0"/>
              </a:rPr>
              <a:t>0</a:t>
            </a:r>
            <a:r>
              <a:rPr lang="en-US" sz="2000" dirty="0">
                <a:solidFill>
                  <a:schemeClr val="bg1"/>
                </a:solidFill>
                <a:latin typeface="Times New Roman" panose="02020603050405020304" pitchFamily="18" charset="0"/>
                <a:cs typeface="Times New Roman" panose="02020603050405020304" pitchFamily="18" charset="0"/>
              </a:rPr>
              <a:t> của hệ dao động gọi là hiện tượng cộng hưởng.</a:t>
            </a:r>
          </a:p>
        </p:txBody>
      </p:sp>
      <p:sp>
        <p:nvSpPr>
          <p:cNvPr id="16" name="Rectangle 15"/>
          <p:cNvSpPr/>
          <p:nvPr/>
        </p:nvSpPr>
        <p:spPr>
          <a:xfrm>
            <a:off x="652458" y="3011795"/>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8528" y="3008145"/>
            <a:ext cx="4839321" cy="707886"/>
          </a:xfrm>
          <a:prstGeom prst="rect">
            <a:avLst/>
          </a:prstGeom>
        </p:spPr>
        <p:txBody>
          <a:bodyPr wrap="square">
            <a:spAutoFit/>
          </a:bodyPr>
          <a:lstStyle/>
          <a:p>
            <a:pPr marL="108585" algn="just">
              <a:spcAft>
                <a:spcPts val="0"/>
              </a:spcAft>
            </a:pPr>
            <a:r>
              <a:rPr lang="en-US" sz="2000" dirty="0" smtClean="0">
                <a:solidFill>
                  <a:schemeClr val="bg1"/>
                </a:solidFill>
                <a:latin typeface="Times New Roman" panose="02020603050405020304" pitchFamily="18" charset="0"/>
                <a:cs typeface="Times New Roman" panose="02020603050405020304" pitchFamily="18" charset="0"/>
              </a:rPr>
              <a:t>                   Lực </a:t>
            </a:r>
            <a:r>
              <a:rPr lang="en-US" sz="2000" dirty="0">
                <a:solidFill>
                  <a:schemeClr val="bg1"/>
                </a:solidFill>
                <a:latin typeface="Times New Roman" panose="02020603050405020304" pitchFamily="18" charset="0"/>
                <a:cs typeface="Times New Roman" panose="02020603050405020304" pitchFamily="18" charset="0"/>
              </a:rPr>
              <a:t>cản môi trường càng nhỏ, sự cộng hưởng thể hiện càng rõ. </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52458" y="3735961"/>
            <a:ext cx="1612942"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3. </a:t>
            </a:r>
            <a:r>
              <a:rPr lang="en-US" sz="2000" b="1" u="sng" dirty="0">
                <a:solidFill>
                  <a:srgbClr val="FFFF00"/>
                </a:solidFill>
                <a:latin typeface="Times New Roman" panose="02020603050405020304" pitchFamily="18" charset="0"/>
                <a:ea typeface="Times New Roman" panose="02020603050405020304" pitchFamily="18" charset="0"/>
              </a:rPr>
              <a:t>Giải thích</a:t>
            </a:r>
            <a:r>
              <a:rPr lang="en-US" sz="2000" b="1" dirty="0">
                <a:solidFill>
                  <a:srgbClr val="FFFF00"/>
                </a:solidFill>
                <a:latin typeface="Times New Roman" panose="02020603050405020304" pitchFamily="18" charset="0"/>
                <a:ea typeface="Times New Roman" panose="02020603050405020304" pitchFamily="18" charset="0"/>
              </a:rPr>
              <a:t>:</a:t>
            </a:r>
            <a:endParaRPr lang="en-US" sz="2000" dirty="0">
              <a:solidFill>
                <a:srgbClr val="FFFF00"/>
              </a:solidFill>
            </a:endParaRPr>
          </a:p>
        </p:txBody>
      </p:sp>
      <p:sp>
        <p:nvSpPr>
          <p:cNvPr id="13" name="Rectangle 12"/>
          <p:cNvSpPr/>
          <p:nvPr/>
        </p:nvSpPr>
        <p:spPr>
          <a:xfrm>
            <a:off x="904877" y="3735281"/>
            <a:ext cx="4752972" cy="1938992"/>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rPr>
              <a:t>                    Khi </a:t>
            </a:r>
            <a:r>
              <a:rPr lang="en-US" sz="2000" dirty="0">
                <a:solidFill>
                  <a:schemeClr val="bg1"/>
                </a:solidFill>
                <a:latin typeface="Times New Roman" panose="02020603050405020304" pitchFamily="18" charset="0"/>
                <a:ea typeface="Times New Roman" panose="02020603050405020304" pitchFamily="18" charset="0"/>
              </a:rPr>
              <a:t>f = f</a:t>
            </a:r>
            <a:r>
              <a:rPr lang="en-US" sz="2000" baseline="-25000" dirty="0">
                <a:solidFill>
                  <a:schemeClr val="bg1"/>
                </a:solidFill>
                <a:latin typeface="Times New Roman" panose="02020603050405020304" pitchFamily="18" charset="0"/>
                <a:ea typeface="Times New Roman" panose="02020603050405020304" pitchFamily="18" charset="0"/>
              </a:rPr>
              <a:t>0</a:t>
            </a:r>
            <a:r>
              <a:rPr lang="en-US" sz="2000" dirty="0">
                <a:solidFill>
                  <a:schemeClr val="bg1"/>
                </a:solidFill>
                <a:latin typeface="Times New Roman" panose="02020603050405020304" pitchFamily="18" charset="0"/>
                <a:ea typeface="Times New Roman" panose="02020603050405020304" pitchFamily="18" charset="0"/>
              </a:rPr>
              <a:t> thì hệ được cung cấp năng lượng một cách nhịp nhàng đúng lúc, do đó biên độ dao động của hệ tăng dần và đạt cực đại khi tốc độ tiêu hao năng lượng do ma sát bằng tốc độ cung cấp năng lượng cho hệ.</a:t>
            </a:r>
            <a:endParaRPr lang="en-US" sz="2000" dirty="0">
              <a:solidFill>
                <a:schemeClr val="bg1"/>
              </a:solidFill>
            </a:endParaRPr>
          </a:p>
        </p:txBody>
      </p:sp>
      <p:sp>
        <p:nvSpPr>
          <p:cNvPr id="17" name="Rectangle 16"/>
          <p:cNvSpPr/>
          <p:nvPr/>
        </p:nvSpPr>
        <p:spPr>
          <a:xfrm>
            <a:off x="6048935" y="101600"/>
            <a:ext cx="2979562"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981242" y="317215"/>
            <a:ext cx="2975063" cy="707886"/>
          </a:xfrm>
          <a:prstGeom prst="rect">
            <a:avLst/>
          </a:prstGeom>
        </p:spPr>
        <p:txBody>
          <a:bodyPr wrap="square">
            <a:spAutoFit/>
          </a:bodyPr>
          <a:lstStyle/>
          <a:p>
            <a:pPr marL="108585" algn="just">
              <a:spcAft>
                <a:spcPts val="0"/>
              </a:spcAft>
            </a:pP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0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Tầm quan trọng của hiện tượng cộng hưởng</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FFFF00"/>
              </a:solidFill>
              <a:effectLst/>
              <a:latin typeface="VNI-Times" pitchFamily="2" charset="0"/>
              <a:ea typeface="Times New Roman" panose="02020603050405020304" pitchFamily="18" charset="0"/>
              <a:cs typeface="Times New Roman" panose="02020603050405020304" pitchFamily="18" charset="0"/>
            </a:endParaRPr>
          </a:p>
        </p:txBody>
      </p:sp>
      <p:sp>
        <p:nvSpPr>
          <p:cNvPr id="18" name="Rectangle 17"/>
          <p:cNvSpPr/>
          <p:nvPr/>
        </p:nvSpPr>
        <p:spPr>
          <a:xfrm>
            <a:off x="6133440" y="958404"/>
            <a:ext cx="2579552" cy="400110"/>
          </a:xfrm>
          <a:prstGeom prst="rect">
            <a:avLst/>
          </a:prstGeom>
        </p:spPr>
        <p:txBody>
          <a:bodyPr wrap="none">
            <a:spAutoFit/>
          </a:bodyPr>
          <a:lstStyle/>
          <a:p>
            <a:r>
              <a:rPr lang="en-US" sz="2000" b="1" dirty="0">
                <a:solidFill>
                  <a:schemeClr val="bg1"/>
                </a:solidFill>
                <a:latin typeface="Times New Roman" panose="02020603050405020304" pitchFamily="18" charset="0"/>
                <a:ea typeface="Times New Roman" panose="02020603050405020304" pitchFamily="18" charset="0"/>
              </a:rPr>
              <a:t>a.</a:t>
            </a:r>
            <a:r>
              <a:rPr lang="en-US" sz="2000" b="1" i="1" dirty="0">
                <a:solidFill>
                  <a:schemeClr val="bg1"/>
                </a:solidFill>
                <a:latin typeface="Times New Roman" panose="02020603050405020304" pitchFamily="18" charset="0"/>
                <a:ea typeface="Times New Roman" panose="02020603050405020304" pitchFamily="18" charset="0"/>
              </a:rPr>
              <a:t> </a:t>
            </a:r>
            <a:r>
              <a:rPr lang="en-US" sz="2000" b="1" i="1" u="sng" dirty="0">
                <a:solidFill>
                  <a:schemeClr val="bg1"/>
                </a:solidFill>
                <a:latin typeface="Times New Roman" panose="02020603050405020304" pitchFamily="18" charset="0"/>
                <a:ea typeface="Times New Roman" panose="02020603050405020304" pitchFamily="18" charset="0"/>
              </a:rPr>
              <a:t>Cộng hưởng có lợi</a:t>
            </a:r>
            <a:r>
              <a:rPr lang="en-US" sz="2000" b="1" dirty="0">
                <a:solidFill>
                  <a:schemeClr val="bg1"/>
                </a:solidFill>
                <a:latin typeface="Times New Roman" panose="02020603050405020304" pitchFamily="18" charset="0"/>
                <a:ea typeface="Times New Roman" panose="02020603050405020304" pitchFamily="18" charset="0"/>
              </a:rPr>
              <a:t>:</a:t>
            </a:r>
            <a:r>
              <a:rPr lang="en-US" sz="2000" dirty="0">
                <a:solidFill>
                  <a:schemeClr val="bg1"/>
                </a:solidFill>
                <a:latin typeface="Times New Roman" panose="02020603050405020304" pitchFamily="18" charset="0"/>
                <a:ea typeface="Times New Roman" panose="02020603050405020304" pitchFamily="18" charset="0"/>
              </a:rPr>
              <a:t> </a:t>
            </a:r>
            <a:endParaRPr lang="en-US" sz="2000" dirty="0">
              <a:solidFill>
                <a:schemeClr val="bg1"/>
              </a:solidFill>
            </a:endParaRPr>
          </a:p>
        </p:txBody>
      </p:sp>
      <p:sp>
        <p:nvSpPr>
          <p:cNvPr id="19" name="Rectangle 18"/>
          <p:cNvSpPr/>
          <p:nvPr/>
        </p:nvSpPr>
        <p:spPr>
          <a:xfrm>
            <a:off x="5657849" y="1325630"/>
            <a:ext cx="3298457" cy="2862322"/>
          </a:xfrm>
          <a:prstGeom prst="rect">
            <a:avLst/>
          </a:prstGeom>
        </p:spPr>
        <p:txBody>
          <a:bodyPr wrap="square">
            <a:spAutoFit/>
          </a:bodyPr>
          <a:lstStyle/>
          <a:p>
            <a:pPr marL="444500" indent="-190500" algn="just">
              <a:spcAft>
                <a:spcPts val="0"/>
              </a:spcAft>
              <a:tabLst>
                <a:tab pos="952500" algn="l"/>
              </a:tabLs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Hộp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đàn của các đàn ghita, viôlon,. . . là những hộp cộng hưởng có thể cộng hưởng với nhiều tần số dao động khác nhau, khiến cho âm tổng hợp phát ra vừa to, vừa có một âm sắc riêng đặc trưng cho từng loại đàn.</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pic>
        <p:nvPicPr>
          <p:cNvPr id="22" name="Picture 6" descr="Learn Resultant of Simple Harmonic Equation in 3 minu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215" y="4421706"/>
            <a:ext cx="2868518" cy="216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21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04002" y="440408"/>
            <a:ext cx="4482322" cy="829056"/>
            <a:chOff x="404002" y="440408"/>
            <a:chExt cx="4482322" cy="829056"/>
          </a:xfrm>
        </p:grpSpPr>
        <p:sp>
          <p:nvSpPr>
            <p:cNvPr id="6" name="AutoShape 5"/>
            <p:cNvSpPr>
              <a:spLocks noChangeArrowheads="1"/>
            </p:cNvSpPr>
            <p:nvPr/>
          </p:nvSpPr>
          <p:spPr bwMode="auto">
            <a:xfrm>
              <a:off x="818529" y="578253"/>
              <a:ext cx="40677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3389711"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HIỆN TƯỢNG CỘNG HƯỞNG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469103"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IV.</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631216"/>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Hiện tượng biên độ dao động cưỡng bức tăng dần đến giá trị cực đại khi tần số f của lực cưỡng bức bằng tần số riêng f</a:t>
            </a:r>
            <a:r>
              <a:rPr lang="en-US" sz="2000" baseline="-25000" dirty="0">
                <a:solidFill>
                  <a:schemeClr val="bg1"/>
                </a:solidFill>
                <a:latin typeface="Times New Roman" panose="02020603050405020304" pitchFamily="18" charset="0"/>
                <a:cs typeface="Times New Roman" panose="02020603050405020304" pitchFamily="18" charset="0"/>
              </a:rPr>
              <a:t>0</a:t>
            </a:r>
            <a:r>
              <a:rPr lang="en-US" sz="2000" dirty="0">
                <a:solidFill>
                  <a:schemeClr val="bg1"/>
                </a:solidFill>
                <a:latin typeface="Times New Roman" panose="02020603050405020304" pitchFamily="18" charset="0"/>
                <a:cs typeface="Times New Roman" panose="02020603050405020304" pitchFamily="18" charset="0"/>
              </a:rPr>
              <a:t> của hệ dao động gọi là hiện tượng cộng hưởng.</a:t>
            </a:r>
          </a:p>
        </p:txBody>
      </p:sp>
      <p:sp>
        <p:nvSpPr>
          <p:cNvPr id="16" name="Rectangle 15"/>
          <p:cNvSpPr/>
          <p:nvPr/>
        </p:nvSpPr>
        <p:spPr>
          <a:xfrm>
            <a:off x="652458" y="3011795"/>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8528" y="3008145"/>
            <a:ext cx="4839321" cy="707886"/>
          </a:xfrm>
          <a:prstGeom prst="rect">
            <a:avLst/>
          </a:prstGeom>
        </p:spPr>
        <p:txBody>
          <a:bodyPr wrap="square">
            <a:spAutoFit/>
          </a:bodyPr>
          <a:lstStyle/>
          <a:p>
            <a:pPr marL="108585" algn="just">
              <a:spcAft>
                <a:spcPts val="0"/>
              </a:spcAft>
            </a:pPr>
            <a:r>
              <a:rPr lang="en-US" sz="2000" dirty="0" smtClean="0">
                <a:solidFill>
                  <a:schemeClr val="bg1"/>
                </a:solidFill>
                <a:latin typeface="Times New Roman" panose="02020603050405020304" pitchFamily="18" charset="0"/>
                <a:cs typeface="Times New Roman" panose="02020603050405020304" pitchFamily="18" charset="0"/>
              </a:rPr>
              <a:t>                   Lực </a:t>
            </a:r>
            <a:r>
              <a:rPr lang="en-US" sz="2000" dirty="0">
                <a:solidFill>
                  <a:schemeClr val="bg1"/>
                </a:solidFill>
                <a:latin typeface="Times New Roman" panose="02020603050405020304" pitchFamily="18" charset="0"/>
                <a:cs typeface="Times New Roman" panose="02020603050405020304" pitchFamily="18" charset="0"/>
              </a:rPr>
              <a:t>cản môi trường càng nhỏ, sự cộng hưởng thể hiện càng rõ. </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52458" y="3735961"/>
            <a:ext cx="1612942"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3. </a:t>
            </a:r>
            <a:r>
              <a:rPr lang="en-US" sz="2000" b="1" u="sng" dirty="0">
                <a:solidFill>
                  <a:srgbClr val="FFFF00"/>
                </a:solidFill>
                <a:latin typeface="Times New Roman" panose="02020603050405020304" pitchFamily="18" charset="0"/>
                <a:ea typeface="Times New Roman" panose="02020603050405020304" pitchFamily="18" charset="0"/>
              </a:rPr>
              <a:t>Giải thích</a:t>
            </a:r>
            <a:r>
              <a:rPr lang="en-US" sz="2000" b="1" dirty="0">
                <a:solidFill>
                  <a:srgbClr val="FFFF00"/>
                </a:solidFill>
                <a:latin typeface="Times New Roman" panose="02020603050405020304" pitchFamily="18" charset="0"/>
                <a:ea typeface="Times New Roman" panose="02020603050405020304" pitchFamily="18" charset="0"/>
              </a:rPr>
              <a:t>:</a:t>
            </a:r>
            <a:endParaRPr lang="en-US" sz="2000" dirty="0">
              <a:solidFill>
                <a:srgbClr val="FFFF00"/>
              </a:solidFill>
            </a:endParaRPr>
          </a:p>
        </p:txBody>
      </p:sp>
      <p:sp>
        <p:nvSpPr>
          <p:cNvPr id="13" name="Rectangle 12"/>
          <p:cNvSpPr/>
          <p:nvPr/>
        </p:nvSpPr>
        <p:spPr>
          <a:xfrm>
            <a:off x="904877" y="3735281"/>
            <a:ext cx="4752972" cy="1938992"/>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rPr>
              <a:t>                    Khi </a:t>
            </a:r>
            <a:r>
              <a:rPr lang="en-US" sz="2000" dirty="0">
                <a:solidFill>
                  <a:schemeClr val="bg1"/>
                </a:solidFill>
                <a:latin typeface="Times New Roman" panose="02020603050405020304" pitchFamily="18" charset="0"/>
                <a:ea typeface="Times New Roman" panose="02020603050405020304" pitchFamily="18" charset="0"/>
              </a:rPr>
              <a:t>f = f</a:t>
            </a:r>
            <a:r>
              <a:rPr lang="en-US" sz="2000" baseline="-25000" dirty="0">
                <a:solidFill>
                  <a:schemeClr val="bg1"/>
                </a:solidFill>
                <a:latin typeface="Times New Roman" panose="02020603050405020304" pitchFamily="18" charset="0"/>
                <a:ea typeface="Times New Roman" panose="02020603050405020304" pitchFamily="18" charset="0"/>
              </a:rPr>
              <a:t>0</a:t>
            </a:r>
            <a:r>
              <a:rPr lang="en-US" sz="2000" dirty="0">
                <a:solidFill>
                  <a:schemeClr val="bg1"/>
                </a:solidFill>
                <a:latin typeface="Times New Roman" panose="02020603050405020304" pitchFamily="18" charset="0"/>
                <a:ea typeface="Times New Roman" panose="02020603050405020304" pitchFamily="18" charset="0"/>
              </a:rPr>
              <a:t> thì hệ được cung cấp năng lượng một cách nhịp nhàng đúng lúc, do đó biên độ dao động của hệ tăng dần và đạt cực đại khi tốc độ tiêu hao năng lượng do ma sát bằng tốc độ cung cấp năng lượng cho hệ.</a:t>
            </a:r>
            <a:endParaRPr lang="en-US" sz="2000" dirty="0">
              <a:solidFill>
                <a:schemeClr val="bg1"/>
              </a:solidFill>
            </a:endParaRPr>
          </a:p>
        </p:txBody>
      </p:sp>
      <p:sp>
        <p:nvSpPr>
          <p:cNvPr id="17" name="Rectangle 16"/>
          <p:cNvSpPr/>
          <p:nvPr/>
        </p:nvSpPr>
        <p:spPr>
          <a:xfrm>
            <a:off x="6048935" y="101600"/>
            <a:ext cx="2979562"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981242" y="317215"/>
            <a:ext cx="2975063" cy="707886"/>
          </a:xfrm>
          <a:prstGeom prst="rect">
            <a:avLst/>
          </a:prstGeom>
        </p:spPr>
        <p:txBody>
          <a:bodyPr wrap="square">
            <a:spAutoFit/>
          </a:bodyPr>
          <a:lstStyle/>
          <a:p>
            <a:pPr marL="108585" algn="just">
              <a:spcAft>
                <a:spcPts val="0"/>
              </a:spcAft>
            </a:pP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0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Tầm quan trọng của hiện tượng cộng hưởng</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FFFF00"/>
              </a:solidFill>
              <a:effectLst/>
              <a:latin typeface="VNI-Times" pitchFamily="2" charset="0"/>
              <a:ea typeface="Times New Roman" panose="02020603050405020304" pitchFamily="18" charset="0"/>
              <a:cs typeface="Times New Roman" panose="02020603050405020304" pitchFamily="18" charset="0"/>
            </a:endParaRPr>
          </a:p>
        </p:txBody>
      </p:sp>
      <p:sp>
        <p:nvSpPr>
          <p:cNvPr id="18" name="Rectangle 17"/>
          <p:cNvSpPr/>
          <p:nvPr/>
        </p:nvSpPr>
        <p:spPr>
          <a:xfrm>
            <a:off x="6133440" y="958404"/>
            <a:ext cx="2579552" cy="400110"/>
          </a:xfrm>
          <a:prstGeom prst="rect">
            <a:avLst/>
          </a:prstGeom>
        </p:spPr>
        <p:txBody>
          <a:bodyPr wrap="none">
            <a:spAutoFit/>
          </a:bodyPr>
          <a:lstStyle/>
          <a:p>
            <a:r>
              <a:rPr lang="en-US" sz="2000" b="1" dirty="0">
                <a:solidFill>
                  <a:schemeClr val="bg1"/>
                </a:solidFill>
                <a:latin typeface="Times New Roman" panose="02020603050405020304" pitchFamily="18" charset="0"/>
                <a:ea typeface="Times New Roman" panose="02020603050405020304" pitchFamily="18" charset="0"/>
              </a:rPr>
              <a:t>a.</a:t>
            </a:r>
            <a:r>
              <a:rPr lang="en-US" sz="2000" b="1" i="1" dirty="0">
                <a:solidFill>
                  <a:schemeClr val="bg1"/>
                </a:solidFill>
                <a:latin typeface="Times New Roman" panose="02020603050405020304" pitchFamily="18" charset="0"/>
                <a:ea typeface="Times New Roman" panose="02020603050405020304" pitchFamily="18" charset="0"/>
              </a:rPr>
              <a:t> </a:t>
            </a:r>
            <a:r>
              <a:rPr lang="en-US" sz="2000" b="1" i="1" u="sng" dirty="0">
                <a:solidFill>
                  <a:schemeClr val="bg1"/>
                </a:solidFill>
                <a:latin typeface="Times New Roman" panose="02020603050405020304" pitchFamily="18" charset="0"/>
                <a:ea typeface="Times New Roman" panose="02020603050405020304" pitchFamily="18" charset="0"/>
              </a:rPr>
              <a:t>Cộng hưởng có lợi</a:t>
            </a:r>
            <a:r>
              <a:rPr lang="en-US" sz="2000" b="1" dirty="0">
                <a:solidFill>
                  <a:schemeClr val="bg1"/>
                </a:solidFill>
                <a:latin typeface="Times New Roman" panose="02020603050405020304" pitchFamily="18" charset="0"/>
                <a:ea typeface="Times New Roman" panose="02020603050405020304" pitchFamily="18" charset="0"/>
              </a:rPr>
              <a:t>:</a:t>
            </a:r>
            <a:r>
              <a:rPr lang="en-US" sz="2000" dirty="0">
                <a:solidFill>
                  <a:schemeClr val="bg1"/>
                </a:solidFill>
                <a:latin typeface="Times New Roman" panose="02020603050405020304" pitchFamily="18" charset="0"/>
                <a:ea typeface="Times New Roman" panose="02020603050405020304" pitchFamily="18" charset="0"/>
              </a:rPr>
              <a:t> </a:t>
            </a:r>
            <a:endParaRPr lang="en-US" sz="2000" dirty="0">
              <a:solidFill>
                <a:schemeClr val="bg1"/>
              </a:solidFill>
            </a:endParaRPr>
          </a:p>
        </p:txBody>
      </p:sp>
      <p:sp>
        <p:nvSpPr>
          <p:cNvPr id="19" name="Rectangle 18"/>
          <p:cNvSpPr/>
          <p:nvPr/>
        </p:nvSpPr>
        <p:spPr>
          <a:xfrm>
            <a:off x="5657849" y="1325630"/>
            <a:ext cx="3298457" cy="2862322"/>
          </a:xfrm>
          <a:prstGeom prst="rect">
            <a:avLst/>
          </a:prstGeom>
        </p:spPr>
        <p:txBody>
          <a:bodyPr wrap="square">
            <a:spAutoFit/>
          </a:bodyPr>
          <a:lstStyle/>
          <a:p>
            <a:pPr marL="444500" indent="-190500" algn="just">
              <a:spcAft>
                <a:spcPts val="0"/>
              </a:spcAft>
              <a:tabLst>
                <a:tab pos="952500" algn="l"/>
              </a:tabLs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Hộp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đàn của các đàn ghita, viôlon,. . . là những hộp cộng hưởng có thể cộng hưởng với nhiều tần số dao động khác nhau, khiến cho âm tổng hợp phát ra vừa to, vừa có một âm sắc riêng đặc trưng cho từng loại đàn.</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sp>
        <p:nvSpPr>
          <p:cNvPr id="20" name="Rectangle 19"/>
          <p:cNvSpPr/>
          <p:nvPr/>
        </p:nvSpPr>
        <p:spPr>
          <a:xfrm>
            <a:off x="6140525" y="4178327"/>
            <a:ext cx="2656496" cy="400110"/>
          </a:xfrm>
          <a:prstGeom prst="rect">
            <a:avLst/>
          </a:prstGeom>
        </p:spPr>
        <p:txBody>
          <a:bodyPr wrap="none">
            <a:spAutoFit/>
          </a:bodyPr>
          <a:lstStyle/>
          <a:p>
            <a:r>
              <a:rPr lang="en-US" sz="2000" b="1" i="1" dirty="0">
                <a:solidFill>
                  <a:schemeClr val="bg1"/>
                </a:solidFill>
                <a:latin typeface="Times New Roman" panose="02020603050405020304" pitchFamily="18" charset="0"/>
                <a:ea typeface="Times New Roman" panose="02020603050405020304" pitchFamily="18" charset="0"/>
              </a:rPr>
              <a:t>b. </a:t>
            </a:r>
            <a:r>
              <a:rPr lang="en-US" sz="2000" b="1" i="1" u="sng" dirty="0">
                <a:solidFill>
                  <a:schemeClr val="bg1"/>
                </a:solidFill>
                <a:latin typeface="Times New Roman" panose="02020603050405020304" pitchFamily="18" charset="0"/>
                <a:ea typeface="Times New Roman" panose="02020603050405020304" pitchFamily="18" charset="0"/>
              </a:rPr>
              <a:t>Cộng hưởng có hại</a:t>
            </a:r>
            <a:r>
              <a:rPr lang="en-US" sz="2000" b="1" i="1" dirty="0">
                <a:solidFill>
                  <a:schemeClr val="bg1"/>
                </a:solidFill>
                <a:latin typeface="Times New Roman" panose="02020603050405020304" pitchFamily="18" charset="0"/>
                <a:ea typeface="Times New Roman" panose="02020603050405020304" pitchFamily="18" charset="0"/>
              </a:rPr>
              <a:t>: </a:t>
            </a:r>
            <a:endParaRPr lang="en-US" sz="2000" i="1" dirty="0">
              <a:solidFill>
                <a:schemeClr val="bg1"/>
              </a:solidFill>
            </a:endParaRPr>
          </a:p>
        </p:txBody>
      </p:sp>
      <p:sp>
        <p:nvSpPr>
          <p:cNvPr id="21" name="Rectangle 20"/>
          <p:cNvSpPr/>
          <p:nvPr/>
        </p:nvSpPr>
        <p:spPr>
          <a:xfrm>
            <a:off x="5657850" y="4502651"/>
            <a:ext cx="3298456" cy="2246769"/>
          </a:xfrm>
          <a:prstGeom prst="rect">
            <a:avLst/>
          </a:prstGeom>
        </p:spPr>
        <p:txBody>
          <a:bodyPr wrap="square">
            <a:spAutoFit/>
          </a:bodyPr>
          <a:lstStyle/>
          <a:p>
            <a:pPr marL="444500" indent="-190500" algn="just">
              <a:spcAft>
                <a:spcPts val="0"/>
              </a:spcAft>
              <a:tabLst>
                <a:tab pos="952500" algn="l"/>
              </a:tabLs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Tòa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 cầu, bệ máy, khung xe. . . là những hệ dao động có tần số riêng xác định, nếu chúng cộng hưởng với một dao động khác có thể gây ra gãy, vỡ, . </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3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7 unglaublich faszinierende GIFs aus der Wissenschaft | Earthquake  lessons, Earthquake, Science na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3885" y="3430506"/>
            <a:ext cx="5953125" cy="33528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onator GIFs with Sound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9698" y="96255"/>
            <a:ext cx="4381500"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3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2284" y="101600"/>
            <a:ext cx="5449346"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3914388" y="5087726"/>
            <a:ext cx="4482322" cy="829056"/>
            <a:chOff x="404002" y="440408"/>
            <a:chExt cx="4482322" cy="829056"/>
          </a:xfrm>
        </p:grpSpPr>
        <p:sp>
          <p:nvSpPr>
            <p:cNvPr id="6" name="AutoShape 5"/>
            <p:cNvSpPr>
              <a:spLocks noChangeArrowheads="1"/>
            </p:cNvSpPr>
            <p:nvPr/>
          </p:nvSpPr>
          <p:spPr bwMode="auto">
            <a:xfrm>
              <a:off x="818529" y="578253"/>
              <a:ext cx="40677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3389711"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HIỆN TƯỢNG CỘNG HƯỞNG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469103"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IV.</a:t>
              </a:r>
              <a:endParaRPr lang="en-US" dirty="0">
                <a:solidFill>
                  <a:srgbClr val="FF0000"/>
                </a:solidFill>
              </a:endParaRPr>
            </a:p>
          </p:txBody>
        </p:sp>
      </p:grpSp>
      <p:sp>
        <p:nvSpPr>
          <p:cNvPr id="10" name="Rectangle 9"/>
          <p:cNvSpPr/>
          <p:nvPr/>
        </p:nvSpPr>
        <p:spPr>
          <a:xfrm>
            <a:off x="4205876" y="5927688"/>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2" name="Rectangle 11"/>
          <p:cNvSpPr/>
          <p:nvPr/>
        </p:nvSpPr>
        <p:spPr>
          <a:xfrm>
            <a:off x="6582201" y="5929986"/>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205876" y="6269120"/>
            <a:ext cx="1612942"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3. </a:t>
            </a:r>
            <a:r>
              <a:rPr lang="en-US" sz="2000" b="1" u="sng" dirty="0">
                <a:solidFill>
                  <a:srgbClr val="FFFF00"/>
                </a:solidFill>
                <a:latin typeface="Times New Roman" panose="02020603050405020304" pitchFamily="18" charset="0"/>
                <a:ea typeface="Times New Roman" panose="02020603050405020304" pitchFamily="18" charset="0"/>
              </a:rPr>
              <a:t>Giải thích</a:t>
            </a:r>
            <a:r>
              <a:rPr lang="en-US" sz="2000" b="1" dirty="0">
                <a:solidFill>
                  <a:srgbClr val="FFFF00"/>
                </a:solidFill>
                <a:latin typeface="Times New Roman" panose="02020603050405020304" pitchFamily="18" charset="0"/>
                <a:ea typeface="Times New Roman" panose="02020603050405020304" pitchFamily="18" charset="0"/>
              </a:rPr>
              <a:t>:</a:t>
            </a:r>
            <a:endParaRPr lang="en-US" sz="2000" dirty="0">
              <a:solidFill>
                <a:srgbClr val="FFFF00"/>
              </a:solidFill>
            </a:endParaRPr>
          </a:p>
        </p:txBody>
      </p:sp>
      <p:grpSp>
        <p:nvGrpSpPr>
          <p:cNvPr id="16" name="Group 15"/>
          <p:cNvGrpSpPr/>
          <p:nvPr/>
        </p:nvGrpSpPr>
        <p:grpSpPr>
          <a:xfrm>
            <a:off x="3922398" y="3667280"/>
            <a:ext cx="4063222" cy="829056"/>
            <a:chOff x="404002" y="440408"/>
            <a:chExt cx="4063222" cy="829056"/>
          </a:xfrm>
        </p:grpSpPr>
        <p:sp>
          <p:nvSpPr>
            <p:cNvPr id="17" name="AutoShape 5"/>
            <p:cNvSpPr>
              <a:spLocks noChangeArrowheads="1"/>
            </p:cNvSpPr>
            <p:nvPr/>
          </p:nvSpPr>
          <p:spPr bwMode="auto">
            <a:xfrm>
              <a:off x="818529" y="578253"/>
              <a:ext cx="36486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18" name="Rectangle 17"/>
            <p:cNvSpPr/>
            <p:nvPr/>
          </p:nvSpPr>
          <p:spPr>
            <a:xfrm>
              <a:off x="1338393" y="690232"/>
              <a:ext cx="2945037"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CƯỠNG BỨC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9" name="Oval 18"/>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595308" y="676354"/>
              <a:ext cx="511679"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III.</a:t>
              </a:r>
              <a:endParaRPr lang="en-US" dirty="0">
                <a:solidFill>
                  <a:srgbClr val="FF0000"/>
                </a:solidFill>
              </a:endParaRPr>
            </a:p>
          </p:txBody>
        </p:sp>
      </p:grpSp>
      <p:sp>
        <p:nvSpPr>
          <p:cNvPr id="21" name="Rectangle 20"/>
          <p:cNvSpPr/>
          <p:nvPr/>
        </p:nvSpPr>
        <p:spPr>
          <a:xfrm>
            <a:off x="4205876" y="4483948"/>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22" name="Rectangle 21"/>
          <p:cNvSpPr/>
          <p:nvPr/>
        </p:nvSpPr>
        <p:spPr>
          <a:xfrm>
            <a:off x="6571443" y="4480162"/>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3922398" y="2163206"/>
            <a:ext cx="3806048" cy="829056"/>
            <a:chOff x="404002" y="440408"/>
            <a:chExt cx="3806048" cy="829056"/>
          </a:xfrm>
        </p:grpSpPr>
        <p:sp>
          <p:nvSpPr>
            <p:cNvPr id="24" name="AutoShape 5"/>
            <p:cNvSpPr>
              <a:spLocks noChangeArrowheads="1"/>
            </p:cNvSpPr>
            <p:nvPr/>
          </p:nvSpPr>
          <p:spPr bwMode="auto">
            <a:xfrm>
              <a:off x="818530" y="578253"/>
              <a:ext cx="3391520"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25" name="Rectangle 24"/>
            <p:cNvSpPr/>
            <p:nvPr/>
          </p:nvSpPr>
          <p:spPr>
            <a:xfrm>
              <a:off x="1338393" y="690232"/>
              <a:ext cx="2460995"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DUY TRÌ</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6" name="Oval 25"/>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652458" y="676354"/>
              <a:ext cx="421910"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II.</a:t>
              </a:r>
              <a:endParaRPr lang="en-US" dirty="0">
                <a:solidFill>
                  <a:srgbClr val="FF0000"/>
                </a:solidFill>
              </a:endParaRPr>
            </a:p>
          </p:txBody>
        </p:sp>
      </p:grpSp>
      <p:sp>
        <p:nvSpPr>
          <p:cNvPr id="28" name="Rectangle 27"/>
          <p:cNvSpPr/>
          <p:nvPr/>
        </p:nvSpPr>
        <p:spPr>
          <a:xfrm>
            <a:off x="4205876" y="2992027"/>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29" name="Rectangle 28"/>
          <p:cNvSpPr/>
          <p:nvPr/>
        </p:nvSpPr>
        <p:spPr>
          <a:xfrm>
            <a:off x="6586666" y="3003468"/>
            <a:ext cx="1191545"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2. </a:t>
            </a:r>
            <a:r>
              <a:rPr lang="en-US" sz="2000" b="1" u="sng" dirty="0">
                <a:solidFill>
                  <a:srgbClr val="FFFF00"/>
                </a:solidFill>
                <a:latin typeface="Times New Roman" panose="02020603050405020304" pitchFamily="18" charset="0"/>
                <a:ea typeface="Times New Roman" panose="02020603050405020304" pitchFamily="18" charset="0"/>
              </a:rPr>
              <a:t>Ví dụ</a:t>
            </a:r>
            <a:r>
              <a:rPr lang="en-US" sz="2000" b="1"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grpSp>
        <p:nvGrpSpPr>
          <p:cNvPr id="30" name="Group 29"/>
          <p:cNvGrpSpPr/>
          <p:nvPr/>
        </p:nvGrpSpPr>
        <p:grpSpPr>
          <a:xfrm>
            <a:off x="3914388" y="440408"/>
            <a:ext cx="3806048" cy="829056"/>
            <a:chOff x="404002" y="440408"/>
            <a:chExt cx="3806048" cy="829056"/>
          </a:xfrm>
        </p:grpSpPr>
        <p:sp>
          <p:nvSpPr>
            <p:cNvPr id="31" name="AutoShape 5"/>
            <p:cNvSpPr>
              <a:spLocks noChangeArrowheads="1"/>
            </p:cNvSpPr>
            <p:nvPr/>
          </p:nvSpPr>
          <p:spPr bwMode="auto">
            <a:xfrm>
              <a:off x="818530" y="578253"/>
              <a:ext cx="3391520"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32" name="Rectangle 31"/>
            <p:cNvSpPr/>
            <p:nvPr/>
          </p:nvSpPr>
          <p:spPr>
            <a:xfrm>
              <a:off x="1338393" y="690232"/>
              <a:ext cx="2529539"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TẮT DẦN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3" name="Oval 32"/>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p:cNvSpPr/>
            <p:nvPr/>
          </p:nvSpPr>
          <p:spPr>
            <a:xfrm>
              <a:off x="652458" y="676354"/>
              <a:ext cx="332142"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a:t>
              </a:r>
              <a:endParaRPr lang="en-US" dirty="0">
                <a:solidFill>
                  <a:srgbClr val="FF0000"/>
                </a:solidFill>
              </a:endParaRPr>
            </a:p>
          </p:txBody>
        </p:sp>
      </p:grpSp>
      <p:sp>
        <p:nvSpPr>
          <p:cNvPr id="35" name="Rectangle 34"/>
          <p:cNvSpPr/>
          <p:nvPr/>
        </p:nvSpPr>
        <p:spPr>
          <a:xfrm>
            <a:off x="4205876" y="124810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36" name="Rectangle 35"/>
          <p:cNvSpPr/>
          <p:nvPr/>
        </p:nvSpPr>
        <p:spPr>
          <a:xfrm>
            <a:off x="6576018" y="1245620"/>
            <a:ext cx="2052165"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2. </a:t>
            </a:r>
            <a:r>
              <a:rPr lang="en-US" sz="2000" b="1" u="sng" dirty="0">
                <a:solidFill>
                  <a:srgbClr val="FFFF00"/>
                </a:solidFill>
                <a:latin typeface="Times New Roman" panose="02020603050405020304" pitchFamily="18" charset="0"/>
                <a:ea typeface="Times New Roman" panose="02020603050405020304" pitchFamily="18" charset="0"/>
              </a:rPr>
              <a:t>Nguyên nhân</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37" name="Rectangle 36"/>
          <p:cNvSpPr/>
          <p:nvPr/>
        </p:nvSpPr>
        <p:spPr>
          <a:xfrm>
            <a:off x="6579303" y="6270259"/>
            <a:ext cx="2380973" cy="400110"/>
          </a:xfrm>
          <a:prstGeom prst="rect">
            <a:avLst/>
          </a:prstGeom>
        </p:spPr>
        <p:txBody>
          <a:bodyPr wrap="none">
            <a:spAutoFit/>
          </a:bodyPr>
          <a:lstStyle/>
          <a:p>
            <a:r>
              <a:rPr lang="en-US" sz="2000" b="1" dirty="0" smtClean="0">
                <a:solidFill>
                  <a:srgbClr val="FFFF00"/>
                </a:solidFill>
                <a:latin typeface="Times New Roman" panose="02020603050405020304" pitchFamily="18" charset="0"/>
                <a:ea typeface="Times New Roman" panose="02020603050405020304" pitchFamily="18" charset="0"/>
              </a:rPr>
              <a:t>4. </a:t>
            </a:r>
            <a:r>
              <a:rPr lang="en-US" sz="2000" b="1" u="sng" dirty="0" smtClean="0">
                <a:solidFill>
                  <a:srgbClr val="FFFF00"/>
                </a:solidFill>
                <a:latin typeface="Times New Roman" panose="02020603050405020304" pitchFamily="18" charset="0"/>
                <a:ea typeface="Times New Roman" panose="02020603050405020304" pitchFamily="18" charset="0"/>
              </a:rPr>
              <a:t>Tầm quan trọng</a:t>
            </a:r>
            <a:r>
              <a:rPr lang="en-US" sz="2000" b="1" dirty="0" smtClean="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grpSp>
        <p:nvGrpSpPr>
          <p:cNvPr id="11" name="Group 10"/>
          <p:cNvGrpSpPr/>
          <p:nvPr/>
        </p:nvGrpSpPr>
        <p:grpSpPr>
          <a:xfrm>
            <a:off x="193637" y="279699"/>
            <a:ext cx="3217891" cy="6389531"/>
            <a:chOff x="193637" y="279699"/>
            <a:chExt cx="3217891" cy="6389531"/>
          </a:xfrm>
        </p:grpSpPr>
        <p:sp>
          <p:nvSpPr>
            <p:cNvPr id="40" name="Rounded Rectangle 39"/>
            <p:cNvSpPr/>
            <p:nvPr/>
          </p:nvSpPr>
          <p:spPr>
            <a:xfrm>
              <a:off x="193637" y="279699"/>
              <a:ext cx="3151990" cy="6389531"/>
            </a:xfrm>
            <a:prstGeom prst="roundRect">
              <a:avLst/>
            </a:prstGeom>
            <a:solidFill>
              <a:srgbClr val="FFFF00">
                <a:alpha val="42000"/>
              </a:srgbClr>
            </a:solidFill>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46846" y="966085"/>
              <a:ext cx="2764682" cy="5016758"/>
            </a:xfrm>
            <a:prstGeom prst="rect">
              <a:avLst/>
            </a:prstGeom>
          </p:spPr>
          <p:txBody>
            <a:bodyPr wrap="square">
              <a:spAutoFit/>
            </a:bodyPr>
            <a:lstStyle/>
            <a:p>
              <a:pPr algn="just">
                <a:spcAft>
                  <a:spcPts val="0"/>
                </a:spcAft>
              </a:pPr>
              <a:r>
                <a:rPr lang="en-US" sz="4000" b="1" dirty="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DAO </a:t>
              </a:r>
              <a:endPar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a:p>
              <a:pPr algn="just">
                <a:spcAft>
                  <a:spcPts val="0"/>
                </a:spcAft>
              </a:pPr>
              <a:r>
                <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ĐỘNG  </a:t>
              </a:r>
            </a:p>
            <a:p>
              <a:pPr algn="just">
                <a:spcAft>
                  <a:spcPts val="0"/>
                </a:spcAft>
              </a:pPr>
              <a:r>
                <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TẮT </a:t>
              </a:r>
            </a:p>
            <a:p>
              <a:pPr algn="just">
                <a:spcAft>
                  <a:spcPts val="0"/>
                </a:spcAft>
              </a:pPr>
              <a:r>
                <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DẦN</a:t>
              </a:r>
              <a:r>
                <a:rPr lang="en-US" sz="4000" b="1" dirty="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a:t>
              </a:r>
              <a:endPar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a:p>
              <a:pPr algn="just">
                <a:spcAft>
                  <a:spcPts val="0"/>
                </a:spcAft>
              </a:pPr>
              <a:r>
                <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DAO </a:t>
              </a:r>
            </a:p>
            <a:p>
              <a:pPr algn="just">
                <a:spcAft>
                  <a:spcPts val="0"/>
                </a:spcAft>
              </a:pPr>
              <a:r>
                <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ĐỘNG     </a:t>
              </a:r>
            </a:p>
            <a:p>
              <a:pPr algn="just">
                <a:spcAft>
                  <a:spcPts val="0"/>
                </a:spcAft>
              </a:pPr>
              <a:r>
                <a:rPr lang="en-US" sz="4000" b="1" dirty="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a:t>
              </a:r>
              <a:r>
                <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CƯỠNG     </a:t>
              </a:r>
            </a:p>
            <a:p>
              <a:pPr algn="just">
                <a:spcAft>
                  <a:spcPts val="0"/>
                </a:spcAft>
              </a:pPr>
              <a:r>
                <a:rPr lang="en-US" sz="4000" b="1" dirty="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a:t>
              </a:r>
              <a:r>
                <a:rPr lang="en-US" sz="4000" b="1" dirty="0" smtClean="0">
                  <a:solidFill>
                    <a:srgbClr val="0070C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BỨC.</a:t>
              </a:r>
              <a:endParaRPr lang="en-US" sz="4000" b="1" dirty="0">
                <a:solidFill>
                  <a:srgbClr val="0070C0"/>
                </a:solidFill>
                <a:effectLst>
                  <a:glow rad="101600">
                    <a:schemeClr val="accent1">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38" name="Rectangle 37"/>
          <p:cNvSpPr/>
          <p:nvPr/>
        </p:nvSpPr>
        <p:spPr>
          <a:xfrm>
            <a:off x="6571443" y="1588845"/>
            <a:ext cx="1555426"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3. </a:t>
            </a:r>
            <a:r>
              <a:rPr lang="en-US" sz="2000" b="1" u="sng" dirty="0" smtClean="0">
                <a:solidFill>
                  <a:srgbClr val="FFFF00"/>
                </a:solidFill>
                <a:latin typeface="Times New Roman" panose="02020603050405020304" pitchFamily="18" charset="0"/>
                <a:ea typeface="Times New Roman" panose="02020603050405020304" pitchFamily="18" charset="0"/>
              </a:rPr>
              <a:t>Tác dụng</a:t>
            </a:r>
            <a:r>
              <a:rPr lang="en-US" sz="2000" b="1" dirty="0" smtClean="0">
                <a:solidFill>
                  <a:srgbClr val="FFFF00"/>
                </a:solidFill>
                <a:latin typeface="Times New Roman" panose="02020603050405020304" pitchFamily="18" charset="0"/>
                <a:ea typeface="Times New Roman" panose="02020603050405020304" pitchFamily="18" charset="0"/>
              </a:rPr>
              <a:t>:</a:t>
            </a:r>
            <a:endParaRPr lang="en-US" sz="2000" dirty="0">
              <a:solidFill>
                <a:srgbClr val="FFFF00"/>
              </a:solidFill>
            </a:endParaRPr>
          </a:p>
        </p:txBody>
      </p:sp>
    </p:spTree>
    <p:extLst>
      <p:ext uri="{BB962C8B-B14F-4D97-AF65-F5344CB8AC3E}">
        <p14:creationId xmlns:p14="http://schemas.microsoft.com/office/powerpoint/2010/main" val="11684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down)">
                                      <p:cBhvr>
                                        <p:cTn id="64" dur="500"/>
                                        <p:tgtEl>
                                          <p:spTgt spid="1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00"/>
                                        <p:tgtEl>
                                          <p:spTgt spid="14"/>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down)">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2" grpId="0"/>
      <p:bldP spid="14" grpId="0"/>
      <p:bldP spid="21" grpId="0"/>
      <p:bldP spid="22" grpId="0"/>
      <p:bldP spid="28" grpId="0"/>
      <p:bldP spid="29" grpId="0"/>
      <p:bldP spid="35" grpId="0"/>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54000">
              <a:schemeClr val="accent1">
                <a:lumMod val="45000"/>
                <a:lumOff val="55000"/>
              </a:schemeClr>
            </a:gs>
            <a:gs pos="100000">
              <a:schemeClr val="accent1">
                <a:lumMod val="30000"/>
                <a:lumOff val="70000"/>
              </a:schemeClr>
            </a:gs>
          </a:gsLst>
          <a:lin ang="27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1020170" y="195544"/>
            <a:ext cx="7374702" cy="571500"/>
            <a:chOff x="1020170" y="195544"/>
            <a:chExt cx="7374702" cy="571500"/>
          </a:xfrm>
        </p:grpSpPr>
        <p:sp>
          <p:nvSpPr>
            <p:cNvPr id="4" name="AutoShape 5"/>
            <p:cNvSpPr>
              <a:spLocks noChangeArrowheads="1"/>
            </p:cNvSpPr>
            <p:nvPr/>
          </p:nvSpPr>
          <p:spPr bwMode="auto">
            <a:xfrm>
              <a:off x="1020170" y="195544"/>
              <a:ext cx="7374702" cy="571500"/>
            </a:xfrm>
            <a:prstGeom prst="roundRect">
              <a:avLst>
                <a:gd name="adj" fmla="val 16667"/>
              </a:avLst>
            </a:prstGeom>
            <a:solidFill>
              <a:srgbClr val="FFFF99">
                <a:alpha val="14000"/>
              </a:srgbClr>
            </a:solidFill>
            <a:ln w="25400">
              <a:solidFill>
                <a:schemeClr val="tx1"/>
              </a:solid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5" name="Rectangle 4"/>
            <p:cNvSpPr/>
            <p:nvPr/>
          </p:nvSpPr>
          <p:spPr>
            <a:xfrm>
              <a:off x="2904913" y="303100"/>
              <a:ext cx="3524684" cy="369332"/>
            </a:xfrm>
            <a:prstGeom prst="rect">
              <a:avLst/>
            </a:prstGeom>
          </p:spPr>
          <p:txBody>
            <a:bodyPr wrap="none">
              <a:spAutoFit/>
            </a:bodyPr>
            <a:lstStyle/>
            <a:p>
              <a:pPr marL="63500" marR="94615" algn="ctr">
                <a:spcAft>
                  <a:spcPts val="0"/>
                </a:spcAft>
              </a:pPr>
              <a:r>
                <a:rPr lang="fr-FR" dirty="0" smtClean="0">
                  <a:solidFill>
                    <a:srgbClr val="FF0000"/>
                  </a:solidFill>
                  <a:latin typeface="VNI-Bodon-Poster" pitchFamily="2" charset="0"/>
                  <a:ea typeface="Times New Roman" panose="02020603050405020304" pitchFamily="18" charset="0"/>
                  <a:cs typeface="Times New Roman" panose="02020603050405020304" pitchFamily="18" charset="0"/>
                </a:rPr>
                <a:t>CAÂU HOÛI TRAÉC NGHIEÄM</a:t>
              </a:r>
              <a:endParaRPr lang="en-US" b="1" dirty="0">
                <a:solidFill>
                  <a:srgbClr val="FF0000"/>
                </a:solidFill>
                <a:latin typeface="VNI-Times" pitchFamily="2" charset="0"/>
                <a:ea typeface="Times New Roman" panose="02020603050405020304" pitchFamily="18" charset="0"/>
                <a:cs typeface="Times New Roman" panose="02020603050405020304" pitchFamily="18" charset="0"/>
              </a:endParaRPr>
            </a:p>
          </p:txBody>
        </p:sp>
      </p:grpSp>
      <p:sp>
        <p:nvSpPr>
          <p:cNvPr id="7" name="Rectangle 6"/>
          <p:cNvSpPr/>
          <p:nvPr/>
        </p:nvSpPr>
        <p:spPr>
          <a:xfrm>
            <a:off x="132347" y="998621"/>
            <a:ext cx="8915400" cy="5716504"/>
          </a:xfrm>
          <a:prstGeom prst="rect">
            <a:avLst/>
          </a:prstGeom>
          <a:solidFill>
            <a:schemeClr val="accent6">
              <a:lumMod val="40000"/>
              <a:lumOff val="60000"/>
              <a:alpha val="38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7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4000">
              <a:schemeClr val="accent1">
                <a:lumMod val="5000"/>
                <a:lumOff val="95000"/>
              </a:schemeClr>
            </a:gs>
            <a:gs pos="74000">
              <a:schemeClr val="accent1">
                <a:lumMod val="45000"/>
                <a:lumOff val="55000"/>
              </a:schemeClr>
            </a:gs>
            <a:gs pos="54000">
              <a:schemeClr val="accent1">
                <a:lumMod val="45000"/>
                <a:lumOff val="55000"/>
              </a:schemeClr>
            </a:gs>
            <a:gs pos="100000">
              <a:schemeClr val="accent1">
                <a:lumMod val="30000"/>
                <a:lumOff val="70000"/>
              </a:schemeClr>
            </a:gs>
          </a:gsLst>
          <a:lin ang="27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1020170" y="195544"/>
            <a:ext cx="7374702" cy="571500"/>
            <a:chOff x="1020170" y="195544"/>
            <a:chExt cx="7374702" cy="571500"/>
          </a:xfrm>
        </p:grpSpPr>
        <p:sp>
          <p:nvSpPr>
            <p:cNvPr id="4" name="AutoShape 5"/>
            <p:cNvSpPr>
              <a:spLocks noChangeArrowheads="1"/>
            </p:cNvSpPr>
            <p:nvPr/>
          </p:nvSpPr>
          <p:spPr bwMode="auto">
            <a:xfrm>
              <a:off x="1020170" y="195544"/>
              <a:ext cx="7374702" cy="571500"/>
            </a:xfrm>
            <a:prstGeom prst="roundRect">
              <a:avLst>
                <a:gd name="adj" fmla="val 16667"/>
              </a:avLst>
            </a:prstGeom>
            <a:solidFill>
              <a:srgbClr val="FFFF99">
                <a:alpha val="14000"/>
              </a:srgbClr>
            </a:solidFill>
            <a:ln w="25400">
              <a:solidFill>
                <a:schemeClr val="tx1"/>
              </a:solid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5" name="Rectangle 4"/>
            <p:cNvSpPr/>
            <p:nvPr/>
          </p:nvSpPr>
          <p:spPr>
            <a:xfrm>
              <a:off x="2904913" y="303100"/>
              <a:ext cx="3524684" cy="369332"/>
            </a:xfrm>
            <a:prstGeom prst="rect">
              <a:avLst/>
            </a:prstGeom>
          </p:spPr>
          <p:txBody>
            <a:bodyPr wrap="none">
              <a:spAutoFit/>
            </a:bodyPr>
            <a:lstStyle/>
            <a:p>
              <a:pPr marL="63500" marR="94615" algn="ctr">
                <a:spcAft>
                  <a:spcPts val="0"/>
                </a:spcAft>
              </a:pPr>
              <a:r>
                <a:rPr lang="fr-FR" dirty="0" smtClean="0">
                  <a:solidFill>
                    <a:srgbClr val="FF0000"/>
                  </a:solidFill>
                  <a:latin typeface="VNI-Bodon-Poster" pitchFamily="2" charset="0"/>
                  <a:ea typeface="Times New Roman" panose="02020603050405020304" pitchFamily="18" charset="0"/>
                  <a:cs typeface="Times New Roman" panose="02020603050405020304" pitchFamily="18" charset="0"/>
                </a:rPr>
                <a:t>CAÂU HOÛI TRAÉC NGHIEÄM</a:t>
              </a:r>
              <a:endParaRPr lang="en-US" b="1" dirty="0">
                <a:solidFill>
                  <a:srgbClr val="FF0000"/>
                </a:solidFill>
                <a:latin typeface="VNI-Times" pitchFamily="2" charset="0"/>
                <a:ea typeface="Times New Roman" panose="02020603050405020304" pitchFamily="18" charset="0"/>
                <a:cs typeface="Times New Roman" panose="02020603050405020304" pitchFamily="18" charset="0"/>
              </a:endParaRPr>
            </a:p>
          </p:txBody>
        </p:sp>
      </p:grpSp>
      <p:sp>
        <p:nvSpPr>
          <p:cNvPr id="7" name="Rectangle 6"/>
          <p:cNvSpPr/>
          <p:nvPr/>
        </p:nvSpPr>
        <p:spPr>
          <a:xfrm>
            <a:off x="132347" y="998621"/>
            <a:ext cx="8915400" cy="5716504"/>
          </a:xfrm>
          <a:prstGeom prst="rect">
            <a:avLst/>
          </a:prstGeom>
          <a:solidFill>
            <a:schemeClr val="accent6">
              <a:lumMod val="40000"/>
              <a:lumOff val="60000"/>
              <a:alpha val="38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92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00" y="101600"/>
            <a:ext cx="89154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747004" y="323075"/>
            <a:ext cx="7674993" cy="3408128"/>
            <a:chOff x="747004" y="323075"/>
            <a:chExt cx="7674993" cy="3408128"/>
          </a:xfrm>
        </p:grpSpPr>
        <p:grpSp>
          <p:nvGrpSpPr>
            <p:cNvPr id="13" name="Group 12"/>
            <p:cNvGrpSpPr/>
            <p:nvPr/>
          </p:nvGrpSpPr>
          <p:grpSpPr>
            <a:xfrm>
              <a:off x="2237891" y="323075"/>
              <a:ext cx="6184106" cy="3408128"/>
              <a:chOff x="1549400" y="323075"/>
              <a:chExt cx="6184106" cy="3408128"/>
            </a:xfrm>
          </p:grpSpPr>
          <p:grpSp>
            <p:nvGrpSpPr>
              <p:cNvPr id="11" name="Group 10"/>
              <p:cNvGrpSpPr/>
              <p:nvPr/>
            </p:nvGrpSpPr>
            <p:grpSpPr>
              <a:xfrm>
                <a:off x="1549400" y="323075"/>
                <a:ext cx="6184106" cy="3408128"/>
                <a:chOff x="1549400" y="323075"/>
                <a:chExt cx="6005512" cy="340812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323075"/>
                  <a:ext cx="6005512" cy="3408128"/>
                </a:xfrm>
                <a:prstGeom prst="rect">
                  <a:avLst/>
                </a:prstGeom>
              </p:spPr>
            </p:pic>
            <p:cxnSp>
              <p:nvCxnSpPr>
                <p:cNvPr id="3" name="Straight Connector 2"/>
                <p:cNvCxnSpPr/>
                <p:nvPr/>
              </p:nvCxnSpPr>
              <p:spPr>
                <a:xfrm>
                  <a:off x="6581775" y="714375"/>
                  <a:ext cx="0" cy="190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534025" y="1114425"/>
                  <a:ext cx="1905000"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57525" y="1371600"/>
                  <a:ext cx="1123950" cy="2359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48175" y="2162175"/>
                  <a:ext cx="314325" cy="27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97675" y="2543950"/>
                  <a:ext cx="495300" cy="42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4259747" y="475586"/>
                <a:ext cx="3064977"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747004" y="1081487"/>
              <a:ext cx="1325781" cy="1785104"/>
            </a:xfrm>
            <a:prstGeom prst="rect">
              <a:avLst/>
            </a:prstGeom>
            <a:noFill/>
          </p:spPr>
          <p:txBody>
            <a:bodyPr wrap="square" rtlCol="0">
              <a:spAutoFit/>
            </a:bodyPr>
            <a:lstStyle/>
            <a:p>
              <a:pPr algn="just"/>
              <a:r>
                <a:rPr lang="en-US" sz="2200" b="1" dirty="0" smtClean="0">
                  <a:solidFill>
                    <a:srgbClr val="FFFF00"/>
                  </a:solidFill>
                </a:rPr>
                <a:t>Trong môi trường không lực cản</a:t>
              </a:r>
              <a:endParaRPr lang="en-US" sz="2200" b="1" dirty="0">
                <a:solidFill>
                  <a:srgbClr val="FFFF00"/>
                </a:solidFill>
              </a:endParaRPr>
            </a:p>
          </p:txBody>
        </p:sp>
      </p:grpSp>
      <p:grpSp>
        <p:nvGrpSpPr>
          <p:cNvPr id="17" name="Group 16"/>
          <p:cNvGrpSpPr/>
          <p:nvPr/>
        </p:nvGrpSpPr>
        <p:grpSpPr>
          <a:xfrm>
            <a:off x="747003" y="3989041"/>
            <a:ext cx="7674994" cy="2514600"/>
            <a:chOff x="747003" y="3989041"/>
            <a:chExt cx="7674994" cy="2514600"/>
          </a:xfrm>
        </p:grpSpPr>
        <p:pic>
          <p:nvPicPr>
            <p:cNvPr id="4" name="Picture 4" descr="Dao động tắt dần. Dao động cưỡng bức - Học trực tuyến OL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7891" y="3989041"/>
              <a:ext cx="6184106" cy="2514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47003" y="4321515"/>
              <a:ext cx="1325781" cy="1785104"/>
            </a:xfrm>
            <a:prstGeom prst="rect">
              <a:avLst/>
            </a:prstGeom>
            <a:noFill/>
          </p:spPr>
          <p:txBody>
            <a:bodyPr wrap="square" rtlCol="0">
              <a:spAutoFit/>
            </a:bodyPr>
            <a:lstStyle/>
            <a:p>
              <a:pPr algn="just"/>
              <a:r>
                <a:rPr lang="en-US" sz="2200" b="1" dirty="0" smtClean="0">
                  <a:solidFill>
                    <a:srgbClr val="FFFF00"/>
                  </a:solidFill>
                </a:rPr>
                <a:t>Trong môi trường có</a:t>
              </a:r>
            </a:p>
            <a:p>
              <a:pPr algn="just"/>
              <a:r>
                <a:rPr lang="en-US" sz="2200" b="1" dirty="0" smtClean="0">
                  <a:solidFill>
                    <a:srgbClr val="FFFF00"/>
                  </a:solidFill>
                </a:rPr>
                <a:t>lực cản</a:t>
              </a:r>
              <a:endParaRPr lang="en-US" sz="2200" b="1" dirty="0">
                <a:solidFill>
                  <a:srgbClr val="FFFF00"/>
                </a:solidFill>
              </a:endParaRPr>
            </a:p>
          </p:txBody>
        </p:sp>
      </p:grpSp>
    </p:spTree>
    <p:extLst>
      <p:ext uri="{BB962C8B-B14F-4D97-AF65-F5344CB8AC3E}">
        <p14:creationId xmlns:p14="http://schemas.microsoft.com/office/powerpoint/2010/main" val="307416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7000">
              <a:schemeClr val="accent1">
                <a:lumMod val="5000"/>
                <a:lumOff val="95000"/>
              </a:schemeClr>
            </a:gs>
            <a:gs pos="74000">
              <a:schemeClr val="accent1">
                <a:lumMod val="45000"/>
                <a:lumOff val="55000"/>
              </a:schemeClr>
            </a:gs>
            <a:gs pos="54000">
              <a:schemeClr val="accent1">
                <a:lumMod val="45000"/>
                <a:lumOff val="55000"/>
              </a:schemeClr>
            </a:gs>
            <a:gs pos="100000">
              <a:schemeClr val="accent1">
                <a:lumMod val="30000"/>
                <a:lumOff val="70000"/>
              </a:schemeClr>
            </a:gs>
          </a:gsLst>
          <a:lin ang="27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1020170" y="195544"/>
            <a:ext cx="7374702" cy="571500"/>
            <a:chOff x="1020170" y="195544"/>
            <a:chExt cx="7374702" cy="571500"/>
          </a:xfrm>
        </p:grpSpPr>
        <p:sp>
          <p:nvSpPr>
            <p:cNvPr id="4" name="AutoShape 5"/>
            <p:cNvSpPr>
              <a:spLocks noChangeArrowheads="1"/>
            </p:cNvSpPr>
            <p:nvPr/>
          </p:nvSpPr>
          <p:spPr bwMode="auto">
            <a:xfrm>
              <a:off x="1020170" y="195544"/>
              <a:ext cx="7374702" cy="571500"/>
            </a:xfrm>
            <a:prstGeom prst="roundRect">
              <a:avLst>
                <a:gd name="adj" fmla="val 16667"/>
              </a:avLst>
            </a:prstGeom>
            <a:solidFill>
              <a:srgbClr val="FFFF99">
                <a:alpha val="14000"/>
              </a:srgbClr>
            </a:solidFill>
            <a:ln w="25400">
              <a:solidFill>
                <a:schemeClr val="tx1"/>
              </a:solid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5" name="Rectangle 4"/>
            <p:cNvSpPr/>
            <p:nvPr/>
          </p:nvSpPr>
          <p:spPr>
            <a:xfrm>
              <a:off x="2904913" y="303100"/>
              <a:ext cx="3524684" cy="369332"/>
            </a:xfrm>
            <a:prstGeom prst="rect">
              <a:avLst/>
            </a:prstGeom>
          </p:spPr>
          <p:txBody>
            <a:bodyPr wrap="none">
              <a:spAutoFit/>
            </a:bodyPr>
            <a:lstStyle/>
            <a:p>
              <a:pPr marL="63500" marR="94615" algn="ctr">
                <a:spcAft>
                  <a:spcPts val="0"/>
                </a:spcAft>
              </a:pPr>
              <a:r>
                <a:rPr lang="fr-FR" dirty="0" smtClean="0">
                  <a:solidFill>
                    <a:srgbClr val="FF0000"/>
                  </a:solidFill>
                  <a:latin typeface="VNI-Bodon-Poster" pitchFamily="2" charset="0"/>
                  <a:ea typeface="Times New Roman" panose="02020603050405020304" pitchFamily="18" charset="0"/>
                  <a:cs typeface="Times New Roman" panose="02020603050405020304" pitchFamily="18" charset="0"/>
                </a:rPr>
                <a:t>CAÂU HOÛI TRAÉC NGHIEÄM</a:t>
              </a:r>
              <a:endParaRPr lang="en-US" b="1" dirty="0">
                <a:solidFill>
                  <a:srgbClr val="FF0000"/>
                </a:solidFill>
                <a:latin typeface="VNI-Times" pitchFamily="2" charset="0"/>
                <a:ea typeface="Times New Roman" panose="02020603050405020304" pitchFamily="18" charset="0"/>
                <a:cs typeface="Times New Roman" panose="02020603050405020304" pitchFamily="18" charset="0"/>
              </a:endParaRPr>
            </a:p>
          </p:txBody>
        </p:sp>
      </p:grpSp>
      <p:sp>
        <p:nvSpPr>
          <p:cNvPr id="7" name="Rectangle 6"/>
          <p:cNvSpPr/>
          <p:nvPr/>
        </p:nvSpPr>
        <p:spPr>
          <a:xfrm>
            <a:off x="132347" y="998621"/>
            <a:ext cx="8915400" cy="5716504"/>
          </a:xfrm>
          <a:prstGeom prst="rect">
            <a:avLst/>
          </a:prstGeom>
          <a:solidFill>
            <a:schemeClr val="accent6">
              <a:lumMod val="40000"/>
              <a:lumOff val="60000"/>
              <a:alpha val="38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34000">
              <a:schemeClr val="accent1">
                <a:lumMod val="5000"/>
                <a:lumOff val="95000"/>
              </a:schemeClr>
            </a:gs>
            <a:gs pos="74000">
              <a:schemeClr val="accent1">
                <a:lumMod val="45000"/>
                <a:lumOff val="55000"/>
              </a:schemeClr>
            </a:gs>
            <a:gs pos="54000">
              <a:schemeClr val="accent1">
                <a:lumMod val="45000"/>
                <a:lumOff val="55000"/>
              </a:schemeClr>
            </a:gs>
            <a:gs pos="100000">
              <a:schemeClr val="accent1">
                <a:lumMod val="30000"/>
                <a:lumOff val="70000"/>
              </a:schemeClr>
            </a:gs>
          </a:gsLst>
          <a:lin ang="27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1020170" y="195544"/>
            <a:ext cx="7374702" cy="571500"/>
            <a:chOff x="1020170" y="195544"/>
            <a:chExt cx="7374702" cy="571500"/>
          </a:xfrm>
        </p:grpSpPr>
        <p:sp>
          <p:nvSpPr>
            <p:cNvPr id="4" name="AutoShape 5"/>
            <p:cNvSpPr>
              <a:spLocks noChangeArrowheads="1"/>
            </p:cNvSpPr>
            <p:nvPr/>
          </p:nvSpPr>
          <p:spPr bwMode="auto">
            <a:xfrm>
              <a:off x="1020170" y="195544"/>
              <a:ext cx="7374702" cy="571500"/>
            </a:xfrm>
            <a:prstGeom prst="roundRect">
              <a:avLst>
                <a:gd name="adj" fmla="val 16667"/>
              </a:avLst>
            </a:prstGeom>
            <a:solidFill>
              <a:srgbClr val="FFFF99">
                <a:alpha val="14000"/>
              </a:srgbClr>
            </a:solidFill>
            <a:ln w="25400">
              <a:solidFill>
                <a:schemeClr val="tx1"/>
              </a:solid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5" name="Rectangle 4"/>
            <p:cNvSpPr/>
            <p:nvPr/>
          </p:nvSpPr>
          <p:spPr>
            <a:xfrm>
              <a:off x="2904913" y="303100"/>
              <a:ext cx="3524684" cy="369332"/>
            </a:xfrm>
            <a:prstGeom prst="rect">
              <a:avLst/>
            </a:prstGeom>
          </p:spPr>
          <p:txBody>
            <a:bodyPr wrap="none">
              <a:spAutoFit/>
            </a:bodyPr>
            <a:lstStyle/>
            <a:p>
              <a:pPr marL="63500" marR="94615" algn="ctr">
                <a:spcAft>
                  <a:spcPts val="0"/>
                </a:spcAft>
              </a:pPr>
              <a:r>
                <a:rPr lang="fr-FR" dirty="0" smtClean="0">
                  <a:solidFill>
                    <a:srgbClr val="FF0000"/>
                  </a:solidFill>
                  <a:latin typeface="VNI-Bodon-Poster" pitchFamily="2" charset="0"/>
                  <a:ea typeface="Times New Roman" panose="02020603050405020304" pitchFamily="18" charset="0"/>
                  <a:cs typeface="Times New Roman" panose="02020603050405020304" pitchFamily="18" charset="0"/>
                </a:rPr>
                <a:t>CAÂU HOÛI TRAÉC NGHIEÄM</a:t>
              </a:r>
              <a:endParaRPr lang="en-US" b="1" dirty="0">
                <a:solidFill>
                  <a:srgbClr val="FF0000"/>
                </a:solidFill>
                <a:latin typeface="VNI-Times" pitchFamily="2" charset="0"/>
                <a:ea typeface="Times New Roman" panose="02020603050405020304" pitchFamily="18" charset="0"/>
                <a:cs typeface="Times New Roman" panose="02020603050405020304" pitchFamily="18" charset="0"/>
              </a:endParaRPr>
            </a:p>
          </p:txBody>
        </p:sp>
      </p:grpSp>
      <p:sp>
        <p:nvSpPr>
          <p:cNvPr id="7" name="Rectangle 6"/>
          <p:cNvSpPr/>
          <p:nvPr/>
        </p:nvSpPr>
        <p:spPr>
          <a:xfrm>
            <a:off x="132347" y="998621"/>
            <a:ext cx="8915400" cy="5716504"/>
          </a:xfrm>
          <a:prstGeom prst="rect">
            <a:avLst/>
          </a:prstGeom>
          <a:solidFill>
            <a:schemeClr val="accent6">
              <a:lumMod val="40000"/>
              <a:lumOff val="60000"/>
              <a:alpha val="38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1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8000">
              <a:schemeClr val="accent1">
                <a:lumMod val="5000"/>
                <a:lumOff val="95000"/>
              </a:schemeClr>
            </a:gs>
            <a:gs pos="74000">
              <a:schemeClr val="accent1">
                <a:lumMod val="45000"/>
                <a:lumOff val="55000"/>
              </a:schemeClr>
            </a:gs>
            <a:gs pos="54000">
              <a:schemeClr val="accent1">
                <a:lumMod val="45000"/>
                <a:lumOff val="55000"/>
              </a:schemeClr>
            </a:gs>
            <a:gs pos="100000">
              <a:schemeClr val="accent1">
                <a:lumMod val="30000"/>
                <a:lumOff val="70000"/>
              </a:schemeClr>
            </a:gs>
          </a:gsLst>
          <a:lin ang="2700000" scaled="0"/>
        </a:gradFill>
        <a:effectLst/>
      </p:bgPr>
    </p:bg>
    <p:spTree>
      <p:nvGrpSpPr>
        <p:cNvPr id="1" name=""/>
        <p:cNvGrpSpPr/>
        <p:nvPr/>
      </p:nvGrpSpPr>
      <p:grpSpPr>
        <a:xfrm>
          <a:off x="0" y="0"/>
          <a:ext cx="0" cy="0"/>
          <a:chOff x="0" y="0"/>
          <a:chExt cx="0" cy="0"/>
        </a:xfrm>
      </p:grpSpPr>
      <p:pic>
        <p:nvPicPr>
          <p:cNvPr id="2052" name="Picture 4" descr="❝ Dia pergi, membawa dan meninggalkan banyak kesalahan yang seharusny…  #romansa # Romansa # amreading # books # wattpad | Cute gif, Thank you gifs,  Bea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97175" y="1905000"/>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01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0280"/>
            <a:ext cx="9144000" cy="461772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617720"/>
          </a:xfrm>
          <a:prstGeom prst="rect">
            <a:avLst/>
          </a:prstGeom>
        </p:spPr>
      </p:pic>
      <p:sp>
        <p:nvSpPr>
          <p:cNvPr id="5" name="Rounded Rectangle 4"/>
          <p:cNvSpPr/>
          <p:nvPr/>
        </p:nvSpPr>
        <p:spPr>
          <a:xfrm>
            <a:off x="38100" y="2573655"/>
            <a:ext cx="9042400" cy="1447800"/>
          </a:xfrm>
          <a:prstGeom prst="round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051333"/>
            <a:ext cx="9055100" cy="492443"/>
          </a:xfrm>
          <a:prstGeom prst="rect">
            <a:avLst/>
          </a:prstGeom>
        </p:spPr>
        <p:txBody>
          <a:bodyPr wrap="square">
            <a:spAutoFit/>
          </a:bodyPr>
          <a:lstStyle/>
          <a:p>
            <a:pPr algn="ctr">
              <a:spcAft>
                <a:spcPts val="0"/>
              </a:spcAft>
            </a:pPr>
            <a:r>
              <a:rPr lang="en-US" sz="2600" b="1" dirty="0" smtClean="0">
                <a:solidFill>
                  <a:srgbClr val="FF0000"/>
                </a:solidFill>
                <a:latin typeface="Times New Roman" panose="02020603050405020304" pitchFamily="18" charset="0"/>
                <a:cs typeface="Times New Roman" panose="02020603050405020304" pitchFamily="18" charset="0"/>
              </a:rPr>
              <a:t>§4. </a:t>
            </a:r>
            <a:r>
              <a:rPr lang="en-US" sz="2600" b="1" dirty="0" smtClean="0">
                <a:solidFill>
                  <a:srgbClr val="FFFF00"/>
                </a:solidFill>
                <a:latin typeface="Times New Roman" panose="02020603050405020304" pitchFamily="18" charset="0"/>
                <a:cs typeface="Times New Roman" panose="02020603050405020304" pitchFamily="18" charset="0"/>
              </a:rPr>
              <a:t>DAO ĐỘNG TẮT DẦN. DAO ĐỘNG CƯỠNG BỨC</a:t>
            </a:r>
            <a:endPar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261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0" y="0"/>
            <a:ext cx="9143999" cy="6858000"/>
          </a:xfrm>
          <a:prstGeom prst="rtTriangle">
            <a:avLst/>
          </a:prstGeom>
          <a:gradFill>
            <a:gsLst>
              <a:gs pos="100000">
                <a:srgbClr val="FFC000"/>
              </a:gs>
              <a:gs pos="16000">
                <a:schemeClr val="accent1">
                  <a:lumMod val="45000"/>
                  <a:lumOff val="55000"/>
                </a:schemeClr>
              </a:gs>
              <a:gs pos="20000">
                <a:schemeClr val="accent1">
                  <a:lumMod val="45000"/>
                  <a:lumOff val="55000"/>
                </a:schemeClr>
              </a:gs>
              <a:gs pos="100000">
                <a:schemeClr val="accent1">
                  <a:lumMod val="30000"/>
                  <a:lumOff val="7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864423" y="1974899"/>
            <a:ext cx="3440348" cy="829056"/>
            <a:chOff x="1864423" y="1974899"/>
            <a:chExt cx="3440348" cy="829056"/>
          </a:xfrm>
        </p:grpSpPr>
        <p:sp>
          <p:nvSpPr>
            <p:cNvPr id="11" name="AutoShape 5"/>
            <p:cNvSpPr>
              <a:spLocks noChangeArrowheads="1"/>
            </p:cNvSpPr>
            <p:nvPr/>
          </p:nvSpPr>
          <p:spPr bwMode="auto">
            <a:xfrm>
              <a:off x="2278952" y="2112744"/>
              <a:ext cx="3025819" cy="571500"/>
            </a:xfrm>
            <a:prstGeom prst="roundRect">
              <a:avLst>
                <a:gd name="adj" fmla="val 16667"/>
              </a:avLst>
            </a:prstGeom>
            <a:solidFill>
              <a:srgbClr val="0070C0"/>
            </a:solidFill>
            <a:ln w="25400">
              <a:no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2798814" y="2224723"/>
              <a:ext cx="2141548" cy="369332"/>
            </a:xfrm>
            <a:prstGeom prst="rect">
              <a:avLst/>
            </a:prstGeom>
          </p:spPr>
          <p:txBody>
            <a:bodyPr wrap="none">
              <a:spAutoFit/>
            </a:bodyPr>
            <a:lstStyle/>
            <a:p>
              <a:r>
                <a:rPr lang="en-US" b="1" dirty="0">
                  <a:solidFill>
                    <a:schemeClr val="bg1"/>
                  </a:solidFill>
                </a:rPr>
                <a:t>DAO ĐỘNG TẮT DẦN</a:t>
              </a:r>
              <a:endParaRPr lang="en-US" dirty="0">
                <a:solidFill>
                  <a:schemeClr val="bg1"/>
                </a:solidFill>
              </a:endParaRPr>
            </a:p>
          </p:txBody>
        </p:sp>
        <p:sp>
          <p:nvSpPr>
            <p:cNvPr id="10" name="Oval 9"/>
            <p:cNvSpPr/>
            <p:nvPr/>
          </p:nvSpPr>
          <p:spPr>
            <a:xfrm>
              <a:off x="1864423" y="1974899"/>
              <a:ext cx="829056" cy="8290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12879" y="2184211"/>
              <a:ext cx="332142" cy="369332"/>
            </a:xfrm>
            <a:prstGeom prst="rect">
              <a:avLst/>
            </a:prstGeom>
          </p:spPr>
          <p:txBody>
            <a:bodyPr wrap="none">
              <a:spAutoFit/>
            </a:bodyPr>
            <a:lstStyle/>
            <a:p>
              <a:r>
                <a:rPr lang="fr-FR" b="1" dirty="0" smtClean="0">
                  <a:solidFill>
                    <a:schemeClr val="bg1"/>
                  </a:solidFill>
                  <a:latin typeface="Times New Roman" panose="02020603050405020304" pitchFamily="18" charset="0"/>
                </a:rPr>
                <a:t>I.</a:t>
              </a:r>
              <a:endParaRPr lang="en-US" dirty="0">
                <a:solidFill>
                  <a:schemeClr val="bg1"/>
                </a:solidFill>
              </a:endParaRPr>
            </a:p>
          </p:txBody>
        </p:sp>
      </p:grpSp>
      <p:grpSp>
        <p:nvGrpSpPr>
          <p:cNvPr id="33" name="Group 32"/>
          <p:cNvGrpSpPr/>
          <p:nvPr/>
        </p:nvGrpSpPr>
        <p:grpSpPr>
          <a:xfrm>
            <a:off x="1853069" y="5522581"/>
            <a:ext cx="4071481" cy="829056"/>
            <a:chOff x="1853069" y="5522581"/>
            <a:chExt cx="4071481" cy="829056"/>
          </a:xfrm>
        </p:grpSpPr>
        <p:sp>
          <p:nvSpPr>
            <p:cNvPr id="24" name="AutoShape 5"/>
            <p:cNvSpPr>
              <a:spLocks noChangeArrowheads="1"/>
            </p:cNvSpPr>
            <p:nvPr/>
          </p:nvSpPr>
          <p:spPr bwMode="auto">
            <a:xfrm>
              <a:off x="2267597" y="5660426"/>
              <a:ext cx="3656953" cy="571500"/>
            </a:xfrm>
            <a:prstGeom prst="roundRect">
              <a:avLst>
                <a:gd name="adj" fmla="val 16667"/>
              </a:avLst>
            </a:prstGeom>
            <a:solidFill>
              <a:srgbClr val="0070C0"/>
            </a:solidFill>
            <a:ln w="25400">
              <a:no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26" name="Rectangle 25"/>
            <p:cNvSpPr/>
            <p:nvPr/>
          </p:nvSpPr>
          <p:spPr>
            <a:xfrm>
              <a:off x="2682125" y="5763272"/>
              <a:ext cx="2969211" cy="369332"/>
            </a:xfrm>
            <a:prstGeom prst="rect">
              <a:avLst/>
            </a:prstGeom>
          </p:spPr>
          <p:txBody>
            <a:bodyPr wrap="none">
              <a:spAutoFit/>
            </a:bodyPr>
            <a:lstStyle/>
            <a:p>
              <a:r>
                <a:rPr lang="fr-FR" b="1" dirty="0" smtClean="0">
                  <a:solidFill>
                    <a:schemeClr val="bg1"/>
                  </a:solidFill>
                  <a:latin typeface="Times New Roman" panose="02020603050405020304" pitchFamily="18" charset="0"/>
                  <a:ea typeface="Times New Roman" panose="02020603050405020304" pitchFamily="18" charset="0"/>
                </a:rPr>
                <a:t> </a:t>
              </a:r>
              <a:r>
                <a:rPr lang="en-US" b="1" dirty="0">
                  <a:solidFill>
                    <a:schemeClr val="bg1"/>
                  </a:solidFill>
                </a:rPr>
                <a:t>HIỆN TƯỢNG CỘNG HƯỞNG</a:t>
              </a:r>
              <a:endParaRPr lang="en-US" dirty="0">
                <a:solidFill>
                  <a:schemeClr val="bg1"/>
                </a:solidFill>
              </a:endParaRPr>
            </a:p>
          </p:txBody>
        </p:sp>
        <p:sp>
          <p:nvSpPr>
            <p:cNvPr id="27" name="Oval 26"/>
            <p:cNvSpPr/>
            <p:nvPr/>
          </p:nvSpPr>
          <p:spPr>
            <a:xfrm>
              <a:off x="1853069" y="5522581"/>
              <a:ext cx="829056" cy="8290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59234" y="5744623"/>
              <a:ext cx="673503" cy="369332"/>
            </a:xfrm>
            <a:prstGeom prst="rect">
              <a:avLst/>
            </a:prstGeom>
          </p:spPr>
          <p:txBody>
            <a:bodyPr wrap="square">
              <a:spAutoFit/>
            </a:bodyPr>
            <a:lstStyle/>
            <a:p>
              <a:r>
                <a:rPr lang="fr-FR" b="1" dirty="0" smtClean="0">
                  <a:solidFill>
                    <a:schemeClr val="bg1"/>
                  </a:solidFill>
                  <a:latin typeface="Times New Roman" panose="02020603050405020304" pitchFamily="18" charset="0"/>
                </a:rPr>
                <a:t>IV.</a:t>
              </a:r>
              <a:endParaRPr lang="en-US" dirty="0">
                <a:solidFill>
                  <a:schemeClr val="bg1"/>
                </a:solidFill>
              </a:endParaRPr>
            </a:p>
          </p:txBody>
        </p:sp>
      </p:grpSp>
      <p:cxnSp>
        <p:nvCxnSpPr>
          <p:cNvPr id="16" name="Straight Connector 15"/>
          <p:cNvCxnSpPr>
            <a:stCxn id="21" idx="5"/>
            <a:endCxn id="10" idx="1"/>
          </p:cNvCxnSpPr>
          <p:nvPr/>
        </p:nvCxnSpPr>
        <p:spPr>
          <a:xfrm>
            <a:off x="1686982" y="1662574"/>
            <a:ext cx="298853" cy="433737"/>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864423" y="3973707"/>
            <a:ext cx="3717227" cy="1196236"/>
            <a:chOff x="1864423" y="3973707"/>
            <a:chExt cx="3717227" cy="1196236"/>
          </a:xfrm>
        </p:grpSpPr>
        <p:cxnSp>
          <p:nvCxnSpPr>
            <p:cNvPr id="32" name="Straight Connector 31"/>
            <p:cNvCxnSpPr>
              <a:stCxn id="20" idx="4"/>
              <a:endCxn id="17" idx="0"/>
            </p:cNvCxnSpPr>
            <p:nvPr/>
          </p:nvCxnSpPr>
          <p:spPr>
            <a:xfrm flipH="1">
              <a:off x="2278951" y="3973707"/>
              <a:ext cx="2553" cy="36718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AutoShape 5"/>
            <p:cNvSpPr>
              <a:spLocks noChangeArrowheads="1"/>
            </p:cNvSpPr>
            <p:nvPr/>
          </p:nvSpPr>
          <p:spPr bwMode="auto">
            <a:xfrm>
              <a:off x="2278951" y="4478732"/>
              <a:ext cx="3302699" cy="571500"/>
            </a:xfrm>
            <a:prstGeom prst="roundRect">
              <a:avLst>
                <a:gd name="adj" fmla="val 16667"/>
              </a:avLst>
            </a:prstGeom>
            <a:solidFill>
              <a:srgbClr val="0070C0"/>
            </a:solidFill>
            <a:ln w="25400">
              <a:no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9" name="Rectangle 8"/>
            <p:cNvSpPr/>
            <p:nvPr/>
          </p:nvSpPr>
          <p:spPr>
            <a:xfrm>
              <a:off x="2693479" y="4581578"/>
              <a:ext cx="2611292" cy="369332"/>
            </a:xfrm>
            <a:prstGeom prst="rect">
              <a:avLst/>
            </a:prstGeom>
          </p:spPr>
          <p:txBody>
            <a:bodyPr wrap="none">
              <a:spAutoFit/>
            </a:bodyPr>
            <a:lstStyle/>
            <a:p>
              <a:r>
                <a:rPr lang="fr-FR" b="1" dirty="0" smtClean="0">
                  <a:solidFill>
                    <a:srgbClr val="000000"/>
                  </a:solidFill>
                  <a:latin typeface="Times New Roman" panose="02020603050405020304" pitchFamily="18" charset="0"/>
                  <a:ea typeface="Times New Roman" panose="02020603050405020304" pitchFamily="18" charset="0"/>
                </a:rPr>
                <a:t> </a:t>
              </a:r>
              <a:r>
                <a:rPr lang="en-US" b="1" dirty="0">
                  <a:solidFill>
                    <a:schemeClr val="bg1"/>
                  </a:solidFill>
                </a:rPr>
                <a:t>DAO ĐỘNG CƯỠNG BỨC</a:t>
              </a:r>
              <a:endParaRPr lang="en-US" dirty="0">
                <a:solidFill>
                  <a:schemeClr val="bg1"/>
                </a:solidFill>
              </a:endParaRPr>
            </a:p>
          </p:txBody>
        </p:sp>
        <p:sp>
          <p:nvSpPr>
            <p:cNvPr id="17" name="Oval 16"/>
            <p:cNvSpPr/>
            <p:nvPr/>
          </p:nvSpPr>
          <p:spPr>
            <a:xfrm>
              <a:off x="1864423" y="4340887"/>
              <a:ext cx="829056" cy="8290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070588" y="4562929"/>
              <a:ext cx="673503" cy="369332"/>
            </a:xfrm>
            <a:prstGeom prst="rect">
              <a:avLst/>
            </a:prstGeom>
          </p:spPr>
          <p:txBody>
            <a:bodyPr wrap="square">
              <a:spAutoFit/>
            </a:bodyPr>
            <a:lstStyle/>
            <a:p>
              <a:r>
                <a:rPr lang="fr-FR" b="1" dirty="0" smtClean="0">
                  <a:solidFill>
                    <a:schemeClr val="bg1"/>
                  </a:solidFill>
                  <a:latin typeface="Times New Roman" panose="02020603050405020304" pitchFamily="18" charset="0"/>
                </a:rPr>
                <a:t>III.</a:t>
              </a:r>
              <a:endParaRPr lang="en-US" dirty="0">
                <a:solidFill>
                  <a:schemeClr val="bg1"/>
                </a:solidFill>
              </a:endParaRPr>
            </a:p>
          </p:txBody>
        </p:sp>
      </p:grpSp>
      <p:cxnSp>
        <p:nvCxnSpPr>
          <p:cNvPr id="36" name="Straight Connector 35"/>
          <p:cNvCxnSpPr/>
          <p:nvPr/>
        </p:nvCxnSpPr>
        <p:spPr>
          <a:xfrm flipH="1">
            <a:off x="2261378" y="5162672"/>
            <a:ext cx="2553" cy="36718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94077" y="369669"/>
            <a:ext cx="8290703" cy="1514733"/>
            <a:chOff x="394077" y="369669"/>
            <a:chExt cx="8290703" cy="1514733"/>
          </a:xfrm>
        </p:grpSpPr>
        <p:sp>
          <p:nvSpPr>
            <p:cNvPr id="4" name="AutoShape 5"/>
            <p:cNvSpPr>
              <a:spLocks noChangeArrowheads="1"/>
            </p:cNvSpPr>
            <p:nvPr/>
          </p:nvSpPr>
          <p:spPr bwMode="auto">
            <a:xfrm>
              <a:off x="1067033" y="719799"/>
              <a:ext cx="7374702" cy="852969"/>
            </a:xfrm>
            <a:prstGeom prst="roundRect">
              <a:avLst>
                <a:gd name="adj" fmla="val 16667"/>
              </a:avLst>
            </a:prstGeom>
            <a:solidFill>
              <a:schemeClr val="accent1">
                <a:lumMod val="75000"/>
                <a:alpha val="93000"/>
              </a:schemeClr>
            </a:solidFill>
            <a:ln w="25400">
              <a:solidFill>
                <a:srgbClr val="FF0000"/>
              </a:solid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21" name="Oval 20"/>
            <p:cNvSpPr/>
            <p:nvPr/>
          </p:nvSpPr>
          <p:spPr>
            <a:xfrm>
              <a:off x="394077" y="369669"/>
              <a:ext cx="1514733" cy="1514733"/>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5988" y="900923"/>
              <a:ext cx="643125" cy="461665"/>
            </a:xfrm>
            <a:prstGeom prst="rect">
              <a:avLst/>
            </a:prstGeom>
          </p:spPr>
          <p:txBody>
            <a:bodyPr wrap="none">
              <a:spAutoFit/>
            </a:bodyPr>
            <a:lstStyle/>
            <a:p>
              <a:r>
                <a:rPr lang="fr-FR" sz="2400" dirty="0" smtClean="0">
                  <a:solidFill>
                    <a:srgbClr val="FF0000"/>
                  </a:solidFill>
                  <a:latin typeface="VNI-Bodon-Poster" pitchFamily="2" charset="0"/>
                  <a:ea typeface="Times New Roman" panose="02020603050405020304" pitchFamily="18" charset="0"/>
                  <a:cs typeface="Times New Roman" panose="02020603050405020304" pitchFamily="18" charset="0"/>
                </a:rPr>
                <a:t>§4.</a:t>
              </a:r>
              <a:endParaRPr lang="en-US" sz="2400" dirty="0">
                <a:solidFill>
                  <a:srgbClr val="FF0000"/>
                </a:solidFill>
              </a:endParaRPr>
            </a:p>
          </p:txBody>
        </p:sp>
        <p:sp>
          <p:nvSpPr>
            <p:cNvPr id="2" name="Rectangle 1"/>
            <p:cNvSpPr/>
            <p:nvPr/>
          </p:nvSpPr>
          <p:spPr>
            <a:xfrm>
              <a:off x="1937237" y="953779"/>
              <a:ext cx="6747543" cy="430887"/>
            </a:xfrm>
            <a:prstGeom prst="rect">
              <a:avLst/>
            </a:prstGeom>
          </p:spPr>
          <p:txBody>
            <a:bodyPr wrap="square">
              <a:spAutoFit/>
            </a:bodyPr>
            <a:lstStyle/>
            <a:p>
              <a:r>
                <a:rPr lang="en-US" sz="2200" b="1" dirty="0">
                  <a:solidFill>
                    <a:srgbClr val="FFFF00"/>
                  </a:solidFill>
                  <a:latin typeface="Times New Roman" panose="02020603050405020304" pitchFamily="18" charset="0"/>
                  <a:cs typeface="Times New Roman" panose="02020603050405020304" pitchFamily="18" charset="0"/>
                </a:rPr>
                <a:t>DAO ĐỘNG TẮT DẦN. DAO ĐỘNG CƯỠNG BỨC</a:t>
              </a:r>
              <a:endParaRPr lang="en-US" sz="2200"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853069" y="2803955"/>
            <a:ext cx="3309482" cy="1169752"/>
            <a:chOff x="1853069" y="2803955"/>
            <a:chExt cx="3309482" cy="1169752"/>
          </a:xfrm>
        </p:grpSpPr>
        <p:grpSp>
          <p:nvGrpSpPr>
            <p:cNvPr id="30" name="Group 29"/>
            <p:cNvGrpSpPr/>
            <p:nvPr/>
          </p:nvGrpSpPr>
          <p:grpSpPr>
            <a:xfrm>
              <a:off x="1853069" y="2803955"/>
              <a:ext cx="3309482" cy="1169752"/>
              <a:chOff x="1853069" y="2803955"/>
              <a:chExt cx="3309482" cy="1169752"/>
            </a:xfrm>
          </p:grpSpPr>
          <p:sp>
            <p:nvSpPr>
              <p:cNvPr id="18" name="AutoShape 5"/>
              <p:cNvSpPr>
                <a:spLocks noChangeArrowheads="1"/>
              </p:cNvSpPr>
              <p:nvPr/>
            </p:nvSpPr>
            <p:spPr bwMode="auto">
              <a:xfrm>
                <a:off x="2267599" y="3282496"/>
                <a:ext cx="2894952" cy="571500"/>
              </a:xfrm>
              <a:prstGeom prst="roundRect">
                <a:avLst>
                  <a:gd name="adj" fmla="val 16667"/>
                </a:avLst>
              </a:prstGeom>
              <a:solidFill>
                <a:srgbClr val="0070C0"/>
              </a:solidFill>
              <a:ln w="25400">
                <a:noFill/>
                <a:round/>
                <a:headEnd/>
                <a:tailEnd/>
              </a:ln>
              <a:effectLst/>
            </p:spPr>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20" name="Oval 19"/>
              <p:cNvSpPr/>
              <p:nvPr/>
            </p:nvSpPr>
            <p:spPr>
              <a:xfrm>
                <a:off x="1853069" y="3144651"/>
                <a:ext cx="856869" cy="8290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77523" y="3385285"/>
                <a:ext cx="673503" cy="369332"/>
              </a:xfrm>
              <a:prstGeom prst="rect">
                <a:avLst/>
              </a:prstGeom>
            </p:spPr>
            <p:txBody>
              <a:bodyPr wrap="square">
                <a:spAutoFit/>
              </a:bodyPr>
              <a:lstStyle/>
              <a:p>
                <a:r>
                  <a:rPr lang="fr-FR" b="1" dirty="0" smtClean="0">
                    <a:solidFill>
                      <a:schemeClr val="bg1"/>
                    </a:solidFill>
                    <a:latin typeface="Times New Roman" panose="02020603050405020304" pitchFamily="18" charset="0"/>
                  </a:rPr>
                  <a:t>II.</a:t>
                </a:r>
                <a:endParaRPr lang="en-US" dirty="0">
                  <a:solidFill>
                    <a:schemeClr val="bg1"/>
                  </a:solidFill>
                </a:endParaRPr>
              </a:p>
            </p:txBody>
          </p:sp>
          <p:cxnSp>
            <p:nvCxnSpPr>
              <p:cNvPr id="29" name="Straight Connector 28"/>
              <p:cNvCxnSpPr>
                <a:stCxn id="10" idx="4"/>
                <a:endCxn id="20" idx="0"/>
              </p:cNvCxnSpPr>
              <p:nvPr/>
            </p:nvCxnSpPr>
            <p:spPr>
              <a:xfrm>
                <a:off x="2278951" y="2803955"/>
                <a:ext cx="2553" cy="340696"/>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2787461" y="3379945"/>
              <a:ext cx="2152901" cy="369332"/>
            </a:xfrm>
            <a:prstGeom prst="rect">
              <a:avLst/>
            </a:prstGeom>
          </p:spPr>
          <p:txBody>
            <a:bodyPr wrap="square">
              <a:spAutoFit/>
            </a:bodyPr>
            <a:lstStyle/>
            <a:p>
              <a:r>
                <a:rPr lang="en-US" b="1" dirty="0">
                  <a:solidFill>
                    <a:schemeClr val="bg1"/>
                  </a:solidFill>
                </a:rPr>
                <a:t>DAO ĐỘNG DUY TRÌ</a:t>
              </a:r>
              <a:endParaRPr lang="en-US" dirty="0">
                <a:solidFill>
                  <a:schemeClr val="bg1"/>
                </a:solidFill>
              </a:endParaRPr>
            </a:p>
          </p:txBody>
        </p:sp>
      </p:grpSp>
    </p:spTree>
    <p:extLst>
      <p:ext uri="{BB962C8B-B14F-4D97-AF65-F5344CB8AC3E}">
        <p14:creationId xmlns:p14="http://schemas.microsoft.com/office/powerpoint/2010/main" val="29514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p:cNvGrpSpPr/>
          <p:nvPr/>
        </p:nvGrpSpPr>
        <p:grpSpPr>
          <a:xfrm>
            <a:off x="404002" y="440408"/>
            <a:ext cx="3806048" cy="829056"/>
            <a:chOff x="404002" y="440408"/>
            <a:chExt cx="3806048" cy="829056"/>
          </a:xfrm>
        </p:grpSpPr>
        <p:sp>
          <p:nvSpPr>
            <p:cNvPr id="6" name="AutoShape 5"/>
            <p:cNvSpPr>
              <a:spLocks noChangeArrowheads="1"/>
            </p:cNvSpPr>
            <p:nvPr/>
          </p:nvSpPr>
          <p:spPr bwMode="auto">
            <a:xfrm>
              <a:off x="818530" y="578253"/>
              <a:ext cx="3391520"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2529539"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TẮT DẦN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652458" y="676354"/>
              <a:ext cx="332142"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895850" cy="707886"/>
          </a:xfrm>
          <a:prstGeom prst="rect">
            <a:avLst/>
          </a:prstGeom>
        </p:spPr>
        <p:txBody>
          <a:bodyPr wrap="square">
            <a:spAutoFit/>
          </a:bodyPr>
          <a:lstStyle/>
          <a:p>
            <a:r>
              <a:rPr lang="en-US" sz="2000" dirty="0" smtClean="0">
                <a:solidFill>
                  <a:schemeClr val="bg1"/>
                </a:solidFill>
                <a:latin typeface="Times New Roman" panose="02020603050405020304" pitchFamily="18" charset="0"/>
                <a:ea typeface="Times New Roman" panose="02020603050405020304" pitchFamily="18" charset="0"/>
              </a:rPr>
              <a:t>                      là </a:t>
            </a:r>
            <a:r>
              <a:rPr lang="en-US" sz="2000" dirty="0">
                <a:solidFill>
                  <a:schemeClr val="bg1"/>
                </a:solidFill>
                <a:latin typeface="Times New Roman" panose="02020603050405020304" pitchFamily="18" charset="0"/>
                <a:ea typeface="Times New Roman" panose="02020603050405020304" pitchFamily="18" charset="0"/>
              </a:rPr>
              <a:t>dao động có biên độ giảm dần theo thời gian.</a:t>
            </a:r>
            <a:endParaRPr lang="en-US" sz="2000" dirty="0">
              <a:solidFill>
                <a:schemeClr val="bg1"/>
              </a:solidFill>
            </a:endParaRPr>
          </a:p>
        </p:txBody>
      </p:sp>
      <p:sp>
        <p:nvSpPr>
          <p:cNvPr id="16" name="Rectangle 15"/>
          <p:cNvSpPr/>
          <p:nvPr/>
        </p:nvSpPr>
        <p:spPr>
          <a:xfrm>
            <a:off x="652458" y="2128038"/>
            <a:ext cx="2052165"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2. </a:t>
            </a:r>
            <a:r>
              <a:rPr lang="en-US" sz="2000" b="1" u="sng" dirty="0">
                <a:solidFill>
                  <a:srgbClr val="FFFF00"/>
                </a:solidFill>
                <a:latin typeface="Times New Roman" panose="02020603050405020304" pitchFamily="18" charset="0"/>
                <a:ea typeface="Times New Roman" panose="02020603050405020304" pitchFamily="18" charset="0"/>
              </a:rPr>
              <a:t>Nguyên nhân</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22" name="Rectangle 21"/>
          <p:cNvSpPr/>
          <p:nvPr/>
        </p:nvSpPr>
        <p:spPr>
          <a:xfrm>
            <a:off x="652458" y="2117626"/>
            <a:ext cx="5148267" cy="1323439"/>
          </a:xfrm>
          <a:prstGeom prst="rect">
            <a:avLst/>
          </a:prstGeom>
        </p:spPr>
        <p:txBody>
          <a:bodyPr wrap="square">
            <a:spAutoFit/>
          </a:bodyPr>
          <a:lstStyle/>
          <a:p>
            <a:pPr marL="253365" indent="-180975" algn="just">
              <a:spcAft>
                <a:spcPts val="0"/>
              </a:spcAft>
              <a:tabLst>
                <a:tab pos="651510" algn="l"/>
                <a:tab pos="914400" algn="l"/>
              </a:tabLs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 dao động phải tiêu hao năng lượng để thắng lực cản của môi trường. Lực cản của môi trường càng lớn thì dao động tắt dần càng nhanh.</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sp>
        <p:nvSpPr>
          <p:cNvPr id="23" name="Rectangle 22"/>
          <p:cNvSpPr/>
          <p:nvPr/>
        </p:nvSpPr>
        <p:spPr>
          <a:xfrm>
            <a:off x="652458" y="3451477"/>
            <a:ext cx="1619546"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3. </a:t>
            </a:r>
            <a:r>
              <a:rPr lang="en-US" sz="2000" b="1" u="sng" dirty="0">
                <a:solidFill>
                  <a:srgbClr val="FFFF00"/>
                </a:solidFill>
                <a:latin typeface="Times New Roman" panose="02020603050405020304" pitchFamily="18" charset="0"/>
                <a:ea typeface="Times New Roman" panose="02020603050405020304" pitchFamily="18" charset="0"/>
              </a:rPr>
              <a:t>Tác dụng</a:t>
            </a:r>
            <a:r>
              <a:rPr lang="en-US" sz="2000" b="1"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33" name="Rectangle 32"/>
          <p:cNvSpPr/>
          <p:nvPr/>
        </p:nvSpPr>
        <p:spPr>
          <a:xfrm>
            <a:off x="904875" y="3454868"/>
            <a:ext cx="4895850" cy="707886"/>
          </a:xfrm>
          <a:prstGeom prst="rect">
            <a:avLst/>
          </a:prstGeom>
        </p:spPr>
        <p:txBody>
          <a:bodyPr wrap="square">
            <a:spAutoFit/>
          </a:bodyPr>
          <a:lstStyle/>
          <a:p>
            <a:pPr marL="72390" algn="just">
              <a:spcAft>
                <a:spcPts val="0"/>
              </a:spcAft>
              <a:tabLst>
                <a:tab pos="325755" algn="l"/>
              </a:tabLs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Tùy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 từng trường hợp mà dao động tắt dần là có lợi hay có hại.</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sp>
        <p:nvSpPr>
          <p:cNvPr id="43" name="Rectangle 42"/>
          <p:cNvSpPr/>
          <p:nvPr/>
        </p:nvSpPr>
        <p:spPr>
          <a:xfrm>
            <a:off x="984600" y="4208333"/>
            <a:ext cx="939681" cy="400110"/>
          </a:xfrm>
          <a:prstGeom prst="rect">
            <a:avLst/>
          </a:prstGeom>
        </p:spPr>
        <p:txBody>
          <a:bodyPr wrap="none">
            <a:spAutoFit/>
          </a:bodyPr>
          <a:lstStyle/>
          <a:p>
            <a:r>
              <a:rPr lang="en-US" sz="2000" b="1" i="1" u="sng" dirty="0" smtClean="0">
                <a:solidFill>
                  <a:srgbClr val="FFFF00"/>
                </a:solidFill>
                <a:latin typeface="Times New Roman" panose="02020603050405020304" pitchFamily="18" charset="0"/>
                <a:ea typeface="Times New Roman" panose="02020603050405020304" pitchFamily="18" charset="0"/>
              </a:rPr>
              <a:t>Ví dụ:</a:t>
            </a:r>
            <a:r>
              <a:rPr lang="en-US" sz="2000" b="1" i="1" dirty="0" smtClean="0">
                <a:solidFill>
                  <a:srgbClr val="FFFF00"/>
                </a:solidFill>
                <a:latin typeface="Times New Roman" panose="02020603050405020304" pitchFamily="18" charset="0"/>
                <a:ea typeface="Times New Roman" panose="02020603050405020304" pitchFamily="18" charset="0"/>
              </a:rPr>
              <a:t> </a:t>
            </a:r>
            <a:endParaRPr lang="en-US" sz="2000" b="1" i="1" dirty="0">
              <a:solidFill>
                <a:srgbClr val="FFFF00"/>
              </a:solidFill>
            </a:endParaRPr>
          </a:p>
        </p:txBody>
      </p:sp>
      <p:sp>
        <p:nvSpPr>
          <p:cNvPr id="59" name="Rectangle 58"/>
          <p:cNvSpPr/>
          <p:nvPr/>
        </p:nvSpPr>
        <p:spPr>
          <a:xfrm>
            <a:off x="1066799" y="4615979"/>
            <a:ext cx="4733925" cy="707886"/>
          </a:xfrm>
          <a:prstGeom prst="rect">
            <a:avLst/>
          </a:prstGeom>
        </p:spPr>
        <p:txBody>
          <a:bodyPr wrap="square">
            <a:spAutoFit/>
          </a:bodyPr>
          <a:lstStyle/>
          <a:p>
            <a:r>
              <a:rPr lang="en-US" sz="2000" dirty="0">
                <a:solidFill>
                  <a:schemeClr val="bg1"/>
                </a:solidFill>
                <a:latin typeface="Times New Roman" panose="02020603050405020304" pitchFamily="18" charset="0"/>
                <a:ea typeface="Times New Roman" panose="02020603050405020304" pitchFamily="18" charset="0"/>
              </a:rPr>
              <a:t>- Trong con lắc đồng hồ, sự tắt dần là có hại, cần khắc phục.</a:t>
            </a:r>
            <a:endParaRPr lang="en-US" sz="2000" dirty="0">
              <a:solidFill>
                <a:schemeClr val="bg1"/>
              </a:solidFill>
            </a:endParaRPr>
          </a:p>
        </p:txBody>
      </p:sp>
      <p:sp>
        <p:nvSpPr>
          <p:cNvPr id="60" name="Rectangle 59"/>
          <p:cNvSpPr/>
          <p:nvPr/>
        </p:nvSpPr>
        <p:spPr>
          <a:xfrm>
            <a:off x="1066800" y="5323865"/>
            <a:ext cx="4733924" cy="707886"/>
          </a:xfrm>
          <a:prstGeom prst="rect">
            <a:avLst/>
          </a:prstGeom>
        </p:spPr>
        <p:txBody>
          <a:bodyPr wrap="square">
            <a:spAutoFit/>
          </a:bodyPr>
          <a:lstStyle/>
          <a:p>
            <a:r>
              <a:rPr lang="en-US" sz="2000" dirty="0">
                <a:solidFill>
                  <a:schemeClr val="bg1"/>
                </a:solidFill>
                <a:latin typeface="Times New Roman" panose="02020603050405020304" pitchFamily="18" charset="0"/>
                <a:ea typeface="Times New Roman" panose="02020603050405020304" pitchFamily="18" charset="0"/>
              </a:rPr>
              <a:t>- Trong lò xo giảm xóc, sự tắt dần là có lợi, phải có biện pháp tăng cường.</a:t>
            </a:r>
            <a:endParaRPr lang="en-US" sz="2000" dirty="0">
              <a:solidFill>
                <a:schemeClr val="bg1"/>
              </a:solidFill>
            </a:endParaRPr>
          </a:p>
        </p:txBody>
      </p:sp>
      <p:pic>
        <p:nvPicPr>
          <p:cNvPr id="1026" name="Picture 2" descr="Shock Absorber: What is it and How it Works? • D S Aut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003110" y="2936511"/>
            <a:ext cx="1123950" cy="38862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362481" y="3519105"/>
            <a:ext cx="3843496" cy="2588634"/>
            <a:chOff x="9668778" y="-950251"/>
            <a:chExt cx="3048000" cy="1952760"/>
          </a:xfrm>
        </p:grpSpPr>
        <p:pic>
          <p:nvPicPr>
            <p:cNvPr id="1028" name="Picture 4" descr="Shock absorber - Explained and animated 3d on Make a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68778" y="-854827"/>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91470" y="-950251"/>
              <a:ext cx="926616" cy="195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4" descr="Dao động tắt dần. Dao động cưỡng bức - Học trực tuyến OL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36675" y="857251"/>
            <a:ext cx="2972955" cy="11749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nimation &amp;amp; art works: Simple Pendulu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6676" y="3644611"/>
            <a:ext cx="3058998" cy="172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5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down)">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xit" presetSubtype="1" fill="hold" nodeType="clickEffect">
                                  <p:stCondLst>
                                    <p:cond delay="0"/>
                                  </p:stCondLst>
                                  <p:childTnLst>
                                    <p:animEffect transition="out" filter="wheel(1)">
                                      <p:cBhvr>
                                        <p:cTn id="66" dur="2000"/>
                                        <p:tgtEl>
                                          <p:spTgt spid="11"/>
                                        </p:tgtEl>
                                      </p:cBhvr>
                                    </p:animEffect>
                                    <p:set>
                                      <p:cBhvr>
                                        <p:cTn id="67" dur="1" fill="hold">
                                          <p:stCondLst>
                                            <p:cond delay="19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026"/>
                                        </p:tgtEl>
                                        <p:attrNameLst>
                                          <p:attrName>style.visibility</p:attrName>
                                        </p:attrNameLst>
                                      </p:cBhvr>
                                      <p:to>
                                        <p:strVal val="visible"/>
                                      </p:to>
                                    </p:set>
                                    <p:animEffect transition="in" filter="wipe(down)">
                                      <p:cBhvr>
                                        <p:cTn id="82" dur="500"/>
                                        <p:tgtEl>
                                          <p:spTgt spid="102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ipe(down)">
                                      <p:cBhvr>
                                        <p:cTn id="8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5" grpId="0"/>
      <p:bldP spid="16" grpId="0"/>
      <p:bldP spid="22" grpId="0"/>
      <p:bldP spid="23" grpId="0"/>
      <p:bldP spid="33" grpId="0"/>
      <p:bldP spid="43" grpId="0"/>
      <p:bldP spid="59"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04002" y="440408"/>
            <a:ext cx="3806048" cy="829056"/>
            <a:chOff x="404002" y="440408"/>
            <a:chExt cx="3806048" cy="829056"/>
          </a:xfrm>
        </p:grpSpPr>
        <p:sp>
          <p:nvSpPr>
            <p:cNvPr id="6" name="AutoShape 5"/>
            <p:cNvSpPr>
              <a:spLocks noChangeArrowheads="1"/>
            </p:cNvSpPr>
            <p:nvPr/>
          </p:nvSpPr>
          <p:spPr bwMode="auto">
            <a:xfrm>
              <a:off x="818530" y="578253"/>
              <a:ext cx="3391520"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2460995"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DUY TRÌ</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652458" y="676354"/>
              <a:ext cx="421910"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II.</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2" name="Rectangle 1"/>
          <p:cNvSpPr/>
          <p:nvPr/>
        </p:nvSpPr>
        <p:spPr>
          <a:xfrm>
            <a:off x="818528" y="1429044"/>
            <a:ext cx="4896471" cy="1015663"/>
          </a:xfrm>
          <a:prstGeom prst="rect">
            <a:avLst/>
          </a:prstGeom>
        </p:spPr>
        <p:txBody>
          <a:bodyPr wrap="square">
            <a:spAutoFit/>
          </a:bodyPr>
          <a:lstStyle/>
          <a:p>
            <a:pPr marL="253365" indent="-144780" algn="just">
              <a:spcAft>
                <a:spcPts val="0"/>
              </a:spcAf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dao động được duy trì bằng cách giữ cho biên độ không đổi mà không làm thay đổi chu kì dao động riêng.</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sp>
        <p:nvSpPr>
          <p:cNvPr id="3" name="Rectangle 2"/>
          <p:cNvSpPr/>
          <p:nvPr/>
        </p:nvSpPr>
        <p:spPr>
          <a:xfrm>
            <a:off x="652458" y="2438985"/>
            <a:ext cx="1191545"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2. </a:t>
            </a:r>
            <a:r>
              <a:rPr lang="en-US" sz="2000" b="1" u="sng" dirty="0">
                <a:solidFill>
                  <a:srgbClr val="FFFF00"/>
                </a:solidFill>
                <a:latin typeface="Times New Roman" panose="02020603050405020304" pitchFamily="18" charset="0"/>
                <a:ea typeface="Times New Roman" panose="02020603050405020304" pitchFamily="18" charset="0"/>
              </a:rPr>
              <a:t>Ví dụ</a:t>
            </a:r>
            <a:r>
              <a:rPr lang="en-US" sz="2000" b="1"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1" name="Rectangle 10"/>
          <p:cNvSpPr/>
          <p:nvPr/>
        </p:nvSpPr>
        <p:spPr>
          <a:xfrm>
            <a:off x="762000" y="2434427"/>
            <a:ext cx="4952999" cy="2246769"/>
          </a:xfrm>
          <a:prstGeom prst="rect">
            <a:avLst/>
          </a:prstGeom>
        </p:spPr>
        <p:txBody>
          <a:bodyPr wrap="square">
            <a:spAutoFit/>
          </a:bodyPr>
          <a:lstStyle/>
          <a:p>
            <a:pPr marL="253365" indent="-144780" algn="just">
              <a:spcAft>
                <a:spcPts val="0"/>
              </a:spcAft>
            </a:pP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Dao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 của con lắc đồng hồ là dao động duy trì. Khi lên dây cót, ta đã tích lũy vào dây cót một thế năng nhất định. Dây cót cung cấp năng lượng cho con lắc thông qua một cơ cấu trung gian. Cơ cấu này cho phép chính con lắc điều khiển sự cung cấp năng lượng theo chu kì riêng của nó.</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pic>
        <p:nvPicPr>
          <p:cNvPr id="1026" name="Picture 2" descr="Con_lac_dong_h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6988" y="3617646"/>
            <a:ext cx="1685925" cy="28479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ao động tắt dần. Dao động cưỡng bức - Học trực tuyến OL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54357" y="625877"/>
            <a:ext cx="3183087" cy="2407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rn Mechanical Resonance in 3 minut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10294" y="3674792"/>
            <a:ext cx="2858781" cy="271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5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wipe(down)">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1026"/>
                                        </p:tgtEl>
                                      </p:cBhvr>
                                    </p:animEffect>
                                    <p:set>
                                      <p:cBhvr>
                                        <p:cTn id="47" dur="1" fill="hold">
                                          <p:stCondLst>
                                            <p:cond delay="499"/>
                                          </p:stCondLst>
                                        </p:cTn>
                                        <p:tgtEl>
                                          <p:spTgt spid="10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Learn Resultant of Simple Harmonic Equation in 3 minu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7670" y="57152"/>
            <a:ext cx="3336686" cy="2730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Antiresonance pendul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1841850"/>
            <a:ext cx="3679370" cy="2543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04002" y="440408"/>
            <a:ext cx="4063222" cy="829056"/>
            <a:chOff x="404002" y="440408"/>
            <a:chExt cx="4063222" cy="829056"/>
          </a:xfrm>
        </p:grpSpPr>
        <p:sp>
          <p:nvSpPr>
            <p:cNvPr id="6" name="AutoShape 5"/>
            <p:cNvSpPr>
              <a:spLocks noChangeArrowheads="1"/>
            </p:cNvSpPr>
            <p:nvPr/>
          </p:nvSpPr>
          <p:spPr bwMode="auto">
            <a:xfrm>
              <a:off x="818529" y="578253"/>
              <a:ext cx="36486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2945037"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CƯỠNG BỨC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511679"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III.</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015663"/>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là dao động được duy trì do tác dụng của một ngoại lực biến thiên tuần hoàn. </a:t>
            </a:r>
          </a:p>
        </p:txBody>
      </p:sp>
      <p:sp>
        <p:nvSpPr>
          <p:cNvPr id="2" name="Rectangle 1"/>
          <p:cNvSpPr/>
          <p:nvPr/>
        </p:nvSpPr>
        <p:spPr>
          <a:xfrm>
            <a:off x="899302" y="2440795"/>
            <a:ext cx="4987148" cy="400110"/>
          </a:xfrm>
          <a:prstGeom prst="rect">
            <a:avLst/>
          </a:prstGeom>
        </p:spPr>
        <p:txBody>
          <a:bodyPr wrap="square">
            <a:spAutoFit/>
          </a:bodyPr>
          <a:lstStyle/>
          <a:p>
            <a:r>
              <a:rPr lang="en-US" sz="2000" u="sng" dirty="0">
                <a:solidFill>
                  <a:schemeClr val="bg1"/>
                </a:solidFill>
                <a:latin typeface="Times New Roman" panose="02020603050405020304" pitchFamily="18" charset="0"/>
                <a:ea typeface="Times New Roman" panose="02020603050405020304" pitchFamily="18" charset="0"/>
              </a:rPr>
              <a:t>Biểu thức</a:t>
            </a:r>
            <a:r>
              <a:rPr lang="en-US" sz="2000" b="1" u="sng" dirty="0">
                <a:solidFill>
                  <a:schemeClr val="bg1"/>
                </a:solidFill>
                <a:latin typeface="Times New Roman" panose="02020603050405020304" pitchFamily="18" charset="0"/>
                <a:ea typeface="Times New Roman" panose="02020603050405020304" pitchFamily="18" charset="0"/>
              </a:rPr>
              <a:t> </a:t>
            </a:r>
            <a:r>
              <a:rPr lang="en-US" sz="2000" u="sng" dirty="0">
                <a:solidFill>
                  <a:schemeClr val="bg1"/>
                </a:solidFill>
                <a:latin typeface="Times New Roman" panose="02020603050405020304" pitchFamily="18" charset="0"/>
                <a:ea typeface="Times New Roman" panose="02020603050405020304" pitchFamily="18" charset="0"/>
              </a:rPr>
              <a:t>lực cưỡng bức</a:t>
            </a:r>
            <a:r>
              <a:rPr lang="en-US" sz="2000" dirty="0">
                <a:solidFill>
                  <a:schemeClr val="bg1"/>
                </a:solidFill>
                <a:latin typeface="Times New Roman" panose="02020603050405020304" pitchFamily="18" charset="0"/>
                <a:ea typeface="Times New Roman" panose="02020603050405020304" pitchFamily="18" charset="0"/>
              </a:rPr>
              <a:t>:</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smtClean="0">
                <a:solidFill>
                  <a:schemeClr val="bg1"/>
                </a:solidFill>
                <a:latin typeface="Times New Roman" panose="02020603050405020304" pitchFamily="18" charset="0"/>
                <a:ea typeface="Times New Roman" panose="02020603050405020304" pitchFamily="18" charset="0"/>
              </a:rPr>
              <a:t> </a:t>
            </a:r>
            <a:r>
              <a:rPr lang="en-US" sz="2000" dirty="0">
                <a:solidFill>
                  <a:srgbClr val="FFFF00"/>
                </a:solidFill>
                <a:latin typeface="Times New Roman" panose="02020603050405020304" pitchFamily="18" charset="0"/>
                <a:ea typeface="Times New Roman" panose="02020603050405020304" pitchFamily="18" charset="0"/>
              </a:rPr>
              <a:t>F</a:t>
            </a:r>
            <a:r>
              <a:rPr lang="en-US" sz="2000" baseline="-25000" dirty="0">
                <a:solidFill>
                  <a:srgbClr val="FFFF00"/>
                </a:solidFill>
                <a:latin typeface="Times New Roman" panose="02020603050405020304" pitchFamily="18" charset="0"/>
                <a:ea typeface="Times New Roman" panose="02020603050405020304" pitchFamily="18" charset="0"/>
              </a:rPr>
              <a:t>n </a:t>
            </a:r>
            <a:r>
              <a:rPr lang="en-US" sz="2000" dirty="0">
                <a:solidFill>
                  <a:srgbClr val="FFFF00"/>
                </a:solidFill>
                <a:latin typeface="Times New Roman" panose="02020603050405020304" pitchFamily="18" charset="0"/>
                <a:ea typeface="Times New Roman" panose="02020603050405020304" pitchFamily="18" charset="0"/>
              </a:rPr>
              <a:t>= F</a:t>
            </a:r>
            <a:r>
              <a:rPr lang="en-US" sz="2000" baseline="-25000" dirty="0">
                <a:solidFill>
                  <a:srgbClr val="FFFF00"/>
                </a:solidFill>
                <a:latin typeface="Times New Roman" panose="02020603050405020304" pitchFamily="18" charset="0"/>
                <a:ea typeface="Times New Roman" panose="02020603050405020304" pitchFamily="18" charset="0"/>
              </a:rPr>
              <a:t>0</a:t>
            </a:r>
            <a:r>
              <a:rPr lang="en-US" sz="2000" dirty="0">
                <a:solidFill>
                  <a:srgbClr val="FFFF00"/>
                </a:solidFill>
                <a:latin typeface="Times New Roman" panose="02020603050405020304" pitchFamily="18" charset="0"/>
                <a:ea typeface="Times New Roman" panose="02020603050405020304" pitchFamily="18" charset="0"/>
              </a:rPr>
              <a:t>.cos(</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FF00"/>
                </a:solidFill>
                <a:latin typeface="Times New Roman" panose="02020603050405020304" pitchFamily="18" charset="0"/>
                <a:ea typeface="Times New Roman" panose="02020603050405020304" pitchFamily="18" charset="0"/>
              </a:rPr>
              <a:t>.t + </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Tree>
    <p:extLst>
      <p:ext uri="{BB962C8B-B14F-4D97-AF65-F5344CB8AC3E}">
        <p14:creationId xmlns:p14="http://schemas.microsoft.com/office/powerpoint/2010/main" val="248735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04002" y="440408"/>
            <a:ext cx="4063222" cy="829056"/>
            <a:chOff x="404002" y="440408"/>
            <a:chExt cx="4063222" cy="829056"/>
          </a:xfrm>
        </p:grpSpPr>
        <p:sp>
          <p:nvSpPr>
            <p:cNvPr id="6" name="AutoShape 5"/>
            <p:cNvSpPr>
              <a:spLocks noChangeArrowheads="1"/>
            </p:cNvSpPr>
            <p:nvPr/>
          </p:nvSpPr>
          <p:spPr bwMode="auto">
            <a:xfrm>
              <a:off x="818529" y="578253"/>
              <a:ext cx="36486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2945037"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CƯỠNG BỨC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511679"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III.</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015663"/>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là dao động được duy trì do tác dụng của một ngoại lực biến thiên tuần hoàn. </a:t>
            </a:r>
          </a:p>
        </p:txBody>
      </p:sp>
      <p:sp>
        <p:nvSpPr>
          <p:cNvPr id="16" name="Rectangle 15"/>
          <p:cNvSpPr/>
          <p:nvPr/>
        </p:nvSpPr>
        <p:spPr>
          <a:xfrm>
            <a:off x="652458" y="2954045"/>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99302" y="2440795"/>
            <a:ext cx="4987148" cy="400110"/>
          </a:xfrm>
          <a:prstGeom prst="rect">
            <a:avLst/>
          </a:prstGeom>
        </p:spPr>
        <p:txBody>
          <a:bodyPr wrap="square">
            <a:spAutoFit/>
          </a:bodyPr>
          <a:lstStyle/>
          <a:p>
            <a:r>
              <a:rPr lang="en-US" sz="2000" u="sng" dirty="0">
                <a:solidFill>
                  <a:schemeClr val="bg1"/>
                </a:solidFill>
                <a:latin typeface="Times New Roman" panose="02020603050405020304" pitchFamily="18" charset="0"/>
                <a:ea typeface="Times New Roman" panose="02020603050405020304" pitchFamily="18" charset="0"/>
              </a:rPr>
              <a:t>Biểu thức</a:t>
            </a:r>
            <a:r>
              <a:rPr lang="en-US" sz="2000" b="1" u="sng" dirty="0">
                <a:solidFill>
                  <a:schemeClr val="bg1"/>
                </a:solidFill>
                <a:latin typeface="Times New Roman" panose="02020603050405020304" pitchFamily="18" charset="0"/>
                <a:ea typeface="Times New Roman" panose="02020603050405020304" pitchFamily="18" charset="0"/>
              </a:rPr>
              <a:t> </a:t>
            </a:r>
            <a:r>
              <a:rPr lang="en-US" sz="2000" u="sng" dirty="0">
                <a:solidFill>
                  <a:schemeClr val="bg1"/>
                </a:solidFill>
                <a:latin typeface="Times New Roman" panose="02020603050405020304" pitchFamily="18" charset="0"/>
                <a:ea typeface="Times New Roman" panose="02020603050405020304" pitchFamily="18" charset="0"/>
              </a:rPr>
              <a:t>lực cưỡng bức</a:t>
            </a:r>
            <a:r>
              <a:rPr lang="en-US" sz="2000" dirty="0">
                <a:solidFill>
                  <a:schemeClr val="bg1"/>
                </a:solidFill>
                <a:latin typeface="Times New Roman" panose="02020603050405020304" pitchFamily="18" charset="0"/>
                <a:ea typeface="Times New Roman" panose="02020603050405020304" pitchFamily="18" charset="0"/>
              </a:rPr>
              <a:t>:</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smtClean="0">
                <a:solidFill>
                  <a:schemeClr val="bg1"/>
                </a:solidFill>
                <a:latin typeface="Times New Roman" panose="02020603050405020304" pitchFamily="18" charset="0"/>
                <a:ea typeface="Times New Roman" panose="02020603050405020304" pitchFamily="18" charset="0"/>
              </a:rPr>
              <a:t> </a:t>
            </a:r>
            <a:r>
              <a:rPr lang="en-US" sz="2000" dirty="0">
                <a:solidFill>
                  <a:srgbClr val="FFFF00"/>
                </a:solidFill>
                <a:latin typeface="Times New Roman" panose="02020603050405020304" pitchFamily="18" charset="0"/>
                <a:ea typeface="Times New Roman" panose="02020603050405020304" pitchFamily="18" charset="0"/>
              </a:rPr>
              <a:t>F</a:t>
            </a:r>
            <a:r>
              <a:rPr lang="en-US" sz="2000" baseline="-25000" dirty="0">
                <a:solidFill>
                  <a:srgbClr val="FFFF00"/>
                </a:solidFill>
                <a:latin typeface="Times New Roman" panose="02020603050405020304" pitchFamily="18" charset="0"/>
                <a:ea typeface="Times New Roman" panose="02020603050405020304" pitchFamily="18" charset="0"/>
              </a:rPr>
              <a:t>n </a:t>
            </a:r>
            <a:r>
              <a:rPr lang="en-US" sz="2000" dirty="0">
                <a:solidFill>
                  <a:srgbClr val="FFFF00"/>
                </a:solidFill>
                <a:latin typeface="Times New Roman" panose="02020603050405020304" pitchFamily="18" charset="0"/>
                <a:ea typeface="Times New Roman" panose="02020603050405020304" pitchFamily="18" charset="0"/>
              </a:rPr>
              <a:t>= F</a:t>
            </a:r>
            <a:r>
              <a:rPr lang="en-US" sz="2000" baseline="-25000" dirty="0">
                <a:solidFill>
                  <a:srgbClr val="FFFF00"/>
                </a:solidFill>
                <a:latin typeface="Times New Roman" panose="02020603050405020304" pitchFamily="18" charset="0"/>
                <a:ea typeface="Times New Roman" panose="02020603050405020304" pitchFamily="18" charset="0"/>
              </a:rPr>
              <a:t>0</a:t>
            </a:r>
            <a:r>
              <a:rPr lang="en-US" sz="2000" dirty="0">
                <a:solidFill>
                  <a:srgbClr val="FFFF00"/>
                </a:solidFill>
                <a:latin typeface="Times New Roman" panose="02020603050405020304" pitchFamily="18" charset="0"/>
                <a:ea typeface="Times New Roman" panose="02020603050405020304" pitchFamily="18" charset="0"/>
              </a:rPr>
              <a:t>.cos(</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FF00"/>
                </a:solidFill>
                <a:latin typeface="Times New Roman" panose="02020603050405020304" pitchFamily="18" charset="0"/>
                <a:ea typeface="Times New Roman" panose="02020603050405020304" pitchFamily="18" charset="0"/>
              </a:rPr>
              <a:t>.t + </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3" name="Rectangle 2"/>
          <p:cNvSpPr/>
          <p:nvPr/>
        </p:nvSpPr>
        <p:spPr>
          <a:xfrm>
            <a:off x="736600" y="3306530"/>
            <a:ext cx="4921250" cy="707886"/>
          </a:xfrm>
          <a:prstGeom prst="rect">
            <a:avLst/>
          </a:prstGeom>
        </p:spPr>
        <p:txBody>
          <a:bodyPr wrap="square">
            <a:spAutoFit/>
          </a:bodyPr>
          <a:lstStyle/>
          <a:p>
            <a:pPr marL="108585" algn="just">
              <a:spcAft>
                <a:spcPts val="0"/>
              </a:spcAft>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Dao động cưỡng bức có biên độ không đổi và có tần số bằng tần số của lực cưỡng bức.</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pic>
        <p:nvPicPr>
          <p:cNvPr id="17" name="Picture 2" descr="Resonator: Resonance, Mechanics, Waves &amp;amp; Sound Science Activity |  Exploratorium Teacher Institute Project"/>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1494" y="1131188"/>
            <a:ext cx="2988160" cy="28512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43791" y="5435599"/>
            <a:ext cx="1422569" cy="400110"/>
          </a:xfrm>
          <a:prstGeom prst="rect">
            <a:avLst/>
          </a:prstGeom>
          <a:noFill/>
        </p:spPr>
        <p:txBody>
          <a:bodyPr wrap="none" rtlCol="0">
            <a:spAutoFit/>
          </a:bodyPr>
          <a:lstStyle/>
          <a:p>
            <a:r>
              <a:rPr lang="en-US" sz="2000" b="1" dirty="0" smtClean="0">
                <a:solidFill>
                  <a:srgbClr val="FF0000"/>
                </a:solidFill>
              </a:rPr>
              <a:t>f</a:t>
            </a:r>
            <a:r>
              <a:rPr lang="en-US" sz="2000" b="1" baseline="-25000" dirty="0" smtClean="0">
                <a:solidFill>
                  <a:srgbClr val="FF0000"/>
                </a:solidFill>
              </a:rPr>
              <a:t>cb</a:t>
            </a:r>
            <a:r>
              <a:rPr lang="en-US" sz="2000" b="1" dirty="0" smtClean="0">
                <a:solidFill>
                  <a:srgbClr val="FF0000"/>
                </a:solidFill>
              </a:rPr>
              <a:t> = f</a:t>
            </a:r>
            <a:r>
              <a:rPr lang="en-US" sz="2000" b="1" baseline="-25000" dirty="0" smtClean="0">
                <a:solidFill>
                  <a:srgbClr val="FF0000"/>
                </a:solidFill>
              </a:rPr>
              <a:t>ngoại</a:t>
            </a:r>
            <a:r>
              <a:rPr lang="en-US" sz="2000" b="1" dirty="0" smtClean="0">
                <a:solidFill>
                  <a:srgbClr val="FF0000"/>
                </a:solidFill>
              </a:rPr>
              <a:t> </a:t>
            </a:r>
            <a:r>
              <a:rPr lang="en-US" sz="2000" b="1" baseline="-25000" dirty="0" smtClean="0">
                <a:solidFill>
                  <a:srgbClr val="FF0000"/>
                </a:solidFill>
              </a:rPr>
              <a:t>lực</a:t>
            </a:r>
            <a:endParaRPr lang="en-US" sz="2000" b="1" dirty="0">
              <a:solidFill>
                <a:srgbClr val="FF0000"/>
              </a:solidFill>
            </a:endParaRPr>
          </a:p>
        </p:txBody>
      </p:sp>
      <p:sp>
        <p:nvSpPr>
          <p:cNvPr id="18" name="TextBox 17"/>
          <p:cNvSpPr txBox="1"/>
          <p:nvPr/>
        </p:nvSpPr>
        <p:spPr>
          <a:xfrm>
            <a:off x="6743791" y="5435599"/>
            <a:ext cx="1170513" cy="461665"/>
          </a:xfrm>
          <a:prstGeom prst="rect">
            <a:avLst/>
          </a:prstGeom>
          <a:noFill/>
        </p:spPr>
        <p:txBody>
          <a:bodyPr wrap="none" rtlCol="0">
            <a:spAutoFit/>
          </a:bodyPr>
          <a:lstStyle/>
          <a:p>
            <a:r>
              <a:rPr lang="en-US" sz="2400" b="1" dirty="0" smtClean="0">
                <a:solidFill>
                  <a:srgbClr val="FF0000"/>
                </a:solidFill>
              </a:rPr>
              <a:t>A</a:t>
            </a:r>
            <a:r>
              <a:rPr lang="en-US" sz="2400" b="1" baseline="-25000" dirty="0" smtClean="0">
                <a:solidFill>
                  <a:srgbClr val="FF0000"/>
                </a:solidFill>
              </a:rPr>
              <a:t>cb</a:t>
            </a:r>
            <a:r>
              <a:rPr lang="en-US" sz="2400" b="1" dirty="0" smtClean="0">
                <a:solidFill>
                  <a:srgbClr val="FF0000"/>
                </a:solidFill>
              </a:rPr>
              <a:t> </a:t>
            </a:r>
            <a:r>
              <a:rPr lang="en-US" sz="2400" b="1" dirty="0">
                <a:solidFill>
                  <a:srgbClr val="FF0000"/>
                </a:solidFill>
                <a:sym typeface="Symbol" panose="05050102010706020507" pitchFamily="18" charset="2"/>
              </a:rPr>
              <a:t></a:t>
            </a:r>
            <a:r>
              <a:rPr lang="en-US" sz="2400" b="1" dirty="0" smtClean="0">
                <a:solidFill>
                  <a:srgbClr val="FF0000"/>
                </a:solidFill>
              </a:rPr>
              <a:t> F</a:t>
            </a:r>
            <a:r>
              <a:rPr lang="en-US" sz="2400" b="1" baseline="-25000" dirty="0">
                <a:solidFill>
                  <a:srgbClr val="FF0000"/>
                </a:solidFill>
                <a:sym typeface="Symbol" panose="05050102010706020507" pitchFamily="18" charset="2"/>
              </a:rPr>
              <a:t>0</a:t>
            </a:r>
            <a:endParaRPr lang="en-US" sz="2400" b="1" dirty="0">
              <a:solidFill>
                <a:srgbClr val="FF0000"/>
              </a:solidFill>
            </a:endParaRPr>
          </a:p>
        </p:txBody>
      </p:sp>
      <p:sp>
        <p:nvSpPr>
          <p:cNvPr id="19" name="TextBox 18"/>
          <p:cNvSpPr txBox="1"/>
          <p:nvPr/>
        </p:nvSpPr>
        <p:spPr>
          <a:xfrm>
            <a:off x="6415438" y="4355052"/>
            <a:ext cx="2188597" cy="707886"/>
          </a:xfrm>
          <a:prstGeom prst="rect">
            <a:avLst/>
          </a:prstGeom>
          <a:noFill/>
        </p:spPr>
        <p:txBody>
          <a:bodyPr wrap="square" rtlCol="0">
            <a:spAutoFit/>
          </a:bodyPr>
          <a:lstStyle/>
          <a:p>
            <a:pPr algn="just"/>
            <a:r>
              <a:rPr lang="en-US" sz="2000" b="1" dirty="0" smtClean="0"/>
              <a:t>Khi lực cưỡng bức có F</a:t>
            </a:r>
            <a:r>
              <a:rPr lang="en-US" sz="2000" b="1" baseline="-25000" dirty="0" smtClean="0"/>
              <a:t>0</a:t>
            </a:r>
            <a:r>
              <a:rPr lang="en-US" sz="2000" b="1" dirty="0" smtClean="0"/>
              <a:t> không đổi thì</a:t>
            </a:r>
            <a:endParaRPr lang="en-US" sz="2000" b="1" dirty="0"/>
          </a:p>
        </p:txBody>
      </p:sp>
      <p:sp>
        <p:nvSpPr>
          <p:cNvPr id="20" name="TextBox 19"/>
          <p:cNvSpPr txBox="1"/>
          <p:nvPr/>
        </p:nvSpPr>
        <p:spPr>
          <a:xfrm>
            <a:off x="6718300" y="5050916"/>
            <a:ext cx="1569660" cy="400110"/>
          </a:xfrm>
          <a:prstGeom prst="rect">
            <a:avLst/>
          </a:prstGeom>
          <a:noFill/>
        </p:spPr>
        <p:txBody>
          <a:bodyPr wrap="none" rtlCol="0">
            <a:spAutoFit/>
          </a:bodyPr>
          <a:lstStyle/>
          <a:p>
            <a:r>
              <a:rPr lang="en-US" sz="2000" b="1" dirty="0" smtClean="0">
                <a:solidFill>
                  <a:srgbClr val="FF0000"/>
                </a:solidFill>
              </a:rPr>
              <a:t>A</a:t>
            </a:r>
            <a:r>
              <a:rPr lang="en-US" sz="2000" b="1" baseline="-25000" dirty="0" smtClean="0">
                <a:solidFill>
                  <a:srgbClr val="FF0000"/>
                </a:solidFill>
              </a:rPr>
              <a:t>cb</a:t>
            </a:r>
            <a:r>
              <a:rPr lang="en-US" sz="2000" b="1" dirty="0" smtClean="0">
                <a:solidFill>
                  <a:srgbClr val="FF0000"/>
                </a:solidFill>
              </a:rPr>
              <a:t> </a:t>
            </a:r>
            <a:r>
              <a:rPr lang="en-US" sz="2000" b="1" dirty="0" smtClean="0">
                <a:solidFill>
                  <a:srgbClr val="FF0000"/>
                </a:solidFill>
                <a:sym typeface="Symbol" panose="05050102010706020507" pitchFamily="18" charset="2"/>
              </a:rPr>
              <a:t>= hằng số</a:t>
            </a:r>
            <a:endParaRPr lang="en-US" sz="2000" b="1" dirty="0">
              <a:solidFill>
                <a:srgbClr val="FF0000"/>
              </a:solidFill>
            </a:endParaRPr>
          </a:p>
        </p:txBody>
      </p:sp>
      <p:sp>
        <p:nvSpPr>
          <p:cNvPr id="11" name="TextBox 10"/>
          <p:cNvSpPr txBox="1"/>
          <p:nvPr/>
        </p:nvSpPr>
        <p:spPr>
          <a:xfrm>
            <a:off x="6144933" y="4543084"/>
            <a:ext cx="2729606" cy="1015663"/>
          </a:xfrm>
          <a:prstGeom prst="rect">
            <a:avLst/>
          </a:prstGeom>
          <a:noFill/>
        </p:spPr>
        <p:txBody>
          <a:bodyPr wrap="square" rtlCol="0">
            <a:spAutoFit/>
          </a:bodyPr>
          <a:lstStyle/>
          <a:p>
            <a:pPr algn="just"/>
            <a:r>
              <a:rPr lang="en-US" sz="2000" b="1" dirty="0" smtClean="0"/>
              <a:t> Khi thay đổi F</a:t>
            </a:r>
            <a:r>
              <a:rPr lang="en-US" sz="2000" b="1" baseline="-25000" dirty="0" smtClean="0"/>
              <a:t>0</a:t>
            </a:r>
            <a:r>
              <a:rPr lang="en-US" sz="2000" b="1" dirty="0" smtClean="0"/>
              <a:t> của lực cưỡng bức thì A</a:t>
            </a:r>
            <a:r>
              <a:rPr lang="en-US" sz="2000" b="1" baseline="-25000" dirty="0" smtClean="0"/>
              <a:t>cb</a:t>
            </a:r>
            <a:r>
              <a:rPr lang="en-US" sz="2000" b="1" dirty="0" smtClean="0"/>
              <a:t> thay đổi</a:t>
            </a:r>
            <a:endParaRPr lang="en-US" sz="2000" b="1" dirty="0"/>
          </a:p>
        </p:txBody>
      </p:sp>
    </p:spTree>
    <p:extLst>
      <p:ext uri="{BB962C8B-B14F-4D97-AF65-F5344CB8AC3E}">
        <p14:creationId xmlns:p14="http://schemas.microsoft.com/office/powerpoint/2010/main" val="345058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22" presetClass="exit" presetSubtype="4" fill="hold" grpId="1" nodeType="withEffect">
                                  <p:stCondLst>
                                    <p:cond delay="0"/>
                                  </p:stCondLst>
                                  <p:childTnLst>
                                    <p:animEffect transition="out" filter="wipe(down)">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5" grpId="0"/>
      <p:bldP spid="5" grpId="1"/>
      <p:bldP spid="18" grpId="0"/>
      <p:bldP spid="19" grpId="0"/>
      <p:bldP spid="19" grpId="1"/>
      <p:bldP spid="20" grpId="0"/>
      <p:bldP spid="20" grpId="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Straight Connector 107"/>
          <p:cNvCxnSpPr/>
          <p:nvPr/>
        </p:nvCxnSpPr>
        <p:spPr>
          <a:xfrm flipH="1">
            <a:off x="7803549" y="3885259"/>
            <a:ext cx="0" cy="227973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7051072" y="3126386"/>
            <a:ext cx="0" cy="150876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6274451" y="3577273"/>
            <a:ext cx="2209800" cy="2590800"/>
            <a:chOff x="6274451" y="3361373"/>
            <a:chExt cx="2209800" cy="2590800"/>
          </a:xfrm>
        </p:grpSpPr>
        <p:cxnSp>
          <p:nvCxnSpPr>
            <p:cNvPr id="36" name="Straight Connector 35"/>
            <p:cNvCxnSpPr/>
            <p:nvPr/>
          </p:nvCxnSpPr>
          <p:spPr>
            <a:xfrm flipV="1">
              <a:off x="6282071" y="3666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289691" y="3818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274451" y="3970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282071" y="4123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282071" y="4275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282071" y="4428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6282071" y="4580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289691" y="4732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289691" y="4885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274451" y="5037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274451" y="51901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282071" y="53425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282071" y="54949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282071" y="56473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6289691" y="5799773"/>
              <a:ext cx="219456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V="1">
              <a:off x="5047631" y="45958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V="1">
              <a:off x="52000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V="1">
              <a:off x="53524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flipV="1">
              <a:off x="5504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V="1">
              <a:off x="5657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V="1">
              <a:off x="58096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V="1">
              <a:off x="59620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V="1">
              <a:off x="61144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V="1">
              <a:off x="6266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V="1">
              <a:off x="6419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V="1">
              <a:off x="6571631" y="471011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V="1">
              <a:off x="67240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V="1">
              <a:off x="68764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V="1">
              <a:off x="70288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flipV="1">
              <a:off x="7181231" y="4717733"/>
              <a:ext cx="246888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01600" y="101600"/>
            <a:ext cx="5842000" cy="6659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04002" y="440408"/>
            <a:ext cx="4063222" cy="829056"/>
            <a:chOff x="404002" y="440408"/>
            <a:chExt cx="4063222" cy="829056"/>
          </a:xfrm>
        </p:grpSpPr>
        <p:sp>
          <p:nvSpPr>
            <p:cNvPr id="6" name="AutoShape 5"/>
            <p:cNvSpPr>
              <a:spLocks noChangeArrowheads="1"/>
            </p:cNvSpPr>
            <p:nvPr/>
          </p:nvSpPr>
          <p:spPr bwMode="auto">
            <a:xfrm>
              <a:off x="818529" y="578253"/>
              <a:ext cx="3648695" cy="571500"/>
            </a:xfrm>
            <a:prstGeom prst="roundRect">
              <a:avLst>
                <a:gd name="adj" fmla="val 16667"/>
              </a:avLst>
            </a:prstGeom>
            <a:solidFill>
              <a:schemeClr val="bg1"/>
            </a:solidFill>
            <a:ln w="25400">
              <a:solidFill>
                <a:schemeClr val="accent6">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a:r>
                <a:rPr lang="en-US" altLang="en-US" sz="2700" b="1" dirty="0">
                  <a:solidFill>
                    <a:srgbClr val="0000FF"/>
                  </a:solidFill>
                  <a:latin typeface="Times New Roman" panose="02020603050405020304" pitchFamily="18" charset="0"/>
                </a:rPr>
                <a:t>       </a:t>
              </a:r>
            </a:p>
          </p:txBody>
        </p:sp>
        <p:sp>
          <p:nvSpPr>
            <p:cNvPr id="7" name="Rectangle 6"/>
            <p:cNvSpPr/>
            <p:nvPr/>
          </p:nvSpPr>
          <p:spPr>
            <a:xfrm>
              <a:off x="1338393" y="690232"/>
              <a:ext cx="2945037" cy="369332"/>
            </a:xfrm>
            <a:prstGeom prst="rect">
              <a:avLst/>
            </a:prstGeom>
            <a:solidFill>
              <a:schemeClr val="bg1"/>
            </a:solidFill>
            <a:ln>
              <a:noFill/>
            </a:ln>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DAO ĐỘNG CƯỠNG BỨC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404002" y="440408"/>
              <a:ext cx="829056" cy="82905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95308" y="676354"/>
              <a:ext cx="511679" cy="369332"/>
            </a:xfrm>
            <a:prstGeom prst="rect">
              <a:avLst/>
            </a:prstGeom>
            <a:solidFill>
              <a:schemeClr val="bg1"/>
            </a:solidFill>
            <a:ln>
              <a:noFill/>
            </a:ln>
          </p:spPr>
          <p:txBody>
            <a:bodyPr wrap="none">
              <a:spAutoFit/>
            </a:bodyPr>
            <a:lstStyle/>
            <a:p>
              <a:r>
                <a:rPr lang="fr-FR" b="1" dirty="0" smtClean="0">
                  <a:solidFill>
                    <a:srgbClr val="FF0000"/>
                  </a:solidFill>
                  <a:latin typeface="Times New Roman" panose="02020603050405020304" pitchFamily="18" charset="0"/>
                </a:rPr>
                <a:t>III.</a:t>
              </a:r>
              <a:endParaRPr lang="en-US" dirty="0">
                <a:solidFill>
                  <a:srgbClr val="FF0000"/>
                </a:solidFill>
              </a:endParaRPr>
            </a:p>
          </p:txBody>
        </p:sp>
      </p:grpSp>
      <p:sp>
        <p:nvSpPr>
          <p:cNvPr id="10" name="Rectangle 9"/>
          <p:cNvSpPr/>
          <p:nvPr/>
        </p:nvSpPr>
        <p:spPr>
          <a:xfrm>
            <a:off x="652458" y="1441740"/>
            <a:ext cx="1808508" cy="400110"/>
          </a:xfrm>
          <a:prstGeom prst="rect">
            <a:avLst/>
          </a:prstGeom>
        </p:spPr>
        <p:txBody>
          <a:bodyPr wrap="none">
            <a:spAutoFit/>
          </a:bodyPr>
          <a:lstStyle/>
          <a:p>
            <a:r>
              <a:rPr lang="en-US" sz="2000" b="1" dirty="0">
                <a:solidFill>
                  <a:srgbClr val="FFFF00"/>
                </a:solidFill>
                <a:latin typeface="Times New Roman" panose="02020603050405020304" pitchFamily="18" charset="0"/>
                <a:ea typeface="Times New Roman" panose="02020603050405020304" pitchFamily="18" charset="0"/>
              </a:rPr>
              <a:t>1. </a:t>
            </a:r>
            <a:r>
              <a:rPr lang="en-US" sz="2000" b="1" u="sng" dirty="0">
                <a:solidFill>
                  <a:srgbClr val="FFFF00"/>
                </a:solidFill>
                <a:latin typeface="Times New Roman" panose="02020603050405020304" pitchFamily="18" charset="0"/>
                <a:ea typeface="Times New Roman" panose="02020603050405020304" pitchFamily="18" charset="0"/>
              </a:rPr>
              <a:t>Định nghĩa</a:t>
            </a:r>
            <a:r>
              <a:rPr lang="en-US" sz="2000" b="1" dirty="0">
                <a:solidFill>
                  <a:srgbClr val="FFFF00"/>
                </a:solidFill>
                <a:latin typeface="Times New Roman" panose="02020603050405020304" pitchFamily="18" charset="0"/>
                <a:ea typeface="Times New Roman" panose="02020603050405020304" pitchFamily="18" charset="0"/>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15" name="Rectangle 14"/>
          <p:cNvSpPr/>
          <p:nvPr/>
        </p:nvSpPr>
        <p:spPr>
          <a:xfrm>
            <a:off x="904876" y="1442484"/>
            <a:ext cx="4752974" cy="1015663"/>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là dao động được duy trì do tác dụng của một ngoại lực biến thiên tuần hoàn. </a:t>
            </a:r>
          </a:p>
        </p:txBody>
      </p:sp>
      <p:sp>
        <p:nvSpPr>
          <p:cNvPr id="16" name="Rectangle 15"/>
          <p:cNvSpPr/>
          <p:nvPr/>
        </p:nvSpPr>
        <p:spPr>
          <a:xfrm>
            <a:off x="652458" y="2954045"/>
            <a:ext cx="2062167" cy="400110"/>
          </a:xfrm>
          <a:prstGeom prst="rect">
            <a:avLst/>
          </a:prstGeom>
        </p:spPr>
        <p:txBody>
          <a:bodyPr wrap="square">
            <a:spAutoFit/>
          </a:bodyPr>
          <a:lstStyle/>
          <a:p>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u="sng" dirty="0" smtClean="0">
                <a:solidFill>
                  <a:srgbClr val="FFFF00"/>
                </a:solidFill>
                <a:latin typeface="Times New Roman" panose="02020603050405020304" pitchFamily="18" charset="0"/>
                <a:cs typeface="Times New Roman" panose="02020603050405020304" pitchFamily="18" charset="0"/>
              </a:rPr>
              <a:t>Đặc </a:t>
            </a:r>
            <a:r>
              <a:rPr lang="en-US" sz="2000" b="1" u="sng" dirty="0">
                <a:solidFill>
                  <a:srgbClr val="FFFF00"/>
                </a:solidFill>
                <a:latin typeface="Times New Roman" panose="02020603050405020304" pitchFamily="18" charset="0"/>
                <a:cs typeface="Times New Roman" panose="02020603050405020304" pitchFamily="18" charset="0"/>
              </a:rPr>
              <a:t>điểm</a:t>
            </a:r>
            <a:r>
              <a:rPr lang="en-US" sz="2000" b="1" dirty="0" smtClean="0">
                <a:solidFill>
                  <a:srgbClr val="FFFF00"/>
                </a:solidFill>
                <a:latin typeface="Times New Roman" panose="02020603050405020304" pitchFamily="18" charset="0"/>
                <a:cs typeface="Times New Roman" panose="02020603050405020304" pitchFamily="18" charset="0"/>
              </a:rPr>
              <a:t>:</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99302" y="2440795"/>
            <a:ext cx="4987148" cy="400110"/>
          </a:xfrm>
          <a:prstGeom prst="rect">
            <a:avLst/>
          </a:prstGeom>
        </p:spPr>
        <p:txBody>
          <a:bodyPr wrap="square">
            <a:spAutoFit/>
          </a:bodyPr>
          <a:lstStyle/>
          <a:p>
            <a:r>
              <a:rPr lang="en-US" sz="2000" u="sng" dirty="0">
                <a:solidFill>
                  <a:schemeClr val="bg1"/>
                </a:solidFill>
                <a:latin typeface="Times New Roman" panose="02020603050405020304" pitchFamily="18" charset="0"/>
                <a:ea typeface="Times New Roman" panose="02020603050405020304" pitchFamily="18" charset="0"/>
              </a:rPr>
              <a:t>Biểu thức</a:t>
            </a:r>
            <a:r>
              <a:rPr lang="en-US" sz="2000" b="1" u="sng" dirty="0">
                <a:solidFill>
                  <a:schemeClr val="bg1"/>
                </a:solidFill>
                <a:latin typeface="Times New Roman" panose="02020603050405020304" pitchFamily="18" charset="0"/>
                <a:ea typeface="Times New Roman" panose="02020603050405020304" pitchFamily="18" charset="0"/>
              </a:rPr>
              <a:t> </a:t>
            </a:r>
            <a:r>
              <a:rPr lang="en-US" sz="2000" u="sng" dirty="0">
                <a:solidFill>
                  <a:schemeClr val="bg1"/>
                </a:solidFill>
                <a:latin typeface="Times New Roman" panose="02020603050405020304" pitchFamily="18" charset="0"/>
                <a:ea typeface="Times New Roman" panose="02020603050405020304" pitchFamily="18" charset="0"/>
              </a:rPr>
              <a:t>lực cưỡng bức</a:t>
            </a:r>
            <a:r>
              <a:rPr lang="en-US" sz="2000" dirty="0">
                <a:solidFill>
                  <a:schemeClr val="bg1"/>
                </a:solidFill>
                <a:latin typeface="Times New Roman" panose="02020603050405020304" pitchFamily="18" charset="0"/>
                <a:ea typeface="Times New Roman" panose="02020603050405020304" pitchFamily="18" charset="0"/>
              </a:rPr>
              <a:t>:</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smtClean="0">
                <a:solidFill>
                  <a:schemeClr val="bg1"/>
                </a:solidFill>
                <a:latin typeface="Times New Roman" panose="02020603050405020304" pitchFamily="18" charset="0"/>
                <a:ea typeface="Times New Roman" panose="02020603050405020304" pitchFamily="18" charset="0"/>
              </a:rPr>
              <a:t> </a:t>
            </a:r>
            <a:r>
              <a:rPr lang="en-US" sz="2000" dirty="0">
                <a:solidFill>
                  <a:srgbClr val="FFFF00"/>
                </a:solidFill>
                <a:latin typeface="Times New Roman" panose="02020603050405020304" pitchFamily="18" charset="0"/>
                <a:ea typeface="Times New Roman" panose="02020603050405020304" pitchFamily="18" charset="0"/>
              </a:rPr>
              <a:t>F</a:t>
            </a:r>
            <a:r>
              <a:rPr lang="en-US" sz="2000" baseline="-25000" dirty="0">
                <a:solidFill>
                  <a:srgbClr val="FFFF00"/>
                </a:solidFill>
                <a:latin typeface="Times New Roman" panose="02020603050405020304" pitchFamily="18" charset="0"/>
                <a:ea typeface="Times New Roman" panose="02020603050405020304" pitchFamily="18" charset="0"/>
              </a:rPr>
              <a:t>n </a:t>
            </a:r>
            <a:r>
              <a:rPr lang="en-US" sz="2000" dirty="0">
                <a:solidFill>
                  <a:srgbClr val="FFFF00"/>
                </a:solidFill>
                <a:latin typeface="Times New Roman" panose="02020603050405020304" pitchFamily="18" charset="0"/>
                <a:ea typeface="Times New Roman" panose="02020603050405020304" pitchFamily="18" charset="0"/>
              </a:rPr>
              <a:t>= F</a:t>
            </a:r>
            <a:r>
              <a:rPr lang="en-US" sz="2000" baseline="-25000" dirty="0">
                <a:solidFill>
                  <a:srgbClr val="FFFF00"/>
                </a:solidFill>
                <a:latin typeface="Times New Roman" panose="02020603050405020304" pitchFamily="18" charset="0"/>
                <a:ea typeface="Times New Roman" panose="02020603050405020304" pitchFamily="18" charset="0"/>
              </a:rPr>
              <a:t>0</a:t>
            </a:r>
            <a:r>
              <a:rPr lang="en-US" sz="2000" dirty="0">
                <a:solidFill>
                  <a:srgbClr val="FFFF00"/>
                </a:solidFill>
                <a:latin typeface="Times New Roman" panose="02020603050405020304" pitchFamily="18" charset="0"/>
                <a:ea typeface="Times New Roman" panose="02020603050405020304" pitchFamily="18" charset="0"/>
              </a:rPr>
              <a:t>.cos(</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FF00"/>
                </a:solidFill>
                <a:latin typeface="Times New Roman" panose="02020603050405020304" pitchFamily="18" charset="0"/>
                <a:ea typeface="Times New Roman" panose="02020603050405020304" pitchFamily="18" charset="0"/>
              </a:rPr>
              <a:t>.t + </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FF00"/>
                </a:solidFill>
                <a:latin typeface="Times New Roman" panose="02020603050405020304" pitchFamily="18" charset="0"/>
                <a:ea typeface="Times New Roman" panose="02020603050405020304" pitchFamily="18" charset="0"/>
              </a:rPr>
              <a:t>). </a:t>
            </a:r>
            <a:endParaRPr lang="en-US" sz="2000" dirty="0">
              <a:solidFill>
                <a:srgbClr val="FFFF00"/>
              </a:solidFill>
            </a:endParaRPr>
          </a:p>
        </p:txBody>
      </p:sp>
      <p:sp>
        <p:nvSpPr>
          <p:cNvPr id="3" name="Rectangle 2"/>
          <p:cNvSpPr/>
          <p:nvPr/>
        </p:nvSpPr>
        <p:spPr>
          <a:xfrm>
            <a:off x="736600" y="3306530"/>
            <a:ext cx="4921250" cy="707886"/>
          </a:xfrm>
          <a:prstGeom prst="rect">
            <a:avLst/>
          </a:prstGeom>
        </p:spPr>
        <p:txBody>
          <a:bodyPr wrap="square">
            <a:spAutoFit/>
          </a:bodyPr>
          <a:lstStyle/>
          <a:p>
            <a:pPr marL="108585" algn="just">
              <a:spcAft>
                <a:spcPts val="0"/>
              </a:spcAft>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Dao động cưỡng bức có biên độ không đổi và có tần số bằng tần số của lực cưỡng bức.</a:t>
            </a:r>
            <a:endParaRPr lang="en-US" sz="20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sp>
        <p:nvSpPr>
          <p:cNvPr id="11" name="Rectangle 10"/>
          <p:cNvSpPr/>
          <p:nvPr/>
        </p:nvSpPr>
        <p:spPr>
          <a:xfrm>
            <a:off x="899302" y="3925388"/>
            <a:ext cx="4758548" cy="1938992"/>
          </a:xfrm>
          <a:prstGeom prst="rect">
            <a:avLst/>
          </a:prstGeom>
        </p:spPr>
        <p:txBody>
          <a:bodyPr wrap="square">
            <a:spAutoFit/>
          </a:bodyPr>
          <a:lstStyle/>
          <a:p>
            <a:pPr algn="just"/>
            <a:r>
              <a:rPr lang="en-US" sz="2000" dirty="0">
                <a:solidFill>
                  <a:schemeClr val="bg1"/>
                </a:solidFill>
                <a:latin typeface="Times New Roman" panose="02020603050405020304" pitchFamily="18" charset="0"/>
                <a:ea typeface="Times New Roman" panose="02020603050405020304" pitchFamily="18" charset="0"/>
              </a:rPr>
              <a:t>- Biên độ của dao động cưỡng bức tỉ lệ thuận với biên độ F</a:t>
            </a:r>
            <a:r>
              <a:rPr lang="en-US" sz="2000" baseline="-25000" dirty="0">
                <a:solidFill>
                  <a:schemeClr val="bg1"/>
                </a:solidFill>
                <a:latin typeface="Times New Roman" panose="02020603050405020304" pitchFamily="18" charset="0"/>
                <a:ea typeface="Times New Roman" panose="02020603050405020304" pitchFamily="18" charset="0"/>
              </a:rPr>
              <a:t>0</a:t>
            </a:r>
            <a:r>
              <a:rPr lang="en-US" sz="2000" dirty="0">
                <a:solidFill>
                  <a:schemeClr val="bg1"/>
                </a:solidFill>
                <a:latin typeface="Times New Roman" panose="02020603050405020304" pitchFamily="18" charset="0"/>
                <a:ea typeface="Times New Roman" panose="02020603050405020304" pitchFamily="18" charset="0"/>
              </a:rPr>
              <a:t> của ngoại lực và phụ thuộc vào độ chênh lệch giữa tần số f của lực cưỡng bức và tần số riêng f</a:t>
            </a:r>
            <a:r>
              <a:rPr lang="en-US" sz="2000" baseline="-25000" dirty="0">
                <a:solidFill>
                  <a:schemeClr val="bg1"/>
                </a:solidFill>
                <a:latin typeface="Times New Roman" panose="02020603050405020304" pitchFamily="18" charset="0"/>
                <a:ea typeface="Times New Roman" panose="02020603050405020304" pitchFamily="18" charset="0"/>
              </a:rPr>
              <a:t>0</a:t>
            </a:r>
            <a:r>
              <a:rPr lang="en-US" sz="2000" dirty="0">
                <a:solidFill>
                  <a:schemeClr val="bg1"/>
                </a:solidFill>
                <a:latin typeface="Times New Roman" panose="02020603050405020304" pitchFamily="18" charset="0"/>
                <a:ea typeface="Times New Roman" panose="02020603050405020304" pitchFamily="18" charset="0"/>
              </a:rPr>
              <a:t> của hệ dao động. Khi f càng gần f</a:t>
            </a:r>
            <a:r>
              <a:rPr lang="en-US" sz="2000" baseline="-25000" dirty="0">
                <a:solidFill>
                  <a:schemeClr val="bg1"/>
                </a:solidFill>
                <a:latin typeface="Times New Roman" panose="02020603050405020304" pitchFamily="18" charset="0"/>
                <a:ea typeface="Times New Roman" panose="02020603050405020304" pitchFamily="18" charset="0"/>
              </a:rPr>
              <a:t>0</a:t>
            </a:r>
            <a:r>
              <a:rPr lang="en-US" sz="2000" dirty="0">
                <a:solidFill>
                  <a:schemeClr val="bg1"/>
                </a:solidFill>
                <a:latin typeface="Times New Roman" panose="02020603050405020304" pitchFamily="18" charset="0"/>
                <a:ea typeface="Times New Roman" panose="02020603050405020304" pitchFamily="18" charset="0"/>
              </a:rPr>
              <a:t> thì biên độ dao động cưỡng bức càng lớn.</a:t>
            </a:r>
            <a:endParaRPr lang="en-US" sz="2000" dirty="0">
              <a:solidFill>
                <a:schemeClr val="bg1"/>
              </a:solidFill>
            </a:endParaRPr>
          </a:p>
        </p:txBody>
      </p:sp>
      <p:sp>
        <p:nvSpPr>
          <p:cNvPr id="5" name="TextBox 4"/>
          <p:cNvSpPr txBox="1"/>
          <p:nvPr/>
        </p:nvSpPr>
        <p:spPr>
          <a:xfrm>
            <a:off x="6100183" y="1393031"/>
            <a:ext cx="2714324" cy="584775"/>
          </a:xfrm>
          <a:prstGeom prst="rect">
            <a:avLst/>
          </a:prstGeom>
          <a:noFill/>
        </p:spPr>
        <p:txBody>
          <a:bodyPr wrap="square" rtlCol="0">
            <a:spAutoFit/>
          </a:bodyPr>
          <a:lstStyle/>
          <a:p>
            <a:pPr algn="just"/>
            <a:r>
              <a:rPr lang="en-US" sz="1600" b="1" dirty="0" smtClean="0"/>
              <a:t>  Khảo sát sự phụ thuộc của A</a:t>
            </a:r>
            <a:r>
              <a:rPr lang="en-US" sz="1600" b="1" baseline="-25000" dirty="0" smtClean="0"/>
              <a:t>cb</a:t>
            </a:r>
            <a:r>
              <a:rPr lang="en-US" sz="1600" b="1" dirty="0" smtClean="0"/>
              <a:t> theo f</a:t>
            </a:r>
            <a:r>
              <a:rPr lang="en-US" sz="1600" b="1" baseline="-25000" dirty="0" smtClean="0"/>
              <a:t>cb</a:t>
            </a:r>
            <a:endParaRPr lang="en-US" sz="1600" b="1" dirty="0"/>
          </a:p>
        </p:txBody>
      </p:sp>
      <p:sp>
        <p:nvSpPr>
          <p:cNvPr id="13" name="Rectangle 12"/>
          <p:cNvSpPr/>
          <p:nvPr/>
        </p:nvSpPr>
        <p:spPr>
          <a:xfrm>
            <a:off x="6100183" y="562034"/>
            <a:ext cx="2921000" cy="830997"/>
          </a:xfrm>
          <a:prstGeom prst="rect">
            <a:avLst/>
          </a:prstGeom>
        </p:spPr>
        <p:txBody>
          <a:bodyPr wrap="square">
            <a:spAutoFit/>
          </a:bodyPr>
          <a:lstStyle/>
          <a:p>
            <a:pPr algn="just"/>
            <a:r>
              <a:rPr lang="en-US" sz="1600" b="1" dirty="0" smtClean="0"/>
              <a:t>  Xét con lắc lò xo có tần số riêng </a:t>
            </a:r>
            <a:r>
              <a:rPr lang="en-US" sz="1600" b="1" dirty="0" smtClean="0">
                <a:solidFill>
                  <a:srgbClr val="FF0000"/>
                </a:solidFill>
              </a:rPr>
              <a:t>f</a:t>
            </a:r>
            <a:r>
              <a:rPr lang="en-US" sz="1600" b="1" baseline="-25000" dirty="0" smtClean="0">
                <a:solidFill>
                  <a:srgbClr val="FF0000"/>
                </a:solidFill>
              </a:rPr>
              <a:t>0</a:t>
            </a:r>
            <a:r>
              <a:rPr lang="en-US" sz="1600" b="1" dirty="0" smtClean="0">
                <a:solidFill>
                  <a:srgbClr val="FF0000"/>
                </a:solidFill>
              </a:rPr>
              <a:t> = 5 Hz</a:t>
            </a:r>
            <a:r>
              <a:rPr lang="en-US" sz="1600" b="1" dirty="0" smtClean="0"/>
              <a:t>, chịu tác dụng của lực cưỡng bức có tần số f</a:t>
            </a:r>
            <a:r>
              <a:rPr lang="en-US" sz="1600" b="1" baseline="-25000" dirty="0" smtClean="0"/>
              <a:t>cb</a:t>
            </a:r>
            <a:endParaRPr lang="en-US" sz="1600" b="1" dirty="0"/>
          </a:p>
        </p:txBody>
      </p:sp>
      <p:graphicFrame>
        <p:nvGraphicFramePr>
          <p:cNvPr id="19" name="Table 18"/>
          <p:cNvGraphicFramePr>
            <a:graphicFrameLocks noGrp="1"/>
          </p:cNvGraphicFramePr>
          <p:nvPr>
            <p:extLst>
              <p:ext uri="{D42A27DB-BD31-4B8C-83A1-F6EECF244321}">
                <p14:modId xmlns:p14="http://schemas.microsoft.com/office/powerpoint/2010/main" val="2352651624"/>
              </p:ext>
            </p:extLst>
          </p:nvPr>
        </p:nvGraphicFramePr>
        <p:xfrm>
          <a:off x="5972475" y="2058033"/>
          <a:ext cx="3152776" cy="701040"/>
        </p:xfrm>
        <a:graphic>
          <a:graphicData uri="http://schemas.openxmlformats.org/drawingml/2006/table">
            <a:tbl>
              <a:tblPr firstRow="1" bandRow="1">
                <a:tableStyleId>{5C22544A-7EE6-4342-B048-85BDC9FD1C3A}</a:tableStyleId>
              </a:tblPr>
              <a:tblGrid>
                <a:gridCol w="788194">
                  <a:extLst>
                    <a:ext uri="{9D8B030D-6E8A-4147-A177-3AD203B41FA5}">
                      <a16:colId xmlns:a16="http://schemas.microsoft.com/office/drawing/2014/main" xmlns="" val="4204668574"/>
                    </a:ext>
                  </a:extLst>
                </a:gridCol>
                <a:gridCol w="394097">
                  <a:extLst>
                    <a:ext uri="{9D8B030D-6E8A-4147-A177-3AD203B41FA5}">
                      <a16:colId xmlns:a16="http://schemas.microsoft.com/office/drawing/2014/main" xmlns="" val="660892685"/>
                    </a:ext>
                  </a:extLst>
                </a:gridCol>
                <a:gridCol w="394097">
                  <a:extLst>
                    <a:ext uri="{9D8B030D-6E8A-4147-A177-3AD203B41FA5}">
                      <a16:colId xmlns:a16="http://schemas.microsoft.com/office/drawing/2014/main" xmlns="" val="3369460494"/>
                    </a:ext>
                  </a:extLst>
                </a:gridCol>
                <a:gridCol w="394097">
                  <a:extLst>
                    <a:ext uri="{9D8B030D-6E8A-4147-A177-3AD203B41FA5}">
                      <a16:colId xmlns:a16="http://schemas.microsoft.com/office/drawing/2014/main" xmlns="" val="258877976"/>
                    </a:ext>
                  </a:extLst>
                </a:gridCol>
                <a:gridCol w="394097">
                  <a:extLst>
                    <a:ext uri="{9D8B030D-6E8A-4147-A177-3AD203B41FA5}">
                      <a16:colId xmlns:a16="http://schemas.microsoft.com/office/drawing/2014/main" xmlns="" val="681674217"/>
                    </a:ext>
                  </a:extLst>
                </a:gridCol>
                <a:gridCol w="394097">
                  <a:extLst>
                    <a:ext uri="{9D8B030D-6E8A-4147-A177-3AD203B41FA5}">
                      <a16:colId xmlns:a16="http://schemas.microsoft.com/office/drawing/2014/main" xmlns="" val="1753522718"/>
                    </a:ext>
                  </a:extLst>
                </a:gridCol>
                <a:gridCol w="394097">
                  <a:extLst>
                    <a:ext uri="{9D8B030D-6E8A-4147-A177-3AD203B41FA5}">
                      <a16:colId xmlns:a16="http://schemas.microsoft.com/office/drawing/2014/main" xmlns="" val="948826038"/>
                    </a:ext>
                  </a:extLst>
                </a:gridCol>
              </a:tblGrid>
              <a:tr h="2616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f</a:t>
                      </a:r>
                      <a:r>
                        <a:rPr lang="en-US" sz="1600" b="1" baseline="-25000" dirty="0" smtClean="0"/>
                        <a:t>cb</a:t>
                      </a:r>
                      <a:r>
                        <a:rPr lang="en-US" sz="1600" b="1" dirty="0" smtClean="0"/>
                        <a:t> (Hz)</a:t>
                      </a:r>
                      <a:endParaRPr lang="en-US" sz="1600" b="1" dirty="0"/>
                    </a:p>
                  </a:txBody>
                  <a:tcPr/>
                </a:tc>
                <a:tc>
                  <a:txBody>
                    <a:bodyPr/>
                    <a:lstStyle/>
                    <a:p>
                      <a:pPr algn="ctr"/>
                      <a:r>
                        <a:rPr lang="en-US" sz="1600" dirty="0" smtClean="0"/>
                        <a:t>2</a:t>
                      </a:r>
                      <a:endParaRPr lang="en-US" sz="1600" dirty="0"/>
                    </a:p>
                  </a:txBody>
                  <a:tcPr/>
                </a:tc>
                <a:tc>
                  <a:txBody>
                    <a:bodyPr/>
                    <a:lstStyle/>
                    <a:p>
                      <a:pPr algn="ctr"/>
                      <a:r>
                        <a:rPr lang="en-US" sz="1600" dirty="0" smtClean="0"/>
                        <a:t>3</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6</a:t>
                      </a:r>
                      <a:endParaRPr lang="en-US" sz="1600" dirty="0"/>
                    </a:p>
                  </a:txBody>
                  <a:tcPr/>
                </a:tc>
                <a:tc>
                  <a:txBody>
                    <a:bodyPr/>
                    <a:lstStyle/>
                    <a:p>
                      <a:pPr algn="ctr"/>
                      <a:r>
                        <a:rPr lang="en-US" sz="1600" dirty="0" smtClean="0"/>
                        <a:t>7</a:t>
                      </a:r>
                      <a:endParaRPr lang="en-US" sz="1600" dirty="0"/>
                    </a:p>
                  </a:txBody>
                  <a:tcPr/>
                </a:tc>
                <a:extLst>
                  <a:ext uri="{0D108BD9-81ED-4DB2-BD59-A6C34878D82A}">
                    <a16:rowId xmlns:a16="http://schemas.microsoft.com/office/drawing/2014/main" xmlns="" val="1400008373"/>
                  </a:ext>
                </a:extLst>
              </a:tr>
              <a:tr h="2616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t>A</a:t>
                      </a:r>
                      <a:r>
                        <a:rPr lang="en-US" sz="1500" b="1" baseline="-25000" dirty="0" smtClean="0"/>
                        <a:t>cb</a:t>
                      </a:r>
                      <a:r>
                        <a:rPr lang="en-US" sz="1500" b="1" baseline="0" dirty="0" smtClean="0"/>
                        <a:t>(cm)</a:t>
                      </a:r>
                      <a:endParaRPr lang="en-US" sz="1500" b="1"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2658848235"/>
                  </a:ext>
                </a:extLst>
              </a:tr>
            </a:tbl>
          </a:graphicData>
        </a:graphic>
      </p:graphicFrame>
      <p:grpSp>
        <p:nvGrpSpPr>
          <p:cNvPr id="72" name="Group 71"/>
          <p:cNvGrpSpPr/>
          <p:nvPr/>
        </p:nvGrpSpPr>
        <p:grpSpPr>
          <a:xfrm>
            <a:off x="6168607" y="3562435"/>
            <a:ext cx="2743200" cy="2743200"/>
            <a:chOff x="6168607" y="3346535"/>
            <a:chExt cx="2743200" cy="2743200"/>
          </a:xfrm>
        </p:grpSpPr>
        <p:cxnSp>
          <p:nvCxnSpPr>
            <p:cNvPr id="21" name="Straight Connector 20"/>
            <p:cNvCxnSpPr/>
            <p:nvPr/>
          </p:nvCxnSpPr>
          <p:spPr>
            <a:xfrm flipV="1">
              <a:off x="6168607" y="5953423"/>
              <a:ext cx="2743200" cy="0"/>
            </a:xfrm>
            <a:prstGeom prst="line">
              <a:avLst/>
            </a:prstGeom>
            <a:ln w="31750">
              <a:solidFill>
                <a:schemeClr val="tx1"/>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4918092" y="4718135"/>
              <a:ext cx="2743200" cy="0"/>
            </a:xfrm>
            <a:prstGeom prst="line">
              <a:avLst/>
            </a:prstGeom>
            <a:ln w="31750">
              <a:solidFill>
                <a:schemeClr val="tx1"/>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5994832" y="3172015"/>
            <a:ext cx="3179262" cy="3324120"/>
            <a:chOff x="5994832" y="3172015"/>
            <a:chExt cx="3179262" cy="3324120"/>
          </a:xfrm>
        </p:grpSpPr>
        <p:sp>
          <p:nvSpPr>
            <p:cNvPr id="73" name="Rectangle 72"/>
            <p:cNvSpPr/>
            <p:nvPr/>
          </p:nvSpPr>
          <p:spPr>
            <a:xfrm>
              <a:off x="6027742" y="3172015"/>
              <a:ext cx="886781" cy="369332"/>
            </a:xfrm>
            <a:prstGeom prst="rect">
              <a:avLst/>
            </a:prstGeom>
          </p:spPr>
          <p:txBody>
            <a:bodyPr wrap="none">
              <a:spAutoFit/>
            </a:bodyPr>
            <a:lstStyle/>
            <a:p>
              <a:pPr>
                <a:defRPr/>
              </a:pPr>
              <a:r>
                <a:rPr lang="en-US" dirty="0"/>
                <a:t>A</a:t>
              </a:r>
              <a:r>
                <a:rPr lang="en-US" baseline="-25000" dirty="0"/>
                <a:t>cb</a:t>
              </a:r>
              <a:r>
                <a:rPr lang="en-US" dirty="0"/>
                <a:t>(cm)</a:t>
              </a:r>
            </a:p>
          </p:txBody>
        </p:sp>
        <p:sp>
          <p:nvSpPr>
            <p:cNvPr id="74" name="Rectangle 73"/>
            <p:cNvSpPr/>
            <p:nvPr/>
          </p:nvSpPr>
          <p:spPr>
            <a:xfrm>
              <a:off x="8401382" y="5798733"/>
              <a:ext cx="772712" cy="369332"/>
            </a:xfrm>
            <a:prstGeom prst="rect">
              <a:avLst/>
            </a:prstGeom>
          </p:spPr>
          <p:txBody>
            <a:bodyPr wrap="none">
              <a:spAutoFit/>
            </a:bodyPr>
            <a:lstStyle/>
            <a:p>
              <a:pPr>
                <a:defRPr/>
              </a:pPr>
              <a:r>
                <a:rPr lang="en-US" dirty="0" smtClean="0"/>
                <a:t>f</a:t>
              </a:r>
              <a:r>
                <a:rPr lang="en-US" baseline="-25000" dirty="0" smtClean="0"/>
                <a:t>cb</a:t>
              </a:r>
              <a:r>
                <a:rPr lang="en-US" dirty="0" smtClean="0"/>
                <a:t>(Hz</a:t>
              </a:r>
              <a:r>
                <a:rPr lang="en-US" dirty="0"/>
                <a:t>)</a:t>
              </a:r>
            </a:p>
          </p:txBody>
        </p:sp>
        <p:sp>
          <p:nvSpPr>
            <p:cNvPr id="75" name="Rectangle 74"/>
            <p:cNvSpPr/>
            <p:nvPr/>
          </p:nvSpPr>
          <p:spPr>
            <a:xfrm>
              <a:off x="5994832" y="6126803"/>
              <a:ext cx="336952" cy="369332"/>
            </a:xfrm>
            <a:prstGeom prst="rect">
              <a:avLst/>
            </a:prstGeom>
          </p:spPr>
          <p:txBody>
            <a:bodyPr wrap="none">
              <a:spAutoFit/>
            </a:bodyPr>
            <a:lstStyle/>
            <a:p>
              <a:pPr>
                <a:defRPr/>
              </a:pPr>
              <a:r>
                <a:rPr lang="en-US" b="1" dirty="0" smtClean="0"/>
                <a:t>O</a:t>
              </a:r>
              <a:endParaRPr lang="en-US" b="1" dirty="0"/>
            </a:p>
          </p:txBody>
        </p:sp>
      </p:grpSp>
      <p:grpSp>
        <p:nvGrpSpPr>
          <p:cNvPr id="90" name="Group 89"/>
          <p:cNvGrpSpPr/>
          <p:nvPr/>
        </p:nvGrpSpPr>
        <p:grpSpPr>
          <a:xfrm>
            <a:off x="6448851" y="6145947"/>
            <a:ext cx="2096207" cy="307779"/>
            <a:chOff x="6448851" y="5930047"/>
            <a:chExt cx="2096207" cy="307779"/>
          </a:xfrm>
        </p:grpSpPr>
        <p:sp>
          <p:nvSpPr>
            <p:cNvPr id="76" name="Rectangle 75"/>
            <p:cNvSpPr/>
            <p:nvPr/>
          </p:nvSpPr>
          <p:spPr>
            <a:xfrm>
              <a:off x="6448851" y="5930048"/>
              <a:ext cx="276038" cy="307777"/>
            </a:xfrm>
            <a:prstGeom prst="rect">
              <a:avLst/>
            </a:prstGeom>
          </p:spPr>
          <p:txBody>
            <a:bodyPr wrap="none">
              <a:spAutoFit/>
            </a:bodyPr>
            <a:lstStyle/>
            <a:p>
              <a:pPr>
                <a:defRPr/>
              </a:pPr>
              <a:r>
                <a:rPr lang="en-US" sz="1400" b="1" dirty="0"/>
                <a:t>1</a:t>
              </a:r>
            </a:p>
          </p:txBody>
        </p:sp>
        <p:sp>
          <p:nvSpPr>
            <p:cNvPr id="77" name="Rectangle 76"/>
            <p:cNvSpPr/>
            <p:nvPr/>
          </p:nvSpPr>
          <p:spPr>
            <a:xfrm>
              <a:off x="6759528" y="5930049"/>
              <a:ext cx="276038" cy="307777"/>
            </a:xfrm>
            <a:prstGeom prst="rect">
              <a:avLst/>
            </a:prstGeom>
          </p:spPr>
          <p:txBody>
            <a:bodyPr wrap="none">
              <a:spAutoFit/>
            </a:bodyPr>
            <a:lstStyle/>
            <a:p>
              <a:pPr>
                <a:defRPr/>
              </a:pPr>
              <a:r>
                <a:rPr lang="en-US" sz="1400" b="1" dirty="0" smtClean="0"/>
                <a:t>2</a:t>
              </a:r>
              <a:endParaRPr lang="en-US" sz="1400" b="1" dirty="0"/>
            </a:p>
          </p:txBody>
        </p:sp>
        <p:sp>
          <p:nvSpPr>
            <p:cNvPr id="78" name="Rectangle 77"/>
            <p:cNvSpPr/>
            <p:nvPr/>
          </p:nvSpPr>
          <p:spPr>
            <a:xfrm>
              <a:off x="7058451" y="5930049"/>
              <a:ext cx="276038" cy="307777"/>
            </a:xfrm>
            <a:prstGeom prst="rect">
              <a:avLst/>
            </a:prstGeom>
          </p:spPr>
          <p:txBody>
            <a:bodyPr wrap="none">
              <a:spAutoFit/>
            </a:bodyPr>
            <a:lstStyle/>
            <a:p>
              <a:pPr>
                <a:defRPr/>
              </a:pPr>
              <a:r>
                <a:rPr lang="en-US" sz="1400" b="1" dirty="0" smtClean="0"/>
                <a:t>3</a:t>
              </a:r>
              <a:endParaRPr lang="en-US" sz="1400" b="1" dirty="0"/>
            </a:p>
          </p:txBody>
        </p:sp>
        <p:sp>
          <p:nvSpPr>
            <p:cNvPr id="79" name="Rectangle 78"/>
            <p:cNvSpPr/>
            <p:nvPr/>
          </p:nvSpPr>
          <p:spPr>
            <a:xfrm>
              <a:off x="7356061" y="5930048"/>
              <a:ext cx="276038" cy="307777"/>
            </a:xfrm>
            <a:prstGeom prst="rect">
              <a:avLst/>
            </a:prstGeom>
          </p:spPr>
          <p:txBody>
            <a:bodyPr wrap="none">
              <a:spAutoFit/>
            </a:bodyPr>
            <a:lstStyle/>
            <a:p>
              <a:pPr>
                <a:defRPr/>
              </a:pPr>
              <a:r>
                <a:rPr lang="en-US" sz="1400" b="1" dirty="0"/>
                <a:t>4</a:t>
              </a:r>
            </a:p>
          </p:txBody>
        </p:sp>
        <p:sp>
          <p:nvSpPr>
            <p:cNvPr id="80" name="Rectangle 79"/>
            <p:cNvSpPr/>
            <p:nvPr/>
          </p:nvSpPr>
          <p:spPr>
            <a:xfrm>
              <a:off x="7646480" y="5930048"/>
              <a:ext cx="276038" cy="307777"/>
            </a:xfrm>
            <a:prstGeom prst="rect">
              <a:avLst/>
            </a:prstGeom>
          </p:spPr>
          <p:txBody>
            <a:bodyPr wrap="none">
              <a:spAutoFit/>
            </a:bodyPr>
            <a:lstStyle/>
            <a:p>
              <a:pPr>
                <a:defRPr/>
              </a:pPr>
              <a:r>
                <a:rPr lang="en-US" sz="1400" b="1" dirty="0" smtClean="0"/>
                <a:t>5</a:t>
              </a:r>
              <a:endParaRPr lang="en-US" sz="1400" b="1" dirty="0"/>
            </a:p>
          </p:txBody>
        </p:sp>
        <p:sp>
          <p:nvSpPr>
            <p:cNvPr id="81" name="Rectangle 80"/>
            <p:cNvSpPr/>
            <p:nvPr/>
          </p:nvSpPr>
          <p:spPr>
            <a:xfrm>
              <a:off x="7965661" y="5930047"/>
              <a:ext cx="276038" cy="307777"/>
            </a:xfrm>
            <a:prstGeom prst="rect">
              <a:avLst/>
            </a:prstGeom>
          </p:spPr>
          <p:txBody>
            <a:bodyPr wrap="none">
              <a:spAutoFit/>
            </a:bodyPr>
            <a:lstStyle/>
            <a:p>
              <a:pPr>
                <a:defRPr/>
              </a:pPr>
              <a:r>
                <a:rPr lang="en-US" sz="1400" b="1" dirty="0"/>
                <a:t>6</a:t>
              </a:r>
            </a:p>
          </p:txBody>
        </p:sp>
        <p:sp>
          <p:nvSpPr>
            <p:cNvPr id="82" name="Rectangle 81"/>
            <p:cNvSpPr/>
            <p:nvPr/>
          </p:nvSpPr>
          <p:spPr>
            <a:xfrm>
              <a:off x="8269020" y="5930047"/>
              <a:ext cx="276038" cy="307777"/>
            </a:xfrm>
            <a:prstGeom prst="rect">
              <a:avLst/>
            </a:prstGeom>
          </p:spPr>
          <p:txBody>
            <a:bodyPr wrap="none">
              <a:spAutoFit/>
            </a:bodyPr>
            <a:lstStyle/>
            <a:p>
              <a:pPr>
                <a:defRPr/>
              </a:pPr>
              <a:r>
                <a:rPr lang="en-US" sz="1400" b="1" dirty="0"/>
                <a:t>7</a:t>
              </a:r>
            </a:p>
          </p:txBody>
        </p:sp>
      </p:grpSp>
      <p:grpSp>
        <p:nvGrpSpPr>
          <p:cNvPr id="91" name="Group 90"/>
          <p:cNvGrpSpPr/>
          <p:nvPr/>
        </p:nvGrpSpPr>
        <p:grpSpPr>
          <a:xfrm>
            <a:off x="5975123" y="3897589"/>
            <a:ext cx="380106" cy="2106158"/>
            <a:chOff x="5975123" y="3681689"/>
            <a:chExt cx="380106" cy="2106158"/>
          </a:xfrm>
        </p:grpSpPr>
        <p:sp>
          <p:nvSpPr>
            <p:cNvPr id="83" name="Rectangle 82"/>
            <p:cNvSpPr/>
            <p:nvPr/>
          </p:nvSpPr>
          <p:spPr>
            <a:xfrm>
              <a:off x="6055991" y="5480070"/>
              <a:ext cx="276038" cy="307777"/>
            </a:xfrm>
            <a:prstGeom prst="rect">
              <a:avLst/>
            </a:prstGeom>
          </p:spPr>
          <p:txBody>
            <a:bodyPr wrap="none">
              <a:spAutoFit/>
            </a:bodyPr>
            <a:lstStyle/>
            <a:p>
              <a:pPr>
                <a:defRPr/>
              </a:pPr>
              <a:r>
                <a:rPr lang="en-US" sz="1400" b="1" dirty="0" smtClean="0"/>
                <a:t>2</a:t>
              </a:r>
              <a:endParaRPr lang="en-US" sz="1400" b="1" dirty="0"/>
            </a:p>
          </p:txBody>
        </p:sp>
        <p:sp>
          <p:nvSpPr>
            <p:cNvPr id="84" name="Rectangle 83"/>
            <p:cNvSpPr/>
            <p:nvPr/>
          </p:nvSpPr>
          <p:spPr>
            <a:xfrm>
              <a:off x="6048801" y="5194633"/>
              <a:ext cx="276038" cy="307777"/>
            </a:xfrm>
            <a:prstGeom prst="rect">
              <a:avLst/>
            </a:prstGeom>
          </p:spPr>
          <p:txBody>
            <a:bodyPr wrap="none">
              <a:spAutoFit/>
            </a:bodyPr>
            <a:lstStyle/>
            <a:p>
              <a:pPr>
                <a:defRPr/>
              </a:pPr>
              <a:r>
                <a:rPr lang="en-US" sz="1400" b="1" dirty="0" smtClean="0"/>
                <a:t>4</a:t>
              </a:r>
              <a:endParaRPr lang="en-US" sz="1400" b="1" dirty="0"/>
            </a:p>
          </p:txBody>
        </p:sp>
        <p:sp>
          <p:nvSpPr>
            <p:cNvPr id="85" name="Rectangle 84"/>
            <p:cNvSpPr/>
            <p:nvPr/>
          </p:nvSpPr>
          <p:spPr>
            <a:xfrm>
              <a:off x="6048801" y="4876073"/>
              <a:ext cx="276038" cy="307777"/>
            </a:xfrm>
            <a:prstGeom prst="rect">
              <a:avLst/>
            </a:prstGeom>
          </p:spPr>
          <p:txBody>
            <a:bodyPr wrap="none">
              <a:spAutoFit/>
            </a:bodyPr>
            <a:lstStyle/>
            <a:p>
              <a:pPr>
                <a:defRPr/>
              </a:pPr>
              <a:r>
                <a:rPr lang="en-US" sz="1400" b="1" dirty="0" smtClean="0"/>
                <a:t>6</a:t>
              </a:r>
              <a:endParaRPr lang="en-US" sz="1400" b="1" dirty="0"/>
            </a:p>
          </p:txBody>
        </p:sp>
        <p:sp>
          <p:nvSpPr>
            <p:cNvPr id="86" name="Rectangle 85"/>
            <p:cNvSpPr/>
            <p:nvPr/>
          </p:nvSpPr>
          <p:spPr>
            <a:xfrm>
              <a:off x="6063181" y="4589766"/>
              <a:ext cx="276038" cy="307777"/>
            </a:xfrm>
            <a:prstGeom prst="rect">
              <a:avLst/>
            </a:prstGeom>
          </p:spPr>
          <p:txBody>
            <a:bodyPr wrap="none">
              <a:spAutoFit/>
            </a:bodyPr>
            <a:lstStyle/>
            <a:p>
              <a:pPr>
                <a:defRPr/>
              </a:pPr>
              <a:r>
                <a:rPr lang="en-US" sz="1400" b="1" dirty="0" smtClean="0"/>
                <a:t>8</a:t>
              </a:r>
              <a:endParaRPr lang="en-US" sz="1400" b="1" dirty="0"/>
            </a:p>
          </p:txBody>
        </p:sp>
        <p:sp>
          <p:nvSpPr>
            <p:cNvPr id="87" name="Rectangle 86"/>
            <p:cNvSpPr/>
            <p:nvPr/>
          </p:nvSpPr>
          <p:spPr>
            <a:xfrm>
              <a:off x="5987821" y="4279018"/>
              <a:ext cx="367408" cy="307777"/>
            </a:xfrm>
            <a:prstGeom prst="rect">
              <a:avLst/>
            </a:prstGeom>
          </p:spPr>
          <p:txBody>
            <a:bodyPr wrap="none">
              <a:spAutoFit/>
            </a:bodyPr>
            <a:lstStyle/>
            <a:p>
              <a:pPr>
                <a:defRPr/>
              </a:pPr>
              <a:r>
                <a:rPr lang="en-US" sz="1400" b="1" dirty="0" smtClean="0"/>
                <a:t>10</a:t>
              </a:r>
              <a:endParaRPr lang="en-US" sz="1400" b="1" dirty="0"/>
            </a:p>
          </p:txBody>
        </p:sp>
        <p:sp>
          <p:nvSpPr>
            <p:cNvPr id="88" name="Rectangle 87"/>
            <p:cNvSpPr/>
            <p:nvPr/>
          </p:nvSpPr>
          <p:spPr>
            <a:xfrm>
              <a:off x="5975123" y="3980491"/>
              <a:ext cx="367408" cy="307777"/>
            </a:xfrm>
            <a:prstGeom prst="rect">
              <a:avLst/>
            </a:prstGeom>
          </p:spPr>
          <p:txBody>
            <a:bodyPr wrap="none">
              <a:spAutoFit/>
            </a:bodyPr>
            <a:lstStyle/>
            <a:p>
              <a:pPr>
                <a:defRPr/>
              </a:pPr>
              <a:r>
                <a:rPr lang="en-US" sz="1400" b="1" dirty="0" smtClean="0"/>
                <a:t>12</a:t>
              </a:r>
              <a:endParaRPr lang="en-US" sz="1400" b="1" dirty="0"/>
            </a:p>
          </p:txBody>
        </p:sp>
        <p:sp>
          <p:nvSpPr>
            <p:cNvPr id="89" name="Rectangle 88"/>
            <p:cNvSpPr/>
            <p:nvPr/>
          </p:nvSpPr>
          <p:spPr>
            <a:xfrm>
              <a:off x="5987821" y="3681689"/>
              <a:ext cx="367408" cy="307777"/>
            </a:xfrm>
            <a:prstGeom prst="rect">
              <a:avLst/>
            </a:prstGeom>
          </p:spPr>
          <p:txBody>
            <a:bodyPr wrap="none">
              <a:spAutoFit/>
            </a:bodyPr>
            <a:lstStyle/>
            <a:p>
              <a:pPr>
                <a:defRPr/>
              </a:pPr>
              <a:r>
                <a:rPr lang="en-US" sz="1400" b="1" dirty="0" smtClean="0"/>
                <a:t>14</a:t>
              </a:r>
              <a:endParaRPr lang="en-US" sz="1400" b="1" dirty="0"/>
            </a:p>
          </p:txBody>
        </p:sp>
      </p:grpSp>
      <p:sp>
        <p:nvSpPr>
          <p:cNvPr id="98" name="Oval 97"/>
          <p:cNvSpPr/>
          <p:nvPr/>
        </p:nvSpPr>
        <p:spPr>
          <a:xfrm>
            <a:off x="6847029" y="582299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138271" y="5512753"/>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448767" y="4750754"/>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7753162" y="386620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8049912" y="4684348"/>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8361319" y="5453227"/>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6870700" y="3879737"/>
            <a:ext cx="1549400" cy="1987663"/>
          </a:xfrm>
          <a:custGeom>
            <a:avLst/>
            <a:gdLst>
              <a:gd name="connsiteX0" fmla="*/ 0 w 1549400"/>
              <a:gd name="connsiteY0" fmla="*/ 1987663 h 1987663"/>
              <a:gd name="connsiteX1" fmla="*/ 292100 w 1549400"/>
              <a:gd name="connsiteY1" fmla="*/ 1682863 h 1987663"/>
              <a:gd name="connsiteX2" fmla="*/ 609600 w 1549400"/>
              <a:gd name="connsiteY2" fmla="*/ 914513 h 1987663"/>
              <a:gd name="connsiteX3" fmla="*/ 914400 w 1549400"/>
              <a:gd name="connsiteY3" fmla="*/ 113 h 1987663"/>
              <a:gd name="connsiteX4" fmla="*/ 1219200 w 1549400"/>
              <a:gd name="connsiteY4" fmla="*/ 857363 h 1987663"/>
              <a:gd name="connsiteX5" fmla="*/ 1549400 w 1549400"/>
              <a:gd name="connsiteY5" fmla="*/ 1632063 h 1987663"/>
              <a:gd name="connsiteX6" fmla="*/ 1549400 w 1549400"/>
              <a:gd name="connsiteY6" fmla="*/ 1632063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400" h="1987663">
                <a:moveTo>
                  <a:pt x="0" y="1987663"/>
                </a:moveTo>
                <a:cubicBezTo>
                  <a:pt x="95250" y="1924692"/>
                  <a:pt x="190500" y="1861721"/>
                  <a:pt x="292100" y="1682863"/>
                </a:cubicBezTo>
                <a:cubicBezTo>
                  <a:pt x="393700" y="1504005"/>
                  <a:pt x="505883" y="1194971"/>
                  <a:pt x="609600" y="914513"/>
                </a:cubicBezTo>
                <a:cubicBezTo>
                  <a:pt x="713317" y="634055"/>
                  <a:pt x="812800" y="9638"/>
                  <a:pt x="914400" y="113"/>
                </a:cubicBezTo>
                <a:cubicBezTo>
                  <a:pt x="1016000" y="-9412"/>
                  <a:pt x="1113367" y="585371"/>
                  <a:pt x="1219200" y="857363"/>
                </a:cubicBezTo>
                <a:cubicBezTo>
                  <a:pt x="1325033" y="1129355"/>
                  <a:pt x="1549400" y="1632063"/>
                  <a:pt x="1549400" y="1632063"/>
                </a:cubicBezTo>
                <a:lnTo>
                  <a:pt x="1549400" y="1632063"/>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749198" y="3577272"/>
            <a:ext cx="548868" cy="338554"/>
          </a:xfrm>
          <a:prstGeom prst="rect">
            <a:avLst/>
          </a:prstGeom>
        </p:spPr>
        <p:txBody>
          <a:bodyPr wrap="none">
            <a:spAutoFit/>
          </a:bodyPr>
          <a:lstStyle/>
          <a:p>
            <a:pPr>
              <a:defRPr/>
            </a:pPr>
            <a:r>
              <a:rPr lang="en-US" sz="1600" b="1" dirty="0" smtClean="0">
                <a:solidFill>
                  <a:srgbClr val="FF0000"/>
                </a:solidFill>
              </a:rPr>
              <a:t>A</a:t>
            </a:r>
            <a:r>
              <a:rPr lang="en-US" sz="1600" b="1" baseline="-25000" dirty="0" smtClean="0">
                <a:solidFill>
                  <a:srgbClr val="FF0000"/>
                </a:solidFill>
              </a:rPr>
              <a:t>max</a:t>
            </a:r>
            <a:endParaRPr lang="en-US" sz="1600" b="1" dirty="0">
              <a:solidFill>
                <a:srgbClr val="FF0000"/>
              </a:solidFill>
            </a:endParaRPr>
          </a:p>
        </p:txBody>
      </p:sp>
      <p:sp>
        <p:nvSpPr>
          <p:cNvPr id="111" name="Rectangle 110"/>
          <p:cNvSpPr/>
          <p:nvPr/>
        </p:nvSpPr>
        <p:spPr>
          <a:xfrm>
            <a:off x="6817536" y="2405311"/>
            <a:ext cx="301685" cy="369332"/>
          </a:xfrm>
          <a:prstGeom prst="rect">
            <a:avLst/>
          </a:prstGeom>
        </p:spPr>
        <p:txBody>
          <a:bodyPr wrap="none">
            <a:spAutoFit/>
          </a:bodyPr>
          <a:lstStyle/>
          <a:p>
            <a:pPr algn="ctr"/>
            <a:r>
              <a:rPr lang="en-US" dirty="0"/>
              <a:t>2</a:t>
            </a:r>
          </a:p>
        </p:txBody>
      </p:sp>
      <p:sp>
        <p:nvSpPr>
          <p:cNvPr id="112" name="Rectangle 111"/>
          <p:cNvSpPr/>
          <p:nvPr/>
        </p:nvSpPr>
        <p:spPr>
          <a:xfrm>
            <a:off x="7183646" y="2415600"/>
            <a:ext cx="301685" cy="369332"/>
          </a:xfrm>
          <a:prstGeom prst="rect">
            <a:avLst/>
          </a:prstGeom>
        </p:spPr>
        <p:txBody>
          <a:bodyPr wrap="none">
            <a:spAutoFit/>
          </a:bodyPr>
          <a:lstStyle/>
          <a:p>
            <a:pPr algn="ctr"/>
            <a:r>
              <a:rPr lang="en-US" dirty="0" smtClean="0"/>
              <a:t>4</a:t>
            </a:r>
            <a:endParaRPr lang="en-US" dirty="0"/>
          </a:p>
        </p:txBody>
      </p:sp>
      <p:sp>
        <p:nvSpPr>
          <p:cNvPr id="113" name="Rectangle 112"/>
          <p:cNvSpPr/>
          <p:nvPr/>
        </p:nvSpPr>
        <p:spPr>
          <a:xfrm>
            <a:off x="7598355" y="2415600"/>
            <a:ext cx="301685" cy="369332"/>
          </a:xfrm>
          <a:prstGeom prst="rect">
            <a:avLst/>
          </a:prstGeom>
        </p:spPr>
        <p:txBody>
          <a:bodyPr wrap="none">
            <a:spAutoFit/>
          </a:bodyPr>
          <a:lstStyle/>
          <a:p>
            <a:pPr algn="ctr"/>
            <a:r>
              <a:rPr lang="en-US" dirty="0" smtClean="0"/>
              <a:t>9</a:t>
            </a:r>
            <a:endParaRPr lang="en-US" dirty="0"/>
          </a:p>
        </p:txBody>
      </p:sp>
      <p:sp>
        <p:nvSpPr>
          <p:cNvPr id="114" name="Rectangle 113"/>
          <p:cNvSpPr/>
          <p:nvPr/>
        </p:nvSpPr>
        <p:spPr>
          <a:xfrm>
            <a:off x="7908455" y="2422284"/>
            <a:ext cx="418704" cy="369332"/>
          </a:xfrm>
          <a:prstGeom prst="rect">
            <a:avLst/>
          </a:prstGeom>
        </p:spPr>
        <p:txBody>
          <a:bodyPr wrap="none">
            <a:spAutoFit/>
          </a:bodyPr>
          <a:lstStyle/>
          <a:p>
            <a:pPr algn="ctr"/>
            <a:r>
              <a:rPr lang="en-US" dirty="0" smtClean="0"/>
              <a:t>15</a:t>
            </a:r>
            <a:endParaRPr lang="en-US" dirty="0"/>
          </a:p>
        </p:txBody>
      </p:sp>
      <p:sp>
        <p:nvSpPr>
          <p:cNvPr id="115" name="Rectangle 114"/>
          <p:cNvSpPr/>
          <p:nvPr/>
        </p:nvSpPr>
        <p:spPr>
          <a:xfrm>
            <a:off x="8298066" y="2415600"/>
            <a:ext cx="476413" cy="369332"/>
          </a:xfrm>
          <a:prstGeom prst="rect">
            <a:avLst/>
          </a:prstGeom>
        </p:spPr>
        <p:txBody>
          <a:bodyPr wrap="none">
            <a:spAutoFit/>
          </a:bodyPr>
          <a:lstStyle/>
          <a:p>
            <a:pPr algn="ctr"/>
            <a:r>
              <a:rPr lang="en-US" dirty="0" smtClean="0"/>
              <a:t>9.4</a:t>
            </a:r>
            <a:endParaRPr lang="en-US" dirty="0"/>
          </a:p>
        </p:txBody>
      </p:sp>
      <p:sp>
        <p:nvSpPr>
          <p:cNvPr id="116" name="Rectangle 115"/>
          <p:cNvSpPr/>
          <p:nvPr/>
        </p:nvSpPr>
        <p:spPr>
          <a:xfrm>
            <a:off x="8684063" y="2404009"/>
            <a:ext cx="476413" cy="369332"/>
          </a:xfrm>
          <a:prstGeom prst="rect">
            <a:avLst/>
          </a:prstGeom>
        </p:spPr>
        <p:txBody>
          <a:bodyPr wrap="none">
            <a:spAutoFit/>
          </a:bodyPr>
          <a:lstStyle/>
          <a:p>
            <a:pPr algn="ctr"/>
            <a:r>
              <a:rPr lang="en-US" dirty="0" smtClean="0"/>
              <a:t>4.4</a:t>
            </a:r>
            <a:endParaRPr lang="en-US" dirty="0"/>
          </a:p>
        </p:txBody>
      </p:sp>
    </p:spTree>
    <p:extLst>
      <p:ext uri="{BB962C8B-B14F-4D97-AF65-F5344CB8AC3E}">
        <p14:creationId xmlns:p14="http://schemas.microsoft.com/office/powerpoint/2010/main" val="116804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wipe(down)">
                                      <p:cBhvr>
                                        <p:cTn id="22" dur="500"/>
                                        <p:tgtEl>
                                          <p:spTgt spid="1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down)">
                                      <p:cBhvr>
                                        <p:cTn id="27" dur="5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wipe(down)">
                                      <p:cBhvr>
                                        <p:cTn id="32" dur="500"/>
                                        <p:tgtEl>
                                          <p:spTgt spid="1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wipe(down)">
                                      <p:cBhvr>
                                        <p:cTn id="37" dur="500"/>
                                        <p:tgtEl>
                                          <p:spTgt spid="1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5"/>
                                        </p:tgtEl>
                                        <p:attrNameLst>
                                          <p:attrName>style.visibility</p:attrName>
                                        </p:attrNameLst>
                                      </p:cBhvr>
                                      <p:to>
                                        <p:strVal val="visible"/>
                                      </p:to>
                                    </p:set>
                                    <p:animEffect transition="in" filter="wipe(down)">
                                      <p:cBhvr>
                                        <p:cTn id="42" dur="500"/>
                                        <p:tgtEl>
                                          <p:spTgt spid="1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wipe(down)">
                                      <p:cBhvr>
                                        <p:cTn id="47" dur="500"/>
                                        <p:tgtEl>
                                          <p:spTgt spid="1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down)">
                                      <p:cBhvr>
                                        <p:cTn id="52" dur="500"/>
                                        <p:tgtEl>
                                          <p:spTgt spid="7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barn(inVertical)">
                                      <p:cBhvr>
                                        <p:cTn id="57" dur="500"/>
                                        <p:tgtEl>
                                          <p:spTgt spid="1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wipe(down)">
                                      <p:cBhvr>
                                        <p:cTn id="62" dur="500"/>
                                        <p:tgtEl>
                                          <p:spTgt spid="7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down)">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down)">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wipe(down)">
                                      <p:cBhvr>
                                        <p:cTn id="77" dur="500"/>
                                        <p:tgtEl>
                                          <p:spTgt spid="9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99"/>
                                        </p:tgtEl>
                                        <p:attrNameLst>
                                          <p:attrName>style.visibility</p:attrName>
                                        </p:attrNameLst>
                                      </p:cBhvr>
                                      <p:to>
                                        <p:strVal val="visible"/>
                                      </p:to>
                                    </p:set>
                                    <p:animEffect transition="in" filter="barn(inVertical)">
                                      <p:cBhvr>
                                        <p:cTn id="82" dur="500"/>
                                        <p:tgtEl>
                                          <p:spTgt spid="9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wipe(down)">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down)">
                                      <p:cBhvr>
                                        <p:cTn id="92" dur="500"/>
                                        <p:tgtEl>
                                          <p:spTgt spid="10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wipe(down)">
                                      <p:cBhvr>
                                        <p:cTn id="97" dur="500"/>
                                        <p:tgtEl>
                                          <p:spTgt spid="10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03"/>
                                        </p:tgtEl>
                                        <p:attrNameLst>
                                          <p:attrName>style.visibility</p:attrName>
                                        </p:attrNameLst>
                                      </p:cBhvr>
                                      <p:to>
                                        <p:strVal val="visible"/>
                                      </p:to>
                                    </p:set>
                                    <p:animEffect transition="in" filter="wipe(down)">
                                      <p:cBhvr>
                                        <p:cTn id="102" dur="500"/>
                                        <p:tgtEl>
                                          <p:spTgt spid="10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06"/>
                                        </p:tgtEl>
                                        <p:attrNameLst>
                                          <p:attrName>style.visibility</p:attrName>
                                        </p:attrNameLst>
                                      </p:cBhvr>
                                      <p:to>
                                        <p:strVal val="visible"/>
                                      </p:to>
                                    </p:set>
                                    <p:animEffect transition="in" filter="wipe(down)">
                                      <p:cBhvr>
                                        <p:cTn id="107" dur="500"/>
                                        <p:tgtEl>
                                          <p:spTgt spid="10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108"/>
                                        </p:tgtEl>
                                        <p:attrNameLst>
                                          <p:attrName>style.visibility</p:attrName>
                                        </p:attrNameLst>
                                      </p:cBhvr>
                                      <p:to>
                                        <p:strVal val="visible"/>
                                      </p:to>
                                    </p:set>
                                    <p:animEffect transition="in" filter="wipe(down)">
                                      <p:cBhvr>
                                        <p:cTn id="112" dur="500"/>
                                        <p:tgtEl>
                                          <p:spTgt spid="10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09"/>
                                        </p:tgtEl>
                                        <p:attrNameLst>
                                          <p:attrName>style.visibility</p:attrName>
                                        </p:attrNameLst>
                                      </p:cBhvr>
                                      <p:to>
                                        <p:strVal val="visible"/>
                                      </p:to>
                                    </p:set>
                                    <p:animEffect transition="in" filter="wipe(down)">
                                      <p:cBhvr>
                                        <p:cTn id="117" dur="500"/>
                                        <p:tgtEl>
                                          <p:spTgt spid="10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10"/>
                                        </p:tgtEl>
                                        <p:attrNameLst>
                                          <p:attrName>style.visibility</p:attrName>
                                        </p:attrNameLst>
                                      </p:cBhvr>
                                      <p:to>
                                        <p:strVal val="visible"/>
                                      </p:to>
                                    </p:set>
                                    <p:animEffect transition="in" filter="wipe(down)">
                                      <p:cBhvr>
                                        <p:cTn id="122" dur="500"/>
                                        <p:tgtEl>
                                          <p:spTgt spid="110"/>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wipe(down)">
                                      <p:cBhvr>
                                        <p:cTn id="1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13" grpId="0"/>
      <p:bldP spid="98" grpId="0" animBg="1"/>
      <p:bldP spid="99" grpId="0" animBg="1"/>
      <p:bldP spid="100" grpId="0" animBg="1"/>
      <p:bldP spid="101" grpId="0" animBg="1"/>
      <p:bldP spid="102" grpId="0" animBg="1"/>
      <p:bldP spid="103" grpId="0" animBg="1"/>
      <p:bldP spid="106" grpId="0" animBg="1"/>
      <p:bldP spid="110" grpId="0"/>
      <p:bldP spid="111" grpId="0"/>
      <p:bldP spid="112" grpId="0"/>
      <p:bldP spid="113" grpId="0"/>
      <p:bldP spid="114" grpId="0"/>
      <p:bldP spid="115" grpId="0"/>
      <p:bldP spid="11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TotalTime>
  <Words>1723</Words>
  <PresentationFormat>Trình chiếu trên màn hình (4:3)</PresentationFormat>
  <Paragraphs>230</Paragraphs>
  <Slides>22</Slides>
  <Notes>0</Notes>
  <HiddenSlides>0</HiddenSlides>
  <MMClips>1</MMClips>
  <ScaleCrop>false</ScaleCrop>
  <HeadingPairs>
    <vt:vector size="4" baseType="variant">
      <vt:variant>
        <vt:lpstr>Chủ đề</vt:lpstr>
      </vt:variant>
      <vt:variant>
        <vt:i4>1</vt:i4>
      </vt:variant>
      <vt:variant>
        <vt:lpstr>Tiêu đề Bản chiếu</vt:lpstr>
      </vt:variant>
      <vt:variant>
        <vt:i4>22</vt:i4>
      </vt:variant>
    </vt:vector>
  </HeadingPairs>
  <TitlesOfParts>
    <vt:vector size="23" baseType="lpstr">
      <vt:lpstr>Office Theme</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2021-08-25T12:53:46Z</dcterms:created>
  <dcterms:modified xsi:type="dcterms:W3CDTF">2021-08-27T14:55:10Z</dcterms:modified>
</cp:coreProperties>
</file>