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0"/>
  </p:notesMasterIdLst>
  <p:sldIdLst>
    <p:sldId id="375" r:id="rId2"/>
    <p:sldId id="373" r:id="rId3"/>
    <p:sldId id="374" r:id="rId4"/>
    <p:sldId id="347" r:id="rId5"/>
    <p:sldId id="348" r:id="rId6"/>
    <p:sldId id="294" r:id="rId7"/>
    <p:sldId id="350" r:id="rId8"/>
    <p:sldId id="351" r:id="rId9"/>
    <p:sldId id="295" r:id="rId10"/>
    <p:sldId id="354" r:id="rId11"/>
    <p:sldId id="296" r:id="rId12"/>
    <p:sldId id="372" r:id="rId13"/>
    <p:sldId id="357" r:id="rId14"/>
    <p:sldId id="379" r:id="rId15"/>
    <p:sldId id="376" r:id="rId16"/>
    <p:sldId id="377" r:id="rId17"/>
    <p:sldId id="378" r:id="rId18"/>
    <p:sldId id="380" r:id="rId19"/>
    <p:sldId id="381" r:id="rId20"/>
    <p:sldId id="382" r:id="rId21"/>
    <p:sldId id="355" r:id="rId22"/>
    <p:sldId id="383" r:id="rId23"/>
    <p:sldId id="384" r:id="rId24"/>
    <p:sldId id="385" r:id="rId25"/>
    <p:sldId id="387" r:id="rId26"/>
    <p:sldId id="388" r:id="rId27"/>
    <p:sldId id="389" r:id="rId28"/>
    <p:sldId id="334" r:id="rId29"/>
  </p:sldIdLst>
  <p:sldSz cx="9144000" cy="5143500" type="screen16x9"/>
  <p:notesSz cx="6858000" cy="9144000"/>
  <p:embeddedFontLst>
    <p:embeddedFont>
      <p:font typeface="Single Day" panose="020B0604020202020204" charset="-127"/>
      <p:regular r:id="rId31"/>
    </p:embeddedFont>
    <p:embeddedFont>
      <p:font typeface="#9Slide03 IcielNovecento sans E" panose="020B0604020202020204" charset="0"/>
      <p:bold r:id="rId32"/>
    </p:embeddedFont>
    <p:embeddedFont>
      <p:font typeface="Calibri" panose="020F0502020204030204" pitchFamily="34" charset="0"/>
      <p:regular r:id="rId33"/>
      <p:bold r:id="rId34"/>
      <p:italic r:id="rId35"/>
      <p:boldItalic r:id="rId36"/>
    </p:embeddedFont>
    <p:embeddedFont>
      <p:font typeface="Comfortaa Light" panose="020B0604020202020204" charset="0"/>
      <p:regular r:id="rId37"/>
      <p:bold r:id="rId38"/>
    </p:embeddedFont>
    <p:embeddedFont>
      <p:font typeface="Comfortaa Medium" panose="020B0604020202020204" charset="0"/>
      <p:regular r:id="rId39"/>
      <p:bold r:id="rId40"/>
    </p:embeddedFont>
    <p:embeddedFont>
      <p:font typeface="Comfortaa SemiBold" panose="020B0604020202020204" charset="0"/>
      <p:regular r:id="rId41"/>
      <p:bold r:id="rId42"/>
    </p:embeddedFont>
    <p:embeddedFont>
      <p:font typeface="Mali Medium" panose="020B0604020202020204" charset="-34"/>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7"/>
    <a:srgbClr val="000000"/>
    <a:srgbClr val="82B5E3"/>
    <a:srgbClr val="FFF4D4"/>
    <a:srgbClr val="DFF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F7A297-B704-4BC8-95AC-87400A6B415D}">
  <a:tblStyle styleId="{B1F7A297-B704-4BC8-95AC-87400A6B41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88" autoAdjust="0"/>
  </p:normalViewPr>
  <p:slideViewPr>
    <p:cSldViewPr snapToGrid="0">
      <p:cViewPr varScale="1">
        <p:scale>
          <a:sx n="84" d="100"/>
          <a:sy n="84" d="100"/>
        </p:scale>
        <p:origin x="62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61177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5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65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1161e327149_1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1161e327149_1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78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44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6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17217a9a49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17217a9a49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6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62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996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a:xfrm>
            <a:off x="5791200" y="4803738"/>
            <a:ext cx="3044952" cy="274320"/>
          </a:xfrm>
          <a:prstGeom prst="rect">
            <a:avLst/>
          </a:prstGeom>
        </p:spPr>
        <p:txBody>
          <a:bodyPr/>
          <a:lstStyle/>
          <a:p>
            <a:fld id="{10670D42-25C2-4DD4-9AB0-1FEE79F37109}" type="datetimeFigureOut">
              <a:rPr lang="en-US" smtClean="0"/>
              <a:pPr/>
              <a:t>8/26/2022</a:t>
            </a:fld>
            <a:endParaRPr lang="en-US"/>
          </a:p>
        </p:txBody>
      </p:sp>
      <p:sp>
        <p:nvSpPr>
          <p:cNvPr id="5" name="Footer Placeholder 4"/>
          <p:cNvSpPr>
            <a:spLocks noGrp="1"/>
          </p:cNvSpPr>
          <p:nvPr>
            <p:ph type="ftr" sz="quarter" idx="11"/>
          </p:nvPr>
        </p:nvSpPr>
        <p:spPr>
          <a:xfrm>
            <a:off x="304800" y="4808136"/>
            <a:ext cx="3581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4361688" y="769779"/>
            <a:ext cx="457200" cy="330994"/>
          </a:xfrm>
          <a:prstGeom prst="rect">
            <a:avLst/>
          </a:prstGeom>
        </p:spPr>
        <p:txBody>
          <a:bodyPr/>
          <a:lstStyle/>
          <a:p>
            <a:fld id="{F2927A37-6E18-48F9-9B74-7D3EF24ACB6E}"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528080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8" name="Google Shape;78;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1096908" y="-83926"/>
            <a:ext cx="6087985" cy="191272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18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4">
              <a:lumMod val="75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userDrawn="1">
  <p:cSld name="BLANK_1_1_1_2_1_1_1_1_1_1_3">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148226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8" r:id="rId3"/>
    <p:sldLayoutId id="2147483661" r:id="rId4"/>
    <p:sldLayoutId id="2147483663" r:id="rId5"/>
    <p:sldLayoutId id="2147483667" r:id="rId6"/>
    <p:sldLayoutId id="2147483685" r:id="rId7"/>
    <p:sldLayoutId id="2147483686"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10.xml"/><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wmf"/><Relationship Id="rId5" Type="http://schemas.microsoft.com/office/2007/relationships/hdphoto" Target="../media/hdphoto1.wdp"/><Relationship Id="rId4" Type="http://schemas.openxmlformats.org/officeDocument/2006/relationships/image" Target="../media/image26.jpeg"/><Relationship Id="rId9" Type="http://schemas.openxmlformats.org/officeDocument/2006/relationships/image" Target="../media/image30.gif"/></Relationships>
</file>

<file path=ppt/slides/_rels/slide1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9.xml"/><Relationship Id="rId7" Type="http://schemas.openxmlformats.org/officeDocument/2006/relationships/image" Target="../media/image30.gif"/><Relationship Id="rId12" Type="http://schemas.openxmlformats.org/officeDocument/2006/relationships/audio" Target="../media/audio2.wav"/><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31.png"/><Relationship Id="rId10" Type="http://schemas.openxmlformats.org/officeDocument/2006/relationships/image" Target="../media/image27.wmf"/><Relationship Id="rId4" Type="http://schemas.openxmlformats.org/officeDocument/2006/relationships/audio" Target="../media/audio1.wav"/><Relationship Id="rId9" Type="http://schemas.openxmlformats.org/officeDocument/2006/relationships/image" Target="../media/image32.gif"/></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27.wmf"/><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slide" Target="slide5.xml"/><Relationship Id="rId10" Type="http://schemas.openxmlformats.org/officeDocument/2006/relationships/audio" Target="../media/audio2.wav"/><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slide" Target="slide5.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OneDrive/M&#225;y%20t&#237;nh/CHUY&#202;N%20&#272;&#7872;%20PH&#7842;N%20&#7912;NG%20CH&#193;Y/B&#7855;n%20ph&#225;o%20hoa%20&#273;&#7865;p%20nh&#7845;t%20th&#7871;%20gi&#7899;i%20-%20B&#7855;n%20ph&#225;o%20b&#244;ng%20t&#7871;t%20&#273;&#7865;p%20-%20Happy%20New%20Year.mp4"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OneDrive/M&#225;y%20t&#237;nh/CHUY&#202;N%20&#272;&#7872;%20PH&#7842;N%20&#7912;NG%20CH&#193;Y/Ch&#225;y%20nh&#224;%20kho%20r&#7897;ng%20g&#7847;n%2010.000%20m&#233;t%20vu&#244;ng%20&#7903;%20D&#297;%20An.mp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44"/>
          <p:cNvSpPr txBox="1">
            <a:spLocks noGrp="1"/>
          </p:cNvSpPr>
          <p:nvPr>
            <p:ph type="ctrTitle"/>
          </p:nvPr>
        </p:nvSpPr>
        <p:spPr>
          <a:xfrm>
            <a:off x="1231900" y="1066121"/>
            <a:ext cx="6680200" cy="300970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4000" b="1" dirty="0">
                <a:latin typeface="+mn-lt"/>
                <a:cs typeface="Times New Roman" pitchFamily="18" charset="0"/>
              </a:rPr>
              <a:t>CHUYÊN ĐỀ 2:</a:t>
            </a:r>
            <a:br>
              <a:rPr lang="en-US" sz="4000" b="1" dirty="0">
                <a:latin typeface="+mn-lt"/>
                <a:cs typeface="Times New Roman" pitchFamily="18" charset="0"/>
              </a:rPr>
            </a:br>
            <a:r>
              <a:rPr lang="en-US" sz="4000" b="1" dirty="0">
                <a:solidFill>
                  <a:srgbClr val="FF0000"/>
                </a:solidFill>
                <a:latin typeface="+mn-lt"/>
                <a:cs typeface="Times New Roman" pitchFamily="18" charset="0"/>
              </a:rPr>
              <a:t>HÓA HỌC TRONG VIỆC PHÒNG CHỐNG CHÁY NỔ</a:t>
            </a:r>
          </a:p>
        </p:txBody>
      </p:sp>
      <p:pic>
        <p:nvPicPr>
          <p:cNvPr id="94" name="Picture 93" descr="Icon&#10;&#10;Description automatically generated">
            <a:extLst>
              <a:ext uri="{FF2B5EF4-FFF2-40B4-BE49-F238E27FC236}">
                <a16:creationId xmlns:a16="http://schemas.microsoft.com/office/drawing/2014/main" id="{933CE279-D6D5-50CF-7AC7-A493F635B60F}"/>
              </a:ext>
            </a:extLst>
          </p:cNvPr>
          <p:cNvPicPr>
            <a:picLocks noChangeAspect="1"/>
          </p:cNvPicPr>
          <p:nvPr/>
        </p:nvPicPr>
        <p:blipFill>
          <a:blip r:embed="rId3"/>
          <a:stretch>
            <a:fillRect/>
          </a:stretch>
        </p:blipFill>
        <p:spPr>
          <a:xfrm>
            <a:off x="7130015" y="220197"/>
            <a:ext cx="1068058" cy="1068058"/>
          </a:xfrm>
          <a:prstGeom prst="rect">
            <a:avLst/>
          </a:prstGeom>
        </p:spPr>
      </p:pic>
      <p:pic>
        <p:nvPicPr>
          <p:cNvPr id="95" name="Picture 94" descr="Chart&#10;&#10;Description automatically generated with medium confidence">
            <a:extLst>
              <a:ext uri="{FF2B5EF4-FFF2-40B4-BE49-F238E27FC236}">
                <a16:creationId xmlns:a16="http://schemas.microsoft.com/office/drawing/2014/main" id="{5C8FE5E0-5855-159F-1FC1-09387D066EF6}"/>
              </a:ext>
            </a:extLst>
          </p:cNvPr>
          <p:cNvPicPr>
            <a:picLocks noChangeAspect="1"/>
          </p:cNvPicPr>
          <p:nvPr/>
        </p:nvPicPr>
        <p:blipFill>
          <a:blip r:embed="rId4"/>
          <a:stretch>
            <a:fillRect/>
          </a:stretch>
        </p:blipFill>
        <p:spPr>
          <a:xfrm>
            <a:off x="605556" y="495202"/>
            <a:ext cx="913238" cy="913238"/>
          </a:xfrm>
          <a:prstGeom prst="rect">
            <a:avLst/>
          </a:prstGeom>
        </p:spPr>
      </p:pic>
      <p:pic>
        <p:nvPicPr>
          <p:cNvPr id="96" name="Picture 95" descr="Icon&#10;&#10;Description automatically generated">
            <a:extLst>
              <a:ext uri="{FF2B5EF4-FFF2-40B4-BE49-F238E27FC236}">
                <a16:creationId xmlns:a16="http://schemas.microsoft.com/office/drawing/2014/main" id="{A5E41F31-C8CD-F9E7-0FD4-3FD17274954C}"/>
              </a:ext>
            </a:extLst>
          </p:cNvPr>
          <p:cNvPicPr>
            <a:picLocks noChangeAspect="1"/>
          </p:cNvPicPr>
          <p:nvPr/>
        </p:nvPicPr>
        <p:blipFill>
          <a:blip r:embed="rId5"/>
          <a:stretch>
            <a:fillRect/>
          </a:stretch>
        </p:blipFill>
        <p:spPr>
          <a:xfrm>
            <a:off x="780686" y="3528227"/>
            <a:ext cx="1476215" cy="1476215"/>
          </a:xfrm>
          <a:prstGeom prst="rect">
            <a:avLst/>
          </a:prstGeom>
        </p:spPr>
      </p:pic>
      <p:pic>
        <p:nvPicPr>
          <p:cNvPr id="97" name="Picture 96" descr="A picture containing text, iPod, vector graphics&#10;&#10;Description automatically generated">
            <a:extLst>
              <a:ext uri="{FF2B5EF4-FFF2-40B4-BE49-F238E27FC236}">
                <a16:creationId xmlns:a16="http://schemas.microsoft.com/office/drawing/2014/main" id="{AD93C437-1027-C2C5-2566-AD34DD27D1BC}"/>
              </a:ext>
            </a:extLst>
          </p:cNvPr>
          <p:cNvPicPr>
            <a:picLocks noChangeAspect="1"/>
          </p:cNvPicPr>
          <p:nvPr/>
        </p:nvPicPr>
        <p:blipFill>
          <a:blip r:embed="rId6"/>
          <a:stretch>
            <a:fillRect/>
          </a:stretch>
        </p:blipFill>
        <p:spPr>
          <a:xfrm>
            <a:off x="7232433" y="3720772"/>
            <a:ext cx="1047963" cy="1047963"/>
          </a:xfrm>
          <a:prstGeom prst="rect">
            <a:avLst/>
          </a:prstGeom>
        </p:spPr>
      </p:pic>
    </p:spTree>
    <p:extLst>
      <p:ext uri="{BB962C8B-B14F-4D97-AF65-F5344CB8AC3E}">
        <p14:creationId xmlns:p14="http://schemas.microsoft.com/office/powerpoint/2010/main" val="27848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p:cTn id="7" dur="500" fill="hold"/>
                                        <p:tgtEl>
                                          <p:spTgt spid="405"/>
                                        </p:tgtEl>
                                        <p:attrNameLst>
                                          <p:attrName>ppt_w</p:attrName>
                                        </p:attrNameLst>
                                      </p:cBhvr>
                                      <p:tavLst>
                                        <p:tav tm="0">
                                          <p:val>
                                            <p:fltVal val="0"/>
                                          </p:val>
                                        </p:tav>
                                        <p:tav tm="100000">
                                          <p:val>
                                            <p:strVal val="#ppt_w"/>
                                          </p:val>
                                        </p:tav>
                                      </p:tavLst>
                                    </p:anim>
                                    <p:anim calcmode="lin" valueType="num">
                                      <p:cBhvr>
                                        <p:cTn id="8" dur="500" fill="hold"/>
                                        <p:tgtEl>
                                          <p:spTgt spid="405"/>
                                        </p:tgtEl>
                                        <p:attrNameLst>
                                          <p:attrName>ppt_h</p:attrName>
                                        </p:attrNameLst>
                                      </p:cBhvr>
                                      <p:tavLst>
                                        <p:tav tm="0">
                                          <p:val>
                                            <p:fltVal val="0"/>
                                          </p:val>
                                        </p:tav>
                                        <p:tav tm="100000">
                                          <p:val>
                                            <p:strVal val="#ppt_h"/>
                                          </p:val>
                                        </p:tav>
                                      </p:tavLst>
                                    </p:anim>
                                    <p:animEffect transition="in" filter="fade">
                                      <p:cBhvr>
                                        <p:cTn id="9" dur="500"/>
                                        <p:tgtEl>
                                          <p:spTgt spid="405"/>
                                        </p:tgtEl>
                                      </p:cBhvr>
                                    </p:animEffect>
                                  </p:childTnLst>
                                </p:cTn>
                              </p:par>
                              <p:par>
                                <p:cTn id="10" presetID="53" presetClass="entr" presetSubtype="16" fill="hold" nodeType="with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500" fill="hold"/>
                                        <p:tgtEl>
                                          <p:spTgt spid="94"/>
                                        </p:tgtEl>
                                        <p:attrNameLst>
                                          <p:attrName>ppt_w</p:attrName>
                                        </p:attrNameLst>
                                      </p:cBhvr>
                                      <p:tavLst>
                                        <p:tav tm="0">
                                          <p:val>
                                            <p:fltVal val="0"/>
                                          </p:val>
                                        </p:tav>
                                        <p:tav tm="100000">
                                          <p:val>
                                            <p:strVal val="#ppt_w"/>
                                          </p:val>
                                        </p:tav>
                                      </p:tavLst>
                                    </p:anim>
                                    <p:anim calcmode="lin" valueType="num">
                                      <p:cBhvr>
                                        <p:cTn id="13" dur="500" fill="hold"/>
                                        <p:tgtEl>
                                          <p:spTgt spid="94"/>
                                        </p:tgtEl>
                                        <p:attrNameLst>
                                          <p:attrName>ppt_h</p:attrName>
                                        </p:attrNameLst>
                                      </p:cBhvr>
                                      <p:tavLst>
                                        <p:tav tm="0">
                                          <p:val>
                                            <p:fltVal val="0"/>
                                          </p:val>
                                        </p:tav>
                                        <p:tav tm="100000">
                                          <p:val>
                                            <p:strVal val="#ppt_h"/>
                                          </p:val>
                                        </p:tav>
                                      </p:tavLst>
                                    </p:anim>
                                    <p:animEffect transition="in" filter="fade">
                                      <p:cBhvr>
                                        <p:cTn id="14" dur="500"/>
                                        <p:tgtEl>
                                          <p:spTgt spid="94"/>
                                        </p:tgtEl>
                                      </p:cBhvr>
                                    </p:animEffect>
                                  </p:childTnLst>
                                </p:cTn>
                              </p:par>
                              <p:par>
                                <p:cTn id="15" presetID="53" presetClass="entr" presetSubtype="16"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ppt_w</p:attrName>
                                        </p:attrNameLst>
                                      </p:cBhvr>
                                      <p:tavLst>
                                        <p:tav tm="0">
                                          <p:val>
                                            <p:fltVal val="0"/>
                                          </p:val>
                                        </p:tav>
                                        <p:tav tm="100000">
                                          <p:val>
                                            <p:strVal val="#ppt_w"/>
                                          </p:val>
                                        </p:tav>
                                      </p:tavLst>
                                    </p:anim>
                                    <p:anim calcmode="lin" valueType="num">
                                      <p:cBhvr>
                                        <p:cTn id="18" dur="500" fill="hold"/>
                                        <p:tgtEl>
                                          <p:spTgt spid="95"/>
                                        </p:tgtEl>
                                        <p:attrNameLst>
                                          <p:attrName>ppt_h</p:attrName>
                                        </p:attrNameLst>
                                      </p:cBhvr>
                                      <p:tavLst>
                                        <p:tav tm="0">
                                          <p:val>
                                            <p:fltVal val="0"/>
                                          </p:val>
                                        </p:tav>
                                        <p:tav tm="100000">
                                          <p:val>
                                            <p:strVal val="#ppt_h"/>
                                          </p:val>
                                        </p:tav>
                                      </p:tavLst>
                                    </p:anim>
                                    <p:animEffect transition="in" filter="fade">
                                      <p:cBhvr>
                                        <p:cTn id="19" dur="500"/>
                                        <p:tgtEl>
                                          <p:spTgt spid="95"/>
                                        </p:tgtEl>
                                      </p:cBhvr>
                                    </p:animEffect>
                                  </p:childTnLst>
                                </p:cTn>
                              </p:par>
                              <p:par>
                                <p:cTn id="20" presetID="53" presetClass="entr" presetSubtype="16"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ppt_w</p:attrName>
                                        </p:attrNameLst>
                                      </p:cBhvr>
                                      <p:tavLst>
                                        <p:tav tm="0">
                                          <p:val>
                                            <p:fltVal val="0"/>
                                          </p:val>
                                        </p:tav>
                                        <p:tav tm="100000">
                                          <p:val>
                                            <p:strVal val="#ppt_w"/>
                                          </p:val>
                                        </p:tav>
                                      </p:tavLst>
                                    </p:anim>
                                    <p:anim calcmode="lin" valueType="num">
                                      <p:cBhvr>
                                        <p:cTn id="23" dur="500" fill="hold"/>
                                        <p:tgtEl>
                                          <p:spTgt spid="96"/>
                                        </p:tgtEl>
                                        <p:attrNameLst>
                                          <p:attrName>ppt_h</p:attrName>
                                        </p:attrNameLst>
                                      </p:cBhvr>
                                      <p:tavLst>
                                        <p:tav tm="0">
                                          <p:val>
                                            <p:fltVal val="0"/>
                                          </p:val>
                                        </p:tav>
                                        <p:tav tm="100000">
                                          <p:val>
                                            <p:strVal val="#ppt_h"/>
                                          </p:val>
                                        </p:tav>
                                      </p:tavLst>
                                    </p:anim>
                                    <p:animEffect transition="in" filter="fade">
                                      <p:cBhvr>
                                        <p:cTn id="24" dur="500"/>
                                        <p:tgtEl>
                                          <p:spTgt spid="96"/>
                                        </p:tgtEl>
                                      </p:cBhvr>
                                    </p:animEffect>
                                  </p:childTnLst>
                                </p:cTn>
                              </p:par>
                              <p:par>
                                <p:cTn id="25" presetID="53" presetClass="entr" presetSubtype="16"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fltVal val="0"/>
                                          </p:val>
                                        </p:tav>
                                        <p:tav tm="100000">
                                          <p:val>
                                            <p:strVal val="#ppt_w"/>
                                          </p:val>
                                        </p:tav>
                                      </p:tavLst>
                                    </p:anim>
                                    <p:anim calcmode="lin" valueType="num">
                                      <p:cBhvr>
                                        <p:cTn id="28" dur="500" fill="hold"/>
                                        <p:tgtEl>
                                          <p:spTgt spid="97"/>
                                        </p:tgtEl>
                                        <p:attrNameLst>
                                          <p:attrName>ppt_h</p:attrName>
                                        </p:attrNameLst>
                                      </p:cBhvr>
                                      <p:tavLst>
                                        <p:tav tm="0">
                                          <p:val>
                                            <p:fltVal val="0"/>
                                          </p:val>
                                        </p:tav>
                                        <p:tav tm="100000">
                                          <p:val>
                                            <p:strVal val="#ppt_h"/>
                                          </p:val>
                                        </p:tav>
                                      </p:tavLst>
                                    </p:anim>
                                    <p:animEffect transition="in" filter="fade">
                                      <p:cBhvr>
                                        <p:cTn id="2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968F2123-940E-142D-D57F-98FAD5102E05}"/>
              </a:ext>
            </a:extLst>
          </p:cNvPr>
          <p:cNvPicPr>
            <a:picLocks noChangeAspect="1"/>
          </p:cNvPicPr>
          <p:nvPr/>
        </p:nvPicPr>
        <p:blipFill>
          <a:blip r:embed="rId3"/>
          <a:stretch>
            <a:fillRect/>
          </a:stretch>
        </p:blipFill>
        <p:spPr>
          <a:xfrm>
            <a:off x="-205159" y="859743"/>
            <a:ext cx="3932077" cy="3932077"/>
          </a:xfrm>
          <a:prstGeom prst="rect">
            <a:avLst/>
          </a:prstGeom>
        </p:spPr>
      </p:pic>
      <p:sp>
        <p:nvSpPr>
          <p:cNvPr id="634" name="Google Shape;634;p48"/>
          <p:cNvSpPr/>
          <p:nvPr/>
        </p:nvSpPr>
        <p:spPr>
          <a:xfrm>
            <a:off x="2840899" y="1311782"/>
            <a:ext cx="4409755" cy="209490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rgbClr val="82B5E3"/>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82B5E3"/>
              </a:highlight>
            </a:endParaRPr>
          </a:p>
        </p:txBody>
      </p:sp>
      <p:sp>
        <p:nvSpPr>
          <p:cNvPr id="637" name="Google Shape;637;p48"/>
          <p:cNvSpPr txBox="1">
            <a:spLocks noGrp="1"/>
          </p:cNvSpPr>
          <p:nvPr>
            <p:ph type="title" idx="2"/>
          </p:nvPr>
        </p:nvSpPr>
        <p:spPr>
          <a:xfrm>
            <a:off x="3130475" y="1506071"/>
            <a:ext cx="3952446" cy="1573622"/>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2800" b="1" dirty="0">
                <a:latin typeface="+mn-lt"/>
              </a:rPr>
              <a:t>2. </a:t>
            </a:r>
            <a:r>
              <a:rPr lang="en-US" sz="2800" b="1" dirty="0" err="1">
                <a:latin typeface="+mn-lt"/>
              </a:rPr>
              <a:t>Những</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và</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giảm</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gây</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xử</a:t>
            </a:r>
            <a:r>
              <a:rPr lang="en-US" sz="2800" b="1" dirty="0">
                <a:latin typeface="+mn-lt"/>
              </a:rPr>
              <a:t> </a:t>
            </a:r>
            <a:r>
              <a:rPr lang="en-US" sz="2800" b="1" dirty="0" err="1">
                <a:latin typeface="+mn-lt"/>
              </a:rPr>
              <a:t>lý</a:t>
            </a:r>
            <a:r>
              <a:rPr lang="en-US" sz="2800" b="1" dirty="0">
                <a:latin typeface="+mn-lt"/>
              </a:rPr>
              <a:t> </a:t>
            </a:r>
            <a:r>
              <a:rPr lang="en-US" sz="2800" b="1" dirty="0" err="1">
                <a:latin typeface="+mn-lt"/>
              </a:rPr>
              <a:t>khi</a:t>
            </a:r>
            <a:r>
              <a:rPr lang="en-US" sz="2800" b="1" dirty="0">
                <a:latin typeface="+mn-lt"/>
              </a:rPr>
              <a:t> </a:t>
            </a:r>
            <a:r>
              <a:rPr lang="en-US" sz="2800" b="1" dirty="0" err="1">
                <a:latin typeface="+mn-lt"/>
              </a:rPr>
              <a:t>có</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endParaRPr sz="2800" b="1" dirty="0">
              <a:latin typeface="+mn-lt"/>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104889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4"/>
                                        </p:tgtEl>
                                        <p:attrNameLst>
                                          <p:attrName>style.visibility</p:attrName>
                                        </p:attrNameLst>
                                      </p:cBhvr>
                                      <p:to>
                                        <p:strVal val="visible"/>
                                      </p:to>
                                    </p:set>
                                    <p:anim calcmode="lin" valueType="num">
                                      <p:cBhvr>
                                        <p:cTn id="12" dur="500" fill="hold"/>
                                        <p:tgtEl>
                                          <p:spTgt spid="634"/>
                                        </p:tgtEl>
                                        <p:attrNameLst>
                                          <p:attrName>ppt_w</p:attrName>
                                        </p:attrNameLst>
                                      </p:cBhvr>
                                      <p:tavLst>
                                        <p:tav tm="0">
                                          <p:val>
                                            <p:fltVal val="0"/>
                                          </p:val>
                                        </p:tav>
                                        <p:tav tm="100000">
                                          <p:val>
                                            <p:strVal val="#ppt_w"/>
                                          </p:val>
                                        </p:tav>
                                      </p:tavLst>
                                    </p:anim>
                                    <p:anim calcmode="lin" valueType="num">
                                      <p:cBhvr>
                                        <p:cTn id="13" dur="500" fill="hold"/>
                                        <p:tgtEl>
                                          <p:spTgt spid="634"/>
                                        </p:tgtEl>
                                        <p:attrNameLst>
                                          <p:attrName>ppt_h</p:attrName>
                                        </p:attrNameLst>
                                      </p:cBhvr>
                                      <p:tavLst>
                                        <p:tav tm="0">
                                          <p:val>
                                            <p:fltVal val="0"/>
                                          </p:val>
                                        </p:tav>
                                        <p:tav tm="100000">
                                          <p:val>
                                            <p:strVal val="#ppt_h"/>
                                          </p:val>
                                        </p:tav>
                                      </p:tavLst>
                                    </p:anim>
                                    <p:animEffect transition="in" filter="fade">
                                      <p:cBhvr>
                                        <p:cTn id="14" dur="500"/>
                                        <p:tgtEl>
                                          <p:spTgt spid="6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7"/>
                                        </p:tgtEl>
                                        <p:attrNameLst>
                                          <p:attrName>style.visibility</p:attrName>
                                        </p:attrNameLst>
                                      </p:cBhvr>
                                      <p:to>
                                        <p:strVal val="visible"/>
                                      </p:to>
                                    </p:set>
                                    <p:anim calcmode="lin" valueType="num">
                                      <p:cBhvr>
                                        <p:cTn id="17" dur="500" fill="hold"/>
                                        <p:tgtEl>
                                          <p:spTgt spid="637"/>
                                        </p:tgtEl>
                                        <p:attrNameLst>
                                          <p:attrName>ppt_w</p:attrName>
                                        </p:attrNameLst>
                                      </p:cBhvr>
                                      <p:tavLst>
                                        <p:tav tm="0">
                                          <p:val>
                                            <p:fltVal val="0"/>
                                          </p:val>
                                        </p:tav>
                                        <p:tav tm="100000">
                                          <p:val>
                                            <p:strVal val="#ppt_w"/>
                                          </p:val>
                                        </p:tav>
                                      </p:tavLst>
                                    </p:anim>
                                    <p:anim calcmode="lin" valueType="num">
                                      <p:cBhvr>
                                        <p:cTn id="18" dur="500" fill="hold"/>
                                        <p:tgtEl>
                                          <p:spTgt spid="637"/>
                                        </p:tgtEl>
                                        <p:attrNameLst>
                                          <p:attrName>ppt_h</p:attrName>
                                        </p:attrNameLst>
                                      </p:cBhvr>
                                      <p:tavLst>
                                        <p:tav tm="0">
                                          <p:val>
                                            <p:fltVal val="0"/>
                                          </p:val>
                                        </p:tav>
                                        <p:tav tm="100000">
                                          <p:val>
                                            <p:strVal val="#ppt_h"/>
                                          </p:val>
                                        </p:tav>
                                      </p:tavLst>
                                    </p:anim>
                                    <p:animEffect transition="in" filter="fade">
                                      <p:cBhvr>
                                        <p:cTn id="19"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animBg="1"/>
      <p:bldP spid="6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31" name="Google Shape;56;p7">
            <a:extLst>
              <a:ext uri="{FF2B5EF4-FFF2-40B4-BE49-F238E27FC236}">
                <a16:creationId xmlns:a16="http://schemas.microsoft.com/office/drawing/2014/main" id="{644FD2C9-4349-3623-7C1A-E53A92C1994B}"/>
              </a:ext>
            </a:extLst>
          </p:cNvPr>
          <p:cNvSpPr/>
          <p:nvPr/>
        </p:nvSpPr>
        <p:spPr>
          <a:xfrm>
            <a:off x="0" y="4111126"/>
            <a:ext cx="8890000" cy="99374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82B5E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err="1"/>
              <a:t>Hãy</a:t>
            </a:r>
            <a:r>
              <a:rPr lang="en-US" sz="2400" dirty="0"/>
              <a:t> </a:t>
            </a:r>
            <a:r>
              <a:rPr lang="en-US" sz="2400" dirty="0" err="1"/>
              <a:t>kể</a:t>
            </a:r>
            <a:r>
              <a:rPr lang="en-US" sz="2400" dirty="0"/>
              <a:t> </a:t>
            </a:r>
            <a:r>
              <a:rPr lang="en-US" sz="2400" dirty="0" err="1"/>
              <a:t>tên</a:t>
            </a:r>
            <a:r>
              <a:rPr lang="en-US" sz="2400" dirty="0"/>
              <a:t> </a:t>
            </a:r>
            <a:r>
              <a:rPr lang="en-US" sz="2400" dirty="0" err="1"/>
              <a:t>nguồn</a:t>
            </a:r>
            <a:r>
              <a:rPr lang="en-US" sz="2400" dirty="0"/>
              <a:t> </a:t>
            </a:r>
            <a:r>
              <a:rPr lang="en-US" sz="2400" dirty="0" err="1"/>
              <a:t>nhiệt</a:t>
            </a:r>
            <a:r>
              <a:rPr lang="en-US" sz="2400" dirty="0"/>
              <a:t>, </a:t>
            </a:r>
            <a:r>
              <a:rPr lang="en-US" sz="2400" dirty="0" err="1"/>
              <a:t>nguồn</a:t>
            </a:r>
            <a:r>
              <a:rPr lang="en-US" sz="2400" dirty="0"/>
              <a:t> </a:t>
            </a:r>
            <a:r>
              <a:rPr lang="en-US" sz="2400" dirty="0" err="1"/>
              <a:t>phát</a:t>
            </a:r>
            <a:r>
              <a:rPr lang="en-US" sz="2400" dirty="0"/>
              <a:t> </a:t>
            </a:r>
            <a:r>
              <a:rPr lang="en-US" sz="2400" dirty="0" err="1"/>
              <a:t>sinh</a:t>
            </a:r>
            <a:r>
              <a:rPr lang="en-US" sz="2400" dirty="0"/>
              <a:t> </a:t>
            </a:r>
            <a:r>
              <a:rPr lang="en-US" sz="2400" dirty="0" err="1"/>
              <a:t>chất</a:t>
            </a:r>
            <a:r>
              <a:rPr lang="en-US" sz="2400" dirty="0"/>
              <a:t> </a:t>
            </a:r>
            <a:r>
              <a:rPr lang="en-US" sz="2400" dirty="0" err="1"/>
              <a:t>chay</a:t>
            </a:r>
            <a:r>
              <a:rPr lang="en-US" sz="2400" dirty="0"/>
              <a:t> </a:t>
            </a:r>
            <a:r>
              <a:rPr lang="en-US" sz="2400" dirty="0" err="1"/>
              <a:t>và</a:t>
            </a:r>
            <a:r>
              <a:rPr lang="en-US" sz="2400" dirty="0"/>
              <a:t> </a:t>
            </a:r>
            <a:r>
              <a:rPr lang="en-US" sz="2400" dirty="0" err="1"/>
              <a:t>nguồn</a:t>
            </a:r>
            <a:r>
              <a:rPr lang="en-US" sz="2400" dirty="0"/>
              <a:t> </a:t>
            </a:r>
            <a:r>
              <a:rPr lang="en-US" sz="2400" dirty="0" err="1"/>
              <a:t>phát</a:t>
            </a:r>
            <a:r>
              <a:rPr lang="en-US" sz="2400" dirty="0"/>
              <a:t> </a:t>
            </a:r>
            <a:r>
              <a:rPr lang="en-US" sz="2400" dirty="0" err="1"/>
              <a:t>sinh</a:t>
            </a:r>
            <a:r>
              <a:rPr lang="en-US" sz="2400" dirty="0"/>
              <a:t> </a:t>
            </a:r>
            <a:r>
              <a:rPr lang="en-US" sz="2400" dirty="0" err="1"/>
              <a:t>chất</a:t>
            </a:r>
            <a:r>
              <a:rPr lang="en-US" sz="2400" dirty="0"/>
              <a:t>  </a:t>
            </a:r>
            <a:r>
              <a:rPr lang="en-US" sz="2400" dirty="0" err="1"/>
              <a:t>oxi</a:t>
            </a:r>
            <a:r>
              <a:rPr lang="en-US" sz="2400" dirty="0"/>
              <a:t> </a:t>
            </a:r>
            <a:r>
              <a:rPr lang="en-US" sz="2400" dirty="0" err="1"/>
              <a:t>hóa</a:t>
            </a:r>
            <a:r>
              <a:rPr lang="en-US" sz="2400" dirty="0"/>
              <a:t> </a:t>
            </a:r>
            <a:r>
              <a:rPr lang="en-US" sz="2400" dirty="0" err="1"/>
              <a:t>có</a:t>
            </a:r>
            <a:r>
              <a:rPr lang="en-US" sz="2400" dirty="0"/>
              <a:t> </a:t>
            </a:r>
            <a:r>
              <a:rPr lang="en-US" sz="2400" dirty="0" err="1"/>
              <a:t>trong</a:t>
            </a:r>
            <a:r>
              <a:rPr lang="en-US" sz="2400" dirty="0"/>
              <a:t> </a:t>
            </a:r>
            <a:r>
              <a:rPr lang="en-US" sz="2400" dirty="0" err="1"/>
              <a:t>các</a:t>
            </a:r>
            <a:r>
              <a:rPr lang="en-US" sz="2400" dirty="0"/>
              <a:t> </a:t>
            </a:r>
            <a:r>
              <a:rPr lang="en-US" sz="2400" dirty="0" err="1"/>
              <a:t>hình</a:t>
            </a:r>
            <a:r>
              <a:rPr lang="en-US" sz="2400" dirty="0"/>
              <a:t> </a:t>
            </a:r>
            <a:r>
              <a:rPr lang="en-US" sz="2400" dirty="0" err="1"/>
              <a:t>dưới</a:t>
            </a:r>
            <a:r>
              <a:rPr lang="en-US" sz="2400" dirty="0"/>
              <a:t>  </a:t>
            </a:r>
            <a:r>
              <a:rPr lang="en-US" sz="2400" dirty="0" err="1"/>
              <a:t>đây</a:t>
            </a:r>
            <a:r>
              <a:rPr lang="en-US" sz="2400" dirty="0"/>
              <a:t>?</a:t>
            </a:r>
            <a:endParaRPr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82" y="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557" y="0"/>
            <a:ext cx="2619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932" y="0"/>
            <a:ext cx="24574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descr="Cây xăng treo biển “hết hàng”, có việc găm hàng từ cấp trên? | VTV.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2107"/>
            <a:ext cx="2466975" cy="187166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6975" y="2052107"/>
            <a:ext cx="2228850" cy="187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5825" y="2052107"/>
            <a:ext cx="1975139"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0489" y="184785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075979"/>
            <a:ext cx="9144000" cy="1015663"/>
          </a:xfrm>
          <a:prstGeom prst="rect">
            <a:avLst/>
          </a:prstGeom>
          <a:solidFill>
            <a:schemeClr val="accent1"/>
          </a:solidFill>
        </p:spPr>
        <p:txBody>
          <a:bodyPr wrap="square">
            <a:spAutoFit/>
          </a:bodyPr>
          <a:lstStyle/>
          <a:p>
            <a:r>
              <a:rPr lang="en-US" sz="2000" dirty="0"/>
              <a:t>- </a:t>
            </a:r>
            <a:r>
              <a:rPr lang="en-US" sz="2000" dirty="0" err="1"/>
              <a:t>Nguồn</a:t>
            </a:r>
            <a:r>
              <a:rPr lang="en-US" sz="2000" dirty="0"/>
              <a:t> </a:t>
            </a:r>
            <a:r>
              <a:rPr lang="en-US" sz="2000" dirty="0" err="1"/>
              <a:t>nhiệt</a:t>
            </a:r>
            <a:r>
              <a:rPr lang="en-US" sz="2000" dirty="0"/>
              <a:t>; Tia </a:t>
            </a:r>
            <a:r>
              <a:rPr lang="en-US" sz="2000" dirty="0" err="1"/>
              <a:t>sét</a:t>
            </a:r>
            <a:r>
              <a:rPr lang="en-US" sz="2000" dirty="0"/>
              <a:t>, </a:t>
            </a:r>
            <a:r>
              <a:rPr lang="en-US" sz="2000" dirty="0" err="1"/>
              <a:t>mặt</a:t>
            </a:r>
            <a:r>
              <a:rPr lang="en-US" sz="2000" dirty="0"/>
              <a:t> </a:t>
            </a:r>
            <a:r>
              <a:rPr lang="en-US" sz="2000" dirty="0" err="1"/>
              <a:t>trời</a:t>
            </a:r>
            <a:r>
              <a:rPr lang="en-US" sz="2000" dirty="0"/>
              <a:t>, </a:t>
            </a:r>
            <a:r>
              <a:rPr lang="en-US" sz="2000" dirty="0" err="1"/>
              <a:t>nguồn</a:t>
            </a:r>
            <a:r>
              <a:rPr lang="en-US" sz="2000" dirty="0"/>
              <a:t> </a:t>
            </a:r>
            <a:r>
              <a:rPr lang="en-US" sz="2000" dirty="0" err="1"/>
              <a:t>điện</a:t>
            </a:r>
            <a:r>
              <a:rPr lang="en-US" sz="2000" dirty="0"/>
              <a:t>.   </a:t>
            </a:r>
          </a:p>
          <a:p>
            <a:r>
              <a:rPr lang="en-US" sz="2000" dirty="0"/>
              <a:t>- </a:t>
            </a:r>
            <a:r>
              <a:rPr lang="en-US" sz="2000" dirty="0" err="1"/>
              <a:t>Nguồn</a:t>
            </a:r>
            <a:r>
              <a:rPr lang="en-US" sz="2000" dirty="0"/>
              <a:t> </a:t>
            </a:r>
            <a:r>
              <a:rPr lang="en-US" sz="2000" dirty="0" err="1"/>
              <a:t>phát</a:t>
            </a:r>
            <a:r>
              <a:rPr lang="en-US" sz="2000" dirty="0"/>
              <a:t> </a:t>
            </a:r>
            <a:r>
              <a:rPr lang="en-US" sz="2000" dirty="0" err="1"/>
              <a:t>sinh</a:t>
            </a:r>
            <a:r>
              <a:rPr lang="en-US" sz="2000" dirty="0"/>
              <a:t> </a:t>
            </a:r>
            <a:r>
              <a:rPr lang="en-US" sz="2000" dirty="0" err="1"/>
              <a:t>chất</a:t>
            </a:r>
            <a:r>
              <a:rPr lang="en-US" sz="2000" dirty="0"/>
              <a:t> </a:t>
            </a:r>
            <a:r>
              <a:rPr lang="en-US" sz="2000" dirty="0" err="1"/>
              <a:t>cháy</a:t>
            </a:r>
            <a:r>
              <a:rPr lang="en-US" sz="2000" dirty="0"/>
              <a:t>: </a:t>
            </a:r>
            <a:r>
              <a:rPr lang="en-US" sz="2000" dirty="0" err="1"/>
              <a:t>Trạm</a:t>
            </a:r>
            <a:r>
              <a:rPr lang="en-US" sz="2000" dirty="0"/>
              <a:t> </a:t>
            </a:r>
            <a:r>
              <a:rPr lang="en-US" sz="2000" dirty="0" err="1"/>
              <a:t>xăng</a:t>
            </a:r>
            <a:r>
              <a:rPr lang="en-US" sz="2000" dirty="0"/>
              <a:t>, </a:t>
            </a:r>
            <a:r>
              <a:rPr lang="en-US" sz="2000" dirty="0" err="1"/>
              <a:t>bình</a:t>
            </a:r>
            <a:r>
              <a:rPr lang="en-US" sz="2000" dirty="0"/>
              <a:t> gas.</a:t>
            </a:r>
          </a:p>
          <a:p>
            <a:r>
              <a:rPr lang="en-US" sz="2000" dirty="0" err="1"/>
              <a:t>Nguồn</a:t>
            </a:r>
            <a:r>
              <a:rPr lang="en-US" sz="2000" dirty="0"/>
              <a:t> </a:t>
            </a:r>
            <a:r>
              <a:rPr lang="en-US" sz="2000" dirty="0" err="1"/>
              <a:t>phát</a:t>
            </a:r>
            <a:r>
              <a:rPr lang="en-US" sz="2000" dirty="0"/>
              <a:t> </a:t>
            </a:r>
            <a:r>
              <a:rPr lang="en-US" sz="2000" dirty="0" err="1"/>
              <a:t>sinh</a:t>
            </a:r>
            <a:r>
              <a:rPr lang="en-US" sz="2000" dirty="0"/>
              <a:t> </a:t>
            </a:r>
            <a:r>
              <a:rPr lang="en-US" sz="2000" dirty="0" err="1"/>
              <a:t>chất</a:t>
            </a:r>
            <a:r>
              <a:rPr lang="en-US" sz="2000" dirty="0"/>
              <a:t> </a:t>
            </a:r>
            <a:r>
              <a:rPr lang="en-US" sz="2000" dirty="0" err="1"/>
              <a:t>oxi</a:t>
            </a:r>
            <a:r>
              <a:rPr lang="en-US" sz="2000" dirty="0"/>
              <a:t> </a:t>
            </a:r>
            <a:r>
              <a:rPr lang="en-US" sz="2000" dirty="0" err="1"/>
              <a:t>hóa</a:t>
            </a:r>
            <a:r>
              <a:rPr lang="en-US" sz="2000" dirty="0"/>
              <a:t>: </a:t>
            </a:r>
            <a:r>
              <a:rPr lang="en-US" sz="2000" dirty="0" err="1"/>
              <a:t>bình</a:t>
            </a:r>
            <a:r>
              <a:rPr lang="en-US" sz="2000" dirty="0"/>
              <a:t> oxygen, </a:t>
            </a:r>
            <a:r>
              <a:rPr lang="en-US" sz="2000" dirty="0" err="1"/>
              <a:t>muối</a:t>
            </a:r>
            <a:r>
              <a:rPr lang="en-US" sz="2000" dirty="0"/>
              <a:t> ammonium nitrate (NH</a:t>
            </a:r>
            <a:r>
              <a:rPr lang="en-US" sz="2000" baseline="-25000" dirty="0"/>
              <a:t>4</a:t>
            </a:r>
            <a:r>
              <a:rPr lang="en-US" sz="2000" dirty="0"/>
              <a:t>NO</a:t>
            </a:r>
            <a:r>
              <a:rPr lang="en-US" sz="2000" baseline="-25000" dirty="0"/>
              <a:t>3</a:t>
            </a:r>
            <a:r>
              <a:rPr lang="en-US" sz="2000" dirty="0"/>
              <a:t>).</a:t>
            </a:r>
          </a:p>
        </p:txBody>
      </p:sp>
    </p:spTree>
    <p:extLst>
      <p:ext uri="{BB962C8B-B14F-4D97-AF65-F5344CB8AC3E}">
        <p14:creationId xmlns:p14="http://schemas.microsoft.com/office/powerpoint/2010/main" val="3412735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37;p48"/>
          <p:cNvSpPr txBox="1">
            <a:spLocks noGrp="1"/>
          </p:cNvSpPr>
          <p:nvPr>
            <p:ph type="title"/>
          </p:nvPr>
        </p:nvSpPr>
        <p:spPr>
          <a:xfrm>
            <a:off x="1" y="0"/>
            <a:ext cx="9144000" cy="962025"/>
          </a:xfrm>
          <a:prstGeom prst="rect">
            <a:avLst/>
          </a:prstGeom>
          <a:solidFill>
            <a:srgbClr val="82B5E3"/>
          </a:solidFill>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2800" b="1" dirty="0">
                <a:latin typeface="+mn-lt"/>
              </a:rPr>
              <a:t>2. </a:t>
            </a:r>
            <a:r>
              <a:rPr lang="en-US" sz="2800" b="1" dirty="0" err="1">
                <a:latin typeface="+mn-lt"/>
              </a:rPr>
              <a:t>Những</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và</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giảm</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gây</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xử</a:t>
            </a:r>
            <a:r>
              <a:rPr lang="en-US" sz="2800" b="1" dirty="0">
                <a:latin typeface="+mn-lt"/>
              </a:rPr>
              <a:t> </a:t>
            </a:r>
            <a:r>
              <a:rPr lang="en-US" sz="2800" b="1" dirty="0" err="1">
                <a:latin typeface="+mn-lt"/>
              </a:rPr>
              <a:t>lý</a:t>
            </a:r>
            <a:r>
              <a:rPr lang="en-US" sz="2800" b="1" dirty="0">
                <a:latin typeface="+mn-lt"/>
              </a:rPr>
              <a:t> </a:t>
            </a:r>
            <a:r>
              <a:rPr lang="en-US" sz="2800" b="1" dirty="0" err="1">
                <a:latin typeface="+mn-lt"/>
              </a:rPr>
              <a:t>khi</a:t>
            </a:r>
            <a:r>
              <a:rPr lang="en-US" sz="2800" b="1" dirty="0">
                <a:latin typeface="+mn-lt"/>
              </a:rPr>
              <a:t> </a:t>
            </a:r>
            <a:r>
              <a:rPr lang="en-US" sz="2800" b="1" dirty="0" err="1">
                <a:latin typeface="+mn-lt"/>
              </a:rPr>
              <a:t>có</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endParaRPr sz="2800" b="1" dirty="0">
              <a:latin typeface="+mn-lt"/>
            </a:endParaRPr>
          </a:p>
        </p:txBody>
      </p:sp>
      <p:sp>
        <p:nvSpPr>
          <p:cNvPr id="6" name="Google Shape;775;p50"/>
          <p:cNvSpPr txBox="1">
            <a:spLocks/>
          </p:cNvSpPr>
          <p:nvPr/>
        </p:nvSpPr>
        <p:spPr>
          <a:xfrm>
            <a:off x="989391" y="998549"/>
            <a:ext cx="7708500" cy="934874"/>
          </a:xfrm>
          <a:prstGeom prst="rect">
            <a:avLst/>
          </a:prstGeom>
          <a:solidFill>
            <a:schemeClr val="tx2">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nSpc>
                <a:spcPct val="100000"/>
              </a:lnSpc>
            </a:pPr>
            <a:r>
              <a:rPr lang="en-US" sz="2800" dirty="0" err="1">
                <a:latin typeface="+mn-lt"/>
              </a:rPr>
              <a:t>Hãy</a:t>
            </a:r>
            <a:r>
              <a:rPr lang="en-US" sz="2800" dirty="0">
                <a:latin typeface="+mn-lt"/>
              </a:rPr>
              <a:t> </a:t>
            </a:r>
            <a:r>
              <a:rPr lang="en-US" sz="2800" dirty="0" err="1">
                <a:latin typeface="+mn-lt"/>
              </a:rPr>
              <a:t>mô</a:t>
            </a:r>
            <a:r>
              <a:rPr lang="en-US" sz="2800" dirty="0">
                <a:latin typeface="+mn-lt"/>
              </a:rPr>
              <a:t> </a:t>
            </a:r>
            <a:r>
              <a:rPr lang="en-US" sz="2800" dirty="0" err="1">
                <a:latin typeface="+mn-lt"/>
              </a:rPr>
              <a:t>tả</a:t>
            </a:r>
            <a:r>
              <a:rPr lang="en-US" sz="2800" dirty="0">
                <a:latin typeface="+mn-lt"/>
              </a:rPr>
              <a:t> chi </a:t>
            </a:r>
            <a:r>
              <a:rPr lang="en-US" sz="2800" dirty="0" err="1">
                <a:latin typeface="+mn-lt"/>
              </a:rPr>
              <a:t>tiết</a:t>
            </a:r>
            <a:r>
              <a:rPr lang="en-US" sz="2800" dirty="0">
                <a:latin typeface="+mn-lt"/>
              </a:rPr>
              <a:t> </a:t>
            </a:r>
            <a:r>
              <a:rPr lang="en-US" sz="2800" dirty="0" err="1">
                <a:latin typeface="+mn-lt"/>
              </a:rPr>
              <a:t>quy</a:t>
            </a:r>
            <a:r>
              <a:rPr lang="en-US" sz="2800" dirty="0">
                <a:latin typeface="+mn-lt"/>
              </a:rPr>
              <a:t> </a:t>
            </a:r>
            <a:r>
              <a:rPr lang="en-US" sz="2800" dirty="0" err="1">
                <a:latin typeface="+mn-lt"/>
              </a:rPr>
              <a:t>trình</a:t>
            </a:r>
            <a:r>
              <a:rPr lang="en-US" sz="2800" dirty="0">
                <a:latin typeface="+mn-lt"/>
              </a:rPr>
              <a:t> 4 </a:t>
            </a:r>
            <a:r>
              <a:rPr lang="en-US" sz="2800" dirty="0" err="1">
                <a:latin typeface="+mn-lt"/>
              </a:rPr>
              <a:t>bước</a:t>
            </a:r>
            <a:r>
              <a:rPr lang="en-US" sz="2800" dirty="0">
                <a:latin typeface="+mn-lt"/>
              </a:rPr>
              <a:t> </a:t>
            </a:r>
            <a:r>
              <a:rPr lang="en-US" sz="2800" dirty="0" err="1">
                <a:latin typeface="+mn-lt"/>
              </a:rPr>
              <a:t>theo</a:t>
            </a:r>
            <a:r>
              <a:rPr lang="en-US" sz="2800" dirty="0">
                <a:latin typeface="+mn-lt"/>
              </a:rPr>
              <a:t> </a:t>
            </a:r>
            <a:r>
              <a:rPr lang="en-US" sz="2800" dirty="0" err="1">
                <a:latin typeface="+mn-lt"/>
              </a:rPr>
              <a:t>tiêu</a:t>
            </a:r>
            <a:r>
              <a:rPr lang="en-US" sz="2800" dirty="0">
                <a:latin typeface="+mn-lt"/>
              </a:rPr>
              <a:t> </a:t>
            </a:r>
            <a:r>
              <a:rPr lang="en-US" sz="2800" dirty="0" err="1">
                <a:latin typeface="+mn-lt"/>
              </a:rPr>
              <a:t>lệnh</a:t>
            </a:r>
            <a:r>
              <a:rPr lang="en-US" sz="2800" dirty="0">
                <a:latin typeface="+mn-lt"/>
              </a:rPr>
              <a:t> </a:t>
            </a:r>
            <a:r>
              <a:rPr lang="en-US" sz="2800" dirty="0" err="1">
                <a:latin typeface="+mn-lt"/>
              </a:rPr>
              <a:t>chữa</a:t>
            </a:r>
            <a:r>
              <a:rPr lang="en-US" sz="2800" dirty="0">
                <a:latin typeface="+mn-lt"/>
              </a:rPr>
              <a:t> </a:t>
            </a:r>
            <a:r>
              <a:rPr lang="en-US" sz="2800" dirty="0" err="1">
                <a:latin typeface="+mn-lt"/>
              </a:rPr>
              <a:t>cháy</a:t>
            </a:r>
            <a:r>
              <a:rPr lang="en-US" sz="2800" dirty="0">
                <a:latin typeface="+mn-lt"/>
              </a:rPr>
              <a:t> </a:t>
            </a:r>
            <a:r>
              <a:rPr lang="en-US" sz="2800" dirty="0" err="1">
                <a:latin typeface="+mn-lt"/>
              </a:rPr>
              <a:t>khi</a:t>
            </a:r>
            <a:r>
              <a:rPr lang="en-US" sz="2800" dirty="0">
                <a:latin typeface="+mn-lt"/>
              </a:rPr>
              <a:t> </a:t>
            </a:r>
            <a:r>
              <a:rPr lang="en-US" sz="2800" dirty="0" err="1">
                <a:latin typeface="+mn-lt"/>
              </a:rPr>
              <a:t>xãy</a:t>
            </a:r>
            <a:r>
              <a:rPr lang="en-US" sz="2800" dirty="0">
                <a:latin typeface="+mn-lt"/>
              </a:rPr>
              <a:t> </a:t>
            </a:r>
            <a:r>
              <a:rPr lang="en-US" sz="2800" dirty="0" err="1">
                <a:latin typeface="+mn-lt"/>
              </a:rPr>
              <a:t>ra</a:t>
            </a:r>
            <a:r>
              <a:rPr lang="en-US" sz="2800" dirty="0">
                <a:latin typeface="+mn-lt"/>
              </a:rPr>
              <a:t> </a:t>
            </a:r>
            <a:r>
              <a:rPr lang="en-US" sz="2800" dirty="0" err="1">
                <a:latin typeface="+mn-lt"/>
              </a:rPr>
              <a:t>hỏa</a:t>
            </a:r>
            <a:r>
              <a:rPr lang="en-US" sz="2800" dirty="0">
                <a:latin typeface="+mn-lt"/>
              </a:rPr>
              <a:t> </a:t>
            </a:r>
            <a:r>
              <a:rPr lang="en-US" sz="2800" dirty="0" err="1">
                <a:latin typeface="+mn-lt"/>
              </a:rPr>
              <a:t>hoạn</a:t>
            </a:r>
            <a:r>
              <a:rPr lang="en-US" sz="2800" dirty="0">
                <a:latin typeface="+mn-lt"/>
              </a:rPr>
              <a:t>?</a:t>
            </a:r>
            <a:endParaRPr lang="vi-VN" sz="2800" dirty="0">
              <a:solidFill>
                <a:schemeClr val="accent3"/>
              </a:solidFill>
              <a:latin typeface="+mn-lt"/>
            </a:endParaRPr>
          </a:p>
        </p:txBody>
      </p:sp>
      <p:sp>
        <p:nvSpPr>
          <p:cNvPr id="7" name="AutoShape 4" descr="5 điều chú ý trong Hướng dẫn các bước xử lý khi xảy ra chá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43328"/>
            <a:ext cx="9144000" cy="320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1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8" name="Google Shape;56;p7">
            <a:extLst>
              <a:ext uri="{FF2B5EF4-FFF2-40B4-BE49-F238E27FC236}">
                <a16:creationId xmlns:a16="http://schemas.microsoft.com/office/drawing/2014/main" id="{8EBBB2FD-BFE7-B03E-6E61-82DA3D3233A8}"/>
              </a:ext>
            </a:extLst>
          </p:cNvPr>
          <p:cNvSpPr/>
          <p:nvPr/>
        </p:nvSpPr>
        <p:spPr>
          <a:xfrm>
            <a:off x="84610" y="1416933"/>
            <a:ext cx="8974773" cy="372656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p7">
            <a:extLst>
              <a:ext uri="{FF2B5EF4-FFF2-40B4-BE49-F238E27FC236}">
                <a16:creationId xmlns:a16="http://schemas.microsoft.com/office/drawing/2014/main" id="{91E8B601-D3A5-0391-97A0-534B4C9DF9DA}"/>
              </a:ext>
            </a:extLst>
          </p:cNvPr>
          <p:cNvSpPr/>
          <p:nvPr/>
        </p:nvSpPr>
        <p:spPr>
          <a:xfrm>
            <a:off x="659806" y="180655"/>
            <a:ext cx="7824385" cy="109262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82"/>
            <a:ext cx="9144000" cy="51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45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0" y="1606642"/>
            <a:ext cx="8708722" cy="2678362"/>
            <a:chOff x="2547841" y="435586"/>
            <a:chExt cx="4705371" cy="1318336"/>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511718" y="617725"/>
              <a:ext cx="3741494" cy="1136197"/>
            </a:xfrm>
            <a:prstGeom prst="rect">
              <a:avLst/>
            </a:prstGeom>
            <a:noFill/>
          </p:spPr>
          <p:txBody>
            <a:bodyPr wrap="square" rtlCol="0">
              <a:spAutoFit/>
            </a:bodyPr>
            <a:lstStyle/>
            <a:p>
              <a:r>
                <a:rPr lang="en-US" sz="72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4083129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93000" contrast="3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368195" y="549961"/>
            <a:ext cx="3777943" cy="263366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86787" y="2098711"/>
            <a:ext cx="5878532"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Chemistry</a:t>
            </a:r>
          </a:p>
        </p:txBody>
      </p:sp>
      <p:sp>
        <p:nvSpPr>
          <p:cNvPr id="8" name="Rectangle 7"/>
          <p:cNvSpPr/>
          <p:nvPr/>
        </p:nvSpPr>
        <p:spPr>
          <a:xfrm>
            <a:off x="2296782" y="1254699"/>
            <a:ext cx="5458546" cy="123110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400" b="1" dirty="0" err="1">
                <a:ln w="50800"/>
                <a:solidFill>
                  <a:srgbClr val="FF0000"/>
                </a:solidFill>
                <a:effectLst>
                  <a:outerShdw blurRad="50800" dist="38100" dir="2700000" algn="tl" rotWithShape="0">
                    <a:prstClr val="black">
                      <a:alpha val="40000"/>
                    </a:prstClr>
                  </a:outerShdw>
                </a:effectLst>
              </a:rPr>
              <a:t>Chinh</a:t>
            </a:r>
            <a:r>
              <a:rPr lang="en-US" sz="7400" b="1" dirty="0">
                <a:ln w="50800"/>
                <a:solidFill>
                  <a:srgbClr val="FF0000"/>
                </a:solidFill>
                <a:effectLst>
                  <a:outerShdw blurRad="50800" dist="38100" dir="2700000" algn="tl" rotWithShape="0">
                    <a:prstClr val="black">
                      <a:alpha val="40000"/>
                    </a:prstClr>
                  </a:outerShdw>
                </a:effectLst>
              </a:rPr>
              <a:t> </a:t>
            </a:r>
            <a:r>
              <a:rPr lang="en-US" sz="7400" b="1" dirty="0" err="1">
                <a:ln w="50800"/>
                <a:solidFill>
                  <a:srgbClr val="FF0000"/>
                </a:solidFill>
                <a:effectLst>
                  <a:outerShdw blurRad="50800" dist="38100" dir="2700000" algn="tl" rotWithShape="0">
                    <a:prstClr val="black">
                      <a:alpha val="40000"/>
                    </a:prstClr>
                  </a:outerShdw>
                </a:effectLst>
              </a:rPr>
              <a:t>Phục</a:t>
            </a:r>
            <a:endParaRPr lang="en-US" sz="7400" b="1" cap="none" spc="0" dirty="0">
              <a:ln w="50800"/>
              <a:solidFill>
                <a:srgbClr val="FF0000"/>
              </a:solidFill>
              <a:effectLst>
                <a:outerShdw blurRad="50800" dist="38100" dir="2700000" algn="tl" rotWithShape="0">
                  <a:prstClr val="black">
                    <a:alpha val="40000"/>
                  </a:prstClr>
                </a:outerShdw>
              </a:effectLst>
            </a:endParaRPr>
          </a:p>
        </p:txBody>
      </p:sp>
      <p:pic>
        <p:nvPicPr>
          <p:cNvPr id="10"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end="12170.9968"/>
                </p14:media>
              </p:ext>
            </p:extLst>
          </p:nvPr>
        </p:nvPicPr>
        <p:blipFill>
          <a:blip r:embed="rId7" cstate="print"/>
          <a:stretch>
            <a:fillRect/>
          </a:stretch>
        </p:blipFill>
        <p:spPr>
          <a:xfrm>
            <a:off x="35320" y="4743450"/>
            <a:ext cx="609600" cy="457200"/>
          </a:xfrm>
          <a:prstGeom prst="rect">
            <a:avLst/>
          </a:prstGeom>
        </p:spPr>
      </p:pic>
      <p:pic>
        <p:nvPicPr>
          <p:cNvPr id="11"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29698"/>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45770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inh dong "/>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567362" y="3543300"/>
            <a:ext cx="34194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72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01" fill="hold"/>
                                        <p:tgtEl>
                                          <p:spTgt spid="10"/>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0" fill="hold"/>
                                        <p:tgtEl>
                                          <p:spTgt spid="8"/>
                                        </p:tgtEl>
                                        <p:attrNameLst>
                                          <p:attrName>ppt_w</p:attrName>
                                        </p:attrNameLst>
                                      </p:cBhvr>
                                      <p:tavLst>
                                        <p:tav tm="0">
                                          <p:val>
                                            <p:fltVal val="0"/>
                                          </p:val>
                                        </p:tav>
                                        <p:tav tm="100000">
                                          <p:val>
                                            <p:strVal val="#ppt_w"/>
                                          </p:val>
                                        </p:tav>
                                      </p:tavLst>
                                    </p:anim>
                                    <p:anim calcmode="lin" valueType="num">
                                      <p:cBhvr>
                                        <p:cTn id="10" dur="5000" fill="hold"/>
                                        <p:tgtEl>
                                          <p:spTgt spid="8"/>
                                        </p:tgtEl>
                                        <p:attrNameLst>
                                          <p:attrName>ppt_h</p:attrName>
                                        </p:attrNameLst>
                                      </p:cBhvr>
                                      <p:tavLst>
                                        <p:tav tm="0">
                                          <p:val>
                                            <p:fltVal val="0"/>
                                          </p:val>
                                        </p:tav>
                                        <p:tav tm="100000">
                                          <p:val>
                                            <p:strVal val="#ppt_h"/>
                                          </p:val>
                                        </p:tav>
                                      </p:tavLst>
                                    </p:anim>
                                    <p:animEffect transition="in" filter="fade">
                                      <p:cBhvr>
                                        <p:cTn id="11" dur="5000"/>
                                        <p:tgtEl>
                                          <p:spTgt spid="8"/>
                                        </p:tgtEl>
                                      </p:cBhvr>
                                    </p:animEffect>
                                  </p:childTnLst>
                                </p:cTn>
                              </p:par>
                              <p:par>
                                <p:cTn id="12" presetID="53" presetClass="entr" presetSubtype="16" fill="hold" grpId="0" nodeType="withEffect">
                                  <p:stCondLst>
                                    <p:cond delay="8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0" fill="hold"/>
                                        <p:tgtEl>
                                          <p:spTgt spid="7"/>
                                        </p:tgtEl>
                                        <p:attrNameLst>
                                          <p:attrName>ppt_w</p:attrName>
                                        </p:attrNameLst>
                                      </p:cBhvr>
                                      <p:tavLst>
                                        <p:tav tm="0">
                                          <p:val>
                                            <p:fltVal val="0"/>
                                          </p:val>
                                        </p:tav>
                                        <p:tav tm="100000">
                                          <p:val>
                                            <p:strVal val="#ppt_w"/>
                                          </p:val>
                                        </p:tav>
                                      </p:tavLst>
                                    </p:anim>
                                    <p:anim calcmode="lin" valueType="num">
                                      <p:cBhvr>
                                        <p:cTn id="15" dur="10000" fill="hold"/>
                                        <p:tgtEl>
                                          <p:spTgt spid="7"/>
                                        </p:tgtEl>
                                        <p:attrNameLst>
                                          <p:attrName>ppt_h</p:attrName>
                                        </p:attrNameLst>
                                      </p:cBhvr>
                                      <p:tavLst>
                                        <p:tav tm="0">
                                          <p:val>
                                            <p:fltVal val="0"/>
                                          </p:val>
                                        </p:tav>
                                        <p:tav tm="100000">
                                          <p:val>
                                            <p:strVal val="#ppt_h"/>
                                          </p:val>
                                        </p:tav>
                                      </p:tavLst>
                                    </p:anim>
                                    <p:animEffect transition="in" filter="fade">
                                      <p:cBhvr>
                                        <p:cTn id="16" dur="10000"/>
                                        <p:tgtEl>
                                          <p:spTgt spid="7"/>
                                        </p:tgtEl>
                                      </p:cBhvr>
                                    </p:animEffect>
                                  </p:childTnLst>
                                </p:cTn>
                              </p:par>
                              <p:par>
                                <p:cTn id="17" presetID="6" presetClass="entr" presetSubtype="16" fill="hold" nodeType="withEffect">
                                  <p:stCondLst>
                                    <p:cond delay="500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6" descr="Hinh dong "/>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 y="3486150"/>
            <a:ext cx="34194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4343400"/>
            <a:ext cx="3810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lkboard-c">
            <a:hlinkClick r:id="" action="ppaction://noaction"/>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96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NATPL037"/>
          <p:cNvPicPr>
            <a:picLocks noChangeAspect="1" noChangeArrowheads="1"/>
          </p:cNvPicPr>
          <p:nvPr/>
        </p:nvPicPr>
        <p:blipFill>
          <a:blip r:embed="rId10" cstate="print">
            <a:lum bright="20000" contrast="40000"/>
            <a:extLst>
              <a:ext uri="{28A0092B-C50C-407E-A947-70E740481C1C}">
                <a14:useLocalDpi xmlns:a14="http://schemas.microsoft.com/office/drawing/2010/main" val="0"/>
              </a:ext>
            </a:extLst>
          </a:blip>
          <a:srcRect/>
          <a:stretch>
            <a:fillRect/>
          </a:stretch>
        </p:blipFill>
        <p:spPr bwMode="auto">
          <a:xfrm>
            <a:off x="368195" y="549961"/>
            <a:ext cx="3777943" cy="263366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184892" y="-1084913"/>
            <a:ext cx="5878532"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Chemistry</a:t>
            </a:r>
          </a:p>
        </p:txBody>
      </p:sp>
      <p:sp>
        <p:nvSpPr>
          <p:cNvPr id="12" name="Rectangle 11"/>
          <p:cNvSpPr/>
          <p:nvPr/>
        </p:nvSpPr>
        <p:spPr>
          <a:xfrm>
            <a:off x="2678617" y="-830997"/>
            <a:ext cx="4891083" cy="110799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err="1">
                <a:ln w="50800"/>
                <a:solidFill>
                  <a:srgbClr val="C00000"/>
                </a:solidFill>
                <a:effectLst>
                  <a:outerShdw blurRad="50800" dist="38100" dir="2700000" algn="tl" rotWithShape="0">
                    <a:prstClr val="black">
                      <a:alpha val="40000"/>
                    </a:prstClr>
                  </a:outerShdw>
                </a:effectLst>
              </a:rPr>
              <a:t>Chinh</a:t>
            </a:r>
            <a:r>
              <a:rPr lang="en-US" sz="6600" b="1" dirty="0">
                <a:ln w="50800"/>
                <a:solidFill>
                  <a:srgbClr val="C00000"/>
                </a:solidFill>
                <a:effectLst>
                  <a:outerShdw blurRad="50800" dist="38100" dir="2700000" algn="tl" rotWithShape="0">
                    <a:prstClr val="black">
                      <a:alpha val="40000"/>
                    </a:prstClr>
                  </a:outerShdw>
                </a:effectLst>
              </a:rPr>
              <a:t> </a:t>
            </a:r>
            <a:r>
              <a:rPr lang="en-US" sz="6600" b="1" dirty="0" err="1">
                <a:ln w="50800"/>
                <a:solidFill>
                  <a:srgbClr val="C00000"/>
                </a:solidFill>
                <a:effectLst>
                  <a:outerShdw blurRad="50800" dist="38100" dir="2700000" algn="tl" rotWithShape="0">
                    <a:prstClr val="black">
                      <a:alpha val="40000"/>
                    </a:prstClr>
                  </a:outerShdw>
                </a:effectLst>
              </a:rPr>
              <a:t>Phục</a:t>
            </a:r>
            <a:endParaRPr lang="en-US" sz="6600" b="1" cap="none" spc="0" dirty="0">
              <a:ln w="50800"/>
              <a:solidFill>
                <a:srgbClr val="C00000"/>
              </a:solidFill>
              <a:effectLst>
                <a:outerShdw blurRad="50800" dist="38100" dir="2700000" algn="tl" rotWithShape="0">
                  <a:prstClr val="black">
                    <a:alpha val="40000"/>
                  </a:prstClr>
                </a:outerShdw>
              </a:effectLst>
            </a:endParaRPr>
          </a:p>
        </p:txBody>
      </p:sp>
      <p:pic>
        <p:nvPicPr>
          <p:cNvPr id="14"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st="25178.752"/>
                </p14:media>
              </p:ext>
            </p:extLst>
          </p:nvPr>
        </p:nvPicPr>
        <p:blipFill>
          <a:blip r:embed="rId11" cstate="print"/>
          <a:stretch>
            <a:fillRect/>
          </a:stretch>
        </p:blipFill>
        <p:spPr>
          <a:xfrm>
            <a:off x="35320" y="4743450"/>
            <a:ext cx="609600" cy="457200"/>
          </a:xfrm>
          <a:prstGeom prst="rect">
            <a:avLst/>
          </a:prstGeom>
        </p:spPr>
      </p:pic>
    </p:spTree>
    <p:extLst>
      <p:ext uri="{BB962C8B-B14F-4D97-AF65-F5344CB8AC3E}">
        <p14:creationId xmlns:p14="http://schemas.microsoft.com/office/powerpoint/2010/main" val="2676220846"/>
      </p:ext>
    </p:extLst>
  </p:cSld>
  <p:clrMapOvr>
    <a:masterClrMapping/>
  </p:clrMapOvr>
  <mc:AlternateContent xmlns:mc="http://schemas.openxmlformats.org/markup-compatibility/2006" xmlns:p14="http://schemas.microsoft.com/office/powerpoint/2010/main">
    <mc:Choice Requires="p14">
      <p:transition spd="slow">
        <p14:ripple/>
        <p:sndAc>
          <p:stSnd>
            <p:snd r:embed="rId4"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94" fill="hold"/>
                                        <p:tgtEl>
                                          <p:spTgt spid="14"/>
                                        </p:tgtEl>
                                      </p:cBhvr>
                                    </p:cmd>
                                  </p:childTnLst>
                                </p:cTn>
                              </p:par>
                              <p:par>
                                <p:cTn id="7" presetID="42" presetClass="path" presetSubtype="0" accel="50000" decel="50000" fill="hold" grpId="0" nodeType="withEffect">
                                  <p:stCondLst>
                                    <p:cond delay="0"/>
                                  </p:stCondLst>
                                  <p:childTnLst>
                                    <p:animMotion origin="layout" path="M -3.05556E-6 -0.0081 L -0.00798 0.38033 " pathEditMode="relative" rAng="0" ptsTypes="AA">
                                      <p:cBhvr>
                                        <p:cTn id="8" dur="2000" fill="hold"/>
                                        <p:tgtEl>
                                          <p:spTgt spid="12"/>
                                        </p:tgtEl>
                                        <p:attrNameLst>
                                          <p:attrName>ppt_x</p:attrName>
                                          <p:attrName>ppt_y</p:attrName>
                                        </p:attrNameLst>
                                      </p:cBhvr>
                                      <p:rCtr x="-399" y="19421"/>
                                    </p:animMotion>
                                  </p:childTnLst>
                                </p:cTn>
                              </p:par>
                              <p:par>
                                <p:cTn id="9" presetID="42" presetClass="path" presetSubtype="0" accel="50000" decel="50000" fill="hold" grpId="0" nodeType="withEffect">
                                  <p:stCondLst>
                                    <p:cond delay="0"/>
                                  </p:stCondLst>
                                  <p:childTnLst>
                                    <p:animMotion origin="layout" path="M -3.05556E-6 -0.0169 L -0.00833 0.64421 " pathEditMode="relative" rAng="0" ptsTypes="AA">
                                      <p:cBhvr>
                                        <p:cTn id="10" dur="4000" fill="hold"/>
                                        <p:tgtEl>
                                          <p:spTgt spid="11"/>
                                        </p:tgtEl>
                                        <p:attrNameLst>
                                          <p:attrName>ppt_x</p:attrName>
                                          <p:attrName>ppt_y</p:attrName>
                                        </p:attrNameLst>
                                      </p:cBhvr>
                                      <p:rCtr x="-417" y="3305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outerShdw blurRad="292100" dist="139700" dir="2700000" algn="tl" rotWithShape="0">
              <a:srgbClr val="333333">
                <a:alpha val="65000"/>
              </a:srgbClr>
            </a:outerShdw>
          </a:effectLst>
        </p:spPr>
      </p:pic>
      <p:sp>
        <p:nvSpPr>
          <p:cNvPr id="7" name="Text Box 103"/>
          <p:cNvSpPr txBox="1">
            <a:spLocks noChangeArrowheads="1"/>
          </p:cNvSpPr>
          <p:nvPr/>
        </p:nvSpPr>
        <p:spPr bwMode="auto">
          <a:xfrm>
            <a:off x="212834" y="1702810"/>
            <a:ext cx="685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rgbClr val="FFFF00"/>
              </a:solidFill>
              <a:latin typeface="Times New Roman" pitchFamily="18" charset="0"/>
              <a:cs typeface="Times New Roman" pitchFamily="18" charset="0"/>
            </a:endParaRPr>
          </a:p>
        </p:txBody>
      </p:sp>
      <p:sp>
        <p:nvSpPr>
          <p:cNvPr id="8" name="Text Box 111"/>
          <p:cNvSpPr txBox="1">
            <a:spLocks noChangeArrowheads="1"/>
          </p:cNvSpPr>
          <p:nvPr/>
        </p:nvSpPr>
        <p:spPr bwMode="auto">
          <a:xfrm>
            <a:off x="384043" y="1285866"/>
            <a:ext cx="8531151"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buFont typeface="Wingdings" pitchFamily="2" charset="2"/>
              <a:buChar char="v"/>
            </a:pPr>
            <a:r>
              <a:rPr lang="en-US" sz="3000" dirty="0">
                <a:solidFill>
                  <a:schemeClr val="bg1"/>
                </a:solidFill>
                <a:latin typeface="Times New Roman" pitchFamily="18" charset="0"/>
                <a:cs typeface="Times New Roman" pitchFamily="18" charset="0"/>
              </a:rPr>
              <a:t> </a:t>
            </a:r>
            <a:r>
              <a:rPr lang="en-US" sz="3000" b="1" dirty="0" err="1">
                <a:latin typeface="Times New Roman" pitchFamily="18" charset="0"/>
                <a:cs typeface="Times New Roman" pitchFamily="18" charset="0"/>
              </a:rPr>
              <a:t>Có</a:t>
            </a:r>
            <a:r>
              <a:rPr lang="en-US" sz="3000" b="1" dirty="0">
                <a:latin typeface="Times New Roman" pitchFamily="18" charset="0"/>
                <a:cs typeface="Times New Roman" pitchFamily="18" charset="0"/>
              </a:rPr>
              <a:t> 4 </a:t>
            </a:r>
            <a:r>
              <a:rPr lang="en-US" sz="3000" b="1" dirty="0" err="1">
                <a:latin typeface="Times New Roman" pitchFamily="18" charset="0"/>
                <a:cs typeface="Times New Roman" pitchFamily="18" charset="0"/>
              </a:rPr>
              <a:t>gói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p>
          <a:p>
            <a:pPr algn="just">
              <a:lnSpc>
                <a:spcPct val="150000"/>
              </a:lnSpc>
              <a:buFont typeface="Wingdings" pitchFamily="2" charset="2"/>
              <a:buChar char="v"/>
            </a:pPr>
            <a:r>
              <a:rPr lang="en-US" sz="3000" b="1" dirty="0" err="1">
                <a:latin typeface="Times New Roman" pitchFamily="18" charset="0"/>
                <a:cs typeface="Times New Roman" pitchFamily="18" charset="0"/>
              </a:rPr>
              <a:t>Khi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hiện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chơi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mình</a:t>
            </a:r>
            <a:r>
              <a:rPr lang="en-US" sz="3000" b="1" dirty="0">
                <a:latin typeface="Times New Roman" pitchFamily="18" charset="0"/>
                <a:cs typeface="Times New Roman" pitchFamily="18" charset="0"/>
              </a:rPr>
              <a:t>. </a:t>
            </a:r>
          </a:p>
          <a:p>
            <a:pPr algn="just">
              <a:lnSpc>
                <a:spcPct val="150000"/>
              </a:lnSpc>
              <a:buFont typeface="Wingdings" pitchFamily="2" charset="2"/>
              <a:buChar char="v"/>
            </a:pP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đúng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sẽ</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được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một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phần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quà</a:t>
            </a:r>
            <a:endParaRPr lang="en-US" sz="3000" b="1" dirty="0">
              <a:latin typeface="Times New Roman" pitchFamily="18" charset="0"/>
              <a:cs typeface="Times New Roman" pitchFamily="18" charset="0"/>
            </a:endParaRPr>
          </a:p>
          <a:p>
            <a:pPr algn="just">
              <a:lnSpc>
                <a:spcPct val="150000"/>
              </a:lnSpc>
              <a:buFont typeface="Wingdings" pitchFamily="2" charset="2"/>
              <a:buChar char="v"/>
            </a:pPr>
            <a:r>
              <a:rPr lang="en-US" sz="3000" b="1" dirty="0" err="1">
                <a:latin typeface="Times New Roman" pitchFamily="18" charset="0"/>
                <a:cs typeface="Times New Roman" pitchFamily="18" charset="0"/>
              </a:rPr>
              <a:t>Thời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gian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suy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mỗi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gói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a:t>
            </a:r>
            <a:r>
              <a:rPr lang="en-US" sz="3000" b="1" dirty="0">
                <a:latin typeface="Times New Roman" pitchFamily="18" charset="0"/>
                <a:cs typeface="Times New Roman" pitchFamily="18" charset="0"/>
              </a:rPr>
              <a:t> 20 </a:t>
            </a:r>
            <a:r>
              <a:rPr lang="en-US" sz="3000" b="1" dirty="0" err="1">
                <a:latin typeface="Times New Roman" pitchFamily="18" charset="0"/>
                <a:cs typeface="Times New Roman" pitchFamily="18" charset="0"/>
              </a:rPr>
              <a:t>giây</a:t>
            </a:r>
            <a:r>
              <a:rPr lang="en-US" sz="3000" b="1" dirty="0">
                <a:latin typeface="Times New Roman" pitchFamily="18" charset="0"/>
                <a:cs typeface="Times New Roman" pitchFamily="18" charset="0"/>
              </a:rPr>
              <a:t>. </a:t>
            </a:r>
          </a:p>
          <a:p>
            <a:pPr algn="just"/>
            <a:endParaRPr lang="en-US" sz="3000" dirty="0">
              <a:solidFill>
                <a:schemeClr val="bg1"/>
              </a:solidFill>
              <a:latin typeface="Times New Roman" pitchFamily="18" charset="0"/>
              <a:cs typeface="Times New Roman" pitchFamily="18" charset="0"/>
              <a:sym typeface="Wingdings 2" pitchFamily="18" charset="2"/>
            </a:endParaRPr>
          </a:p>
        </p:txBody>
      </p:sp>
      <p:sp>
        <p:nvSpPr>
          <p:cNvPr id="21" name="AutoShape 93"/>
          <p:cNvSpPr>
            <a:spLocks noChangeArrowheads="1"/>
          </p:cNvSpPr>
          <p:nvPr/>
        </p:nvSpPr>
        <p:spPr bwMode="auto">
          <a:xfrm>
            <a:off x="627993" y="0"/>
            <a:ext cx="7677807" cy="1135118"/>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Đấu</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trường</a:t>
            </a:r>
            <a:r>
              <a:rPr lang="en-US" sz="4800" b="1" dirty="0">
                <a:solidFill>
                  <a:srgbClr val="FFFF00"/>
                </a:solidFill>
                <a:latin typeface="Times New Roman" pitchFamily="18" charset="0"/>
                <a:cs typeface="Times New Roman" pitchFamily="18" charset="0"/>
              </a:rPr>
              <a:t> 38      </a:t>
            </a:r>
          </a:p>
        </p:txBody>
      </p:sp>
      <p:pic>
        <p:nvPicPr>
          <p:cNvPr id="19" name="Picture 2" descr="NATPL037"/>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762000" y="309327"/>
            <a:ext cx="782698" cy="55934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NATPL037"/>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7334907" y="341311"/>
            <a:ext cx="822434" cy="58773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93220"/>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4" action="ppaction://hlinksldjump"/>
          </p:cNvPr>
          <p:cNvSpPr/>
          <p:nvPr/>
        </p:nvSpPr>
        <p:spPr>
          <a:xfrm>
            <a:off x="899592" y="53561"/>
            <a:ext cx="6929486" cy="428628"/>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chemeClr val="bg1"/>
                </a:solidFill>
                <a:latin typeface="Times New Roman" pitchFamily="18" charset="0"/>
                <a:cs typeface="Times New Roman" pitchFamily="18" charset="0"/>
              </a:rPr>
              <a:t>GÓI CÂU HỎI SỐ 1</a:t>
            </a:r>
          </a:p>
        </p:txBody>
      </p:sp>
      <p:sp>
        <p:nvSpPr>
          <p:cNvPr id="4" name="Rounded Rectangle 3"/>
          <p:cNvSpPr/>
          <p:nvPr/>
        </p:nvSpPr>
        <p:spPr>
          <a:xfrm>
            <a:off x="363807" y="573861"/>
            <a:ext cx="8001055" cy="6917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endParaRPr lang="en-US" sz="2400" b="1" dirty="0">
              <a:latin typeface="Times New Roman" pitchFamily="18" charset="0"/>
              <a:cs typeface="Times New Roman" pitchFamily="18" charset="0"/>
            </a:endParaRPr>
          </a:p>
          <a:p>
            <a:r>
              <a:rPr lang="fr-FR" sz="2400" b="1" dirty="0" err="1">
                <a:latin typeface="Times New Roman" pitchFamily="18" charset="0"/>
                <a:cs typeface="Times New Roman" pitchFamily="18" charset="0"/>
              </a:rPr>
              <a:t>Câu</a:t>
            </a:r>
            <a:r>
              <a:rPr lang="fr-FR" sz="2400" b="1" dirty="0">
                <a:latin typeface="Times New Roman" pitchFamily="18" charset="0"/>
                <a:cs typeface="Times New Roman" pitchFamily="18" charset="0"/>
              </a:rPr>
              <a:t> 1: </a:t>
            </a:r>
            <a:r>
              <a:rPr lang="en-US" sz="2400" dirty="0" err="1"/>
              <a:t>Điểm</a:t>
            </a:r>
            <a:r>
              <a:rPr lang="en-US" sz="2400" dirty="0"/>
              <a:t> </a:t>
            </a:r>
            <a:r>
              <a:rPr lang="en-US" sz="2400" dirty="0" err="1"/>
              <a:t>chớp</a:t>
            </a:r>
            <a:r>
              <a:rPr lang="en-US" sz="2400" dirty="0"/>
              <a:t> </a:t>
            </a:r>
            <a:r>
              <a:rPr lang="en-US" sz="2400" dirty="0" err="1"/>
              <a:t>cháy</a:t>
            </a:r>
            <a:r>
              <a:rPr lang="en-US" sz="2400" dirty="0"/>
              <a:t> </a:t>
            </a:r>
            <a:r>
              <a:rPr lang="en-US" sz="2400" dirty="0" err="1"/>
              <a:t>là</a:t>
            </a:r>
            <a:r>
              <a:rPr lang="en-US" sz="2400" dirty="0"/>
              <a:t> </a:t>
            </a:r>
          </a:p>
          <a:p>
            <a:pPr algn="ctr">
              <a:lnSpc>
                <a:spcPct val="150000"/>
              </a:lnSpc>
            </a:pPr>
            <a:endParaRPr lang="en-US" sz="2400" b="1" dirty="0">
              <a:latin typeface="Times New Roman" pitchFamily="18" charset="0"/>
              <a:cs typeface="Times New Roman" pitchFamily="18" charset="0"/>
            </a:endParaRPr>
          </a:p>
        </p:txBody>
      </p:sp>
      <p:sp>
        <p:nvSpPr>
          <p:cNvPr id="40" name="Smiley Face 39">
            <a:hlinkClick r:id="rId5" action="ppaction://hlinksldjump"/>
          </p:cNvPr>
          <p:cNvSpPr/>
          <p:nvPr/>
        </p:nvSpPr>
        <p:spPr>
          <a:xfrm>
            <a:off x="251520" y="107139"/>
            <a:ext cx="428628" cy="321471"/>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164" name="Group 18"/>
          <p:cNvGrpSpPr>
            <a:grpSpLocks/>
          </p:cNvGrpSpPr>
          <p:nvPr/>
        </p:nvGrpSpPr>
        <p:grpSpPr bwMode="auto">
          <a:xfrm>
            <a:off x="8120104" y="-43551"/>
            <a:ext cx="1010645" cy="708208"/>
            <a:chOff x="4224" y="2976"/>
            <a:chExt cx="1248" cy="1248"/>
          </a:xfrm>
        </p:grpSpPr>
        <p:sp>
          <p:nvSpPr>
            <p:cNvPr id="16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6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20</a:t>
              </a:r>
            </a:p>
          </p:txBody>
        </p:sp>
      </p:grpSp>
      <p:grpSp>
        <p:nvGrpSpPr>
          <p:cNvPr id="167" name="Group 18"/>
          <p:cNvGrpSpPr>
            <a:grpSpLocks/>
          </p:cNvGrpSpPr>
          <p:nvPr/>
        </p:nvGrpSpPr>
        <p:grpSpPr bwMode="auto">
          <a:xfrm>
            <a:off x="8120104" y="-43551"/>
            <a:ext cx="1010645" cy="708208"/>
            <a:chOff x="4224" y="2976"/>
            <a:chExt cx="1248" cy="1248"/>
          </a:xfrm>
        </p:grpSpPr>
        <p:sp>
          <p:nvSpPr>
            <p:cNvPr id="16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6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19</a:t>
              </a:r>
            </a:p>
          </p:txBody>
        </p:sp>
      </p:grpSp>
      <p:grpSp>
        <p:nvGrpSpPr>
          <p:cNvPr id="170" name="Group 18"/>
          <p:cNvGrpSpPr>
            <a:grpSpLocks/>
          </p:cNvGrpSpPr>
          <p:nvPr/>
        </p:nvGrpSpPr>
        <p:grpSpPr bwMode="auto">
          <a:xfrm>
            <a:off x="8120104" y="-43551"/>
            <a:ext cx="1010645" cy="708208"/>
            <a:chOff x="4224" y="2976"/>
            <a:chExt cx="1248" cy="1248"/>
          </a:xfrm>
        </p:grpSpPr>
        <p:sp>
          <p:nvSpPr>
            <p:cNvPr id="17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18</a:t>
              </a:r>
            </a:p>
          </p:txBody>
        </p:sp>
      </p:grpSp>
      <p:grpSp>
        <p:nvGrpSpPr>
          <p:cNvPr id="173" name="Group 18"/>
          <p:cNvGrpSpPr>
            <a:grpSpLocks/>
          </p:cNvGrpSpPr>
          <p:nvPr/>
        </p:nvGrpSpPr>
        <p:grpSpPr bwMode="auto">
          <a:xfrm>
            <a:off x="8120104" y="-43551"/>
            <a:ext cx="1010645" cy="708208"/>
            <a:chOff x="4224" y="2976"/>
            <a:chExt cx="1248" cy="1248"/>
          </a:xfrm>
        </p:grpSpPr>
        <p:sp>
          <p:nvSpPr>
            <p:cNvPr id="174"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5"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17</a:t>
              </a:r>
            </a:p>
          </p:txBody>
        </p:sp>
      </p:grpSp>
      <p:grpSp>
        <p:nvGrpSpPr>
          <p:cNvPr id="176" name="Group 18"/>
          <p:cNvGrpSpPr>
            <a:grpSpLocks/>
          </p:cNvGrpSpPr>
          <p:nvPr/>
        </p:nvGrpSpPr>
        <p:grpSpPr bwMode="auto">
          <a:xfrm>
            <a:off x="8120104" y="-43551"/>
            <a:ext cx="1010645" cy="708208"/>
            <a:chOff x="4224" y="2976"/>
            <a:chExt cx="1248" cy="1248"/>
          </a:xfrm>
        </p:grpSpPr>
        <p:sp>
          <p:nvSpPr>
            <p:cNvPr id="177"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8"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16</a:t>
              </a:r>
            </a:p>
          </p:txBody>
        </p:sp>
      </p:grpSp>
      <p:grpSp>
        <p:nvGrpSpPr>
          <p:cNvPr id="179" name="Group 18"/>
          <p:cNvGrpSpPr>
            <a:grpSpLocks/>
          </p:cNvGrpSpPr>
          <p:nvPr/>
        </p:nvGrpSpPr>
        <p:grpSpPr bwMode="auto">
          <a:xfrm>
            <a:off x="8120104" y="-43551"/>
            <a:ext cx="1010645" cy="708208"/>
            <a:chOff x="4224" y="2976"/>
            <a:chExt cx="1248" cy="1248"/>
          </a:xfrm>
        </p:grpSpPr>
        <p:sp>
          <p:nvSpPr>
            <p:cNvPr id="180"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1"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15</a:t>
              </a:r>
            </a:p>
          </p:txBody>
        </p:sp>
      </p:grpSp>
      <p:grpSp>
        <p:nvGrpSpPr>
          <p:cNvPr id="182" name="Group 18"/>
          <p:cNvGrpSpPr>
            <a:grpSpLocks/>
          </p:cNvGrpSpPr>
          <p:nvPr/>
        </p:nvGrpSpPr>
        <p:grpSpPr bwMode="auto">
          <a:xfrm>
            <a:off x="8120104" y="-43551"/>
            <a:ext cx="1010645" cy="708208"/>
            <a:chOff x="4224" y="2976"/>
            <a:chExt cx="1248" cy="1248"/>
          </a:xfrm>
        </p:grpSpPr>
        <p:sp>
          <p:nvSpPr>
            <p:cNvPr id="183"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4"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14</a:t>
              </a:r>
            </a:p>
          </p:txBody>
        </p:sp>
      </p:grpSp>
      <p:grpSp>
        <p:nvGrpSpPr>
          <p:cNvPr id="185" name="Group 18"/>
          <p:cNvGrpSpPr>
            <a:grpSpLocks/>
          </p:cNvGrpSpPr>
          <p:nvPr/>
        </p:nvGrpSpPr>
        <p:grpSpPr bwMode="auto">
          <a:xfrm>
            <a:off x="8120104" y="-43551"/>
            <a:ext cx="1010645" cy="708208"/>
            <a:chOff x="4224" y="2976"/>
            <a:chExt cx="1248" cy="1248"/>
          </a:xfrm>
        </p:grpSpPr>
        <p:sp>
          <p:nvSpPr>
            <p:cNvPr id="186"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7"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13</a:t>
              </a:r>
            </a:p>
          </p:txBody>
        </p:sp>
      </p:grpSp>
      <p:grpSp>
        <p:nvGrpSpPr>
          <p:cNvPr id="188" name="Group 18"/>
          <p:cNvGrpSpPr>
            <a:grpSpLocks/>
          </p:cNvGrpSpPr>
          <p:nvPr/>
        </p:nvGrpSpPr>
        <p:grpSpPr bwMode="auto">
          <a:xfrm>
            <a:off x="8120104" y="-43551"/>
            <a:ext cx="1010645" cy="708208"/>
            <a:chOff x="4224" y="2976"/>
            <a:chExt cx="1248" cy="1248"/>
          </a:xfrm>
        </p:grpSpPr>
        <p:sp>
          <p:nvSpPr>
            <p:cNvPr id="189"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0"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12</a:t>
              </a:r>
            </a:p>
          </p:txBody>
        </p:sp>
      </p:grpSp>
      <p:grpSp>
        <p:nvGrpSpPr>
          <p:cNvPr id="191" name="Group 18"/>
          <p:cNvGrpSpPr>
            <a:grpSpLocks/>
          </p:cNvGrpSpPr>
          <p:nvPr/>
        </p:nvGrpSpPr>
        <p:grpSpPr bwMode="auto">
          <a:xfrm>
            <a:off x="8120104" y="-43551"/>
            <a:ext cx="1010645" cy="708208"/>
            <a:chOff x="4224" y="2976"/>
            <a:chExt cx="1248" cy="1248"/>
          </a:xfrm>
        </p:grpSpPr>
        <p:sp>
          <p:nvSpPr>
            <p:cNvPr id="19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11</a:t>
              </a:r>
            </a:p>
          </p:txBody>
        </p:sp>
      </p:grpSp>
      <p:grpSp>
        <p:nvGrpSpPr>
          <p:cNvPr id="194" name="Group 18"/>
          <p:cNvGrpSpPr>
            <a:grpSpLocks/>
          </p:cNvGrpSpPr>
          <p:nvPr/>
        </p:nvGrpSpPr>
        <p:grpSpPr bwMode="auto">
          <a:xfrm>
            <a:off x="8120104" y="-43551"/>
            <a:ext cx="1010645" cy="708208"/>
            <a:chOff x="4224" y="2976"/>
            <a:chExt cx="1248" cy="1248"/>
          </a:xfrm>
        </p:grpSpPr>
        <p:sp>
          <p:nvSpPr>
            <p:cNvPr id="19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10</a:t>
              </a:r>
            </a:p>
          </p:txBody>
        </p:sp>
      </p:grpSp>
      <p:grpSp>
        <p:nvGrpSpPr>
          <p:cNvPr id="197" name="Group 21"/>
          <p:cNvGrpSpPr>
            <a:grpSpLocks/>
          </p:cNvGrpSpPr>
          <p:nvPr/>
        </p:nvGrpSpPr>
        <p:grpSpPr bwMode="auto">
          <a:xfrm>
            <a:off x="8120104" y="-43551"/>
            <a:ext cx="1010645" cy="708208"/>
            <a:chOff x="4224" y="2976"/>
            <a:chExt cx="1248" cy="1248"/>
          </a:xfrm>
        </p:grpSpPr>
        <p:sp>
          <p:nvSpPr>
            <p:cNvPr id="198" name="Oval 22"/>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9" name="Oval 23"/>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9</a:t>
              </a:r>
            </a:p>
          </p:txBody>
        </p:sp>
      </p:grpSp>
      <p:grpSp>
        <p:nvGrpSpPr>
          <p:cNvPr id="200" name="Group 24"/>
          <p:cNvGrpSpPr>
            <a:grpSpLocks/>
          </p:cNvGrpSpPr>
          <p:nvPr/>
        </p:nvGrpSpPr>
        <p:grpSpPr bwMode="auto">
          <a:xfrm>
            <a:off x="8120104" y="-43551"/>
            <a:ext cx="1010645" cy="708208"/>
            <a:chOff x="4224" y="2976"/>
            <a:chExt cx="1248" cy="1248"/>
          </a:xfrm>
        </p:grpSpPr>
        <p:sp>
          <p:nvSpPr>
            <p:cNvPr id="201" name="Oval 25"/>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2" name="Oval 26"/>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8</a:t>
              </a:r>
            </a:p>
          </p:txBody>
        </p:sp>
      </p:grpSp>
      <p:grpSp>
        <p:nvGrpSpPr>
          <p:cNvPr id="203" name="Group 27"/>
          <p:cNvGrpSpPr>
            <a:grpSpLocks/>
          </p:cNvGrpSpPr>
          <p:nvPr/>
        </p:nvGrpSpPr>
        <p:grpSpPr bwMode="auto">
          <a:xfrm>
            <a:off x="8120104" y="-43551"/>
            <a:ext cx="1010645" cy="708208"/>
            <a:chOff x="4224" y="2976"/>
            <a:chExt cx="1248" cy="1248"/>
          </a:xfrm>
        </p:grpSpPr>
        <p:sp>
          <p:nvSpPr>
            <p:cNvPr id="204" name="Oval 28"/>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5" name="Oval 29"/>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7</a:t>
              </a:r>
            </a:p>
          </p:txBody>
        </p:sp>
      </p:grpSp>
      <p:grpSp>
        <p:nvGrpSpPr>
          <p:cNvPr id="206" name="Group 30"/>
          <p:cNvGrpSpPr>
            <a:grpSpLocks/>
          </p:cNvGrpSpPr>
          <p:nvPr/>
        </p:nvGrpSpPr>
        <p:grpSpPr bwMode="auto">
          <a:xfrm>
            <a:off x="8120104" y="-43551"/>
            <a:ext cx="1010645" cy="708208"/>
            <a:chOff x="4224" y="2976"/>
            <a:chExt cx="1248" cy="1248"/>
          </a:xfrm>
        </p:grpSpPr>
        <p:sp>
          <p:nvSpPr>
            <p:cNvPr id="207" name="Oval 31"/>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8" name="Oval 32"/>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6</a:t>
              </a:r>
            </a:p>
          </p:txBody>
        </p:sp>
      </p:grpSp>
      <p:grpSp>
        <p:nvGrpSpPr>
          <p:cNvPr id="209" name="Group 33"/>
          <p:cNvGrpSpPr>
            <a:grpSpLocks/>
          </p:cNvGrpSpPr>
          <p:nvPr/>
        </p:nvGrpSpPr>
        <p:grpSpPr bwMode="auto">
          <a:xfrm>
            <a:off x="8120104" y="-43551"/>
            <a:ext cx="1010645" cy="708208"/>
            <a:chOff x="4224" y="2976"/>
            <a:chExt cx="1248" cy="1248"/>
          </a:xfrm>
        </p:grpSpPr>
        <p:sp>
          <p:nvSpPr>
            <p:cNvPr id="210" name="Oval 34"/>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1" name="Oval 35"/>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5</a:t>
              </a:r>
            </a:p>
          </p:txBody>
        </p:sp>
      </p:grpSp>
      <p:grpSp>
        <p:nvGrpSpPr>
          <p:cNvPr id="212" name="Group 36"/>
          <p:cNvGrpSpPr>
            <a:grpSpLocks/>
          </p:cNvGrpSpPr>
          <p:nvPr/>
        </p:nvGrpSpPr>
        <p:grpSpPr bwMode="auto">
          <a:xfrm>
            <a:off x="8120104" y="-43551"/>
            <a:ext cx="1010645" cy="708208"/>
            <a:chOff x="4224" y="2976"/>
            <a:chExt cx="1248" cy="1248"/>
          </a:xfrm>
        </p:grpSpPr>
        <p:sp>
          <p:nvSpPr>
            <p:cNvPr id="213" name="Oval 37"/>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4" name="Oval 38"/>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4</a:t>
              </a:r>
            </a:p>
          </p:txBody>
        </p:sp>
      </p:grpSp>
      <p:grpSp>
        <p:nvGrpSpPr>
          <p:cNvPr id="215" name="Group 39"/>
          <p:cNvGrpSpPr>
            <a:grpSpLocks/>
          </p:cNvGrpSpPr>
          <p:nvPr/>
        </p:nvGrpSpPr>
        <p:grpSpPr bwMode="auto">
          <a:xfrm>
            <a:off x="8120104" y="-43551"/>
            <a:ext cx="1010645" cy="708208"/>
            <a:chOff x="4224" y="2976"/>
            <a:chExt cx="1248" cy="1248"/>
          </a:xfrm>
        </p:grpSpPr>
        <p:sp>
          <p:nvSpPr>
            <p:cNvPr id="216" name="Oval 40"/>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7" name="Oval 41"/>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3</a:t>
              </a:r>
            </a:p>
          </p:txBody>
        </p:sp>
      </p:grpSp>
      <p:grpSp>
        <p:nvGrpSpPr>
          <p:cNvPr id="218" name="Group 42"/>
          <p:cNvGrpSpPr>
            <a:grpSpLocks/>
          </p:cNvGrpSpPr>
          <p:nvPr/>
        </p:nvGrpSpPr>
        <p:grpSpPr bwMode="auto">
          <a:xfrm>
            <a:off x="8120104" y="-43551"/>
            <a:ext cx="1010645" cy="708208"/>
            <a:chOff x="4224" y="2976"/>
            <a:chExt cx="1248" cy="1248"/>
          </a:xfrm>
        </p:grpSpPr>
        <p:sp>
          <p:nvSpPr>
            <p:cNvPr id="219" name="Oval 43"/>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20" name="Oval 44"/>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2</a:t>
              </a:r>
            </a:p>
          </p:txBody>
        </p:sp>
      </p:grpSp>
      <p:grpSp>
        <p:nvGrpSpPr>
          <p:cNvPr id="221" name="Group 45"/>
          <p:cNvGrpSpPr>
            <a:grpSpLocks/>
          </p:cNvGrpSpPr>
          <p:nvPr/>
        </p:nvGrpSpPr>
        <p:grpSpPr bwMode="auto">
          <a:xfrm>
            <a:off x="8120104" y="-43551"/>
            <a:ext cx="1010645" cy="708208"/>
            <a:chOff x="4224" y="2976"/>
            <a:chExt cx="1248" cy="1248"/>
          </a:xfrm>
        </p:grpSpPr>
        <p:sp>
          <p:nvSpPr>
            <p:cNvPr id="222" name="Oval 46"/>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23" name="Oval 47"/>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a:t>
              </a:r>
            </a:p>
          </p:txBody>
        </p:sp>
      </p:grpSp>
      <p:sp>
        <p:nvSpPr>
          <p:cNvPr id="224" name="Oval 2" descr="dongho"/>
          <p:cNvSpPr>
            <a:spLocks noChangeArrowheads="1"/>
          </p:cNvSpPr>
          <p:nvPr/>
        </p:nvSpPr>
        <p:spPr bwMode="auto">
          <a:xfrm>
            <a:off x="8097126" y="-53490"/>
            <a:ext cx="1046874" cy="720686"/>
          </a:xfrm>
          <a:prstGeom prst="ellipse">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0" name="Rectangle 9"/>
          <p:cNvSpPr/>
          <p:nvPr/>
        </p:nvSpPr>
        <p:spPr>
          <a:xfrm>
            <a:off x="1109726" y="2789080"/>
            <a:ext cx="7884972" cy="461665"/>
          </a:xfrm>
          <a:prstGeom prst="rect">
            <a:avLst/>
          </a:prstGeom>
        </p:spPr>
        <p:txBody>
          <a:bodyPr wrap="square">
            <a:spAutoFit/>
          </a:bodyPr>
          <a:lstStyle/>
          <a:p>
            <a:endParaRPr lang="en-US" sz="2400" dirty="0">
              <a:latin typeface="Times New Roman" panose="02020603050405020304" pitchFamily="18" charset="0"/>
              <a:cs typeface="Times New Roman" panose="02020603050405020304" pitchFamily="18" charset="0"/>
            </a:endParaRPr>
          </a:p>
        </p:txBody>
      </p:sp>
      <p:grpSp>
        <p:nvGrpSpPr>
          <p:cNvPr id="121" name="Group 22"/>
          <p:cNvGrpSpPr>
            <a:grpSpLocks/>
          </p:cNvGrpSpPr>
          <p:nvPr/>
        </p:nvGrpSpPr>
        <p:grpSpPr bwMode="auto">
          <a:xfrm>
            <a:off x="130239" y="1265586"/>
            <a:ext cx="438150" cy="285750"/>
            <a:chOff x="1152" y="3600"/>
            <a:chExt cx="276" cy="240"/>
          </a:xfrm>
        </p:grpSpPr>
        <p:sp>
          <p:nvSpPr>
            <p:cNvPr id="122" name="Line 4"/>
            <p:cNvSpPr>
              <a:spLocks noChangeShapeType="1"/>
            </p:cNvSpPr>
            <p:nvPr/>
          </p:nvSpPr>
          <p:spPr bwMode="auto">
            <a:xfrm>
              <a:off x="1152" y="3744"/>
              <a:ext cx="96" cy="96"/>
            </a:xfrm>
            <a:prstGeom prst="line">
              <a:avLst/>
            </a:prstGeom>
            <a:noFill/>
            <a:ln w="57150">
              <a:solidFill>
                <a:srgbClr val="FF0000"/>
              </a:solidFill>
              <a:round/>
              <a:headEnd/>
              <a:tailEnd/>
            </a:ln>
          </p:spPr>
          <p:txBody>
            <a:bodyPr/>
            <a:lstStyle/>
            <a:p>
              <a:endParaRPr lang="en-US"/>
            </a:p>
          </p:txBody>
        </p:sp>
        <p:sp>
          <p:nvSpPr>
            <p:cNvPr id="123" name="Line 5"/>
            <p:cNvSpPr>
              <a:spLocks noChangeShapeType="1"/>
            </p:cNvSpPr>
            <p:nvPr/>
          </p:nvSpPr>
          <p:spPr bwMode="auto">
            <a:xfrm flipV="1">
              <a:off x="1236" y="3600"/>
              <a:ext cx="192" cy="240"/>
            </a:xfrm>
            <a:prstGeom prst="line">
              <a:avLst/>
            </a:prstGeom>
            <a:noFill/>
            <a:ln w="57150">
              <a:solidFill>
                <a:srgbClr val="FF0000"/>
              </a:solidFill>
              <a:round/>
              <a:headEnd/>
              <a:tailEnd/>
            </a:ln>
          </p:spPr>
          <p:txBody>
            <a:bodyPr/>
            <a:lstStyle/>
            <a:p>
              <a:endParaRPr lang="en-US"/>
            </a:p>
          </p:txBody>
        </p:sp>
      </p:grpSp>
      <p:sp>
        <p:nvSpPr>
          <p:cNvPr id="5" name="Rectangle 4"/>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84731" y="1265586"/>
            <a:ext cx="8809967" cy="3970318"/>
          </a:xfrm>
          <a:prstGeom prst="rect">
            <a:avLst/>
          </a:prstGeom>
        </p:spPr>
        <p:txBody>
          <a:bodyPr wrap="square">
            <a:spAutoFit/>
          </a:bodyPr>
          <a:lstStyle/>
          <a:p>
            <a:pPr lvl="0" algn="just"/>
            <a:r>
              <a:rPr lang="en-US" sz="2100" dirty="0"/>
              <a:t>A. </a:t>
            </a:r>
            <a:r>
              <a:rPr lang="en-US" sz="2100" dirty="0" err="1"/>
              <a:t>Nhiệt</a:t>
            </a:r>
            <a:r>
              <a:rPr lang="en-US" sz="2100" dirty="0"/>
              <a:t> </a:t>
            </a:r>
            <a:r>
              <a:rPr lang="en-US" sz="2100" dirty="0" err="1"/>
              <a:t>độ</a:t>
            </a:r>
            <a:r>
              <a:rPr lang="en-US" sz="2100" dirty="0"/>
              <a:t> </a:t>
            </a:r>
            <a:r>
              <a:rPr lang="en-US" sz="2100" dirty="0" err="1"/>
              <a:t>thấp</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liệt</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 </a:t>
            </a:r>
            <a:r>
              <a:rPr lang="en-US" sz="2100" dirty="0" err="1"/>
              <a:t>khi</a:t>
            </a:r>
            <a:r>
              <a:rPr lang="en-US" sz="2100" dirty="0"/>
              <a:t> </a:t>
            </a:r>
            <a:r>
              <a:rPr lang="en-US" sz="2100" dirty="0" err="1"/>
              <a:t>gặp</a:t>
            </a:r>
            <a:r>
              <a:rPr lang="en-US" sz="2100" dirty="0"/>
              <a:t> </a:t>
            </a:r>
            <a:r>
              <a:rPr lang="en-US" sz="2100" dirty="0" err="1"/>
              <a:t>nguồn</a:t>
            </a:r>
            <a:r>
              <a:rPr lang="en-US" sz="2100" dirty="0"/>
              <a:t> </a:t>
            </a:r>
            <a:r>
              <a:rPr lang="en-US" sz="2100" dirty="0" err="1"/>
              <a:t>lửa</a:t>
            </a:r>
            <a:r>
              <a:rPr lang="en-US" sz="2100" dirty="0"/>
              <a:t>.</a:t>
            </a:r>
          </a:p>
          <a:p>
            <a:pPr lvl="0" algn="just"/>
            <a:r>
              <a:rPr lang="en-US" sz="2100" dirty="0"/>
              <a:t>B. </a:t>
            </a:r>
            <a:r>
              <a:rPr lang="en-US" sz="2100" dirty="0" err="1"/>
              <a:t>Nhiệt</a:t>
            </a:r>
            <a:r>
              <a:rPr lang="en-US" sz="2100" dirty="0"/>
              <a:t> </a:t>
            </a:r>
            <a:r>
              <a:rPr lang="en-US" sz="2100" dirty="0" err="1"/>
              <a:t>độ</a:t>
            </a:r>
            <a:r>
              <a:rPr lang="en-US" sz="2100" dirty="0"/>
              <a:t> </a:t>
            </a:r>
            <a:r>
              <a:rPr lang="en-US" sz="2100" dirty="0" err="1"/>
              <a:t>cao</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 </a:t>
            </a:r>
            <a:r>
              <a:rPr lang="en-US" sz="2100" dirty="0" err="1"/>
              <a:t>khi</a:t>
            </a:r>
            <a:r>
              <a:rPr lang="en-US" sz="2100" dirty="0"/>
              <a:t> </a:t>
            </a:r>
            <a:r>
              <a:rPr lang="en-US" sz="2100" dirty="0" err="1"/>
              <a:t>gặp</a:t>
            </a:r>
            <a:r>
              <a:rPr lang="en-US" sz="2100" dirty="0"/>
              <a:t> </a:t>
            </a:r>
            <a:r>
              <a:rPr lang="en-US" sz="2100" dirty="0" err="1"/>
              <a:t>ngọn</a:t>
            </a:r>
            <a:r>
              <a:rPr lang="en-US" sz="2100" dirty="0"/>
              <a:t> </a:t>
            </a:r>
            <a:r>
              <a:rPr lang="en-US" sz="2100" dirty="0" err="1"/>
              <a:t>lửa</a:t>
            </a:r>
            <a:r>
              <a:rPr lang="en-US" sz="2100" dirty="0"/>
              <a:t>.</a:t>
            </a:r>
          </a:p>
          <a:p>
            <a:pPr lvl="0" algn="just"/>
            <a:r>
              <a:rPr lang="en-US" sz="2100" dirty="0"/>
              <a:t>C. </a:t>
            </a:r>
            <a:r>
              <a:rPr lang="en-US" sz="2100" dirty="0" err="1"/>
              <a:t>Nhiệt</a:t>
            </a:r>
            <a:r>
              <a:rPr lang="en-US" sz="2100" dirty="0"/>
              <a:t> </a:t>
            </a:r>
            <a:r>
              <a:rPr lang="en-US" sz="2100" dirty="0" err="1"/>
              <a:t>độ</a:t>
            </a:r>
            <a:r>
              <a:rPr lang="en-US" sz="2100" dirty="0"/>
              <a:t> </a:t>
            </a:r>
            <a:r>
              <a:rPr lang="en-US" sz="2100" dirty="0" err="1"/>
              <a:t>thấp</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a:t>
            </a:r>
          </a:p>
          <a:p>
            <a:pPr lvl="0" algn="just"/>
            <a:r>
              <a:rPr lang="en-US" sz="2100" dirty="0"/>
              <a:t>D. </a:t>
            </a:r>
            <a:r>
              <a:rPr lang="en-US" sz="2100" dirty="0" err="1"/>
              <a:t>Nhiệt</a:t>
            </a:r>
            <a:r>
              <a:rPr lang="en-US" sz="2100" dirty="0"/>
              <a:t> </a:t>
            </a:r>
            <a:r>
              <a:rPr lang="en-US" sz="2100" dirty="0" err="1"/>
              <a:t>độ</a:t>
            </a:r>
            <a:r>
              <a:rPr lang="en-US" sz="2100" dirty="0"/>
              <a:t> </a:t>
            </a:r>
            <a:r>
              <a:rPr lang="en-US" sz="2100" dirty="0" err="1"/>
              <a:t>cao</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a:t>
            </a:r>
          </a:p>
        </p:txBody>
      </p:sp>
    </p:spTree>
    <p:extLst>
      <p:ext uri="{BB962C8B-B14F-4D97-AF65-F5344CB8AC3E}">
        <p14:creationId xmlns:p14="http://schemas.microsoft.com/office/powerpoint/2010/main" val="122417001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p:cTn id="7" dur="1000" fill="hold"/>
                                        <p:tgtEl>
                                          <p:spTgt spid="224"/>
                                        </p:tgtEl>
                                        <p:attrNameLst>
                                          <p:attrName>ppt_w</p:attrName>
                                        </p:attrNameLst>
                                      </p:cBhvr>
                                      <p:tavLst>
                                        <p:tav tm="0" fmla="#ppt_w*sin(2.5*pi*$)">
                                          <p:val>
                                            <p:fltVal val="0"/>
                                          </p:val>
                                        </p:tav>
                                        <p:tav tm="100000">
                                          <p:val>
                                            <p:fltVal val="1"/>
                                          </p:val>
                                        </p:tav>
                                      </p:tavLst>
                                    </p:anim>
                                    <p:anim calcmode="lin" valueType="num">
                                      <p:cBhvr>
                                        <p:cTn id="8" dur="1000" fill="hold"/>
                                        <p:tgtEl>
                                          <p:spTgt spid="2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9" fill="hold">
                            <p:stCondLst>
                              <p:cond delay="1000"/>
                            </p:stCondLst>
                            <p:childTnLst>
                              <p:par>
                                <p:cTn id="10" presetID="10" presetClass="exit" presetSubtype="0" fill="hold" grpId="1" nodeType="afterEffect">
                                  <p:stCondLst>
                                    <p:cond delay="0"/>
                                  </p:stCondLst>
                                  <p:childTnLst>
                                    <p:animEffect transition="out" filter="fade">
                                      <p:cBhvr>
                                        <p:cTn id="11" dur="500"/>
                                        <p:tgtEl>
                                          <p:spTgt spid="224"/>
                                        </p:tgtEl>
                                      </p:cBhvr>
                                    </p:animEffect>
                                    <p:set>
                                      <p:cBhvr>
                                        <p:cTn id="12" dur="1" fill="hold">
                                          <p:stCondLst>
                                            <p:cond delay="499"/>
                                          </p:stCondLst>
                                        </p:cTn>
                                        <p:tgtEl>
                                          <p:spTgt spid="224"/>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19" fill="hold">
                            <p:stCondLst>
                              <p:cond delay="2500"/>
                            </p:stCondLst>
                            <p:childTnLst>
                              <p:par>
                                <p:cTn id="20" presetID="1" presetClass="entr" presetSubtype="0" fill="hold" nodeType="afterEffect">
                                  <p:stCondLst>
                                    <p:cond delay="1000"/>
                                  </p:stCondLst>
                                  <p:childTnLst>
                                    <p:set>
                                      <p:cBhvr>
                                        <p:cTn id="21" dur="1" fill="hold">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2" fill="hold">
                            <p:stCondLst>
                              <p:cond delay="3500"/>
                            </p:stCondLst>
                            <p:childTnLst>
                              <p:par>
                                <p:cTn id="23" presetID="1" presetClass="entr" presetSubtype="0" fill="hold" nodeType="afterEffect">
                                  <p:stCondLst>
                                    <p:cond delay="1000"/>
                                  </p:stCondLst>
                                  <p:childTnLst>
                                    <p:set>
                                      <p:cBhvr>
                                        <p:cTn id="24" dur="1" fill="hold">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5" fill="hold">
                            <p:stCondLst>
                              <p:cond delay="4500"/>
                            </p:stCondLst>
                            <p:childTnLst>
                              <p:par>
                                <p:cTn id="26" presetID="1" presetClass="entr" presetSubtype="0" fill="hold" nodeType="afterEffect">
                                  <p:stCondLst>
                                    <p:cond delay="1000"/>
                                  </p:stCondLst>
                                  <p:childTnLst>
                                    <p:set>
                                      <p:cBhvr>
                                        <p:cTn id="27" dur="1" fill="hold">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8" fill="hold">
                            <p:stCondLst>
                              <p:cond delay="5500"/>
                            </p:stCondLst>
                            <p:childTnLst>
                              <p:par>
                                <p:cTn id="29" presetID="1" presetClass="entr" presetSubtype="0" fill="hold" nodeType="afterEffect">
                                  <p:stCondLst>
                                    <p:cond delay="1000"/>
                                  </p:stCondLst>
                                  <p:childTnLst>
                                    <p:set>
                                      <p:cBhvr>
                                        <p:cTn id="30" dur="1" fill="hold">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1" fill="hold">
                            <p:stCondLst>
                              <p:cond delay="6500"/>
                            </p:stCondLst>
                            <p:childTnLst>
                              <p:par>
                                <p:cTn id="32" presetID="1" presetClass="entr" presetSubtype="0" fill="hold" nodeType="afterEffect">
                                  <p:stCondLst>
                                    <p:cond delay="1000"/>
                                  </p:stCondLst>
                                  <p:childTnLst>
                                    <p:set>
                                      <p:cBhvr>
                                        <p:cTn id="33" dur="1" fill="hold">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7" fill="hold">
                            <p:stCondLst>
                              <p:cond delay="8500"/>
                            </p:stCondLst>
                            <p:childTnLst>
                              <p:par>
                                <p:cTn id="38" presetID="1" presetClass="entr" presetSubtype="0" fill="hold" nodeType="afterEffect">
                                  <p:stCondLst>
                                    <p:cond delay="1000"/>
                                  </p:stCondLst>
                                  <p:childTnLst>
                                    <p:set>
                                      <p:cBhvr>
                                        <p:cTn id="39" dur="1" fill="hold">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0" fill="hold">
                            <p:stCondLst>
                              <p:cond delay="9500"/>
                            </p:stCondLst>
                            <p:childTnLst>
                              <p:par>
                                <p:cTn id="41" presetID="1" presetClass="entr" presetSubtype="0" fill="hold" nodeType="afterEffect">
                                  <p:stCondLst>
                                    <p:cond delay="1000"/>
                                  </p:stCondLst>
                                  <p:childTnLst>
                                    <p:set>
                                      <p:cBhvr>
                                        <p:cTn id="42" dur="1" fill="hold">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3" fill="hold">
                            <p:stCondLst>
                              <p:cond delay="10500"/>
                            </p:stCondLst>
                            <p:childTnLst>
                              <p:par>
                                <p:cTn id="44" presetID="1" presetClass="entr" presetSubtype="0" fill="hold" nodeType="afterEffect">
                                  <p:stCondLst>
                                    <p:cond delay="1000"/>
                                  </p:stCondLst>
                                  <p:childTnLst>
                                    <p:set>
                                      <p:cBhvr>
                                        <p:cTn id="45" dur="1" fill="hold">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6" fill="hold">
                            <p:stCondLst>
                              <p:cond delay="11500"/>
                            </p:stCondLst>
                            <p:childTnLst>
                              <p:par>
                                <p:cTn id="47" presetID="1" presetClass="entr" presetSubtype="0" fill="hold" nodeType="afterEffect">
                                  <p:stCondLst>
                                    <p:cond delay="1000"/>
                                  </p:stCondLst>
                                  <p:childTnLst>
                                    <p:set>
                                      <p:cBhvr>
                                        <p:cTn id="48" dur="1" fill="hold">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par>
                          <p:cTn id="49" fill="hold">
                            <p:stCondLst>
                              <p:cond delay="12500"/>
                            </p:stCondLst>
                            <p:childTnLst>
                              <p:par>
                                <p:cTn id="50" presetID="1" presetClass="entr" presetSubtype="0" fill="hold" nodeType="afterEffect">
                                  <p:stCondLst>
                                    <p:cond delay="1000"/>
                                  </p:stCondLst>
                                  <p:childTnLst>
                                    <p:set>
                                      <p:cBhvr>
                                        <p:cTn id="51" dur="1" fill="hold">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2" fill="hold">
                            <p:stCondLst>
                              <p:cond delay="13500"/>
                            </p:stCondLst>
                            <p:childTnLst>
                              <p:par>
                                <p:cTn id="53" presetID="1" presetClass="entr" presetSubtype="0" fill="hold" nodeType="afterEffect">
                                  <p:stCondLst>
                                    <p:cond delay="1000"/>
                                  </p:stCondLst>
                                  <p:childTnLst>
                                    <p:set>
                                      <p:cBhvr>
                                        <p:cTn id="54" dur="1" fill="hold">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childTnLst>
                          </p:cTn>
                        </p:par>
                        <p:par>
                          <p:cTn id="55" fill="hold">
                            <p:stCondLst>
                              <p:cond delay="14500"/>
                            </p:stCondLst>
                            <p:childTnLst>
                              <p:par>
                                <p:cTn id="56" presetID="1" presetClass="entr" presetSubtype="0" fill="hold" nodeType="afterEffect">
                                  <p:stCondLst>
                                    <p:cond delay="1000"/>
                                  </p:stCondLst>
                                  <p:childTnLst>
                                    <p:set>
                                      <p:cBhvr>
                                        <p:cTn id="57" dur="1" fill="hold">
                                          <p:stCondLst>
                                            <p:cond delay="0"/>
                                          </p:stCondLst>
                                        </p:cTn>
                                        <p:tgtEl>
                                          <p:spTgt spid="20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8" fill="hold">
                            <p:stCondLst>
                              <p:cond delay="15500"/>
                            </p:stCondLst>
                            <p:childTnLst>
                              <p:par>
                                <p:cTn id="59" presetID="1" presetClass="entr" presetSubtype="0" fill="hold" nodeType="afterEffect">
                                  <p:stCondLst>
                                    <p:cond delay="1000"/>
                                  </p:stCondLst>
                                  <p:childTnLst>
                                    <p:set>
                                      <p:cBhvr>
                                        <p:cTn id="60" dur="1" fill="hold">
                                          <p:stCondLst>
                                            <p:cond delay="0"/>
                                          </p:stCondLst>
                                        </p:cTn>
                                        <p:tgtEl>
                                          <p:spTgt spid="20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1" fill="hold">
                            <p:stCondLst>
                              <p:cond delay="16500"/>
                            </p:stCondLst>
                            <p:childTnLst>
                              <p:par>
                                <p:cTn id="62" presetID="1" presetClass="entr" presetSubtype="0" fill="hold" nodeType="afterEffect">
                                  <p:stCondLst>
                                    <p:cond delay="1000"/>
                                  </p:stCondLst>
                                  <p:childTnLst>
                                    <p:set>
                                      <p:cBhvr>
                                        <p:cTn id="63" dur="1" fill="hold">
                                          <p:stCondLst>
                                            <p:cond delay="0"/>
                                          </p:stCondLst>
                                        </p:cTn>
                                        <p:tgtEl>
                                          <p:spTgt spid="21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par>
                          <p:cTn id="64" fill="hold">
                            <p:stCondLst>
                              <p:cond delay="17500"/>
                            </p:stCondLst>
                            <p:childTnLst>
                              <p:par>
                                <p:cTn id="65" presetID="1" presetClass="entr" presetSubtype="0" fill="hold" nodeType="afterEffect">
                                  <p:stCondLst>
                                    <p:cond delay="1000"/>
                                  </p:stCondLst>
                                  <p:childTnLst>
                                    <p:set>
                                      <p:cBhvr>
                                        <p:cTn id="66" dur="1" fill="hold">
                                          <p:stCondLst>
                                            <p:cond delay="0"/>
                                          </p:stCondLst>
                                        </p:cTn>
                                        <p:tgtEl>
                                          <p:spTgt spid="21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ashreg.wav"/>
                                        </p:tgtEl>
                                      </p:cMediaNode>
                                    </p:audio>
                                  </p:subTnLst>
                                </p:cTn>
                              </p:par>
                            </p:childTnLst>
                          </p:cTn>
                        </p:par>
                        <p:par>
                          <p:cTn id="67" fill="hold">
                            <p:stCondLst>
                              <p:cond delay="18500"/>
                            </p:stCondLst>
                            <p:childTnLst>
                              <p:par>
                                <p:cTn id="68" presetID="1" presetClass="entr" presetSubtype="0" fill="hold" nodeType="afterEffect">
                                  <p:stCondLst>
                                    <p:cond delay="1000"/>
                                  </p:stCondLst>
                                  <p:childTnLst>
                                    <p:set>
                                      <p:cBhvr>
                                        <p:cTn id="69" dur="1" fill="hold">
                                          <p:stCondLst>
                                            <p:cond delay="0"/>
                                          </p:stCondLst>
                                        </p:cTn>
                                        <p:tgtEl>
                                          <p:spTgt spid="21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cashreg.wav"/>
                                        </p:tgtEl>
                                      </p:cMediaNode>
                                    </p:audio>
                                  </p:subTnLst>
                                </p:cTn>
                              </p:par>
                            </p:childTnLst>
                          </p:cTn>
                        </p:par>
                        <p:par>
                          <p:cTn id="70" fill="hold">
                            <p:stCondLst>
                              <p:cond delay="19500"/>
                            </p:stCondLst>
                            <p:childTnLst>
                              <p:par>
                                <p:cTn id="71" presetID="1" presetClass="entr" presetSubtype="0" fill="hold" nodeType="afterEffect">
                                  <p:stCondLst>
                                    <p:cond delay="1000"/>
                                  </p:stCondLst>
                                  <p:childTnLst>
                                    <p:set>
                                      <p:cBhvr>
                                        <p:cTn id="72" dur="1" fill="hold">
                                          <p:stCondLst>
                                            <p:cond delay="0"/>
                                          </p:stCondLst>
                                        </p:cTn>
                                        <p:tgtEl>
                                          <p:spTgt spid="22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4" action="ppaction://hlinksldjump"/>
          </p:cNvPr>
          <p:cNvSpPr/>
          <p:nvPr/>
        </p:nvSpPr>
        <p:spPr>
          <a:xfrm>
            <a:off x="1115616" y="144900"/>
            <a:ext cx="6929486" cy="428628"/>
          </a:xfrm>
          <a:prstGeom prst="roundRect">
            <a:avLst/>
          </a:prstGeom>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chemeClr val="bg1"/>
                </a:solidFill>
                <a:latin typeface="Times New Roman" pitchFamily="18" charset="0"/>
                <a:cs typeface="Times New Roman" pitchFamily="18" charset="0"/>
              </a:rPr>
              <a:t>GÓI CÂU HỎI SỐ 2</a:t>
            </a:r>
          </a:p>
        </p:txBody>
      </p:sp>
      <p:sp>
        <p:nvSpPr>
          <p:cNvPr id="4" name="Rounded Rectangle 3"/>
          <p:cNvSpPr/>
          <p:nvPr/>
        </p:nvSpPr>
        <p:spPr>
          <a:xfrm>
            <a:off x="192334" y="519522"/>
            <a:ext cx="8572560" cy="511610"/>
          </a:xfrm>
          <a:prstGeom prst="roundRect">
            <a:avLst/>
          </a:prstGeom>
          <a:solidFill>
            <a:srgbClr val="9ECDD8"/>
          </a:solidFill>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err="1"/>
              <a:t>Câu</a:t>
            </a:r>
            <a:r>
              <a:rPr lang="en-US" sz="2800" b="1" dirty="0"/>
              <a:t> 2: </a:t>
            </a:r>
            <a:r>
              <a:rPr lang="en-US" sz="2800" dirty="0" err="1"/>
              <a:t>Nhiệt</a:t>
            </a:r>
            <a:r>
              <a:rPr lang="en-US" sz="2800" dirty="0"/>
              <a:t> </a:t>
            </a:r>
            <a:r>
              <a:rPr lang="en-US" sz="2800" dirty="0" err="1"/>
              <a:t>độ</a:t>
            </a:r>
            <a:r>
              <a:rPr lang="en-US" sz="2800" dirty="0"/>
              <a:t> </a:t>
            </a:r>
            <a:r>
              <a:rPr lang="en-US" sz="2800" dirty="0" err="1"/>
              <a:t>tự</a:t>
            </a:r>
            <a:r>
              <a:rPr lang="en-US" sz="2800" dirty="0"/>
              <a:t> </a:t>
            </a:r>
            <a:r>
              <a:rPr lang="en-US" sz="2800" dirty="0" err="1"/>
              <a:t>bốc</a:t>
            </a:r>
            <a:r>
              <a:rPr lang="en-US" sz="2800" dirty="0"/>
              <a:t> </a:t>
            </a:r>
            <a:r>
              <a:rPr lang="en-US" sz="2800" dirty="0" err="1"/>
              <a:t>cháy</a:t>
            </a:r>
            <a:r>
              <a:rPr lang="en-US" sz="2800" dirty="0"/>
              <a:t> </a:t>
            </a:r>
            <a:r>
              <a:rPr lang="en-US" sz="2800" dirty="0" err="1"/>
              <a:t>là</a:t>
            </a:r>
            <a:endParaRPr lang="en-US" sz="2800" dirty="0"/>
          </a:p>
        </p:txBody>
      </p:sp>
      <p:sp>
        <p:nvSpPr>
          <p:cNvPr id="31" name="Smiley Face 30">
            <a:hlinkClick r:id="rId5" action="ppaction://hlinksldjump"/>
          </p:cNvPr>
          <p:cNvSpPr/>
          <p:nvPr/>
        </p:nvSpPr>
        <p:spPr>
          <a:xfrm>
            <a:off x="539552" y="198051"/>
            <a:ext cx="428628" cy="321471"/>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30" name="Group 18"/>
          <p:cNvGrpSpPr>
            <a:grpSpLocks/>
          </p:cNvGrpSpPr>
          <p:nvPr/>
        </p:nvGrpSpPr>
        <p:grpSpPr bwMode="auto">
          <a:xfrm>
            <a:off x="8084608" y="-10599"/>
            <a:ext cx="1010645" cy="708208"/>
            <a:chOff x="4224" y="2976"/>
            <a:chExt cx="1248" cy="1248"/>
          </a:xfrm>
        </p:grpSpPr>
        <p:sp>
          <p:nvSpPr>
            <p:cNvPr id="3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20</a:t>
              </a:r>
            </a:p>
          </p:txBody>
        </p:sp>
      </p:grpSp>
      <p:grpSp>
        <p:nvGrpSpPr>
          <p:cNvPr id="34" name="Group 18"/>
          <p:cNvGrpSpPr>
            <a:grpSpLocks/>
          </p:cNvGrpSpPr>
          <p:nvPr/>
        </p:nvGrpSpPr>
        <p:grpSpPr bwMode="auto">
          <a:xfrm>
            <a:off x="8084608" y="-10599"/>
            <a:ext cx="1010645" cy="708208"/>
            <a:chOff x="4224" y="2976"/>
            <a:chExt cx="1248" cy="1248"/>
          </a:xfrm>
        </p:grpSpPr>
        <p:sp>
          <p:nvSpPr>
            <p:cNvPr id="3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19</a:t>
              </a:r>
            </a:p>
          </p:txBody>
        </p:sp>
      </p:grpSp>
      <p:grpSp>
        <p:nvGrpSpPr>
          <p:cNvPr id="37" name="Group 18"/>
          <p:cNvGrpSpPr>
            <a:grpSpLocks/>
          </p:cNvGrpSpPr>
          <p:nvPr/>
        </p:nvGrpSpPr>
        <p:grpSpPr bwMode="auto">
          <a:xfrm>
            <a:off x="8084608" y="-10599"/>
            <a:ext cx="1010645" cy="708208"/>
            <a:chOff x="4224" y="2976"/>
            <a:chExt cx="1248" cy="1248"/>
          </a:xfrm>
        </p:grpSpPr>
        <p:sp>
          <p:nvSpPr>
            <p:cNvPr id="3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18</a:t>
              </a:r>
            </a:p>
          </p:txBody>
        </p:sp>
      </p:grpSp>
      <p:grpSp>
        <p:nvGrpSpPr>
          <p:cNvPr id="40" name="Group 18"/>
          <p:cNvGrpSpPr>
            <a:grpSpLocks/>
          </p:cNvGrpSpPr>
          <p:nvPr/>
        </p:nvGrpSpPr>
        <p:grpSpPr bwMode="auto">
          <a:xfrm>
            <a:off x="8084608" y="-10599"/>
            <a:ext cx="1010645" cy="708208"/>
            <a:chOff x="4224" y="2976"/>
            <a:chExt cx="1248" cy="1248"/>
          </a:xfrm>
        </p:grpSpPr>
        <p:sp>
          <p:nvSpPr>
            <p:cNvPr id="4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4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17</a:t>
              </a:r>
            </a:p>
          </p:txBody>
        </p:sp>
      </p:grpSp>
      <p:grpSp>
        <p:nvGrpSpPr>
          <p:cNvPr id="55" name="Group 18"/>
          <p:cNvGrpSpPr>
            <a:grpSpLocks/>
          </p:cNvGrpSpPr>
          <p:nvPr/>
        </p:nvGrpSpPr>
        <p:grpSpPr bwMode="auto">
          <a:xfrm>
            <a:off x="8084608" y="-10599"/>
            <a:ext cx="1010645" cy="708208"/>
            <a:chOff x="4224" y="2976"/>
            <a:chExt cx="1248" cy="1248"/>
          </a:xfrm>
        </p:grpSpPr>
        <p:sp>
          <p:nvSpPr>
            <p:cNvPr id="56"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57"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16</a:t>
              </a:r>
            </a:p>
          </p:txBody>
        </p:sp>
      </p:grpSp>
      <p:grpSp>
        <p:nvGrpSpPr>
          <p:cNvPr id="58" name="Group 18"/>
          <p:cNvGrpSpPr>
            <a:grpSpLocks/>
          </p:cNvGrpSpPr>
          <p:nvPr/>
        </p:nvGrpSpPr>
        <p:grpSpPr bwMode="auto">
          <a:xfrm>
            <a:off x="8084608" y="-10599"/>
            <a:ext cx="1010645" cy="708208"/>
            <a:chOff x="4224" y="2976"/>
            <a:chExt cx="1248" cy="1248"/>
          </a:xfrm>
        </p:grpSpPr>
        <p:sp>
          <p:nvSpPr>
            <p:cNvPr id="59"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0"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15</a:t>
              </a:r>
            </a:p>
          </p:txBody>
        </p:sp>
      </p:grpSp>
      <p:grpSp>
        <p:nvGrpSpPr>
          <p:cNvPr id="61" name="Group 18"/>
          <p:cNvGrpSpPr>
            <a:grpSpLocks/>
          </p:cNvGrpSpPr>
          <p:nvPr/>
        </p:nvGrpSpPr>
        <p:grpSpPr bwMode="auto">
          <a:xfrm>
            <a:off x="8084608" y="-10599"/>
            <a:ext cx="1010645" cy="708208"/>
            <a:chOff x="4224" y="2976"/>
            <a:chExt cx="1248" cy="1248"/>
          </a:xfrm>
        </p:grpSpPr>
        <p:sp>
          <p:nvSpPr>
            <p:cNvPr id="6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14</a:t>
              </a:r>
            </a:p>
          </p:txBody>
        </p:sp>
      </p:grpSp>
      <p:grpSp>
        <p:nvGrpSpPr>
          <p:cNvPr id="64" name="Group 18"/>
          <p:cNvGrpSpPr>
            <a:grpSpLocks/>
          </p:cNvGrpSpPr>
          <p:nvPr/>
        </p:nvGrpSpPr>
        <p:grpSpPr bwMode="auto">
          <a:xfrm>
            <a:off x="8084608" y="-10599"/>
            <a:ext cx="1010645" cy="708208"/>
            <a:chOff x="4224" y="2976"/>
            <a:chExt cx="1248" cy="1248"/>
          </a:xfrm>
        </p:grpSpPr>
        <p:sp>
          <p:nvSpPr>
            <p:cNvPr id="6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13</a:t>
              </a:r>
            </a:p>
          </p:txBody>
        </p:sp>
      </p:grpSp>
      <p:grpSp>
        <p:nvGrpSpPr>
          <p:cNvPr id="67" name="Group 18"/>
          <p:cNvGrpSpPr>
            <a:grpSpLocks/>
          </p:cNvGrpSpPr>
          <p:nvPr/>
        </p:nvGrpSpPr>
        <p:grpSpPr bwMode="auto">
          <a:xfrm>
            <a:off x="8084608" y="-10599"/>
            <a:ext cx="1010645" cy="708208"/>
            <a:chOff x="4224" y="2976"/>
            <a:chExt cx="1248" cy="1248"/>
          </a:xfrm>
        </p:grpSpPr>
        <p:sp>
          <p:nvSpPr>
            <p:cNvPr id="6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12</a:t>
              </a:r>
            </a:p>
          </p:txBody>
        </p:sp>
      </p:grpSp>
      <p:grpSp>
        <p:nvGrpSpPr>
          <p:cNvPr id="70" name="Group 18"/>
          <p:cNvGrpSpPr>
            <a:grpSpLocks/>
          </p:cNvGrpSpPr>
          <p:nvPr/>
        </p:nvGrpSpPr>
        <p:grpSpPr bwMode="auto">
          <a:xfrm>
            <a:off x="8084608" y="-10599"/>
            <a:ext cx="1010645" cy="708208"/>
            <a:chOff x="4224" y="2976"/>
            <a:chExt cx="1248" cy="1248"/>
          </a:xfrm>
        </p:grpSpPr>
        <p:sp>
          <p:nvSpPr>
            <p:cNvPr id="7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11</a:t>
              </a:r>
            </a:p>
          </p:txBody>
        </p:sp>
      </p:grpSp>
      <p:grpSp>
        <p:nvGrpSpPr>
          <p:cNvPr id="73" name="Group 18"/>
          <p:cNvGrpSpPr>
            <a:grpSpLocks/>
          </p:cNvGrpSpPr>
          <p:nvPr/>
        </p:nvGrpSpPr>
        <p:grpSpPr bwMode="auto">
          <a:xfrm>
            <a:off x="8084608" y="-10599"/>
            <a:ext cx="1010645" cy="708208"/>
            <a:chOff x="4224" y="2976"/>
            <a:chExt cx="1248" cy="1248"/>
          </a:xfrm>
        </p:grpSpPr>
        <p:sp>
          <p:nvSpPr>
            <p:cNvPr id="74"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5"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10</a:t>
              </a:r>
            </a:p>
          </p:txBody>
        </p:sp>
      </p:grpSp>
      <p:grpSp>
        <p:nvGrpSpPr>
          <p:cNvPr id="76" name="Group 21"/>
          <p:cNvGrpSpPr>
            <a:grpSpLocks/>
          </p:cNvGrpSpPr>
          <p:nvPr/>
        </p:nvGrpSpPr>
        <p:grpSpPr bwMode="auto">
          <a:xfrm>
            <a:off x="8084608" y="-10599"/>
            <a:ext cx="1010645" cy="708208"/>
            <a:chOff x="4224" y="2976"/>
            <a:chExt cx="1248" cy="1248"/>
          </a:xfrm>
        </p:grpSpPr>
        <p:sp>
          <p:nvSpPr>
            <p:cNvPr id="77" name="Oval 22"/>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8" name="Oval 23"/>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9</a:t>
              </a:r>
            </a:p>
          </p:txBody>
        </p:sp>
      </p:grpSp>
      <p:grpSp>
        <p:nvGrpSpPr>
          <p:cNvPr id="79" name="Group 24"/>
          <p:cNvGrpSpPr>
            <a:grpSpLocks/>
          </p:cNvGrpSpPr>
          <p:nvPr/>
        </p:nvGrpSpPr>
        <p:grpSpPr bwMode="auto">
          <a:xfrm>
            <a:off x="8084608" y="-10599"/>
            <a:ext cx="1010645" cy="708208"/>
            <a:chOff x="4224" y="2976"/>
            <a:chExt cx="1248" cy="1248"/>
          </a:xfrm>
        </p:grpSpPr>
        <p:sp>
          <p:nvSpPr>
            <p:cNvPr id="80" name="Oval 25"/>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1" name="Oval 26"/>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8</a:t>
              </a:r>
            </a:p>
          </p:txBody>
        </p:sp>
      </p:grpSp>
      <p:grpSp>
        <p:nvGrpSpPr>
          <p:cNvPr id="82" name="Group 27"/>
          <p:cNvGrpSpPr>
            <a:grpSpLocks/>
          </p:cNvGrpSpPr>
          <p:nvPr/>
        </p:nvGrpSpPr>
        <p:grpSpPr bwMode="auto">
          <a:xfrm>
            <a:off x="8084608" y="-10599"/>
            <a:ext cx="1010645" cy="708208"/>
            <a:chOff x="4224" y="2976"/>
            <a:chExt cx="1248" cy="1248"/>
          </a:xfrm>
        </p:grpSpPr>
        <p:sp>
          <p:nvSpPr>
            <p:cNvPr id="83" name="Oval 28"/>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4" name="Oval 29"/>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7</a:t>
              </a:r>
            </a:p>
          </p:txBody>
        </p:sp>
      </p:grpSp>
      <p:grpSp>
        <p:nvGrpSpPr>
          <p:cNvPr id="85" name="Group 30"/>
          <p:cNvGrpSpPr>
            <a:grpSpLocks/>
          </p:cNvGrpSpPr>
          <p:nvPr/>
        </p:nvGrpSpPr>
        <p:grpSpPr bwMode="auto">
          <a:xfrm>
            <a:off x="8084608" y="-10599"/>
            <a:ext cx="1010645" cy="708208"/>
            <a:chOff x="4224" y="2976"/>
            <a:chExt cx="1248" cy="1248"/>
          </a:xfrm>
        </p:grpSpPr>
        <p:sp>
          <p:nvSpPr>
            <p:cNvPr id="86" name="Oval 31"/>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7" name="Oval 32"/>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6</a:t>
              </a:r>
            </a:p>
          </p:txBody>
        </p:sp>
      </p:grpSp>
      <p:grpSp>
        <p:nvGrpSpPr>
          <p:cNvPr id="88" name="Group 33"/>
          <p:cNvGrpSpPr>
            <a:grpSpLocks/>
          </p:cNvGrpSpPr>
          <p:nvPr/>
        </p:nvGrpSpPr>
        <p:grpSpPr bwMode="auto">
          <a:xfrm>
            <a:off x="8084608" y="-10599"/>
            <a:ext cx="1010645" cy="708208"/>
            <a:chOff x="4224" y="2976"/>
            <a:chExt cx="1248" cy="1248"/>
          </a:xfrm>
        </p:grpSpPr>
        <p:sp>
          <p:nvSpPr>
            <p:cNvPr id="89" name="Oval 34"/>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0" name="Oval 35"/>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5</a:t>
              </a:r>
            </a:p>
          </p:txBody>
        </p:sp>
      </p:grpSp>
      <p:grpSp>
        <p:nvGrpSpPr>
          <p:cNvPr id="91" name="Group 36"/>
          <p:cNvGrpSpPr>
            <a:grpSpLocks/>
          </p:cNvGrpSpPr>
          <p:nvPr/>
        </p:nvGrpSpPr>
        <p:grpSpPr bwMode="auto">
          <a:xfrm>
            <a:off x="8084608" y="-10599"/>
            <a:ext cx="1010645" cy="708208"/>
            <a:chOff x="4224" y="2976"/>
            <a:chExt cx="1248" cy="1248"/>
          </a:xfrm>
        </p:grpSpPr>
        <p:sp>
          <p:nvSpPr>
            <p:cNvPr id="92" name="Oval 37"/>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3" name="Oval 38"/>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4</a:t>
              </a:r>
            </a:p>
          </p:txBody>
        </p:sp>
      </p:grpSp>
      <p:grpSp>
        <p:nvGrpSpPr>
          <p:cNvPr id="94" name="Group 39"/>
          <p:cNvGrpSpPr>
            <a:grpSpLocks/>
          </p:cNvGrpSpPr>
          <p:nvPr/>
        </p:nvGrpSpPr>
        <p:grpSpPr bwMode="auto">
          <a:xfrm>
            <a:off x="8084608" y="-10599"/>
            <a:ext cx="1010645" cy="708208"/>
            <a:chOff x="4224" y="2976"/>
            <a:chExt cx="1248" cy="1248"/>
          </a:xfrm>
        </p:grpSpPr>
        <p:sp>
          <p:nvSpPr>
            <p:cNvPr id="95" name="Oval 40"/>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6" name="Oval 41"/>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3</a:t>
              </a:r>
            </a:p>
          </p:txBody>
        </p:sp>
      </p:grpSp>
      <p:grpSp>
        <p:nvGrpSpPr>
          <p:cNvPr id="97" name="Group 42"/>
          <p:cNvGrpSpPr>
            <a:grpSpLocks/>
          </p:cNvGrpSpPr>
          <p:nvPr/>
        </p:nvGrpSpPr>
        <p:grpSpPr bwMode="auto">
          <a:xfrm>
            <a:off x="8084608" y="-10599"/>
            <a:ext cx="1010645" cy="708208"/>
            <a:chOff x="4224" y="2976"/>
            <a:chExt cx="1248" cy="1248"/>
          </a:xfrm>
        </p:grpSpPr>
        <p:sp>
          <p:nvSpPr>
            <p:cNvPr id="98" name="Oval 43"/>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9" name="Oval 44"/>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2</a:t>
              </a:r>
            </a:p>
          </p:txBody>
        </p:sp>
      </p:grpSp>
      <p:grpSp>
        <p:nvGrpSpPr>
          <p:cNvPr id="100" name="Group 45"/>
          <p:cNvGrpSpPr>
            <a:grpSpLocks/>
          </p:cNvGrpSpPr>
          <p:nvPr/>
        </p:nvGrpSpPr>
        <p:grpSpPr bwMode="auto">
          <a:xfrm>
            <a:off x="8084608" y="-10599"/>
            <a:ext cx="1010645" cy="708208"/>
            <a:chOff x="4224" y="2976"/>
            <a:chExt cx="1248" cy="1248"/>
          </a:xfrm>
        </p:grpSpPr>
        <p:sp>
          <p:nvSpPr>
            <p:cNvPr id="101" name="Oval 46"/>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02" name="Oval 47"/>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a:t>
              </a:r>
            </a:p>
          </p:txBody>
        </p:sp>
      </p:grpSp>
      <p:sp>
        <p:nvSpPr>
          <p:cNvPr id="103" name="Oval 2" descr="dongho"/>
          <p:cNvSpPr>
            <a:spLocks noChangeArrowheads="1"/>
          </p:cNvSpPr>
          <p:nvPr/>
        </p:nvSpPr>
        <p:spPr bwMode="auto">
          <a:xfrm>
            <a:off x="8061630" y="-20538"/>
            <a:ext cx="1046874" cy="720686"/>
          </a:xfrm>
          <a:prstGeom prst="ellipse">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 name="Rectangle 19"/>
          <p:cNvSpPr/>
          <p:nvPr/>
        </p:nvSpPr>
        <p:spPr>
          <a:xfrm>
            <a:off x="6588224" y="1923678"/>
            <a:ext cx="1326364"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t>
            </a:r>
          </a:p>
        </p:txBody>
      </p:sp>
      <p:grpSp>
        <p:nvGrpSpPr>
          <p:cNvPr id="104" name="Group 22"/>
          <p:cNvGrpSpPr>
            <a:grpSpLocks/>
          </p:cNvGrpSpPr>
          <p:nvPr/>
        </p:nvGrpSpPr>
        <p:grpSpPr bwMode="auto">
          <a:xfrm>
            <a:off x="240434" y="2379648"/>
            <a:ext cx="438150" cy="285750"/>
            <a:chOff x="1152" y="3600"/>
            <a:chExt cx="276" cy="240"/>
          </a:xfrm>
        </p:grpSpPr>
        <p:sp>
          <p:nvSpPr>
            <p:cNvPr id="105" name="Line 4"/>
            <p:cNvSpPr>
              <a:spLocks noChangeShapeType="1"/>
            </p:cNvSpPr>
            <p:nvPr/>
          </p:nvSpPr>
          <p:spPr bwMode="auto">
            <a:xfrm>
              <a:off x="1152" y="3744"/>
              <a:ext cx="96" cy="96"/>
            </a:xfrm>
            <a:prstGeom prst="line">
              <a:avLst/>
            </a:prstGeom>
            <a:noFill/>
            <a:ln w="57150">
              <a:solidFill>
                <a:srgbClr val="FF0000"/>
              </a:solidFill>
              <a:round/>
              <a:headEnd/>
              <a:tailEnd/>
            </a:ln>
          </p:spPr>
          <p:txBody>
            <a:bodyPr/>
            <a:lstStyle/>
            <a:p>
              <a:endParaRPr lang="en-US"/>
            </a:p>
          </p:txBody>
        </p:sp>
        <p:sp>
          <p:nvSpPr>
            <p:cNvPr id="106" name="Line 5"/>
            <p:cNvSpPr>
              <a:spLocks noChangeShapeType="1"/>
            </p:cNvSpPr>
            <p:nvPr/>
          </p:nvSpPr>
          <p:spPr bwMode="auto">
            <a:xfrm flipV="1">
              <a:off x="1236" y="3600"/>
              <a:ext cx="192" cy="240"/>
            </a:xfrm>
            <a:prstGeom prst="line">
              <a:avLst/>
            </a:prstGeom>
            <a:noFill/>
            <a:ln w="57150">
              <a:solidFill>
                <a:srgbClr val="FF0000"/>
              </a:solidFill>
              <a:round/>
              <a:headEnd/>
              <a:tailEnd/>
            </a:ln>
          </p:spPr>
          <p:txBody>
            <a:bodyPr/>
            <a:lstStyle/>
            <a:p>
              <a:endParaRPr lang="en-US"/>
            </a:p>
          </p:txBody>
        </p:sp>
      </p:grpSp>
      <p:sp>
        <p:nvSpPr>
          <p:cNvPr id="17" name="Rectangle 16"/>
          <p:cNvSpPr/>
          <p:nvPr/>
        </p:nvSpPr>
        <p:spPr>
          <a:xfrm>
            <a:off x="196924" y="1127355"/>
            <a:ext cx="8766870" cy="4093428"/>
          </a:xfrm>
          <a:prstGeom prst="rect">
            <a:avLst/>
          </a:prstGeom>
        </p:spPr>
        <p:txBody>
          <a:bodyPr wrap="square">
            <a:spAutoFit/>
          </a:bodyPr>
          <a:lstStyle/>
          <a:p>
            <a:pPr lvl="0" algn="just"/>
            <a:r>
              <a:rPr lang="en-US" sz="2600" dirty="0"/>
              <a:t>A. </a:t>
            </a:r>
            <a:r>
              <a:rPr lang="en-US" sz="2600" dirty="0" err="1"/>
              <a:t>Nhiệt</a:t>
            </a:r>
            <a:r>
              <a:rPr lang="en-US" sz="2600" dirty="0"/>
              <a:t> </a:t>
            </a:r>
            <a:r>
              <a:rPr lang="en-US" sz="2600" dirty="0" err="1"/>
              <a:t>độ</a:t>
            </a:r>
            <a:r>
              <a:rPr lang="en-US" sz="2600" dirty="0"/>
              <a:t> </a:t>
            </a:r>
            <a:r>
              <a:rPr lang="en-US" sz="2600" dirty="0" err="1"/>
              <a:t>cao</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mà</a:t>
            </a:r>
            <a:r>
              <a:rPr lang="en-US" sz="2600" dirty="0"/>
              <a:t> </a:t>
            </a:r>
            <a:r>
              <a:rPr lang="en-US" sz="2600" dirty="0" err="1"/>
              <a:t>không</a:t>
            </a:r>
            <a:r>
              <a:rPr lang="en-US" sz="2600" dirty="0"/>
              <a:t> </a:t>
            </a:r>
            <a:r>
              <a:rPr lang="en-US" sz="2600" dirty="0" err="1"/>
              <a:t>cần</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endParaRPr lang="en-US" sz="2600" dirty="0"/>
          </a:p>
          <a:p>
            <a:pPr lvl="0" algn="just"/>
            <a:r>
              <a:rPr lang="en-US" sz="2600" dirty="0"/>
              <a:t>B. </a:t>
            </a:r>
            <a:r>
              <a:rPr lang="en-US" sz="2600" dirty="0" err="1"/>
              <a:t>Nhiệt</a:t>
            </a:r>
            <a:r>
              <a:rPr lang="en-US" sz="2600" dirty="0"/>
              <a:t> </a:t>
            </a:r>
            <a:r>
              <a:rPr lang="en-US" sz="2600" dirty="0" err="1"/>
              <a:t>độ</a:t>
            </a:r>
            <a:r>
              <a:rPr lang="en-US" sz="2600" dirty="0"/>
              <a:t> </a:t>
            </a:r>
            <a:r>
              <a:rPr lang="en-US" sz="2600" dirty="0" err="1"/>
              <a:t>thấp</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mà</a:t>
            </a:r>
            <a:r>
              <a:rPr lang="en-US" sz="2600" dirty="0"/>
              <a:t> </a:t>
            </a:r>
            <a:r>
              <a:rPr lang="en-US" sz="2600" dirty="0" err="1"/>
              <a:t>không</a:t>
            </a:r>
            <a:r>
              <a:rPr lang="en-US" sz="2600" dirty="0"/>
              <a:t> </a:t>
            </a:r>
            <a:r>
              <a:rPr lang="en-US" sz="2600" dirty="0" err="1"/>
              <a:t>cần</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a:p>
            <a:pPr lvl="0" algn="just"/>
            <a:r>
              <a:rPr lang="en-US" sz="2600" dirty="0"/>
              <a:t>C. </a:t>
            </a:r>
            <a:r>
              <a:rPr lang="en-US" sz="2600" dirty="0" err="1"/>
              <a:t>Nhiệt</a:t>
            </a:r>
            <a:r>
              <a:rPr lang="en-US" sz="2600" dirty="0"/>
              <a:t> </a:t>
            </a:r>
            <a:r>
              <a:rPr lang="en-US" sz="2600" dirty="0" err="1"/>
              <a:t>độ</a:t>
            </a:r>
            <a:r>
              <a:rPr lang="en-US" sz="2600" dirty="0"/>
              <a:t> </a:t>
            </a:r>
            <a:r>
              <a:rPr lang="en-US" sz="2600" dirty="0" err="1"/>
              <a:t>thấp</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khi</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a:p>
            <a:pPr lvl="0" algn="just"/>
            <a:r>
              <a:rPr lang="en-US" sz="2600" dirty="0"/>
              <a:t>D. </a:t>
            </a:r>
            <a:r>
              <a:rPr lang="en-US" sz="2600" dirty="0" err="1"/>
              <a:t>Nhiệt</a:t>
            </a:r>
            <a:r>
              <a:rPr lang="en-US" sz="2600" dirty="0"/>
              <a:t> </a:t>
            </a:r>
            <a:r>
              <a:rPr lang="en-US" sz="2600" dirty="0" err="1"/>
              <a:t>độ</a:t>
            </a:r>
            <a:r>
              <a:rPr lang="en-US" sz="2600" dirty="0"/>
              <a:t> </a:t>
            </a:r>
            <a:r>
              <a:rPr lang="en-US" sz="2600" dirty="0" err="1"/>
              <a:t>cao</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dó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khi</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p:txBody>
      </p:sp>
    </p:spTree>
    <p:extLst>
      <p:ext uri="{BB962C8B-B14F-4D97-AF65-F5344CB8AC3E}">
        <p14:creationId xmlns:p14="http://schemas.microsoft.com/office/powerpoint/2010/main" val="33880919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1000" fill="hold"/>
                                        <p:tgtEl>
                                          <p:spTgt spid="103"/>
                                        </p:tgtEl>
                                        <p:attrNameLst>
                                          <p:attrName>ppt_w</p:attrName>
                                        </p:attrNameLst>
                                      </p:cBhvr>
                                      <p:tavLst>
                                        <p:tav tm="0" fmla="#ppt_w*sin(2.5*pi*$)">
                                          <p:val>
                                            <p:fltVal val="0"/>
                                          </p:val>
                                        </p:tav>
                                        <p:tav tm="100000">
                                          <p:val>
                                            <p:fltVal val="1"/>
                                          </p:val>
                                        </p:tav>
                                      </p:tavLst>
                                    </p:anim>
                                    <p:anim calcmode="lin" valueType="num">
                                      <p:cBhvr>
                                        <p:cTn id="8" dur="1000" fill="hold"/>
                                        <p:tgtEl>
                                          <p:spTgt spid="10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9" fill="hold">
                            <p:stCondLst>
                              <p:cond delay="1000"/>
                            </p:stCondLst>
                            <p:childTnLst>
                              <p:par>
                                <p:cTn id="10" presetID="10" presetClass="exit" presetSubtype="0" fill="hold" grpId="1" nodeType="afterEffect">
                                  <p:stCondLst>
                                    <p:cond delay="0"/>
                                  </p:stCondLst>
                                  <p:childTnLst>
                                    <p:animEffect transition="out" filter="fade">
                                      <p:cBhvr>
                                        <p:cTn id="11" dur="500"/>
                                        <p:tgtEl>
                                          <p:spTgt spid="103"/>
                                        </p:tgtEl>
                                      </p:cBhvr>
                                    </p:animEffect>
                                    <p:set>
                                      <p:cBhvr>
                                        <p:cTn id="12" dur="1" fill="hold">
                                          <p:stCondLst>
                                            <p:cond delay="499"/>
                                          </p:stCondLst>
                                        </p:cTn>
                                        <p:tgtEl>
                                          <p:spTgt spid="103"/>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19" fill="hold">
                            <p:stCondLst>
                              <p:cond delay="2500"/>
                            </p:stCondLst>
                            <p:childTnLst>
                              <p:par>
                                <p:cTn id="20" presetID="1" presetClass="entr" presetSubtype="0" fill="hold" nodeType="afterEffect">
                                  <p:stCondLst>
                                    <p:cond delay="1000"/>
                                  </p:stCondLst>
                                  <p:childTnLst>
                                    <p:set>
                                      <p:cBhvr>
                                        <p:cTn id="2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2" fill="hold">
                            <p:stCondLst>
                              <p:cond delay="3500"/>
                            </p:stCondLst>
                            <p:childTnLst>
                              <p:par>
                                <p:cTn id="23" presetID="1" presetClass="entr" presetSubtype="0" fill="hold" nodeType="afterEffect">
                                  <p:stCondLst>
                                    <p:cond delay="1000"/>
                                  </p:stCondLst>
                                  <p:childTnLst>
                                    <p:set>
                                      <p:cBhvr>
                                        <p:cTn id="24"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5" fill="hold">
                            <p:stCondLst>
                              <p:cond delay="4500"/>
                            </p:stCondLst>
                            <p:childTnLst>
                              <p:par>
                                <p:cTn id="26" presetID="1" presetClass="entr" presetSubtype="0" fill="hold" nodeType="afterEffect">
                                  <p:stCondLst>
                                    <p:cond delay="1000"/>
                                  </p:stCondLst>
                                  <p:childTnLst>
                                    <p:set>
                                      <p:cBhvr>
                                        <p:cTn id="27"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8" fill="hold">
                            <p:stCondLst>
                              <p:cond delay="5500"/>
                            </p:stCondLst>
                            <p:childTnLst>
                              <p:par>
                                <p:cTn id="29" presetID="1" presetClass="entr" presetSubtype="0" fill="hold" nodeType="afterEffect">
                                  <p:stCondLst>
                                    <p:cond delay="1000"/>
                                  </p:stCondLst>
                                  <p:childTnLst>
                                    <p:set>
                                      <p:cBhvr>
                                        <p:cTn id="30"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1" fill="hold">
                            <p:stCondLst>
                              <p:cond delay="6500"/>
                            </p:stCondLst>
                            <p:childTnLst>
                              <p:par>
                                <p:cTn id="32" presetID="1" presetClass="entr" presetSubtype="0" fill="hold" nodeType="afterEffect">
                                  <p:stCondLst>
                                    <p:cond delay="1000"/>
                                  </p:stCondLst>
                                  <p:childTnLst>
                                    <p:set>
                                      <p:cBhvr>
                                        <p:cTn id="33"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7" fill="hold">
                            <p:stCondLst>
                              <p:cond delay="8500"/>
                            </p:stCondLst>
                            <p:childTnLst>
                              <p:par>
                                <p:cTn id="38" presetID="1" presetClass="entr" presetSubtype="0" fill="hold" nodeType="afterEffect">
                                  <p:stCondLst>
                                    <p:cond delay="1000"/>
                                  </p:stCondLst>
                                  <p:childTnLst>
                                    <p:set>
                                      <p:cBhvr>
                                        <p:cTn id="39"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0" fill="hold">
                            <p:stCondLst>
                              <p:cond delay="9500"/>
                            </p:stCondLst>
                            <p:childTnLst>
                              <p:par>
                                <p:cTn id="41" presetID="1" presetClass="entr" presetSubtype="0" fill="hold" nodeType="afterEffect">
                                  <p:stCondLst>
                                    <p:cond delay="1000"/>
                                  </p:stCondLst>
                                  <p:childTnLst>
                                    <p:set>
                                      <p:cBhvr>
                                        <p:cTn id="42"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3" fill="hold">
                            <p:stCondLst>
                              <p:cond delay="10500"/>
                            </p:stCondLst>
                            <p:childTnLst>
                              <p:par>
                                <p:cTn id="44" presetID="1" presetClass="entr" presetSubtype="0" fill="hold" nodeType="afterEffect">
                                  <p:stCondLst>
                                    <p:cond delay="1000"/>
                                  </p:stCondLst>
                                  <p:childTnLst>
                                    <p:set>
                                      <p:cBhvr>
                                        <p:cTn id="45"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6" fill="hold">
                            <p:stCondLst>
                              <p:cond delay="11500"/>
                            </p:stCondLst>
                            <p:childTnLst>
                              <p:par>
                                <p:cTn id="47" presetID="1" presetClass="entr" presetSubtype="0" fill="hold" nodeType="afterEffect">
                                  <p:stCondLst>
                                    <p:cond delay="1000"/>
                                  </p:stCondLst>
                                  <p:childTnLst>
                                    <p:set>
                                      <p:cBhvr>
                                        <p:cTn id="48"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par>
                          <p:cTn id="49" fill="hold">
                            <p:stCondLst>
                              <p:cond delay="12500"/>
                            </p:stCondLst>
                            <p:childTnLst>
                              <p:par>
                                <p:cTn id="50" presetID="1" presetClass="entr" presetSubtype="0" fill="hold" nodeType="afterEffect">
                                  <p:stCondLst>
                                    <p:cond delay="1000"/>
                                  </p:stCondLst>
                                  <p:childTnLst>
                                    <p:set>
                                      <p:cBhvr>
                                        <p:cTn id="51"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2" fill="hold">
                            <p:stCondLst>
                              <p:cond delay="13500"/>
                            </p:stCondLst>
                            <p:childTnLst>
                              <p:par>
                                <p:cTn id="53" presetID="1" presetClass="entr" presetSubtype="0" fill="hold" nodeType="afterEffect">
                                  <p:stCondLst>
                                    <p:cond delay="1000"/>
                                  </p:stCondLst>
                                  <p:childTnLst>
                                    <p:set>
                                      <p:cBhvr>
                                        <p:cTn id="54"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childTnLst>
                          </p:cTn>
                        </p:par>
                        <p:par>
                          <p:cTn id="55" fill="hold">
                            <p:stCondLst>
                              <p:cond delay="14500"/>
                            </p:stCondLst>
                            <p:childTnLst>
                              <p:par>
                                <p:cTn id="56" presetID="1" presetClass="entr" presetSubtype="0" fill="hold" nodeType="afterEffect">
                                  <p:stCondLst>
                                    <p:cond delay="1000"/>
                                  </p:stCondLst>
                                  <p:childTnLst>
                                    <p:set>
                                      <p:cBhvr>
                                        <p:cTn id="57"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8" fill="hold">
                            <p:stCondLst>
                              <p:cond delay="15500"/>
                            </p:stCondLst>
                            <p:childTnLst>
                              <p:par>
                                <p:cTn id="59" presetID="1" presetClass="entr" presetSubtype="0" fill="hold" nodeType="afterEffect">
                                  <p:stCondLst>
                                    <p:cond delay="1000"/>
                                  </p:stCondLst>
                                  <p:childTnLst>
                                    <p:set>
                                      <p:cBhvr>
                                        <p:cTn id="60"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1" fill="hold">
                            <p:stCondLst>
                              <p:cond delay="16500"/>
                            </p:stCondLst>
                            <p:childTnLst>
                              <p:par>
                                <p:cTn id="62" presetID="1" presetClass="entr" presetSubtype="0" fill="hold" nodeType="afterEffect">
                                  <p:stCondLst>
                                    <p:cond delay="1000"/>
                                  </p:stCondLst>
                                  <p:childTnLst>
                                    <p:set>
                                      <p:cBhvr>
                                        <p:cTn id="63"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par>
                          <p:cTn id="64" fill="hold">
                            <p:stCondLst>
                              <p:cond delay="17500"/>
                            </p:stCondLst>
                            <p:childTnLst>
                              <p:par>
                                <p:cTn id="65" presetID="1" presetClass="entr" presetSubtype="0" fill="hold" nodeType="afterEffect">
                                  <p:stCondLst>
                                    <p:cond delay="1000"/>
                                  </p:stCondLst>
                                  <p:childTnLst>
                                    <p:set>
                                      <p:cBhvr>
                                        <p:cTn id="66"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ashreg.wav"/>
                                        </p:tgtEl>
                                      </p:cMediaNode>
                                    </p:audio>
                                  </p:subTnLst>
                                </p:cTn>
                              </p:par>
                            </p:childTnLst>
                          </p:cTn>
                        </p:par>
                        <p:par>
                          <p:cTn id="67" fill="hold">
                            <p:stCondLst>
                              <p:cond delay="18500"/>
                            </p:stCondLst>
                            <p:childTnLst>
                              <p:par>
                                <p:cTn id="68" presetID="1" presetClass="entr" presetSubtype="0" fill="hold" nodeType="afterEffect">
                                  <p:stCondLst>
                                    <p:cond delay="1000"/>
                                  </p:stCondLst>
                                  <p:childTnLst>
                                    <p:set>
                                      <p:cBhvr>
                                        <p:cTn id="6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cashreg.wav"/>
                                        </p:tgtEl>
                                      </p:cMediaNode>
                                    </p:audio>
                                  </p:subTnLst>
                                </p:cTn>
                              </p:par>
                            </p:childTnLst>
                          </p:cTn>
                        </p:par>
                        <p:par>
                          <p:cTn id="70" fill="hold">
                            <p:stCondLst>
                              <p:cond delay="19500"/>
                            </p:stCondLst>
                            <p:childTnLst>
                              <p:par>
                                <p:cTn id="71" presetID="1" presetClass="entr" presetSubtype="0" fill="hold" nodeType="afterEffect">
                                  <p:stCondLst>
                                    <p:cond delay="1000"/>
                                  </p:stCondLst>
                                  <p:childTnLst>
                                    <p:set>
                                      <p:cBhvr>
                                        <p:cTn id="72"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00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2" name="Group 1">
            <a:extLst>
              <a:ext uri="{FF2B5EF4-FFF2-40B4-BE49-F238E27FC236}">
                <a16:creationId xmlns:a16="http://schemas.microsoft.com/office/drawing/2014/main" id="{2F9090BA-C0F8-E8E3-6762-34EBCCF148F4}"/>
              </a:ext>
            </a:extLst>
          </p:cNvPr>
          <p:cNvGrpSpPr/>
          <p:nvPr/>
        </p:nvGrpSpPr>
        <p:grpSpPr>
          <a:xfrm>
            <a:off x="152775" y="1108954"/>
            <a:ext cx="8825928" cy="3832697"/>
            <a:chOff x="152775" y="2065882"/>
            <a:chExt cx="8825928" cy="2238198"/>
          </a:xfrm>
        </p:grpSpPr>
        <p:sp>
          <p:nvSpPr>
            <p:cNvPr id="580" name="Google Shape;580;p47"/>
            <p:cNvSpPr/>
            <p:nvPr/>
          </p:nvSpPr>
          <p:spPr>
            <a:xfrm>
              <a:off x="152775" y="2065882"/>
              <a:ext cx="8825928" cy="223819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215ECDA5-6A2B-6EB8-F9F9-50B48FEC793E}"/>
                </a:ext>
              </a:extLst>
            </p:cNvPr>
            <p:cNvSpPr txBox="1"/>
            <p:nvPr/>
          </p:nvSpPr>
          <p:spPr>
            <a:xfrm>
              <a:off x="467936" y="2078020"/>
              <a:ext cx="8195606" cy="2030991"/>
            </a:xfrm>
            <a:prstGeom prst="rect">
              <a:avLst/>
            </a:prstGeom>
            <a:noFill/>
          </p:spPr>
          <p:txBody>
            <a:bodyPr wrap="square">
              <a:spAutoFit/>
            </a:bodyPr>
            <a:lstStyle/>
            <a:p>
              <a:pPr algn="just"/>
              <a:r>
                <a:rPr lang="en-US" sz="2200" b="1" dirty="0" err="1"/>
                <a:t>Câu</a:t>
              </a:r>
              <a:r>
                <a:rPr lang="en-US" sz="2200" b="1" dirty="0"/>
                <a:t> 3</a:t>
              </a:r>
              <a:r>
                <a:rPr lang="en-US" sz="2200" dirty="0"/>
                <a:t>. </a:t>
              </a:r>
              <a:r>
                <a:rPr lang="vi-VN" sz="2200" dirty="0"/>
                <a:t>Tinh dầu trầm hương được chiết xuất từ nhựa cây Dó bầu bị nhiễm dầu (tụ trầm) bằng phương pháp chưng cất lôi cuốn hơi nước. Một số tác dụng của tinh dầu trầm hương được biết đến như: giảm căng thẳng, giảm nguy cơ trầm cảm, ngủ ngon giấc hơn; ngăn ngừa sự phát triển của tế bào ung thư; tốt cho hệ tiêu hoá; giảm triệu chứng dị ứng ở đường hô hấp trên; chăm sóc da do đặc tính chống viêm, kháng khuẩn và chống oxi hoá;…Tinh dầu trầm hương có điểm chớp cháy là 51 0C. Hãy cho biết tinh dầu trầm hương được gọi là chất lỏng dễ cháy hay chất lỏng có thể gây cháy.</a:t>
              </a:r>
              <a:endParaRPr lang="en-US" sz="2200" dirty="0"/>
            </a:p>
          </p:txBody>
        </p:sp>
      </p:gr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67785" y="3953282"/>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1569660"/>
            <a:chOff x="2547841" y="435266"/>
            <a:chExt cx="4292366" cy="156966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1569660"/>
            </a:xfrm>
            <a:prstGeom prst="rect">
              <a:avLst/>
            </a:prstGeom>
            <a:noFill/>
          </p:spPr>
          <p:txBody>
            <a:bodyPr wrap="square" rtlCol="0">
              <a:spAutoFit/>
            </a:bodyPr>
            <a:lstStyle/>
            <a:p>
              <a:r>
                <a:rPr lang="en-US" sz="48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6" name="Oval 5"/>
          <p:cNvSpPr/>
          <p:nvPr/>
        </p:nvSpPr>
        <p:spPr>
          <a:xfrm>
            <a:off x="467936" y="1750979"/>
            <a:ext cx="7567111" cy="22023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t>Tinh</a:t>
            </a:r>
            <a:r>
              <a:rPr lang="en-US" sz="2800" dirty="0"/>
              <a:t> </a:t>
            </a:r>
            <a:r>
              <a:rPr lang="en-US" sz="2800" dirty="0" err="1"/>
              <a:t>dầu</a:t>
            </a:r>
            <a:r>
              <a:rPr lang="en-US" sz="2800" dirty="0"/>
              <a:t> </a:t>
            </a:r>
            <a:r>
              <a:rPr lang="en-US" sz="2800" dirty="0" err="1"/>
              <a:t>trầm</a:t>
            </a:r>
            <a:r>
              <a:rPr lang="en-US" sz="2800" dirty="0"/>
              <a:t> </a:t>
            </a:r>
            <a:r>
              <a:rPr lang="en-US" sz="2800" dirty="0" err="1"/>
              <a:t>hương</a:t>
            </a:r>
            <a:r>
              <a:rPr lang="en-US" sz="2800" dirty="0"/>
              <a:t> </a:t>
            </a:r>
            <a:r>
              <a:rPr lang="en-US" sz="2800" dirty="0" err="1"/>
              <a:t>là</a:t>
            </a:r>
            <a:r>
              <a:rPr lang="en-US" sz="2800" dirty="0"/>
              <a:t> </a:t>
            </a:r>
            <a:r>
              <a:rPr lang="en-US" sz="2800" dirty="0" err="1"/>
              <a:t>chất</a:t>
            </a:r>
            <a:r>
              <a:rPr lang="en-US" sz="2800" dirty="0"/>
              <a:t> </a:t>
            </a:r>
            <a:r>
              <a:rPr lang="en-US" sz="2800" dirty="0" err="1"/>
              <a:t>lỏng</a:t>
            </a:r>
            <a:r>
              <a:rPr lang="en-US" sz="2800" dirty="0"/>
              <a:t> </a:t>
            </a:r>
            <a:r>
              <a:rPr lang="en-US" sz="2800" dirty="0" err="1"/>
              <a:t>có</a:t>
            </a:r>
            <a:r>
              <a:rPr lang="en-US" sz="2800" dirty="0"/>
              <a:t> </a:t>
            </a:r>
            <a:r>
              <a:rPr lang="en-US" sz="2800" dirty="0" err="1"/>
              <a:t>thể</a:t>
            </a:r>
            <a:r>
              <a:rPr lang="en-US" sz="2800" dirty="0"/>
              <a:t> </a:t>
            </a:r>
            <a:r>
              <a:rPr lang="en-US" sz="2800" dirty="0" err="1"/>
              <a:t>gây</a:t>
            </a:r>
            <a:r>
              <a:rPr lang="en-US" sz="2800" dirty="0"/>
              <a:t> </a:t>
            </a:r>
            <a:r>
              <a:rPr lang="en-US" sz="2800" dirty="0" err="1"/>
              <a:t>cháy</a:t>
            </a:r>
            <a:r>
              <a:rPr lang="en-US" sz="2800" dirty="0"/>
              <a:t> </a:t>
            </a:r>
            <a:r>
              <a:rPr lang="en-US" sz="2800" dirty="0" err="1"/>
              <a:t>vì</a:t>
            </a:r>
            <a:r>
              <a:rPr lang="en-US" sz="2800" dirty="0"/>
              <a:t> </a:t>
            </a:r>
            <a:r>
              <a:rPr lang="en-US" sz="2800" dirty="0" err="1"/>
              <a:t>có</a:t>
            </a:r>
            <a:r>
              <a:rPr lang="en-US" sz="2800" dirty="0"/>
              <a:t> </a:t>
            </a:r>
            <a:r>
              <a:rPr lang="en-US" sz="2800" dirty="0" err="1"/>
              <a:t>điểm</a:t>
            </a:r>
            <a:r>
              <a:rPr lang="en-US" sz="2800" dirty="0"/>
              <a:t> </a:t>
            </a:r>
            <a:r>
              <a:rPr lang="en-US" sz="2800" dirty="0" err="1"/>
              <a:t>chớp</a:t>
            </a:r>
            <a:r>
              <a:rPr lang="en-US" sz="2800" dirty="0"/>
              <a:t> </a:t>
            </a:r>
            <a:r>
              <a:rPr lang="en-US" sz="2800" dirty="0" err="1"/>
              <a:t>cháy</a:t>
            </a:r>
            <a:r>
              <a:rPr lang="en-US" sz="2800" dirty="0"/>
              <a:t> </a:t>
            </a:r>
            <a:r>
              <a:rPr lang="en-US" sz="2800" dirty="0" err="1"/>
              <a:t>lớn</a:t>
            </a:r>
            <a:r>
              <a:rPr lang="en-US" sz="2800" dirty="0"/>
              <a:t> </a:t>
            </a:r>
            <a:r>
              <a:rPr lang="en-US" sz="2800" dirty="0" err="1"/>
              <a:t>hơn</a:t>
            </a:r>
            <a:r>
              <a:rPr lang="en-US" sz="2800" dirty="0"/>
              <a:t> 37,8 </a:t>
            </a:r>
            <a:r>
              <a:rPr lang="en-US" sz="2800" baseline="30000" dirty="0"/>
              <a:t>0</a:t>
            </a:r>
            <a:r>
              <a:rPr lang="en-US" sz="2800" dirty="0"/>
              <a:t>C.</a:t>
            </a:r>
          </a:p>
          <a:p>
            <a:pPr algn="ctr"/>
            <a:endParaRPr lang="en-US" dirty="0"/>
          </a:p>
        </p:txBody>
      </p:sp>
    </p:spTree>
    <p:extLst>
      <p:ext uri="{BB962C8B-B14F-4D97-AF65-F5344CB8AC3E}">
        <p14:creationId xmlns:p14="http://schemas.microsoft.com/office/powerpoint/2010/main" val="3393056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2" name="Group 1">
            <a:extLst>
              <a:ext uri="{FF2B5EF4-FFF2-40B4-BE49-F238E27FC236}">
                <a16:creationId xmlns:a16="http://schemas.microsoft.com/office/drawing/2014/main" id="{2F9090BA-C0F8-E8E3-6762-34EBCCF148F4}"/>
              </a:ext>
            </a:extLst>
          </p:cNvPr>
          <p:cNvGrpSpPr/>
          <p:nvPr/>
        </p:nvGrpSpPr>
        <p:grpSpPr>
          <a:xfrm>
            <a:off x="152775" y="1047660"/>
            <a:ext cx="8932664" cy="3778340"/>
            <a:chOff x="152775" y="1629864"/>
            <a:chExt cx="8932664" cy="2674216"/>
          </a:xfrm>
        </p:grpSpPr>
        <p:sp>
          <p:nvSpPr>
            <p:cNvPr id="580" name="Google Shape;580;p47"/>
            <p:cNvSpPr/>
            <p:nvPr/>
          </p:nvSpPr>
          <p:spPr>
            <a:xfrm>
              <a:off x="152775" y="2065882"/>
              <a:ext cx="8825928" cy="223819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215ECDA5-6A2B-6EB8-F9F9-50B48FEC793E}"/>
                </a:ext>
              </a:extLst>
            </p:cNvPr>
            <p:cNvSpPr txBox="1"/>
            <p:nvPr/>
          </p:nvSpPr>
          <p:spPr>
            <a:xfrm>
              <a:off x="152775" y="1629864"/>
              <a:ext cx="8932664" cy="501024"/>
            </a:xfrm>
            <a:prstGeom prst="rect">
              <a:avLst/>
            </a:prstGeom>
            <a:noFill/>
          </p:spPr>
          <p:txBody>
            <a:bodyPr wrap="square">
              <a:spAutoFit/>
            </a:bodyPr>
            <a:lstStyle/>
            <a:p>
              <a:pPr algn="just"/>
              <a:r>
                <a:rPr lang="en-US" sz="1800" b="1" dirty="0" err="1"/>
                <a:t>Câu</a:t>
              </a:r>
              <a:r>
                <a:rPr lang="en-US" sz="1800" b="1" dirty="0"/>
                <a:t> 4: </a:t>
              </a:r>
              <a:r>
                <a:rPr lang="en-US" sz="2000" dirty="0" err="1"/>
                <a:t>Quan</a:t>
              </a:r>
              <a:r>
                <a:rPr lang="en-US" sz="2000" dirty="0"/>
                <a:t> </a:t>
              </a:r>
              <a:r>
                <a:rPr lang="en-US" sz="2000" dirty="0" err="1"/>
                <a:t>sát</a:t>
              </a:r>
              <a:r>
                <a:rPr lang="en-US" sz="2000" dirty="0"/>
                <a:t> </a:t>
              </a:r>
              <a:r>
                <a:rPr lang="en-US" sz="2000" dirty="0" err="1"/>
                <a:t>Bảng</a:t>
              </a:r>
              <a:r>
                <a:rPr lang="en-US" sz="2000" dirty="0"/>
                <a:t> 6.2, </a:t>
              </a:r>
              <a:r>
                <a:rPr lang="en-US" sz="2000" dirty="0" err="1"/>
                <a:t>hãy</a:t>
              </a:r>
              <a:r>
                <a:rPr lang="en-US" sz="2000" dirty="0"/>
                <a:t> </a:t>
              </a:r>
              <a:r>
                <a:rPr lang="en-US" sz="2000" dirty="0" err="1"/>
                <a:t>cho</a:t>
              </a:r>
              <a:r>
                <a:rPr lang="en-US" sz="2000" dirty="0"/>
                <a:t> </a:t>
              </a:r>
              <a:r>
                <a:rPr lang="en-US" sz="2000" dirty="0" err="1"/>
                <a:t>biết</a:t>
              </a:r>
              <a:r>
                <a:rPr lang="en-US" sz="2000" dirty="0"/>
                <a:t> </a:t>
              </a:r>
              <a:r>
                <a:rPr lang="en-US" sz="2000" dirty="0" err="1"/>
                <a:t>các</a:t>
              </a:r>
              <a:r>
                <a:rPr lang="en-US" sz="2000" dirty="0"/>
                <a:t> </a:t>
              </a:r>
              <a:r>
                <a:rPr lang="en-US" sz="2000" dirty="0" err="1"/>
                <a:t>hãng</a:t>
              </a:r>
              <a:r>
                <a:rPr lang="en-US" sz="2000" dirty="0"/>
                <a:t> </a:t>
              </a:r>
              <a:r>
                <a:rPr lang="en-US" sz="2000" dirty="0" err="1"/>
                <a:t>hàng</a:t>
              </a:r>
              <a:r>
                <a:rPr lang="en-US" sz="2000" dirty="0"/>
                <a:t> </a:t>
              </a:r>
              <a:r>
                <a:rPr lang="en-US" sz="2000" dirty="0" err="1"/>
                <a:t>không</a:t>
              </a:r>
              <a:r>
                <a:rPr lang="en-US" sz="2000" dirty="0"/>
                <a:t> </a:t>
              </a:r>
              <a:r>
                <a:rPr lang="en-US" sz="2000" dirty="0" err="1"/>
                <a:t>có</a:t>
              </a:r>
              <a:r>
                <a:rPr lang="en-US" sz="2000" dirty="0"/>
                <a:t> </a:t>
              </a:r>
              <a:r>
                <a:rPr lang="en-US" sz="2000" dirty="0" err="1"/>
                <a:t>thể</a:t>
              </a:r>
              <a:r>
                <a:rPr lang="en-US" sz="2000" dirty="0"/>
                <a:t> </a:t>
              </a:r>
              <a:r>
                <a:rPr lang="en-US" sz="2000" dirty="0" err="1"/>
                <a:t>từ</a:t>
              </a:r>
              <a:r>
                <a:rPr lang="en-US" sz="2000" dirty="0"/>
                <a:t> </a:t>
              </a:r>
              <a:r>
                <a:rPr lang="en-US" sz="2000" dirty="0" err="1"/>
                <a:t>chối</a:t>
              </a:r>
              <a:r>
                <a:rPr lang="en-US" sz="2000" dirty="0"/>
                <a:t> </a:t>
              </a:r>
              <a:r>
                <a:rPr lang="en-US" sz="2000" dirty="0" err="1"/>
                <a:t>vận</a:t>
              </a:r>
              <a:r>
                <a:rPr lang="en-US" sz="2000" dirty="0"/>
                <a:t> </a:t>
              </a:r>
              <a:r>
                <a:rPr lang="en-US" sz="2000" dirty="0" err="1"/>
                <a:t>chuyển</a:t>
              </a:r>
              <a:r>
                <a:rPr lang="en-US" sz="2000" dirty="0"/>
                <a:t> </a:t>
              </a:r>
              <a:r>
                <a:rPr lang="en-US" sz="2000" dirty="0" err="1"/>
                <a:t>tinh</a:t>
              </a:r>
              <a:r>
                <a:rPr lang="en-US" sz="2000" dirty="0"/>
                <a:t> </a:t>
              </a:r>
              <a:r>
                <a:rPr lang="en-US" sz="2000" dirty="0" err="1"/>
                <a:t>dầu</a:t>
              </a:r>
              <a:r>
                <a:rPr lang="en-US" sz="2000" dirty="0"/>
                <a:t> </a:t>
              </a:r>
              <a:r>
                <a:rPr lang="en-US" sz="2000" dirty="0" err="1"/>
                <a:t>trà</a:t>
              </a:r>
              <a:r>
                <a:rPr lang="en-US" sz="2000" dirty="0"/>
                <a:t>, </a:t>
              </a:r>
              <a:r>
                <a:rPr lang="en-US" sz="2000" dirty="0" err="1"/>
                <a:t>dứa</a:t>
              </a:r>
              <a:r>
                <a:rPr lang="en-US" sz="2000" dirty="0"/>
                <a:t>, </a:t>
              </a:r>
              <a:r>
                <a:rPr lang="en-US" sz="2000" dirty="0" err="1"/>
                <a:t>nhựa</a:t>
              </a:r>
              <a:r>
                <a:rPr lang="en-US" sz="2000" dirty="0"/>
                <a:t> </a:t>
              </a:r>
              <a:r>
                <a:rPr lang="en-US" sz="2000" dirty="0" err="1"/>
                <a:t>thông</a:t>
              </a:r>
              <a:r>
                <a:rPr lang="en-US" sz="2000" dirty="0"/>
                <a:t>, cam, </a:t>
              </a:r>
              <a:r>
                <a:rPr lang="en-US" sz="2000" dirty="0" err="1"/>
                <a:t>sả</a:t>
              </a:r>
              <a:r>
                <a:rPr lang="en-US" sz="2000" dirty="0"/>
                <a:t> </a:t>
              </a:r>
              <a:r>
                <a:rPr lang="en-US" sz="2000" dirty="0" err="1"/>
                <a:t>chanh</a:t>
              </a:r>
              <a:r>
                <a:rPr lang="en-US" sz="2000" dirty="0"/>
                <a:t>.</a:t>
              </a:r>
            </a:p>
          </p:txBody>
        </p:sp>
      </p:gr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1569660"/>
            <a:chOff x="2547841" y="435266"/>
            <a:chExt cx="4292366" cy="156966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1569660"/>
            </a:xfrm>
            <a:prstGeom prst="rect">
              <a:avLst/>
            </a:prstGeom>
            <a:noFill/>
          </p:spPr>
          <p:txBody>
            <a:bodyPr wrap="square" rtlCol="0">
              <a:spAutoFit/>
            </a:bodyPr>
            <a:lstStyle/>
            <a:p>
              <a:r>
                <a:rPr lang="en-US" sz="48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17289" y="1813689"/>
            <a:ext cx="8559800" cy="2862322"/>
          </a:xfrm>
          <a:prstGeom prst="rect">
            <a:avLst/>
          </a:prstGeom>
        </p:spPr>
        <p:txBody>
          <a:bodyPr wrap="square">
            <a:spAutoFit/>
          </a:bodyPr>
          <a:lstStyle/>
          <a:p>
            <a:r>
              <a:rPr lang="en-US" sz="1800" dirty="0"/>
              <a:t>- </a:t>
            </a:r>
            <a:r>
              <a:rPr lang="en-US" sz="1800" dirty="0" err="1"/>
              <a:t>Kiểm</a:t>
            </a:r>
            <a:r>
              <a:rPr lang="en-US" sz="1800" dirty="0"/>
              <a:t> </a:t>
            </a:r>
            <a:r>
              <a:rPr lang="en-US" sz="1800" dirty="0" err="1"/>
              <a:t>tra</a:t>
            </a:r>
            <a:r>
              <a:rPr lang="en-US" sz="1800" dirty="0"/>
              <a:t> </a:t>
            </a:r>
            <a:r>
              <a:rPr lang="en-US" sz="1800" dirty="0" err="1"/>
              <a:t>nơi</a:t>
            </a:r>
            <a:r>
              <a:rPr lang="en-US" sz="1800" dirty="0"/>
              <a:t> </a:t>
            </a:r>
            <a:r>
              <a:rPr lang="en-US" sz="1800" dirty="0" err="1"/>
              <a:t>để</a:t>
            </a:r>
            <a:r>
              <a:rPr lang="en-US" sz="1800" dirty="0"/>
              <a:t> </a:t>
            </a:r>
            <a:r>
              <a:rPr lang="en-US" sz="1800" dirty="0" err="1"/>
              <a:t>vật</a:t>
            </a:r>
            <a:r>
              <a:rPr lang="en-US" sz="1800" dirty="0"/>
              <a:t> </a:t>
            </a:r>
            <a:r>
              <a:rPr lang="en-US" sz="1800" dirty="0" err="1"/>
              <a:t>dụng</a:t>
            </a:r>
            <a:r>
              <a:rPr lang="en-US" sz="1800" dirty="0"/>
              <a:t>, </a:t>
            </a:r>
            <a:r>
              <a:rPr lang="en-US" sz="1800" dirty="0" err="1"/>
              <a:t>đồ</a:t>
            </a:r>
            <a:r>
              <a:rPr lang="en-US" sz="1800" dirty="0"/>
              <a:t> </a:t>
            </a:r>
            <a:r>
              <a:rPr lang="en-US" sz="1800" dirty="0" err="1"/>
              <a:t>dùng</a:t>
            </a:r>
            <a:r>
              <a:rPr lang="en-US" sz="1800" dirty="0"/>
              <a:t>, </a:t>
            </a:r>
            <a:r>
              <a:rPr lang="en-US" sz="1800" dirty="0" err="1"/>
              <a:t>thiết</a:t>
            </a:r>
            <a:r>
              <a:rPr lang="en-US" sz="1800" dirty="0"/>
              <a:t> </a:t>
            </a:r>
            <a:r>
              <a:rPr lang="en-US" sz="1800" dirty="0" err="1"/>
              <a:t>bị</a:t>
            </a:r>
            <a:r>
              <a:rPr lang="en-US" sz="1800" dirty="0"/>
              <a:t> </a:t>
            </a:r>
            <a:r>
              <a:rPr lang="en-US" sz="1800" dirty="0" err="1"/>
              <a:t>và</a:t>
            </a:r>
            <a:r>
              <a:rPr lang="en-US" sz="1800" dirty="0"/>
              <a:t> </a:t>
            </a:r>
            <a:r>
              <a:rPr lang="en-US" sz="1800" dirty="0" err="1"/>
              <a:t>các</a:t>
            </a:r>
            <a:r>
              <a:rPr lang="en-US" sz="1800" dirty="0"/>
              <a:t> </a:t>
            </a:r>
            <a:r>
              <a:rPr lang="en-US" sz="1800" dirty="0" err="1"/>
              <a:t>vật</a:t>
            </a:r>
            <a:r>
              <a:rPr lang="en-US" sz="1800" dirty="0"/>
              <a:t> </a:t>
            </a:r>
            <a:r>
              <a:rPr lang="en-US" sz="1800" dirty="0" err="1"/>
              <a:t>liệu</a:t>
            </a:r>
            <a:r>
              <a:rPr lang="en-US" sz="1800" dirty="0"/>
              <a:t> </a:t>
            </a:r>
            <a:r>
              <a:rPr lang="en-US" sz="1800" dirty="0" err="1"/>
              <a:t>có</a:t>
            </a:r>
            <a:r>
              <a:rPr lang="en-US" sz="1800" dirty="0"/>
              <a:t> </a:t>
            </a:r>
            <a:r>
              <a:rPr lang="en-US" sz="1800" dirty="0" err="1"/>
              <a:t>khả</a:t>
            </a:r>
            <a:r>
              <a:rPr lang="en-US" sz="1800" dirty="0"/>
              <a:t> </a:t>
            </a:r>
            <a:r>
              <a:rPr lang="en-US" sz="1800" dirty="0" err="1"/>
              <a:t>năng</a:t>
            </a:r>
            <a:r>
              <a:rPr lang="en-US" sz="1800" dirty="0"/>
              <a:t> </a:t>
            </a:r>
            <a:r>
              <a:rPr lang="en-US" sz="1800" dirty="0" err="1"/>
              <a:t>cháy</a:t>
            </a:r>
            <a:r>
              <a:rPr lang="en-US" sz="1800" dirty="0"/>
              <a:t> </a:t>
            </a:r>
            <a:r>
              <a:rPr lang="en-US" sz="1800" dirty="0" err="1"/>
              <a:t>được</a:t>
            </a:r>
            <a:r>
              <a:rPr lang="en-US" sz="1800" dirty="0"/>
              <a:t>, </a:t>
            </a:r>
            <a:r>
              <a:rPr lang="en-US" sz="1800" dirty="0" err="1"/>
              <a:t>phải</a:t>
            </a:r>
            <a:r>
              <a:rPr lang="en-US" sz="1800" dirty="0"/>
              <a:t> </a:t>
            </a:r>
            <a:r>
              <a:rPr lang="en-US" sz="1800" dirty="0" err="1"/>
              <a:t>cách</a:t>
            </a:r>
            <a:r>
              <a:rPr lang="en-US" sz="1800" dirty="0"/>
              <a:t> </a:t>
            </a:r>
            <a:r>
              <a:rPr lang="en-US" sz="1800" dirty="0" err="1"/>
              <a:t>xa</a:t>
            </a:r>
            <a:r>
              <a:rPr lang="en-US" sz="1800" dirty="0"/>
              <a:t> </a:t>
            </a:r>
            <a:r>
              <a:rPr lang="en-US" sz="1800" dirty="0" err="1"/>
              <a:t>nơi</a:t>
            </a:r>
            <a:r>
              <a:rPr lang="en-US" sz="1800" dirty="0"/>
              <a:t> </a:t>
            </a:r>
            <a:r>
              <a:rPr lang="en-US" sz="1800" dirty="0" err="1"/>
              <a:t>đun</a:t>
            </a:r>
            <a:r>
              <a:rPr lang="en-US" sz="1800" dirty="0"/>
              <a:t> </a:t>
            </a:r>
            <a:r>
              <a:rPr lang="en-US" sz="1800" dirty="0" err="1"/>
              <a:t>nấu</a:t>
            </a:r>
            <a:r>
              <a:rPr lang="en-US" sz="1800" dirty="0"/>
              <a:t> </a:t>
            </a:r>
            <a:r>
              <a:rPr lang="en-US" sz="1800" dirty="0" err="1"/>
              <a:t>và</a:t>
            </a:r>
            <a:r>
              <a:rPr lang="en-US" sz="1800" dirty="0"/>
              <a:t> </a:t>
            </a:r>
            <a:r>
              <a:rPr lang="en-US" sz="1800" dirty="0" err="1"/>
              <a:t>các</a:t>
            </a:r>
            <a:r>
              <a:rPr lang="en-US" sz="1800" dirty="0"/>
              <a:t> </a:t>
            </a:r>
            <a:r>
              <a:rPr lang="en-US" sz="1800" dirty="0" err="1"/>
              <a:t>nguồn</a:t>
            </a:r>
            <a:r>
              <a:rPr lang="en-US" sz="1800" dirty="0"/>
              <a:t> </a:t>
            </a:r>
            <a:r>
              <a:rPr lang="en-US" sz="1800" dirty="0" err="1"/>
              <a:t>nhiệt</a:t>
            </a:r>
            <a:r>
              <a:rPr lang="en-US" sz="1800" dirty="0"/>
              <a:t> </a:t>
            </a:r>
            <a:r>
              <a:rPr lang="en-US" sz="1800" dirty="0" err="1"/>
              <a:t>khác</a:t>
            </a:r>
            <a:r>
              <a:rPr lang="en-US" sz="1800" dirty="0"/>
              <a:t>.</a:t>
            </a:r>
          </a:p>
          <a:p>
            <a:r>
              <a:rPr lang="en-US" sz="1800" dirty="0"/>
              <a:t>- </a:t>
            </a:r>
            <a:r>
              <a:rPr lang="en-US" sz="1800" dirty="0" err="1"/>
              <a:t>Kiểm</a:t>
            </a:r>
            <a:r>
              <a:rPr lang="en-US" sz="1800" dirty="0"/>
              <a:t> </a:t>
            </a:r>
            <a:r>
              <a:rPr lang="en-US" sz="1800" dirty="0" err="1"/>
              <a:t>tra</a:t>
            </a:r>
            <a:r>
              <a:rPr lang="en-US" sz="1800" dirty="0"/>
              <a:t> </a:t>
            </a:r>
            <a:r>
              <a:rPr lang="en-US" sz="1800" dirty="0" err="1"/>
              <a:t>hệ</a:t>
            </a:r>
            <a:r>
              <a:rPr lang="en-US" sz="1800" dirty="0"/>
              <a:t> </a:t>
            </a:r>
            <a:r>
              <a:rPr lang="en-US" sz="1800" dirty="0" err="1"/>
              <a:t>thống</a:t>
            </a:r>
            <a:r>
              <a:rPr lang="en-US" sz="1800" dirty="0"/>
              <a:t> </a:t>
            </a:r>
            <a:r>
              <a:rPr lang="en-US" sz="1800" dirty="0" err="1"/>
              <a:t>điện</a:t>
            </a:r>
            <a:r>
              <a:rPr lang="en-US" sz="1800" dirty="0"/>
              <a:t>, </a:t>
            </a:r>
            <a:r>
              <a:rPr lang="en-US" sz="1800" dirty="0" err="1"/>
              <a:t>khắc</a:t>
            </a:r>
            <a:r>
              <a:rPr lang="en-US" sz="1800" dirty="0"/>
              <a:t> </a:t>
            </a:r>
            <a:r>
              <a:rPr lang="en-US" sz="1800" dirty="0" err="1"/>
              <a:t>phục</a:t>
            </a:r>
            <a:r>
              <a:rPr lang="en-US" sz="1800" dirty="0"/>
              <a:t> </a:t>
            </a:r>
            <a:r>
              <a:rPr lang="en-US" sz="1800" dirty="0" err="1"/>
              <a:t>các</a:t>
            </a:r>
            <a:r>
              <a:rPr lang="en-US" sz="1800" dirty="0"/>
              <a:t> </a:t>
            </a:r>
            <a:r>
              <a:rPr lang="en-US" sz="1800" dirty="0" err="1"/>
              <a:t>hỏng</a:t>
            </a:r>
            <a:r>
              <a:rPr lang="en-US" sz="1800" dirty="0"/>
              <a:t> </a:t>
            </a:r>
            <a:r>
              <a:rPr lang="en-US" sz="1800" dirty="0" err="1"/>
              <a:t>hóc</a:t>
            </a:r>
            <a:r>
              <a:rPr lang="en-US" sz="1800" dirty="0"/>
              <a:t> </a:t>
            </a:r>
            <a:r>
              <a:rPr lang="en-US" sz="1800" dirty="0" err="1"/>
              <a:t>có</a:t>
            </a:r>
            <a:r>
              <a:rPr lang="en-US" sz="1800" dirty="0"/>
              <a:t> </a:t>
            </a:r>
            <a:r>
              <a:rPr lang="en-US" sz="1800" dirty="0" err="1"/>
              <a:t>nguy</a:t>
            </a:r>
            <a:r>
              <a:rPr lang="en-US" sz="1800" dirty="0"/>
              <a:t> </a:t>
            </a:r>
            <a:r>
              <a:rPr lang="en-US" sz="1800" dirty="0" err="1"/>
              <a:t>cơ</a:t>
            </a:r>
            <a:r>
              <a:rPr lang="en-US" sz="1800" dirty="0"/>
              <a:t> </a:t>
            </a:r>
            <a:r>
              <a:rPr lang="en-US" sz="1800" dirty="0" err="1"/>
              <a:t>dẫn</a:t>
            </a:r>
            <a:r>
              <a:rPr lang="en-US" sz="1800" dirty="0"/>
              <a:t> </a:t>
            </a:r>
            <a:r>
              <a:rPr lang="en-US" sz="1800" dirty="0" err="1"/>
              <a:t>đến</a:t>
            </a:r>
            <a:r>
              <a:rPr lang="en-US" sz="1800" dirty="0"/>
              <a:t> </a:t>
            </a:r>
            <a:r>
              <a:rPr lang="en-US" sz="1800" dirty="0" err="1"/>
              <a:t>chạm</a:t>
            </a:r>
            <a:r>
              <a:rPr lang="en-US" sz="1800" dirty="0"/>
              <a:t> </a:t>
            </a:r>
            <a:r>
              <a:rPr lang="en-US" sz="1800" dirty="0" err="1"/>
              <a:t>chập</a:t>
            </a:r>
            <a:r>
              <a:rPr lang="en-US" sz="1800" dirty="0"/>
              <a:t>, </a:t>
            </a:r>
            <a:r>
              <a:rPr lang="en-US" sz="1800" dirty="0" err="1"/>
              <a:t>ngắt</a:t>
            </a:r>
            <a:r>
              <a:rPr lang="en-US" sz="1800" dirty="0"/>
              <a:t> </a:t>
            </a:r>
            <a:r>
              <a:rPr lang="en-US" sz="1800" dirty="0" err="1"/>
              <a:t>mạch</a:t>
            </a:r>
            <a:r>
              <a:rPr lang="en-US" sz="1800" dirty="0"/>
              <a:t> </a:t>
            </a:r>
            <a:r>
              <a:rPr lang="en-US" sz="1800" dirty="0" err="1"/>
              <a:t>điện</a:t>
            </a:r>
            <a:r>
              <a:rPr lang="en-US" sz="1800" dirty="0"/>
              <a:t>. </a:t>
            </a:r>
            <a:r>
              <a:rPr lang="en-US" sz="1800" dirty="0" err="1"/>
              <a:t>Các</a:t>
            </a:r>
            <a:r>
              <a:rPr lang="en-US" sz="1800" dirty="0"/>
              <a:t> </a:t>
            </a:r>
            <a:r>
              <a:rPr lang="en-US" sz="1800" dirty="0" err="1"/>
              <a:t>dây</a:t>
            </a:r>
            <a:r>
              <a:rPr lang="en-US" sz="1800" dirty="0"/>
              <a:t> </a:t>
            </a:r>
            <a:r>
              <a:rPr lang="en-US" sz="1800" dirty="0" err="1"/>
              <a:t>dẫn</a:t>
            </a:r>
            <a:r>
              <a:rPr lang="en-US" sz="1800" dirty="0"/>
              <a:t> </a:t>
            </a:r>
            <a:r>
              <a:rPr lang="en-US" sz="1800" dirty="0" err="1"/>
              <a:t>vỏ</a:t>
            </a:r>
            <a:r>
              <a:rPr lang="en-US" sz="1800" dirty="0"/>
              <a:t> </a:t>
            </a:r>
            <a:r>
              <a:rPr lang="en-US" sz="1800" dirty="0" err="1"/>
              <a:t>cách</a:t>
            </a:r>
            <a:r>
              <a:rPr lang="en-US" sz="1800" dirty="0"/>
              <a:t> </a:t>
            </a:r>
            <a:r>
              <a:rPr lang="en-US" sz="1800" dirty="0" err="1"/>
              <a:t>điện</a:t>
            </a:r>
            <a:r>
              <a:rPr lang="en-US" sz="1800" dirty="0"/>
              <a:t> </a:t>
            </a:r>
            <a:r>
              <a:rPr lang="en-US" sz="1800" dirty="0" err="1"/>
              <a:t>bị</a:t>
            </a:r>
            <a:r>
              <a:rPr lang="en-US" sz="1800" dirty="0"/>
              <a:t> </a:t>
            </a:r>
            <a:r>
              <a:rPr lang="en-US" sz="1800" dirty="0" err="1"/>
              <a:t>lão</a:t>
            </a:r>
            <a:r>
              <a:rPr lang="en-US" sz="1800" dirty="0"/>
              <a:t> </a:t>
            </a:r>
            <a:r>
              <a:rPr lang="en-US" sz="1800" dirty="0" err="1"/>
              <a:t>hóa</a:t>
            </a:r>
            <a:r>
              <a:rPr lang="en-US" sz="1800" dirty="0"/>
              <a:t>, </a:t>
            </a:r>
            <a:r>
              <a:rPr lang="en-US" sz="1800" dirty="0" err="1"/>
              <a:t>rạn</a:t>
            </a:r>
            <a:r>
              <a:rPr lang="en-US" sz="1800" dirty="0"/>
              <a:t> </a:t>
            </a:r>
            <a:r>
              <a:rPr lang="en-US" sz="1800" dirty="0" err="1"/>
              <a:t>nứt</a:t>
            </a:r>
            <a:r>
              <a:rPr lang="en-US" sz="1800" dirty="0"/>
              <a:t> </a:t>
            </a:r>
            <a:r>
              <a:rPr lang="en-US" sz="1800" dirty="0" err="1"/>
              <a:t>phải</a:t>
            </a:r>
            <a:r>
              <a:rPr lang="en-US" sz="1800" dirty="0"/>
              <a:t> </a:t>
            </a:r>
            <a:r>
              <a:rPr lang="en-US" sz="1800" dirty="0" err="1"/>
              <a:t>được</a:t>
            </a:r>
            <a:r>
              <a:rPr lang="en-US" sz="1800" dirty="0"/>
              <a:t> </a:t>
            </a:r>
            <a:r>
              <a:rPr lang="en-US" sz="1800" dirty="0" err="1"/>
              <a:t>thay</a:t>
            </a:r>
            <a:r>
              <a:rPr lang="en-US" sz="1800" dirty="0"/>
              <a:t> </a:t>
            </a:r>
            <a:r>
              <a:rPr lang="en-US" sz="1800" dirty="0" err="1"/>
              <a:t>thế</a:t>
            </a:r>
            <a:r>
              <a:rPr lang="en-US" sz="1800" dirty="0"/>
              <a:t>; </a:t>
            </a:r>
            <a:r>
              <a:rPr lang="en-US" sz="1800" dirty="0" err="1"/>
              <a:t>các</a:t>
            </a:r>
            <a:r>
              <a:rPr lang="en-US" sz="1800" dirty="0"/>
              <a:t> </a:t>
            </a:r>
            <a:r>
              <a:rPr lang="en-US" sz="1800" dirty="0" err="1"/>
              <a:t>mối</a:t>
            </a:r>
            <a:r>
              <a:rPr lang="en-US" sz="1800" dirty="0"/>
              <a:t> </a:t>
            </a:r>
            <a:r>
              <a:rPr lang="en-US" sz="1800" dirty="0" err="1"/>
              <a:t>nối</a:t>
            </a:r>
            <a:r>
              <a:rPr lang="en-US" sz="1800" dirty="0"/>
              <a:t> </a:t>
            </a:r>
            <a:r>
              <a:rPr lang="en-US" sz="1800" dirty="0" err="1"/>
              <a:t>trên</a:t>
            </a:r>
            <a:r>
              <a:rPr lang="en-US" sz="1800" dirty="0"/>
              <a:t> </a:t>
            </a:r>
            <a:r>
              <a:rPr lang="en-US" sz="1800" dirty="0" err="1"/>
              <a:t>dây</a:t>
            </a:r>
            <a:r>
              <a:rPr lang="en-US" sz="1800" dirty="0"/>
              <a:t> </a:t>
            </a:r>
            <a:r>
              <a:rPr lang="en-US" sz="1800" dirty="0" err="1"/>
              <a:t>dẫn</a:t>
            </a:r>
            <a:r>
              <a:rPr lang="en-US" sz="1800" dirty="0"/>
              <a:t> </a:t>
            </a:r>
            <a:r>
              <a:rPr lang="en-US" sz="1800" dirty="0" err="1"/>
              <a:t>điện</a:t>
            </a:r>
            <a:r>
              <a:rPr lang="en-US" sz="1800" dirty="0"/>
              <a:t> </a:t>
            </a:r>
            <a:r>
              <a:rPr lang="en-US" sz="1800" dirty="0" err="1"/>
              <a:t>phải</a:t>
            </a:r>
            <a:r>
              <a:rPr lang="en-US" sz="1800" dirty="0"/>
              <a:t> </a:t>
            </a:r>
            <a:r>
              <a:rPr lang="en-US" sz="1800" dirty="0" err="1"/>
              <a:t>được</a:t>
            </a:r>
            <a:r>
              <a:rPr lang="en-US" sz="1800" dirty="0"/>
              <a:t> </a:t>
            </a:r>
            <a:r>
              <a:rPr lang="en-US" sz="1800" dirty="0" err="1"/>
              <a:t>siết</a:t>
            </a:r>
            <a:r>
              <a:rPr lang="en-US" sz="1800" dirty="0"/>
              <a:t> </a:t>
            </a:r>
            <a:r>
              <a:rPr lang="en-US" sz="1800" dirty="0" err="1"/>
              <a:t>chặt</a:t>
            </a:r>
            <a:r>
              <a:rPr lang="en-US" sz="1800" dirty="0"/>
              <a:t>; </a:t>
            </a:r>
            <a:r>
              <a:rPr lang="en-US" sz="1800" dirty="0" err="1"/>
              <a:t>các</a:t>
            </a:r>
            <a:r>
              <a:rPr lang="en-US" sz="1800" dirty="0"/>
              <a:t> </a:t>
            </a:r>
            <a:r>
              <a:rPr lang="en-US" sz="1800" dirty="0" err="1"/>
              <a:t>thiết</a:t>
            </a:r>
            <a:r>
              <a:rPr lang="en-US" sz="1800" dirty="0"/>
              <a:t> </a:t>
            </a:r>
            <a:r>
              <a:rPr lang="en-US" sz="1800" dirty="0" err="1"/>
              <a:t>bị</a:t>
            </a:r>
            <a:r>
              <a:rPr lang="en-US" sz="1800" dirty="0"/>
              <a:t> </a:t>
            </a:r>
            <a:r>
              <a:rPr lang="en-US" sz="1800" dirty="0" err="1"/>
              <a:t>điện</a:t>
            </a:r>
            <a:r>
              <a:rPr lang="en-US" sz="1800" dirty="0"/>
              <a:t> </a:t>
            </a:r>
            <a:r>
              <a:rPr lang="en-US" sz="1800" dirty="0" err="1"/>
              <a:t>lắp</a:t>
            </a:r>
            <a:r>
              <a:rPr lang="en-US" sz="1800" dirty="0"/>
              <a:t> </a:t>
            </a:r>
            <a:r>
              <a:rPr lang="en-US" sz="1800" dirty="0" err="1"/>
              <a:t>đặt</a:t>
            </a:r>
            <a:r>
              <a:rPr lang="en-US" sz="1800" dirty="0"/>
              <a:t> </a:t>
            </a:r>
            <a:r>
              <a:rPr lang="en-US" sz="1800" dirty="0" err="1"/>
              <a:t>trong</a:t>
            </a:r>
            <a:r>
              <a:rPr lang="en-US" sz="1800" dirty="0"/>
              <a:t> </a:t>
            </a:r>
            <a:r>
              <a:rPr lang="en-US" sz="1800" dirty="0" err="1"/>
              <a:t>nhà</a:t>
            </a:r>
            <a:r>
              <a:rPr lang="en-US" sz="1800" dirty="0"/>
              <a:t> </a:t>
            </a:r>
            <a:r>
              <a:rPr lang="en-US" sz="1800" dirty="0" err="1"/>
              <a:t>phải</a:t>
            </a:r>
            <a:r>
              <a:rPr lang="en-US" sz="1800" dirty="0"/>
              <a:t> </a:t>
            </a:r>
            <a:r>
              <a:rPr lang="en-US" sz="1800" dirty="0" err="1"/>
              <a:t>đảm</a:t>
            </a:r>
            <a:r>
              <a:rPr lang="en-US" sz="1800" dirty="0"/>
              <a:t> </a:t>
            </a:r>
            <a:r>
              <a:rPr lang="en-US" sz="1800" dirty="0" err="1"/>
              <a:t>bảo</a:t>
            </a:r>
            <a:r>
              <a:rPr lang="en-US" sz="1800" dirty="0"/>
              <a:t> an </a:t>
            </a:r>
            <a:r>
              <a:rPr lang="en-US" sz="1800" dirty="0" err="1"/>
              <a:t>toàn</a:t>
            </a:r>
            <a:r>
              <a:rPr lang="en-US" sz="1800" dirty="0"/>
              <a:t>. </a:t>
            </a:r>
          </a:p>
          <a:p>
            <a:r>
              <a:rPr lang="en-US" sz="1800" dirty="0"/>
              <a:t>- </a:t>
            </a:r>
            <a:r>
              <a:rPr lang="en-US" sz="1800" dirty="0" err="1"/>
              <a:t>Thường</a:t>
            </a:r>
            <a:r>
              <a:rPr lang="en-US" sz="1800" dirty="0"/>
              <a:t> </a:t>
            </a:r>
            <a:r>
              <a:rPr lang="en-US" sz="1800" dirty="0" err="1"/>
              <a:t>xuyên</a:t>
            </a:r>
            <a:r>
              <a:rPr lang="en-US" sz="1800" dirty="0"/>
              <a:t> </a:t>
            </a:r>
            <a:r>
              <a:rPr lang="en-US" sz="1800" dirty="0" err="1"/>
              <a:t>kiểm</a:t>
            </a:r>
            <a:r>
              <a:rPr lang="en-US" sz="1800" dirty="0"/>
              <a:t> </a:t>
            </a:r>
            <a:r>
              <a:rPr lang="en-US" sz="1800" dirty="0" err="1"/>
              <a:t>tra</a:t>
            </a:r>
            <a:r>
              <a:rPr lang="en-US" sz="1800" dirty="0"/>
              <a:t> </a:t>
            </a:r>
            <a:r>
              <a:rPr lang="en-US" sz="1800" dirty="0" err="1"/>
              <a:t>hệ</a:t>
            </a:r>
            <a:r>
              <a:rPr lang="en-US" sz="1800" dirty="0"/>
              <a:t> </a:t>
            </a:r>
            <a:r>
              <a:rPr lang="en-US" sz="1800" dirty="0" err="1"/>
              <a:t>thống</a:t>
            </a:r>
            <a:r>
              <a:rPr lang="en-US" sz="1800" dirty="0"/>
              <a:t> </a:t>
            </a:r>
            <a:r>
              <a:rPr lang="en-US" sz="1800" dirty="0" err="1"/>
              <a:t>bếp</a:t>
            </a:r>
            <a:r>
              <a:rPr lang="en-US" sz="1800" dirty="0"/>
              <a:t> gas, </a:t>
            </a:r>
            <a:r>
              <a:rPr lang="en-US" sz="1800" dirty="0" err="1"/>
              <a:t>thay</a:t>
            </a:r>
            <a:r>
              <a:rPr lang="en-US" sz="1800" dirty="0"/>
              <a:t> </a:t>
            </a:r>
            <a:r>
              <a:rPr lang="en-US" sz="1800" dirty="0" err="1"/>
              <a:t>mới</a:t>
            </a:r>
            <a:r>
              <a:rPr lang="en-US" sz="1800" dirty="0"/>
              <a:t> </a:t>
            </a:r>
            <a:r>
              <a:rPr lang="en-US" sz="1800" dirty="0" err="1"/>
              <a:t>các</a:t>
            </a:r>
            <a:r>
              <a:rPr lang="en-US" sz="1800" dirty="0"/>
              <a:t> </a:t>
            </a:r>
            <a:r>
              <a:rPr lang="en-US" sz="1800" dirty="0" err="1"/>
              <a:t>ống</a:t>
            </a:r>
            <a:r>
              <a:rPr lang="en-US" sz="1800" dirty="0"/>
              <a:t> </a:t>
            </a:r>
            <a:r>
              <a:rPr lang="en-US" sz="1800" dirty="0" err="1"/>
              <a:t>dẫn</a:t>
            </a:r>
            <a:r>
              <a:rPr lang="en-US" sz="1800" dirty="0"/>
              <a:t> gas </a:t>
            </a:r>
            <a:r>
              <a:rPr lang="en-US" sz="1800" dirty="0" err="1"/>
              <a:t>đã</a:t>
            </a:r>
            <a:r>
              <a:rPr lang="en-US" sz="1800" dirty="0"/>
              <a:t> </a:t>
            </a:r>
            <a:r>
              <a:rPr lang="en-US" sz="1800" dirty="0" err="1"/>
              <a:t>bị</a:t>
            </a:r>
            <a:r>
              <a:rPr lang="en-US" sz="1800" dirty="0"/>
              <a:t> </a:t>
            </a:r>
            <a:r>
              <a:rPr lang="en-US" sz="1800" dirty="0" err="1"/>
              <a:t>rạn</a:t>
            </a:r>
            <a:r>
              <a:rPr lang="en-US" sz="1800" dirty="0"/>
              <a:t> </a:t>
            </a:r>
            <a:r>
              <a:rPr lang="en-US" sz="1800" dirty="0" err="1"/>
              <a:t>nứt</a:t>
            </a:r>
            <a:r>
              <a:rPr lang="en-US" sz="1800" dirty="0"/>
              <a:t>, </a:t>
            </a:r>
            <a:r>
              <a:rPr lang="en-US" sz="1800" dirty="0" err="1"/>
              <a:t>hư</a:t>
            </a:r>
            <a:r>
              <a:rPr lang="en-US" sz="1800" dirty="0"/>
              <a:t> </a:t>
            </a:r>
            <a:r>
              <a:rPr lang="en-US" sz="1800" dirty="0" err="1"/>
              <a:t>hỏng</a:t>
            </a:r>
            <a:r>
              <a:rPr lang="en-US" sz="1800" dirty="0"/>
              <a:t>.</a:t>
            </a:r>
          </a:p>
          <a:p>
            <a:r>
              <a:rPr lang="en-US" sz="1800" dirty="0"/>
              <a:t>- </a:t>
            </a:r>
            <a:r>
              <a:rPr lang="en-US" sz="1800" dirty="0" err="1"/>
              <a:t>Không</a:t>
            </a:r>
            <a:r>
              <a:rPr lang="en-US" sz="1800" dirty="0"/>
              <a:t> </a:t>
            </a:r>
            <a:r>
              <a:rPr lang="en-US" sz="1800" dirty="0" err="1"/>
              <a:t>dự</a:t>
            </a:r>
            <a:r>
              <a:rPr lang="en-US" sz="1800" dirty="0"/>
              <a:t> </a:t>
            </a:r>
            <a:r>
              <a:rPr lang="en-US" sz="1800" dirty="0" err="1"/>
              <a:t>trữ</a:t>
            </a:r>
            <a:r>
              <a:rPr lang="en-US" sz="1800" dirty="0"/>
              <a:t> </a:t>
            </a:r>
            <a:r>
              <a:rPr lang="en-US" sz="1800" dirty="0" err="1"/>
              <a:t>xăng</a:t>
            </a:r>
            <a:r>
              <a:rPr lang="en-US" sz="1800" dirty="0"/>
              <a:t> </a:t>
            </a:r>
            <a:r>
              <a:rPr lang="en-US" sz="1800" dirty="0" err="1"/>
              <a:t>dầu</a:t>
            </a:r>
            <a:r>
              <a:rPr lang="en-US" sz="1800" dirty="0"/>
              <a:t> </a:t>
            </a:r>
            <a:r>
              <a:rPr lang="en-US" sz="1800" dirty="0" err="1"/>
              <a:t>cồn</a:t>
            </a:r>
            <a:r>
              <a:rPr lang="en-US" sz="1800" dirty="0"/>
              <a:t> </a:t>
            </a:r>
            <a:r>
              <a:rPr lang="en-US" sz="1800" dirty="0" err="1"/>
              <a:t>trong</a:t>
            </a:r>
            <a:r>
              <a:rPr lang="en-US" sz="1800" dirty="0"/>
              <a:t> </a:t>
            </a:r>
            <a:r>
              <a:rPr lang="en-US" sz="1800" dirty="0" err="1"/>
              <a:t>nhà</a:t>
            </a:r>
            <a:r>
              <a:rPr lang="en-US" sz="1800" dirty="0"/>
              <a:t> </a:t>
            </a:r>
            <a:r>
              <a:rPr lang="en-US" sz="1800" dirty="0" err="1"/>
              <a:t>khi</a:t>
            </a:r>
            <a:r>
              <a:rPr lang="en-US" sz="1800" dirty="0"/>
              <a:t> </a:t>
            </a:r>
            <a:r>
              <a:rPr lang="en-US" sz="1800" dirty="0" err="1"/>
              <a:t>không</a:t>
            </a:r>
            <a:r>
              <a:rPr lang="en-US" sz="1800" dirty="0"/>
              <a:t> </a:t>
            </a:r>
            <a:r>
              <a:rPr lang="en-US" sz="1800" dirty="0" err="1"/>
              <a:t>cần</a:t>
            </a:r>
            <a:r>
              <a:rPr lang="en-US" sz="1800" dirty="0"/>
              <a:t> </a:t>
            </a:r>
            <a:r>
              <a:rPr lang="en-US" sz="1800" dirty="0" err="1"/>
              <a:t>thiết</a:t>
            </a:r>
            <a:r>
              <a:rPr lang="en-US" sz="1800" dirty="0"/>
              <a:t>. </a:t>
            </a:r>
            <a:r>
              <a:rPr lang="en-US" sz="1800" dirty="0" err="1"/>
              <a:t>Trường</a:t>
            </a:r>
            <a:r>
              <a:rPr lang="en-US" sz="1800" dirty="0"/>
              <a:t> </a:t>
            </a:r>
            <a:r>
              <a:rPr lang="en-US" sz="1800" dirty="0" err="1"/>
              <a:t>hợp</a:t>
            </a:r>
            <a:r>
              <a:rPr lang="en-US" sz="1800" dirty="0"/>
              <a:t> </a:t>
            </a:r>
            <a:r>
              <a:rPr lang="en-US" sz="1800" dirty="0" err="1"/>
              <a:t>dự</a:t>
            </a:r>
            <a:r>
              <a:rPr lang="en-US" sz="1800" dirty="0"/>
              <a:t> </a:t>
            </a:r>
            <a:r>
              <a:rPr lang="en-US" sz="1800" dirty="0" err="1"/>
              <a:t>trữ</a:t>
            </a:r>
            <a:r>
              <a:rPr lang="en-US" sz="1800" dirty="0"/>
              <a:t> </a:t>
            </a:r>
            <a:r>
              <a:rPr lang="en-US" sz="1800" dirty="0" err="1"/>
              <a:t>thì</a:t>
            </a:r>
            <a:r>
              <a:rPr lang="en-US" sz="1800" dirty="0"/>
              <a:t> </a:t>
            </a:r>
            <a:r>
              <a:rPr lang="en-US" sz="1800" dirty="0" err="1"/>
              <a:t>phải</a:t>
            </a:r>
            <a:r>
              <a:rPr lang="en-US" sz="1800" dirty="0"/>
              <a:t> </a:t>
            </a:r>
            <a:r>
              <a:rPr lang="en-US" sz="1800" dirty="0" err="1"/>
              <a:t>bảo</a:t>
            </a:r>
            <a:r>
              <a:rPr lang="en-US" sz="1800" dirty="0"/>
              <a:t> </a:t>
            </a:r>
            <a:r>
              <a:rPr lang="en-US" sz="1800" dirty="0" err="1"/>
              <a:t>quản</a:t>
            </a:r>
            <a:r>
              <a:rPr lang="en-US" sz="1800" dirty="0"/>
              <a:t> </a:t>
            </a:r>
            <a:r>
              <a:rPr lang="en-US" sz="1800" dirty="0" err="1"/>
              <a:t>trong</a:t>
            </a:r>
            <a:r>
              <a:rPr lang="en-US" sz="1800" dirty="0"/>
              <a:t> </a:t>
            </a:r>
            <a:r>
              <a:rPr lang="en-US" sz="1800" dirty="0" err="1"/>
              <a:t>các</a:t>
            </a:r>
            <a:r>
              <a:rPr lang="en-US" sz="1800" dirty="0"/>
              <a:t> </a:t>
            </a:r>
            <a:r>
              <a:rPr lang="en-US" sz="1800" dirty="0" err="1"/>
              <a:t>dụng</a:t>
            </a:r>
            <a:r>
              <a:rPr lang="en-US" sz="1800" dirty="0"/>
              <a:t> </a:t>
            </a:r>
            <a:r>
              <a:rPr lang="en-US" sz="1800" dirty="0" err="1"/>
              <a:t>cụ</a:t>
            </a:r>
            <a:r>
              <a:rPr lang="en-US" sz="1800" dirty="0"/>
              <a:t> </a:t>
            </a:r>
            <a:r>
              <a:rPr lang="en-US" sz="1800" dirty="0" err="1"/>
              <a:t>kín</a:t>
            </a:r>
            <a:r>
              <a:rPr lang="en-US" sz="1800" dirty="0"/>
              <a:t>, </a:t>
            </a:r>
            <a:r>
              <a:rPr lang="en-US" sz="1800" dirty="0" err="1"/>
              <a:t>chắc</a:t>
            </a:r>
            <a:r>
              <a:rPr lang="en-US" sz="1800" dirty="0"/>
              <a:t> </a:t>
            </a:r>
            <a:r>
              <a:rPr lang="en-US" sz="1800" dirty="0" err="1"/>
              <a:t>chắn</a:t>
            </a:r>
            <a:r>
              <a:rPr lang="en-US" sz="1800" dirty="0"/>
              <a:t>, </a:t>
            </a:r>
            <a:r>
              <a:rPr lang="en-US" sz="1800" dirty="0" err="1"/>
              <a:t>để</a:t>
            </a:r>
            <a:r>
              <a:rPr lang="en-US" sz="1800" dirty="0"/>
              <a:t> </a:t>
            </a:r>
            <a:r>
              <a:rPr lang="en-US" sz="1800" dirty="0" err="1"/>
              <a:t>cách</a:t>
            </a:r>
            <a:r>
              <a:rPr lang="en-US" sz="1800" dirty="0"/>
              <a:t> </a:t>
            </a:r>
            <a:r>
              <a:rPr lang="en-US" sz="1800" dirty="0" err="1"/>
              <a:t>xa</a:t>
            </a:r>
            <a:r>
              <a:rPr lang="en-US" sz="1800" dirty="0"/>
              <a:t> </a:t>
            </a:r>
            <a:r>
              <a:rPr lang="en-US" sz="1800" dirty="0" err="1"/>
              <a:t>các</a:t>
            </a:r>
            <a:r>
              <a:rPr lang="en-US" sz="1800" dirty="0"/>
              <a:t> </a:t>
            </a:r>
            <a:r>
              <a:rPr lang="en-US" sz="1800" dirty="0" err="1"/>
              <a:t>nguồn</a:t>
            </a:r>
            <a:r>
              <a:rPr lang="en-US" sz="1800" dirty="0"/>
              <a:t> </a:t>
            </a:r>
            <a:r>
              <a:rPr lang="en-US" sz="1800" dirty="0" err="1"/>
              <a:t>nhiệt</a:t>
            </a:r>
            <a:r>
              <a:rPr lang="en-US" sz="1800" dirty="0"/>
              <a:t>.</a:t>
            </a:r>
          </a:p>
        </p:txBody>
      </p:sp>
    </p:spTree>
    <p:extLst>
      <p:ext uri="{BB962C8B-B14F-4D97-AF65-F5344CB8AC3E}">
        <p14:creationId xmlns:p14="http://schemas.microsoft.com/office/powerpoint/2010/main" val="1217754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152775" y="1714210"/>
            <a:ext cx="8825928" cy="316230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04371" y="2602863"/>
            <a:ext cx="8559800" cy="1384995"/>
          </a:xfrm>
          <a:prstGeom prst="rect">
            <a:avLst/>
          </a:prstGeom>
        </p:spPr>
        <p:txBody>
          <a:bodyPr wrap="square">
            <a:spAutoFit/>
          </a:bodyPr>
          <a:lstStyle/>
          <a:p>
            <a:r>
              <a:rPr lang="en-US" sz="2800" b="1" dirty="0" err="1"/>
              <a:t>Câu</a:t>
            </a:r>
            <a:r>
              <a:rPr lang="en-US" sz="2800" b="1" dirty="0"/>
              <a:t> 1</a:t>
            </a:r>
            <a:r>
              <a:rPr lang="en-US" sz="2800" dirty="0"/>
              <a:t>: </a:t>
            </a:r>
            <a:r>
              <a:rPr lang="en-US" sz="2800" dirty="0" err="1"/>
              <a:t>Quan</a:t>
            </a:r>
            <a:r>
              <a:rPr lang="en-US" sz="2800" dirty="0"/>
              <a:t> </a:t>
            </a:r>
            <a:r>
              <a:rPr lang="en-US" sz="2800" dirty="0" err="1"/>
              <a:t>sát</a:t>
            </a:r>
            <a:r>
              <a:rPr lang="en-US" sz="2800" dirty="0"/>
              <a:t> </a:t>
            </a:r>
            <a:r>
              <a:rPr lang="en-US" sz="2800" dirty="0" err="1"/>
              <a:t>Bảng</a:t>
            </a:r>
            <a:r>
              <a:rPr lang="en-US" sz="2800" dirty="0"/>
              <a:t> 6.2, </a:t>
            </a:r>
            <a:r>
              <a:rPr lang="en-US" sz="2800" dirty="0" err="1"/>
              <a:t>hãy</a:t>
            </a:r>
            <a:r>
              <a:rPr lang="en-US" sz="2800" dirty="0"/>
              <a:t> </a:t>
            </a:r>
            <a:r>
              <a:rPr lang="en-US" sz="2800" dirty="0" err="1"/>
              <a:t>cho</a:t>
            </a:r>
            <a:r>
              <a:rPr lang="en-US" sz="2800" dirty="0"/>
              <a:t> </a:t>
            </a:r>
            <a:r>
              <a:rPr lang="en-US" sz="2800" dirty="0" err="1"/>
              <a:t>biết</a:t>
            </a:r>
            <a:r>
              <a:rPr lang="en-US" sz="2800" dirty="0"/>
              <a:t> </a:t>
            </a:r>
            <a:r>
              <a:rPr lang="en-US" sz="2800" dirty="0" err="1"/>
              <a:t>các</a:t>
            </a:r>
            <a:r>
              <a:rPr lang="en-US" sz="2800" dirty="0"/>
              <a:t> </a:t>
            </a:r>
            <a:r>
              <a:rPr lang="en-US" sz="2800" dirty="0" err="1"/>
              <a:t>hãng</a:t>
            </a:r>
            <a:r>
              <a:rPr lang="en-US" sz="2800" dirty="0"/>
              <a:t> </a:t>
            </a:r>
            <a:r>
              <a:rPr lang="en-US" sz="2800" dirty="0" err="1"/>
              <a:t>hàng</a:t>
            </a:r>
            <a:r>
              <a:rPr lang="en-US" sz="2800" dirty="0"/>
              <a:t> </a:t>
            </a:r>
            <a:r>
              <a:rPr lang="en-US" sz="2800" dirty="0" err="1"/>
              <a:t>không</a:t>
            </a:r>
            <a:r>
              <a:rPr lang="en-US" sz="2800" dirty="0"/>
              <a:t> </a:t>
            </a:r>
            <a:r>
              <a:rPr lang="en-US" sz="2800" dirty="0" err="1"/>
              <a:t>có</a:t>
            </a:r>
            <a:r>
              <a:rPr lang="en-US" sz="2800" dirty="0"/>
              <a:t> </a:t>
            </a:r>
            <a:r>
              <a:rPr lang="en-US" sz="2800" dirty="0" err="1"/>
              <a:t>thể</a:t>
            </a:r>
            <a:r>
              <a:rPr lang="en-US" sz="2800" dirty="0"/>
              <a:t> </a:t>
            </a:r>
            <a:r>
              <a:rPr lang="en-US" sz="2800" dirty="0" err="1"/>
              <a:t>từ</a:t>
            </a:r>
            <a:r>
              <a:rPr lang="en-US" sz="2800" dirty="0"/>
              <a:t> </a:t>
            </a:r>
            <a:r>
              <a:rPr lang="en-US" sz="2800" dirty="0" err="1"/>
              <a:t>chối</a:t>
            </a:r>
            <a:r>
              <a:rPr lang="en-US" sz="2800" dirty="0"/>
              <a:t> </a:t>
            </a:r>
            <a:r>
              <a:rPr lang="en-US" sz="2800" dirty="0" err="1"/>
              <a:t>vận</a:t>
            </a:r>
            <a:r>
              <a:rPr lang="en-US" sz="2800" dirty="0"/>
              <a:t> </a:t>
            </a:r>
            <a:r>
              <a:rPr lang="en-US" sz="2800" dirty="0" err="1"/>
              <a:t>chuyển</a:t>
            </a:r>
            <a:r>
              <a:rPr lang="en-US" sz="2800" dirty="0"/>
              <a:t> </a:t>
            </a:r>
            <a:r>
              <a:rPr lang="en-US" sz="2800" dirty="0" err="1"/>
              <a:t>tinh</a:t>
            </a:r>
            <a:r>
              <a:rPr lang="en-US" sz="2800" dirty="0"/>
              <a:t> </a:t>
            </a:r>
            <a:r>
              <a:rPr lang="en-US" sz="2800" dirty="0" err="1"/>
              <a:t>dầu</a:t>
            </a:r>
            <a:r>
              <a:rPr lang="en-US" sz="2800" dirty="0"/>
              <a:t> </a:t>
            </a:r>
            <a:r>
              <a:rPr lang="en-US" sz="2800" dirty="0" err="1"/>
              <a:t>trà</a:t>
            </a:r>
            <a:r>
              <a:rPr lang="en-US" sz="2800" dirty="0"/>
              <a:t>, </a:t>
            </a:r>
            <a:r>
              <a:rPr lang="en-US" sz="2800" dirty="0" err="1"/>
              <a:t>dứa</a:t>
            </a:r>
            <a:r>
              <a:rPr lang="en-US" sz="2800" dirty="0"/>
              <a:t>, </a:t>
            </a:r>
            <a:r>
              <a:rPr lang="en-US" sz="2800" dirty="0" err="1"/>
              <a:t>nhựa</a:t>
            </a:r>
            <a:r>
              <a:rPr lang="en-US" sz="2800" dirty="0"/>
              <a:t> </a:t>
            </a:r>
            <a:r>
              <a:rPr lang="en-US" sz="2800" dirty="0" err="1"/>
              <a:t>thông</a:t>
            </a:r>
            <a:r>
              <a:rPr lang="en-US" sz="2800" dirty="0"/>
              <a:t>, cam, </a:t>
            </a:r>
            <a:r>
              <a:rPr lang="en-US" sz="2800" dirty="0" err="1"/>
              <a:t>sả</a:t>
            </a:r>
            <a:r>
              <a:rPr lang="en-US" sz="2800" dirty="0"/>
              <a:t> </a:t>
            </a:r>
            <a:r>
              <a:rPr lang="en-US" sz="2800" dirty="0" err="1"/>
              <a:t>chanh</a:t>
            </a:r>
            <a:r>
              <a:rPr lang="en-US" sz="2800" dirty="0"/>
              <a:t>.</a:t>
            </a:r>
          </a:p>
        </p:txBody>
      </p:sp>
    </p:spTree>
    <p:extLst>
      <p:ext uri="{BB962C8B-B14F-4D97-AF65-F5344CB8AC3E}">
        <p14:creationId xmlns:p14="http://schemas.microsoft.com/office/powerpoint/2010/main" val="2973839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C5F889AD-10C0-3C7B-F68D-1C09A5029948}"/>
              </a:ext>
            </a:extLst>
          </p:cNvPr>
          <p:cNvPicPr>
            <a:picLocks noChangeAspect="1"/>
          </p:cNvPicPr>
          <p:nvPr/>
        </p:nvPicPr>
        <p:blipFill>
          <a:blip r:embed="rId3"/>
          <a:stretch>
            <a:fillRect/>
          </a:stretch>
        </p:blipFill>
        <p:spPr>
          <a:xfrm>
            <a:off x="-284209" y="3407132"/>
            <a:ext cx="2306328" cy="2306328"/>
          </a:xfrm>
          <a:prstGeom prst="rect">
            <a:avLst/>
          </a:prstGeom>
        </p:spPr>
      </p:pic>
      <p:grpSp>
        <p:nvGrpSpPr>
          <p:cNvPr id="8" name="!! BOX">
            <a:extLst>
              <a:ext uri="{FF2B5EF4-FFF2-40B4-BE49-F238E27FC236}">
                <a16:creationId xmlns:a16="http://schemas.microsoft.com/office/drawing/2014/main" id="{18EAC6F1-C2FF-536B-D7F7-39044C06B6EA}"/>
              </a:ext>
            </a:extLst>
          </p:cNvPr>
          <p:cNvGrpSpPr/>
          <p:nvPr/>
        </p:nvGrpSpPr>
        <p:grpSpPr>
          <a:xfrm>
            <a:off x="1779860" y="499997"/>
            <a:ext cx="7364140" cy="4060299"/>
            <a:chOff x="1665198" y="1725250"/>
            <a:chExt cx="7364140" cy="4060299"/>
          </a:xfrm>
        </p:grpSpPr>
        <p:grpSp>
          <p:nvGrpSpPr>
            <p:cNvPr id="7" name="Group 6">
              <a:extLst>
                <a:ext uri="{FF2B5EF4-FFF2-40B4-BE49-F238E27FC236}">
                  <a16:creationId xmlns:a16="http://schemas.microsoft.com/office/drawing/2014/main" id="{522B29C5-D96B-E55F-C91E-21C48B06BB24}"/>
                </a:ext>
              </a:extLst>
            </p:cNvPr>
            <p:cNvGrpSpPr/>
            <p:nvPr/>
          </p:nvGrpSpPr>
          <p:grpSpPr>
            <a:xfrm>
              <a:off x="1665198" y="1725250"/>
              <a:ext cx="7364140" cy="4060299"/>
              <a:chOff x="1665198" y="1725250"/>
              <a:chExt cx="7364140" cy="4060299"/>
            </a:xfrm>
          </p:grpSpPr>
          <p:sp>
            <p:nvSpPr>
              <p:cNvPr id="1720" name="Google Shape;1720;p65"/>
              <p:cNvSpPr/>
              <p:nvPr/>
            </p:nvSpPr>
            <p:spPr>
              <a:xfrm>
                <a:off x="2668543" y="1784123"/>
                <a:ext cx="6360795" cy="176606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endParaRPr/>
              </a:p>
            </p:txBody>
          </p:sp>
          <p:pic>
            <p:nvPicPr>
              <p:cNvPr id="6" name="Picture 5" descr="A picture containing text, iPod, vector graphics&#10;&#10;Description automatically generated">
                <a:extLst>
                  <a:ext uri="{FF2B5EF4-FFF2-40B4-BE49-F238E27FC236}">
                    <a16:creationId xmlns:a16="http://schemas.microsoft.com/office/drawing/2014/main" id="{E63C5595-7B5F-F7BD-EE61-27E0E2664F48}"/>
                  </a:ext>
                </a:extLst>
              </p:cNvPr>
              <p:cNvPicPr>
                <a:picLocks noChangeAspect="1"/>
              </p:cNvPicPr>
              <p:nvPr/>
            </p:nvPicPr>
            <p:blipFill>
              <a:blip r:embed="rId4"/>
              <a:stretch>
                <a:fillRect/>
              </a:stretch>
            </p:blipFill>
            <p:spPr>
              <a:xfrm>
                <a:off x="1665198" y="1725250"/>
                <a:ext cx="1602713" cy="1602713"/>
              </a:xfrm>
              <a:prstGeom prst="rect">
                <a:avLst/>
              </a:prstGeom>
            </p:spPr>
          </p:pic>
          <p:sp>
            <p:nvSpPr>
              <p:cNvPr id="11" name="Google Shape;1720;p65">
                <a:extLst>
                  <a:ext uri="{FF2B5EF4-FFF2-40B4-BE49-F238E27FC236}">
                    <a16:creationId xmlns:a16="http://schemas.microsoft.com/office/drawing/2014/main" id="{C9BE6D65-A6C8-A689-7FF8-279B091C3EF8}"/>
                  </a:ext>
                </a:extLst>
              </p:cNvPr>
              <p:cNvSpPr/>
              <p:nvPr/>
            </p:nvSpPr>
            <p:spPr>
              <a:xfrm>
                <a:off x="3267912" y="3604057"/>
                <a:ext cx="5343525" cy="218149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endParaRPr/>
              </a:p>
            </p:txBody>
          </p:sp>
        </p:grpSp>
        <p:sp>
          <p:nvSpPr>
            <p:cNvPr id="20" name="TextBox 19">
              <a:extLst>
                <a:ext uri="{FF2B5EF4-FFF2-40B4-BE49-F238E27FC236}">
                  <a16:creationId xmlns:a16="http://schemas.microsoft.com/office/drawing/2014/main" id="{2FA16AE7-C7E6-C917-A5D1-105EF9A09E6F}"/>
                </a:ext>
              </a:extLst>
            </p:cNvPr>
            <p:cNvSpPr txBox="1"/>
            <p:nvPr/>
          </p:nvSpPr>
          <p:spPr>
            <a:xfrm>
              <a:off x="3267912" y="1916367"/>
              <a:ext cx="5489304" cy="2031325"/>
            </a:xfrm>
            <a:prstGeom prst="rect">
              <a:avLst/>
            </a:prstGeom>
            <a:noFill/>
          </p:spPr>
          <p:txBody>
            <a:bodyPr wrap="square">
              <a:spAutoFit/>
            </a:bodyPr>
            <a:lstStyle/>
            <a:p>
              <a:pPr algn="just">
                <a:lnSpc>
                  <a:spcPct val="150000"/>
                </a:lnSpc>
              </a:pPr>
              <a:r>
                <a:rPr lang="en-US" sz="2800" dirty="0" err="1">
                  <a:solidFill>
                    <a:srgbClr val="FFFFFF"/>
                  </a:solidFill>
                </a:rPr>
                <a:t>Câu</a:t>
              </a:r>
              <a:r>
                <a:rPr lang="en-US" sz="2800" dirty="0">
                  <a:solidFill>
                    <a:srgbClr val="FFFFFF"/>
                  </a:solidFill>
                </a:rPr>
                <a:t> 2: </a:t>
              </a:r>
              <a:r>
                <a:rPr lang="en-US" sz="2800" dirty="0" err="1">
                  <a:solidFill>
                    <a:srgbClr val="FFFFFF"/>
                  </a:solidFill>
                </a:rPr>
                <a:t>Giải</a:t>
              </a:r>
              <a:r>
                <a:rPr lang="en-US" sz="2800" dirty="0">
                  <a:solidFill>
                    <a:srgbClr val="FFFFFF"/>
                  </a:solidFill>
                </a:rPr>
                <a:t> </a:t>
              </a:r>
              <a:r>
                <a:rPr lang="en-US" sz="2800" dirty="0" err="1">
                  <a:solidFill>
                    <a:srgbClr val="FFFFFF"/>
                  </a:solidFill>
                </a:rPr>
                <a:t>thích</a:t>
              </a:r>
              <a:r>
                <a:rPr lang="en-US" sz="2800" dirty="0">
                  <a:solidFill>
                    <a:srgbClr val="FFFFFF"/>
                  </a:solidFill>
                </a:rPr>
                <a:t> </a:t>
              </a:r>
              <a:r>
                <a:rPr lang="en-US" sz="2800" dirty="0" err="1">
                  <a:solidFill>
                    <a:srgbClr val="FFFFFF"/>
                  </a:solidFill>
                </a:rPr>
                <a:t>vì</a:t>
              </a:r>
              <a:r>
                <a:rPr lang="en-US" sz="2800" dirty="0">
                  <a:solidFill>
                    <a:srgbClr val="FFFFFF"/>
                  </a:solidFill>
                </a:rPr>
                <a:t> </a:t>
              </a:r>
              <a:r>
                <a:rPr lang="en-US" sz="2800" dirty="0" err="1">
                  <a:solidFill>
                    <a:srgbClr val="FFFFFF"/>
                  </a:solidFill>
                </a:rPr>
                <a:t>sao</a:t>
              </a:r>
              <a:r>
                <a:rPr lang="en-US" sz="2800" dirty="0">
                  <a:solidFill>
                    <a:srgbClr val="FFFFFF"/>
                  </a:solidFill>
                </a:rPr>
                <a:t> than </a:t>
              </a:r>
              <a:r>
                <a:rPr lang="en-US" sz="2800" dirty="0" err="1">
                  <a:solidFill>
                    <a:srgbClr val="FFFFFF"/>
                  </a:solidFill>
                </a:rPr>
                <a:t>chất</a:t>
              </a:r>
              <a:r>
                <a:rPr lang="en-US" sz="2800" dirty="0">
                  <a:solidFill>
                    <a:srgbClr val="FFFFFF"/>
                  </a:solidFill>
                </a:rPr>
                <a:t> </a:t>
              </a:r>
              <a:r>
                <a:rPr lang="en-US" sz="2800" dirty="0" err="1">
                  <a:solidFill>
                    <a:srgbClr val="FFFFFF"/>
                  </a:solidFill>
                </a:rPr>
                <a:t>thành</a:t>
              </a:r>
              <a:r>
                <a:rPr lang="en-US" sz="2800" dirty="0">
                  <a:solidFill>
                    <a:srgbClr val="FFFFFF"/>
                  </a:solidFill>
                </a:rPr>
                <a:t> </a:t>
              </a:r>
              <a:r>
                <a:rPr lang="en-US" sz="2800" dirty="0" err="1">
                  <a:solidFill>
                    <a:srgbClr val="FFFFFF"/>
                  </a:solidFill>
                </a:rPr>
                <a:t>đống</a:t>
              </a:r>
              <a:r>
                <a:rPr lang="en-US" sz="2800" dirty="0">
                  <a:solidFill>
                    <a:srgbClr val="FFFFFF"/>
                  </a:solidFill>
                </a:rPr>
                <a:t> </a:t>
              </a:r>
              <a:r>
                <a:rPr lang="en-US" sz="2800" dirty="0" err="1">
                  <a:solidFill>
                    <a:srgbClr val="FFFFFF"/>
                  </a:solidFill>
                </a:rPr>
                <a:t>lớn</a:t>
              </a:r>
              <a:r>
                <a:rPr lang="en-US" sz="2800" dirty="0">
                  <a:solidFill>
                    <a:srgbClr val="FFFFFF"/>
                  </a:solidFill>
                </a:rPr>
                <a:t> </a:t>
              </a:r>
              <a:r>
                <a:rPr lang="en-US" sz="2800" dirty="0" err="1">
                  <a:solidFill>
                    <a:srgbClr val="FFFFFF"/>
                  </a:solidFill>
                </a:rPr>
                <a:t>có</a:t>
              </a:r>
              <a:r>
                <a:rPr lang="en-US" sz="2800" dirty="0">
                  <a:solidFill>
                    <a:srgbClr val="FFFFFF"/>
                  </a:solidFill>
                </a:rPr>
                <a:t> </a:t>
              </a:r>
              <a:r>
                <a:rPr lang="en-US" sz="2800" dirty="0" err="1">
                  <a:solidFill>
                    <a:srgbClr val="FFFFFF"/>
                  </a:solidFill>
                </a:rPr>
                <a:t>thể</a:t>
              </a:r>
              <a:r>
                <a:rPr lang="en-US" sz="2800" dirty="0">
                  <a:solidFill>
                    <a:srgbClr val="FFFFFF"/>
                  </a:solidFill>
                </a:rPr>
                <a:t> </a:t>
              </a:r>
              <a:r>
                <a:rPr lang="en-US" sz="2800" dirty="0" err="1">
                  <a:solidFill>
                    <a:srgbClr val="FFFFFF"/>
                  </a:solidFill>
                </a:rPr>
                <a:t>tự</a:t>
              </a:r>
              <a:r>
                <a:rPr lang="en-US" sz="2800" dirty="0">
                  <a:solidFill>
                    <a:srgbClr val="FFFFFF"/>
                  </a:solidFill>
                </a:rPr>
                <a:t> </a:t>
              </a:r>
              <a:r>
                <a:rPr lang="en-US" sz="2800" dirty="0" err="1">
                  <a:solidFill>
                    <a:srgbClr val="FFFFFF"/>
                  </a:solidFill>
                </a:rPr>
                <a:t>bốc</a:t>
              </a:r>
              <a:r>
                <a:rPr lang="en-US" sz="2800" dirty="0">
                  <a:solidFill>
                    <a:srgbClr val="FFFFFF"/>
                  </a:solidFill>
                </a:rPr>
                <a:t> </a:t>
              </a:r>
              <a:r>
                <a:rPr lang="en-US" sz="2800" dirty="0" err="1">
                  <a:solidFill>
                    <a:srgbClr val="FFFFFF"/>
                  </a:solidFill>
                </a:rPr>
                <a:t>cháy</a:t>
              </a:r>
              <a:r>
                <a:rPr lang="en-US" sz="2800" dirty="0">
                  <a:solidFill>
                    <a:srgbClr val="FFFFFF"/>
                  </a:solidFill>
                </a:rPr>
                <a:t>?</a:t>
              </a:r>
            </a:p>
          </p:txBody>
        </p:sp>
      </p:grp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573" y="2324932"/>
            <a:ext cx="5459413" cy="218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77602" y="2592387"/>
            <a:ext cx="4869498" cy="1754326"/>
          </a:xfrm>
          <a:prstGeom prst="rect">
            <a:avLst/>
          </a:prstGeom>
        </p:spPr>
        <p:txBody>
          <a:bodyPr wrap="square">
            <a:spAutoFit/>
          </a:bodyPr>
          <a:lstStyle/>
          <a:p>
            <a:r>
              <a:rPr lang="en-US" sz="1800" dirty="0"/>
              <a:t>Do than </a:t>
            </a:r>
            <a:r>
              <a:rPr lang="en-US" sz="1800" dirty="0" err="1"/>
              <a:t>tác</a:t>
            </a:r>
            <a:r>
              <a:rPr lang="en-US" sz="1800" dirty="0"/>
              <a:t> </a:t>
            </a:r>
            <a:r>
              <a:rPr lang="en-US" sz="1800" dirty="0" err="1"/>
              <a:t>dụng</a:t>
            </a:r>
            <a:r>
              <a:rPr lang="en-US" sz="1800" dirty="0"/>
              <a:t> </a:t>
            </a:r>
            <a:r>
              <a:rPr lang="en-US" sz="1800" dirty="0" err="1"/>
              <a:t>chậm</a:t>
            </a:r>
            <a:r>
              <a:rPr lang="en-US" sz="1800" dirty="0"/>
              <a:t> </a:t>
            </a:r>
            <a:r>
              <a:rPr lang="en-US" sz="1800" dirty="0" err="1"/>
              <a:t>với</a:t>
            </a:r>
            <a:r>
              <a:rPr lang="en-US" sz="1800" dirty="0"/>
              <a:t> O</a:t>
            </a:r>
            <a:r>
              <a:rPr lang="en-US" sz="1800" baseline="-25000" dirty="0"/>
              <a:t>2</a:t>
            </a:r>
            <a:r>
              <a:rPr lang="en-US" sz="1800" dirty="0"/>
              <a:t> </a:t>
            </a:r>
            <a:r>
              <a:rPr lang="en-US" sz="1800" dirty="0" err="1"/>
              <a:t>trong</a:t>
            </a:r>
            <a:r>
              <a:rPr lang="en-US" sz="1800" dirty="0"/>
              <a:t> </a:t>
            </a:r>
            <a:r>
              <a:rPr lang="en-US" sz="1800" dirty="0" err="1"/>
              <a:t>không</a:t>
            </a:r>
            <a:r>
              <a:rPr lang="en-US" sz="1800" dirty="0"/>
              <a:t> </a:t>
            </a:r>
            <a:r>
              <a:rPr lang="en-US" sz="1800" dirty="0" err="1"/>
              <a:t>khí</a:t>
            </a:r>
            <a:r>
              <a:rPr lang="en-US" sz="1800" dirty="0"/>
              <a:t> </a:t>
            </a:r>
            <a:r>
              <a:rPr lang="en-US" sz="1800" dirty="0" err="1"/>
              <a:t>tạo</a:t>
            </a:r>
            <a:r>
              <a:rPr lang="en-US" sz="1800" dirty="0"/>
              <a:t> CO</a:t>
            </a:r>
            <a:r>
              <a:rPr lang="en-US" sz="1800" baseline="-25000" dirty="0"/>
              <a:t>2</a:t>
            </a:r>
            <a:r>
              <a:rPr lang="en-US" sz="1800" dirty="0"/>
              <a:t> </a:t>
            </a:r>
            <a:r>
              <a:rPr lang="en-US" sz="1800" dirty="0" err="1"/>
              <a:t>phản</a:t>
            </a:r>
            <a:r>
              <a:rPr lang="en-US" sz="1800" dirty="0"/>
              <a:t> </a:t>
            </a:r>
            <a:r>
              <a:rPr lang="en-US" sz="1800" dirty="0" err="1"/>
              <a:t>ứng</a:t>
            </a:r>
            <a:r>
              <a:rPr lang="en-US" sz="1800" dirty="0"/>
              <a:t> </a:t>
            </a:r>
            <a:r>
              <a:rPr lang="en-US" sz="1800" dirty="0" err="1"/>
              <a:t>này</a:t>
            </a:r>
            <a:r>
              <a:rPr lang="en-US" sz="1800" dirty="0"/>
              <a:t> </a:t>
            </a:r>
            <a:r>
              <a:rPr lang="en-US" sz="1800" dirty="0" err="1"/>
              <a:t>tỏa</a:t>
            </a:r>
            <a:r>
              <a:rPr lang="en-US" sz="1800" dirty="0"/>
              <a:t> </a:t>
            </a:r>
            <a:r>
              <a:rPr lang="en-US" sz="1800" dirty="0" err="1"/>
              <a:t>nhiệt</a:t>
            </a:r>
            <a:r>
              <a:rPr lang="en-US" sz="1800" dirty="0"/>
              <a:t>. </a:t>
            </a:r>
            <a:r>
              <a:rPr lang="en-US" sz="1800" dirty="0" err="1"/>
              <a:t>Khi</a:t>
            </a:r>
            <a:r>
              <a:rPr lang="en-US" sz="1800" dirty="0"/>
              <a:t> than </a:t>
            </a:r>
            <a:r>
              <a:rPr lang="en-US" sz="1800" dirty="0" err="1"/>
              <a:t>chất</a:t>
            </a:r>
            <a:r>
              <a:rPr lang="en-US" sz="1800" dirty="0"/>
              <a:t> </a:t>
            </a:r>
            <a:r>
              <a:rPr lang="en-US" sz="1800" dirty="0" err="1"/>
              <a:t>thành</a:t>
            </a:r>
            <a:r>
              <a:rPr lang="en-US" sz="1800" dirty="0"/>
              <a:t> </a:t>
            </a:r>
            <a:r>
              <a:rPr lang="en-US" sz="1800" dirty="0" err="1"/>
              <a:t>đống</a:t>
            </a:r>
            <a:r>
              <a:rPr lang="en-US" sz="1800" dirty="0"/>
              <a:t> </a:t>
            </a:r>
            <a:r>
              <a:rPr lang="en-US" sz="1800" dirty="0" err="1"/>
              <a:t>lớn</a:t>
            </a:r>
            <a:r>
              <a:rPr lang="en-US" sz="1800" dirty="0"/>
              <a:t> </a:t>
            </a:r>
            <a:r>
              <a:rPr lang="en-US" sz="1800" dirty="0" err="1"/>
              <a:t>phản</a:t>
            </a:r>
            <a:r>
              <a:rPr lang="en-US" sz="1800" dirty="0"/>
              <a:t> </a:t>
            </a:r>
            <a:r>
              <a:rPr lang="en-US" sz="1800" dirty="0" err="1"/>
              <a:t>ứng</a:t>
            </a:r>
            <a:r>
              <a:rPr lang="en-US" sz="1800" dirty="0"/>
              <a:t> </a:t>
            </a:r>
            <a:r>
              <a:rPr lang="en-US" sz="1800" dirty="0" err="1"/>
              <a:t>này</a:t>
            </a:r>
            <a:r>
              <a:rPr lang="en-US" sz="1800" dirty="0"/>
              <a:t> </a:t>
            </a:r>
            <a:r>
              <a:rPr lang="en-US" sz="1800" dirty="0" err="1"/>
              <a:t>diễn</a:t>
            </a:r>
            <a:r>
              <a:rPr lang="en-US" sz="1800" dirty="0"/>
              <a:t> </a:t>
            </a:r>
            <a:r>
              <a:rPr lang="en-US" sz="1800" dirty="0" err="1"/>
              <a:t>ra</a:t>
            </a:r>
            <a:r>
              <a:rPr lang="en-US" sz="1800" dirty="0"/>
              <a:t> </a:t>
            </a:r>
            <a:r>
              <a:rPr lang="en-US" sz="1800" dirty="0" err="1"/>
              <a:t>nhiều</a:t>
            </a:r>
            <a:r>
              <a:rPr lang="en-US" sz="1800" dirty="0"/>
              <a:t> </a:t>
            </a:r>
            <a:r>
              <a:rPr lang="en-US" sz="1800" dirty="0" err="1"/>
              <a:t>và</a:t>
            </a:r>
            <a:r>
              <a:rPr lang="en-US" sz="1800" dirty="0"/>
              <a:t> </a:t>
            </a:r>
            <a:r>
              <a:rPr lang="en-US" sz="1800" dirty="0" err="1"/>
              <a:t>liên</a:t>
            </a:r>
            <a:r>
              <a:rPr lang="en-US" sz="1800" dirty="0"/>
              <a:t> </a:t>
            </a:r>
            <a:r>
              <a:rPr lang="en-US" sz="1800" dirty="0" err="1"/>
              <a:t>tục</a:t>
            </a:r>
            <a:r>
              <a:rPr lang="en-US" sz="1800" dirty="0"/>
              <a:t>, </a:t>
            </a:r>
            <a:r>
              <a:rPr lang="en-US" sz="1800" dirty="0" err="1"/>
              <a:t>nhiệt</a:t>
            </a:r>
            <a:r>
              <a:rPr lang="en-US" sz="1800" dirty="0"/>
              <a:t> </a:t>
            </a:r>
            <a:r>
              <a:rPr lang="en-US" sz="1800" dirty="0" err="1"/>
              <a:t>tỏa</a:t>
            </a:r>
            <a:r>
              <a:rPr lang="en-US" sz="1800" dirty="0"/>
              <a:t> </a:t>
            </a:r>
            <a:r>
              <a:rPr lang="en-US" sz="1800" dirty="0" err="1"/>
              <a:t>ra</a:t>
            </a:r>
            <a:r>
              <a:rPr lang="en-US" sz="1800" dirty="0"/>
              <a:t> </a:t>
            </a:r>
            <a:r>
              <a:rPr lang="en-US" sz="1800" dirty="0" err="1"/>
              <a:t>được</a:t>
            </a:r>
            <a:r>
              <a:rPr lang="en-US" sz="1800" dirty="0"/>
              <a:t> </a:t>
            </a:r>
            <a:r>
              <a:rPr lang="en-US" sz="1800" dirty="0" err="1"/>
              <a:t>tích</a:t>
            </a:r>
            <a:r>
              <a:rPr lang="en-US" sz="1800" dirty="0"/>
              <a:t> </a:t>
            </a:r>
            <a:r>
              <a:rPr lang="en-US" sz="1800" dirty="0" err="1"/>
              <a:t>góp</a:t>
            </a:r>
            <a:r>
              <a:rPr lang="en-US" sz="1800" dirty="0"/>
              <a:t> </a:t>
            </a:r>
            <a:r>
              <a:rPr lang="en-US" sz="1800" dirty="0" err="1"/>
              <a:t>dần</a:t>
            </a:r>
            <a:r>
              <a:rPr lang="en-US" sz="1800" dirty="0"/>
              <a:t> </a:t>
            </a:r>
            <a:r>
              <a:rPr lang="en-US" sz="1800" dirty="0" err="1"/>
              <a:t>tới</a:t>
            </a:r>
            <a:r>
              <a:rPr lang="en-US" sz="1800" dirty="0"/>
              <a:t> </a:t>
            </a:r>
            <a:r>
              <a:rPr lang="en-US" sz="1800" dirty="0" err="1"/>
              <a:t>khi</a:t>
            </a:r>
            <a:r>
              <a:rPr lang="en-US" sz="1800" dirty="0"/>
              <a:t> </a:t>
            </a:r>
            <a:r>
              <a:rPr lang="en-US" sz="1800" dirty="0" err="1"/>
              <a:t>đạt</a:t>
            </a:r>
            <a:r>
              <a:rPr lang="en-US" sz="1800" dirty="0"/>
              <a:t> </a:t>
            </a:r>
            <a:r>
              <a:rPr lang="en-US" sz="1800" dirty="0" err="1"/>
              <a:t>đến</a:t>
            </a:r>
            <a:r>
              <a:rPr lang="en-US" sz="1800" dirty="0"/>
              <a:t> </a:t>
            </a:r>
            <a:r>
              <a:rPr lang="en-US" sz="1800" dirty="0" err="1"/>
              <a:t>nhiệt</a:t>
            </a:r>
            <a:r>
              <a:rPr lang="en-US" sz="1800" dirty="0"/>
              <a:t> </a:t>
            </a:r>
            <a:r>
              <a:rPr lang="en-US" sz="1800" dirty="0" err="1"/>
              <a:t>độ</a:t>
            </a:r>
            <a:r>
              <a:rPr lang="en-US" sz="1800" dirty="0"/>
              <a:t> </a:t>
            </a:r>
            <a:r>
              <a:rPr lang="en-US" sz="1800" dirty="0" err="1"/>
              <a:t>tự</a:t>
            </a:r>
            <a:r>
              <a:rPr lang="en-US" sz="1800" dirty="0"/>
              <a:t> </a:t>
            </a:r>
            <a:r>
              <a:rPr lang="en-US" sz="1800" dirty="0" err="1"/>
              <a:t>bốc</a:t>
            </a:r>
            <a:r>
              <a:rPr lang="en-US" sz="1800" dirty="0"/>
              <a:t> </a:t>
            </a:r>
            <a:r>
              <a:rPr lang="en-US" sz="1800" dirty="0" err="1"/>
              <a:t>cháy</a:t>
            </a:r>
            <a:r>
              <a:rPr lang="en-US" sz="1800" dirty="0"/>
              <a:t> </a:t>
            </a:r>
            <a:r>
              <a:rPr lang="en-US" sz="1800" dirty="0" err="1"/>
              <a:t>của</a:t>
            </a:r>
            <a:r>
              <a:rPr lang="en-US" sz="1800" dirty="0"/>
              <a:t> than </a:t>
            </a:r>
            <a:r>
              <a:rPr lang="en-US" sz="1800" dirty="0" err="1"/>
              <a:t>thì</a:t>
            </a:r>
            <a:r>
              <a:rPr lang="en-US" sz="1800" dirty="0"/>
              <a:t> than </a:t>
            </a:r>
            <a:r>
              <a:rPr lang="en-US" sz="1800" dirty="0" err="1"/>
              <a:t>sẽ</a:t>
            </a:r>
            <a:r>
              <a:rPr lang="en-US" sz="1800" dirty="0"/>
              <a:t> </a:t>
            </a:r>
            <a:r>
              <a:rPr lang="en-US" sz="1800" dirty="0" err="1"/>
              <a:t>tự</a:t>
            </a:r>
            <a:r>
              <a:rPr lang="en-US" sz="1800" dirty="0"/>
              <a:t> </a:t>
            </a:r>
            <a:r>
              <a:rPr lang="en-US" sz="1800" dirty="0" err="1"/>
              <a:t>bốc</a:t>
            </a:r>
            <a:r>
              <a:rPr lang="en-US" sz="1800" dirty="0"/>
              <a:t> </a:t>
            </a:r>
            <a:r>
              <a:rPr lang="en-US" sz="1800" dirty="0" err="1"/>
              <a:t>cháy</a:t>
            </a:r>
            <a:r>
              <a:rPr lang="en-US" sz="1800" dirty="0"/>
              <a:t>.</a:t>
            </a:r>
          </a:p>
        </p:txBody>
      </p:sp>
      <p:grpSp>
        <p:nvGrpSpPr>
          <p:cNvPr id="14" name="Group 13">
            <a:extLst>
              <a:ext uri="{FF2B5EF4-FFF2-40B4-BE49-F238E27FC236}">
                <a16:creationId xmlns:a16="http://schemas.microsoft.com/office/drawing/2014/main" id="{77A3A94C-BFC5-A7EB-0CA6-34D53FCD0495}"/>
              </a:ext>
            </a:extLst>
          </p:cNvPr>
          <p:cNvGrpSpPr/>
          <p:nvPr/>
        </p:nvGrpSpPr>
        <p:grpSpPr>
          <a:xfrm>
            <a:off x="-243493" y="0"/>
            <a:ext cx="4046706" cy="923650"/>
            <a:chOff x="2547841" y="435266"/>
            <a:chExt cx="4292366" cy="923650"/>
          </a:xfrm>
        </p:grpSpPr>
        <p:sp>
          <p:nvSpPr>
            <p:cNvPr id="15"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6" name="TextBox 15">
              <a:extLst>
                <a:ext uri="{FF2B5EF4-FFF2-40B4-BE49-F238E27FC236}">
                  <a16:creationId xmlns:a16="http://schemas.microsoft.com/office/drawing/2014/main" id="{A20B3251-D7AF-AA98-7515-DA3A5A4F4F3B}"/>
                </a:ext>
              </a:extLst>
            </p:cNvPr>
            <p:cNvSpPr txBox="1"/>
            <p:nvPr/>
          </p:nvSpPr>
          <p:spPr>
            <a:xfrm>
              <a:off x="3427625" y="435266"/>
              <a:ext cx="3412582" cy="707886"/>
            </a:xfrm>
            <a:prstGeom prst="rect">
              <a:avLst/>
            </a:prstGeom>
            <a:noFill/>
          </p:spPr>
          <p:txBody>
            <a:bodyPr wrap="square" rtlCol="0">
              <a:spAutoFit/>
            </a:bodyPr>
            <a:lstStyle/>
            <a:p>
              <a:r>
                <a:rPr lang="en-US" sz="4000" b="1" dirty="0">
                  <a:solidFill>
                    <a:schemeClr val="bg1"/>
                  </a:solidFill>
                  <a:latin typeface="+mn-lt"/>
                </a:rPr>
                <a:t>VẬN DỤNG</a:t>
              </a:r>
            </a:p>
          </p:txBody>
        </p:sp>
        <p:pic>
          <p:nvPicPr>
            <p:cNvPr id="17" name="Picture 16"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6"/>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1741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152775" y="1663700"/>
            <a:ext cx="8825928" cy="316230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04371" y="2602863"/>
            <a:ext cx="8559800" cy="1384995"/>
          </a:xfrm>
          <a:prstGeom prst="rect">
            <a:avLst/>
          </a:prstGeom>
        </p:spPr>
        <p:txBody>
          <a:bodyPr wrap="square">
            <a:spAutoFit/>
          </a:bodyPr>
          <a:lstStyle/>
          <a:p>
            <a:r>
              <a:rPr lang="en-US" sz="2800" b="1" dirty="0" err="1"/>
              <a:t>Câu</a:t>
            </a:r>
            <a:r>
              <a:rPr lang="en-US" sz="2800" b="1" dirty="0"/>
              <a:t> 3: </a:t>
            </a:r>
            <a:r>
              <a:rPr lang="en-US" sz="2800" dirty="0" err="1"/>
              <a:t>Hãy</a:t>
            </a:r>
            <a:r>
              <a:rPr lang="en-US" sz="2800" dirty="0"/>
              <a:t> </a:t>
            </a:r>
            <a:r>
              <a:rPr lang="en-US" sz="2800" dirty="0" err="1"/>
              <a:t>mô</a:t>
            </a:r>
            <a:r>
              <a:rPr lang="en-US" sz="2800" dirty="0"/>
              <a:t> </a:t>
            </a:r>
            <a:r>
              <a:rPr lang="en-US" sz="2800" dirty="0" err="1"/>
              <a:t>tả</a:t>
            </a:r>
            <a:r>
              <a:rPr lang="en-US" sz="2800" dirty="0"/>
              <a:t> </a:t>
            </a:r>
            <a:r>
              <a:rPr lang="en-US" sz="2800" dirty="0" err="1"/>
              <a:t>cấu</a:t>
            </a:r>
            <a:r>
              <a:rPr lang="en-US" sz="2800" dirty="0"/>
              <a:t> </a:t>
            </a:r>
            <a:r>
              <a:rPr lang="en-US" sz="2800" dirty="0" err="1"/>
              <a:t>tạo</a:t>
            </a:r>
            <a:r>
              <a:rPr lang="en-US" sz="2800" dirty="0"/>
              <a:t> </a:t>
            </a:r>
            <a:r>
              <a:rPr lang="en-US" sz="2800" dirty="0" err="1"/>
              <a:t>của</a:t>
            </a:r>
            <a:r>
              <a:rPr lang="en-US" sz="2800" dirty="0"/>
              <a:t> </a:t>
            </a:r>
            <a:r>
              <a:rPr lang="en-US" sz="2800" dirty="0" err="1"/>
              <a:t>một</a:t>
            </a:r>
            <a:r>
              <a:rPr lang="en-US" sz="2800" dirty="0"/>
              <a:t> </a:t>
            </a:r>
            <a:r>
              <a:rPr lang="en-US" sz="2800" dirty="0" err="1"/>
              <a:t>loại</a:t>
            </a:r>
            <a:r>
              <a:rPr lang="en-US" sz="2800" dirty="0"/>
              <a:t> </a:t>
            </a:r>
            <a:r>
              <a:rPr lang="en-US" sz="2800" dirty="0" err="1"/>
              <a:t>bình</a:t>
            </a:r>
            <a:r>
              <a:rPr lang="en-US" sz="2800" dirty="0"/>
              <a:t> </a:t>
            </a:r>
            <a:r>
              <a:rPr lang="en-US" sz="2800" dirty="0" err="1"/>
              <a:t>chữa</a:t>
            </a:r>
            <a:r>
              <a:rPr lang="en-US" sz="2800" dirty="0"/>
              <a:t> </a:t>
            </a:r>
            <a:r>
              <a:rPr lang="en-US" sz="2800" dirty="0" err="1"/>
              <a:t>cháy</a:t>
            </a:r>
            <a:r>
              <a:rPr lang="en-US" sz="2800" dirty="0"/>
              <a:t> </a:t>
            </a:r>
            <a:r>
              <a:rPr lang="en-US" sz="2800" dirty="0" err="1"/>
              <a:t>thông</a:t>
            </a:r>
            <a:r>
              <a:rPr lang="en-US" sz="2800" dirty="0"/>
              <a:t> </a:t>
            </a:r>
            <a:r>
              <a:rPr lang="en-US" sz="2800" dirty="0" err="1"/>
              <a:t>dụng</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a:t>cách</a:t>
            </a:r>
            <a:r>
              <a:rPr lang="en-US" sz="2800" dirty="0"/>
              <a:t> </a:t>
            </a:r>
            <a:r>
              <a:rPr lang="en-US" sz="2800" dirty="0" err="1"/>
              <a:t>sử</a:t>
            </a:r>
            <a:r>
              <a:rPr lang="en-US" sz="2800" dirty="0"/>
              <a:t> </a:t>
            </a:r>
            <a:r>
              <a:rPr lang="en-US" sz="2800" dirty="0" err="1"/>
              <a:t>dụng</a:t>
            </a:r>
            <a:r>
              <a:rPr lang="en-US" sz="2800" dirty="0"/>
              <a:t> </a:t>
            </a:r>
            <a:r>
              <a:rPr lang="en-US" sz="2800" dirty="0" err="1"/>
              <a:t>loại</a:t>
            </a:r>
            <a:r>
              <a:rPr lang="en-US" sz="2800" dirty="0"/>
              <a:t> </a:t>
            </a:r>
            <a:r>
              <a:rPr lang="en-US" sz="2800" dirty="0" err="1"/>
              <a:t>bình</a:t>
            </a:r>
            <a:r>
              <a:rPr lang="en-US" sz="2800" dirty="0"/>
              <a:t> </a:t>
            </a:r>
            <a:r>
              <a:rPr lang="en-US" sz="2800" dirty="0" err="1"/>
              <a:t>này</a:t>
            </a:r>
            <a:r>
              <a:rPr lang="en-US" sz="2800" dirty="0"/>
              <a:t>? </a:t>
            </a:r>
          </a:p>
        </p:txBody>
      </p:sp>
    </p:spTree>
    <p:extLst>
      <p:ext uri="{BB962C8B-B14F-4D97-AF65-F5344CB8AC3E}">
        <p14:creationId xmlns:p14="http://schemas.microsoft.com/office/powerpoint/2010/main" val="2272303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259511" y="1239653"/>
            <a:ext cx="8825928" cy="38660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lvl="0" algn="just"/>
            <a:r>
              <a:rPr lang="en-US" sz="2000" dirty="0" err="1"/>
              <a:t>Thân</a:t>
            </a:r>
            <a:r>
              <a:rPr lang="en-US" sz="2000" dirty="0"/>
              <a:t> </a:t>
            </a:r>
            <a:r>
              <a:rPr lang="en-US" sz="2000" dirty="0" err="1"/>
              <a:t>bình</a:t>
            </a:r>
            <a:r>
              <a:rPr lang="en-US" sz="2000" dirty="0"/>
              <a:t> </a:t>
            </a:r>
            <a:r>
              <a:rPr lang="en-US" sz="2000" dirty="0" err="1"/>
              <a:t>cứu</a:t>
            </a:r>
            <a:r>
              <a:rPr lang="en-US" sz="2000" dirty="0"/>
              <a:t> </a:t>
            </a:r>
            <a:r>
              <a:rPr lang="en-US" sz="2000" dirty="0" err="1"/>
              <a:t>hoả</a:t>
            </a:r>
            <a:r>
              <a:rPr lang="en-US" sz="2000" dirty="0"/>
              <a:t> </a:t>
            </a:r>
            <a:r>
              <a:rPr lang="en-US" sz="2000" dirty="0" err="1"/>
              <a:t>làm</a:t>
            </a:r>
            <a:r>
              <a:rPr lang="en-US" sz="2000" dirty="0"/>
              <a:t> </a:t>
            </a:r>
            <a:r>
              <a:rPr lang="en-US" sz="2000" dirty="0" err="1"/>
              <a:t>bằng</a:t>
            </a:r>
            <a:r>
              <a:rPr lang="en-US" sz="2000" dirty="0"/>
              <a:t> </a:t>
            </a:r>
            <a:r>
              <a:rPr lang="en-US" sz="2000" dirty="0" err="1"/>
              <a:t>thép</a:t>
            </a:r>
            <a:r>
              <a:rPr lang="en-US" sz="2000" dirty="0"/>
              <a:t> </a:t>
            </a:r>
            <a:r>
              <a:rPr lang="en-US" sz="2000" dirty="0" err="1"/>
              <a:t>đú</a:t>
            </a:r>
            <a:r>
              <a:rPr lang="en-US" sz="2000" dirty="0"/>
              <a:t>, </a:t>
            </a:r>
            <a:r>
              <a:rPr lang="en-US" sz="2000" dirty="0" err="1"/>
              <a:t>hình</a:t>
            </a:r>
            <a:r>
              <a:rPr lang="en-US" sz="2000" dirty="0"/>
              <a:t> </a:t>
            </a:r>
            <a:r>
              <a:rPr lang="en-US" sz="2000" dirty="0" err="1"/>
              <a:t>trụ</a:t>
            </a:r>
            <a:r>
              <a:rPr lang="en-US" sz="2000" dirty="0"/>
              <a:t> </a:t>
            </a:r>
            <a:r>
              <a:rPr lang="en-US" sz="2000" dirty="0" err="1"/>
              <a:t>đứng</a:t>
            </a:r>
            <a:r>
              <a:rPr lang="en-US" sz="2000" dirty="0"/>
              <a:t> </a:t>
            </a:r>
            <a:r>
              <a:rPr lang="en-US" sz="2000" dirty="0" err="1"/>
              <a:t>và</a:t>
            </a:r>
            <a:r>
              <a:rPr lang="en-US" sz="2000" dirty="0"/>
              <a:t> </a:t>
            </a:r>
            <a:r>
              <a:rPr lang="en-US" sz="2000" dirty="0" err="1"/>
              <a:t>thường</a:t>
            </a:r>
            <a:r>
              <a:rPr lang="en-US" sz="2000" dirty="0"/>
              <a:t> </a:t>
            </a:r>
            <a:r>
              <a:rPr lang="en-US" sz="2000" dirty="0" err="1"/>
              <a:t>được</a:t>
            </a:r>
            <a:r>
              <a:rPr lang="en-US" sz="2000" dirty="0"/>
              <a:t> </a:t>
            </a:r>
            <a:r>
              <a:rPr lang="en-US" sz="2000" dirty="0" err="1"/>
              <a:t>sơn</a:t>
            </a:r>
            <a:r>
              <a:rPr lang="en-US" sz="2000" dirty="0"/>
              <a:t> </a:t>
            </a:r>
            <a:r>
              <a:rPr lang="en-US" sz="2000" dirty="0" err="1"/>
              <a:t>màu</a:t>
            </a:r>
            <a:r>
              <a:rPr lang="en-US" sz="2000" dirty="0"/>
              <a:t> </a:t>
            </a:r>
            <a:r>
              <a:rPr lang="en-US" sz="2000" dirty="0" err="1"/>
              <a:t>đỏ</a:t>
            </a:r>
            <a:r>
              <a:rPr lang="en-US" sz="2000" dirty="0"/>
              <a:t>. </a:t>
            </a:r>
            <a:r>
              <a:rPr lang="en-US" sz="2000" dirty="0" err="1"/>
              <a:t>Cụm</a:t>
            </a:r>
            <a:r>
              <a:rPr lang="en-US" sz="2000" dirty="0"/>
              <a:t> van </a:t>
            </a:r>
            <a:r>
              <a:rPr lang="en-US" sz="2000" dirty="0" err="1"/>
              <a:t>làm</a:t>
            </a:r>
            <a:r>
              <a:rPr lang="en-US" sz="2000" dirty="0"/>
              <a:t> </a:t>
            </a:r>
            <a:r>
              <a:rPr lang="en-US" sz="2000" dirty="0" err="1"/>
              <a:t>bằng</a:t>
            </a:r>
            <a:r>
              <a:rPr lang="en-US" sz="2000" dirty="0"/>
              <a:t> </a:t>
            </a:r>
            <a:r>
              <a:rPr lang="en-US" sz="2000" dirty="0" err="1"/>
              <a:t>hợp</a:t>
            </a:r>
            <a:r>
              <a:rPr lang="en-US" sz="2000" dirty="0"/>
              <a:t> </a:t>
            </a:r>
            <a:r>
              <a:rPr lang="en-US" sz="2000" dirty="0" err="1"/>
              <a:t>kim</a:t>
            </a:r>
            <a:r>
              <a:rPr lang="en-US" sz="2000" dirty="0"/>
              <a:t> </a:t>
            </a:r>
            <a:r>
              <a:rPr lang="en-US" sz="2000" dirty="0" err="1"/>
              <a:t>đồng</a:t>
            </a:r>
            <a:r>
              <a:rPr lang="en-US" sz="2000" dirty="0"/>
              <a:t> </a:t>
            </a:r>
            <a:r>
              <a:rPr lang="en-US" sz="2000" dirty="0" err="1"/>
              <a:t>theo</a:t>
            </a:r>
            <a:r>
              <a:rPr lang="en-US" sz="2000" dirty="0"/>
              <a:t> </a:t>
            </a:r>
            <a:r>
              <a:rPr lang="en-US" sz="2000" dirty="0" err="1"/>
              <a:t>kiểu</a:t>
            </a:r>
            <a:r>
              <a:rPr lang="en-US" sz="2000" dirty="0"/>
              <a:t> van </a:t>
            </a:r>
            <a:r>
              <a:rPr lang="en-US" sz="2000" dirty="0" err="1"/>
              <a:t>lò</a:t>
            </a:r>
            <a:r>
              <a:rPr lang="en-US" sz="2000" dirty="0"/>
              <a:t> xo </a:t>
            </a:r>
            <a:r>
              <a:rPr lang="en-US" sz="2000" dirty="0" err="1"/>
              <a:t>nén</a:t>
            </a:r>
            <a:r>
              <a:rPr lang="en-US" sz="2000" dirty="0"/>
              <a:t> </a:t>
            </a:r>
            <a:r>
              <a:rPr lang="en-US" sz="2000" dirty="0" err="1"/>
              <a:t>một</a:t>
            </a:r>
            <a:r>
              <a:rPr lang="en-US" sz="2000" dirty="0"/>
              <a:t> </a:t>
            </a:r>
            <a:r>
              <a:rPr lang="en-US" sz="2000" dirty="0" err="1"/>
              <a:t>chiều</a:t>
            </a:r>
            <a:r>
              <a:rPr lang="en-US" sz="2000" dirty="0"/>
              <a:t>, </a:t>
            </a:r>
            <a:r>
              <a:rPr lang="en-US" sz="2000" dirty="0" err="1"/>
              <a:t>có</a:t>
            </a:r>
            <a:r>
              <a:rPr lang="en-US" sz="2000" dirty="0"/>
              <a:t> </a:t>
            </a:r>
            <a:r>
              <a:rPr lang="en-US" sz="2000" dirty="0" err="1"/>
              <a:t>cò</a:t>
            </a:r>
            <a:r>
              <a:rPr lang="en-US" sz="2000" dirty="0"/>
              <a:t> </a:t>
            </a:r>
            <a:r>
              <a:rPr lang="en-US" sz="2000" dirty="0" err="1"/>
              <a:t>bóp</a:t>
            </a:r>
            <a:r>
              <a:rPr lang="en-US" sz="2000" dirty="0"/>
              <a:t> </a:t>
            </a:r>
            <a:r>
              <a:rPr lang="en-US" sz="2000" dirty="0" err="1"/>
              <a:t>phía</a:t>
            </a:r>
            <a:r>
              <a:rPr lang="en-US" sz="2000" dirty="0"/>
              <a:t> </a:t>
            </a:r>
            <a:r>
              <a:rPr lang="en-US" sz="2000" dirty="0" err="1"/>
              <a:t>trên</a:t>
            </a:r>
            <a:r>
              <a:rPr lang="en-US" sz="2000" dirty="0"/>
              <a:t> </a:t>
            </a:r>
            <a:r>
              <a:rPr lang="en-US" sz="2000" dirty="0" err="1"/>
              <a:t>đồng</a:t>
            </a:r>
            <a:r>
              <a:rPr lang="en-US" sz="2000" dirty="0"/>
              <a:t> </a:t>
            </a:r>
            <a:r>
              <a:rPr lang="en-US" sz="2000" dirty="0" err="1"/>
              <a:t>thời</a:t>
            </a:r>
            <a:r>
              <a:rPr lang="en-US" sz="2000" dirty="0"/>
              <a:t> </a:t>
            </a:r>
            <a:r>
              <a:rPr lang="en-US" sz="2000" dirty="0" err="1"/>
              <a:t>là</a:t>
            </a:r>
            <a:r>
              <a:rPr lang="en-US" sz="2000" dirty="0"/>
              <a:t> </a:t>
            </a:r>
            <a:r>
              <a:rPr lang="en-US" sz="2000" dirty="0" err="1"/>
              <a:t>tay</a:t>
            </a:r>
            <a:r>
              <a:rPr lang="en-US" sz="2000" dirty="0"/>
              <a:t> </a:t>
            </a:r>
            <a:r>
              <a:rPr lang="en-US" sz="2000" dirty="0" err="1"/>
              <a:t>xách</a:t>
            </a:r>
            <a:r>
              <a:rPr lang="en-US" sz="2000" dirty="0"/>
              <a:t>. </a:t>
            </a:r>
            <a:r>
              <a:rPr lang="en-US" sz="2000" dirty="0" err="1"/>
              <a:t>Tại</a:t>
            </a:r>
            <a:r>
              <a:rPr lang="en-US" sz="2000" dirty="0"/>
              <a:t> </a:t>
            </a:r>
            <a:r>
              <a:rPr lang="en-US" sz="2000" dirty="0" err="1"/>
              <a:t>đây</a:t>
            </a:r>
            <a:r>
              <a:rPr lang="en-US" sz="2000" dirty="0"/>
              <a:t> </a:t>
            </a:r>
            <a:r>
              <a:rPr lang="en-US" sz="2000" dirty="0" err="1"/>
              <a:t>có</a:t>
            </a:r>
            <a:r>
              <a:rPr lang="en-US" sz="2000" dirty="0"/>
              <a:t> </a:t>
            </a:r>
            <a:r>
              <a:rPr lang="en-US" sz="2000" dirty="0" err="1"/>
              <a:t>khoá</a:t>
            </a:r>
            <a:r>
              <a:rPr lang="en-US" sz="2000" dirty="0"/>
              <a:t> an </a:t>
            </a:r>
            <a:r>
              <a:rPr lang="en-US" sz="2000" dirty="0" err="1"/>
              <a:t>toàn</a:t>
            </a:r>
            <a:r>
              <a:rPr lang="en-US" sz="2000" dirty="0"/>
              <a:t>.</a:t>
            </a:r>
          </a:p>
          <a:p>
            <a:pPr lvl="0" algn="just"/>
            <a:r>
              <a:rPr lang="en-US" sz="2000" dirty="0" err="1"/>
              <a:t>Trong</a:t>
            </a:r>
            <a:r>
              <a:rPr lang="en-US" sz="2000" dirty="0"/>
              <a:t> </a:t>
            </a:r>
            <a:r>
              <a:rPr lang="en-US" sz="2000" dirty="0" err="1"/>
              <a:t>bình</a:t>
            </a:r>
            <a:r>
              <a:rPr lang="en-US" sz="2000" dirty="0"/>
              <a:t> </a:t>
            </a:r>
            <a:r>
              <a:rPr lang="en-US" sz="2000" dirty="0" err="1"/>
              <a:t>và</a:t>
            </a:r>
            <a:r>
              <a:rPr lang="en-US" sz="2000" dirty="0"/>
              <a:t> </a:t>
            </a:r>
            <a:r>
              <a:rPr lang="en-US" sz="2000" dirty="0" err="1"/>
              <a:t>dưới</a:t>
            </a:r>
            <a:r>
              <a:rPr lang="en-US" sz="2000" dirty="0"/>
              <a:t> van </a:t>
            </a:r>
            <a:r>
              <a:rPr lang="en-US" sz="2000" dirty="0" err="1"/>
              <a:t>là</a:t>
            </a:r>
            <a:r>
              <a:rPr lang="en-US" sz="2000" dirty="0"/>
              <a:t> </a:t>
            </a:r>
            <a:r>
              <a:rPr lang="en-US" sz="2000" dirty="0" err="1"/>
              <a:t>ống</a:t>
            </a:r>
            <a:r>
              <a:rPr lang="en-US" sz="2000" dirty="0"/>
              <a:t> </a:t>
            </a:r>
            <a:r>
              <a:rPr lang="en-US" sz="2000" dirty="0" err="1"/>
              <a:t>nhựa</a:t>
            </a:r>
            <a:r>
              <a:rPr lang="en-US" sz="2000" dirty="0"/>
              <a:t> </a:t>
            </a:r>
            <a:r>
              <a:rPr lang="en-US" sz="2000" dirty="0" err="1"/>
              <a:t>cứng</a:t>
            </a:r>
            <a:r>
              <a:rPr lang="en-US" sz="2000" dirty="0"/>
              <a:t> </a:t>
            </a:r>
            <a:r>
              <a:rPr lang="en-US" sz="2000" dirty="0" err="1"/>
              <a:t>dẫn</a:t>
            </a:r>
            <a:r>
              <a:rPr lang="en-US" sz="2000" dirty="0"/>
              <a:t> </a:t>
            </a:r>
            <a:r>
              <a:rPr lang="en-US" sz="2000" dirty="0" err="1"/>
              <a:t>khí</a:t>
            </a:r>
            <a:r>
              <a:rPr lang="en-US" sz="2000" dirty="0"/>
              <a:t> CO</a:t>
            </a:r>
            <a:r>
              <a:rPr lang="en-US" sz="2000" baseline="-25000" dirty="0"/>
              <a:t>2</a:t>
            </a:r>
            <a:r>
              <a:rPr lang="en-US" sz="2000" dirty="0"/>
              <a:t> </a:t>
            </a:r>
            <a:r>
              <a:rPr lang="en-US" sz="2000" dirty="0" err="1"/>
              <a:t>được</a:t>
            </a:r>
            <a:r>
              <a:rPr lang="en-US" sz="2000" dirty="0"/>
              <a:t> </a:t>
            </a:r>
            <a:r>
              <a:rPr lang="en-US" sz="2000" dirty="0" err="1"/>
              <a:t>nén</a:t>
            </a:r>
            <a:r>
              <a:rPr lang="en-US" sz="2000" dirty="0"/>
              <a:t> </a:t>
            </a:r>
            <a:r>
              <a:rPr lang="en-US" sz="2000" dirty="0" err="1"/>
              <a:t>lỏng</a:t>
            </a:r>
            <a:r>
              <a:rPr lang="en-US" sz="2000" dirty="0"/>
              <a:t> </a:t>
            </a:r>
            <a:r>
              <a:rPr lang="en-US" sz="2000" dirty="0" err="1"/>
              <a:t>từ</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ra</a:t>
            </a:r>
            <a:r>
              <a:rPr lang="en-US" sz="2000" dirty="0"/>
              <a:t> </a:t>
            </a:r>
            <a:r>
              <a:rPr lang="en-US" sz="2000" dirty="0" err="1"/>
              <a:t>ngoài</a:t>
            </a:r>
            <a:r>
              <a:rPr lang="en-US" sz="2000" dirty="0"/>
              <a:t>. Ở </a:t>
            </a:r>
            <a:r>
              <a:rPr lang="en-US" sz="2000" dirty="0" err="1"/>
              <a:t>trên</a:t>
            </a:r>
            <a:r>
              <a:rPr lang="en-US" sz="2000" dirty="0"/>
              <a:t> </a:t>
            </a:r>
            <a:r>
              <a:rPr lang="en-US" sz="2000" dirty="0" err="1"/>
              <a:t>cụm</a:t>
            </a:r>
            <a:r>
              <a:rPr lang="en-US" sz="2000" dirty="0"/>
              <a:t> van </a:t>
            </a:r>
            <a:r>
              <a:rPr lang="en-US" sz="2000" dirty="0" err="1"/>
              <a:t>có</a:t>
            </a:r>
            <a:r>
              <a:rPr lang="en-US" sz="2000" dirty="0"/>
              <a:t> </a:t>
            </a:r>
            <a:r>
              <a:rPr lang="en-US" sz="2000" dirty="0" err="1"/>
              <a:t>một</a:t>
            </a:r>
            <a:r>
              <a:rPr lang="en-US" sz="2000" dirty="0"/>
              <a:t> van an </a:t>
            </a:r>
            <a:r>
              <a:rPr lang="en-US" sz="2000" dirty="0" err="1"/>
              <a:t>toàn</a:t>
            </a:r>
            <a:r>
              <a:rPr lang="en-US" sz="2000" dirty="0"/>
              <a:t> </a:t>
            </a:r>
            <a:r>
              <a:rPr lang="en-US" sz="2000" dirty="0" err="1"/>
              <a:t>sẽ</a:t>
            </a:r>
            <a:r>
              <a:rPr lang="en-US" sz="2000" dirty="0"/>
              <a:t> </a:t>
            </a:r>
            <a:r>
              <a:rPr lang="en-US" sz="2000" dirty="0" err="1"/>
              <a:t>xả</a:t>
            </a:r>
            <a:r>
              <a:rPr lang="en-US" sz="2000" dirty="0"/>
              <a:t> </a:t>
            </a:r>
            <a:r>
              <a:rPr lang="en-US" sz="2000" dirty="0" err="1"/>
              <a:t>khí</a:t>
            </a:r>
            <a:r>
              <a:rPr lang="en-US" sz="2000" dirty="0"/>
              <a:t> </a:t>
            </a:r>
            <a:r>
              <a:rPr lang="en-US" sz="2000" dirty="0" err="1"/>
              <a:t>ra</a:t>
            </a:r>
            <a:r>
              <a:rPr lang="en-US" sz="2000" dirty="0"/>
              <a:t> </a:t>
            </a:r>
            <a:r>
              <a:rPr lang="en-US" sz="2000" dirty="0" err="1"/>
              <a:t>ngoài</a:t>
            </a:r>
            <a:r>
              <a:rPr lang="en-US" sz="2000" dirty="0"/>
              <a:t> </a:t>
            </a:r>
            <a:r>
              <a:rPr lang="en-US" sz="2000" dirty="0" err="1"/>
              <a:t>khi</a:t>
            </a:r>
            <a:r>
              <a:rPr lang="en-US" sz="2000" dirty="0"/>
              <a:t> </a:t>
            </a:r>
            <a:r>
              <a:rPr lang="en-US" sz="2000" dirty="0" err="1"/>
              <a:t>áp</a:t>
            </a:r>
            <a:r>
              <a:rPr lang="en-US" sz="2000" dirty="0"/>
              <a:t> </a:t>
            </a:r>
            <a:r>
              <a:rPr lang="en-US" sz="2000" dirty="0" err="1"/>
              <a:t>suất</a:t>
            </a:r>
            <a:r>
              <a:rPr lang="en-US" sz="2000" dirty="0"/>
              <a:t> </a:t>
            </a:r>
            <a:r>
              <a:rPr lang="en-US" sz="2000" dirty="0" err="1"/>
              <a:t>trong</a:t>
            </a:r>
            <a:r>
              <a:rPr lang="en-US" sz="2000" dirty="0"/>
              <a:t> </a:t>
            </a:r>
            <a:r>
              <a:rPr lang="en-US" sz="2000" dirty="0" err="1"/>
              <a:t>bình</a:t>
            </a:r>
            <a:r>
              <a:rPr lang="en-US" sz="2000" dirty="0"/>
              <a:t> </a:t>
            </a:r>
            <a:r>
              <a:rPr lang="en-US" sz="2000" dirty="0" err="1"/>
              <a:t>tăng</a:t>
            </a:r>
            <a:r>
              <a:rPr lang="en-US" sz="2000" dirty="0"/>
              <a:t> </a:t>
            </a:r>
            <a:r>
              <a:rPr lang="en-US" sz="2000" dirty="0" err="1"/>
              <a:t>quá</a:t>
            </a:r>
            <a:r>
              <a:rPr lang="en-US" sz="2000" dirty="0"/>
              <a:t> </a:t>
            </a:r>
            <a:r>
              <a:rPr lang="en-US" sz="2000" dirty="0" err="1"/>
              <a:t>mức</a:t>
            </a:r>
            <a:r>
              <a:rPr lang="en-US" sz="2000" dirty="0"/>
              <a:t> </a:t>
            </a:r>
            <a:r>
              <a:rPr lang="en-US" sz="2000" dirty="0" err="1"/>
              <a:t>quy</a:t>
            </a:r>
            <a:r>
              <a:rPr lang="en-US" sz="2000" dirty="0"/>
              <a:t> </a:t>
            </a:r>
            <a:r>
              <a:rPr lang="en-US" sz="2000" dirty="0" err="1"/>
              <a:t>định</a:t>
            </a:r>
            <a:r>
              <a:rPr lang="en-US" sz="2000" dirty="0"/>
              <a:t> </a:t>
            </a:r>
            <a:r>
              <a:rPr lang="en-US" sz="2000" dirty="0" err="1"/>
              <a:t>để</a:t>
            </a:r>
            <a:r>
              <a:rPr lang="en-US" sz="2000" dirty="0"/>
              <a:t> </a:t>
            </a:r>
            <a:r>
              <a:rPr lang="en-US" sz="2000" dirty="0" err="1"/>
              <a:t>đảm</a:t>
            </a:r>
            <a:r>
              <a:rPr lang="en-US" sz="2000" dirty="0"/>
              <a:t> </a:t>
            </a:r>
            <a:r>
              <a:rPr lang="en-US" sz="2000" dirty="0" err="1"/>
              <a:t>bảo</a:t>
            </a:r>
            <a:r>
              <a:rPr lang="en-US" sz="2000" dirty="0"/>
              <a:t> an </a:t>
            </a:r>
            <a:r>
              <a:rPr lang="en-US" sz="2000" dirty="0" err="1"/>
              <a:t>toàn</a:t>
            </a:r>
            <a:r>
              <a:rPr lang="en-US" sz="2000" dirty="0"/>
              <a:t>. Loa </a:t>
            </a:r>
            <a:r>
              <a:rPr lang="en-US" sz="2000" dirty="0" err="1"/>
              <a:t>phun</a:t>
            </a:r>
            <a:r>
              <a:rPr lang="en-US" sz="2000" dirty="0"/>
              <a:t> </a:t>
            </a:r>
            <a:r>
              <a:rPr lang="en-US" sz="2000" dirty="0" err="1"/>
              <a:t>làm</a:t>
            </a:r>
            <a:r>
              <a:rPr lang="en-US" sz="2000" dirty="0"/>
              <a:t> </a:t>
            </a:r>
            <a:r>
              <a:rPr lang="en-US" sz="2000" dirty="0" err="1"/>
              <a:t>bằng</a:t>
            </a:r>
            <a:r>
              <a:rPr lang="en-US" sz="2000" dirty="0"/>
              <a:t> </a:t>
            </a:r>
            <a:r>
              <a:rPr lang="en-US" sz="2000" dirty="0" err="1"/>
              <a:t>kim</a:t>
            </a:r>
            <a:r>
              <a:rPr lang="en-US" sz="2000" dirty="0"/>
              <a:t> </a:t>
            </a:r>
            <a:r>
              <a:rPr lang="en-US" sz="2000" dirty="0" err="1"/>
              <a:t>loại</a:t>
            </a:r>
            <a:r>
              <a:rPr lang="en-US" sz="2000" dirty="0"/>
              <a:t> hay </a:t>
            </a:r>
            <a:r>
              <a:rPr lang="en-US" sz="2000" dirty="0" err="1"/>
              <a:t>cao</a:t>
            </a:r>
            <a:r>
              <a:rPr lang="en-US" sz="2000" dirty="0"/>
              <a:t> </a:t>
            </a:r>
            <a:r>
              <a:rPr lang="en-US" sz="2000" dirty="0" err="1"/>
              <a:t>su</a:t>
            </a:r>
            <a:r>
              <a:rPr lang="en-US" sz="2000" dirty="0"/>
              <a:t>, </a:t>
            </a:r>
            <a:r>
              <a:rPr lang="en-US" sz="2000" dirty="0" err="1"/>
              <a:t>nhựa</a:t>
            </a:r>
            <a:r>
              <a:rPr lang="en-US" sz="2000" dirty="0"/>
              <a:t> </a:t>
            </a:r>
            <a:r>
              <a:rPr lang="en-US" sz="2000" dirty="0" err="1"/>
              <a:t>cứng</a:t>
            </a:r>
            <a:r>
              <a:rPr lang="en-US" sz="2000" dirty="0"/>
              <a:t> </a:t>
            </a:r>
            <a:r>
              <a:rPr lang="en-US" sz="2000" dirty="0" err="1"/>
              <a:t>và</a:t>
            </a:r>
            <a:r>
              <a:rPr lang="en-US" sz="2000" dirty="0"/>
              <a:t> </a:t>
            </a:r>
            <a:r>
              <a:rPr lang="en-US" sz="2000" dirty="0" err="1"/>
              <a:t>được</a:t>
            </a:r>
            <a:r>
              <a:rPr lang="en-US" sz="2000" dirty="0"/>
              <a:t> </a:t>
            </a:r>
            <a:r>
              <a:rPr lang="en-US" sz="2000" dirty="0" err="1"/>
              <a:t>gắn</a:t>
            </a:r>
            <a:r>
              <a:rPr lang="en-US" sz="2000" dirty="0"/>
              <a:t> </a:t>
            </a:r>
            <a:r>
              <a:rPr lang="en-US" sz="2000" dirty="0" err="1"/>
              <a:t>với</a:t>
            </a:r>
            <a:r>
              <a:rPr lang="en-US" sz="2000" dirty="0"/>
              <a:t> </a:t>
            </a:r>
            <a:r>
              <a:rPr lang="en-US" sz="2000" dirty="0" err="1"/>
              <a:t>khớp</a:t>
            </a:r>
            <a:r>
              <a:rPr lang="en-US" sz="2000" dirty="0"/>
              <a:t> </a:t>
            </a:r>
            <a:r>
              <a:rPr lang="en-US" sz="2000" dirty="0" err="1"/>
              <a:t>nối</a:t>
            </a:r>
            <a:r>
              <a:rPr lang="en-US" sz="2000" dirty="0"/>
              <a:t> </a:t>
            </a:r>
            <a:r>
              <a:rPr lang="en-US" sz="2000" dirty="0" err="1"/>
              <a:t>bộ</a:t>
            </a:r>
            <a:r>
              <a:rPr lang="en-US" sz="2000" dirty="0"/>
              <a:t> van qua </a:t>
            </a:r>
            <a:r>
              <a:rPr lang="en-US" sz="2000" dirty="0" err="1"/>
              <a:t>một</a:t>
            </a:r>
            <a:r>
              <a:rPr lang="en-US" sz="2000" dirty="0"/>
              <a:t> </a:t>
            </a:r>
            <a:r>
              <a:rPr lang="en-US" sz="2000" dirty="0" err="1"/>
              <a:t>ống</a:t>
            </a:r>
            <a:r>
              <a:rPr lang="en-US" sz="2000" dirty="0"/>
              <a:t> </a:t>
            </a:r>
            <a:r>
              <a:rPr lang="en-US" sz="2000" dirty="0" err="1"/>
              <a:t>thép</a:t>
            </a:r>
            <a:r>
              <a:rPr lang="en-US" sz="2000" dirty="0"/>
              <a:t> </a:t>
            </a:r>
            <a:r>
              <a:rPr lang="en-US" sz="2000" dirty="0" err="1"/>
              <a:t>cứng</a:t>
            </a:r>
            <a:r>
              <a:rPr lang="en-US" sz="2000" dirty="0"/>
              <a:t> </a:t>
            </a:r>
            <a:r>
              <a:rPr lang="en-US" sz="2000" dirty="0" err="1"/>
              <a:t>hoặc</a:t>
            </a:r>
            <a:r>
              <a:rPr lang="en-US" sz="2000" dirty="0"/>
              <a:t> </a:t>
            </a:r>
            <a:r>
              <a:rPr lang="en-US" sz="2000" dirty="0" err="1"/>
              <a:t>ống</a:t>
            </a:r>
            <a:r>
              <a:rPr lang="en-US" sz="2000" dirty="0"/>
              <a:t> </a:t>
            </a:r>
            <a:r>
              <a:rPr lang="en-US" sz="2000" dirty="0" err="1"/>
              <a:t>mềm</a:t>
            </a:r>
            <a:r>
              <a:rPr lang="en-US" sz="2000" dirty="0"/>
              <a:t>.</a:t>
            </a:r>
          </a:p>
          <a:p>
            <a:pPr lvl="0" algn="just"/>
            <a:r>
              <a:rPr lang="en-US" sz="2000" dirty="0" err="1"/>
              <a:t>Khi</a:t>
            </a:r>
            <a:r>
              <a:rPr lang="en-US" sz="2000" dirty="0"/>
              <a:t> </a:t>
            </a:r>
            <a:r>
              <a:rPr lang="en-US" sz="2000" dirty="0" err="1"/>
              <a:t>chữa</a:t>
            </a:r>
            <a:r>
              <a:rPr lang="en-US" sz="2000" dirty="0"/>
              <a:t> </a:t>
            </a:r>
            <a:r>
              <a:rPr lang="en-US" sz="2000" dirty="0" err="1"/>
              <a:t>cháy</a:t>
            </a:r>
            <a:r>
              <a:rPr lang="en-US" sz="2000" dirty="0"/>
              <a:t>, </a:t>
            </a:r>
            <a:r>
              <a:rPr lang="en-US" sz="2000" dirty="0" err="1"/>
              <a:t>chỉ</a:t>
            </a:r>
            <a:r>
              <a:rPr lang="en-US" sz="2000" dirty="0"/>
              <a:t> </a:t>
            </a:r>
            <a:r>
              <a:rPr lang="en-US" sz="2000" dirty="0" err="1"/>
              <a:t>cần</a:t>
            </a:r>
            <a:r>
              <a:rPr lang="en-US" sz="2000" dirty="0"/>
              <a:t> </a:t>
            </a:r>
            <a:r>
              <a:rPr lang="en-US" sz="2000" dirty="0" err="1"/>
              <a:t>vặn</a:t>
            </a:r>
            <a:r>
              <a:rPr lang="en-US" sz="2000" dirty="0"/>
              <a:t> van hay </a:t>
            </a:r>
            <a:r>
              <a:rPr lang="en-US" sz="2000" dirty="0" err="1"/>
              <a:t>rút</a:t>
            </a:r>
            <a:r>
              <a:rPr lang="en-US" sz="2000" dirty="0"/>
              <a:t> </a:t>
            </a:r>
            <a:r>
              <a:rPr lang="en-US" sz="2000" dirty="0" err="1"/>
              <a:t>khoá</a:t>
            </a:r>
            <a:r>
              <a:rPr lang="en-US" sz="2000" dirty="0"/>
              <a:t> an </a:t>
            </a:r>
            <a:r>
              <a:rPr lang="en-US" sz="2000" dirty="0" err="1"/>
              <a:t>toàn</a:t>
            </a:r>
            <a:r>
              <a:rPr lang="en-US" sz="2000" dirty="0"/>
              <a:t> </a:t>
            </a:r>
            <a:r>
              <a:rPr lang="en-US" sz="2000" dirty="0" err="1"/>
              <a:t>rồi</a:t>
            </a:r>
            <a:r>
              <a:rPr lang="en-US" sz="2000" dirty="0"/>
              <a:t> </a:t>
            </a:r>
            <a:r>
              <a:rPr lang="en-US" sz="2000" dirty="0" err="1"/>
              <a:t>bóp</a:t>
            </a:r>
            <a:r>
              <a:rPr lang="en-US" sz="2000" dirty="0"/>
              <a:t> </a:t>
            </a:r>
            <a:r>
              <a:rPr lang="en-US" sz="2000" dirty="0" err="1"/>
              <a:t>cò</a:t>
            </a:r>
            <a:r>
              <a:rPr lang="en-US" sz="2000" dirty="0"/>
              <a:t> </a:t>
            </a:r>
            <a:r>
              <a:rPr lang="en-US" sz="2000" dirty="0" err="1"/>
              <a:t>là</a:t>
            </a:r>
            <a:r>
              <a:rPr lang="en-US" sz="2000" dirty="0"/>
              <a:t> </a:t>
            </a:r>
            <a:r>
              <a:rPr lang="en-US" sz="2000" dirty="0" err="1"/>
              <a:t>khí</a:t>
            </a:r>
            <a:r>
              <a:rPr lang="en-US" sz="2000" dirty="0"/>
              <a:t> CO</a:t>
            </a:r>
            <a:r>
              <a:rPr lang="en-US" sz="2000" baseline="-25000" dirty="0"/>
              <a:t>2</a:t>
            </a:r>
            <a:r>
              <a:rPr lang="en-US" sz="2000" dirty="0"/>
              <a:t> </a:t>
            </a:r>
            <a:r>
              <a:rPr lang="en-US" sz="2000" dirty="0" err="1"/>
              <a:t>được</a:t>
            </a:r>
            <a:r>
              <a:rPr lang="en-US" sz="2000" dirty="0"/>
              <a:t> </a:t>
            </a:r>
            <a:r>
              <a:rPr lang="en-US" sz="2000" dirty="0" err="1"/>
              <a:t>nén</a:t>
            </a:r>
            <a:r>
              <a:rPr lang="en-US" sz="2000" dirty="0"/>
              <a:t> </a:t>
            </a:r>
            <a:r>
              <a:rPr lang="en-US" sz="2000" dirty="0" err="1"/>
              <a:t>chặt</a:t>
            </a:r>
            <a:r>
              <a:rPr lang="en-US" sz="2000" dirty="0"/>
              <a:t> </a:t>
            </a:r>
            <a:r>
              <a:rPr lang="en-US" sz="2000" dirty="0" err="1"/>
              <a:t>trong</a:t>
            </a:r>
            <a:r>
              <a:rPr lang="en-US" sz="2000" dirty="0"/>
              <a:t> </a:t>
            </a:r>
            <a:r>
              <a:rPr lang="en-US" sz="2000" dirty="0" err="1"/>
              <a:t>bình</a:t>
            </a:r>
            <a:r>
              <a:rPr lang="en-US" sz="2000" dirty="0"/>
              <a:t> </a:t>
            </a:r>
            <a:r>
              <a:rPr lang="en-US" sz="2000" dirty="0" err="1"/>
              <a:t>với</a:t>
            </a:r>
            <a:r>
              <a:rPr lang="en-US" sz="2000" dirty="0"/>
              <a:t> </a:t>
            </a:r>
            <a:r>
              <a:rPr lang="en-US" sz="2000" dirty="0" err="1"/>
              <a:t>áp</a:t>
            </a:r>
            <a:r>
              <a:rPr lang="en-US" sz="2000" dirty="0"/>
              <a:t> </a:t>
            </a:r>
            <a:r>
              <a:rPr lang="en-US" sz="2000" dirty="0" err="1"/>
              <a:t>suất</a:t>
            </a:r>
            <a:r>
              <a:rPr lang="en-US" sz="2000" dirty="0"/>
              <a:t> </a:t>
            </a:r>
            <a:r>
              <a:rPr lang="en-US" sz="2000" dirty="0" err="1"/>
              <a:t>cao</a:t>
            </a:r>
            <a:r>
              <a:rPr lang="en-US" sz="2000" dirty="0"/>
              <a:t> </a:t>
            </a:r>
            <a:r>
              <a:rPr lang="en-US" sz="2000" dirty="0" err="1"/>
              <a:t>sẽ</a:t>
            </a:r>
            <a:r>
              <a:rPr lang="en-US" sz="2000" dirty="0"/>
              <a:t> </a:t>
            </a:r>
            <a:r>
              <a:rPr lang="en-US" sz="2000" dirty="0" err="1"/>
              <a:t>chuyển</a:t>
            </a:r>
            <a:r>
              <a:rPr lang="en-US" sz="2000" dirty="0"/>
              <a:t> sang </a:t>
            </a:r>
            <a:r>
              <a:rPr lang="en-US" sz="2000" dirty="0" err="1"/>
              <a:t>thể</a:t>
            </a:r>
            <a:r>
              <a:rPr lang="en-US" sz="2000" dirty="0"/>
              <a:t> </a:t>
            </a:r>
            <a:r>
              <a:rPr lang="en-US" sz="2000" dirty="0" err="1"/>
              <a:t>lỏng</a:t>
            </a:r>
            <a:r>
              <a:rPr lang="en-US" sz="2000" dirty="0"/>
              <a:t>, </a:t>
            </a:r>
            <a:r>
              <a:rPr lang="en-US" sz="2000" dirty="0" err="1"/>
              <a:t>phun</a:t>
            </a:r>
            <a:r>
              <a:rPr lang="en-US" sz="2000" dirty="0"/>
              <a:t> </a:t>
            </a:r>
            <a:r>
              <a:rPr lang="en-US" sz="2000" dirty="0" err="1"/>
              <a:t>ra</a:t>
            </a:r>
            <a:r>
              <a:rPr lang="en-US" sz="2000" dirty="0"/>
              <a:t> </a:t>
            </a:r>
            <a:r>
              <a:rPr lang="en-US" sz="2000" dirty="0" err="1"/>
              <a:t>dập</a:t>
            </a:r>
            <a:r>
              <a:rPr lang="en-US" sz="2000" dirty="0"/>
              <a:t> </a:t>
            </a:r>
            <a:r>
              <a:rPr lang="en-US" sz="2000" dirty="0" err="1"/>
              <a:t>tắt</a:t>
            </a:r>
            <a:r>
              <a:rPr lang="en-US" sz="2000" dirty="0"/>
              <a:t> </a:t>
            </a:r>
            <a:r>
              <a:rPr lang="en-US" sz="2000" dirty="0" err="1"/>
              <a:t>đám</a:t>
            </a:r>
            <a:r>
              <a:rPr lang="en-US" sz="2000" dirty="0"/>
              <a:t> </a:t>
            </a:r>
            <a:r>
              <a:rPr lang="en-US" sz="2000" dirty="0" err="1"/>
              <a:t>cháy</a:t>
            </a:r>
            <a:r>
              <a:rPr lang="en-US" sz="2000" dirty="0"/>
              <a:t>.</a:t>
            </a:r>
          </a:p>
          <a:p>
            <a:pPr marL="0" lvl="0" indent="0" algn="just" rtl="0">
              <a:spcBef>
                <a:spcPts val="0"/>
              </a:spcBef>
              <a:spcAft>
                <a:spcPts val="0"/>
              </a:spcAft>
              <a:buNone/>
            </a:pPr>
            <a:endParaRPr sz="2000" dirty="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8015787" y="4184551"/>
            <a:ext cx="1128213" cy="1128213"/>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336439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237383" y="959983"/>
            <a:ext cx="8825928" cy="41835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000" dirty="0"/>
              <a:t>           </a:t>
            </a:r>
            <a:r>
              <a:rPr lang="en-US" sz="2000" dirty="0" err="1"/>
              <a:t>Cấu</a:t>
            </a:r>
            <a:r>
              <a:rPr lang="en-US" sz="2000" dirty="0"/>
              <a:t> </a:t>
            </a:r>
            <a:r>
              <a:rPr lang="en-US" sz="2000" dirty="0" err="1"/>
              <a:t>tạo</a:t>
            </a:r>
            <a:r>
              <a:rPr lang="en-US" sz="2000" dirty="0"/>
              <a:t> </a:t>
            </a:r>
            <a:r>
              <a:rPr lang="en-US" sz="2000" dirty="0" err="1"/>
              <a:t>bình</a:t>
            </a:r>
            <a:r>
              <a:rPr lang="en-US" sz="2000" dirty="0"/>
              <a:t> </a:t>
            </a:r>
            <a:r>
              <a:rPr lang="en-US" sz="2000" dirty="0" err="1"/>
              <a:t>bột</a:t>
            </a:r>
            <a:r>
              <a:rPr lang="en-US" sz="2000" dirty="0"/>
              <a:t> </a:t>
            </a:r>
            <a:r>
              <a:rPr lang="en-US" sz="2000" dirty="0" err="1"/>
              <a:t>chữa</a:t>
            </a:r>
            <a:r>
              <a:rPr lang="en-US" sz="2000" dirty="0"/>
              <a:t> </a:t>
            </a:r>
            <a:r>
              <a:rPr lang="en-US" sz="2000" dirty="0" err="1"/>
              <a:t>cháy</a:t>
            </a:r>
            <a:endParaRPr lang="en-US" sz="2000" dirty="0"/>
          </a:p>
          <a:p>
            <a:pPr lvl="0" algn="just"/>
            <a:r>
              <a:rPr lang="en-US" sz="2000" dirty="0" err="1"/>
              <a:t>Thân</a:t>
            </a:r>
            <a:r>
              <a:rPr lang="en-US" sz="2000" dirty="0"/>
              <a:t> </a:t>
            </a:r>
            <a:r>
              <a:rPr lang="en-US" sz="2000" dirty="0" err="1"/>
              <a:t>bình</a:t>
            </a:r>
            <a:r>
              <a:rPr lang="en-US" sz="2000" dirty="0"/>
              <a:t> </a:t>
            </a:r>
            <a:r>
              <a:rPr lang="en-US" sz="2000" dirty="0" err="1"/>
              <a:t>được</a:t>
            </a:r>
            <a:r>
              <a:rPr lang="en-US" sz="2000" dirty="0"/>
              <a:t> </a:t>
            </a:r>
            <a:r>
              <a:rPr lang="en-US" sz="2000" dirty="0" err="1"/>
              <a:t>làm</a:t>
            </a:r>
            <a:r>
              <a:rPr lang="en-US" sz="2000" dirty="0"/>
              <a:t> </a:t>
            </a:r>
            <a:r>
              <a:rPr lang="en-US" sz="2000" dirty="0" err="1"/>
              <a:t>từ</a:t>
            </a:r>
            <a:r>
              <a:rPr lang="en-US" sz="2000" dirty="0"/>
              <a:t> </a:t>
            </a:r>
            <a:r>
              <a:rPr lang="en-US" sz="2000" dirty="0" err="1"/>
              <a:t>thép</a:t>
            </a:r>
            <a:r>
              <a:rPr lang="en-US" sz="2000" dirty="0"/>
              <a:t> </a:t>
            </a:r>
            <a:r>
              <a:rPr lang="en-US" sz="2000" dirty="0" err="1"/>
              <a:t>chịu</a:t>
            </a:r>
            <a:r>
              <a:rPr lang="en-US" sz="2000" dirty="0"/>
              <a:t> </a:t>
            </a:r>
            <a:r>
              <a:rPr lang="en-US" sz="2000" dirty="0" err="1"/>
              <a:t>được</a:t>
            </a:r>
            <a:r>
              <a:rPr lang="en-US" sz="2000" dirty="0"/>
              <a:t> </a:t>
            </a:r>
            <a:r>
              <a:rPr lang="en-US" sz="2000" dirty="0" err="1"/>
              <a:t>áp</a:t>
            </a:r>
            <a:r>
              <a:rPr lang="en-US" sz="2000" dirty="0"/>
              <a:t> </a:t>
            </a:r>
            <a:r>
              <a:rPr lang="en-US" sz="2000" dirty="0" err="1"/>
              <a:t>lực</a:t>
            </a:r>
            <a:r>
              <a:rPr lang="en-US" sz="2000" dirty="0"/>
              <a:t> </a:t>
            </a:r>
            <a:r>
              <a:rPr lang="en-US" sz="2000" dirty="0" err="1"/>
              <a:t>cao</a:t>
            </a:r>
            <a:r>
              <a:rPr lang="en-US" sz="2000" dirty="0"/>
              <a:t>, </a:t>
            </a:r>
            <a:r>
              <a:rPr lang="en-US" sz="2000" dirty="0" err="1"/>
              <a:t>bình</a:t>
            </a:r>
            <a:r>
              <a:rPr lang="en-US" sz="2000" dirty="0"/>
              <a:t> </a:t>
            </a:r>
            <a:r>
              <a:rPr lang="en-US" sz="2000" dirty="0" err="1"/>
              <a:t>hình</a:t>
            </a:r>
            <a:r>
              <a:rPr lang="en-US" sz="2000" dirty="0"/>
              <a:t> </a:t>
            </a:r>
            <a:r>
              <a:rPr lang="en-US" sz="2000" dirty="0" err="1"/>
              <a:t>trụ</a:t>
            </a:r>
            <a:r>
              <a:rPr lang="en-US" sz="2000" dirty="0"/>
              <a:t> </a:t>
            </a:r>
            <a:r>
              <a:rPr lang="en-US" sz="2000" dirty="0" err="1"/>
              <a:t>đứng</a:t>
            </a:r>
            <a:r>
              <a:rPr lang="en-US" sz="2000" dirty="0"/>
              <a:t>, </a:t>
            </a:r>
            <a:r>
              <a:rPr lang="en-US" sz="2000" dirty="0" err="1"/>
              <a:t>thường</a:t>
            </a:r>
            <a:r>
              <a:rPr lang="en-US" sz="2000" dirty="0"/>
              <a:t> </a:t>
            </a:r>
            <a:r>
              <a:rPr lang="en-US" sz="2000" dirty="0" err="1"/>
              <a:t>được</a:t>
            </a:r>
            <a:r>
              <a:rPr lang="en-US" sz="2000" dirty="0"/>
              <a:t> </a:t>
            </a:r>
            <a:r>
              <a:rPr lang="en-US" sz="2000" dirty="0" err="1"/>
              <a:t>sơn</a:t>
            </a:r>
            <a:r>
              <a:rPr lang="en-US" sz="2000" dirty="0"/>
              <a:t> </a:t>
            </a:r>
            <a:r>
              <a:rPr lang="en-US" sz="2000" dirty="0" err="1"/>
              <a:t>màu</a:t>
            </a:r>
            <a:r>
              <a:rPr lang="en-US" sz="2000" dirty="0"/>
              <a:t> </a:t>
            </a:r>
            <a:r>
              <a:rPr lang="en-US" sz="2000" dirty="0" err="1"/>
              <a:t>đỏ</a:t>
            </a:r>
            <a:r>
              <a:rPr lang="en-US" sz="2000" dirty="0"/>
              <a:t> </a:t>
            </a:r>
            <a:r>
              <a:rPr lang="en-US" sz="2000" dirty="0" err="1"/>
              <a:t>lên</a:t>
            </a:r>
            <a:r>
              <a:rPr lang="en-US" sz="2000" dirty="0"/>
              <a:t> </a:t>
            </a:r>
            <a:r>
              <a:rPr lang="en-US" sz="2000" dirty="0" err="1"/>
              <a:t>vỏ</a:t>
            </a:r>
            <a:r>
              <a:rPr lang="en-US" sz="2000" dirty="0"/>
              <a:t> </a:t>
            </a:r>
            <a:r>
              <a:rPr lang="en-US" sz="2000" dirty="0" err="1"/>
              <a:t>bình</a:t>
            </a:r>
            <a:r>
              <a:rPr lang="en-US" sz="2000" dirty="0"/>
              <a:t>. </a:t>
            </a:r>
            <a:r>
              <a:rPr lang="en-US" sz="2000" dirty="0" err="1"/>
              <a:t>Trên</a:t>
            </a:r>
            <a:r>
              <a:rPr lang="en-US" sz="2000" dirty="0"/>
              <a:t> </a:t>
            </a:r>
            <a:r>
              <a:rPr lang="en-US" sz="2000" dirty="0" err="1"/>
              <a:t>thân</a:t>
            </a:r>
            <a:r>
              <a:rPr lang="en-US" sz="2000" dirty="0"/>
              <a:t> </a:t>
            </a:r>
            <a:r>
              <a:rPr lang="en-US" sz="2000" dirty="0" err="1"/>
              <a:t>bình</a:t>
            </a:r>
            <a:r>
              <a:rPr lang="en-US" sz="2000" dirty="0"/>
              <a:t> </a:t>
            </a:r>
            <a:r>
              <a:rPr lang="en-US" sz="2000" dirty="0" err="1"/>
              <a:t>có</a:t>
            </a:r>
            <a:r>
              <a:rPr lang="en-US" sz="2000" dirty="0"/>
              <a:t> in </a:t>
            </a:r>
            <a:r>
              <a:rPr lang="en-US" sz="2000" dirty="0" err="1"/>
              <a:t>nhãn</a:t>
            </a:r>
            <a:r>
              <a:rPr lang="en-US" sz="2000" dirty="0"/>
              <a:t>, </a:t>
            </a:r>
            <a:r>
              <a:rPr lang="en-US" sz="2000" dirty="0" err="1"/>
              <a:t>trên</a:t>
            </a:r>
            <a:r>
              <a:rPr lang="en-US" sz="2000" dirty="0"/>
              <a:t> </a:t>
            </a:r>
            <a:r>
              <a:rPr lang="en-US" sz="2000" dirty="0" err="1"/>
              <a:t>đó</a:t>
            </a:r>
            <a:r>
              <a:rPr lang="en-US" sz="2000" dirty="0"/>
              <a:t> </a:t>
            </a:r>
            <a:r>
              <a:rPr lang="en-US" sz="2000" dirty="0" err="1"/>
              <a:t>ghi</a:t>
            </a:r>
            <a:r>
              <a:rPr lang="en-US" sz="2000" dirty="0"/>
              <a:t> </a:t>
            </a:r>
            <a:r>
              <a:rPr lang="en-US" sz="2000" dirty="0" err="1"/>
              <a:t>thông</a:t>
            </a:r>
            <a:r>
              <a:rPr lang="en-US" sz="2000" dirty="0"/>
              <a:t> tin </a:t>
            </a:r>
            <a:r>
              <a:rPr lang="en-US" sz="2000" dirty="0" err="1"/>
              <a:t>đặc</a:t>
            </a:r>
            <a:r>
              <a:rPr lang="en-US" sz="2000" dirty="0"/>
              <a:t> </a:t>
            </a:r>
            <a:r>
              <a:rPr lang="en-US" sz="2000" dirty="0" err="1"/>
              <a:t>điểm</a:t>
            </a:r>
            <a:r>
              <a:rPr lang="en-US" sz="2000" dirty="0"/>
              <a:t>, </a:t>
            </a:r>
            <a:r>
              <a:rPr lang="en-US" sz="2000" dirty="0" err="1"/>
              <a:t>hình</a:t>
            </a:r>
            <a:r>
              <a:rPr lang="en-US" sz="2000" dirty="0"/>
              <a:t> </a:t>
            </a:r>
            <a:r>
              <a:rPr lang="en-US" sz="2000" dirty="0" err="1"/>
              <a:t>ảnh</a:t>
            </a:r>
            <a:r>
              <a:rPr lang="en-US" sz="2000" dirty="0"/>
              <a:t> </a:t>
            </a:r>
            <a:r>
              <a:rPr lang="en-US" sz="2000" dirty="0" err="1"/>
              <a:t>sử</a:t>
            </a:r>
            <a:r>
              <a:rPr lang="en-US" sz="2000" dirty="0"/>
              <a:t> </a:t>
            </a:r>
            <a:r>
              <a:rPr lang="en-US" sz="2000" dirty="0" err="1"/>
              <a:t>dụng</a:t>
            </a:r>
            <a:r>
              <a:rPr lang="en-US" sz="2000" dirty="0"/>
              <a:t>, </a:t>
            </a:r>
            <a:r>
              <a:rPr lang="en-US" sz="2000" dirty="0" err="1"/>
              <a:t>cách</a:t>
            </a:r>
            <a:r>
              <a:rPr lang="en-US" sz="2000" dirty="0"/>
              <a:t> </a:t>
            </a:r>
            <a:r>
              <a:rPr lang="en-US" sz="2000" dirty="0" err="1"/>
              <a:t>bảo</a:t>
            </a:r>
            <a:r>
              <a:rPr lang="en-US" sz="2000" dirty="0"/>
              <a:t> </a:t>
            </a:r>
            <a:r>
              <a:rPr lang="en-US" sz="2000" dirty="0" err="1"/>
              <a:t>quản</a:t>
            </a:r>
            <a:r>
              <a:rPr lang="en-US" sz="2000" dirty="0"/>
              <a:t>… </a:t>
            </a:r>
            <a:r>
              <a:rPr lang="en-US" sz="2000" dirty="0" err="1"/>
              <a:t>của</a:t>
            </a:r>
            <a:r>
              <a:rPr lang="en-US" sz="2000" dirty="0"/>
              <a:t> </a:t>
            </a:r>
            <a:r>
              <a:rPr lang="en-US" sz="2000" dirty="0" err="1"/>
              <a:t>bình</a:t>
            </a:r>
            <a:r>
              <a:rPr lang="en-US" sz="2000" dirty="0"/>
              <a:t>.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có</a:t>
            </a:r>
            <a:r>
              <a:rPr lang="en-US" sz="2000" dirty="0"/>
              <a:t> </a:t>
            </a:r>
            <a:r>
              <a:rPr lang="en-US" sz="2000" dirty="0" err="1"/>
              <a:t>cụm</a:t>
            </a:r>
            <a:r>
              <a:rPr lang="en-US" sz="2000" dirty="0"/>
              <a:t> van, van </a:t>
            </a:r>
            <a:r>
              <a:rPr lang="en-US" sz="2000" dirty="0" err="1"/>
              <a:t>khoá</a:t>
            </a:r>
            <a:r>
              <a:rPr lang="en-US" sz="2000" dirty="0"/>
              <a:t>, </a:t>
            </a:r>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áp</a:t>
            </a:r>
            <a:r>
              <a:rPr lang="en-US" sz="2000" dirty="0"/>
              <a:t> </a:t>
            </a:r>
            <a:r>
              <a:rPr lang="en-US" sz="2000" dirty="0" err="1"/>
              <a:t>lực</a:t>
            </a:r>
            <a:r>
              <a:rPr lang="en-US" sz="2000" dirty="0"/>
              <a:t> </a:t>
            </a:r>
            <a:r>
              <a:rPr lang="en-US" sz="2000" dirty="0" err="1"/>
              <a:t>khí</a:t>
            </a:r>
            <a:r>
              <a:rPr lang="en-US" sz="2000" dirty="0"/>
              <a:t> </a:t>
            </a:r>
            <a:r>
              <a:rPr lang="en-US" sz="2000" dirty="0" err="1"/>
              <a:t>đẩy</a:t>
            </a:r>
            <a:r>
              <a:rPr lang="en-US" sz="2000" dirty="0"/>
              <a:t>, </a:t>
            </a:r>
            <a:r>
              <a:rPr lang="en-US" sz="2000" dirty="0" err="1"/>
              <a:t>vòi</a:t>
            </a:r>
            <a:r>
              <a:rPr lang="en-US" sz="2000" dirty="0"/>
              <a:t> </a:t>
            </a:r>
            <a:r>
              <a:rPr lang="en-US" sz="2000" dirty="0" err="1"/>
              <a:t>phun</a:t>
            </a:r>
            <a:r>
              <a:rPr lang="en-US" sz="2000" dirty="0"/>
              <a:t>, </a:t>
            </a:r>
            <a:r>
              <a:rPr lang="en-US" sz="2000" dirty="0" err="1"/>
              <a:t>ống</a:t>
            </a:r>
            <a:r>
              <a:rPr lang="en-US" sz="2000" dirty="0"/>
              <a:t> </a:t>
            </a:r>
            <a:r>
              <a:rPr lang="en-US" sz="2000" dirty="0" err="1"/>
              <a:t>dẫn</a:t>
            </a:r>
            <a:r>
              <a:rPr lang="en-US" sz="2000" dirty="0"/>
              <a:t>, </a:t>
            </a:r>
            <a:r>
              <a:rPr lang="en-US" sz="2000" dirty="0" err="1"/>
              <a:t>cò</a:t>
            </a:r>
            <a:r>
              <a:rPr lang="en-US" sz="2000" dirty="0"/>
              <a:t> </a:t>
            </a:r>
            <a:r>
              <a:rPr lang="en-US" sz="2000" dirty="0" err="1"/>
              <a:t>bóp</a:t>
            </a:r>
            <a:r>
              <a:rPr lang="en-US" sz="2000" dirty="0"/>
              <a:t>.</a:t>
            </a:r>
          </a:p>
          <a:p>
            <a:pPr lvl="0" algn="just"/>
            <a:r>
              <a:rPr lang="en-US" sz="2000" dirty="0" err="1"/>
              <a:t>Cụm</a:t>
            </a:r>
            <a:r>
              <a:rPr lang="en-US" sz="2000" dirty="0"/>
              <a:t> van </a:t>
            </a:r>
            <a:r>
              <a:rPr lang="en-US" sz="2000" dirty="0" err="1"/>
              <a:t>được</a:t>
            </a:r>
            <a:r>
              <a:rPr lang="en-US" sz="2000" dirty="0"/>
              <a:t> </a:t>
            </a:r>
            <a:r>
              <a:rPr lang="en-US" sz="2000" dirty="0" err="1"/>
              <a:t>gắn</a:t>
            </a:r>
            <a:r>
              <a:rPr lang="en-US" sz="2000" dirty="0"/>
              <a:t> </a:t>
            </a:r>
            <a:r>
              <a:rPr lang="en-US" sz="2000" dirty="0" err="1"/>
              <a:t>liền</a:t>
            </a:r>
            <a:r>
              <a:rPr lang="en-US" sz="2000" dirty="0"/>
              <a:t> </a:t>
            </a:r>
            <a:r>
              <a:rPr lang="en-US" sz="2000" dirty="0" err="1"/>
              <a:t>với</a:t>
            </a:r>
            <a:r>
              <a:rPr lang="en-US" sz="2000" dirty="0"/>
              <a:t> </a:t>
            </a:r>
            <a:r>
              <a:rPr lang="en-US" sz="2000" dirty="0" err="1"/>
              <a:t>nắp</a:t>
            </a:r>
            <a:r>
              <a:rPr lang="en-US" sz="2000" dirty="0"/>
              <a:t> </a:t>
            </a:r>
            <a:r>
              <a:rPr lang="en-US" sz="2000" dirty="0" err="1"/>
              <a:t>đậy</a:t>
            </a:r>
            <a:r>
              <a:rPr lang="en-US" sz="2000" dirty="0"/>
              <a:t> ở </a:t>
            </a:r>
            <a:r>
              <a:rPr lang="en-US" sz="2000" dirty="0" err="1"/>
              <a:t>miệng</a:t>
            </a:r>
            <a:r>
              <a:rPr lang="en-US" sz="2000" dirty="0"/>
              <a:t> </a:t>
            </a:r>
            <a:r>
              <a:rPr lang="en-US" sz="2000" dirty="0" err="1"/>
              <a:t>bình</a:t>
            </a:r>
            <a:r>
              <a:rPr lang="en-US" sz="2000" dirty="0"/>
              <a:t>, </a:t>
            </a:r>
            <a:r>
              <a:rPr lang="en-US" sz="2000" dirty="0" err="1"/>
              <a:t>có</a:t>
            </a:r>
            <a:r>
              <a:rPr lang="en-US" sz="2000" dirty="0"/>
              <a:t> </a:t>
            </a:r>
            <a:r>
              <a:rPr lang="en-US" sz="2000" dirty="0" err="1"/>
              <a:t>thể</a:t>
            </a:r>
            <a:r>
              <a:rPr lang="en-US" sz="2000" dirty="0"/>
              <a:t> </a:t>
            </a:r>
            <a:r>
              <a:rPr lang="en-US" sz="2000" dirty="0" err="1"/>
              <a:t>tháo</a:t>
            </a:r>
            <a:r>
              <a:rPr lang="en-US" sz="2000" dirty="0"/>
              <a:t> </a:t>
            </a:r>
            <a:r>
              <a:rPr lang="en-US" sz="2000" dirty="0" err="1"/>
              <a:t>cụm</a:t>
            </a:r>
            <a:r>
              <a:rPr lang="en-US" sz="2000" dirty="0"/>
              <a:t> van </a:t>
            </a:r>
            <a:r>
              <a:rPr lang="en-US" sz="2000" dirty="0" err="1"/>
              <a:t>và</a:t>
            </a:r>
            <a:r>
              <a:rPr lang="en-US" sz="2000" dirty="0"/>
              <a:t> </a:t>
            </a:r>
            <a:r>
              <a:rPr lang="en-US" sz="2000" dirty="0" err="1"/>
              <a:t>nạp</a:t>
            </a:r>
            <a:r>
              <a:rPr lang="en-US" sz="2000" dirty="0"/>
              <a:t> </a:t>
            </a:r>
            <a:r>
              <a:rPr lang="en-US" sz="2000" dirty="0" err="1"/>
              <a:t>lại</a:t>
            </a:r>
            <a:r>
              <a:rPr lang="en-US" sz="2000" dirty="0"/>
              <a:t> </a:t>
            </a:r>
            <a:r>
              <a:rPr lang="en-US" sz="2000" dirty="0" err="1"/>
              <a:t>bình</a:t>
            </a:r>
            <a:r>
              <a:rPr lang="en-US" sz="2000" dirty="0"/>
              <a:t> </a:t>
            </a:r>
            <a:r>
              <a:rPr lang="en-US" sz="2000" dirty="0" err="1"/>
              <a:t>chữa</a:t>
            </a:r>
            <a:r>
              <a:rPr lang="en-US" sz="2000" dirty="0"/>
              <a:t> </a:t>
            </a:r>
            <a:r>
              <a:rPr lang="en-US" sz="2000" dirty="0" err="1"/>
              <a:t>cháy</a:t>
            </a:r>
            <a:r>
              <a:rPr lang="en-US" sz="2000" dirty="0"/>
              <a:t>.</a:t>
            </a:r>
          </a:p>
          <a:p>
            <a:pPr lvl="0" algn="just"/>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áp</a:t>
            </a:r>
            <a:r>
              <a:rPr lang="en-US" sz="2000" dirty="0"/>
              <a:t> </a:t>
            </a:r>
            <a:r>
              <a:rPr lang="en-US" sz="2000" dirty="0" err="1"/>
              <a:t>lực</a:t>
            </a:r>
            <a:r>
              <a:rPr lang="en-US" sz="2000" dirty="0"/>
              <a:t> </a:t>
            </a:r>
            <a:r>
              <a:rPr lang="en-US" sz="2000" dirty="0" err="1"/>
              <a:t>khí</a:t>
            </a:r>
            <a:r>
              <a:rPr lang="en-US" sz="2000" dirty="0"/>
              <a:t> </a:t>
            </a:r>
            <a:r>
              <a:rPr lang="en-US" sz="2000" dirty="0" err="1"/>
              <a:t>đẩy</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hiển</a:t>
            </a:r>
            <a:r>
              <a:rPr lang="en-US" sz="2000" dirty="0"/>
              <a:t> </a:t>
            </a:r>
            <a:r>
              <a:rPr lang="en-US" sz="2000" dirty="0" err="1"/>
              <a:t>thị</a:t>
            </a:r>
            <a:r>
              <a:rPr lang="en-US" sz="2000" dirty="0"/>
              <a:t> </a:t>
            </a:r>
            <a:r>
              <a:rPr lang="en-US" sz="2000" dirty="0" err="1"/>
              <a:t>trạng</a:t>
            </a:r>
            <a:r>
              <a:rPr lang="en-US" sz="2000" dirty="0"/>
              <a:t> </a:t>
            </a:r>
            <a:r>
              <a:rPr lang="en-US" sz="2000" dirty="0" err="1"/>
              <a:t>thái</a:t>
            </a:r>
            <a:r>
              <a:rPr lang="en-US" sz="2000" dirty="0"/>
              <a:t> </a:t>
            </a:r>
            <a:r>
              <a:rPr lang="en-US" sz="2000" dirty="0" err="1"/>
              <a:t>mức</a:t>
            </a:r>
            <a:r>
              <a:rPr lang="en-US" sz="2000" dirty="0"/>
              <a:t> </a:t>
            </a:r>
            <a:r>
              <a:rPr lang="en-US" sz="2000" dirty="0" err="1"/>
              <a:t>khí</a:t>
            </a:r>
            <a:r>
              <a:rPr lang="en-US" sz="2000" dirty="0"/>
              <a:t> </a:t>
            </a:r>
            <a:r>
              <a:rPr lang="en-US" sz="2000" dirty="0" err="1"/>
              <a:t>đẩy</a:t>
            </a:r>
            <a:r>
              <a:rPr lang="en-US" sz="2000" dirty="0"/>
              <a:t> </a:t>
            </a:r>
            <a:r>
              <a:rPr lang="en-US" sz="2000" dirty="0" err="1"/>
              <a:t>còn</a:t>
            </a:r>
            <a:r>
              <a:rPr lang="en-US" sz="2000" dirty="0"/>
              <a:t> </a:t>
            </a:r>
            <a:r>
              <a:rPr lang="en-US" sz="2000" dirty="0" err="1"/>
              <a:t>lại</a:t>
            </a:r>
            <a:r>
              <a:rPr lang="en-US" sz="2000" dirty="0"/>
              <a:t> </a:t>
            </a:r>
            <a:r>
              <a:rPr lang="en-US" sz="2000" dirty="0" err="1"/>
              <a:t>trong</a:t>
            </a:r>
            <a:r>
              <a:rPr lang="en-US" sz="2000" dirty="0"/>
              <a:t> </a:t>
            </a:r>
            <a:r>
              <a:rPr lang="en-US" sz="2000" dirty="0" err="1"/>
              <a:t>bình</a:t>
            </a:r>
            <a:r>
              <a:rPr lang="en-US" sz="2000" dirty="0"/>
              <a:t>. </a:t>
            </a:r>
            <a:r>
              <a:rPr lang="en-US" sz="2000" dirty="0" err="1"/>
              <a:t>Nếu</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xanh</a:t>
            </a:r>
            <a:r>
              <a:rPr lang="en-US" sz="2000" dirty="0"/>
              <a:t> </a:t>
            </a:r>
            <a:r>
              <a:rPr lang="en-US" sz="2000" dirty="0" err="1"/>
              <a:t>thì</a:t>
            </a:r>
            <a:r>
              <a:rPr lang="en-US" sz="2000" dirty="0"/>
              <a:t> </a:t>
            </a:r>
            <a:r>
              <a:rPr lang="en-US" sz="2000" dirty="0" err="1"/>
              <a:t>bình</a:t>
            </a:r>
            <a:r>
              <a:rPr lang="en-US" sz="2000" dirty="0"/>
              <a:t> </a:t>
            </a:r>
            <a:r>
              <a:rPr lang="en-US" sz="2000" dirty="0" err="1"/>
              <a:t>còn</a:t>
            </a:r>
            <a:r>
              <a:rPr lang="en-US" sz="2000" dirty="0"/>
              <a:t> </a:t>
            </a:r>
            <a:r>
              <a:rPr lang="en-US" sz="2000" dirty="0" err="1"/>
              <a:t>sử</a:t>
            </a:r>
            <a:r>
              <a:rPr lang="en-US" sz="2000" dirty="0"/>
              <a:t> </a:t>
            </a:r>
            <a:r>
              <a:rPr lang="en-US" sz="2000" dirty="0" err="1"/>
              <a:t>dụng</a:t>
            </a:r>
            <a:r>
              <a:rPr lang="en-US" sz="2000" dirty="0"/>
              <a:t> </a:t>
            </a:r>
            <a:r>
              <a:rPr lang="en-US" sz="2000" dirty="0" err="1"/>
              <a:t>bình</a:t>
            </a:r>
            <a:r>
              <a:rPr lang="en-US" sz="2000" dirty="0"/>
              <a:t> </a:t>
            </a:r>
            <a:r>
              <a:rPr lang="en-US" sz="2000" dirty="0" err="1"/>
              <a:t>thường</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đỏ</a:t>
            </a:r>
            <a:r>
              <a:rPr lang="en-US" sz="2000" dirty="0"/>
              <a:t> </a:t>
            </a:r>
            <a:r>
              <a:rPr lang="en-US" sz="2000" dirty="0" err="1"/>
              <a:t>thì</a:t>
            </a:r>
            <a:r>
              <a:rPr lang="en-US" sz="2000" dirty="0"/>
              <a:t> </a:t>
            </a:r>
            <a:r>
              <a:rPr lang="en-US" sz="2000" dirty="0" err="1"/>
              <a:t>cần</a:t>
            </a:r>
            <a:r>
              <a:rPr lang="en-US" sz="2000" dirty="0"/>
              <a:t> </a:t>
            </a:r>
            <a:r>
              <a:rPr lang="en-US" sz="2000" dirty="0" err="1"/>
              <a:t>phải</a:t>
            </a:r>
            <a:r>
              <a:rPr lang="en-US" sz="2000" dirty="0"/>
              <a:t> </a:t>
            </a:r>
            <a:r>
              <a:rPr lang="en-US" sz="2000" dirty="0" err="1"/>
              <a:t>nạp</a:t>
            </a:r>
            <a:r>
              <a:rPr lang="en-US" sz="2000" dirty="0"/>
              <a:t> </a:t>
            </a:r>
            <a:r>
              <a:rPr lang="en-US" sz="2000" dirty="0" err="1"/>
              <a:t>lại</a:t>
            </a:r>
            <a:r>
              <a:rPr lang="en-US" sz="2000" dirty="0"/>
              <a:t> </a:t>
            </a:r>
            <a:r>
              <a:rPr lang="en-US" sz="2000" dirty="0" err="1"/>
              <a:t>bình</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vàng</a:t>
            </a:r>
            <a:r>
              <a:rPr lang="en-US" sz="2000" dirty="0"/>
              <a:t> </a:t>
            </a:r>
            <a:r>
              <a:rPr lang="en-US" sz="2000" dirty="0" err="1"/>
              <a:t>thì</a:t>
            </a:r>
            <a:r>
              <a:rPr lang="en-US" sz="2000" dirty="0"/>
              <a:t> </a:t>
            </a:r>
            <a:r>
              <a:rPr lang="en-US" sz="2000" dirty="0" err="1"/>
              <a:t>cần</a:t>
            </a:r>
            <a:r>
              <a:rPr lang="en-US" sz="2000" dirty="0"/>
              <a:t> </a:t>
            </a:r>
            <a:r>
              <a:rPr lang="en-US" sz="2000" dirty="0" err="1"/>
              <a:t>phải</a:t>
            </a:r>
            <a:r>
              <a:rPr lang="en-US" sz="2000" dirty="0"/>
              <a:t> </a:t>
            </a:r>
            <a:r>
              <a:rPr lang="en-US" sz="2000" dirty="0" err="1"/>
              <a:t>xả</a:t>
            </a:r>
            <a:r>
              <a:rPr lang="en-US" sz="2000" dirty="0"/>
              <a:t> </a:t>
            </a:r>
            <a:r>
              <a:rPr lang="en-US" sz="2000" dirty="0" err="1"/>
              <a:t>bớt</a:t>
            </a:r>
            <a:r>
              <a:rPr lang="en-US" sz="2000" dirty="0"/>
              <a:t> </a:t>
            </a:r>
            <a:r>
              <a:rPr lang="en-US" sz="2000" dirty="0" err="1"/>
              <a:t>khí</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ra</a:t>
            </a:r>
            <a:r>
              <a:rPr lang="en-US" sz="2000" dirty="0"/>
              <a:t> </a:t>
            </a:r>
            <a:r>
              <a:rPr lang="en-US" sz="2000" dirty="0" err="1"/>
              <a:t>ngoài</a:t>
            </a:r>
            <a:r>
              <a:rPr lang="en-US" sz="2000" dirty="0"/>
              <a:t> </a:t>
            </a:r>
            <a:r>
              <a:rPr lang="en-US" sz="2000" dirty="0" err="1"/>
              <a:t>vì</a:t>
            </a:r>
            <a:r>
              <a:rPr lang="en-US" sz="2000" dirty="0"/>
              <a:t> </a:t>
            </a:r>
            <a:r>
              <a:rPr lang="en-US" sz="2000" dirty="0" err="1"/>
              <a:t>lúc</a:t>
            </a:r>
            <a:r>
              <a:rPr lang="en-US" sz="2000" dirty="0"/>
              <a:t> </a:t>
            </a:r>
            <a:r>
              <a:rPr lang="en-US" sz="2000" dirty="0" err="1"/>
              <a:t>này</a:t>
            </a:r>
            <a:r>
              <a:rPr lang="en-US" sz="2000" dirty="0"/>
              <a:t> </a:t>
            </a:r>
            <a:r>
              <a:rPr lang="en-US" sz="2000" dirty="0" err="1"/>
              <a:t>áp</a:t>
            </a:r>
            <a:r>
              <a:rPr lang="en-US" sz="2000" dirty="0"/>
              <a:t> </a:t>
            </a:r>
            <a:r>
              <a:rPr lang="en-US" sz="2000" dirty="0" err="1"/>
              <a:t>suất</a:t>
            </a:r>
            <a:r>
              <a:rPr lang="en-US" sz="2000" dirty="0"/>
              <a:t> </a:t>
            </a:r>
            <a:r>
              <a:rPr lang="en-US" sz="2000" dirty="0" err="1"/>
              <a:t>bên</a:t>
            </a:r>
            <a:r>
              <a:rPr lang="en-US" sz="2000" dirty="0"/>
              <a:t> </a:t>
            </a:r>
            <a:r>
              <a:rPr lang="en-US" sz="2000" dirty="0" err="1"/>
              <a:t>trong</a:t>
            </a:r>
            <a:r>
              <a:rPr lang="en-US" sz="2000" dirty="0"/>
              <a:t> </a:t>
            </a:r>
            <a:r>
              <a:rPr lang="en-US" sz="2000" dirty="0" err="1"/>
              <a:t>hiện</a:t>
            </a:r>
            <a:r>
              <a:rPr lang="en-US" sz="2000" dirty="0"/>
              <a:t> </a:t>
            </a:r>
            <a:r>
              <a:rPr lang="en-US" sz="2000" dirty="0" err="1"/>
              <a:t>đang</a:t>
            </a:r>
            <a:r>
              <a:rPr lang="en-US" sz="2000" dirty="0"/>
              <a:t> </a:t>
            </a:r>
            <a:r>
              <a:rPr lang="en-US" sz="2000" dirty="0" err="1"/>
              <a:t>cao</a:t>
            </a:r>
            <a:r>
              <a:rPr lang="en-US" sz="2000" dirty="0"/>
              <a:t> </a:t>
            </a:r>
            <a:r>
              <a:rPr lang="en-US" sz="2000" dirty="0" err="1"/>
              <a:t>hơn</a:t>
            </a:r>
            <a:r>
              <a:rPr lang="en-US" sz="2000" dirty="0"/>
              <a:t> </a:t>
            </a:r>
            <a:r>
              <a:rPr lang="en-US" sz="2000" dirty="0" err="1"/>
              <a:t>áp</a:t>
            </a:r>
            <a:r>
              <a:rPr lang="en-US" sz="2000" dirty="0"/>
              <a:t> </a:t>
            </a:r>
            <a:r>
              <a:rPr lang="en-US" sz="2000" dirty="0" err="1"/>
              <a:t>suất</a:t>
            </a:r>
            <a:r>
              <a:rPr lang="en-US" sz="2000" dirty="0"/>
              <a:t> </a:t>
            </a:r>
            <a:r>
              <a:rPr lang="en-US" sz="2000" dirty="0" err="1"/>
              <a:t>định</a:t>
            </a:r>
            <a:r>
              <a:rPr lang="en-US" sz="2000" dirty="0"/>
              <a:t> </a:t>
            </a:r>
            <a:r>
              <a:rPr lang="en-US" sz="2000" dirty="0" err="1"/>
              <a:t>mức</a:t>
            </a:r>
            <a:r>
              <a:rPr lang="en-US" sz="2000" dirty="0"/>
              <a:t> </a:t>
            </a:r>
            <a:r>
              <a:rPr lang="en-US" sz="2000" dirty="0" err="1"/>
              <a:t>của</a:t>
            </a:r>
            <a:r>
              <a:rPr lang="en-US" sz="2000" dirty="0"/>
              <a:t> </a:t>
            </a:r>
            <a:r>
              <a:rPr lang="en-US" sz="2000" dirty="0" err="1"/>
              <a:t>bình</a:t>
            </a:r>
            <a:r>
              <a:rPr lang="en-US" sz="2000" dirty="0"/>
              <a:t>.</a:t>
            </a:r>
          </a:p>
          <a:p>
            <a:pPr marL="0" lvl="0" indent="0" algn="just" rtl="0">
              <a:spcBef>
                <a:spcPts val="0"/>
              </a:spcBef>
              <a:spcAft>
                <a:spcPts val="0"/>
              </a:spcAft>
              <a:buNone/>
            </a:pPr>
            <a:endParaRPr sz="2000" dirty="0"/>
          </a:p>
        </p:txBody>
      </p:sp>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3"/>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1790299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7"/>
          <p:cNvSpPr/>
          <p:nvPr/>
        </p:nvSpPr>
        <p:spPr>
          <a:xfrm>
            <a:off x="237383" y="959983"/>
            <a:ext cx="8825928" cy="41835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lvl="0"/>
            <a:r>
              <a:rPr lang="en-US" sz="2000" dirty="0"/>
              <a:t>Van </a:t>
            </a:r>
            <a:r>
              <a:rPr lang="en-US" sz="2000" dirty="0" err="1"/>
              <a:t>khoá</a:t>
            </a:r>
            <a:r>
              <a:rPr lang="en-US" sz="2000" dirty="0"/>
              <a:t> </a:t>
            </a:r>
            <a:r>
              <a:rPr lang="en-US" sz="2000" dirty="0" err="1"/>
              <a:t>là</a:t>
            </a:r>
            <a:r>
              <a:rPr lang="en-US" sz="2000" dirty="0"/>
              <a:t> </a:t>
            </a:r>
            <a:r>
              <a:rPr lang="en-US" sz="2000" dirty="0" err="1"/>
              <a:t>dạng</a:t>
            </a:r>
            <a:r>
              <a:rPr lang="en-US" sz="2000" dirty="0"/>
              <a:t> van </a:t>
            </a:r>
            <a:r>
              <a:rPr lang="en-US" sz="2000" dirty="0" err="1"/>
              <a:t>bóp</a:t>
            </a:r>
            <a:r>
              <a:rPr lang="en-US" sz="2000" dirty="0"/>
              <a:t>, </a:t>
            </a:r>
            <a:r>
              <a:rPr lang="en-US" sz="2000" dirty="0" err="1"/>
              <a:t>được</a:t>
            </a:r>
            <a:r>
              <a:rPr lang="en-US" sz="2000" dirty="0"/>
              <a:t> </a:t>
            </a:r>
            <a:r>
              <a:rPr lang="en-US" sz="2000" dirty="0" err="1"/>
              <a:t>chốt</a:t>
            </a:r>
            <a:r>
              <a:rPr lang="en-US" sz="2000" dirty="0"/>
              <a:t> an </a:t>
            </a:r>
            <a:r>
              <a:rPr lang="en-US" sz="2000" dirty="0" err="1"/>
              <a:t>toàn</a:t>
            </a:r>
            <a:r>
              <a:rPr lang="en-US" sz="2000" dirty="0"/>
              <a:t>; </a:t>
            </a:r>
            <a:r>
              <a:rPr lang="en-US" sz="2000" dirty="0" err="1"/>
              <a:t>cò</a:t>
            </a:r>
            <a:r>
              <a:rPr lang="en-US" sz="2000" dirty="0"/>
              <a:t> </a:t>
            </a:r>
            <a:r>
              <a:rPr lang="en-US" sz="2000" dirty="0" err="1"/>
              <a:t>bóp</a:t>
            </a:r>
            <a:r>
              <a:rPr lang="en-US" sz="2000" dirty="0"/>
              <a:t> </a:t>
            </a:r>
            <a:r>
              <a:rPr lang="en-US" sz="2000" dirty="0" err="1"/>
              <a:t>cũng</a:t>
            </a:r>
            <a:r>
              <a:rPr lang="en-US" sz="2000" dirty="0"/>
              <a:t> </a:t>
            </a:r>
            <a:r>
              <a:rPr lang="en-US" sz="2000" dirty="0" err="1"/>
              <a:t>đồng</a:t>
            </a:r>
            <a:r>
              <a:rPr lang="en-US" sz="2000" dirty="0"/>
              <a:t> </a:t>
            </a:r>
            <a:r>
              <a:rPr lang="en-US" sz="2000" dirty="0" err="1"/>
              <a:t>thời</a:t>
            </a:r>
            <a:r>
              <a:rPr lang="en-US" sz="2000" dirty="0"/>
              <a:t> </a:t>
            </a:r>
            <a:r>
              <a:rPr lang="en-US" sz="2000" dirty="0" err="1"/>
              <a:t>là</a:t>
            </a:r>
            <a:r>
              <a:rPr lang="en-US" sz="2000" dirty="0"/>
              <a:t> </a:t>
            </a:r>
            <a:r>
              <a:rPr lang="en-US" sz="2000" dirty="0" err="1"/>
              <a:t>tay</a:t>
            </a:r>
            <a:r>
              <a:rPr lang="en-US" sz="2000" dirty="0"/>
              <a:t> </a:t>
            </a:r>
            <a:r>
              <a:rPr lang="en-US" sz="2000" dirty="0" err="1"/>
              <a:t>xách</a:t>
            </a:r>
            <a:r>
              <a:rPr lang="en-US" sz="2000" dirty="0"/>
              <a:t>.</a:t>
            </a:r>
          </a:p>
          <a:p>
            <a:pPr lvl="0"/>
            <a:r>
              <a:rPr lang="en-US" sz="2000" dirty="0" err="1"/>
              <a:t>Vòi</a:t>
            </a:r>
            <a:r>
              <a:rPr lang="en-US" sz="2000" dirty="0"/>
              <a:t> </a:t>
            </a:r>
            <a:r>
              <a:rPr lang="en-US" sz="2000" dirty="0" err="1"/>
              <a:t>phun</a:t>
            </a:r>
            <a:r>
              <a:rPr lang="en-US" sz="2000" dirty="0"/>
              <a:t> </a:t>
            </a:r>
            <a:r>
              <a:rPr lang="en-US" sz="2000" dirty="0" err="1"/>
              <a:t>được</a:t>
            </a:r>
            <a:r>
              <a:rPr lang="en-US" sz="2000" dirty="0"/>
              <a:t> </a:t>
            </a:r>
            <a:r>
              <a:rPr lang="en-US" sz="2000" dirty="0" err="1"/>
              <a:t>làm</a:t>
            </a:r>
            <a:r>
              <a:rPr lang="en-US" sz="2000" dirty="0"/>
              <a:t> </a:t>
            </a:r>
            <a:r>
              <a:rPr lang="en-US" sz="2000" dirty="0" err="1"/>
              <a:t>từ</a:t>
            </a:r>
            <a:r>
              <a:rPr lang="en-US" sz="2000" dirty="0"/>
              <a:t> </a:t>
            </a:r>
            <a:r>
              <a:rPr lang="en-US" sz="2000" dirty="0" err="1"/>
              <a:t>nhựa</a:t>
            </a:r>
            <a:r>
              <a:rPr lang="en-US" sz="2000" dirty="0"/>
              <a:t>, </a:t>
            </a:r>
            <a:r>
              <a:rPr lang="en-US" sz="2000" dirty="0" err="1"/>
              <a:t>ống</a:t>
            </a:r>
            <a:r>
              <a:rPr lang="en-US" sz="2000" dirty="0"/>
              <a:t> </a:t>
            </a:r>
            <a:r>
              <a:rPr lang="en-US" sz="2000" dirty="0" err="1"/>
              <a:t>dẫn</a:t>
            </a:r>
            <a:r>
              <a:rPr lang="en-US" sz="2000" dirty="0"/>
              <a:t> </a:t>
            </a:r>
            <a:r>
              <a:rPr lang="en-US" sz="2000" dirty="0" err="1"/>
              <a:t>mềm</a:t>
            </a:r>
            <a:r>
              <a:rPr lang="en-US" sz="2000" dirty="0"/>
              <a:t>.</a:t>
            </a:r>
          </a:p>
          <a:p>
            <a:pPr lvl="0"/>
            <a:r>
              <a:rPr lang="en-US" sz="2000" dirty="0" err="1"/>
              <a:t>Trong</a:t>
            </a:r>
            <a:r>
              <a:rPr lang="en-US" sz="2000" dirty="0"/>
              <a:t> </a:t>
            </a:r>
            <a:r>
              <a:rPr lang="en-US" sz="2000" dirty="0" err="1"/>
              <a:t>bình</a:t>
            </a:r>
            <a:r>
              <a:rPr lang="en-US" sz="2000" dirty="0"/>
              <a:t> </a:t>
            </a:r>
            <a:r>
              <a:rPr lang="en-US" sz="2000" dirty="0" err="1"/>
              <a:t>chữa</a:t>
            </a:r>
            <a:r>
              <a:rPr lang="en-US" sz="2000" dirty="0"/>
              <a:t> </a:t>
            </a:r>
            <a:r>
              <a:rPr lang="en-US" sz="2000" dirty="0" err="1"/>
              <a:t>cháy</a:t>
            </a:r>
            <a:r>
              <a:rPr lang="en-US" sz="2000" dirty="0"/>
              <a:t> </a:t>
            </a:r>
            <a:r>
              <a:rPr lang="en-US" sz="2000" dirty="0" err="1"/>
              <a:t>có</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khí</a:t>
            </a:r>
            <a:r>
              <a:rPr lang="en-US" sz="2000" dirty="0"/>
              <a:t> </a:t>
            </a:r>
            <a:r>
              <a:rPr lang="en-US" sz="2000" dirty="0" err="1"/>
              <a:t>đẩy</a:t>
            </a:r>
            <a:r>
              <a:rPr lang="en-US" sz="2000" dirty="0"/>
              <a:t>, </a:t>
            </a:r>
            <a:r>
              <a:rPr lang="en-US" sz="2000" dirty="0" err="1"/>
              <a:t>ống</a:t>
            </a:r>
            <a:r>
              <a:rPr lang="en-US" sz="2000" dirty="0"/>
              <a:t> </a:t>
            </a:r>
            <a:r>
              <a:rPr lang="en-US" sz="2000" dirty="0" err="1"/>
              <a:t>dẫn</a:t>
            </a:r>
            <a:r>
              <a:rPr lang="en-US" sz="2000" dirty="0"/>
              <a:t> </a:t>
            </a:r>
            <a:r>
              <a:rPr lang="en-US" sz="2000" dirty="0" err="1"/>
              <a:t>nối</a:t>
            </a:r>
            <a:r>
              <a:rPr lang="en-US" sz="2000" dirty="0"/>
              <a:t> </a:t>
            </a:r>
            <a:r>
              <a:rPr lang="en-US" sz="2000" dirty="0" err="1"/>
              <a:t>thẳng</a:t>
            </a:r>
            <a:r>
              <a:rPr lang="en-US" sz="2000" dirty="0"/>
              <a:t> </a:t>
            </a:r>
            <a:r>
              <a:rPr lang="en-US" sz="2000" dirty="0" err="1"/>
              <a:t>tới</a:t>
            </a:r>
            <a:r>
              <a:rPr lang="en-US" sz="2000" dirty="0"/>
              <a:t> </a:t>
            </a:r>
            <a:r>
              <a:rPr lang="en-US" sz="2000" dirty="0" err="1"/>
              <a:t>cụm</a:t>
            </a:r>
            <a:r>
              <a:rPr lang="en-US" sz="2000" dirty="0"/>
              <a:t> van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Khí</a:t>
            </a:r>
            <a:r>
              <a:rPr lang="en-US" sz="2000" dirty="0"/>
              <a:t> </a:t>
            </a:r>
            <a:r>
              <a:rPr lang="en-US" sz="2000" dirty="0" err="1"/>
              <a:t>đẩy</a:t>
            </a:r>
            <a:r>
              <a:rPr lang="en-US" sz="2000" dirty="0"/>
              <a:t> </a:t>
            </a:r>
            <a:r>
              <a:rPr lang="en-US" sz="2000" dirty="0" err="1"/>
              <a:t>được</a:t>
            </a:r>
            <a:r>
              <a:rPr lang="en-US" sz="2000" dirty="0"/>
              <a:t> </a:t>
            </a:r>
            <a:r>
              <a:rPr lang="en-US" sz="2000" dirty="0" err="1"/>
              <a:t>nạp</a:t>
            </a:r>
            <a:r>
              <a:rPr lang="en-US" sz="2000" dirty="0"/>
              <a:t> </a:t>
            </a:r>
            <a:r>
              <a:rPr lang="en-US" sz="2000" dirty="0" err="1"/>
              <a:t>chung</a:t>
            </a:r>
            <a:r>
              <a:rPr lang="en-US" sz="2000" dirty="0"/>
              <a:t> </a:t>
            </a:r>
            <a:r>
              <a:rPr lang="en-US" sz="2000" dirty="0" err="1"/>
              <a:t>với</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hỗn</a:t>
            </a:r>
            <a:r>
              <a:rPr lang="en-US" sz="2000" dirty="0"/>
              <a:t> </a:t>
            </a:r>
            <a:r>
              <a:rPr lang="en-US" sz="2000" dirty="0" err="1"/>
              <a:t>hợp</a:t>
            </a:r>
            <a:r>
              <a:rPr lang="en-US" sz="2000" dirty="0"/>
              <a:t> </a:t>
            </a:r>
            <a:r>
              <a:rPr lang="en-US" sz="2000" dirty="0" err="1"/>
              <a:t>này</a:t>
            </a:r>
            <a:r>
              <a:rPr lang="en-US" sz="2000" dirty="0"/>
              <a:t> </a:t>
            </a:r>
            <a:r>
              <a:rPr lang="en-US" sz="2000" dirty="0" err="1"/>
              <a:t>được</a:t>
            </a:r>
            <a:r>
              <a:rPr lang="en-US" sz="2000" dirty="0"/>
              <a:t> </a:t>
            </a:r>
            <a:r>
              <a:rPr lang="en-US" sz="2000" dirty="0" err="1"/>
              <a:t>đưa</a:t>
            </a:r>
            <a:r>
              <a:rPr lang="en-US" sz="2000" dirty="0"/>
              <a:t> </a:t>
            </a:r>
            <a:r>
              <a:rPr lang="en-US" sz="2000" dirty="0" err="1"/>
              <a:t>ra</a:t>
            </a:r>
            <a:r>
              <a:rPr lang="en-US" sz="2000" dirty="0"/>
              <a:t> </a:t>
            </a:r>
            <a:r>
              <a:rPr lang="en-US" sz="2000" dirty="0" err="1"/>
              <a:t>ngoài</a:t>
            </a:r>
            <a:r>
              <a:rPr lang="en-US" sz="2000" dirty="0"/>
              <a:t> </a:t>
            </a:r>
            <a:r>
              <a:rPr lang="en-US" sz="2000" dirty="0" err="1"/>
              <a:t>nhờ</a:t>
            </a:r>
            <a:r>
              <a:rPr lang="en-US" sz="2000" dirty="0"/>
              <a:t> </a:t>
            </a:r>
            <a:r>
              <a:rPr lang="en-US" sz="2000" dirty="0" err="1"/>
              <a:t>một</a:t>
            </a:r>
            <a:r>
              <a:rPr lang="en-US" sz="2000" dirty="0"/>
              <a:t> </a:t>
            </a:r>
            <a:r>
              <a:rPr lang="en-US" sz="2000" dirty="0" err="1"/>
              <a:t>ống</a:t>
            </a:r>
            <a:r>
              <a:rPr lang="en-US" sz="2000" dirty="0"/>
              <a:t> </a:t>
            </a:r>
            <a:r>
              <a:rPr lang="en-US" sz="2000" dirty="0" err="1"/>
              <a:t>dẫn</a:t>
            </a:r>
            <a:r>
              <a:rPr lang="en-US" sz="2000" dirty="0"/>
              <a:t> </a:t>
            </a:r>
            <a:r>
              <a:rPr lang="en-US" sz="2000" dirty="0" err="1"/>
              <a:t>được</a:t>
            </a:r>
            <a:r>
              <a:rPr lang="en-US" sz="2000" dirty="0"/>
              <a:t> </a:t>
            </a:r>
            <a:r>
              <a:rPr lang="en-US" sz="2000" dirty="0" err="1"/>
              <a:t>nối</a:t>
            </a:r>
            <a:r>
              <a:rPr lang="en-US" sz="2000" dirty="0"/>
              <a:t> </a:t>
            </a:r>
            <a:r>
              <a:rPr lang="en-US" sz="2000" dirty="0" err="1"/>
              <a:t>thẳng</a:t>
            </a:r>
            <a:r>
              <a:rPr lang="en-US" sz="2000" dirty="0"/>
              <a:t> </a:t>
            </a:r>
            <a:r>
              <a:rPr lang="en-US" sz="2000" dirty="0" err="1"/>
              <a:t>với</a:t>
            </a:r>
            <a:r>
              <a:rPr lang="en-US" sz="2000" dirty="0"/>
              <a:t> </a:t>
            </a:r>
            <a:r>
              <a:rPr lang="en-US" sz="2000" dirty="0" err="1"/>
              <a:t>cụm</a:t>
            </a:r>
            <a:r>
              <a:rPr lang="en-US" sz="2000" dirty="0"/>
              <a:t> van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Khí</a:t>
            </a:r>
            <a:r>
              <a:rPr lang="en-US" sz="2000" dirty="0"/>
              <a:t> </a:t>
            </a:r>
            <a:r>
              <a:rPr lang="en-US" sz="2000" dirty="0" err="1"/>
              <a:t>đẩy</a:t>
            </a:r>
            <a:r>
              <a:rPr lang="en-US" sz="2000" dirty="0"/>
              <a:t> </a:t>
            </a:r>
            <a:r>
              <a:rPr lang="en-US" sz="2000" dirty="0" err="1"/>
              <a:t>trong</a:t>
            </a:r>
            <a:r>
              <a:rPr lang="en-US" sz="2000" dirty="0"/>
              <a:t> </a:t>
            </a:r>
            <a:r>
              <a:rPr lang="en-US" sz="2000" dirty="0" err="1"/>
              <a:t>bình</a:t>
            </a:r>
            <a:r>
              <a:rPr lang="en-US" sz="2000" dirty="0"/>
              <a:t> </a:t>
            </a:r>
            <a:r>
              <a:rPr lang="en-US" sz="2000" dirty="0" err="1"/>
              <a:t>là</a:t>
            </a:r>
            <a:r>
              <a:rPr lang="en-US" sz="2000" dirty="0"/>
              <a:t> </a:t>
            </a:r>
            <a:r>
              <a:rPr lang="en-US" sz="2000" dirty="0" err="1"/>
              <a:t>loại</a:t>
            </a:r>
            <a:r>
              <a:rPr lang="en-US" sz="2000" dirty="0"/>
              <a:t> </a:t>
            </a:r>
            <a:r>
              <a:rPr lang="en-US" sz="2000" dirty="0" err="1"/>
              <a:t>khí</a:t>
            </a:r>
            <a:r>
              <a:rPr lang="en-US" sz="2000" dirty="0"/>
              <a:t> </a:t>
            </a:r>
            <a:r>
              <a:rPr lang="en-US" sz="2000" dirty="0" err="1"/>
              <a:t>trơ</a:t>
            </a:r>
            <a:r>
              <a:rPr lang="en-US" sz="2000" dirty="0"/>
              <a:t>, </a:t>
            </a:r>
            <a:r>
              <a:rPr lang="en-US" sz="2000" dirty="0" err="1"/>
              <a:t>không</a:t>
            </a:r>
            <a:r>
              <a:rPr lang="en-US" sz="2000" dirty="0"/>
              <a:t> </a:t>
            </a:r>
            <a:r>
              <a:rPr lang="en-US" sz="2000" dirty="0" err="1"/>
              <a:t>cháy</a:t>
            </a:r>
            <a:r>
              <a:rPr lang="en-US" sz="2000" dirty="0"/>
              <a:t>, </a:t>
            </a:r>
            <a:r>
              <a:rPr lang="en-US" sz="2000" dirty="0" err="1"/>
              <a:t>không</a:t>
            </a:r>
            <a:r>
              <a:rPr lang="en-US" sz="2000" dirty="0"/>
              <a:t> </a:t>
            </a:r>
            <a:r>
              <a:rPr lang="en-US" sz="2000" dirty="0" err="1"/>
              <a:t>dẫn</a:t>
            </a:r>
            <a:r>
              <a:rPr lang="en-US" sz="2000" dirty="0"/>
              <a:t> </a:t>
            </a:r>
            <a:r>
              <a:rPr lang="en-US" sz="2000" dirty="0" err="1"/>
              <a:t>điện</a:t>
            </a:r>
            <a:r>
              <a:rPr lang="en-US" sz="2000" dirty="0"/>
              <a:t> ở </a:t>
            </a:r>
            <a:r>
              <a:rPr lang="en-US" sz="2000" dirty="0" err="1"/>
              <a:t>điện</a:t>
            </a:r>
            <a:r>
              <a:rPr lang="en-US" sz="2000" dirty="0"/>
              <a:t> </a:t>
            </a:r>
            <a:r>
              <a:rPr lang="en-US" sz="2000" dirty="0" err="1"/>
              <a:t>áp</a:t>
            </a:r>
            <a:r>
              <a:rPr lang="en-US" sz="2000" dirty="0"/>
              <a:t> </a:t>
            </a:r>
            <a:r>
              <a:rPr lang="en-US" sz="2000" dirty="0" err="1"/>
              <a:t>dưới</a:t>
            </a:r>
            <a:r>
              <a:rPr lang="en-US" sz="2000" dirty="0"/>
              <a:t> 50 kV, </a:t>
            </a:r>
            <a:r>
              <a:rPr lang="en-US" sz="2000" dirty="0" err="1"/>
              <a:t>thường</a:t>
            </a:r>
            <a:r>
              <a:rPr lang="en-US" sz="2000" dirty="0"/>
              <a:t> </a:t>
            </a:r>
            <a:r>
              <a:rPr lang="en-US" sz="2000" dirty="0" err="1"/>
              <a:t>sử</a:t>
            </a:r>
            <a:r>
              <a:rPr lang="en-US" sz="2000" dirty="0"/>
              <a:t> </a:t>
            </a:r>
            <a:r>
              <a:rPr lang="en-US" sz="2000" dirty="0" err="1"/>
              <a:t>dụng</a:t>
            </a:r>
            <a:r>
              <a:rPr lang="en-US" sz="2000" dirty="0"/>
              <a:t> N</a:t>
            </a:r>
            <a:r>
              <a:rPr lang="en-US" sz="2000" baseline="-25000" dirty="0"/>
              <a:t>2</a:t>
            </a:r>
            <a:r>
              <a:rPr lang="en-US" sz="2000" dirty="0"/>
              <a:t>, CO</a:t>
            </a:r>
            <a:r>
              <a:rPr lang="en-US" sz="2000" baseline="-25000" dirty="0"/>
              <a:t>2</a:t>
            </a:r>
            <a:r>
              <a:rPr lang="en-US" sz="2000" dirty="0"/>
              <a:t>.</a:t>
            </a:r>
          </a:p>
          <a:p>
            <a:pPr lvl="0"/>
            <a:r>
              <a:rPr lang="en-US" sz="2000" dirty="0" err="1"/>
              <a:t>Khi</a:t>
            </a:r>
            <a:r>
              <a:rPr lang="en-US" sz="2000" dirty="0"/>
              <a:t> </a:t>
            </a:r>
            <a:r>
              <a:rPr lang="en-US" sz="2000" dirty="0" err="1"/>
              <a:t>chữa</a:t>
            </a:r>
            <a:r>
              <a:rPr lang="en-US" sz="2000" dirty="0"/>
              <a:t> </a:t>
            </a:r>
            <a:r>
              <a:rPr lang="en-US" sz="2000" dirty="0" err="1"/>
              <a:t>cháy</a:t>
            </a:r>
            <a:r>
              <a:rPr lang="en-US" sz="2000" dirty="0"/>
              <a:t>, </a:t>
            </a:r>
            <a:r>
              <a:rPr lang="en-US" sz="2000" dirty="0" err="1"/>
              <a:t>chỉ</a:t>
            </a:r>
            <a:r>
              <a:rPr lang="en-US" sz="2000" dirty="0"/>
              <a:t> </a:t>
            </a:r>
            <a:r>
              <a:rPr lang="en-US" sz="2000" dirty="0" err="1"/>
              <a:t>cần</a:t>
            </a:r>
            <a:r>
              <a:rPr lang="en-US" sz="2000" dirty="0"/>
              <a:t> </a:t>
            </a:r>
            <a:r>
              <a:rPr lang="en-US" sz="2000" dirty="0" err="1"/>
              <a:t>vặn</a:t>
            </a:r>
            <a:r>
              <a:rPr lang="en-US" sz="2000" dirty="0"/>
              <a:t> van hay </a:t>
            </a:r>
            <a:r>
              <a:rPr lang="en-US" sz="2000" dirty="0" err="1"/>
              <a:t>nút</a:t>
            </a:r>
            <a:r>
              <a:rPr lang="en-US" sz="2000" dirty="0"/>
              <a:t> </a:t>
            </a:r>
            <a:r>
              <a:rPr lang="en-US" sz="2000" dirty="0" err="1"/>
              <a:t>khoá</a:t>
            </a:r>
            <a:r>
              <a:rPr lang="en-US" sz="2000" dirty="0"/>
              <a:t> an </a:t>
            </a:r>
            <a:r>
              <a:rPr lang="en-US" sz="2000" dirty="0" err="1"/>
              <a:t>toàn</a:t>
            </a:r>
            <a:r>
              <a:rPr lang="en-US" sz="2000" dirty="0"/>
              <a:t> </a:t>
            </a:r>
            <a:r>
              <a:rPr lang="en-US" sz="2000" dirty="0" err="1"/>
              <a:t>rồi</a:t>
            </a:r>
            <a:r>
              <a:rPr lang="en-US" sz="2000" dirty="0"/>
              <a:t> </a:t>
            </a:r>
            <a:r>
              <a:rPr lang="en-US" sz="2000" dirty="0" err="1"/>
              <a:t>bóp</a:t>
            </a:r>
            <a:r>
              <a:rPr lang="en-US" sz="2000" dirty="0"/>
              <a:t> </a:t>
            </a:r>
            <a:r>
              <a:rPr lang="en-US" sz="2000" dirty="0" err="1"/>
              <a:t>cò</a:t>
            </a:r>
            <a:r>
              <a:rPr lang="en-US" sz="2000" dirty="0"/>
              <a:t> </a:t>
            </a:r>
            <a:r>
              <a:rPr lang="en-US" sz="2000" dirty="0" err="1"/>
              <a:t>là</a:t>
            </a:r>
            <a:r>
              <a:rPr lang="en-US" sz="2000" dirty="0"/>
              <a:t> </a:t>
            </a:r>
            <a:r>
              <a:rPr lang="en-US" sz="2000" dirty="0" err="1"/>
              <a:t>khí</a:t>
            </a:r>
            <a:r>
              <a:rPr lang="en-US" sz="2000" dirty="0"/>
              <a:t> </a:t>
            </a:r>
            <a:r>
              <a:rPr lang="en-US" sz="2000" dirty="0" err="1"/>
              <a:t>đẩy</a:t>
            </a:r>
            <a:r>
              <a:rPr lang="en-US" sz="2000" dirty="0"/>
              <a:t> </a:t>
            </a:r>
            <a:r>
              <a:rPr lang="en-US" sz="2000" dirty="0" err="1"/>
              <a:t>cùng</a:t>
            </a:r>
            <a:r>
              <a:rPr lang="en-US" sz="2000" dirty="0"/>
              <a:t> </a:t>
            </a:r>
            <a:r>
              <a:rPr lang="en-US" sz="2000" dirty="0" err="1"/>
              <a:t>với</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sẽ</a:t>
            </a:r>
            <a:r>
              <a:rPr lang="en-US" sz="2000" dirty="0"/>
              <a:t> </a:t>
            </a:r>
            <a:r>
              <a:rPr lang="en-US" sz="2000" dirty="0" err="1"/>
              <a:t>phun</a:t>
            </a:r>
            <a:r>
              <a:rPr lang="en-US" sz="2000" dirty="0"/>
              <a:t> </a:t>
            </a:r>
            <a:r>
              <a:rPr lang="en-US" sz="2000" dirty="0" err="1"/>
              <a:t>ra</a:t>
            </a:r>
            <a:r>
              <a:rPr lang="en-US" sz="2000" dirty="0"/>
              <a:t> </a:t>
            </a:r>
            <a:r>
              <a:rPr lang="en-US" sz="2000" dirty="0" err="1"/>
              <a:t>dập</a:t>
            </a:r>
            <a:r>
              <a:rPr lang="en-US" sz="2000" dirty="0"/>
              <a:t> </a:t>
            </a:r>
            <a:r>
              <a:rPr lang="en-US" sz="2000" dirty="0" err="1"/>
              <a:t>tắt</a:t>
            </a:r>
            <a:r>
              <a:rPr lang="en-US" sz="2000" dirty="0"/>
              <a:t> </a:t>
            </a:r>
            <a:r>
              <a:rPr lang="en-US" sz="2000" dirty="0" err="1"/>
              <a:t>đám</a:t>
            </a:r>
            <a:r>
              <a:rPr lang="en-US" sz="2000" dirty="0"/>
              <a:t> </a:t>
            </a:r>
            <a:r>
              <a:rPr lang="en-US" sz="2000" dirty="0" err="1"/>
              <a:t>cháy</a:t>
            </a:r>
            <a:r>
              <a:rPr lang="en-US" sz="2000" dirty="0"/>
              <a:t>.</a:t>
            </a:r>
          </a:p>
          <a:p>
            <a:pPr marL="0" lvl="0" indent="0" algn="just" rtl="0">
              <a:spcBef>
                <a:spcPts val="0"/>
              </a:spcBef>
              <a:spcAft>
                <a:spcPts val="0"/>
              </a:spcAft>
              <a:buNone/>
            </a:pPr>
            <a:endParaRPr sz="2000" dirty="0"/>
          </a:p>
        </p:txBody>
      </p:sp>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3"/>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513629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53"/>
          <p:cNvSpPr txBox="1">
            <a:spLocks noGrp="1"/>
          </p:cNvSpPr>
          <p:nvPr>
            <p:ph type="title"/>
          </p:nvPr>
        </p:nvSpPr>
        <p:spPr>
          <a:xfrm>
            <a:off x="1280988" y="734353"/>
            <a:ext cx="6540190" cy="1994333"/>
          </a:xfrm>
          <a:prstGeom prst="rect">
            <a:avLst/>
          </a:prstGeom>
          <a:solidFill>
            <a:srgbClr val="82B5E3"/>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800" b="1" dirty="0" err="1">
                <a:solidFill>
                  <a:srgbClr val="C00000"/>
                </a:solidFill>
                <a:latin typeface="+mj-lt"/>
              </a:rPr>
              <a:t>Cám</a:t>
            </a:r>
            <a:r>
              <a:rPr lang="en-US" sz="2800" b="1" dirty="0">
                <a:solidFill>
                  <a:srgbClr val="C00000"/>
                </a:solidFill>
                <a:latin typeface="+mj-lt"/>
              </a:rPr>
              <a:t> </a:t>
            </a:r>
            <a:r>
              <a:rPr lang="en-US" sz="2800" b="1" dirty="0" err="1">
                <a:solidFill>
                  <a:srgbClr val="C00000"/>
                </a:solidFill>
                <a:latin typeface="+mj-lt"/>
              </a:rPr>
              <a:t>ơn</a:t>
            </a:r>
            <a:r>
              <a:rPr lang="en-US" sz="2800" b="1" dirty="0">
                <a:solidFill>
                  <a:srgbClr val="C00000"/>
                </a:solidFill>
                <a:latin typeface="+mj-lt"/>
              </a:rPr>
              <a:t> </a:t>
            </a:r>
            <a:r>
              <a:rPr lang="en-US" sz="2800" b="1" dirty="0" err="1">
                <a:solidFill>
                  <a:srgbClr val="C00000"/>
                </a:solidFill>
                <a:latin typeface="+mj-lt"/>
              </a:rPr>
              <a:t>quý</a:t>
            </a:r>
            <a:r>
              <a:rPr lang="en-US" sz="2800" b="1" dirty="0">
                <a:solidFill>
                  <a:srgbClr val="C00000"/>
                </a:solidFill>
                <a:latin typeface="+mj-lt"/>
              </a:rPr>
              <a:t> </a:t>
            </a:r>
            <a:r>
              <a:rPr lang="en-US" sz="2800" b="1" dirty="0" err="1">
                <a:solidFill>
                  <a:srgbClr val="C00000"/>
                </a:solidFill>
                <a:latin typeface="+mj-lt"/>
              </a:rPr>
              <a:t>Thầy</a:t>
            </a:r>
            <a:r>
              <a:rPr lang="en-US" sz="2800" b="1" dirty="0">
                <a:solidFill>
                  <a:srgbClr val="C00000"/>
                </a:solidFill>
                <a:latin typeface="+mj-lt"/>
              </a:rPr>
              <a:t>/</a:t>
            </a:r>
            <a:r>
              <a:rPr lang="en-US" sz="2800" b="1" dirty="0" err="1">
                <a:solidFill>
                  <a:srgbClr val="C00000"/>
                </a:solidFill>
                <a:latin typeface="+mj-lt"/>
              </a:rPr>
              <a:t>Cô</a:t>
            </a:r>
            <a:r>
              <a:rPr lang="en-US" sz="2800" b="1" dirty="0">
                <a:solidFill>
                  <a:srgbClr val="C00000"/>
                </a:solidFill>
                <a:latin typeface="+mj-lt"/>
              </a:rPr>
              <a:t> </a:t>
            </a:r>
            <a:r>
              <a:rPr lang="en-US" sz="2800" b="1" dirty="0" err="1">
                <a:solidFill>
                  <a:srgbClr val="C00000"/>
                </a:solidFill>
                <a:latin typeface="+mj-lt"/>
              </a:rPr>
              <a:t>đã</a:t>
            </a:r>
            <a:r>
              <a:rPr lang="en-US" sz="2800" b="1" dirty="0">
                <a:solidFill>
                  <a:srgbClr val="C00000"/>
                </a:solidFill>
                <a:latin typeface="+mj-lt"/>
              </a:rPr>
              <a:t> </a:t>
            </a:r>
            <a:r>
              <a:rPr lang="en-US" sz="2800" b="1" dirty="0" err="1">
                <a:solidFill>
                  <a:srgbClr val="C00000"/>
                </a:solidFill>
                <a:latin typeface="+mj-lt"/>
              </a:rPr>
              <a:t>tham</a:t>
            </a:r>
            <a:r>
              <a:rPr lang="en-US" sz="2800" b="1" dirty="0">
                <a:solidFill>
                  <a:srgbClr val="C00000"/>
                </a:solidFill>
                <a:latin typeface="+mj-lt"/>
              </a:rPr>
              <a:t> </a:t>
            </a:r>
            <a:r>
              <a:rPr lang="en-US" sz="2800" b="1" dirty="0" err="1">
                <a:solidFill>
                  <a:srgbClr val="C00000"/>
                </a:solidFill>
                <a:latin typeface="+mj-lt"/>
              </a:rPr>
              <a:t>dự</a:t>
            </a:r>
            <a:r>
              <a:rPr lang="en-US" sz="2800" b="1" dirty="0">
                <a:solidFill>
                  <a:srgbClr val="C00000"/>
                </a:solidFill>
                <a:latin typeface="+mj-lt"/>
              </a:rPr>
              <a:t> </a:t>
            </a:r>
            <a:r>
              <a:rPr lang="en-US" sz="2800" b="1" dirty="0" err="1">
                <a:solidFill>
                  <a:srgbClr val="C00000"/>
                </a:solidFill>
                <a:latin typeface="+mj-lt"/>
              </a:rPr>
              <a:t>buổi</a:t>
            </a:r>
            <a:r>
              <a:rPr lang="en-US" sz="2800" b="1" dirty="0">
                <a:solidFill>
                  <a:srgbClr val="C00000"/>
                </a:solidFill>
                <a:latin typeface="+mj-lt"/>
              </a:rPr>
              <a:t> </a:t>
            </a:r>
            <a:r>
              <a:rPr lang="en-US" sz="2800" b="1" dirty="0" err="1">
                <a:solidFill>
                  <a:srgbClr val="C00000"/>
                </a:solidFill>
                <a:latin typeface="+mj-lt"/>
              </a:rPr>
              <a:t>chuyên</a:t>
            </a:r>
            <a:r>
              <a:rPr lang="en-US" sz="2800" b="1" dirty="0">
                <a:solidFill>
                  <a:srgbClr val="C00000"/>
                </a:solidFill>
                <a:latin typeface="+mj-lt"/>
              </a:rPr>
              <a:t> </a:t>
            </a:r>
            <a:r>
              <a:rPr lang="en-US" sz="2800" b="1" dirty="0" err="1">
                <a:solidFill>
                  <a:srgbClr val="C00000"/>
                </a:solidFill>
                <a:latin typeface="+mj-lt"/>
              </a:rPr>
              <a:t>đề</a:t>
            </a:r>
            <a:r>
              <a:rPr lang="en-US" sz="2800" b="1" dirty="0">
                <a:solidFill>
                  <a:srgbClr val="C00000"/>
                </a:solidFill>
                <a:latin typeface="+mj-lt"/>
              </a:rPr>
              <a:t> </a:t>
            </a:r>
            <a:r>
              <a:rPr lang="en-US" sz="2800" b="1" dirty="0" err="1">
                <a:solidFill>
                  <a:srgbClr val="C00000"/>
                </a:solidFill>
                <a:latin typeface="+mj-lt"/>
              </a:rPr>
              <a:t>Hóa</a:t>
            </a:r>
            <a:r>
              <a:rPr lang="en-US" sz="2800" b="1" dirty="0">
                <a:solidFill>
                  <a:srgbClr val="C00000"/>
                </a:solidFill>
                <a:latin typeface="+mj-lt"/>
              </a:rPr>
              <a:t> </a:t>
            </a:r>
            <a:r>
              <a:rPr lang="en-US" sz="2800" b="1" dirty="0" err="1">
                <a:solidFill>
                  <a:srgbClr val="C00000"/>
                </a:solidFill>
                <a:latin typeface="+mj-lt"/>
              </a:rPr>
              <a:t>học</a:t>
            </a:r>
            <a:r>
              <a:rPr lang="en-US" sz="2800" b="1" dirty="0">
                <a:solidFill>
                  <a:srgbClr val="C00000"/>
                </a:solidFill>
                <a:latin typeface="+mj-lt"/>
              </a:rPr>
              <a:t>.</a:t>
            </a:r>
            <a:endParaRPr sz="2800" b="1" dirty="0">
              <a:solidFill>
                <a:srgbClr val="C00000"/>
              </a:solidFill>
              <a:latin typeface="+mj-lt"/>
            </a:endParaRPr>
          </a:p>
        </p:txBody>
      </p:sp>
      <p:pic>
        <p:nvPicPr>
          <p:cNvPr id="3" name="Picture 2" descr="Icon&#10;&#10;Description automatically generated">
            <a:extLst>
              <a:ext uri="{FF2B5EF4-FFF2-40B4-BE49-F238E27FC236}">
                <a16:creationId xmlns:a16="http://schemas.microsoft.com/office/drawing/2014/main" id="{CF6A989B-F736-7017-56EF-03A3801D76FF}"/>
              </a:ext>
            </a:extLst>
          </p:cNvPr>
          <p:cNvPicPr>
            <a:picLocks noChangeAspect="1"/>
          </p:cNvPicPr>
          <p:nvPr/>
        </p:nvPicPr>
        <p:blipFill>
          <a:blip r:embed="rId3"/>
          <a:stretch>
            <a:fillRect/>
          </a:stretch>
        </p:blipFill>
        <p:spPr>
          <a:xfrm>
            <a:off x="7821178" y="160126"/>
            <a:ext cx="834366" cy="834366"/>
          </a:xfrm>
          <a:prstGeom prst="rect">
            <a:avLst/>
          </a:prstGeom>
        </p:spPr>
      </p:pic>
      <p:pic>
        <p:nvPicPr>
          <p:cNvPr id="9" name="Picture 8" descr="Chart&#10;&#10;Description automatically generated with medium confidence">
            <a:extLst>
              <a:ext uri="{FF2B5EF4-FFF2-40B4-BE49-F238E27FC236}">
                <a16:creationId xmlns:a16="http://schemas.microsoft.com/office/drawing/2014/main" id="{1F9EA578-8571-CEC7-A9C6-5E104FFC22FF}"/>
              </a:ext>
            </a:extLst>
          </p:cNvPr>
          <p:cNvPicPr>
            <a:picLocks noChangeAspect="1"/>
          </p:cNvPicPr>
          <p:nvPr/>
        </p:nvPicPr>
        <p:blipFill>
          <a:blip r:embed="rId4"/>
          <a:stretch>
            <a:fillRect/>
          </a:stretch>
        </p:blipFill>
        <p:spPr>
          <a:xfrm>
            <a:off x="456619" y="160126"/>
            <a:ext cx="913238" cy="913238"/>
          </a:xfrm>
          <a:prstGeom prst="rect">
            <a:avLst/>
          </a:prstGeom>
        </p:spPr>
      </p:pic>
      <p:pic>
        <p:nvPicPr>
          <p:cNvPr id="13" name="Picture 12" descr="Icon&#10;&#10;Description automatically generated">
            <a:extLst>
              <a:ext uri="{FF2B5EF4-FFF2-40B4-BE49-F238E27FC236}">
                <a16:creationId xmlns:a16="http://schemas.microsoft.com/office/drawing/2014/main" id="{04F26BA9-F8EA-AA8D-B804-821BFC8615DF}"/>
              </a:ext>
            </a:extLst>
          </p:cNvPr>
          <p:cNvPicPr>
            <a:picLocks noChangeAspect="1"/>
          </p:cNvPicPr>
          <p:nvPr/>
        </p:nvPicPr>
        <p:blipFill>
          <a:blip r:embed="rId5"/>
          <a:stretch>
            <a:fillRect/>
          </a:stretch>
        </p:blipFill>
        <p:spPr>
          <a:xfrm>
            <a:off x="605556" y="3382788"/>
            <a:ext cx="1476215" cy="1476215"/>
          </a:xfrm>
          <a:prstGeom prst="rect">
            <a:avLst/>
          </a:prstGeom>
        </p:spPr>
      </p:pic>
      <p:pic>
        <p:nvPicPr>
          <p:cNvPr id="17" name="Picture 16" descr="A picture containing text, iPod, vector graphics&#10;&#10;Description automatically generated">
            <a:extLst>
              <a:ext uri="{FF2B5EF4-FFF2-40B4-BE49-F238E27FC236}">
                <a16:creationId xmlns:a16="http://schemas.microsoft.com/office/drawing/2014/main" id="{DE4A1F2B-F6B1-C9C5-B6B1-061333778274}"/>
              </a:ext>
            </a:extLst>
          </p:cNvPr>
          <p:cNvPicPr>
            <a:picLocks noChangeAspect="1"/>
          </p:cNvPicPr>
          <p:nvPr/>
        </p:nvPicPr>
        <p:blipFill>
          <a:blip r:embed="rId6"/>
          <a:stretch>
            <a:fillRect/>
          </a:stretch>
        </p:blipFill>
        <p:spPr>
          <a:xfrm>
            <a:off x="7190398" y="3640176"/>
            <a:ext cx="1047963" cy="1047963"/>
          </a:xfrm>
          <a:prstGeom prst="rect">
            <a:avLst/>
          </a:prstGeom>
        </p:spPr>
      </p:pic>
      <p:pic>
        <p:nvPicPr>
          <p:cNvPr id="2050" name="Picture 2" descr="Gif De Quimica - Gen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10528" y="2340354"/>
            <a:ext cx="2926130" cy="20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2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9"/>
                                        </p:tgtEl>
                                        <p:attrNameLst>
                                          <p:attrName>style.visibility</p:attrName>
                                        </p:attrNameLst>
                                      </p:cBhvr>
                                      <p:to>
                                        <p:strVal val="visible"/>
                                      </p:to>
                                    </p:set>
                                    <p:animEffect transition="in" filter="barn(inVertical)">
                                      <p:cBhvr>
                                        <p:cTn id="7" dur="500"/>
                                        <p:tgtEl>
                                          <p:spTgt spid="969"/>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53"/>
          <p:cNvSpPr txBox="1">
            <a:spLocks noGrp="1"/>
          </p:cNvSpPr>
          <p:nvPr>
            <p:ph type="title"/>
          </p:nvPr>
        </p:nvSpPr>
        <p:spPr>
          <a:xfrm>
            <a:off x="1042333" y="1003896"/>
            <a:ext cx="7163109" cy="3117000"/>
          </a:xfrm>
          <a:prstGeom prst="rect">
            <a:avLst/>
          </a:prstGeom>
          <a:solidFill>
            <a:srgbClr val="82B5E3"/>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6000" dirty="0" err="1">
                <a:latin typeface="+mn-lt"/>
              </a:rPr>
              <a:t>Mời</a:t>
            </a:r>
            <a:r>
              <a:rPr lang="en-US" sz="6000" dirty="0">
                <a:latin typeface="+mn-lt"/>
              </a:rPr>
              <a:t> </a:t>
            </a:r>
            <a:r>
              <a:rPr lang="en-US" sz="6000" dirty="0" err="1">
                <a:latin typeface="+mn-lt"/>
              </a:rPr>
              <a:t>các</a:t>
            </a:r>
            <a:r>
              <a:rPr lang="en-US" sz="6000" dirty="0">
                <a:latin typeface="+mn-lt"/>
              </a:rPr>
              <a:t> </a:t>
            </a:r>
            <a:r>
              <a:rPr lang="en-US" sz="6000" dirty="0" err="1">
                <a:latin typeface="+mn-lt"/>
              </a:rPr>
              <a:t>em</a:t>
            </a:r>
            <a:r>
              <a:rPr lang="en-US" sz="6000" dirty="0">
                <a:latin typeface="+mn-lt"/>
              </a:rPr>
              <a:t> </a:t>
            </a:r>
            <a:r>
              <a:rPr lang="en-US" sz="6000" dirty="0" err="1">
                <a:latin typeface="+mn-lt"/>
              </a:rPr>
              <a:t>xem</a:t>
            </a:r>
            <a:r>
              <a:rPr lang="en-US" sz="6000" dirty="0">
                <a:latin typeface="+mn-lt"/>
              </a:rPr>
              <a:t> video </a:t>
            </a:r>
            <a:r>
              <a:rPr lang="en-US" sz="6000" dirty="0" err="1">
                <a:latin typeface="+mn-lt"/>
              </a:rPr>
              <a:t>hỏa</a:t>
            </a:r>
            <a:r>
              <a:rPr lang="en-US" sz="6000" dirty="0">
                <a:latin typeface="+mn-lt"/>
              </a:rPr>
              <a:t> </a:t>
            </a:r>
            <a:r>
              <a:rPr lang="en-US" sz="6000" dirty="0" err="1">
                <a:latin typeface="+mn-lt"/>
              </a:rPr>
              <a:t>hoạn</a:t>
            </a:r>
            <a:endParaRPr sz="6000" dirty="0">
              <a:latin typeface="+mn-lt"/>
            </a:endParaRPr>
          </a:p>
        </p:txBody>
      </p:sp>
      <p:pic>
        <p:nvPicPr>
          <p:cNvPr id="3" name="Picture 2" descr="Icon&#10;&#10;Description automatically generated">
            <a:extLst>
              <a:ext uri="{FF2B5EF4-FFF2-40B4-BE49-F238E27FC236}">
                <a16:creationId xmlns:a16="http://schemas.microsoft.com/office/drawing/2014/main" id="{CF6A989B-F736-7017-56EF-03A3801D76FF}"/>
              </a:ext>
            </a:extLst>
          </p:cNvPr>
          <p:cNvPicPr>
            <a:picLocks noChangeAspect="1"/>
          </p:cNvPicPr>
          <p:nvPr/>
        </p:nvPicPr>
        <p:blipFill>
          <a:blip r:embed="rId3"/>
          <a:stretch>
            <a:fillRect/>
          </a:stretch>
        </p:blipFill>
        <p:spPr>
          <a:xfrm>
            <a:off x="7130015" y="220197"/>
            <a:ext cx="1068058" cy="1068058"/>
          </a:xfrm>
          <a:prstGeom prst="rect">
            <a:avLst/>
          </a:prstGeom>
        </p:spPr>
      </p:pic>
      <p:pic>
        <p:nvPicPr>
          <p:cNvPr id="9" name="Picture 8" descr="Chart&#10;&#10;Description automatically generated with medium confidence">
            <a:extLst>
              <a:ext uri="{FF2B5EF4-FFF2-40B4-BE49-F238E27FC236}">
                <a16:creationId xmlns:a16="http://schemas.microsoft.com/office/drawing/2014/main" id="{1F9EA578-8571-CEC7-A9C6-5E104FFC22FF}"/>
              </a:ext>
            </a:extLst>
          </p:cNvPr>
          <p:cNvPicPr>
            <a:picLocks noChangeAspect="1"/>
          </p:cNvPicPr>
          <p:nvPr/>
        </p:nvPicPr>
        <p:blipFill>
          <a:blip r:embed="rId4"/>
          <a:stretch>
            <a:fillRect/>
          </a:stretch>
        </p:blipFill>
        <p:spPr>
          <a:xfrm>
            <a:off x="605556" y="495202"/>
            <a:ext cx="913238" cy="913238"/>
          </a:xfrm>
          <a:prstGeom prst="rect">
            <a:avLst/>
          </a:prstGeom>
        </p:spPr>
      </p:pic>
      <p:pic>
        <p:nvPicPr>
          <p:cNvPr id="13" name="Picture 12" descr="Icon&#10;&#10;Description automatically generated">
            <a:hlinkClick r:id="rId5" action="ppaction://hlinkfile"/>
            <a:extLst>
              <a:ext uri="{FF2B5EF4-FFF2-40B4-BE49-F238E27FC236}">
                <a16:creationId xmlns:a16="http://schemas.microsoft.com/office/drawing/2014/main" id="{04F26BA9-F8EA-AA8D-B804-821BFC8615DF}"/>
              </a:ext>
            </a:extLst>
          </p:cNvPr>
          <p:cNvPicPr>
            <a:picLocks noChangeAspect="1"/>
          </p:cNvPicPr>
          <p:nvPr/>
        </p:nvPicPr>
        <p:blipFill>
          <a:blip r:embed="rId6"/>
          <a:stretch>
            <a:fillRect/>
          </a:stretch>
        </p:blipFill>
        <p:spPr>
          <a:xfrm>
            <a:off x="605556" y="3382788"/>
            <a:ext cx="1476215" cy="1476215"/>
          </a:xfrm>
          <a:prstGeom prst="rect">
            <a:avLst/>
          </a:prstGeom>
        </p:spPr>
      </p:pic>
      <p:pic>
        <p:nvPicPr>
          <p:cNvPr id="17" name="Picture 16" descr="A picture containing text, iPod, vector graphics&#10;&#10;Description automatically generated">
            <a:extLst>
              <a:ext uri="{FF2B5EF4-FFF2-40B4-BE49-F238E27FC236}">
                <a16:creationId xmlns:a16="http://schemas.microsoft.com/office/drawing/2014/main" id="{DE4A1F2B-F6B1-C9C5-B6B1-061333778274}"/>
              </a:ext>
            </a:extLst>
          </p:cNvPr>
          <p:cNvPicPr>
            <a:picLocks noChangeAspect="1"/>
          </p:cNvPicPr>
          <p:nvPr/>
        </p:nvPicPr>
        <p:blipFill>
          <a:blip r:embed="rId7"/>
          <a:stretch>
            <a:fillRect/>
          </a:stretch>
        </p:blipFill>
        <p:spPr>
          <a:xfrm>
            <a:off x="7190398" y="3640176"/>
            <a:ext cx="1047963" cy="1047963"/>
          </a:xfrm>
          <a:prstGeom prst="rect">
            <a:avLst/>
          </a:prstGeom>
        </p:spPr>
      </p:pic>
      <p:sp>
        <p:nvSpPr>
          <p:cNvPr id="2" name="Right Arrow 1">
            <a:hlinkClick r:id="rId8" action="ppaction://hlinkfile"/>
          </p:cNvPr>
          <p:cNvSpPr/>
          <p:nvPr/>
        </p:nvSpPr>
        <p:spPr>
          <a:xfrm>
            <a:off x="141099" y="222680"/>
            <a:ext cx="757375" cy="731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4" name="Right Arrow 3">
            <a:hlinkClick r:id="rId5" action="ppaction://hlinkfile"/>
          </p:cNvPr>
          <p:cNvSpPr/>
          <p:nvPr/>
        </p:nvSpPr>
        <p:spPr>
          <a:xfrm>
            <a:off x="141099" y="4120895"/>
            <a:ext cx="757375" cy="73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Tree>
    <p:extLst>
      <p:ext uri="{BB962C8B-B14F-4D97-AF65-F5344CB8AC3E}">
        <p14:creationId xmlns:p14="http://schemas.microsoft.com/office/powerpoint/2010/main" val="1850722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p:cTn id="7" dur="500" fill="hold"/>
                                        <p:tgtEl>
                                          <p:spTgt spid="969"/>
                                        </p:tgtEl>
                                        <p:attrNameLst>
                                          <p:attrName>ppt_w</p:attrName>
                                        </p:attrNameLst>
                                      </p:cBhvr>
                                      <p:tavLst>
                                        <p:tav tm="0">
                                          <p:val>
                                            <p:fltVal val="0"/>
                                          </p:val>
                                        </p:tav>
                                        <p:tav tm="100000">
                                          <p:val>
                                            <p:strVal val="#ppt_w"/>
                                          </p:val>
                                        </p:tav>
                                      </p:tavLst>
                                    </p:anim>
                                    <p:anim calcmode="lin" valueType="num">
                                      <p:cBhvr>
                                        <p:cTn id="8" dur="500" fill="hold"/>
                                        <p:tgtEl>
                                          <p:spTgt spid="969"/>
                                        </p:tgtEl>
                                        <p:attrNameLst>
                                          <p:attrName>ppt_h</p:attrName>
                                        </p:attrNameLst>
                                      </p:cBhvr>
                                      <p:tavLst>
                                        <p:tav tm="0">
                                          <p:val>
                                            <p:fltVal val="0"/>
                                          </p:val>
                                        </p:tav>
                                        <p:tav tm="100000">
                                          <p:val>
                                            <p:strVal val="#ppt_h"/>
                                          </p:val>
                                        </p:tav>
                                      </p:tavLst>
                                    </p:anim>
                                    <p:animEffect transition="in" filter="fade">
                                      <p:cBhvr>
                                        <p:cTn id="9" dur="500"/>
                                        <p:tgtEl>
                                          <p:spTgt spid="96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4" name="Google Shape;634;p48"/>
          <p:cNvSpPr/>
          <p:nvPr/>
        </p:nvSpPr>
        <p:spPr>
          <a:xfrm>
            <a:off x="2918444" y="1168400"/>
            <a:ext cx="6225556" cy="241300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rgbClr val="82B5E3"/>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82B5E3"/>
              </a:highlight>
            </a:endParaRPr>
          </a:p>
        </p:txBody>
      </p:sp>
      <p:sp>
        <p:nvSpPr>
          <p:cNvPr id="637" name="Google Shape;637;p48"/>
          <p:cNvSpPr txBox="1">
            <a:spLocks noGrp="1"/>
          </p:cNvSpPr>
          <p:nvPr>
            <p:ph type="title" idx="2"/>
          </p:nvPr>
        </p:nvSpPr>
        <p:spPr>
          <a:xfrm>
            <a:off x="3286743" y="1366019"/>
            <a:ext cx="5654058" cy="2017762"/>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2800" b="1" dirty="0">
                <a:solidFill>
                  <a:srgbClr val="FF0000"/>
                </a:solidFill>
                <a:latin typeface="+mn-lt"/>
              </a:rPr>
              <a:t>BÀI 6. ĐIỂM CHỚP CHÁY (NHIỆT ĐỘ CHỚP CHÁY), NHIỆT ĐỘ TỰ BỐC CHÁY VÀ NHIỆT ĐỘ CHÁY </a:t>
            </a:r>
            <a:endParaRPr sz="2800" b="1" dirty="0">
              <a:solidFill>
                <a:srgbClr val="FF0000"/>
              </a:solidFill>
              <a:latin typeface="+mn-lt"/>
            </a:endParaRPr>
          </a:p>
        </p:txBody>
      </p:sp>
      <p:pic>
        <p:nvPicPr>
          <p:cNvPr id="5" name="Picture 4" descr="Icon&#10;&#10;Description automatically generated">
            <a:extLst>
              <a:ext uri="{FF2B5EF4-FFF2-40B4-BE49-F238E27FC236}">
                <a16:creationId xmlns:a16="http://schemas.microsoft.com/office/drawing/2014/main" id="{4CEFB65D-7DAD-8655-188D-7D048FDE1268}"/>
              </a:ext>
            </a:extLst>
          </p:cNvPr>
          <p:cNvPicPr>
            <a:picLocks noChangeAspect="1"/>
          </p:cNvPicPr>
          <p:nvPr/>
        </p:nvPicPr>
        <p:blipFill>
          <a:blip r:embed="rId3"/>
          <a:stretch>
            <a:fillRect/>
          </a:stretch>
        </p:blipFill>
        <p:spPr>
          <a:xfrm>
            <a:off x="347035" y="2203792"/>
            <a:ext cx="2939708" cy="2939708"/>
          </a:xfrm>
          <a:prstGeom prst="rect">
            <a:avLst/>
          </a:prstGeom>
        </p:spPr>
      </p:pic>
    </p:spTree>
    <p:extLst>
      <p:ext uri="{BB962C8B-B14F-4D97-AF65-F5344CB8AC3E}">
        <p14:creationId xmlns:p14="http://schemas.microsoft.com/office/powerpoint/2010/main" val="3052047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4"/>
                                        </p:tgtEl>
                                        <p:attrNameLst>
                                          <p:attrName>style.visibility</p:attrName>
                                        </p:attrNameLst>
                                      </p:cBhvr>
                                      <p:to>
                                        <p:strVal val="visible"/>
                                      </p:to>
                                    </p:set>
                                    <p:anim calcmode="lin" valueType="num">
                                      <p:cBhvr>
                                        <p:cTn id="7" dur="500" fill="hold"/>
                                        <p:tgtEl>
                                          <p:spTgt spid="634"/>
                                        </p:tgtEl>
                                        <p:attrNameLst>
                                          <p:attrName>ppt_w</p:attrName>
                                        </p:attrNameLst>
                                      </p:cBhvr>
                                      <p:tavLst>
                                        <p:tav tm="0">
                                          <p:val>
                                            <p:fltVal val="0"/>
                                          </p:val>
                                        </p:tav>
                                        <p:tav tm="100000">
                                          <p:val>
                                            <p:strVal val="#ppt_w"/>
                                          </p:val>
                                        </p:tav>
                                      </p:tavLst>
                                    </p:anim>
                                    <p:anim calcmode="lin" valueType="num">
                                      <p:cBhvr>
                                        <p:cTn id="8" dur="500" fill="hold"/>
                                        <p:tgtEl>
                                          <p:spTgt spid="634"/>
                                        </p:tgtEl>
                                        <p:attrNameLst>
                                          <p:attrName>ppt_h</p:attrName>
                                        </p:attrNameLst>
                                      </p:cBhvr>
                                      <p:tavLst>
                                        <p:tav tm="0">
                                          <p:val>
                                            <p:fltVal val="0"/>
                                          </p:val>
                                        </p:tav>
                                        <p:tav tm="100000">
                                          <p:val>
                                            <p:strVal val="#ppt_h"/>
                                          </p:val>
                                        </p:tav>
                                      </p:tavLst>
                                    </p:anim>
                                    <p:animEffect transition="in" filter="fade">
                                      <p:cBhvr>
                                        <p:cTn id="9" dur="500"/>
                                        <p:tgtEl>
                                          <p:spTgt spid="6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7"/>
                                        </p:tgtEl>
                                        <p:attrNameLst>
                                          <p:attrName>style.visibility</p:attrName>
                                        </p:attrNameLst>
                                      </p:cBhvr>
                                      <p:to>
                                        <p:strVal val="visible"/>
                                      </p:to>
                                    </p:set>
                                    <p:anim calcmode="lin" valueType="num">
                                      <p:cBhvr>
                                        <p:cTn id="12" dur="500" fill="hold"/>
                                        <p:tgtEl>
                                          <p:spTgt spid="637"/>
                                        </p:tgtEl>
                                        <p:attrNameLst>
                                          <p:attrName>ppt_w</p:attrName>
                                        </p:attrNameLst>
                                      </p:cBhvr>
                                      <p:tavLst>
                                        <p:tav tm="0">
                                          <p:val>
                                            <p:fltVal val="0"/>
                                          </p:val>
                                        </p:tav>
                                        <p:tav tm="100000">
                                          <p:val>
                                            <p:strVal val="#ppt_w"/>
                                          </p:val>
                                        </p:tav>
                                      </p:tavLst>
                                    </p:anim>
                                    <p:anim calcmode="lin" valueType="num">
                                      <p:cBhvr>
                                        <p:cTn id="13" dur="500" fill="hold"/>
                                        <p:tgtEl>
                                          <p:spTgt spid="637"/>
                                        </p:tgtEl>
                                        <p:attrNameLst>
                                          <p:attrName>ppt_h</p:attrName>
                                        </p:attrNameLst>
                                      </p:cBhvr>
                                      <p:tavLst>
                                        <p:tav tm="0">
                                          <p:val>
                                            <p:fltVal val="0"/>
                                          </p:val>
                                        </p:tav>
                                        <p:tav tm="100000">
                                          <p:val>
                                            <p:strVal val="#ppt_h"/>
                                          </p:val>
                                        </p:tav>
                                      </p:tavLst>
                                    </p:anim>
                                    <p:animEffect transition="in" filter="fade">
                                      <p:cBhvr>
                                        <p:cTn id="14" dur="500"/>
                                        <p:tgtEl>
                                          <p:spTgt spid="63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animBg="1"/>
      <p:bldP spid="6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1" name="Picture 50" descr="A picture containing bottle&#10;&#10;Description automatically generated">
            <a:extLst>
              <a:ext uri="{FF2B5EF4-FFF2-40B4-BE49-F238E27FC236}">
                <a16:creationId xmlns:a16="http://schemas.microsoft.com/office/drawing/2014/main" id="{06C511E2-E62C-C4FE-D8AB-59533D4441AB}"/>
              </a:ext>
            </a:extLst>
          </p:cNvPr>
          <p:cNvPicPr>
            <a:picLocks noChangeAspect="1"/>
          </p:cNvPicPr>
          <p:nvPr/>
        </p:nvPicPr>
        <p:blipFill>
          <a:blip r:embed="rId3"/>
          <a:stretch>
            <a:fillRect/>
          </a:stretch>
        </p:blipFill>
        <p:spPr>
          <a:xfrm>
            <a:off x="7807008" y="4122012"/>
            <a:ext cx="913033" cy="913033"/>
          </a:xfrm>
          <a:prstGeom prst="rect">
            <a:avLst/>
          </a:prstGeom>
        </p:spPr>
      </p:pic>
      <p:grpSp>
        <p:nvGrpSpPr>
          <p:cNvPr id="2" name="Group 1">
            <a:extLst>
              <a:ext uri="{FF2B5EF4-FFF2-40B4-BE49-F238E27FC236}">
                <a16:creationId xmlns:a16="http://schemas.microsoft.com/office/drawing/2014/main" id="{D5770DA5-A75E-C662-548E-B1CB45973C68}"/>
              </a:ext>
            </a:extLst>
          </p:cNvPr>
          <p:cNvGrpSpPr/>
          <p:nvPr/>
        </p:nvGrpSpPr>
        <p:grpSpPr>
          <a:xfrm>
            <a:off x="159036" y="1164566"/>
            <a:ext cx="8825928" cy="3597041"/>
            <a:chOff x="159036" y="1164569"/>
            <a:chExt cx="8825928" cy="3597041"/>
          </a:xfrm>
        </p:grpSpPr>
        <p:grpSp>
          <p:nvGrpSpPr>
            <p:cNvPr id="11" name="Group 10">
              <a:extLst>
                <a:ext uri="{FF2B5EF4-FFF2-40B4-BE49-F238E27FC236}">
                  <a16:creationId xmlns:a16="http://schemas.microsoft.com/office/drawing/2014/main" id="{5508991D-011A-EBB0-22AA-84E6F31A5BE9}"/>
                </a:ext>
              </a:extLst>
            </p:cNvPr>
            <p:cNvGrpSpPr/>
            <p:nvPr/>
          </p:nvGrpSpPr>
          <p:grpSpPr>
            <a:xfrm>
              <a:off x="159036" y="1164569"/>
              <a:ext cx="8825928" cy="3597041"/>
              <a:chOff x="125567" y="983301"/>
              <a:chExt cx="8825928" cy="3597041"/>
            </a:xfrm>
          </p:grpSpPr>
          <p:sp>
            <p:nvSpPr>
              <p:cNvPr id="580" name="Google Shape;580;p47"/>
              <p:cNvSpPr/>
              <p:nvPr/>
            </p:nvSpPr>
            <p:spPr>
              <a:xfrm>
                <a:off x="125567" y="983301"/>
                <a:ext cx="8825928" cy="35970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TextBox 61">
                <a:extLst>
                  <a:ext uri="{FF2B5EF4-FFF2-40B4-BE49-F238E27FC236}">
                    <a16:creationId xmlns:a16="http://schemas.microsoft.com/office/drawing/2014/main" id="{216CBEF2-4152-1364-F626-B707A7AE720F}"/>
                  </a:ext>
                </a:extLst>
              </p:cNvPr>
              <p:cNvSpPr txBox="1"/>
              <p:nvPr/>
            </p:nvSpPr>
            <p:spPr>
              <a:xfrm>
                <a:off x="1022272" y="1166499"/>
                <a:ext cx="7546035" cy="523220"/>
              </a:xfrm>
              <a:prstGeom prst="rect">
                <a:avLst/>
              </a:prstGeom>
              <a:noFill/>
            </p:spPr>
            <p:txBody>
              <a:bodyPr wrap="square">
                <a:spAutoFit/>
              </a:bodyPr>
              <a:lstStyle/>
              <a:p>
                <a:pPr algn="just">
                  <a:lnSpc>
                    <a:spcPct val="140000"/>
                  </a:lnSpc>
                </a:pPr>
                <a:r>
                  <a:rPr lang="en-US" sz="2000" dirty="0" err="1"/>
                  <a:t>Nêu</a:t>
                </a:r>
                <a:r>
                  <a:rPr lang="en-US" sz="2000" dirty="0"/>
                  <a:t> </a:t>
                </a:r>
                <a:r>
                  <a:rPr lang="en-US" sz="2000" dirty="0" err="1"/>
                  <a:t>được</a:t>
                </a:r>
                <a:r>
                  <a:rPr lang="en-US" sz="2000" dirty="0"/>
                  <a:t> </a:t>
                </a:r>
                <a:r>
                  <a:rPr lang="en-US" sz="2000" dirty="0" err="1"/>
                  <a:t>khái</a:t>
                </a:r>
                <a:r>
                  <a:rPr lang="en-US" sz="2000" dirty="0"/>
                  <a:t> </a:t>
                </a:r>
                <a:r>
                  <a:rPr lang="en-US" sz="2000" dirty="0" err="1"/>
                  <a:t>niệm</a:t>
                </a:r>
                <a:r>
                  <a:rPr lang="en-US" sz="2000" dirty="0"/>
                  <a:t> </a:t>
                </a:r>
                <a:r>
                  <a:rPr lang="en-US" sz="2000" dirty="0" err="1"/>
                  <a:t>về</a:t>
                </a:r>
                <a:r>
                  <a:rPr lang="en-US" sz="2000" dirty="0"/>
                  <a:t> </a:t>
                </a:r>
                <a:r>
                  <a:rPr lang="en-US" sz="2000" dirty="0" err="1"/>
                  <a:t>điểm</a:t>
                </a:r>
                <a:r>
                  <a:rPr lang="en-US" sz="2000" dirty="0"/>
                  <a:t> </a:t>
                </a:r>
                <a:r>
                  <a:rPr lang="en-US" sz="2000" dirty="0" err="1"/>
                  <a:t>chớp</a:t>
                </a:r>
                <a:r>
                  <a:rPr lang="en-US" sz="2000" dirty="0"/>
                  <a:t> </a:t>
                </a:r>
                <a:r>
                  <a:rPr lang="en-US" sz="2000" dirty="0" err="1"/>
                  <a:t>cháy</a:t>
                </a:r>
                <a:r>
                  <a:rPr lang="en-US" sz="2000" dirty="0"/>
                  <a:t>, </a:t>
                </a:r>
                <a:r>
                  <a:rPr lang="en-US" sz="2000" dirty="0" err="1"/>
                  <a:t>nhiệt</a:t>
                </a:r>
                <a:r>
                  <a:rPr lang="en-US" sz="2000" dirty="0"/>
                  <a:t> </a:t>
                </a:r>
                <a:r>
                  <a:rPr lang="en-US" sz="2000" dirty="0" err="1"/>
                  <a:t>độ</a:t>
                </a:r>
                <a:r>
                  <a:rPr lang="en-US" sz="2000" dirty="0"/>
                  <a:t> </a:t>
                </a:r>
                <a:r>
                  <a:rPr lang="en-US" sz="2000" dirty="0" err="1"/>
                  <a:t>tự</a:t>
                </a:r>
                <a:r>
                  <a:rPr lang="en-US" sz="2000" dirty="0"/>
                  <a:t> </a:t>
                </a:r>
                <a:r>
                  <a:rPr lang="en-US" sz="2000" dirty="0" err="1"/>
                  <a:t>bốc</a:t>
                </a:r>
                <a:r>
                  <a:rPr lang="en-US" sz="2000" dirty="0"/>
                  <a:t> </a:t>
                </a:r>
                <a:r>
                  <a:rPr lang="en-US" sz="2000" dirty="0" err="1"/>
                  <a:t>cháy</a:t>
                </a:r>
                <a:r>
                  <a:rPr lang="en-US" sz="2000" dirty="0"/>
                  <a:t>.</a:t>
                </a:r>
              </a:p>
            </p:txBody>
          </p:sp>
        </p:grpSp>
        <p:pic>
          <p:nvPicPr>
            <p:cNvPr id="15" name="Picture 14" descr="A picture containing icon&#10;&#10;Description automatically generated">
              <a:extLst>
                <a:ext uri="{FF2B5EF4-FFF2-40B4-BE49-F238E27FC236}">
                  <a16:creationId xmlns:a16="http://schemas.microsoft.com/office/drawing/2014/main" id="{37294E34-B077-58A1-1E19-E26C9743B8A3}"/>
                </a:ext>
              </a:extLst>
            </p:cNvPr>
            <p:cNvPicPr>
              <a:picLocks noChangeAspect="1"/>
            </p:cNvPicPr>
            <p:nvPr/>
          </p:nvPicPr>
          <p:blipFill>
            <a:blip r:embed="rId4"/>
            <a:stretch>
              <a:fillRect/>
            </a:stretch>
          </p:blipFill>
          <p:spPr>
            <a:xfrm>
              <a:off x="579232" y="1305222"/>
              <a:ext cx="476510" cy="476510"/>
            </a:xfrm>
            <a:prstGeom prst="rect">
              <a:avLst/>
            </a:prstGeom>
          </p:spPr>
        </p:pic>
        <p:pic>
          <p:nvPicPr>
            <p:cNvPr id="69" name="Picture 68" descr="A picture containing icon&#10;&#10;Description automatically generated">
              <a:extLst>
                <a:ext uri="{FF2B5EF4-FFF2-40B4-BE49-F238E27FC236}">
                  <a16:creationId xmlns:a16="http://schemas.microsoft.com/office/drawing/2014/main" id="{B673BF02-0F3A-EB62-EC09-DE061A9CA563}"/>
                </a:ext>
              </a:extLst>
            </p:cNvPr>
            <p:cNvPicPr>
              <a:picLocks noChangeAspect="1"/>
            </p:cNvPicPr>
            <p:nvPr/>
          </p:nvPicPr>
          <p:blipFill>
            <a:blip r:embed="rId4"/>
            <a:stretch>
              <a:fillRect/>
            </a:stretch>
          </p:blipFill>
          <p:spPr>
            <a:xfrm>
              <a:off x="599050" y="2128637"/>
              <a:ext cx="476510" cy="476510"/>
            </a:xfrm>
            <a:prstGeom prst="rect">
              <a:avLst/>
            </a:prstGeom>
          </p:spPr>
        </p:pic>
        <p:pic>
          <p:nvPicPr>
            <p:cNvPr id="70" name="Picture 69" descr="A picture containing icon&#10;&#10;Description automatically generated">
              <a:extLst>
                <a:ext uri="{FF2B5EF4-FFF2-40B4-BE49-F238E27FC236}">
                  <a16:creationId xmlns:a16="http://schemas.microsoft.com/office/drawing/2014/main" id="{59C404F6-DD6F-7E73-755A-3AE7D1FB7FE2}"/>
                </a:ext>
              </a:extLst>
            </p:cNvPr>
            <p:cNvPicPr>
              <a:picLocks noChangeAspect="1"/>
            </p:cNvPicPr>
            <p:nvPr/>
          </p:nvPicPr>
          <p:blipFill>
            <a:blip r:embed="rId4"/>
            <a:stretch>
              <a:fillRect/>
            </a:stretch>
          </p:blipFill>
          <p:spPr>
            <a:xfrm>
              <a:off x="596618" y="2948881"/>
              <a:ext cx="476510" cy="476510"/>
            </a:xfrm>
            <a:prstGeom prst="rect">
              <a:avLst/>
            </a:prstGeom>
          </p:spPr>
        </p:pic>
        <p:pic>
          <p:nvPicPr>
            <p:cNvPr id="71" name="Picture 70" descr="A picture containing icon&#10;&#10;Description automatically generated">
              <a:extLst>
                <a:ext uri="{FF2B5EF4-FFF2-40B4-BE49-F238E27FC236}">
                  <a16:creationId xmlns:a16="http://schemas.microsoft.com/office/drawing/2014/main" id="{F59C78CB-4EA8-4E14-9693-2C2DEE5C317A}"/>
                </a:ext>
              </a:extLst>
            </p:cNvPr>
            <p:cNvPicPr>
              <a:picLocks noChangeAspect="1"/>
            </p:cNvPicPr>
            <p:nvPr/>
          </p:nvPicPr>
          <p:blipFill>
            <a:blip r:embed="rId4"/>
            <a:stretch>
              <a:fillRect/>
            </a:stretch>
          </p:blipFill>
          <p:spPr>
            <a:xfrm>
              <a:off x="596618" y="3779546"/>
              <a:ext cx="476510" cy="476510"/>
            </a:xfrm>
            <a:prstGeom prst="rect">
              <a:avLst/>
            </a:prstGeom>
          </p:spPr>
        </p:pic>
      </p:grpSp>
      <p:grpSp>
        <p:nvGrpSpPr>
          <p:cNvPr id="13" name="Group 12">
            <a:extLst>
              <a:ext uri="{FF2B5EF4-FFF2-40B4-BE49-F238E27FC236}">
                <a16:creationId xmlns:a16="http://schemas.microsoft.com/office/drawing/2014/main" id="{A6D1BD87-5A23-6065-6BC1-94C9B3EFA59D}"/>
              </a:ext>
            </a:extLst>
          </p:cNvPr>
          <p:cNvGrpSpPr/>
          <p:nvPr/>
        </p:nvGrpSpPr>
        <p:grpSpPr>
          <a:xfrm>
            <a:off x="2953784" y="381889"/>
            <a:ext cx="4317873" cy="923330"/>
            <a:chOff x="2953784" y="381889"/>
            <a:chExt cx="4201084" cy="923330"/>
          </a:xfrm>
        </p:grpSpPr>
        <p:sp>
          <p:nvSpPr>
            <p:cNvPr id="63" name="Google Shape;634;p48">
              <a:extLst>
                <a:ext uri="{FF2B5EF4-FFF2-40B4-BE49-F238E27FC236}">
                  <a16:creationId xmlns:a16="http://schemas.microsoft.com/office/drawing/2014/main" id="{386FB296-0729-31A2-EC7E-DB29F24C3ED8}"/>
                </a:ext>
              </a:extLst>
            </p:cNvPr>
            <p:cNvSpPr/>
            <p:nvPr/>
          </p:nvSpPr>
          <p:spPr>
            <a:xfrm>
              <a:off x="2953784" y="381889"/>
              <a:ext cx="3301449"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304871" y="428055"/>
              <a:ext cx="3849997" cy="830997"/>
            </a:xfrm>
            <a:prstGeom prst="rect">
              <a:avLst/>
            </a:prstGeom>
            <a:noFill/>
          </p:spPr>
          <p:txBody>
            <a:bodyPr wrap="square" rtlCol="0">
              <a:spAutoFit/>
            </a:bodyPr>
            <a:lstStyle/>
            <a:p>
              <a:r>
                <a:rPr lang="vi-VN" sz="4800" b="1" dirty="0">
                  <a:solidFill>
                    <a:srgbClr val="FF0000"/>
                  </a:solidFill>
                  <a:latin typeface="+mn-lt"/>
                </a:rPr>
                <a:t>Mục Tiêu</a:t>
              </a:r>
              <a:endParaRPr lang="en-US" sz="4800" b="1" dirty="0">
                <a:solidFill>
                  <a:srgbClr val="FF0000"/>
                </a:solidFill>
                <a:latin typeface="+mn-lt"/>
              </a:endParaRPr>
            </a:p>
          </p:txBody>
        </p:sp>
      </p:grpSp>
      <p:sp>
        <p:nvSpPr>
          <p:cNvPr id="14" name="TextBox 13">
            <a:extLst>
              <a:ext uri="{FF2B5EF4-FFF2-40B4-BE49-F238E27FC236}">
                <a16:creationId xmlns:a16="http://schemas.microsoft.com/office/drawing/2014/main" id="{216CBEF2-4152-1364-F626-B707A7AE720F}"/>
              </a:ext>
            </a:extLst>
          </p:cNvPr>
          <p:cNvSpPr txBox="1"/>
          <p:nvPr/>
        </p:nvSpPr>
        <p:spPr>
          <a:xfrm>
            <a:off x="1055742" y="2008979"/>
            <a:ext cx="7546035" cy="954107"/>
          </a:xfrm>
          <a:prstGeom prst="rect">
            <a:avLst/>
          </a:prstGeom>
          <a:noFill/>
        </p:spPr>
        <p:txBody>
          <a:bodyPr wrap="square">
            <a:spAutoFit/>
          </a:bodyPr>
          <a:lstStyle/>
          <a:p>
            <a:pPr algn="just">
              <a:lnSpc>
                <a:spcPct val="140000"/>
              </a:lnSpc>
            </a:pPr>
            <a:r>
              <a:rPr lang="en-US" sz="2000" dirty="0" err="1"/>
              <a:t>Trình</a:t>
            </a:r>
            <a:r>
              <a:rPr lang="en-US" sz="2000" dirty="0"/>
              <a:t> </a:t>
            </a:r>
            <a:r>
              <a:rPr lang="en-US" sz="2000" dirty="0" err="1"/>
              <a:t>bày</a:t>
            </a:r>
            <a:r>
              <a:rPr lang="en-US" sz="2000" dirty="0"/>
              <a:t> </a:t>
            </a:r>
            <a:r>
              <a:rPr lang="en-US" sz="2000" dirty="0" err="1"/>
              <a:t>được</a:t>
            </a:r>
            <a:r>
              <a:rPr lang="en-US" sz="2000" dirty="0"/>
              <a:t>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điểm</a:t>
            </a:r>
            <a:r>
              <a:rPr lang="en-US" sz="2000" dirty="0"/>
              <a:t> </a:t>
            </a:r>
            <a:r>
              <a:rPr lang="en-US" sz="2000" dirty="0" err="1"/>
              <a:t>chớp</a:t>
            </a:r>
            <a:r>
              <a:rPr lang="en-US" sz="2000" dirty="0"/>
              <a:t> </a:t>
            </a:r>
            <a:r>
              <a:rPr lang="en-US" sz="2000" dirty="0" err="1"/>
              <a:t>cháy</a:t>
            </a:r>
            <a:r>
              <a:rPr lang="en-US" sz="2000" dirty="0"/>
              <a:t> </a:t>
            </a:r>
            <a:r>
              <a:rPr lang="en-US" sz="2000" dirty="0" err="1"/>
              <a:t>để</a:t>
            </a:r>
            <a:r>
              <a:rPr lang="en-US" sz="2000" dirty="0"/>
              <a:t> </a:t>
            </a:r>
            <a:r>
              <a:rPr lang="en-US" sz="2000" dirty="0" err="1"/>
              <a:t>phân</a:t>
            </a:r>
            <a:r>
              <a:rPr lang="en-US" sz="2000" dirty="0"/>
              <a:t> </a:t>
            </a:r>
            <a:r>
              <a:rPr lang="en-US" sz="2000" dirty="0" err="1"/>
              <a:t>biệt</a:t>
            </a:r>
            <a:r>
              <a:rPr lang="en-US" sz="2000" dirty="0"/>
              <a:t> </a:t>
            </a:r>
            <a:r>
              <a:rPr lang="en-US" sz="2000" dirty="0" err="1"/>
              <a:t>chất</a:t>
            </a:r>
            <a:r>
              <a:rPr lang="en-US" sz="2000" dirty="0"/>
              <a:t> </a:t>
            </a:r>
            <a:r>
              <a:rPr lang="en-US" sz="2000" dirty="0" err="1"/>
              <a:t>lỏng</a:t>
            </a:r>
            <a:r>
              <a:rPr lang="en-US" sz="2000" dirty="0"/>
              <a:t> </a:t>
            </a:r>
            <a:r>
              <a:rPr lang="en-US" sz="2000" dirty="0" err="1"/>
              <a:t>dễ</a:t>
            </a:r>
            <a:r>
              <a:rPr lang="en-US" sz="2000" dirty="0"/>
              <a:t> </a:t>
            </a:r>
            <a:r>
              <a:rPr lang="en-US" sz="2000" dirty="0" err="1"/>
              <a:t>cháy</a:t>
            </a:r>
            <a:r>
              <a:rPr lang="en-US" sz="2000" dirty="0"/>
              <a:t> </a:t>
            </a:r>
            <a:r>
              <a:rPr lang="en-US" sz="2000" dirty="0" err="1"/>
              <a:t>và</a:t>
            </a:r>
            <a:r>
              <a:rPr lang="en-US" sz="2000" dirty="0"/>
              <a:t> </a:t>
            </a:r>
            <a:r>
              <a:rPr lang="en-US" sz="2000" dirty="0" err="1"/>
              <a:t>có</a:t>
            </a:r>
            <a:r>
              <a:rPr lang="en-US" sz="2000" dirty="0"/>
              <a:t> </a:t>
            </a:r>
            <a:r>
              <a:rPr lang="en-US" sz="2000" dirty="0" err="1"/>
              <a:t>thể</a:t>
            </a:r>
            <a:r>
              <a:rPr lang="en-US" sz="2000" dirty="0"/>
              <a:t> </a:t>
            </a:r>
            <a:r>
              <a:rPr lang="en-US" sz="2000" dirty="0" err="1"/>
              <a:t>gây</a:t>
            </a:r>
            <a:r>
              <a:rPr lang="en-US" sz="2000" dirty="0"/>
              <a:t> </a:t>
            </a:r>
            <a:r>
              <a:rPr lang="en-US" sz="2000" dirty="0" err="1"/>
              <a:t>cháy</a:t>
            </a:r>
            <a:r>
              <a:rPr lang="en-US" sz="2000" dirty="0"/>
              <a:t>.</a:t>
            </a:r>
          </a:p>
        </p:txBody>
      </p:sp>
      <p:sp>
        <p:nvSpPr>
          <p:cNvPr id="16" name="TextBox 15">
            <a:extLst>
              <a:ext uri="{FF2B5EF4-FFF2-40B4-BE49-F238E27FC236}">
                <a16:creationId xmlns:a16="http://schemas.microsoft.com/office/drawing/2014/main" id="{216CBEF2-4152-1364-F626-B707A7AE720F}"/>
              </a:ext>
            </a:extLst>
          </p:cNvPr>
          <p:cNvSpPr txBox="1"/>
          <p:nvPr/>
        </p:nvSpPr>
        <p:spPr>
          <a:xfrm>
            <a:off x="1075560" y="3081990"/>
            <a:ext cx="7546035" cy="523220"/>
          </a:xfrm>
          <a:prstGeom prst="rect">
            <a:avLst/>
          </a:prstGeom>
          <a:noFill/>
        </p:spPr>
        <p:txBody>
          <a:bodyPr wrap="square">
            <a:spAutoFit/>
          </a:bodyPr>
          <a:lstStyle/>
          <a:p>
            <a:pPr algn="just">
              <a:lnSpc>
                <a:spcPct val="140000"/>
              </a:lnSpc>
            </a:pPr>
            <a:r>
              <a:rPr lang="en-US" sz="2000" dirty="0" err="1"/>
              <a:t>Trình</a:t>
            </a:r>
            <a:r>
              <a:rPr lang="en-US" sz="2000" dirty="0"/>
              <a:t> </a:t>
            </a:r>
            <a:r>
              <a:rPr lang="en-US" sz="2000" dirty="0" err="1"/>
              <a:t>bày</a:t>
            </a:r>
            <a:r>
              <a:rPr lang="en-US" sz="2000" dirty="0"/>
              <a:t> </a:t>
            </a:r>
            <a:r>
              <a:rPr lang="en-US" sz="2000" dirty="0" err="1"/>
              <a:t>được</a:t>
            </a:r>
            <a:r>
              <a:rPr lang="en-US" sz="2000" dirty="0"/>
              <a:t> </a:t>
            </a:r>
            <a:r>
              <a:rPr lang="en-US" sz="2000" dirty="0" err="1"/>
              <a:t>khái</a:t>
            </a:r>
            <a:r>
              <a:rPr lang="en-US" sz="2000" dirty="0"/>
              <a:t> </a:t>
            </a:r>
            <a:r>
              <a:rPr lang="en-US" sz="2000" dirty="0" err="1"/>
              <a:t>niệm</a:t>
            </a:r>
            <a:r>
              <a:rPr lang="en-US" sz="2000" dirty="0"/>
              <a:t> </a:t>
            </a:r>
            <a:r>
              <a:rPr lang="en-US" sz="2000" dirty="0" err="1"/>
              <a:t>về</a:t>
            </a:r>
            <a:r>
              <a:rPr lang="en-US" sz="2000" dirty="0"/>
              <a:t> </a:t>
            </a:r>
            <a:r>
              <a:rPr lang="en-US" sz="2000" dirty="0" err="1"/>
              <a:t>nhiệt</a:t>
            </a:r>
            <a:r>
              <a:rPr lang="en-US" sz="2000" dirty="0"/>
              <a:t> </a:t>
            </a:r>
            <a:r>
              <a:rPr lang="en-US" sz="2000" dirty="0" err="1"/>
              <a:t>độ</a:t>
            </a:r>
            <a:r>
              <a:rPr lang="en-US" sz="2000" dirty="0"/>
              <a:t> </a:t>
            </a:r>
            <a:r>
              <a:rPr lang="en-US" sz="2000" dirty="0" err="1"/>
              <a:t>ngọn</a:t>
            </a:r>
            <a:r>
              <a:rPr lang="en-US" sz="2000" dirty="0"/>
              <a:t> </a:t>
            </a:r>
            <a:r>
              <a:rPr lang="en-US" sz="2000" dirty="0" err="1"/>
              <a:t>lửa</a:t>
            </a:r>
            <a:r>
              <a:rPr lang="en-US" sz="2000" dirty="0"/>
              <a:t>.</a:t>
            </a:r>
          </a:p>
        </p:txBody>
      </p:sp>
      <p:sp>
        <p:nvSpPr>
          <p:cNvPr id="17" name="TextBox 16">
            <a:extLst>
              <a:ext uri="{FF2B5EF4-FFF2-40B4-BE49-F238E27FC236}">
                <a16:creationId xmlns:a16="http://schemas.microsoft.com/office/drawing/2014/main" id="{216CBEF2-4152-1364-F626-B707A7AE720F}"/>
              </a:ext>
            </a:extLst>
          </p:cNvPr>
          <p:cNvSpPr txBox="1"/>
          <p:nvPr/>
        </p:nvSpPr>
        <p:spPr>
          <a:xfrm>
            <a:off x="1075560" y="3673729"/>
            <a:ext cx="7546035" cy="904799"/>
          </a:xfrm>
          <a:prstGeom prst="rect">
            <a:avLst/>
          </a:prstGeom>
          <a:noFill/>
        </p:spPr>
        <p:txBody>
          <a:bodyPr wrap="square">
            <a:spAutoFit/>
          </a:bodyPr>
          <a:lstStyle/>
          <a:p>
            <a:pPr algn="just">
              <a:lnSpc>
                <a:spcPct val="140000"/>
              </a:lnSpc>
            </a:pPr>
            <a:r>
              <a:rPr lang="en-US" sz="2000" dirty="0" err="1"/>
              <a:t>Phân</a:t>
            </a:r>
            <a:r>
              <a:rPr lang="en-US" sz="2000" dirty="0"/>
              <a:t> </a:t>
            </a:r>
            <a:r>
              <a:rPr lang="en-US" sz="2000" dirty="0" err="1"/>
              <a:t>tích</a:t>
            </a:r>
            <a:r>
              <a:rPr lang="en-US" sz="2000" dirty="0"/>
              <a:t> </a:t>
            </a:r>
            <a:r>
              <a:rPr lang="en-US" sz="2000" dirty="0" err="1"/>
              <a:t>được</a:t>
            </a:r>
            <a:r>
              <a:rPr lang="en-US" sz="2000" dirty="0"/>
              <a:t> </a:t>
            </a:r>
            <a:r>
              <a:rPr lang="en-US" sz="2000" dirty="0" err="1"/>
              <a:t>dấu</a:t>
            </a:r>
            <a:r>
              <a:rPr lang="en-US" sz="2000" dirty="0"/>
              <a:t> </a:t>
            </a:r>
            <a:r>
              <a:rPr lang="en-US" sz="2000" dirty="0" err="1"/>
              <a:t>hiện</a:t>
            </a:r>
            <a:r>
              <a:rPr lang="en-US" sz="2000" dirty="0"/>
              <a:t> </a:t>
            </a:r>
            <a:r>
              <a:rPr lang="en-US" sz="2000" dirty="0" err="1"/>
              <a:t>để</a:t>
            </a:r>
            <a:r>
              <a:rPr lang="en-US" sz="2000" dirty="0"/>
              <a:t> </a:t>
            </a:r>
            <a:r>
              <a:rPr lang="en-US" sz="2000" dirty="0" err="1"/>
              <a:t>nhận</a:t>
            </a:r>
            <a:r>
              <a:rPr lang="en-US" sz="2000" dirty="0"/>
              <a:t> </a:t>
            </a:r>
            <a:r>
              <a:rPr lang="en-US" sz="2000" dirty="0" err="1"/>
              <a:t>biết</a:t>
            </a:r>
            <a:r>
              <a:rPr lang="en-US" sz="2000" dirty="0"/>
              <a:t> </a:t>
            </a:r>
            <a:r>
              <a:rPr lang="en-US" sz="2000" dirty="0" err="1"/>
              <a:t>về</a:t>
            </a:r>
            <a:r>
              <a:rPr lang="en-US" sz="2000" dirty="0"/>
              <a:t> </a:t>
            </a:r>
            <a:r>
              <a:rPr lang="en-US" sz="2000" dirty="0" err="1"/>
              <a:t>những</a:t>
            </a:r>
            <a:r>
              <a:rPr lang="en-US" sz="2000" dirty="0"/>
              <a:t> </a:t>
            </a:r>
            <a:r>
              <a:rPr lang="en-US" sz="2000" dirty="0" err="1"/>
              <a:t>nguy</a:t>
            </a:r>
            <a:r>
              <a:rPr lang="en-US" sz="2000" dirty="0"/>
              <a:t> </a:t>
            </a:r>
            <a:r>
              <a:rPr lang="en-US" sz="2000" dirty="0" err="1"/>
              <a:t>cơ</a:t>
            </a:r>
            <a:r>
              <a:rPr lang="en-US" sz="2000" dirty="0"/>
              <a:t> </a:t>
            </a:r>
            <a:r>
              <a:rPr lang="en-US" sz="2000" dirty="0" err="1"/>
              <a:t>và</a:t>
            </a:r>
            <a:r>
              <a:rPr lang="en-US" sz="2000" dirty="0"/>
              <a:t> </a:t>
            </a:r>
            <a:r>
              <a:rPr lang="en-US" sz="2000" dirty="0" err="1"/>
              <a:t>cách</a:t>
            </a:r>
            <a:r>
              <a:rPr lang="en-US" sz="2000" dirty="0"/>
              <a:t> </a:t>
            </a:r>
            <a:r>
              <a:rPr lang="en-US" sz="2000" dirty="0" err="1"/>
              <a:t>giảm</a:t>
            </a:r>
            <a:r>
              <a:rPr lang="en-US" sz="2000" dirty="0"/>
              <a:t> </a:t>
            </a:r>
            <a:r>
              <a:rPr lang="en-US" sz="2000" dirty="0" err="1"/>
              <a:t>nguy</a:t>
            </a:r>
            <a:r>
              <a:rPr lang="en-US" sz="2000" dirty="0"/>
              <a:t> </a:t>
            </a:r>
            <a:r>
              <a:rPr lang="en-US" sz="2000" dirty="0" err="1"/>
              <a:t>cơ</a:t>
            </a:r>
            <a:r>
              <a:rPr lang="en-US" sz="2000" dirty="0"/>
              <a:t> </a:t>
            </a:r>
            <a:r>
              <a:rPr lang="en-US" sz="2000" dirty="0" err="1"/>
              <a:t>gây</a:t>
            </a:r>
            <a:r>
              <a:rPr lang="en-US" sz="2000" dirty="0"/>
              <a:t> </a:t>
            </a:r>
            <a:r>
              <a:rPr lang="en-US" sz="2000" dirty="0" err="1"/>
              <a:t>cháy</a:t>
            </a:r>
            <a:r>
              <a:rPr lang="en-US" sz="2000" dirty="0"/>
              <a:t> </a:t>
            </a:r>
            <a:r>
              <a:rPr lang="en-US" sz="2000" dirty="0" err="1"/>
              <a:t>nổ</a:t>
            </a:r>
            <a:r>
              <a:rPr lang="en-US" sz="2000" dirty="0"/>
              <a:t>, </a:t>
            </a:r>
            <a:r>
              <a:rPr lang="en-US" sz="2000" dirty="0" err="1"/>
              <a:t>cách</a:t>
            </a:r>
            <a:r>
              <a:rPr lang="en-US" sz="2000" dirty="0"/>
              <a:t> </a:t>
            </a:r>
            <a:r>
              <a:rPr lang="en-US" sz="2000" dirty="0" err="1"/>
              <a:t>xử</a:t>
            </a:r>
            <a:r>
              <a:rPr lang="en-US" sz="2000" dirty="0"/>
              <a:t> </a:t>
            </a:r>
            <a:r>
              <a:rPr lang="en-US" sz="2000" dirty="0" err="1"/>
              <a:t>lí</a:t>
            </a:r>
            <a:r>
              <a:rPr lang="en-US" sz="2000" dirty="0"/>
              <a:t> </a:t>
            </a:r>
            <a:r>
              <a:rPr lang="en-US" sz="2000" dirty="0" err="1"/>
              <a:t>khí</a:t>
            </a:r>
            <a:r>
              <a:rPr lang="en-US" sz="2000" dirty="0"/>
              <a:t> </a:t>
            </a:r>
            <a:r>
              <a:rPr lang="en-US" sz="2000" dirty="0" err="1"/>
              <a:t>có</a:t>
            </a:r>
            <a:r>
              <a:rPr lang="en-US" sz="2000" dirty="0"/>
              <a:t> </a:t>
            </a:r>
            <a:r>
              <a:rPr lang="en-US" sz="2000" dirty="0" err="1"/>
              <a:t>cháy</a:t>
            </a:r>
            <a:r>
              <a:rPr lang="en-US" sz="2000" dirty="0"/>
              <a:t>, </a:t>
            </a:r>
            <a:r>
              <a:rPr lang="en-US" sz="2000" dirty="0" err="1"/>
              <a:t>nổ</a:t>
            </a:r>
            <a:r>
              <a:rPr lang="en-US" sz="2000" dirty="0"/>
              <a:t>.</a:t>
            </a:r>
          </a:p>
        </p:txBody>
      </p:sp>
    </p:spTree>
    <p:extLst>
      <p:ext uri="{BB962C8B-B14F-4D97-AF65-F5344CB8AC3E}">
        <p14:creationId xmlns:p14="http://schemas.microsoft.com/office/powerpoint/2010/main" val="2559261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3" name="Google Shape;61;p7">
            <a:extLst>
              <a:ext uri="{FF2B5EF4-FFF2-40B4-BE49-F238E27FC236}">
                <a16:creationId xmlns:a16="http://schemas.microsoft.com/office/drawing/2014/main" id="{91E8B601-D3A5-0391-97A0-534B4C9DF9DA}"/>
              </a:ext>
            </a:extLst>
          </p:cNvPr>
          <p:cNvSpPr/>
          <p:nvPr/>
        </p:nvSpPr>
        <p:spPr>
          <a:xfrm>
            <a:off x="339047" y="0"/>
            <a:ext cx="8650841" cy="94784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txBox="1">
            <a:spLocks noGrp="1"/>
          </p:cNvSpPr>
          <p:nvPr>
            <p:ph type="title"/>
          </p:nvPr>
        </p:nvSpPr>
        <p:spPr>
          <a:xfrm>
            <a:off x="339046" y="78874"/>
            <a:ext cx="8650841" cy="934874"/>
          </a:xfrm>
          <a:prstGeom prst="rect">
            <a:avLst/>
          </a:prstGeom>
        </p:spPr>
        <p:txBody>
          <a:bodyPr spcFirstLastPara="1" wrap="square" lIns="91425" tIns="91425" rIns="91425" bIns="91425" anchor="t" anchorCtr="0">
            <a:noAutofit/>
          </a:bodyPr>
          <a:lstStyle/>
          <a:p>
            <a:pPr lvl="0">
              <a:lnSpc>
                <a:spcPct val="100000"/>
              </a:lnSpc>
            </a:pPr>
            <a:r>
              <a:rPr lang="en-US" sz="2600" b="1" dirty="0">
                <a:latin typeface="+mn-lt"/>
              </a:rPr>
              <a:t>1. </a:t>
            </a:r>
            <a:r>
              <a:rPr lang="vi-VN" sz="2600" b="1" dirty="0">
                <a:latin typeface="+mn-lt"/>
              </a:rPr>
              <a:t>Điểm chớp cháy, nhiệt độ tự bốc cháy,</a:t>
            </a:r>
            <a:r>
              <a:rPr lang="en-US" sz="2600" b="1" dirty="0">
                <a:latin typeface="+mn-lt"/>
              </a:rPr>
              <a:t>  </a:t>
            </a:r>
            <a:r>
              <a:rPr lang="vi-VN" sz="2600" b="1" dirty="0">
                <a:latin typeface="+mn-lt"/>
              </a:rPr>
              <a:t>nhiệt độ ngọn lửa</a:t>
            </a:r>
          </a:p>
        </p:txBody>
      </p:sp>
      <p:grpSp>
        <p:nvGrpSpPr>
          <p:cNvPr id="30" name="Group 29">
            <a:extLst>
              <a:ext uri="{FF2B5EF4-FFF2-40B4-BE49-F238E27FC236}">
                <a16:creationId xmlns:a16="http://schemas.microsoft.com/office/drawing/2014/main" id="{73A71FB1-112D-5FCC-066B-DD5271B8B058}"/>
              </a:ext>
            </a:extLst>
          </p:cNvPr>
          <p:cNvGrpSpPr/>
          <p:nvPr/>
        </p:nvGrpSpPr>
        <p:grpSpPr>
          <a:xfrm>
            <a:off x="-58881" y="1763538"/>
            <a:ext cx="3540869" cy="842181"/>
            <a:chOff x="4767943" y="813894"/>
            <a:chExt cx="3905519" cy="923330"/>
          </a:xfrm>
        </p:grpSpPr>
        <p:sp>
          <p:nvSpPr>
            <p:cNvPr id="31"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3" name="Picture 32"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3"/>
            <a:stretch>
              <a:fillRect/>
            </a:stretch>
          </p:blipFill>
          <p:spPr>
            <a:xfrm>
              <a:off x="4981023" y="890683"/>
              <a:ext cx="765392" cy="765392"/>
            </a:xfrm>
            <a:prstGeom prst="rect">
              <a:avLst/>
            </a:prstGeom>
          </p:spPr>
        </p:pic>
      </p:grpSp>
      <p:sp>
        <p:nvSpPr>
          <p:cNvPr id="7" name="Rectangle 6"/>
          <p:cNvSpPr/>
          <p:nvPr/>
        </p:nvSpPr>
        <p:spPr>
          <a:xfrm>
            <a:off x="3382423" y="1431505"/>
            <a:ext cx="4736525" cy="18369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solidFill>
                  <a:srgbClr val="000000"/>
                </a:solidFill>
              </a:rPr>
              <a:t>+</a:t>
            </a:r>
            <a:r>
              <a:rPr lang="en-US" sz="2400" dirty="0" err="1">
                <a:solidFill>
                  <a:srgbClr val="000000"/>
                </a:solidFill>
              </a:rPr>
              <a:t>Điểm</a:t>
            </a:r>
            <a:r>
              <a:rPr lang="en-US" sz="2400" dirty="0">
                <a:solidFill>
                  <a:srgbClr val="000000"/>
                </a:solidFill>
              </a:rPr>
              <a:t> </a:t>
            </a:r>
            <a:r>
              <a:rPr lang="en-US" sz="2400" dirty="0" err="1">
                <a:solidFill>
                  <a:srgbClr val="000000"/>
                </a:solidFill>
              </a:rPr>
              <a:t>chớp</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b="1" dirty="0">
                <a:solidFill>
                  <a:srgbClr val="C00000"/>
                </a:solidFill>
              </a:rPr>
              <a:t>&lt; 37,8</a:t>
            </a:r>
          </a:p>
          <a:p>
            <a:pPr algn="ctr"/>
            <a:r>
              <a:rPr lang="en-US" sz="2400" b="1" dirty="0">
                <a:solidFill>
                  <a:srgbClr val="C00000"/>
                </a:solidFill>
                <a:sym typeface="Wingdings" pitchFamily="2" charset="2"/>
              </a:rPr>
              <a:t> </a:t>
            </a:r>
            <a:r>
              <a:rPr lang="en-US" sz="2400" b="1" dirty="0" err="1">
                <a:solidFill>
                  <a:srgbClr val="C00000"/>
                </a:solidFill>
                <a:sym typeface="Wingdings" pitchFamily="2" charset="2"/>
              </a:rPr>
              <a:t>Chất</a:t>
            </a:r>
            <a:r>
              <a:rPr lang="en-US" sz="2400" b="1" dirty="0">
                <a:solidFill>
                  <a:srgbClr val="C00000"/>
                </a:solidFill>
                <a:sym typeface="Wingdings" pitchFamily="2" charset="2"/>
              </a:rPr>
              <a:t> </a:t>
            </a:r>
            <a:r>
              <a:rPr lang="en-US" sz="2400" b="1" dirty="0" err="1">
                <a:solidFill>
                  <a:srgbClr val="C00000"/>
                </a:solidFill>
                <a:sym typeface="Wingdings" pitchFamily="2" charset="2"/>
              </a:rPr>
              <a:t>lỏng</a:t>
            </a:r>
            <a:r>
              <a:rPr lang="en-US" sz="2400" b="1" dirty="0">
                <a:solidFill>
                  <a:srgbClr val="C00000"/>
                </a:solidFill>
                <a:sym typeface="Wingdings" pitchFamily="2" charset="2"/>
              </a:rPr>
              <a:t> </a:t>
            </a:r>
            <a:r>
              <a:rPr lang="en-US" sz="2400" b="1" dirty="0" err="1">
                <a:solidFill>
                  <a:srgbClr val="C00000"/>
                </a:solidFill>
                <a:sym typeface="Wingdings" pitchFamily="2" charset="2"/>
              </a:rPr>
              <a:t>dễ</a:t>
            </a:r>
            <a:r>
              <a:rPr lang="en-US" sz="2400" b="1" dirty="0">
                <a:solidFill>
                  <a:srgbClr val="C00000"/>
                </a:solidFill>
                <a:sym typeface="Wingdings" pitchFamily="2" charset="2"/>
              </a:rPr>
              <a:t> </a:t>
            </a:r>
            <a:r>
              <a:rPr lang="en-US" sz="2400" b="1" dirty="0" err="1">
                <a:solidFill>
                  <a:srgbClr val="C00000"/>
                </a:solidFill>
                <a:sym typeface="Wingdings" pitchFamily="2" charset="2"/>
              </a:rPr>
              <a:t>cháy</a:t>
            </a:r>
            <a:endParaRPr lang="en-US" sz="2400" b="1" dirty="0">
              <a:solidFill>
                <a:srgbClr val="C00000"/>
              </a:solidFill>
              <a:sym typeface="Wingdings" pitchFamily="2" charset="2"/>
            </a:endParaRPr>
          </a:p>
          <a:p>
            <a:pPr algn="ctr"/>
            <a:r>
              <a:rPr lang="en-US" sz="2400" dirty="0">
                <a:solidFill>
                  <a:srgbClr val="000000"/>
                </a:solidFill>
              </a:rPr>
              <a:t>+</a:t>
            </a:r>
            <a:r>
              <a:rPr lang="en-US" sz="2400" dirty="0" err="1">
                <a:solidFill>
                  <a:srgbClr val="000000"/>
                </a:solidFill>
              </a:rPr>
              <a:t>Điểm</a:t>
            </a:r>
            <a:r>
              <a:rPr lang="en-US" sz="2400" dirty="0">
                <a:solidFill>
                  <a:srgbClr val="000000"/>
                </a:solidFill>
              </a:rPr>
              <a:t> </a:t>
            </a:r>
            <a:r>
              <a:rPr lang="en-US" sz="2400" dirty="0" err="1">
                <a:solidFill>
                  <a:srgbClr val="000000"/>
                </a:solidFill>
              </a:rPr>
              <a:t>chớp</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b="1" dirty="0">
                <a:solidFill>
                  <a:srgbClr val="C00000"/>
                </a:solidFill>
              </a:rPr>
              <a:t>&gt; 37,8</a:t>
            </a:r>
          </a:p>
          <a:p>
            <a:pPr algn="ctr"/>
            <a:r>
              <a:rPr lang="en-US" sz="2400" b="1" dirty="0">
                <a:solidFill>
                  <a:srgbClr val="C00000"/>
                </a:solidFill>
                <a:sym typeface="Wingdings" pitchFamily="2" charset="2"/>
              </a:rPr>
              <a:t> </a:t>
            </a:r>
            <a:r>
              <a:rPr lang="en-US" sz="2400" b="1" dirty="0" err="1">
                <a:solidFill>
                  <a:srgbClr val="C00000"/>
                </a:solidFill>
                <a:sym typeface="Wingdings" pitchFamily="2" charset="2"/>
              </a:rPr>
              <a:t>Chất</a:t>
            </a:r>
            <a:r>
              <a:rPr lang="en-US" sz="2400" b="1" dirty="0">
                <a:solidFill>
                  <a:srgbClr val="C00000"/>
                </a:solidFill>
                <a:sym typeface="Wingdings" pitchFamily="2" charset="2"/>
              </a:rPr>
              <a:t> </a:t>
            </a:r>
            <a:r>
              <a:rPr lang="en-US" sz="2400" b="1" dirty="0" err="1">
                <a:solidFill>
                  <a:srgbClr val="C00000"/>
                </a:solidFill>
                <a:sym typeface="Wingdings" pitchFamily="2" charset="2"/>
              </a:rPr>
              <a:t>lỏng</a:t>
            </a:r>
            <a:r>
              <a:rPr lang="en-US" sz="2400" b="1" dirty="0">
                <a:solidFill>
                  <a:srgbClr val="C00000"/>
                </a:solidFill>
                <a:sym typeface="Wingdings" pitchFamily="2" charset="2"/>
              </a:rPr>
              <a:t> </a:t>
            </a:r>
            <a:r>
              <a:rPr lang="en-US" sz="2400" b="1" dirty="0" err="1">
                <a:solidFill>
                  <a:srgbClr val="C00000"/>
                </a:solidFill>
                <a:sym typeface="Wingdings" pitchFamily="2" charset="2"/>
              </a:rPr>
              <a:t>có</a:t>
            </a:r>
            <a:r>
              <a:rPr lang="en-US" sz="2400" b="1" dirty="0">
                <a:solidFill>
                  <a:srgbClr val="C00000"/>
                </a:solidFill>
                <a:sym typeface="Wingdings" pitchFamily="2" charset="2"/>
              </a:rPr>
              <a:t> </a:t>
            </a:r>
            <a:r>
              <a:rPr lang="en-US" sz="2400" b="1" dirty="0" err="1">
                <a:solidFill>
                  <a:srgbClr val="C00000"/>
                </a:solidFill>
                <a:sym typeface="Wingdings" pitchFamily="2" charset="2"/>
              </a:rPr>
              <a:t>thể</a:t>
            </a:r>
            <a:r>
              <a:rPr lang="en-US" sz="2400" b="1" dirty="0">
                <a:solidFill>
                  <a:srgbClr val="C00000"/>
                </a:solidFill>
                <a:sym typeface="Wingdings" pitchFamily="2" charset="2"/>
              </a:rPr>
              <a:t> </a:t>
            </a:r>
            <a:r>
              <a:rPr lang="en-US" sz="2400" b="1" dirty="0" err="1">
                <a:solidFill>
                  <a:srgbClr val="C00000"/>
                </a:solidFill>
                <a:sym typeface="Wingdings" pitchFamily="2" charset="2"/>
              </a:rPr>
              <a:t>gây</a:t>
            </a:r>
            <a:r>
              <a:rPr lang="en-US" sz="2400" b="1" dirty="0">
                <a:solidFill>
                  <a:srgbClr val="C00000"/>
                </a:solidFill>
                <a:sym typeface="Wingdings" pitchFamily="2" charset="2"/>
              </a:rPr>
              <a:t> </a:t>
            </a:r>
            <a:r>
              <a:rPr lang="en-US" sz="2400" b="1" dirty="0" err="1">
                <a:solidFill>
                  <a:srgbClr val="C00000"/>
                </a:solidFill>
                <a:sym typeface="Wingdings" pitchFamily="2" charset="2"/>
              </a:rPr>
              <a:t>cháy</a:t>
            </a:r>
            <a:endParaRPr lang="en-US" sz="2400" b="1" dirty="0">
              <a:solidFill>
                <a:srgbClr val="C00000"/>
              </a:solidFill>
              <a:sym typeface="Wingdings" pitchFamily="2" charset="2"/>
            </a:endParaRPr>
          </a:p>
          <a:p>
            <a:pPr marL="457200" indent="-457200" algn="ctr">
              <a:buFontTx/>
              <a:buChar char="-"/>
            </a:pPr>
            <a:endParaRPr lang="en-US" sz="2400" dirty="0"/>
          </a:p>
        </p:txBody>
      </p:sp>
      <p:sp>
        <p:nvSpPr>
          <p:cNvPr id="35" name="Google Shape;634;p48"/>
          <p:cNvSpPr/>
          <p:nvPr/>
        </p:nvSpPr>
        <p:spPr>
          <a:xfrm>
            <a:off x="134304" y="3996647"/>
            <a:ext cx="8855584" cy="113636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algn="ctr"/>
            <a:endParaRPr lang="en-US" sz="2800" b="1" dirty="0">
              <a:solidFill>
                <a:schemeClr val="bg1"/>
              </a:solidFill>
            </a:endParaRPr>
          </a:p>
          <a:p>
            <a:pPr algn="ctr"/>
            <a:r>
              <a:rPr lang="vi-VN" sz="2800" b="1" dirty="0">
                <a:solidFill>
                  <a:schemeClr val="bg1"/>
                </a:solidFill>
              </a:rPr>
              <a:t>Câu 1</a:t>
            </a:r>
            <a:r>
              <a:rPr lang="en-US" sz="2800" b="1" dirty="0">
                <a:solidFill>
                  <a:schemeClr val="bg1"/>
                </a:solidFill>
              </a:rPr>
              <a:t>. </a:t>
            </a:r>
            <a:r>
              <a:rPr lang="vi-VN" sz="2800" dirty="0">
                <a:solidFill>
                  <a:schemeClr val="bg1"/>
                </a:solidFill>
              </a:rPr>
              <a:t>Quan sát Bảng 6.1, cho biết nhiên liệu nào là chất lỏng dễ cháy và chất lỏng có thể gây cháy</a:t>
            </a:r>
            <a:r>
              <a:rPr lang="en-US" sz="2800" dirty="0">
                <a:solidFill>
                  <a:schemeClr val="bg1"/>
                </a:solidFill>
              </a:rPr>
              <a:t> ?</a:t>
            </a:r>
            <a:endParaRPr lang="en-US" sz="2800" b="1" dirty="0">
              <a:solidFill>
                <a:schemeClr val="bg1"/>
              </a:solidFill>
              <a:highlight>
                <a:srgbClr val="82B5E3"/>
              </a:highlight>
              <a:cs typeface="Mali Medium"/>
              <a:sym typeface="Mali Medium"/>
            </a:endParaRPr>
          </a:p>
          <a:p>
            <a:pPr lvl="0" algn="ctr"/>
            <a:endParaRPr lang="en-US" sz="2800" b="1" dirty="0">
              <a:solidFill>
                <a:schemeClr val="bg1"/>
              </a:solidFill>
              <a:highlight>
                <a:srgbClr val="82B5E3"/>
              </a:highlight>
            </a:endParaRPr>
          </a:p>
        </p:txBody>
      </p:sp>
      <p:sp>
        <p:nvSpPr>
          <p:cNvPr id="36" name="Google Shape;634;p48"/>
          <p:cNvSpPr/>
          <p:nvPr/>
        </p:nvSpPr>
        <p:spPr>
          <a:xfrm>
            <a:off x="858152" y="3879122"/>
            <a:ext cx="7260796" cy="1264378"/>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2. </a:t>
            </a:r>
            <a:r>
              <a:rPr lang="en-US" sz="2800" b="1" dirty="0" err="1">
                <a:solidFill>
                  <a:srgbClr val="FFFFFF"/>
                </a:solidFill>
                <a:cs typeface="Mali Medium"/>
                <a:sym typeface="Mali Medium"/>
              </a:rPr>
              <a:t>Vì</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sao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xăng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dễ</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hơn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dầu</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hỏa</a:t>
            </a:r>
            <a:r>
              <a:rPr lang="en-US" sz="2800" b="1" dirty="0">
                <a:solidFill>
                  <a:srgbClr val="FFFFFF"/>
                </a:solidFill>
                <a:cs typeface="Mali Medium"/>
                <a:sym typeface="Mali Medium"/>
              </a:rPr>
              <a:t>?</a:t>
            </a:r>
            <a:endParaRPr lang="en-US" sz="2800" b="1" dirty="0">
              <a:solidFill>
                <a:srgbClr val="FFF4D4"/>
              </a:solidFill>
              <a:highlight>
                <a:srgbClr val="82B5E3"/>
              </a:highlight>
            </a:endParaRPr>
          </a:p>
        </p:txBody>
      </p:sp>
      <p:sp>
        <p:nvSpPr>
          <p:cNvPr id="18" name="Rectangle 17"/>
          <p:cNvSpPr/>
          <p:nvPr/>
        </p:nvSpPr>
        <p:spPr>
          <a:xfrm>
            <a:off x="222618" y="4025819"/>
            <a:ext cx="8678955" cy="1200329"/>
          </a:xfrm>
          <a:prstGeom prst="rect">
            <a:avLst/>
          </a:prstGeom>
          <a:solidFill>
            <a:srgbClr val="00B0F0"/>
          </a:solidFill>
        </p:spPr>
        <p:txBody>
          <a:bodyPr wrap="square">
            <a:spAutoFit/>
          </a:bodyPr>
          <a:lstStyle/>
          <a:p>
            <a:pPr algn="ctr"/>
            <a:r>
              <a:rPr lang="en-US" sz="2400" b="1" dirty="0" err="1">
                <a:solidFill>
                  <a:schemeClr val="bg1"/>
                </a:solidFill>
              </a:rPr>
              <a:t>Xăng</a:t>
            </a:r>
            <a:r>
              <a:rPr lang="en-US" sz="2400" b="1" dirty="0">
                <a:solidFill>
                  <a:schemeClr val="bg1"/>
                </a:solidFill>
              </a:rPr>
              <a:t> </a:t>
            </a:r>
            <a:r>
              <a:rPr lang="en-US" sz="2400" b="1" dirty="0" err="1">
                <a:solidFill>
                  <a:schemeClr val="bg1"/>
                </a:solidFill>
              </a:rPr>
              <a:t>có</a:t>
            </a:r>
            <a:r>
              <a:rPr lang="en-US" sz="2400" b="1" dirty="0">
                <a:solidFill>
                  <a:schemeClr val="bg1"/>
                </a:solidFill>
              </a:rPr>
              <a:t> </a:t>
            </a:r>
            <a:r>
              <a:rPr lang="en-US" sz="2400" b="1" dirty="0" err="1">
                <a:solidFill>
                  <a:schemeClr val="bg1"/>
                </a:solidFill>
              </a:rPr>
              <a:t>điểm</a:t>
            </a:r>
            <a:r>
              <a:rPr lang="en-US" sz="2400" b="1" dirty="0">
                <a:solidFill>
                  <a:schemeClr val="bg1"/>
                </a:solidFill>
              </a:rPr>
              <a:t> </a:t>
            </a:r>
            <a:r>
              <a:rPr lang="en-US" sz="2400" b="1" dirty="0" err="1">
                <a:solidFill>
                  <a:schemeClr val="bg1"/>
                </a:solidFill>
              </a:rPr>
              <a:t>chớp</a:t>
            </a:r>
            <a:r>
              <a:rPr lang="en-US" sz="2400" b="1" dirty="0">
                <a:solidFill>
                  <a:schemeClr val="bg1"/>
                </a:solidFill>
              </a:rPr>
              <a:t> </a:t>
            </a:r>
            <a:r>
              <a:rPr lang="en-US" sz="2400" b="1" dirty="0" err="1">
                <a:solidFill>
                  <a:schemeClr val="bg1"/>
                </a:solidFill>
              </a:rPr>
              <a:t>cháy</a:t>
            </a:r>
            <a:r>
              <a:rPr lang="en-US" sz="2400" b="1" dirty="0">
                <a:solidFill>
                  <a:schemeClr val="bg1"/>
                </a:solidFill>
              </a:rPr>
              <a:t> </a:t>
            </a:r>
            <a:r>
              <a:rPr lang="en-US" sz="2400" b="1" dirty="0" err="1">
                <a:solidFill>
                  <a:schemeClr val="bg1"/>
                </a:solidFill>
              </a:rPr>
              <a:t>thấp</a:t>
            </a:r>
            <a:r>
              <a:rPr lang="en-US" sz="2400" b="1" dirty="0">
                <a:solidFill>
                  <a:schemeClr val="bg1"/>
                </a:solidFill>
              </a:rPr>
              <a:t> </a:t>
            </a:r>
            <a:r>
              <a:rPr lang="en-US" sz="2400" b="1" dirty="0" err="1">
                <a:solidFill>
                  <a:schemeClr val="bg1"/>
                </a:solidFill>
              </a:rPr>
              <a:t>hơn</a:t>
            </a:r>
            <a:r>
              <a:rPr lang="en-US" sz="2400" b="1" dirty="0">
                <a:solidFill>
                  <a:schemeClr val="bg1"/>
                </a:solidFill>
              </a:rPr>
              <a:t> </a:t>
            </a:r>
            <a:r>
              <a:rPr lang="en-US" sz="2400" b="1" dirty="0" err="1">
                <a:solidFill>
                  <a:schemeClr val="bg1"/>
                </a:solidFill>
              </a:rPr>
              <a:t>dầu</a:t>
            </a:r>
            <a:r>
              <a:rPr lang="en-US" sz="2400" b="1" dirty="0">
                <a:solidFill>
                  <a:schemeClr val="bg1"/>
                </a:solidFill>
              </a:rPr>
              <a:t> </a:t>
            </a:r>
            <a:r>
              <a:rPr lang="en-US" sz="2400" b="1" dirty="0" err="1">
                <a:solidFill>
                  <a:schemeClr val="bg1"/>
                </a:solidFill>
              </a:rPr>
              <a:t>hỏa</a:t>
            </a:r>
            <a:r>
              <a:rPr lang="en-US" sz="2400" b="1" dirty="0">
                <a:solidFill>
                  <a:schemeClr val="bg1"/>
                </a:solidFill>
              </a:rPr>
              <a:t> </a:t>
            </a:r>
            <a:r>
              <a:rPr lang="en-US" sz="2400" b="1" dirty="0" err="1">
                <a:solidFill>
                  <a:schemeClr val="bg1"/>
                </a:solidFill>
              </a:rPr>
              <a:t>nên</a:t>
            </a:r>
            <a:r>
              <a:rPr lang="en-US" sz="2400" b="1" dirty="0">
                <a:solidFill>
                  <a:schemeClr val="bg1"/>
                </a:solidFill>
              </a:rPr>
              <a:t> </a:t>
            </a:r>
            <a:r>
              <a:rPr lang="en-US" sz="2400" b="1" dirty="0" err="1">
                <a:solidFill>
                  <a:schemeClr val="bg1"/>
                </a:solidFill>
              </a:rPr>
              <a:t>dễ</a:t>
            </a:r>
            <a:r>
              <a:rPr lang="en-US" sz="2400" b="1" dirty="0">
                <a:solidFill>
                  <a:schemeClr val="bg1"/>
                </a:solidFill>
              </a:rPr>
              <a:t> </a:t>
            </a:r>
            <a:r>
              <a:rPr lang="en-US" sz="2400" b="1" dirty="0" err="1">
                <a:solidFill>
                  <a:schemeClr val="bg1"/>
                </a:solidFill>
              </a:rPr>
              <a:t>bốc</a:t>
            </a:r>
            <a:r>
              <a:rPr lang="en-US" sz="2400" b="1" dirty="0">
                <a:solidFill>
                  <a:schemeClr val="bg1"/>
                </a:solidFill>
              </a:rPr>
              <a:t> </a:t>
            </a:r>
            <a:r>
              <a:rPr lang="en-US" sz="2400" b="1" dirty="0" err="1">
                <a:solidFill>
                  <a:schemeClr val="bg1"/>
                </a:solidFill>
              </a:rPr>
              <a:t>cháy</a:t>
            </a:r>
            <a:r>
              <a:rPr lang="en-US" sz="2400" b="1" dirty="0">
                <a:solidFill>
                  <a:schemeClr val="bg1"/>
                </a:solidFill>
              </a:rPr>
              <a:t> </a:t>
            </a:r>
            <a:r>
              <a:rPr lang="en-US" sz="2400" b="1" dirty="0" err="1">
                <a:solidFill>
                  <a:schemeClr val="bg1"/>
                </a:solidFill>
              </a:rPr>
              <a:t>hơn</a:t>
            </a:r>
            <a:endParaRPr lang="en-US" sz="2400" b="1" dirty="0">
              <a:solidFill>
                <a:schemeClr val="bg1"/>
              </a:solidFill>
            </a:endParaRPr>
          </a:p>
          <a:p>
            <a:pPr algn="ctr"/>
            <a:endParaRPr lang="en-US" sz="24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44815997"/>
              </p:ext>
            </p:extLst>
          </p:nvPr>
        </p:nvGraphicFramePr>
        <p:xfrm>
          <a:off x="298321" y="1132450"/>
          <a:ext cx="8527548" cy="2798504"/>
        </p:xfrm>
        <a:graphic>
          <a:graphicData uri="http://schemas.openxmlformats.org/drawingml/2006/table">
            <a:tbl>
              <a:tblPr firstRow="1" firstCol="1" bandRow="1">
                <a:tableStyleId>{B1F7A297-B704-4BC8-95AC-87400A6B415D}</a:tableStyleId>
              </a:tblPr>
              <a:tblGrid>
                <a:gridCol w="2131887">
                  <a:extLst>
                    <a:ext uri="{9D8B030D-6E8A-4147-A177-3AD203B41FA5}">
                      <a16:colId xmlns:a16="http://schemas.microsoft.com/office/drawing/2014/main" val="20000"/>
                    </a:ext>
                  </a:extLst>
                </a:gridCol>
                <a:gridCol w="2131887">
                  <a:extLst>
                    <a:ext uri="{9D8B030D-6E8A-4147-A177-3AD203B41FA5}">
                      <a16:colId xmlns:a16="http://schemas.microsoft.com/office/drawing/2014/main" val="20001"/>
                    </a:ext>
                  </a:extLst>
                </a:gridCol>
                <a:gridCol w="2131887">
                  <a:extLst>
                    <a:ext uri="{9D8B030D-6E8A-4147-A177-3AD203B41FA5}">
                      <a16:colId xmlns:a16="http://schemas.microsoft.com/office/drawing/2014/main" val="20002"/>
                    </a:ext>
                  </a:extLst>
                </a:gridCol>
                <a:gridCol w="2131887">
                  <a:extLst>
                    <a:ext uri="{9D8B030D-6E8A-4147-A177-3AD203B41FA5}">
                      <a16:colId xmlns:a16="http://schemas.microsoft.com/office/drawing/2014/main" val="20003"/>
                    </a:ext>
                  </a:extLst>
                </a:gridCol>
              </a:tblGrid>
              <a:tr h="555176">
                <a:tc>
                  <a:txBody>
                    <a:bodyPr/>
                    <a:lstStyle/>
                    <a:p>
                      <a:pPr algn="ctr">
                        <a:lnSpc>
                          <a:spcPct val="115000"/>
                        </a:lnSpc>
                        <a:spcAft>
                          <a:spcPts val="0"/>
                        </a:spcAft>
                      </a:pPr>
                      <a:r>
                        <a:rPr lang="en-US" sz="1600" b="1" dirty="0" err="1">
                          <a:effectLst/>
                        </a:rPr>
                        <a:t>Nhiên</a:t>
                      </a:r>
                      <a:r>
                        <a:rPr lang="en-US" sz="1600" b="1" dirty="0">
                          <a:effectLst/>
                        </a:rPr>
                        <a:t> </a:t>
                      </a:r>
                      <a:r>
                        <a:rPr lang="en-US" sz="1600" b="1" dirty="0" err="1">
                          <a:effectLst/>
                        </a:rPr>
                        <a:t>liệu</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Điểm</a:t>
                      </a:r>
                      <a:r>
                        <a:rPr lang="en-US" sz="1600" b="1" dirty="0">
                          <a:effectLst/>
                        </a:rPr>
                        <a:t> </a:t>
                      </a:r>
                      <a:r>
                        <a:rPr lang="en-US" sz="1600" b="1" dirty="0" err="1">
                          <a:effectLst/>
                        </a:rPr>
                        <a:t>chớp</a:t>
                      </a:r>
                      <a:r>
                        <a:rPr lang="en-US" sz="1600" b="1" dirty="0">
                          <a:effectLst/>
                        </a:rPr>
                        <a:t> </a:t>
                      </a:r>
                      <a:r>
                        <a:rPr lang="en-US" sz="1600" b="1" dirty="0" err="1">
                          <a:effectLst/>
                        </a:rPr>
                        <a:t>cháy</a:t>
                      </a:r>
                      <a:r>
                        <a:rPr lang="en-US" sz="1600" b="1" dirty="0">
                          <a:effectLst/>
                        </a:rPr>
                        <a:t> (</a:t>
                      </a:r>
                      <a:r>
                        <a:rPr lang="en-US" sz="1600" b="1" baseline="30000" dirty="0">
                          <a:effectLst/>
                        </a:rPr>
                        <a:t>ᵒ</a:t>
                      </a:r>
                      <a:r>
                        <a:rPr lang="en-US" sz="1600" b="1" dirty="0">
                          <a:effectLst/>
                        </a:rPr>
                        <a:t>C)</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Nhiên</a:t>
                      </a:r>
                      <a:r>
                        <a:rPr lang="en-US" sz="1600" b="1" dirty="0">
                          <a:effectLst/>
                        </a:rPr>
                        <a:t> </a:t>
                      </a:r>
                      <a:r>
                        <a:rPr lang="en-US" sz="1600" b="1" dirty="0" err="1">
                          <a:effectLst/>
                        </a:rPr>
                        <a:t>liệu</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Điểm</a:t>
                      </a:r>
                      <a:r>
                        <a:rPr lang="en-US" sz="1600" b="1" dirty="0">
                          <a:effectLst/>
                        </a:rPr>
                        <a:t> </a:t>
                      </a:r>
                      <a:r>
                        <a:rPr lang="en-US" sz="1600" b="1" dirty="0" err="1">
                          <a:effectLst/>
                        </a:rPr>
                        <a:t>chớp</a:t>
                      </a:r>
                      <a:r>
                        <a:rPr lang="en-US" sz="1600" b="1" dirty="0">
                          <a:effectLst/>
                        </a:rPr>
                        <a:t> </a:t>
                      </a:r>
                      <a:r>
                        <a:rPr lang="en-US" sz="1600" b="1" dirty="0" err="1">
                          <a:effectLst/>
                        </a:rPr>
                        <a:t>cháy</a:t>
                      </a:r>
                      <a:r>
                        <a:rPr lang="en-US" sz="1600" b="1" dirty="0">
                          <a:effectLst/>
                        </a:rPr>
                        <a:t> (</a:t>
                      </a:r>
                      <a:r>
                        <a:rPr lang="en-US" sz="1600" b="1" baseline="30000" dirty="0">
                          <a:effectLst/>
                        </a:rPr>
                        <a:t>ᵒ</a:t>
                      </a:r>
                      <a:r>
                        <a:rPr lang="en-US" sz="1600" b="1" dirty="0">
                          <a:effectLst/>
                        </a:rPr>
                        <a:t>C)</a:t>
                      </a:r>
                      <a:endParaRPr lang="en-US" sz="1600" b="1" dirty="0">
                        <a:effectLst/>
                        <a:latin typeface="Calibri"/>
                        <a:ea typeface="Calibri"/>
                        <a:cs typeface="Times New Roman"/>
                      </a:endParaRPr>
                    </a:p>
                  </a:txBody>
                  <a:tcPr marL="68580" marR="68580" marT="0" marB="0">
                    <a:solidFill>
                      <a:srgbClr val="00B050"/>
                    </a:solidFill>
                  </a:tcPr>
                </a:tc>
                <a:extLst>
                  <a:ext uri="{0D108BD9-81ED-4DB2-BD59-A6C34878D82A}">
                    <a16:rowId xmlns:a16="http://schemas.microsoft.com/office/drawing/2014/main" val="10000"/>
                  </a:ext>
                </a:extLst>
              </a:tr>
              <a:tr h="268366">
                <a:tc>
                  <a:txBody>
                    <a:bodyPr/>
                    <a:lstStyle/>
                    <a:p>
                      <a:pPr>
                        <a:lnSpc>
                          <a:spcPct val="115000"/>
                        </a:lnSpc>
                        <a:spcAft>
                          <a:spcPts val="0"/>
                        </a:spcAft>
                      </a:pPr>
                      <a:r>
                        <a:rPr lang="en-US" sz="1600" dirty="0" err="1">
                          <a:effectLst/>
                        </a:rPr>
                        <a:t>Xăng</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-43</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Biodiesel</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130</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1"/>
                  </a:ext>
                </a:extLst>
              </a:tr>
              <a:tr h="268366">
                <a:tc>
                  <a:txBody>
                    <a:bodyPr/>
                    <a:lstStyle/>
                    <a:p>
                      <a:pPr>
                        <a:lnSpc>
                          <a:spcPct val="115000"/>
                        </a:lnSpc>
                        <a:spcAft>
                          <a:spcPts val="0"/>
                        </a:spcAft>
                      </a:pPr>
                      <a:r>
                        <a:rPr lang="en-US" sz="1600" dirty="0">
                          <a:effectLst/>
                        </a:rPr>
                        <a:t>Propane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-105</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Dầu hỏa</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38 -72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2"/>
                  </a:ext>
                </a:extLst>
              </a:tr>
              <a:tr h="268366">
                <a:tc>
                  <a:txBody>
                    <a:bodyPr/>
                    <a:lstStyle/>
                    <a:p>
                      <a:pPr>
                        <a:lnSpc>
                          <a:spcPct val="115000"/>
                        </a:lnSpc>
                        <a:spcAft>
                          <a:spcPts val="0"/>
                        </a:spcAft>
                      </a:pPr>
                      <a:r>
                        <a:rPr lang="en-US" sz="1600" dirty="0">
                          <a:effectLst/>
                        </a:rPr>
                        <a:t>Pentane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-57</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Ethanol</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13</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3"/>
                  </a:ext>
                </a:extLst>
              </a:tr>
              <a:tr h="268366">
                <a:tc>
                  <a:txBody>
                    <a:bodyPr/>
                    <a:lstStyle/>
                    <a:p>
                      <a:pPr>
                        <a:lnSpc>
                          <a:spcPct val="115000"/>
                        </a:lnSpc>
                        <a:spcAft>
                          <a:spcPts val="0"/>
                        </a:spcAft>
                      </a:pPr>
                      <a:r>
                        <a:rPr lang="en-US" sz="1600" dirty="0">
                          <a:effectLst/>
                        </a:rPr>
                        <a:t>Diethyl ether</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-45</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Methanol</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11</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4"/>
                  </a:ext>
                </a:extLst>
              </a:tr>
              <a:tr h="268366">
                <a:tc>
                  <a:txBody>
                    <a:bodyPr/>
                    <a:lstStyle/>
                    <a:p>
                      <a:pPr>
                        <a:lnSpc>
                          <a:spcPct val="115000"/>
                        </a:lnSpc>
                        <a:spcAft>
                          <a:spcPts val="0"/>
                        </a:spcAft>
                      </a:pPr>
                      <a:r>
                        <a:rPr lang="en-US" sz="1600">
                          <a:effectLst/>
                        </a:rPr>
                        <a:t>Acetone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-20</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Isopropyl alcohol</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5"/>
                  </a:ext>
                </a:extLst>
              </a:tr>
              <a:tr h="268366">
                <a:tc>
                  <a:txBody>
                    <a:bodyPr/>
                    <a:lstStyle/>
                    <a:p>
                      <a:pPr>
                        <a:lnSpc>
                          <a:spcPct val="115000"/>
                        </a:lnSpc>
                        <a:spcAft>
                          <a:spcPts val="0"/>
                        </a:spcAft>
                      </a:pPr>
                      <a:r>
                        <a:rPr lang="en-US" sz="1600">
                          <a:effectLst/>
                        </a:rPr>
                        <a:t>Benzene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-11</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Pyridine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20</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6"/>
                  </a:ext>
                </a:extLst>
              </a:tr>
              <a:tr h="268366">
                <a:tc>
                  <a:txBody>
                    <a:bodyPr/>
                    <a:lstStyle/>
                    <a:p>
                      <a:pPr>
                        <a:lnSpc>
                          <a:spcPct val="115000"/>
                        </a:lnSpc>
                        <a:spcAft>
                          <a:spcPts val="0"/>
                        </a:spcAft>
                      </a:pPr>
                      <a:r>
                        <a:rPr lang="en-US" sz="1600">
                          <a:effectLst/>
                        </a:rPr>
                        <a:t>Isooctane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-12</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Xylene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27 - 32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7"/>
                  </a:ext>
                </a:extLst>
              </a:tr>
              <a:tr h="268366">
                <a:tc>
                  <a:txBody>
                    <a:bodyPr/>
                    <a:lstStyle/>
                    <a:p>
                      <a:pPr>
                        <a:lnSpc>
                          <a:spcPct val="115000"/>
                        </a:lnSpc>
                        <a:spcAft>
                          <a:spcPts val="0"/>
                        </a:spcAft>
                      </a:pPr>
                      <a:r>
                        <a:rPr lang="en-US" sz="1600" dirty="0">
                          <a:effectLst/>
                        </a:rPr>
                        <a:t>n-Hexane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-22</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Toluene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4</a:t>
                      </a:r>
                      <a:endParaRPr lang="en-US" sz="1600" dirty="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1987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5" grpId="1" animBg="1"/>
      <p:bldP spid="36" grpId="0" animBg="1"/>
      <p:bldP spid="36"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grpSp>
        <p:nvGrpSpPr>
          <p:cNvPr id="8" name="Group 7">
            <a:extLst>
              <a:ext uri="{FF2B5EF4-FFF2-40B4-BE49-F238E27FC236}">
                <a16:creationId xmlns:a16="http://schemas.microsoft.com/office/drawing/2014/main" id="{73A71FB1-112D-5FCC-066B-DD5271B8B058}"/>
              </a:ext>
            </a:extLst>
          </p:cNvPr>
          <p:cNvGrpSpPr/>
          <p:nvPr/>
        </p:nvGrpSpPr>
        <p:grpSpPr>
          <a:xfrm>
            <a:off x="0" y="25494"/>
            <a:ext cx="3905519" cy="923330"/>
            <a:chOff x="4767943" y="813894"/>
            <a:chExt cx="3905519" cy="923330"/>
          </a:xfrm>
        </p:grpSpPr>
        <p:sp>
          <p:nvSpPr>
            <p:cNvPr id="46"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a:extLst>
                <a:ext uri="{FF2B5EF4-FFF2-40B4-BE49-F238E27FC236}">
                  <a16:creationId xmlns:a16="http://schemas.microsoft.com/office/drawing/2014/main" id="{2C34B7BF-A0E2-09A5-7129-CD258892C663}"/>
                </a:ext>
              </a:extLst>
            </p:cNvPr>
            <p:cNvSpPr txBox="1"/>
            <p:nvPr/>
          </p:nvSpPr>
          <p:spPr>
            <a:xfrm>
              <a:off x="5856234" y="860060"/>
              <a:ext cx="2817228" cy="830997"/>
            </a:xfrm>
            <a:prstGeom prst="rect">
              <a:avLst/>
            </a:prstGeom>
            <a:noFill/>
          </p:spPr>
          <p:txBody>
            <a:bodyPr wrap="square" rtlCol="0">
              <a:spAutoFit/>
            </a:bodyPr>
            <a:lstStyle/>
            <a:p>
              <a:r>
                <a:rPr lang="vi-VN" sz="4800" b="1" dirty="0">
                  <a:solidFill>
                    <a:schemeClr val="bg1"/>
                  </a:solidFill>
                  <a:latin typeface="#9Slide03 IcielNovecento sans E" panose="00000900000000000000" pitchFamily="2" charset="0"/>
                </a:rPr>
                <a:t>Ghi Nhớ</a:t>
              </a:r>
              <a:endParaRPr lang="en-US" sz="4800" b="1" dirty="0">
                <a:solidFill>
                  <a:schemeClr val="bg1"/>
                </a:solidFill>
                <a:latin typeface="#9Slide03 IcielNovecento sans E" panose="00000900000000000000" pitchFamily="2" charset="0"/>
              </a:endParaRPr>
            </a:p>
          </p:txBody>
        </p:sp>
        <p:pic>
          <p:nvPicPr>
            <p:cNvPr id="7" name="Picture 6"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3"/>
            <a:stretch>
              <a:fillRect/>
            </a:stretch>
          </p:blipFill>
          <p:spPr>
            <a:xfrm>
              <a:off x="4981023" y="890683"/>
              <a:ext cx="765392" cy="765392"/>
            </a:xfrm>
            <a:prstGeom prst="rect">
              <a:avLst/>
            </a:prstGeom>
          </p:spPr>
        </p:pic>
      </p:gr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3938"/>
            <a:ext cx="9144000"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520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3" name="Google Shape;61;p7">
            <a:extLst>
              <a:ext uri="{FF2B5EF4-FFF2-40B4-BE49-F238E27FC236}">
                <a16:creationId xmlns:a16="http://schemas.microsoft.com/office/drawing/2014/main" id="{91E8B601-D3A5-0391-97A0-534B4C9DF9DA}"/>
              </a:ext>
            </a:extLst>
          </p:cNvPr>
          <p:cNvSpPr/>
          <p:nvPr/>
        </p:nvSpPr>
        <p:spPr>
          <a:xfrm>
            <a:off x="2955975" y="55407"/>
            <a:ext cx="4440243" cy="68371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txBox="1">
            <a:spLocks noGrp="1"/>
          </p:cNvSpPr>
          <p:nvPr>
            <p:ph type="title"/>
          </p:nvPr>
        </p:nvSpPr>
        <p:spPr>
          <a:xfrm>
            <a:off x="917958" y="134281"/>
            <a:ext cx="7200990" cy="604845"/>
          </a:xfrm>
          <a:prstGeom prst="rect">
            <a:avLst/>
          </a:prstGeom>
        </p:spPr>
        <p:txBody>
          <a:bodyPr spcFirstLastPara="1" wrap="square" lIns="91425" tIns="91425" rIns="91425" bIns="91425" anchor="t" anchorCtr="0">
            <a:noAutofit/>
          </a:bodyPr>
          <a:lstStyle/>
          <a:p>
            <a:pPr lvl="0">
              <a:lnSpc>
                <a:spcPct val="100000"/>
              </a:lnSpc>
            </a:pPr>
            <a:r>
              <a:rPr lang="en-US" sz="2800" b="1" dirty="0">
                <a:latin typeface="+mn-lt"/>
              </a:rPr>
              <a:t>                *N</a:t>
            </a:r>
            <a:r>
              <a:rPr lang="vi-VN" sz="2800" b="1" dirty="0">
                <a:latin typeface="+mn-lt"/>
              </a:rPr>
              <a:t>hiệt độ tự bốc cháy</a:t>
            </a:r>
          </a:p>
        </p:txBody>
      </p:sp>
      <p:pic>
        <p:nvPicPr>
          <p:cNvPr id="29" name="Picture 28" descr="Icon&#10;&#10;Description automatically generated">
            <a:extLst>
              <a:ext uri="{FF2B5EF4-FFF2-40B4-BE49-F238E27FC236}">
                <a16:creationId xmlns:a16="http://schemas.microsoft.com/office/drawing/2014/main" id="{03D72B46-CDAB-E6FA-B011-30B41669E2E3}"/>
              </a:ext>
            </a:extLst>
          </p:cNvPr>
          <p:cNvPicPr>
            <a:picLocks noChangeAspect="1"/>
          </p:cNvPicPr>
          <p:nvPr/>
        </p:nvPicPr>
        <p:blipFill>
          <a:blip r:embed="rId3"/>
          <a:stretch>
            <a:fillRect/>
          </a:stretch>
        </p:blipFill>
        <p:spPr>
          <a:xfrm>
            <a:off x="2110090" y="71142"/>
            <a:ext cx="667984" cy="667984"/>
          </a:xfrm>
          <a:prstGeom prst="rect">
            <a:avLst/>
          </a:prstGeom>
        </p:spPr>
      </p:pic>
      <p:grpSp>
        <p:nvGrpSpPr>
          <p:cNvPr id="30" name="Group 29">
            <a:extLst>
              <a:ext uri="{FF2B5EF4-FFF2-40B4-BE49-F238E27FC236}">
                <a16:creationId xmlns:a16="http://schemas.microsoft.com/office/drawing/2014/main" id="{73A71FB1-112D-5FCC-066B-DD5271B8B058}"/>
              </a:ext>
            </a:extLst>
          </p:cNvPr>
          <p:cNvGrpSpPr/>
          <p:nvPr/>
        </p:nvGrpSpPr>
        <p:grpSpPr>
          <a:xfrm>
            <a:off x="-58881" y="1763538"/>
            <a:ext cx="3540869" cy="842181"/>
            <a:chOff x="4767943" y="813894"/>
            <a:chExt cx="3905519" cy="923330"/>
          </a:xfrm>
        </p:grpSpPr>
        <p:sp>
          <p:nvSpPr>
            <p:cNvPr id="31"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3" name="Picture 32"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4"/>
            <a:stretch>
              <a:fillRect/>
            </a:stretch>
          </p:blipFill>
          <p:spPr>
            <a:xfrm>
              <a:off x="4981023" y="890683"/>
              <a:ext cx="765392" cy="765392"/>
            </a:xfrm>
            <a:prstGeom prst="rect">
              <a:avLst/>
            </a:prstGeom>
          </p:spPr>
        </p:pic>
      </p:grpSp>
      <p:sp>
        <p:nvSpPr>
          <p:cNvPr id="7" name="Rectangle 6"/>
          <p:cNvSpPr/>
          <p:nvPr/>
        </p:nvSpPr>
        <p:spPr>
          <a:xfrm>
            <a:off x="3382423" y="1071154"/>
            <a:ext cx="4736525" cy="2168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marL="285750" indent="-285750" algn="just">
              <a:buFontTx/>
              <a:buChar char="-"/>
            </a:pPr>
            <a:r>
              <a:rPr lang="en-US" sz="2400" dirty="0" err="1">
                <a:solidFill>
                  <a:schemeClr val="bg1"/>
                </a:solidFill>
              </a:rPr>
              <a:t>Nhiệt</a:t>
            </a:r>
            <a:r>
              <a:rPr lang="en-US" sz="2400" dirty="0">
                <a:solidFill>
                  <a:schemeClr val="bg1"/>
                </a:solidFill>
              </a:rPr>
              <a:t> </a:t>
            </a:r>
            <a:r>
              <a:rPr lang="en-US" sz="2400" dirty="0" err="1">
                <a:solidFill>
                  <a:schemeClr val="bg1"/>
                </a:solidFill>
              </a:rPr>
              <a:t>độ</a:t>
            </a:r>
            <a:r>
              <a:rPr lang="en-US" sz="2400" dirty="0">
                <a:solidFill>
                  <a:schemeClr val="bg1"/>
                </a:solidFill>
              </a:rPr>
              <a:t> </a:t>
            </a:r>
            <a:r>
              <a:rPr lang="en-US" sz="2400" dirty="0" err="1">
                <a:solidFill>
                  <a:schemeClr val="bg1"/>
                </a:solidFill>
              </a:rPr>
              <a:t>tự</a:t>
            </a:r>
            <a:r>
              <a:rPr lang="en-US" sz="2400" dirty="0">
                <a:solidFill>
                  <a:schemeClr val="bg1"/>
                </a:solidFill>
              </a:rPr>
              <a:t> </a:t>
            </a:r>
            <a:r>
              <a:rPr lang="en-US" sz="2400" dirty="0" err="1">
                <a:solidFill>
                  <a:schemeClr val="bg1"/>
                </a:solidFill>
              </a:rPr>
              <a:t>bốc</a:t>
            </a:r>
            <a:r>
              <a:rPr lang="en-US" sz="2400" dirty="0">
                <a:solidFill>
                  <a:schemeClr val="bg1"/>
                </a:solidFill>
              </a:rPr>
              <a:t> </a:t>
            </a:r>
            <a:r>
              <a:rPr lang="en-US" sz="2400" dirty="0" err="1">
                <a:solidFill>
                  <a:schemeClr val="bg1"/>
                </a:solidFill>
              </a:rPr>
              <a:t>cháy</a:t>
            </a:r>
            <a:r>
              <a:rPr lang="en-US" sz="2400" dirty="0">
                <a:solidFill>
                  <a:schemeClr val="bg1"/>
                </a:solidFill>
              </a:rPr>
              <a:t> </a:t>
            </a:r>
            <a:r>
              <a:rPr lang="en-US" sz="2400" dirty="0" err="1">
                <a:solidFill>
                  <a:schemeClr val="bg1"/>
                </a:solidFill>
              </a:rPr>
              <a:t>là</a:t>
            </a:r>
            <a:r>
              <a:rPr lang="en-US" sz="2400" dirty="0">
                <a:solidFill>
                  <a:schemeClr val="bg1"/>
                </a:solidFill>
              </a:rPr>
              <a:t> </a:t>
            </a:r>
            <a:r>
              <a:rPr lang="en-US" sz="2400" dirty="0" err="1">
                <a:solidFill>
                  <a:srgbClr val="FF0000"/>
                </a:solidFill>
              </a:rPr>
              <a:t>Nhiệt</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thấp</a:t>
            </a:r>
            <a:r>
              <a:rPr lang="en-US" sz="2400" dirty="0"/>
              <a:t> </a:t>
            </a:r>
            <a:r>
              <a:rPr lang="en-US" sz="2400" dirty="0" err="1"/>
              <a:t>mà</a:t>
            </a:r>
            <a:r>
              <a:rPr lang="en-US" sz="2400" dirty="0"/>
              <a:t> </a:t>
            </a:r>
            <a:r>
              <a:rPr lang="en-US" sz="2400" dirty="0" err="1"/>
              <a:t>tại</a:t>
            </a:r>
            <a:r>
              <a:rPr lang="en-US" sz="2400" dirty="0"/>
              <a:t> </a:t>
            </a:r>
            <a:r>
              <a:rPr lang="en-US" sz="2400" dirty="0" err="1"/>
              <a:t>đó</a:t>
            </a:r>
            <a:r>
              <a:rPr lang="en-US" sz="2400" dirty="0"/>
              <a:t>, </a:t>
            </a:r>
            <a:r>
              <a:rPr lang="en-US" sz="2400" dirty="0" err="1"/>
              <a:t>chất</a:t>
            </a:r>
            <a:r>
              <a:rPr lang="en-US" sz="2400" dirty="0"/>
              <a:t> </a:t>
            </a:r>
            <a:r>
              <a:rPr lang="en-US" sz="2400" dirty="0" err="1"/>
              <a:t>cháy</a:t>
            </a:r>
            <a:r>
              <a:rPr lang="en-US" sz="2400" dirty="0"/>
              <a:t> </a:t>
            </a:r>
            <a:r>
              <a:rPr lang="en-US" sz="2400" dirty="0" err="1">
                <a:solidFill>
                  <a:srgbClr val="FF0000"/>
                </a:solidFill>
              </a:rPr>
              <a:t>tự</a:t>
            </a:r>
            <a:r>
              <a:rPr lang="en-US" sz="2400" dirty="0">
                <a:solidFill>
                  <a:srgbClr val="FF0000"/>
                </a:solidFill>
              </a:rPr>
              <a:t> </a:t>
            </a:r>
            <a:r>
              <a:rPr lang="en-US" sz="2400" dirty="0" err="1">
                <a:solidFill>
                  <a:srgbClr val="FF0000"/>
                </a:solidFill>
              </a:rPr>
              <a:t>cháy</a:t>
            </a:r>
            <a:r>
              <a:rPr lang="en-US" sz="2400" dirty="0">
                <a:solidFill>
                  <a:srgbClr val="FF0000"/>
                </a:solidFill>
              </a:rPr>
              <a:t> </a:t>
            </a:r>
            <a:r>
              <a:rPr lang="en-US" sz="2400" dirty="0" err="1"/>
              <a:t>mà</a:t>
            </a:r>
            <a:r>
              <a:rPr lang="en-US" sz="2400" dirty="0"/>
              <a:t> </a:t>
            </a:r>
            <a:r>
              <a:rPr lang="en-US" sz="2400" dirty="0" err="1">
                <a:solidFill>
                  <a:srgbClr val="FF0000"/>
                </a:solidFill>
              </a:rPr>
              <a:t>không</a:t>
            </a:r>
            <a:r>
              <a:rPr lang="en-US" sz="2400" dirty="0">
                <a:solidFill>
                  <a:srgbClr val="FF0000"/>
                </a:solidFill>
              </a:rPr>
              <a:t> </a:t>
            </a:r>
            <a:r>
              <a:rPr lang="en-US" sz="2400" dirty="0" err="1">
                <a:solidFill>
                  <a:srgbClr val="FF0000"/>
                </a:solidFill>
              </a:rPr>
              <a:t>cần</a:t>
            </a:r>
            <a:r>
              <a:rPr lang="en-US" sz="2400" dirty="0">
                <a:solidFill>
                  <a:srgbClr val="FF0000"/>
                </a:solidFill>
              </a:rPr>
              <a:t> </a:t>
            </a:r>
            <a:r>
              <a:rPr lang="en-US" sz="2400" dirty="0" err="1">
                <a:solidFill>
                  <a:srgbClr val="FF0000"/>
                </a:solidFill>
              </a:rPr>
              <a:t>tiếp</a:t>
            </a:r>
            <a:r>
              <a:rPr lang="en-US" sz="2400" dirty="0">
                <a:solidFill>
                  <a:srgbClr val="FF0000"/>
                </a:solidFill>
              </a:rPr>
              <a:t> </a:t>
            </a:r>
            <a:r>
              <a:rPr lang="en-US" sz="2400" dirty="0" err="1">
                <a:solidFill>
                  <a:srgbClr val="FF0000"/>
                </a:solidFill>
              </a:rPr>
              <a:t>xúc</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nguồn</a:t>
            </a:r>
            <a:r>
              <a:rPr lang="en-US" sz="2400" dirty="0">
                <a:solidFill>
                  <a:srgbClr val="FF0000"/>
                </a:solidFill>
              </a:rPr>
              <a:t> </a:t>
            </a:r>
            <a:r>
              <a:rPr lang="en-US" sz="2400" dirty="0" err="1">
                <a:solidFill>
                  <a:srgbClr val="FF0000"/>
                </a:solidFill>
              </a:rPr>
              <a:t>lửa</a:t>
            </a:r>
            <a:r>
              <a:rPr lang="en-US" sz="2400" dirty="0"/>
              <a:t> ở </a:t>
            </a:r>
            <a:r>
              <a:rPr lang="en-US" sz="2400" dirty="0" err="1"/>
              <a:t>điều</a:t>
            </a:r>
            <a:r>
              <a:rPr lang="en-US" sz="2400" dirty="0"/>
              <a:t> </a:t>
            </a:r>
            <a:r>
              <a:rPr lang="en-US" sz="2400" dirty="0" err="1"/>
              <a:t>kiện</a:t>
            </a:r>
            <a:r>
              <a:rPr lang="en-US" sz="2400" dirty="0"/>
              <a:t> </a:t>
            </a:r>
            <a:r>
              <a:rPr lang="en-US" sz="2400" dirty="0" err="1"/>
              <a:t>áp</a:t>
            </a:r>
            <a:r>
              <a:rPr lang="en-US" sz="2400" dirty="0"/>
              <a:t> </a:t>
            </a:r>
            <a:r>
              <a:rPr lang="en-US" sz="2400" dirty="0" err="1"/>
              <a:t>suất</a:t>
            </a:r>
            <a:r>
              <a:rPr lang="en-US" sz="2400" dirty="0"/>
              <a:t> </a:t>
            </a:r>
            <a:r>
              <a:rPr lang="en-US" sz="2400" dirty="0" err="1"/>
              <a:t>khí</a:t>
            </a:r>
            <a:r>
              <a:rPr lang="en-US" sz="2400" dirty="0"/>
              <a:t> </a:t>
            </a:r>
            <a:r>
              <a:rPr lang="en-US" sz="2400" dirty="0" err="1"/>
              <a:t>quyển</a:t>
            </a:r>
            <a:endParaRPr lang="en-US" sz="2400" dirty="0"/>
          </a:p>
          <a:p>
            <a:pPr marL="285750" indent="-285750" algn="just">
              <a:buFontTx/>
              <a:buChar char="-"/>
            </a:pPr>
            <a:endParaRPr lang="en-US" sz="2400" dirty="0"/>
          </a:p>
        </p:txBody>
      </p:sp>
      <p:sp>
        <p:nvSpPr>
          <p:cNvPr id="35" name="Google Shape;634;p48"/>
          <p:cNvSpPr/>
          <p:nvPr/>
        </p:nvSpPr>
        <p:spPr>
          <a:xfrm>
            <a:off x="58691" y="3554274"/>
            <a:ext cx="7260796" cy="140436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1. </a:t>
            </a:r>
            <a:r>
              <a:rPr lang="en-US" sz="2800" b="1" dirty="0" err="1">
                <a:solidFill>
                  <a:srgbClr val="FFFFFF"/>
                </a:solidFill>
                <a:cs typeface="Mali Medium"/>
                <a:sym typeface="Mali Medium"/>
              </a:rPr>
              <a:t>Phân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biệt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hai</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khái</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niệm</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điểm</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và</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nhiệt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độ</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tự</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endParaRPr lang="en-US" sz="2800" b="1" dirty="0">
              <a:solidFill>
                <a:srgbClr val="FFF4D4"/>
              </a:solidFill>
              <a:highlight>
                <a:srgbClr val="82B5E3"/>
              </a:highlight>
            </a:endParaRPr>
          </a:p>
        </p:txBody>
      </p:sp>
      <p:sp>
        <p:nvSpPr>
          <p:cNvPr id="36" name="Google Shape;634;p48"/>
          <p:cNvSpPr/>
          <p:nvPr/>
        </p:nvSpPr>
        <p:spPr>
          <a:xfrm>
            <a:off x="-22908" y="4046192"/>
            <a:ext cx="8717009" cy="88704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2. </a:t>
            </a:r>
            <a:r>
              <a:rPr lang="en-US" sz="2800" b="1" dirty="0" err="1">
                <a:solidFill>
                  <a:srgbClr val="FFFFFF"/>
                </a:solidFill>
                <a:cs typeface="Mali Medium"/>
                <a:sym typeface="Mali Medium"/>
              </a:rPr>
              <a:t>Hãy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biết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nhiên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liệu</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nào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trong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bảng</a:t>
            </a:r>
            <a:r>
              <a:rPr lang="en-US" sz="2800" b="1" dirty="0">
                <a:solidFill>
                  <a:srgbClr val="FFFFFF"/>
                </a:solidFill>
                <a:cs typeface="Mali Medium"/>
                <a:sym typeface="Mali Medium"/>
              </a:rPr>
              <a:t> 6.3 </a:t>
            </a:r>
            <a:r>
              <a:rPr lang="en-US" sz="2800" b="1" dirty="0" err="1">
                <a:solidFill>
                  <a:srgbClr val="FFFFFF"/>
                </a:solidFill>
                <a:cs typeface="Mali Medium"/>
                <a:sym typeface="Mali Medium"/>
              </a:rPr>
              <a:t>có</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khả</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năng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gây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nổ</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cao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nhất</a:t>
            </a:r>
            <a:r>
              <a:rPr lang="en-US" sz="2800" b="1" dirty="0">
                <a:solidFill>
                  <a:srgbClr val="FFFFFF"/>
                </a:solidFill>
                <a:cs typeface="Mali Medium"/>
                <a:sym typeface="Mali Medium"/>
              </a:rPr>
              <a:t>” ?</a:t>
            </a:r>
            <a:endParaRPr lang="en-US" sz="2800" b="1" dirty="0">
              <a:solidFill>
                <a:srgbClr val="FFF4D4"/>
              </a:solidFill>
              <a:highlight>
                <a:srgbClr val="82B5E3"/>
              </a:highlight>
            </a:endParaRPr>
          </a:p>
        </p:txBody>
      </p:sp>
      <p:graphicFrame>
        <p:nvGraphicFramePr>
          <p:cNvPr id="2" name="Table 1"/>
          <p:cNvGraphicFramePr>
            <a:graphicFrameLocks noGrp="1"/>
          </p:cNvGraphicFramePr>
          <p:nvPr>
            <p:extLst>
              <p:ext uri="{D42A27DB-BD31-4B8C-83A1-F6EECF244321}">
                <p14:modId xmlns:p14="http://schemas.microsoft.com/office/powerpoint/2010/main" val="2549798684"/>
              </p:ext>
            </p:extLst>
          </p:nvPr>
        </p:nvGraphicFramePr>
        <p:xfrm>
          <a:off x="445940" y="714151"/>
          <a:ext cx="7673008" cy="2529840"/>
        </p:xfrm>
        <a:graphic>
          <a:graphicData uri="http://schemas.openxmlformats.org/drawingml/2006/table">
            <a:tbl>
              <a:tblPr firstRow="1" bandRow="1">
                <a:tableStyleId>{B1F7A297-B704-4BC8-95AC-87400A6B415D}</a:tableStyleId>
              </a:tblPr>
              <a:tblGrid>
                <a:gridCol w="3836504">
                  <a:extLst>
                    <a:ext uri="{9D8B030D-6E8A-4147-A177-3AD203B41FA5}">
                      <a16:colId xmlns:a16="http://schemas.microsoft.com/office/drawing/2014/main" val="20000"/>
                    </a:ext>
                  </a:extLst>
                </a:gridCol>
                <a:gridCol w="3836504">
                  <a:extLst>
                    <a:ext uri="{9D8B030D-6E8A-4147-A177-3AD203B41FA5}">
                      <a16:colId xmlns:a16="http://schemas.microsoft.com/office/drawing/2014/main" val="20001"/>
                    </a:ext>
                  </a:extLst>
                </a:gridCol>
              </a:tblGrid>
              <a:tr h="370840">
                <a:tc>
                  <a:txBody>
                    <a:bodyPr/>
                    <a:lstStyle/>
                    <a:p>
                      <a:pPr algn="ctr"/>
                      <a:r>
                        <a:rPr lang="en-US" sz="2200" dirty="0" err="1"/>
                        <a:t>Điểm</a:t>
                      </a:r>
                      <a:r>
                        <a:rPr lang="en-US" sz="2200" baseline="0" dirty="0"/>
                        <a:t> </a:t>
                      </a:r>
                      <a:r>
                        <a:rPr lang="en-US" sz="2200" baseline="0" dirty="0" err="1"/>
                        <a:t>chớp</a:t>
                      </a:r>
                      <a:r>
                        <a:rPr lang="en-US" sz="2200" baseline="0" dirty="0"/>
                        <a:t> </a:t>
                      </a:r>
                      <a:r>
                        <a:rPr lang="en-US" sz="2200" baseline="0" dirty="0" err="1"/>
                        <a:t>cháy</a:t>
                      </a:r>
                      <a:endParaRPr lang="en-US" sz="2200" dirty="0"/>
                    </a:p>
                  </a:txBody>
                  <a:tcPr/>
                </a:tc>
                <a:tc>
                  <a:txBody>
                    <a:bodyPr/>
                    <a:lstStyle/>
                    <a:p>
                      <a:pPr algn="ctr"/>
                      <a:r>
                        <a:rPr lang="en-US" sz="2200" dirty="0" err="1"/>
                        <a:t>Nhiệt</a:t>
                      </a:r>
                      <a:r>
                        <a:rPr lang="en-US" sz="2200" baseline="0" dirty="0"/>
                        <a:t> </a:t>
                      </a:r>
                      <a:r>
                        <a:rPr lang="en-US" sz="2200" baseline="0" dirty="0" err="1"/>
                        <a:t>độ</a:t>
                      </a:r>
                      <a:r>
                        <a:rPr lang="en-US" sz="2200" baseline="0" dirty="0"/>
                        <a:t> </a:t>
                      </a:r>
                      <a:r>
                        <a:rPr lang="en-US" sz="2200" baseline="0" dirty="0" err="1"/>
                        <a:t>tự</a:t>
                      </a:r>
                      <a:r>
                        <a:rPr lang="en-US" sz="2200" baseline="0" dirty="0"/>
                        <a:t> </a:t>
                      </a:r>
                      <a:r>
                        <a:rPr lang="en-US" sz="2200" baseline="0" dirty="0" err="1"/>
                        <a:t>bốc</a:t>
                      </a:r>
                      <a:r>
                        <a:rPr lang="en-US" sz="2200" baseline="0" dirty="0"/>
                        <a:t> </a:t>
                      </a:r>
                      <a:r>
                        <a:rPr lang="en-US" sz="2200" baseline="0" dirty="0" err="1"/>
                        <a:t>cháy</a:t>
                      </a:r>
                      <a:endParaRPr lang="en-US" sz="2200" dirty="0"/>
                    </a:p>
                  </a:txBody>
                  <a:tcPr/>
                </a:tc>
                <a:extLst>
                  <a:ext uri="{0D108BD9-81ED-4DB2-BD59-A6C34878D82A}">
                    <a16:rowId xmlns:a16="http://schemas.microsoft.com/office/drawing/2014/main" val="10000"/>
                  </a:ext>
                </a:extLst>
              </a:tr>
              <a:tr h="370840">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solidFill>
                            <a:srgbClr val="FF0000"/>
                          </a:solidFill>
                        </a:rPr>
                        <a:t> </a:t>
                      </a:r>
                      <a:r>
                        <a:rPr lang="en-US" sz="2200" baseline="0" dirty="0"/>
                        <a:t>ở </a:t>
                      </a:r>
                      <a:r>
                        <a:rPr lang="en-US" sz="2200" baseline="0" dirty="0" err="1"/>
                        <a:t>áp</a:t>
                      </a:r>
                      <a:r>
                        <a:rPr lang="en-US" sz="2200" baseline="0" dirty="0"/>
                        <a:t> </a:t>
                      </a:r>
                      <a:r>
                        <a:rPr lang="en-US" sz="2200" baseline="0" dirty="0" err="1"/>
                        <a:t>suất</a:t>
                      </a:r>
                      <a:r>
                        <a:rPr lang="en-US" sz="2200" baseline="0" dirty="0"/>
                        <a:t> </a:t>
                      </a:r>
                      <a:r>
                        <a:rPr lang="en-US" sz="2200" baseline="0" dirty="0" err="1"/>
                        <a:t>của</a:t>
                      </a:r>
                      <a:r>
                        <a:rPr lang="en-US" sz="2200" baseline="0" dirty="0"/>
                        <a:t> </a:t>
                      </a:r>
                      <a:r>
                        <a:rPr lang="en-US" sz="2200" baseline="0" dirty="0" err="1"/>
                        <a:t>khí</a:t>
                      </a:r>
                      <a:r>
                        <a:rPr lang="en-US" sz="2200" baseline="0" dirty="0"/>
                        <a:t> </a:t>
                      </a:r>
                      <a:r>
                        <a:rPr lang="en-US" sz="2200" baseline="0" dirty="0" err="1"/>
                        <a:t>quyển</a:t>
                      </a:r>
                      <a:r>
                        <a:rPr lang="en-US" sz="2200" baseline="0" dirty="0"/>
                        <a:t> </a:t>
                      </a:r>
                      <a:r>
                        <a:rPr lang="en-US" sz="2200" baseline="0" dirty="0" err="1"/>
                        <a:t>mà</a:t>
                      </a:r>
                      <a:r>
                        <a:rPr lang="en-US" sz="2200" baseline="0" dirty="0"/>
                        <a:t> </a:t>
                      </a:r>
                      <a:r>
                        <a:rPr lang="en-US" sz="2200" baseline="0" dirty="0" err="1">
                          <a:solidFill>
                            <a:srgbClr val="FF0000"/>
                          </a:solidFill>
                        </a:rPr>
                        <a:t>chất</a:t>
                      </a:r>
                      <a:r>
                        <a:rPr lang="en-US" sz="2200" baseline="0" dirty="0">
                          <a:solidFill>
                            <a:srgbClr val="FF0000"/>
                          </a:solidFill>
                        </a:rPr>
                        <a:t> </a:t>
                      </a:r>
                      <a:r>
                        <a:rPr lang="en-US" sz="2200" baseline="0" dirty="0" err="1">
                          <a:solidFill>
                            <a:srgbClr val="FF0000"/>
                          </a:solidFill>
                        </a:rPr>
                        <a:t>lỏng</a:t>
                      </a:r>
                      <a:r>
                        <a:rPr lang="en-US" sz="2200" baseline="0" dirty="0">
                          <a:solidFill>
                            <a:srgbClr val="FF0000"/>
                          </a:solidFill>
                        </a:rPr>
                        <a:t> </a:t>
                      </a:r>
                      <a:r>
                        <a:rPr lang="en-US" sz="2200" baseline="0" dirty="0" err="1">
                          <a:solidFill>
                            <a:srgbClr val="FF0000"/>
                          </a:solidFill>
                        </a:rPr>
                        <a:t>hoặc</a:t>
                      </a:r>
                      <a:r>
                        <a:rPr lang="en-US" sz="2200" baseline="0" dirty="0">
                          <a:solidFill>
                            <a:srgbClr val="FF0000"/>
                          </a:solidFill>
                        </a:rPr>
                        <a:t> </a:t>
                      </a:r>
                      <a:r>
                        <a:rPr lang="en-US" sz="2200" baseline="0" dirty="0" err="1">
                          <a:solidFill>
                            <a:srgbClr val="FF0000"/>
                          </a:solidFill>
                        </a:rPr>
                        <a:t>vật</a:t>
                      </a:r>
                      <a:r>
                        <a:rPr lang="en-US" sz="2200" baseline="0" dirty="0">
                          <a:solidFill>
                            <a:srgbClr val="FF0000"/>
                          </a:solidFill>
                        </a:rPr>
                        <a:t> </a:t>
                      </a:r>
                      <a:r>
                        <a:rPr lang="en-US" sz="2200" baseline="0" dirty="0" err="1">
                          <a:solidFill>
                            <a:srgbClr val="FF0000"/>
                          </a:solidFill>
                        </a:rPr>
                        <a:t>liệu</a:t>
                      </a:r>
                      <a:r>
                        <a:rPr lang="en-US" sz="2200" baseline="0" dirty="0">
                          <a:solidFill>
                            <a:srgbClr val="FF0000"/>
                          </a:solidFill>
                        </a:rPr>
                        <a:t> </a:t>
                      </a:r>
                      <a:r>
                        <a:rPr lang="en-US" sz="2200" baseline="0" dirty="0" err="1">
                          <a:solidFill>
                            <a:srgbClr val="FF0000"/>
                          </a:solidFill>
                        </a:rPr>
                        <a:t>dễ</a:t>
                      </a:r>
                      <a:r>
                        <a:rPr lang="en-US" sz="2200" baseline="0" dirty="0">
                          <a:solidFill>
                            <a:srgbClr val="FF0000"/>
                          </a:solidFill>
                        </a:rPr>
                        <a:t> bay </a:t>
                      </a:r>
                      <a:r>
                        <a:rPr lang="en-US" sz="2200" baseline="0" dirty="0" err="1">
                          <a:solidFill>
                            <a:srgbClr val="FF0000"/>
                          </a:solidFill>
                        </a:rPr>
                        <a:t>hơi</a:t>
                      </a:r>
                      <a:r>
                        <a:rPr lang="en-US" sz="2200" baseline="0" dirty="0">
                          <a:solidFill>
                            <a:srgbClr val="FF0000"/>
                          </a:solidFill>
                        </a:rPr>
                        <a:t> </a:t>
                      </a:r>
                      <a:r>
                        <a:rPr lang="en-US" sz="2200" baseline="0" dirty="0" err="1"/>
                        <a:t>tạo</a:t>
                      </a:r>
                      <a:r>
                        <a:rPr lang="en-US" sz="2200" baseline="0" dirty="0"/>
                        <a:t> </a:t>
                      </a:r>
                      <a:r>
                        <a:rPr lang="en-US" sz="2200" baseline="0" dirty="0" err="1"/>
                        <a:t>thành</a:t>
                      </a:r>
                      <a:r>
                        <a:rPr lang="en-US" sz="2200" baseline="0" dirty="0"/>
                        <a:t> </a:t>
                      </a:r>
                      <a:r>
                        <a:rPr lang="en-US" sz="2200" baseline="0" dirty="0" err="1">
                          <a:solidFill>
                            <a:srgbClr val="FF0000"/>
                          </a:solidFill>
                        </a:rPr>
                        <a:t>lượng</a:t>
                      </a:r>
                      <a:r>
                        <a:rPr lang="en-US" sz="2200" baseline="0" dirty="0">
                          <a:solidFill>
                            <a:srgbClr val="FF0000"/>
                          </a:solidFill>
                        </a:rPr>
                        <a:t> </a:t>
                      </a:r>
                      <a:r>
                        <a:rPr lang="en-US" sz="2200" baseline="0" dirty="0" err="1">
                          <a:solidFill>
                            <a:srgbClr val="FF0000"/>
                          </a:solidFill>
                        </a:rPr>
                        <a:t>hơi</a:t>
                      </a:r>
                      <a:r>
                        <a:rPr lang="en-US" sz="2200" baseline="0" dirty="0">
                          <a:solidFill>
                            <a:srgbClr val="FF0000"/>
                          </a:solidFill>
                        </a:rPr>
                        <a:t> </a:t>
                      </a:r>
                      <a:r>
                        <a:rPr lang="en-US" sz="2200" baseline="0" dirty="0" err="1">
                          <a:solidFill>
                            <a:srgbClr val="FF0000"/>
                          </a:solidFill>
                        </a:rPr>
                        <a:t>đủ</a:t>
                      </a:r>
                      <a:r>
                        <a:rPr lang="en-US" sz="2200" baseline="0" dirty="0">
                          <a:solidFill>
                            <a:srgbClr val="FF0000"/>
                          </a:solidFill>
                        </a:rPr>
                        <a:t> </a:t>
                      </a:r>
                      <a:r>
                        <a:rPr lang="en-US" sz="2200" baseline="0" dirty="0" err="1">
                          <a:solidFill>
                            <a:srgbClr val="FF0000"/>
                          </a:solidFill>
                        </a:rPr>
                        <a:t>để</a:t>
                      </a:r>
                      <a:r>
                        <a:rPr lang="en-US" sz="2200" baseline="0" dirty="0">
                          <a:solidFill>
                            <a:srgbClr val="FF0000"/>
                          </a:solidFill>
                        </a:rPr>
                        <a:t> </a:t>
                      </a:r>
                      <a:r>
                        <a:rPr lang="en-US" sz="2200" baseline="0" dirty="0" err="1">
                          <a:solidFill>
                            <a:srgbClr val="FF0000"/>
                          </a:solidFill>
                        </a:rPr>
                        <a:t>bốc</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solidFill>
                            <a:srgbClr val="FF0000"/>
                          </a:solidFill>
                        </a:rPr>
                        <a:t>trong</a:t>
                      </a:r>
                      <a:r>
                        <a:rPr lang="en-US" sz="2200" baseline="0" dirty="0">
                          <a:solidFill>
                            <a:srgbClr val="FF0000"/>
                          </a:solidFill>
                        </a:rPr>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khí</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solidFill>
                            <a:srgbClr val="FF0000"/>
                          </a:solidFill>
                        </a:rPr>
                        <a:t>.</a:t>
                      </a:r>
                      <a:endParaRPr lang="en-US" sz="2200" dirty="0">
                        <a:solidFill>
                          <a:srgbClr val="FF0000"/>
                        </a:solidFill>
                      </a:endParaRPr>
                    </a:p>
                  </a:txBody>
                  <a:tcPr/>
                </a:tc>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t> </a:t>
                      </a:r>
                      <a:r>
                        <a:rPr lang="en-US" sz="2200" baseline="0" dirty="0" err="1"/>
                        <a:t>mà</a:t>
                      </a:r>
                      <a:r>
                        <a:rPr lang="en-US" sz="2200" baseline="0" dirty="0"/>
                        <a:t> </a:t>
                      </a:r>
                      <a:r>
                        <a:rPr lang="en-US" sz="2200" baseline="0" dirty="0" err="1"/>
                        <a:t>tại</a:t>
                      </a:r>
                      <a:r>
                        <a:rPr lang="en-US" sz="2200" baseline="0" dirty="0"/>
                        <a:t> </a:t>
                      </a:r>
                      <a:r>
                        <a:rPr lang="en-US" sz="2200" baseline="0" dirty="0" err="1"/>
                        <a:t>đó</a:t>
                      </a:r>
                      <a:r>
                        <a:rPr lang="en-US" sz="2200" baseline="0" dirty="0"/>
                        <a:t>, </a:t>
                      </a:r>
                      <a:r>
                        <a:rPr lang="en-US" sz="2200" baseline="0" dirty="0" err="1"/>
                        <a:t>chất</a:t>
                      </a:r>
                      <a:r>
                        <a:rPr lang="en-US" sz="2200" baseline="0" dirty="0"/>
                        <a:t> </a:t>
                      </a:r>
                      <a:r>
                        <a:rPr lang="en-US" sz="2200" baseline="0" dirty="0" err="1"/>
                        <a:t>cháy</a:t>
                      </a:r>
                      <a:r>
                        <a:rPr lang="en-US" sz="2200" baseline="0" dirty="0"/>
                        <a:t> </a:t>
                      </a:r>
                      <a:r>
                        <a:rPr lang="en-US" sz="2200" baseline="0" dirty="0" err="1">
                          <a:solidFill>
                            <a:srgbClr val="FF0000"/>
                          </a:solidFill>
                        </a:rPr>
                        <a:t>tự</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t>mà</a:t>
                      </a:r>
                      <a:r>
                        <a:rPr lang="en-US" sz="2200" baseline="0" dirty="0"/>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cần</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với</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t> ở </a:t>
                      </a:r>
                      <a:r>
                        <a:rPr lang="en-US" sz="2200" baseline="0" dirty="0" err="1"/>
                        <a:t>điều</a:t>
                      </a:r>
                      <a:r>
                        <a:rPr lang="en-US" sz="2200" baseline="0" dirty="0"/>
                        <a:t> </a:t>
                      </a:r>
                      <a:r>
                        <a:rPr lang="en-US" sz="2200" baseline="0" dirty="0" err="1"/>
                        <a:t>kiện</a:t>
                      </a:r>
                      <a:r>
                        <a:rPr lang="en-US" sz="2200" baseline="0" dirty="0"/>
                        <a:t> </a:t>
                      </a:r>
                      <a:r>
                        <a:rPr lang="en-US" sz="2200" baseline="0" dirty="0" err="1"/>
                        <a:t>áp</a:t>
                      </a:r>
                      <a:r>
                        <a:rPr lang="en-US" sz="2200" baseline="0" dirty="0"/>
                        <a:t> </a:t>
                      </a:r>
                      <a:r>
                        <a:rPr lang="en-US" sz="2200" baseline="0" dirty="0" err="1"/>
                        <a:t>suất</a:t>
                      </a:r>
                      <a:r>
                        <a:rPr lang="en-US" sz="2200" baseline="0" dirty="0"/>
                        <a:t> </a:t>
                      </a:r>
                      <a:r>
                        <a:rPr lang="en-US" sz="2200" baseline="0" dirty="0" err="1"/>
                        <a:t>khí</a:t>
                      </a:r>
                      <a:r>
                        <a:rPr lang="en-US" sz="2200" baseline="0" dirty="0"/>
                        <a:t> </a:t>
                      </a:r>
                      <a:r>
                        <a:rPr lang="en-US" sz="2200" baseline="0" dirty="0" err="1"/>
                        <a:t>quyển</a:t>
                      </a:r>
                      <a:endParaRPr lang="en-US" sz="2200" baseline="0" dirty="0"/>
                    </a:p>
                    <a:p>
                      <a:pPr marL="285750" indent="-285750" algn="just">
                        <a:buFontTx/>
                        <a:buChar char="-"/>
                      </a:pPr>
                      <a:endParaRPr lang="en-US" sz="2200" dirty="0"/>
                    </a:p>
                  </a:txBody>
                  <a:tcPr/>
                </a:tc>
                <a:extLst>
                  <a:ext uri="{0D108BD9-81ED-4DB2-BD59-A6C34878D82A}">
                    <a16:rowId xmlns:a16="http://schemas.microsoft.com/office/drawing/2014/main" val="10001"/>
                  </a:ext>
                </a:extLst>
              </a:tr>
            </a:tbl>
          </a:graphicData>
        </a:graphic>
      </p:graphicFrame>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58" y="739126"/>
            <a:ext cx="9182100" cy="322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28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animBg="1"/>
      <p:bldP spid="35" grpId="0" animBg="1"/>
      <p:bldP spid="35" grpId="1"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50"/>
          <p:cNvSpPr txBox="1">
            <a:spLocks noGrp="1"/>
          </p:cNvSpPr>
          <p:nvPr>
            <p:ph type="title"/>
          </p:nvPr>
        </p:nvSpPr>
        <p:spPr>
          <a:xfrm>
            <a:off x="1930399" y="259529"/>
            <a:ext cx="5816291" cy="934874"/>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3600" b="1" dirty="0">
                <a:latin typeface="+mn-lt"/>
              </a:rPr>
              <a:t>* </a:t>
            </a:r>
            <a:r>
              <a:rPr lang="en-US" sz="3600" b="1" dirty="0" err="1">
                <a:latin typeface="+mn-lt"/>
              </a:rPr>
              <a:t>Nhiệt</a:t>
            </a:r>
            <a:r>
              <a:rPr lang="en-US" sz="3600" b="1" dirty="0">
                <a:latin typeface="+mn-lt"/>
              </a:rPr>
              <a:t> </a:t>
            </a:r>
            <a:r>
              <a:rPr lang="en-US" sz="3600" b="1" dirty="0" err="1">
                <a:latin typeface="+mn-lt"/>
              </a:rPr>
              <a:t>độ</a:t>
            </a:r>
            <a:r>
              <a:rPr lang="en-US" sz="3600" b="1" dirty="0">
                <a:latin typeface="+mn-lt"/>
              </a:rPr>
              <a:t> </a:t>
            </a:r>
            <a:r>
              <a:rPr lang="en-US" sz="3600" b="1" dirty="0" err="1">
                <a:latin typeface="+mn-lt"/>
              </a:rPr>
              <a:t>ngọn</a:t>
            </a:r>
            <a:r>
              <a:rPr lang="en-US" sz="3600" b="1" dirty="0">
                <a:latin typeface="+mn-lt"/>
              </a:rPr>
              <a:t> </a:t>
            </a:r>
            <a:r>
              <a:rPr lang="en-US" sz="3600" b="1" dirty="0" err="1">
                <a:latin typeface="+mn-lt"/>
              </a:rPr>
              <a:t>lửa</a:t>
            </a:r>
            <a:endParaRPr sz="3600" b="1" dirty="0">
              <a:solidFill>
                <a:schemeClr val="accent3"/>
              </a:solidFill>
              <a:latin typeface="+mn-lt"/>
            </a:endParaRPr>
          </a:p>
        </p:txBody>
      </p:sp>
      <p:pic>
        <p:nvPicPr>
          <p:cNvPr id="28" name="Picture 27" descr="Graphical user interface, icon&#10;&#10;Description automatically generated">
            <a:extLst>
              <a:ext uri="{FF2B5EF4-FFF2-40B4-BE49-F238E27FC236}">
                <a16:creationId xmlns:a16="http://schemas.microsoft.com/office/drawing/2014/main" id="{8DDC8C5B-8FDD-236D-B14A-A3E3E71FE661}"/>
              </a:ext>
            </a:extLst>
          </p:cNvPr>
          <p:cNvPicPr>
            <a:picLocks noChangeAspect="1"/>
          </p:cNvPicPr>
          <p:nvPr/>
        </p:nvPicPr>
        <p:blipFill>
          <a:blip r:embed="rId3"/>
          <a:stretch>
            <a:fillRect/>
          </a:stretch>
        </p:blipFill>
        <p:spPr>
          <a:xfrm>
            <a:off x="116205" y="-159949"/>
            <a:ext cx="1905913" cy="1905913"/>
          </a:xfrm>
          <a:prstGeom prst="rect">
            <a:avLst/>
          </a:prstGeom>
        </p:spPr>
      </p:pic>
      <p:pic>
        <p:nvPicPr>
          <p:cNvPr id="29" name="Picture 28" descr="Icon&#10;&#10;Description automatically generated">
            <a:extLst>
              <a:ext uri="{FF2B5EF4-FFF2-40B4-BE49-F238E27FC236}">
                <a16:creationId xmlns:a16="http://schemas.microsoft.com/office/drawing/2014/main" id="{C5F889AD-10C0-3C7B-F68D-1C09A5029948}"/>
              </a:ext>
            </a:extLst>
          </p:cNvPr>
          <p:cNvPicPr>
            <a:picLocks noChangeAspect="1"/>
          </p:cNvPicPr>
          <p:nvPr/>
        </p:nvPicPr>
        <p:blipFill>
          <a:blip r:embed="rId4"/>
          <a:stretch>
            <a:fillRect/>
          </a:stretch>
        </p:blipFill>
        <p:spPr>
          <a:xfrm>
            <a:off x="-436609" y="3125688"/>
            <a:ext cx="2306328" cy="2306328"/>
          </a:xfrm>
          <a:prstGeom prst="rect">
            <a:avLst/>
          </a:prstGeom>
        </p:spPr>
      </p:pic>
      <p:sp>
        <p:nvSpPr>
          <p:cNvPr id="30" name="Google Shape;1720;p65">
            <a:extLst>
              <a:ext uri="{FF2B5EF4-FFF2-40B4-BE49-F238E27FC236}">
                <a16:creationId xmlns:a16="http://schemas.microsoft.com/office/drawing/2014/main" id="{C9BE6D65-A6C8-A689-7FF8-279B091C3EF8}"/>
              </a:ext>
            </a:extLst>
          </p:cNvPr>
          <p:cNvSpPr/>
          <p:nvPr/>
        </p:nvSpPr>
        <p:spPr>
          <a:xfrm>
            <a:off x="1484555" y="3574226"/>
            <a:ext cx="5421854" cy="14092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400" dirty="0" err="1"/>
              <a:t>Câu</a:t>
            </a:r>
            <a:r>
              <a:rPr lang="en-US" sz="2400" dirty="0"/>
              <a:t> 1. </a:t>
            </a:r>
            <a:r>
              <a:rPr lang="en-US" sz="2400" dirty="0" err="1"/>
              <a:t>Phân</a:t>
            </a:r>
            <a:r>
              <a:rPr lang="en-US" sz="2400" dirty="0"/>
              <a:t> </a:t>
            </a:r>
            <a:r>
              <a:rPr lang="en-US" sz="2400" dirty="0" err="1"/>
              <a:t>biệt</a:t>
            </a:r>
            <a:r>
              <a:rPr lang="en-US" sz="2400" dirty="0"/>
              <a:t> </a:t>
            </a:r>
            <a:r>
              <a:rPr lang="en-US" sz="2400" dirty="0" err="1"/>
              <a:t>hai</a:t>
            </a:r>
            <a:r>
              <a:rPr lang="en-US" sz="2400" dirty="0"/>
              <a:t> </a:t>
            </a:r>
            <a:r>
              <a:rPr lang="en-US" sz="2400" dirty="0" err="1"/>
              <a:t>khái</a:t>
            </a:r>
            <a:r>
              <a:rPr lang="en-US" sz="2400" dirty="0"/>
              <a:t> </a:t>
            </a:r>
            <a:r>
              <a:rPr lang="en-US" sz="2400" dirty="0" err="1"/>
              <a:t>niệm</a:t>
            </a:r>
            <a:r>
              <a:rPr lang="en-US" sz="2400" dirty="0"/>
              <a:t> “ </a:t>
            </a:r>
            <a:r>
              <a:rPr lang="en-US" sz="2400" dirty="0" err="1"/>
              <a:t>điểm</a:t>
            </a:r>
            <a:r>
              <a:rPr lang="en-US" sz="2400" dirty="0"/>
              <a:t> </a:t>
            </a:r>
            <a:r>
              <a:rPr lang="en-US" sz="2400" dirty="0" err="1"/>
              <a:t>chớp</a:t>
            </a:r>
            <a:r>
              <a:rPr lang="en-US" sz="2400" dirty="0"/>
              <a:t> </a:t>
            </a:r>
            <a:r>
              <a:rPr lang="en-US" sz="2400" dirty="0" err="1"/>
              <a:t>cháy</a:t>
            </a:r>
            <a:r>
              <a:rPr lang="en-US" sz="2400" dirty="0"/>
              <a:t>” </a:t>
            </a:r>
            <a:r>
              <a:rPr lang="en-US" sz="2400" dirty="0" err="1"/>
              <a:t>và</a:t>
            </a:r>
            <a:r>
              <a:rPr lang="en-US" sz="2400" dirty="0"/>
              <a:t> </a:t>
            </a:r>
            <a:r>
              <a:rPr lang="en-US" sz="2400" dirty="0" err="1"/>
              <a:t>nhiệt</a:t>
            </a:r>
            <a:r>
              <a:rPr lang="en-US" sz="2400" dirty="0"/>
              <a:t> </a:t>
            </a:r>
            <a:r>
              <a:rPr lang="en-US" sz="2400" dirty="0" err="1"/>
              <a:t>độ</a:t>
            </a:r>
            <a:r>
              <a:rPr lang="en-US" sz="2400" dirty="0"/>
              <a:t> </a:t>
            </a:r>
            <a:r>
              <a:rPr lang="en-US" sz="2400" dirty="0" err="1"/>
              <a:t>ngọn</a:t>
            </a:r>
            <a:r>
              <a:rPr lang="en-US" sz="2400" dirty="0"/>
              <a:t> </a:t>
            </a:r>
            <a:r>
              <a:rPr lang="en-US" sz="2400" dirty="0" err="1"/>
              <a:t>lửa</a:t>
            </a:r>
            <a:r>
              <a:rPr lang="en-US" sz="2400" dirty="0"/>
              <a:t>”?</a:t>
            </a:r>
          </a:p>
        </p:txBody>
      </p:sp>
      <p:graphicFrame>
        <p:nvGraphicFramePr>
          <p:cNvPr id="31" name="Table 30"/>
          <p:cNvGraphicFramePr>
            <a:graphicFrameLocks noGrp="1"/>
          </p:cNvGraphicFramePr>
          <p:nvPr>
            <p:extLst>
              <p:ext uri="{D42A27DB-BD31-4B8C-83A1-F6EECF244321}">
                <p14:modId xmlns:p14="http://schemas.microsoft.com/office/powerpoint/2010/main" val="2072144051"/>
              </p:ext>
            </p:extLst>
          </p:nvPr>
        </p:nvGraphicFramePr>
        <p:xfrm>
          <a:off x="964915" y="1033347"/>
          <a:ext cx="7673008" cy="2529840"/>
        </p:xfrm>
        <a:graphic>
          <a:graphicData uri="http://schemas.openxmlformats.org/drawingml/2006/table">
            <a:tbl>
              <a:tblPr firstRow="1" bandRow="1">
                <a:tableStyleId>{B1F7A297-B704-4BC8-95AC-87400A6B415D}</a:tableStyleId>
              </a:tblPr>
              <a:tblGrid>
                <a:gridCol w="3836504">
                  <a:extLst>
                    <a:ext uri="{9D8B030D-6E8A-4147-A177-3AD203B41FA5}">
                      <a16:colId xmlns:a16="http://schemas.microsoft.com/office/drawing/2014/main" val="20000"/>
                    </a:ext>
                  </a:extLst>
                </a:gridCol>
                <a:gridCol w="3836504">
                  <a:extLst>
                    <a:ext uri="{9D8B030D-6E8A-4147-A177-3AD203B41FA5}">
                      <a16:colId xmlns:a16="http://schemas.microsoft.com/office/drawing/2014/main" val="20001"/>
                    </a:ext>
                  </a:extLst>
                </a:gridCol>
              </a:tblGrid>
              <a:tr h="370840">
                <a:tc>
                  <a:txBody>
                    <a:bodyPr/>
                    <a:lstStyle/>
                    <a:p>
                      <a:pPr algn="ctr"/>
                      <a:r>
                        <a:rPr lang="en-US" sz="2200" dirty="0" err="1"/>
                        <a:t>Điểm</a:t>
                      </a:r>
                      <a:r>
                        <a:rPr lang="en-US" sz="2200" baseline="0" dirty="0"/>
                        <a:t> </a:t>
                      </a:r>
                      <a:r>
                        <a:rPr lang="en-US" sz="2200" baseline="0" dirty="0" err="1"/>
                        <a:t>chớp</a:t>
                      </a:r>
                      <a:r>
                        <a:rPr lang="en-US" sz="2200" baseline="0" dirty="0"/>
                        <a:t> </a:t>
                      </a:r>
                      <a:r>
                        <a:rPr lang="en-US" sz="2200" baseline="0" dirty="0" err="1"/>
                        <a:t>cháy</a:t>
                      </a:r>
                      <a:endParaRPr lang="en-US" sz="2200" dirty="0"/>
                    </a:p>
                  </a:txBody>
                  <a:tcPr>
                    <a:solidFill>
                      <a:srgbClr val="00B050"/>
                    </a:solidFill>
                  </a:tcPr>
                </a:tc>
                <a:tc>
                  <a:txBody>
                    <a:bodyPr/>
                    <a:lstStyle/>
                    <a:p>
                      <a:pPr algn="ctr"/>
                      <a:r>
                        <a:rPr lang="en-US" sz="2200" dirty="0" err="1"/>
                        <a:t>Nhiệt</a:t>
                      </a:r>
                      <a:r>
                        <a:rPr lang="en-US" sz="2200" baseline="0" dirty="0"/>
                        <a:t> </a:t>
                      </a:r>
                      <a:r>
                        <a:rPr lang="en-US" sz="2200" baseline="0" dirty="0" err="1"/>
                        <a:t>độ</a:t>
                      </a:r>
                      <a:r>
                        <a:rPr lang="en-US" sz="2200" baseline="0" dirty="0"/>
                        <a:t> </a:t>
                      </a:r>
                      <a:r>
                        <a:rPr lang="en-US" sz="2200" baseline="0" dirty="0" err="1"/>
                        <a:t>ngọn</a:t>
                      </a:r>
                      <a:r>
                        <a:rPr lang="en-US" sz="2200" baseline="0" dirty="0"/>
                        <a:t> </a:t>
                      </a:r>
                      <a:r>
                        <a:rPr lang="en-US" sz="2200" baseline="0" dirty="0" err="1"/>
                        <a:t>lửa</a:t>
                      </a:r>
                      <a:endParaRPr lang="en-US" sz="2200" dirty="0"/>
                    </a:p>
                  </a:txBody>
                  <a:tcPr>
                    <a:solidFill>
                      <a:srgbClr val="00B050"/>
                    </a:solidFill>
                  </a:tcPr>
                </a:tc>
                <a:extLst>
                  <a:ext uri="{0D108BD9-81ED-4DB2-BD59-A6C34878D82A}">
                    <a16:rowId xmlns:a16="http://schemas.microsoft.com/office/drawing/2014/main" val="10000"/>
                  </a:ext>
                </a:extLst>
              </a:tr>
              <a:tr h="370840">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solidFill>
                            <a:srgbClr val="FF0000"/>
                          </a:solidFill>
                        </a:rPr>
                        <a:t> </a:t>
                      </a:r>
                    </a:p>
                    <a:p>
                      <a:pPr marL="285750" indent="-285750" algn="just">
                        <a:buFontTx/>
                        <a:buChar char="-"/>
                      </a:pPr>
                      <a:r>
                        <a:rPr lang="en-US" sz="2200" baseline="0" dirty="0" err="1">
                          <a:solidFill>
                            <a:srgbClr val="FF0000"/>
                          </a:solidFill>
                        </a:rPr>
                        <a:t>chất</a:t>
                      </a:r>
                      <a:r>
                        <a:rPr lang="en-US" sz="2200" baseline="0" dirty="0">
                          <a:solidFill>
                            <a:srgbClr val="FF0000"/>
                          </a:solidFill>
                        </a:rPr>
                        <a:t> </a:t>
                      </a:r>
                      <a:r>
                        <a:rPr lang="en-US" sz="2200" baseline="0" dirty="0" err="1">
                          <a:solidFill>
                            <a:srgbClr val="FF0000"/>
                          </a:solidFill>
                        </a:rPr>
                        <a:t>lỏng</a:t>
                      </a:r>
                      <a:r>
                        <a:rPr lang="en-US" sz="2200" baseline="0" dirty="0">
                          <a:solidFill>
                            <a:srgbClr val="FF0000"/>
                          </a:solidFill>
                        </a:rPr>
                        <a:t> </a:t>
                      </a:r>
                      <a:r>
                        <a:rPr lang="en-US" sz="2200" baseline="0" dirty="0" err="1">
                          <a:solidFill>
                            <a:srgbClr val="FF0000"/>
                          </a:solidFill>
                        </a:rPr>
                        <a:t>hoặc</a:t>
                      </a:r>
                      <a:r>
                        <a:rPr lang="en-US" sz="2200" baseline="0" dirty="0">
                          <a:solidFill>
                            <a:srgbClr val="FF0000"/>
                          </a:solidFill>
                        </a:rPr>
                        <a:t> </a:t>
                      </a:r>
                      <a:r>
                        <a:rPr lang="en-US" sz="2200" baseline="0" dirty="0" err="1">
                          <a:solidFill>
                            <a:srgbClr val="FF0000"/>
                          </a:solidFill>
                        </a:rPr>
                        <a:t>vật</a:t>
                      </a:r>
                      <a:r>
                        <a:rPr lang="en-US" sz="2200" baseline="0" dirty="0">
                          <a:solidFill>
                            <a:srgbClr val="FF0000"/>
                          </a:solidFill>
                        </a:rPr>
                        <a:t> </a:t>
                      </a:r>
                      <a:r>
                        <a:rPr lang="en-US" sz="2200" baseline="0" dirty="0" err="1">
                          <a:solidFill>
                            <a:srgbClr val="FF0000"/>
                          </a:solidFill>
                        </a:rPr>
                        <a:t>liệu</a:t>
                      </a:r>
                      <a:r>
                        <a:rPr lang="en-US" sz="2200" baseline="0" dirty="0">
                          <a:solidFill>
                            <a:srgbClr val="FF0000"/>
                          </a:solidFill>
                        </a:rPr>
                        <a:t> </a:t>
                      </a:r>
                      <a:r>
                        <a:rPr lang="en-US" sz="2200" baseline="0" dirty="0" err="1">
                          <a:solidFill>
                            <a:srgbClr val="FF0000"/>
                          </a:solidFill>
                        </a:rPr>
                        <a:t>dễ</a:t>
                      </a:r>
                      <a:r>
                        <a:rPr lang="en-US" sz="2200" baseline="0" dirty="0">
                          <a:solidFill>
                            <a:srgbClr val="FF0000"/>
                          </a:solidFill>
                        </a:rPr>
                        <a:t> bay </a:t>
                      </a:r>
                      <a:r>
                        <a:rPr lang="en-US" sz="2200" baseline="0" dirty="0" err="1">
                          <a:solidFill>
                            <a:srgbClr val="FF0000"/>
                          </a:solidFill>
                        </a:rPr>
                        <a:t>hơi</a:t>
                      </a:r>
                      <a:r>
                        <a:rPr lang="en-US" sz="2200" baseline="0" dirty="0">
                          <a:solidFill>
                            <a:srgbClr val="FF0000"/>
                          </a:solidFill>
                        </a:rPr>
                        <a:t> </a:t>
                      </a:r>
                      <a:r>
                        <a:rPr lang="en-US" sz="2200" baseline="0" dirty="0" err="1"/>
                        <a:t>tạo</a:t>
                      </a:r>
                      <a:r>
                        <a:rPr lang="en-US" sz="2200" baseline="0" dirty="0"/>
                        <a:t> </a:t>
                      </a:r>
                      <a:r>
                        <a:rPr lang="en-US" sz="2200" baseline="0" dirty="0" err="1"/>
                        <a:t>thành</a:t>
                      </a:r>
                      <a:r>
                        <a:rPr lang="en-US" sz="2200" baseline="0" dirty="0"/>
                        <a:t> </a:t>
                      </a:r>
                      <a:r>
                        <a:rPr lang="en-US" sz="2200" baseline="0" dirty="0" err="1">
                          <a:solidFill>
                            <a:srgbClr val="FF0000"/>
                          </a:solidFill>
                        </a:rPr>
                        <a:t>lượng</a:t>
                      </a:r>
                      <a:r>
                        <a:rPr lang="en-US" sz="2200" baseline="0" dirty="0">
                          <a:solidFill>
                            <a:srgbClr val="FF0000"/>
                          </a:solidFill>
                        </a:rPr>
                        <a:t> </a:t>
                      </a:r>
                      <a:r>
                        <a:rPr lang="en-US" sz="2200" baseline="0" dirty="0" err="1">
                          <a:solidFill>
                            <a:srgbClr val="FF0000"/>
                          </a:solidFill>
                        </a:rPr>
                        <a:t>hơi</a:t>
                      </a:r>
                      <a:r>
                        <a:rPr lang="en-US" sz="2200" baseline="0" dirty="0">
                          <a:solidFill>
                            <a:srgbClr val="FF0000"/>
                          </a:solidFill>
                        </a:rPr>
                        <a:t> </a:t>
                      </a:r>
                      <a:r>
                        <a:rPr lang="en-US" sz="2200" baseline="0" dirty="0" err="1">
                          <a:solidFill>
                            <a:srgbClr val="FF0000"/>
                          </a:solidFill>
                        </a:rPr>
                        <a:t>đủ</a:t>
                      </a:r>
                      <a:r>
                        <a:rPr lang="en-US" sz="2200" baseline="0" dirty="0">
                          <a:solidFill>
                            <a:srgbClr val="FF0000"/>
                          </a:solidFill>
                        </a:rPr>
                        <a:t> </a:t>
                      </a:r>
                      <a:r>
                        <a:rPr lang="en-US" sz="2200" baseline="0" dirty="0" err="1">
                          <a:solidFill>
                            <a:srgbClr val="FF0000"/>
                          </a:solidFill>
                        </a:rPr>
                        <a:t>để</a:t>
                      </a:r>
                      <a:r>
                        <a:rPr lang="en-US" sz="2200" baseline="0" dirty="0">
                          <a:solidFill>
                            <a:srgbClr val="FF0000"/>
                          </a:solidFill>
                        </a:rPr>
                        <a:t> </a:t>
                      </a:r>
                      <a:r>
                        <a:rPr lang="en-US" sz="2200" baseline="0" dirty="0" err="1">
                          <a:solidFill>
                            <a:srgbClr val="FF0000"/>
                          </a:solidFill>
                        </a:rPr>
                        <a:t>bốc</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solidFill>
                            <a:srgbClr val="FF0000"/>
                          </a:solidFill>
                        </a:rPr>
                        <a:t>trong</a:t>
                      </a:r>
                      <a:r>
                        <a:rPr lang="en-US" sz="2200" baseline="0" dirty="0">
                          <a:solidFill>
                            <a:srgbClr val="FF0000"/>
                          </a:solidFill>
                        </a:rPr>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khí</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solidFill>
                            <a:srgbClr val="FF0000"/>
                          </a:solidFill>
                        </a:rPr>
                        <a:t>.</a:t>
                      </a:r>
                      <a:endParaRPr lang="en-US" sz="2200" dirty="0">
                        <a:solidFill>
                          <a:srgbClr val="FF0000"/>
                        </a:solidFill>
                      </a:endParaRPr>
                    </a:p>
                  </a:txBody>
                  <a:tcPr/>
                </a:tc>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cao</a:t>
                      </a:r>
                      <a:r>
                        <a:rPr lang="en-US" sz="2200" baseline="0" dirty="0">
                          <a:solidFill>
                            <a:srgbClr val="FF0000"/>
                          </a:solidFill>
                        </a:rPr>
                        <a:t> </a:t>
                      </a:r>
                      <a:r>
                        <a:rPr lang="en-US" sz="2200" baseline="0" dirty="0" err="1">
                          <a:solidFill>
                            <a:srgbClr val="FF0000"/>
                          </a:solidFill>
                        </a:rPr>
                        <a:t>nhất</a:t>
                      </a:r>
                      <a:r>
                        <a:rPr lang="en-US" sz="2200" baseline="0" dirty="0">
                          <a:solidFill>
                            <a:srgbClr val="FF0000"/>
                          </a:solidFill>
                        </a:rPr>
                        <a:t> </a:t>
                      </a:r>
                      <a:r>
                        <a:rPr lang="en-US" sz="2200" baseline="0" dirty="0" err="1">
                          <a:solidFill>
                            <a:srgbClr val="000000"/>
                          </a:solidFill>
                        </a:rPr>
                        <a:t>có</a:t>
                      </a:r>
                      <a:r>
                        <a:rPr lang="en-US" sz="2200" baseline="0" dirty="0">
                          <a:solidFill>
                            <a:srgbClr val="000000"/>
                          </a:solidFill>
                        </a:rPr>
                        <a:t> </a:t>
                      </a:r>
                      <a:r>
                        <a:rPr lang="en-US" sz="2200" baseline="0" dirty="0" err="1">
                          <a:solidFill>
                            <a:srgbClr val="000000"/>
                          </a:solidFill>
                        </a:rPr>
                        <a:t>thể</a:t>
                      </a:r>
                      <a:r>
                        <a:rPr lang="en-US" sz="2200" baseline="0" dirty="0">
                          <a:solidFill>
                            <a:srgbClr val="000000"/>
                          </a:solidFill>
                        </a:rPr>
                        <a:t> </a:t>
                      </a:r>
                      <a:r>
                        <a:rPr lang="en-US" sz="2200" baseline="0" dirty="0" err="1">
                          <a:solidFill>
                            <a:srgbClr val="000000"/>
                          </a:solidFill>
                        </a:rPr>
                        <a:t>tạo</a:t>
                      </a:r>
                      <a:r>
                        <a:rPr lang="en-US" sz="2200" baseline="0" dirty="0">
                          <a:solidFill>
                            <a:srgbClr val="000000"/>
                          </a:solidFill>
                        </a:rPr>
                        <a:t> </a:t>
                      </a:r>
                      <a:r>
                        <a:rPr lang="en-US" sz="2200" baseline="0" dirty="0" err="1">
                          <a:solidFill>
                            <a:srgbClr val="000000"/>
                          </a:solidFill>
                        </a:rPr>
                        <a:t>ra</a:t>
                      </a:r>
                      <a:r>
                        <a:rPr lang="en-US" sz="2200" baseline="0" dirty="0">
                          <a:solidFill>
                            <a:srgbClr val="000000"/>
                          </a:solidFill>
                        </a:rPr>
                        <a:t> </a:t>
                      </a:r>
                      <a:r>
                        <a:rPr lang="en-US" sz="2200" baseline="0" dirty="0" err="1">
                          <a:solidFill>
                            <a:srgbClr val="000000"/>
                          </a:solidFill>
                        </a:rPr>
                        <a:t>bởi</a:t>
                      </a:r>
                      <a:r>
                        <a:rPr lang="en-US" sz="2200" baseline="0" dirty="0">
                          <a:solidFill>
                            <a:srgbClr val="000000"/>
                          </a:solidFill>
                        </a:rPr>
                        <a:t> </a:t>
                      </a:r>
                      <a:r>
                        <a:rPr lang="en-US" sz="2200" baseline="0" dirty="0" err="1">
                          <a:solidFill>
                            <a:srgbClr val="000000"/>
                          </a:solidFill>
                        </a:rPr>
                        <a:t>phản</a:t>
                      </a:r>
                      <a:r>
                        <a:rPr lang="en-US" sz="2200" baseline="0" dirty="0">
                          <a:solidFill>
                            <a:srgbClr val="000000"/>
                          </a:solidFill>
                        </a:rPr>
                        <a:t> </a:t>
                      </a:r>
                      <a:r>
                        <a:rPr lang="en-US" sz="2200" baseline="0" dirty="0" err="1">
                          <a:solidFill>
                            <a:srgbClr val="000000"/>
                          </a:solidFill>
                        </a:rPr>
                        <a:t>ứng</a:t>
                      </a:r>
                      <a:r>
                        <a:rPr lang="en-US" sz="2200" baseline="0" dirty="0">
                          <a:solidFill>
                            <a:srgbClr val="000000"/>
                          </a:solidFill>
                        </a:rPr>
                        <a:t> </a:t>
                      </a:r>
                      <a:r>
                        <a:rPr lang="en-US" sz="2200" baseline="0" dirty="0" err="1">
                          <a:solidFill>
                            <a:srgbClr val="000000"/>
                          </a:solidFill>
                        </a:rPr>
                        <a:t>cháy</a:t>
                      </a:r>
                      <a:r>
                        <a:rPr lang="en-US" sz="2200" baseline="0" dirty="0">
                          <a:solidFill>
                            <a:srgbClr val="000000"/>
                          </a:solidFill>
                        </a:rPr>
                        <a:t> </a:t>
                      </a:r>
                      <a:r>
                        <a:rPr lang="en-US" sz="2200" baseline="0" dirty="0" err="1">
                          <a:solidFill>
                            <a:srgbClr val="000000"/>
                          </a:solidFill>
                        </a:rPr>
                        <a:t>của</a:t>
                      </a:r>
                      <a:r>
                        <a:rPr lang="en-US" sz="2200" baseline="0" dirty="0">
                          <a:solidFill>
                            <a:srgbClr val="000000"/>
                          </a:solidFill>
                        </a:rPr>
                        <a:t> </a:t>
                      </a:r>
                      <a:r>
                        <a:rPr lang="en-US" sz="2200" baseline="0" dirty="0" err="1">
                          <a:solidFill>
                            <a:srgbClr val="000000"/>
                          </a:solidFill>
                        </a:rPr>
                        <a:t>chất</a:t>
                      </a:r>
                      <a:r>
                        <a:rPr lang="en-US" sz="2200" baseline="0" dirty="0">
                          <a:solidFill>
                            <a:srgbClr val="000000"/>
                          </a:solidFill>
                        </a:rPr>
                        <a:t> </a:t>
                      </a:r>
                      <a:r>
                        <a:rPr lang="en-US" sz="2200" baseline="0" dirty="0" err="1">
                          <a:solidFill>
                            <a:srgbClr val="000000"/>
                          </a:solidFill>
                        </a:rPr>
                        <a:t>cháy</a:t>
                      </a:r>
                      <a:r>
                        <a:rPr lang="en-US" sz="2200" baseline="0" dirty="0">
                          <a:solidFill>
                            <a:srgbClr val="000000"/>
                          </a:solidFill>
                        </a:rPr>
                        <a:t> ở </a:t>
                      </a:r>
                      <a:r>
                        <a:rPr lang="en-US" sz="2200" baseline="0" dirty="0" err="1">
                          <a:solidFill>
                            <a:srgbClr val="000000"/>
                          </a:solidFill>
                        </a:rPr>
                        <a:t>áp</a:t>
                      </a:r>
                      <a:r>
                        <a:rPr lang="en-US" sz="2200" baseline="0" dirty="0">
                          <a:solidFill>
                            <a:srgbClr val="000000"/>
                          </a:solidFill>
                        </a:rPr>
                        <a:t> </a:t>
                      </a:r>
                      <a:r>
                        <a:rPr lang="en-US" sz="2200" baseline="0" dirty="0" err="1">
                          <a:solidFill>
                            <a:srgbClr val="000000"/>
                          </a:solidFill>
                        </a:rPr>
                        <a:t>suất</a:t>
                      </a:r>
                      <a:r>
                        <a:rPr lang="en-US" sz="2200" baseline="0" dirty="0">
                          <a:solidFill>
                            <a:srgbClr val="000000"/>
                          </a:solidFill>
                        </a:rPr>
                        <a:t> </a:t>
                      </a:r>
                      <a:r>
                        <a:rPr lang="en-US" sz="2200" baseline="0" dirty="0" err="1">
                          <a:solidFill>
                            <a:srgbClr val="000000"/>
                          </a:solidFill>
                        </a:rPr>
                        <a:t>khí</a:t>
                      </a:r>
                      <a:r>
                        <a:rPr lang="en-US" sz="2200" baseline="0" dirty="0">
                          <a:solidFill>
                            <a:srgbClr val="000000"/>
                          </a:solidFill>
                        </a:rPr>
                        <a:t> </a:t>
                      </a:r>
                      <a:r>
                        <a:rPr lang="en-US" sz="2200" baseline="0" dirty="0" err="1">
                          <a:solidFill>
                            <a:srgbClr val="000000"/>
                          </a:solidFill>
                        </a:rPr>
                        <a:t>quyển</a:t>
                      </a:r>
                      <a:endParaRPr lang="en-US" sz="2200" dirty="0"/>
                    </a:p>
                  </a:txBody>
                  <a:tcPr/>
                </a:tc>
                <a:extLst>
                  <a:ext uri="{0D108BD9-81ED-4DB2-BD59-A6C34878D82A}">
                    <a16:rowId xmlns:a16="http://schemas.microsoft.com/office/drawing/2014/main" val="10001"/>
                  </a:ext>
                </a:extLst>
              </a:tr>
            </a:tbl>
          </a:graphicData>
        </a:graphic>
      </p:graphicFrame>
      <p:sp>
        <p:nvSpPr>
          <p:cNvPr id="32" name="Google Shape;1720;p65">
            <a:extLst>
              <a:ext uri="{FF2B5EF4-FFF2-40B4-BE49-F238E27FC236}">
                <a16:creationId xmlns:a16="http://schemas.microsoft.com/office/drawing/2014/main" id="{C9BE6D65-A6C8-A689-7FF8-279B091C3EF8}"/>
              </a:ext>
            </a:extLst>
          </p:cNvPr>
          <p:cNvSpPr/>
          <p:nvPr/>
        </p:nvSpPr>
        <p:spPr>
          <a:xfrm>
            <a:off x="1549100" y="3409893"/>
            <a:ext cx="5292763" cy="17379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400" dirty="0" err="1"/>
              <a:t>Câu</a:t>
            </a:r>
            <a:r>
              <a:rPr lang="en-US" sz="2400" dirty="0"/>
              <a:t> 2. </a:t>
            </a:r>
            <a:r>
              <a:rPr lang="en-US" sz="2400" dirty="0" err="1"/>
              <a:t>Vì</a:t>
            </a:r>
            <a:r>
              <a:rPr lang="en-US" sz="2400" dirty="0"/>
              <a:t> </a:t>
            </a:r>
            <a:r>
              <a:rPr lang="en-US" sz="2400" dirty="0" err="1"/>
              <a:t>sao</a:t>
            </a:r>
            <a:r>
              <a:rPr lang="en-US" sz="2400" dirty="0"/>
              <a:t> </a:t>
            </a:r>
            <a:r>
              <a:rPr lang="en-US" sz="2400" dirty="0" err="1"/>
              <a:t>nhiên</a:t>
            </a:r>
            <a:r>
              <a:rPr lang="en-US" sz="2400" dirty="0"/>
              <a:t> </a:t>
            </a:r>
            <a:r>
              <a:rPr lang="en-US" sz="2400" dirty="0" err="1"/>
              <a:t>liệu</a:t>
            </a:r>
            <a:r>
              <a:rPr lang="en-US" sz="2400" dirty="0"/>
              <a:t> </a:t>
            </a:r>
            <a:r>
              <a:rPr lang="en-US" sz="2400" dirty="0" err="1"/>
              <a:t>cháy</a:t>
            </a:r>
            <a:r>
              <a:rPr lang="en-US" sz="2400" dirty="0"/>
              <a:t> </a:t>
            </a:r>
            <a:r>
              <a:rPr lang="en-US" sz="2400" dirty="0" err="1"/>
              <a:t>trong</a:t>
            </a:r>
            <a:r>
              <a:rPr lang="en-US" sz="2400" dirty="0"/>
              <a:t> </a:t>
            </a:r>
            <a:r>
              <a:rPr lang="en-US" sz="2400" dirty="0" err="1"/>
              <a:t>không</a:t>
            </a:r>
            <a:r>
              <a:rPr lang="en-US" sz="2400" dirty="0"/>
              <a:t> </a:t>
            </a:r>
            <a:r>
              <a:rPr lang="en-US" sz="2400" dirty="0" err="1"/>
              <a:t>khí</a:t>
            </a:r>
            <a:r>
              <a:rPr lang="en-US" sz="2400" dirty="0"/>
              <a:t> </a:t>
            </a:r>
            <a:r>
              <a:rPr lang="en-US" sz="2400" dirty="0" err="1"/>
              <a:t>tạo</a:t>
            </a:r>
            <a:r>
              <a:rPr lang="en-US" sz="2400" dirty="0"/>
              <a:t> </a:t>
            </a:r>
            <a:r>
              <a:rPr lang="en-US" sz="2400" dirty="0" err="1"/>
              <a:t>ra</a:t>
            </a:r>
            <a:r>
              <a:rPr lang="en-US" sz="2400" dirty="0"/>
              <a:t> </a:t>
            </a:r>
            <a:r>
              <a:rPr lang="en-US" sz="2400" dirty="0" err="1"/>
              <a:t>nhiệt</a:t>
            </a:r>
            <a:r>
              <a:rPr lang="en-US" sz="2400" dirty="0"/>
              <a:t> </a:t>
            </a:r>
            <a:r>
              <a:rPr lang="en-US" sz="2400" dirty="0" err="1"/>
              <a:t>độ</a:t>
            </a:r>
            <a:r>
              <a:rPr lang="en-US" sz="2400" dirty="0"/>
              <a:t> </a:t>
            </a:r>
            <a:r>
              <a:rPr lang="en-US" sz="2400" dirty="0" err="1"/>
              <a:t>ngọn</a:t>
            </a:r>
            <a:r>
              <a:rPr lang="en-US" sz="2400" dirty="0"/>
              <a:t> </a:t>
            </a:r>
            <a:r>
              <a:rPr lang="en-US" sz="2400" dirty="0" err="1"/>
              <a:t>lửa</a:t>
            </a:r>
            <a:r>
              <a:rPr lang="en-US" sz="2400" dirty="0"/>
              <a:t> </a:t>
            </a:r>
            <a:r>
              <a:rPr lang="en-US" sz="2400" dirty="0" err="1"/>
              <a:t>thấp</a:t>
            </a:r>
            <a:r>
              <a:rPr lang="en-US" sz="2400" dirty="0"/>
              <a:t> </a:t>
            </a:r>
            <a:r>
              <a:rPr lang="en-US" sz="2400" dirty="0" err="1"/>
              <a:t>hơn</a:t>
            </a:r>
            <a:r>
              <a:rPr lang="en-US" sz="2400" dirty="0"/>
              <a:t> so </a:t>
            </a:r>
            <a:r>
              <a:rPr lang="en-US" sz="2400" dirty="0" err="1"/>
              <a:t>với</a:t>
            </a:r>
            <a:r>
              <a:rPr lang="en-US" sz="2400" dirty="0"/>
              <a:t> </a:t>
            </a:r>
            <a:r>
              <a:rPr lang="en-US" sz="2400" dirty="0" err="1"/>
              <a:t>cháy</a:t>
            </a:r>
            <a:r>
              <a:rPr lang="en-US" sz="2400" dirty="0"/>
              <a:t> </a:t>
            </a:r>
            <a:r>
              <a:rPr lang="en-US" sz="2400" dirty="0" err="1"/>
              <a:t>trong</a:t>
            </a:r>
            <a:r>
              <a:rPr lang="en-US" sz="2400" dirty="0"/>
              <a:t> oxygen </a:t>
            </a:r>
            <a:r>
              <a:rPr lang="en-US" sz="2400" dirty="0" err="1"/>
              <a:t>tinh</a:t>
            </a:r>
            <a:r>
              <a:rPr lang="en-US" sz="2400" dirty="0"/>
              <a:t> </a:t>
            </a:r>
            <a:r>
              <a:rPr lang="en-US" sz="2400" dirty="0" err="1"/>
              <a:t>khiết</a:t>
            </a:r>
            <a:r>
              <a:rPr lang="en-US" sz="2400" dirty="0"/>
              <a:t>?</a:t>
            </a:r>
          </a:p>
        </p:txBody>
      </p:sp>
      <p:grpSp>
        <p:nvGrpSpPr>
          <p:cNvPr id="33" name="Group 32">
            <a:extLst>
              <a:ext uri="{FF2B5EF4-FFF2-40B4-BE49-F238E27FC236}">
                <a16:creationId xmlns:a16="http://schemas.microsoft.com/office/drawing/2014/main" id="{73A71FB1-112D-5FCC-066B-DD5271B8B058}"/>
              </a:ext>
            </a:extLst>
          </p:cNvPr>
          <p:cNvGrpSpPr/>
          <p:nvPr/>
        </p:nvGrpSpPr>
        <p:grpSpPr>
          <a:xfrm>
            <a:off x="116205" y="1763538"/>
            <a:ext cx="3540869" cy="842181"/>
            <a:chOff x="4767943" y="813894"/>
            <a:chExt cx="3905519" cy="923330"/>
          </a:xfrm>
        </p:grpSpPr>
        <p:sp>
          <p:nvSpPr>
            <p:cNvPr id="34"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6" name="Picture 35"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5"/>
            <a:stretch>
              <a:fillRect/>
            </a:stretch>
          </p:blipFill>
          <p:spPr>
            <a:xfrm>
              <a:off x="4981023" y="890683"/>
              <a:ext cx="765392" cy="765392"/>
            </a:xfrm>
            <a:prstGeom prst="rect">
              <a:avLst/>
            </a:prstGeom>
          </p:spPr>
        </p:pic>
      </p:grpSp>
      <p:sp>
        <p:nvSpPr>
          <p:cNvPr id="37" name="Rectangle 36"/>
          <p:cNvSpPr/>
          <p:nvPr/>
        </p:nvSpPr>
        <p:spPr>
          <a:xfrm>
            <a:off x="3508813" y="1106149"/>
            <a:ext cx="4736525" cy="2168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marL="285750" indent="-285750" algn="just">
              <a:buFontTx/>
              <a:buChar char="-"/>
            </a:pPr>
            <a:r>
              <a:rPr lang="en-US" sz="2400" dirty="0" err="1">
                <a:solidFill>
                  <a:srgbClr val="000000"/>
                </a:solidFill>
              </a:rPr>
              <a:t>Nhiệt</a:t>
            </a:r>
            <a:r>
              <a:rPr lang="en-US" sz="2400" dirty="0">
                <a:solidFill>
                  <a:srgbClr val="000000"/>
                </a:solidFill>
              </a:rPr>
              <a:t> </a:t>
            </a:r>
            <a:r>
              <a:rPr lang="en-US" sz="2400" dirty="0" err="1">
                <a:solidFill>
                  <a:srgbClr val="000000"/>
                </a:solidFill>
              </a:rPr>
              <a:t>độ</a:t>
            </a:r>
            <a:r>
              <a:rPr lang="en-US" sz="2400" dirty="0">
                <a:solidFill>
                  <a:srgbClr val="000000"/>
                </a:solidFill>
              </a:rPr>
              <a:t> </a:t>
            </a:r>
            <a:r>
              <a:rPr lang="en-US" sz="2400" dirty="0" err="1">
                <a:solidFill>
                  <a:srgbClr val="000000"/>
                </a:solidFill>
              </a:rPr>
              <a:t>ngọn</a:t>
            </a:r>
            <a:r>
              <a:rPr lang="en-US" sz="2400" dirty="0">
                <a:solidFill>
                  <a:srgbClr val="000000"/>
                </a:solidFill>
              </a:rPr>
              <a:t> </a:t>
            </a:r>
            <a:r>
              <a:rPr lang="en-US" sz="2400" dirty="0" err="1">
                <a:solidFill>
                  <a:srgbClr val="000000"/>
                </a:solidFill>
              </a:rPr>
              <a:t>lửa</a:t>
            </a:r>
            <a:r>
              <a:rPr lang="en-US" sz="2400" dirty="0">
                <a:solidFill>
                  <a:srgbClr val="000000"/>
                </a:solidFill>
              </a:rPr>
              <a:t> </a:t>
            </a:r>
            <a:r>
              <a:rPr lang="en-US" sz="2400" dirty="0" err="1">
                <a:solidFill>
                  <a:srgbClr val="000000"/>
                </a:solidFill>
              </a:rPr>
              <a:t>là</a:t>
            </a:r>
            <a:r>
              <a:rPr lang="en-US" sz="2400" dirty="0">
                <a:solidFill>
                  <a:srgbClr val="000000"/>
                </a:solidFill>
              </a:rPr>
              <a:t> </a:t>
            </a:r>
            <a:r>
              <a:rPr lang="en-US" sz="2400" dirty="0" err="1">
                <a:solidFill>
                  <a:srgbClr val="FF0000"/>
                </a:solidFill>
              </a:rPr>
              <a:t>Nhiệt</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cao</a:t>
            </a:r>
            <a:r>
              <a:rPr lang="en-US" sz="2400" dirty="0">
                <a:solidFill>
                  <a:srgbClr val="FF0000"/>
                </a:solidFill>
              </a:rPr>
              <a:t> </a:t>
            </a:r>
            <a:r>
              <a:rPr lang="en-US" sz="2400" dirty="0" err="1">
                <a:solidFill>
                  <a:srgbClr val="FF0000"/>
                </a:solidFill>
              </a:rPr>
              <a:t>nhất</a:t>
            </a:r>
            <a:r>
              <a:rPr lang="en-US" sz="2400" dirty="0">
                <a:solidFill>
                  <a:srgbClr val="FF0000"/>
                </a:solidFill>
              </a:rPr>
              <a:t> </a:t>
            </a:r>
            <a:r>
              <a:rPr lang="en-US" sz="2400" dirty="0" err="1">
                <a:solidFill>
                  <a:srgbClr val="000000"/>
                </a:solidFill>
              </a:rPr>
              <a:t>có</a:t>
            </a:r>
            <a:r>
              <a:rPr lang="en-US" sz="2400" dirty="0">
                <a:solidFill>
                  <a:srgbClr val="000000"/>
                </a:solidFill>
              </a:rPr>
              <a:t> </a:t>
            </a:r>
            <a:r>
              <a:rPr lang="en-US" sz="2400" dirty="0" err="1">
                <a:solidFill>
                  <a:srgbClr val="000000"/>
                </a:solidFill>
              </a:rPr>
              <a:t>thể</a:t>
            </a:r>
            <a:r>
              <a:rPr lang="en-US" sz="2400" dirty="0">
                <a:solidFill>
                  <a:srgbClr val="000000"/>
                </a:solidFill>
              </a:rPr>
              <a:t> </a:t>
            </a:r>
            <a:r>
              <a:rPr lang="en-US" sz="2400" dirty="0" err="1">
                <a:solidFill>
                  <a:srgbClr val="000000"/>
                </a:solidFill>
              </a:rPr>
              <a:t>tạo</a:t>
            </a:r>
            <a:r>
              <a:rPr lang="en-US" sz="2400" dirty="0">
                <a:solidFill>
                  <a:srgbClr val="000000"/>
                </a:solidFill>
              </a:rPr>
              <a:t> </a:t>
            </a:r>
            <a:r>
              <a:rPr lang="en-US" sz="2400" dirty="0" err="1">
                <a:solidFill>
                  <a:srgbClr val="000000"/>
                </a:solidFill>
              </a:rPr>
              <a:t>ra</a:t>
            </a:r>
            <a:r>
              <a:rPr lang="en-US" sz="2400" dirty="0">
                <a:solidFill>
                  <a:srgbClr val="000000"/>
                </a:solidFill>
              </a:rPr>
              <a:t> </a:t>
            </a:r>
            <a:r>
              <a:rPr lang="en-US" sz="2400" dirty="0" err="1">
                <a:solidFill>
                  <a:srgbClr val="000000"/>
                </a:solidFill>
              </a:rPr>
              <a:t>bởi</a:t>
            </a:r>
            <a:r>
              <a:rPr lang="en-US" sz="2400" dirty="0">
                <a:solidFill>
                  <a:srgbClr val="000000"/>
                </a:solidFill>
              </a:rPr>
              <a:t> </a:t>
            </a:r>
            <a:r>
              <a:rPr lang="en-US" sz="2400" dirty="0" err="1">
                <a:solidFill>
                  <a:srgbClr val="000000"/>
                </a:solidFill>
              </a:rPr>
              <a:t>phản</a:t>
            </a:r>
            <a:r>
              <a:rPr lang="en-US" sz="2400" dirty="0">
                <a:solidFill>
                  <a:srgbClr val="000000"/>
                </a:solidFill>
              </a:rPr>
              <a:t> </a:t>
            </a:r>
            <a:r>
              <a:rPr lang="en-US" sz="2400" dirty="0" err="1">
                <a:solidFill>
                  <a:srgbClr val="000000"/>
                </a:solidFill>
              </a:rPr>
              <a:t>ứng</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chất</a:t>
            </a:r>
            <a:r>
              <a:rPr lang="en-US" sz="2400" dirty="0">
                <a:solidFill>
                  <a:srgbClr val="000000"/>
                </a:solidFill>
              </a:rPr>
              <a:t> </a:t>
            </a:r>
            <a:r>
              <a:rPr lang="en-US" sz="2400" dirty="0" err="1">
                <a:solidFill>
                  <a:srgbClr val="000000"/>
                </a:solidFill>
              </a:rPr>
              <a:t>cháy</a:t>
            </a:r>
            <a:r>
              <a:rPr lang="en-US" sz="2400" dirty="0">
                <a:solidFill>
                  <a:srgbClr val="000000"/>
                </a:solidFill>
              </a:rPr>
              <a:t> ở </a:t>
            </a:r>
            <a:r>
              <a:rPr lang="en-US" sz="2400" dirty="0" err="1">
                <a:solidFill>
                  <a:srgbClr val="000000"/>
                </a:solidFill>
              </a:rPr>
              <a:t>áp</a:t>
            </a:r>
            <a:r>
              <a:rPr lang="en-US" sz="2400" dirty="0">
                <a:solidFill>
                  <a:srgbClr val="000000"/>
                </a:solidFill>
              </a:rPr>
              <a:t> </a:t>
            </a:r>
            <a:r>
              <a:rPr lang="en-US" sz="2400" dirty="0" err="1">
                <a:solidFill>
                  <a:srgbClr val="000000"/>
                </a:solidFill>
              </a:rPr>
              <a:t>suất</a:t>
            </a:r>
            <a:r>
              <a:rPr lang="en-US" sz="2400" dirty="0">
                <a:solidFill>
                  <a:srgbClr val="000000"/>
                </a:solidFill>
              </a:rPr>
              <a:t> </a:t>
            </a:r>
            <a:r>
              <a:rPr lang="en-US" sz="2400" dirty="0" err="1">
                <a:solidFill>
                  <a:srgbClr val="000000"/>
                </a:solidFill>
              </a:rPr>
              <a:t>khí</a:t>
            </a:r>
            <a:r>
              <a:rPr lang="en-US" sz="2400" dirty="0">
                <a:solidFill>
                  <a:srgbClr val="000000"/>
                </a:solidFill>
              </a:rPr>
              <a:t> </a:t>
            </a:r>
            <a:r>
              <a:rPr lang="en-US" sz="2400" dirty="0" err="1">
                <a:solidFill>
                  <a:srgbClr val="000000"/>
                </a:solidFill>
              </a:rPr>
              <a:t>quyển</a:t>
            </a:r>
            <a:endParaRPr lang="en-US" sz="2400" dirty="0"/>
          </a:p>
          <a:p>
            <a:pPr marL="285750" indent="-285750" algn="just">
              <a:buFontTx/>
              <a:buChar char="-"/>
            </a:pPr>
            <a:endParaRPr lang="en-US" sz="2400" dirty="0"/>
          </a:p>
        </p:txBody>
      </p:sp>
      <p:sp>
        <p:nvSpPr>
          <p:cNvPr id="2" name="Rectangle 1"/>
          <p:cNvSpPr/>
          <p:nvPr/>
        </p:nvSpPr>
        <p:spPr>
          <a:xfrm>
            <a:off x="853938" y="1027815"/>
            <a:ext cx="7391400" cy="2246769"/>
          </a:xfrm>
          <a:prstGeom prst="rect">
            <a:avLst/>
          </a:prstGeom>
          <a:solidFill>
            <a:schemeClr val="accent1">
              <a:lumMod val="20000"/>
              <a:lumOff val="80000"/>
            </a:schemeClr>
          </a:solidFill>
        </p:spPr>
        <p:txBody>
          <a:bodyPr wrap="square">
            <a:spAutoFit/>
          </a:bodyPr>
          <a:lstStyle/>
          <a:p>
            <a:pPr algn="just"/>
            <a:r>
              <a:rPr lang="en-US" sz="2000" b="1" dirty="0" err="1">
                <a:latin typeface="Times New Roman"/>
                <a:ea typeface="Times New Roman"/>
                <a:cs typeface="Times New Roman"/>
              </a:rPr>
              <a:t>Vì</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là</a:t>
            </a:r>
            <a:r>
              <a:rPr lang="en-US" sz="2000" b="1" dirty="0">
                <a:latin typeface="Times New Roman"/>
                <a:ea typeface="Times New Roman"/>
                <a:cs typeface="Times New Roman"/>
              </a:rPr>
              <a:t> </a:t>
            </a:r>
            <a:r>
              <a:rPr lang="en-US" sz="2000" b="1" dirty="0" err="1">
                <a:latin typeface="Times New Roman"/>
                <a:ea typeface="Times New Roman"/>
                <a:cs typeface="Times New Roman"/>
              </a:rPr>
              <a:t>một</a:t>
            </a:r>
            <a:r>
              <a:rPr lang="en-US" sz="2000" b="1" dirty="0">
                <a:latin typeface="Times New Roman"/>
                <a:ea typeface="Times New Roman"/>
                <a:cs typeface="Times New Roman"/>
              </a:rPr>
              <a:t> </a:t>
            </a:r>
            <a:r>
              <a:rPr lang="en-US" sz="2000" b="1" dirty="0" err="1">
                <a:latin typeface="Times New Roman"/>
                <a:ea typeface="Times New Roman"/>
                <a:cs typeface="Times New Roman"/>
              </a:rPr>
              <a:t>hỗn</a:t>
            </a:r>
            <a:r>
              <a:rPr lang="en-US" sz="2000" b="1" dirty="0">
                <a:latin typeface="Times New Roman"/>
                <a:ea typeface="Times New Roman"/>
                <a:cs typeface="Times New Roman"/>
              </a:rPr>
              <a:t> </a:t>
            </a:r>
            <a:r>
              <a:rPr lang="en-US" sz="2000" b="1" dirty="0" err="1">
                <a:latin typeface="Times New Roman"/>
                <a:ea typeface="Times New Roman"/>
                <a:cs typeface="Times New Roman"/>
              </a:rPr>
              <a:t>hợp</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chiếm</a:t>
            </a:r>
            <a:r>
              <a:rPr lang="en-US" sz="2000" b="1" dirty="0">
                <a:latin typeface="Times New Roman"/>
                <a:ea typeface="Times New Roman"/>
                <a:cs typeface="Times New Roman"/>
              </a:rPr>
              <a:t> </a:t>
            </a:r>
            <a:r>
              <a:rPr lang="en-US" sz="2000" b="1" dirty="0" err="1">
                <a:latin typeface="Times New Roman"/>
                <a:ea typeface="Times New Roman"/>
                <a:cs typeface="Times New Roman"/>
              </a:rPr>
              <a:t>khoảng</a:t>
            </a:r>
            <a:r>
              <a:rPr lang="en-US" sz="2000" b="1" dirty="0">
                <a:latin typeface="Times New Roman"/>
                <a:ea typeface="Times New Roman"/>
                <a:cs typeface="Times New Roman"/>
              </a:rPr>
              <a:t> 20% </a:t>
            </a:r>
            <a:r>
              <a:rPr lang="en-US" sz="2000" b="1" dirty="0" err="1">
                <a:latin typeface="Times New Roman"/>
                <a:ea typeface="Times New Roman"/>
                <a:cs typeface="Times New Roman"/>
              </a:rPr>
              <a:t>về</a:t>
            </a:r>
            <a:r>
              <a:rPr lang="en-US" sz="2000" b="1" dirty="0">
                <a:latin typeface="Times New Roman"/>
                <a:ea typeface="Times New Roman"/>
                <a:cs typeface="Times New Roman"/>
              </a:rPr>
              <a:t> </a:t>
            </a:r>
            <a:r>
              <a:rPr lang="en-US" sz="2000" b="1" dirty="0" err="1">
                <a:latin typeface="Times New Roman"/>
                <a:ea typeface="Times New Roman"/>
                <a:cs typeface="Times New Roman"/>
              </a:rPr>
              <a:t>thể</a:t>
            </a:r>
            <a:r>
              <a:rPr lang="en-US" sz="2000" b="1" dirty="0">
                <a:latin typeface="Times New Roman"/>
                <a:ea typeface="Times New Roman"/>
                <a:cs typeface="Times New Roman"/>
              </a:rPr>
              <a:t> </a:t>
            </a:r>
            <a:r>
              <a:rPr lang="en-US" sz="2000" b="1" dirty="0" err="1">
                <a:latin typeface="Times New Roman"/>
                <a:ea typeface="Times New Roman"/>
                <a:cs typeface="Times New Roman"/>
              </a:rPr>
              <a:t>tích</a:t>
            </a:r>
            <a:r>
              <a:rPr lang="en-US" sz="2000" b="1" dirty="0">
                <a:latin typeface="Times New Roman"/>
                <a:ea typeface="Times New Roman"/>
                <a:cs typeface="Times New Roman"/>
              </a:rPr>
              <a:t>, </a:t>
            </a:r>
            <a:r>
              <a:rPr lang="en-US" sz="2000" b="1" dirty="0" err="1">
                <a:latin typeface="Times New Roman"/>
                <a:ea typeface="Times New Roman"/>
                <a:cs typeface="Times New Roman"/>
              </a:rPr>
              <a:t>còn</a:t>
            </a:r>
            <a:r>
              <a:rPr lang="en-US" sz="2000" b="1" dirty="0">
                <a:latin typeface="Times New Roman"/>
                <a:ea typeface="Times New Roman"/>
                <a:cs typeface="Times New Roman"/>
              </a:rPr>
              <a:t> </a:t>
            </a:r>
            <a:r>
              <a:rPr lang="en-US" sz="2000" b="1" dirty="0" err="1">
                <a:latin typeface="Times New Roman"/>
                <a:ea typeface="Times New Roman"/>
                <a:cs typeface="Times New Roman"/>
              </a:rPr>
              <a:t>lại</a:t>
            </a:r>
            <a:r>
              <a:rPr lang="en-US" sz="2000" b="1" dirty="0">
                <a:latin typeface="Times New Roman"/>
                <a:ea typeface="Times New Roman"/>
                <a:cs typeface="Times New Roman"/>
              </a:rPr>
              <a:t> </a:t>
            </a:r>
            <a:r>
              <a:rPr lang="en-US" sz="2000" b="1" dirty="0" err="1">
                <a:latin typeface="Times New Roman"/>
                <a:ea typeface="Times New Roman"/>
                <a:cs typeface="Times New Roman"/>
              </a:rPr>
              <a:t>là</a:t>
            </a:r>
            <a:r>
              <a:rPr lang="en-US" sz="2000" b="1" dirty="0">
                <a:latin typeface="Times New Roman"/>
                <a:ea typeface="Times New Roman"/>
                <a:cs typeface="Times New Roman"/>
              </a:rPr>
              <a:t> </a:t>
            </a:r>
            <a:r>
              <a:rPr lang="en-US" sz="2000" b="1" dirty="0" err="1">
                <a:latin typeface="Times New Roman"/>
                <a:ea typeface="Times New Roman"/>
                <a:cs typeface="Times New Roman"/>
              </a:rPr>
              <a:t>nhiều</a:t>
            </a:r>
            <a:r>
              <a:rPr lang="en-US" sz="2000" b="1" dirty="0">
                <a:latin typeface="Times New Roman"/>
                <a:ea typeface="Times New Roman"/>
                <a:cs typeface="Times New Roman"/>
              </a:rPr>
              <a:t> </a:t>
            </a:r>
            <a:r>
              <a:rPr lang="en-US" sz="2000" b="1" dirty="0" err="1">
                <a:latin typeface="Times New Roman"/>
                <a:ea typeface="Times New Roman"/>
                <a:cs typeface="Times New Roman"/>
              </a:rPr>
              <a:t>chất</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Do </a:t>
            </a:r>
            <a:r>
              <a:rPr lang="en-US" sz="2000" b="1" dirty="0" err="1">
                <a:latin typeface="Times New Roman"/>
                <a:ea typeface="Times New Roman"/>
                <a:cs typeface="Times New Roman"/>
              </a:rPr>
              <a:t>đó</a:t>
            </a:r>
            <a:r>
              <a:rPr lang="en-US" sz="2000" b="1" dirty="0">
                <a:latin typeface="Times New Roman"/>
                <a:ea typeface="Times New Roman"/>
                <a:cs typeface="Times New Roman"/>
              </a:rPr>
              <a:t> </a:t>
            </a:r>
            <a:r>
              <a:rPr lang="en-US" sz="2000" b="1" dirty="0" err="1">
                <a:latin typeface="Times New Roman"/>
                <a:ea typeface="Times New Roman"/>
                <a:cs typeface="Times New Roman"/>
              </a:rPr>
              <a:t>khi</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trong</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lượng</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có</a:t>
            </a:r>
            <a:r>
              <a:rPr lang="en-US" sz="2000" b="1" dirty="0">
                <a:latin typeface="Times New Roman"/>
                <a:ea typeface="Times New Roman"/>
                <a:cs typeface="Times New Roman"/>
              </a:rPr>
              <a:t> </a:t>
            </a:r>
            <a:r>
              <a:rPr lang="en-US" sz="2000" b="1" dirty="0" err="1">
                <a:latin typeface="Times New Roman"/>
                <a:ea typeface="Times New Roman"/>
                <a:cs typeface="Times New Roman"/>
              </a:rPr>
              <a:t>thể</a:t>
            </a:r>
            <a:r>
              <a:rPr lang="en-US" sz="2000" b="1" dirty="0">
                <a:latin typeface="Times New Roman"/>
                <a:ea typeface="Times New Roman"/>
                <a:cs typeface="Times New Roman"/>
              </a:rPr>
              <a:t> </a:t>
            </a:r>
            <a:r>
              <a:rPr lang="en-US" sz="2000" b="1" dirty="0" err="1">
                <a:latin typeface="Times New Roman"/>
                <a:ea typeface="Times New Roman"/>
                <a:cs typeface="Times New Roman"/>
              </a:rPr>
              <a:t>cung</a:t>
            </a:r>
            <a:r>
              <a:rPr lang="en-US" sz="2000" b="1" dirty="0">
                <a:latin typeface="Times New Roman"/>
                <a:ea typeface="Times New Roman"/>
                <a:cs typeface="Times New Roman"/>
              </a:rPr>
              <a:t> </a:t>
            </a:r>
            <a:r>
              <a:rPr lang="en-US" sz="2000" b="1" dirty="0" err="1">
                <a:latin typeface="Times New Roman"/>
                <a:ea typeface="Times New Roman"/>
                <a:cs typeface="Times New Roman"/>
              </a:rPr>
              <a:t>cấp</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đủ</a:t>
            </a:r>
            <a:r>
              <a:rPr lang="en-US" sz="2000" b="1" dirty="0">
                <a:latin typeface="Times New Roman"/>
                <a:ea typeface="Times New Roman"/>
                <a:cs typeface="Times New Roman"/>
              </a:rPr>
              <a:t> </a:t>
            </a:r>
            <a:r>
              <a:rPr lang="en-US" sz="2000" b="1" dirty="0" err="1">
                <a:latin typeface="Times New Roman"/>
                <a:ea typeface="Times New Roman"/>
                <a:cs typeface="Times New Roman"/>
              </a:rPr>
              <a:t>cho</a:t>
            </a:r>
            <a:r>
              <a:rPr lang="en-US" sz="2000" b="1" dirty="0">
                <a:latin typeface="Times New Roman"/>
                <a:ea typeface="Times New Roman"/>
                <a:cs typeface="Times New Roman"/>
              </a:rPr>
              <a:t> </a:t>
            </a:r>
            <a:r>
              <a:rPr lang="en-US" sz="2000" b="1" dirty="0" err="1">
                <a:latin typeface="Times New Roman"/>
                <a:ea typeface="Times New Roman"/>
                <a:cs typeface="Times New Roman"/>
              </a:rPr>
              <a:t>sự</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hoặc</a:t>
            </a:r>
            <a:r>
              <a:rPr lang="en-US" sz="2000" b="1" dirty="0">
                <a:latin typeface="Times New Roman"/>
                <a:ea typeface="Times New Roman"/>
                <a:cs typeface="Times New Roman"/>
              </a:rPr>
              <a:t> </a:t>
            </a:r>
            <a:r>
              <a:rPr lang="en-US" sz="2000" b="1" dirty="0" err="1">
                <a:latin typeface="Times New Roman"/>
                <a:ea typeface="Times New Roman"/>
                <a:cs typeface="Times New Roman"/>
              </a:rPr>
              <a:t>cung</a:t>
            </a:r>
            <a:r>
              <a:rPr lang="en-US" sz="2000" b="1" dirty="0">
                <a:latin typeface="Times New Roman"/>
                <a:ea typeface="Times New Roman"/>
                <a:cs typeface="Times New Roman"/>
              </a:rPr>
              <a:t> </a:t>
            </a:r>
            <a:r>
              <a:rPr lang="en-US" sz="2000" b="1" dirty="0" err="1">
                <a:latin typeface="Times New Roman"/>
                <a:ea typeface="Times New Roman"/>
                <a:cs typeface="Times New Roman"/>
              </a:rPr>
              <a:t>cấp</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liên</a:t>
            </a:r>
            <a:r>
              <a:rPr lang="en-US" sz="2000" b="1" dirty="0">
                <a:latin typeface="Times New Roman"/>
                <a:ea typeface="Times New Roman"/>
                <a:cs typeface="Times New Roman"/>
              </a:rPr>
              <a:t> </a:t>
            </a:r>
            <a:r>
              <a:rPr lang="en-US" sz="2000" b="1" dirty="0" err="1">
                <a:latin typeface="Times New Roman"/>
                <a:ea typeface="Times New Roman"/>
                <a:cs typeface="Times New Roman"/>
              </a:rPr>
              <a:t>tục</a:t>
            </a:r>
            <a:r>
              <a:rPr lang="en-US" sz="2000" b="1" dirty="0">
                <a:latin typeface="Times New Roman"/>
                <a:ea typeface="Times New Roman"/>
                <a:cs typeface="Times New Roman"/>
              </a:rPr>
              <a:t>. </a:t>
            </a:r>
            <a:r>
              <a:rPr lang="en-US" sz="2000" b="1" dirty="0" err="1">
                <a:latin typeface="Times New Roman"/>
                <a:ea typeface="Times New Roman"/>
                <a:cs typeface="Times New Roman"/>
              </a:rPr>
              <a:t>Mặt</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a:t>
            </a:r>
            <a:r>
              <a:rPr lang="en-US" sz="2000" b="1" dirty="0" err="1">
                <a:latin typeface="Times New Roman"/>
                <a:ea typeface="Times New Roman"/>
                <a:cs typeface="Times New Roman"/>
              </a:rPr>
              <a:t>nhiệt</a:t>
            </a:r>
            <a:r>
              <a:rPr lang="en-US" sz="2000" b="1" dirty="0">
                <a:latin typeface="Times New Roman"/>
                <a:ea typeface="Times New Roman"/>
                <a:cs typeface="Times New Roman"/>
              </a:rPr>
              <a:t> </a:t>
            </a:r>
            <a:r>
              <a:rPr lang="en-US" sz="2000" b="1" dirty="0" err="1">
                <a:latin typeface="Times New Roman"/>
                <a:ea typeface="Times New Roman"/>
                <a:cs typeface="Times New Roman"/>
              </a:rPr>
              <a:t>lượng</a:t>
            </a:r>
            <a:r>
              <a:rPr lang="en-US" sz="2000" b="1" dirty="0">
                <a:latin typeface="Times New Roman"/>
                <a:ea typeface="Times New Roman"/>
                <a:cs typeface="Times New Roman"/>
              </a:rPr>
              <a:t> </a:t>
            </a:r>
            <a:r>
              <a:rPr lang="en-US" sz="2000" b="1" dirty="0" err="1">
                <a:latin typeface="Times New Roman"/>
                <a:ea typeface="Times New Roman"/>
                <a:cs typeface="Times New Roman"/>
              </a:rPr>
              <a:t>tỏa</a:t>
            </a:r>
            <a:r>
              <a:rPr lang="en-US" sz="2000" b="1" dirty="0">
                <a:latin typeface="Times New Roman"/>
                <a:ea typeface="Times New Roman"/>
                <a:cs typeface="Times New Roman"/>
              </a:rPr>
              <a:t> </a:t>
            </a:r>
            <a:r>
              <a:rPr lang="en-US" sz="2000" b="1" dirty="0" err="1">
                <a:latin typeface="Times New Roman"/>
                <a:ea typeface="Times New Roman"/>
                <a:cs typeface="Times New Roman"/>
              </a:rPr>
              <a:t>ra</a:t>
            </a:r>
            <a:r>
              <a:rPr lang="en-US" sz="2000" b="1" dirty="0">
                <a:latin typeface="Times New Roman"/>
                <a:ea typeface="Times New Roman"/>
                <a:cs typeface="Times New Roman"/>
              </a:rPr>
              <a:t> </a:t>
            </a:r>
            <a:r>
              <a:rPr lang="en-US" sz="2000" b="1" dirty="0" err="1">
                <a:latin typeface="Times New Roman"/>
                <a:ea typeface="Times New Roman"/>
                <a:cs typeface="Times New Roman"/>
              </a:rPr>
              <a:t>còn</a:t>
            </a:r>
            <a:r>
              <a:rPr lang="en-US" sz="2000" b="1" dirty="0">
                <a:latin typeface="Times New Roman"/>
                <a:ea typeface="Times New Roman"/>
                <a:cs typeface="Times New Roman"/>
              </a:rPr>
              <a:t> </a:t>
            </a:r>
            <a:r>
              <a:rPr lang="en-US" sz="2000" b="1" dirty="0" err="1">
                <a:latin typeface="Times New Roman"/>
                <a:ea typeface="Times New Roman"/>
                <a:cs typeface="Times New Roman"/>
              </a:rPr>
              <a:t>bị</a:t>
            </a:r>
            <a:r>
              <a:rPr lang="en-US" sz="2000" b="1" dirty="0">
                <a:latin typeface="Times New Roman"/>
                <a:ea typeface="Times New Roman"/>
                <a:cs typeface="Times New Roman"/>
              </a:rPr>
              <a:t> </a:t>
            </a:r>
            <a:r>
              <a:rPr lang="en-US" sz="2000" b="1" dirty="0" err="1">
                <a:latin typeface="Times New Roman"/>
                <a:ea typeface="Times New Roman"/>
                <a:cs typeface="Times New Roman"/>
              </a:rPr>
              <a:t>tiêu</a:t>
            </a:r>
            <a:r>
              <a:rPr lang="en-US" sz="2000" b="1" dirty="0">
                <a:latin typeface="Times New Roman"/>
                <a:ea typeface="Times New Roman"/>
                <a:cs typeface="Times New Roman"/>
              </a:rPr>
              <a:t> </a:t>
            </a:r>
            <a:r>
              <a:rPr lang="en-US" sz="2000" b="1" dirty="0" err="1">
                <a:latin typeface="Times New Roman"/>
                <a:ea typeface="Times New Roman"/>
                <a:cs typeface="Times New Roman"/>
              </a:rPr>
              <a:t>hao</a:t>
            </a:r>
            <a:r>
              <a:rPr lang="en-US" sz="2000" b="1" dirty="0">
                <a:latin typeface="Times New Roman"/>
                <a:ea typeface="Times New Roman"/>
                <a:cs typeface="Times New Roman"/>
              </a:rPr>
              <a:t> do </a:t>
            </a:r>
            <a:r>
              <a:rPr lang="en-US" sz="2000" b="1" dirty="0" err="1">
                <a:latin typeface="Times New Roman"/>
                <a:ea typeface="Times New Roman"/>
                <a:cs typeface="Times New Roman"/>
              </a:rPr>
              <a:t>làm</a:t>
            </a:r>
            <a:r>
              <a:rPr lang="en-US" sz="2000" b="1" dirty="0">
                <a:latin typeface="Times New Roman"/>
                <a:ea typeface="Times New Roman"/>
                <a:cs typeface="Times New Roman"/>
              </a:rPr>
              <a:t> </a:t>
            </a:r>
            <a:r>
              <a:rPr lang="en-US" sz="2000" b="1" dirty="0" err="1">
                <a:latin typeface="Times New Roman"/>
                <a:ea typeface="Times New Roman"/>
                <a:cs typeface="Times New Roman"/>
              </a:rPr>
              <a:t>nóng</a:t>
            </a:r>
            <a:r>
              <a:rPr lang="en-US" sz="2000" b="1" dirty="0">
                <a:latin typeface="Times New Roman"/>
                <a:ea typeface="Times New Roman"/>
                <a:cs typeface="Times New Roman"/>
              </a:rPr>
              <a:t> </a:t>
            </a:r>
            <a:r>
              <a:rPr lang="en-US" sz="2000" b="1" dirty="0" err="1">
                <a:latin typeface="Times New Roman"/>
                <a:ea typeface="Times New Roman"/>
                <a:cs typeface="Times New Roman"/>
              </a:rPr>
              <a:t>các</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a:t>
            </a:r>
            <a:r>
              <a:rPr lang="en-US" sz="2000" b="1" dirty="0" err="1">
                <a:latin typeface="Times New Roman"/>
                <a:ea typeface="Times New Roman"/>
                <a:cs typeface="Times New Roman"/>
              </a:rPr>
              <a:t>như</a:t>
            </a:r>
            <a:r>
              <a:rPr lang="en-US" sz="2000" b="1" dirty="0">
                <a:latin typeface="Times New Roman"/>
                <a:ea typeface="Times New Roman"/>
                <a:cs typeface="Times New Roman"/>
              </a:rPr>
              <a:t> (nitrogen, carbon dioxide,...) </a:t>
            </a:r>
            <a:r>
              <a:rPr lang="en-US" sz="2000" b="1" dirty="0" err="1">
                <a:latin typeface="Times New Roman"/>
                <a:ea typeface="Times New Roman"/>
                <a:cs typeface="Times New Roman"/>
              </a:rPr>
              <a:t>hoặc</a:t>
            </a:r>
            <a:r>
              <a:rPr lang="en-US" sz="2000" b="1" dirty="0">
                <a:latin typeface="Times New Roman"/>
                <a:ea typeface="Times New Roman"/>
                <a:cs typeface="Times New Roman"/>
              </a:rPr>
              <a:t> </a:t>
            </a:r>
            <a:r>
              <a:rPr lang="en-US" sz="2000" b="1" dirty="0" err="1">
                <a:latin typeface="Times New Roman"/>
                <a:ea typeface="Times New Roman"/>
                <a:cs typeface="Times New Roman"/>
              </a:rPr>
              <a:t>trao</a:t>
            </a:r>
            <a:r>
              <a:rPr lang="en-US" sz="2000" b="1" dirty="0">
                <a:latin typeface="Times New Roman"/>
                <a:ea typeface="Times New Roman"/>
                <a:cs typeface="Times New Roman"/>
              </a:rPr>
              <a:t> </a:t>
            </a:r>
            <a:r>
              <a:rPr lang="en-US" sz="2000" b="1" dirty="0" err="1">
                <a:latin typeface="Times New Roman"/>
                <a:ea typeface="Times New Roman"/>
                <a:cs typeface="Times New Roman"/>
              </a:rPr>
              <a:t>đổi</a:t>
            </a:r>
            <a:r>
              <a:rPr lang="en-US" sz="2000" b="1" dirty="0">
                <a:latin typeface="Times New Roman"/>
                <a:ea typeface="Times New Roman"/>
                <a:cs typeface="Times New Roman"/>
              </a:rPr>
              <a:t> </a:t>
            </a:r>
            <a:r>
              <a:rPr lang="en-US" sz="2000" b="1" dirty="0" err="1">
                <a:latin typeface="Times New Roman"/>
                <a:ea typeface="Times New Roman"/>
                <a:cs typeface="Times New Roman"/>
              </a:rPr>
              <a:t>với</a:t>
            </a:r>
            <a:r>
              <a:rPr lang="en-US" sz="2000" b="1" dirty="0">
                <a:latin typeface="Times New Roman"/>
                <a:ea typeface="Times New Roman"/>
                <a:cs typeface="Times New Roman"/>
              </a:rPr>
              <a:t> </a:t>
            </a:r>
            <a:r>
              <a:rPr lang="en-US" sz="2000" b="1" dirty="0" err="1">
                <a:latin typeface="Times New Roman"/>
                <a:ea typeface="Times New Roman"/>
                <a:cs typeface="Times New Roman"/>
              </a:rPr>
              <a:t>môi</a:t>
            </a:r>
            <a:r>
              <a:rPr lang="en-US" sz="2000" b="1" dirty="0">
                <a:latin typeface="Times New Roman"/>
                <a:ea typeface="Times New Roman"/>
                <a:cs typeface="Times New Roman"/>
              </a:rPr>
              <a:t> </a:t>
            </a:r>
            <a:r>
              <a:rPr lang="en-US" sz="2000" b="1" dirty="0" err="1">
                <a:latin typeface="Times New Roman"/>
                <a:ea typeface="Times New Roman"/>
                <a:cs typeface="Times New Roman"/>
              </a:rPr>
              <a:t>trường</a:t>
            </a:r>
            <a:r>
              <a:rPr lang="en-US" sz="2000" b="1" dirty="0">
                <a:latin typeface="Times New Roman"/>
                <a:ea typeface="Times New Roman"/>
                <a:cs typeface="Times New Roman"/>
              </a:rPr>
              <a:t>. </a:t>
            </a:r>
            <a:r>
              <a:rPr lang="en-US" sz="2000" b="1" dirty="0" err="1">
                <a:latin typeface="Times New Roman"/>
                <a:ea typeface="Times New Roman"/>
                <a:cs typeface="Times New Roman"/>
              </a:rPr>
              <a:t>Vì</a:t>
            </a:r>
            <a:r>
              <a:rPr lang="en-US" sz="2000" b="1" dirty="0">
                <a:latin typeface="Times New Roman"/>
                <a:ea typeface="Times New Roman"/>
                <a:cs typeface="Times New Roman"/>
              </a:rPr>
              <a:t> </a:t>
            </a:r>
            <a:r>
              <a:rPr lang="en-US" sz="2000" b="1" dirty="0" err="1">
                <a:latin typeface="Times New Roman"/>
                <a:ea typeface="Times New Roman"/>
                <a:cs typeface="Times New Roman"/>
              </a:rPr>
              <a:t>vậy</a:t>
            </a:r>
            <a:r>
              <a:rPr lang="en-US" sz="2000" b="1" dirty="0">
                <a:latin typeface="Times New Roman"/>
                <a:ea typeface="Times New Roman"/>
                <a:cs typeface="Times New Roman"/>
              </a:rPr>
              <a:t> </a:t>
            </a:r>
            <a:r>
              <a:rPr lang="en-US" sz="2000" b="1" dirty="0" err="1">
                <a:latin typeface="Times New Roman"/>
                <a:ea typeface="Times New Roman"/>
                <a:cs typeface="Times New Roman"/>
              </a:rPr>
              <a:t>nhiệt</a:t>
            </a:r>
            <a:r>
              <a:rPr lang="en-US" sz="2000" b="1" dirty="0">
                <a:latin typeface="Times New Roman"/>
                <a:ea typeface="Times New Roman"/>
                <a:cs typeface="Times New Roman"/>
              </a:rPr>
              <a:t> </a:t>
            </a:r>
            <a:r>
              <a:rPr lang="en-US" sz="2000" b="1" dirty="0" err="1">
                <a:latin typeface="Times New Roman"/>
                <a:ea typeface="Times New Roman"/>
                <a:cs typeface="Times New Roman"/>
              </a:rPr>
              <a:t>độ</a:t>
            </a:r>
            <a:r>
              <a:rPr lang="en-US" sz="2000" b="1" dirty="0">
                <a:latin typeface="Times New Roman"/>
                <a:ea typeface="Times New Roman"/>
                <a:cs typeface="Times New Roman"/>
              </a:rPr>
              <a:t> </a:t>
            </a:r>
            <a:r>
              <a:rPr lang="en-US" sz="2000" b="1" dirty="0" err="1">
                <a:latin typeface="Times New Roman"/>
                <a:ea typeface="Times New Roman"/>
                <a:cs typeface="Times New Roman"/>
              </a:rPr>
              <a:t>ngọn</a:t>
            </a:r>
            <a:r>
              <a:rPr lang="en-US" sz="2000" b="1" dirty="0">
                <a:latin typeface="Times New Roman"/>
                <a:ea typeface="Times New Roman"/>
                <a:cs typeface="Times New Roman"/>
              </a:rPr>
              <a:t> </a:t>
            </a:r>
            <a:r>
              <a:rPr lang="en-US" sz="2000" b="1" dirty="0" err="1">
                <a:latin typeface="Times New Roman"/>
                <a:ea typeface="Times New Roman"/>
                <a:cs typeface="Times New Roman"/>
              </a:rPr>
              <a:t>lửa</a:t>
            </a:r>
            <a:r>
              <a:rPr lang="en-US" sz="2000" b="1" dirty="0">
                <a:latin typeface="Times New Roman"/>
                <a:ea typeface="Times New Roman"/>
                <a:cs typeface="Times New Roman"/>
              </a:rPr>
              <a:t> </a:t>
            </a:r>
            <a:r>
              <a:rPr lang="en-US" sz="2000" b="1" dirty="0" err="1">
                <a:latin typeface="Times New Roman"/>
                <a:ea typeface="Times New Roman"/>
                <a:cs typeface="Times New Roman"/>
              </a:rPr>
              <a:t>cũng</a:t>
            </a:r>
            <a:r>
              <a:rPr lang="en-US" sz="2000" b="1" dirty="0">
                <a:latin typeface="Times New Roman"/>
                <a:ea typeface="Times New Roman"/>
                <a:cs typeface="Times New Roman"/>
              </a:rPr>
              <a:t> </a:t>
            </a:r>
            <a:r>
              <a:rPr lang="en-US" sz="2000" b="1" dirty="0" err="1">
                <a:latin typeface="Times New Roman"/>
                <a:ea typeface="Times New Roman"/>
                <a:cs typeface="Times New Roman"/>
              </a:rPr>
              <a:t>thấp</a:t>
            </a:r>
            <a:r>
              <a:rPr lang="en-US" sz="2000" b="1" dirty="0">
                <a:latin typeface="Times New Roman"/>
                <a:ea typeface="Times New Roman"/>
                <a:cs typeface="Times New Roman"/>
              </a:rPr>
              <a:t> </a:t>
            </a:r>
            <a:r>
              <a:rPr lang="en-US" sz="2000" b="1" dirty="0" err="1">
                <a:latin typeface="Times New Roman"/>
                <a:ea typeface="Times New Roman"/>
                <a:cs typeface="Times New Roman"/>
              </a:rPr>
              <a:t>hơn</a:t>
            </a:r>
            <a:r>
              <a:rPr lang="en-US" sz="2000" b="1" dirty="0">
                <a:latin typeface="Times New Roman"/>
                <a:ea typeface="Times New Roman"/>
                <a:cs typeface="Times New Roman"/>
              </a:rPr>
              <a:t> so </a:t>
            </a:r>
            <a:r>
              <a:rPr lang="en-US" sz="2000" b="1" dirty="0" err="1">
                <a:latin typeface="Times New Roman"/>
                <a:ea typeface="Times New Roman"/>
                <a:cs typeface="Times New Roman"/>
              </a:rPr>
              <a:t>với</a:t>
            </a:r>
            <a:r>
              <a:rPr lang="en-US" sz="2000" b="1" dirty="0">
                <a:latin typeface="Times New Roman"/>
                <a:ea typeface="Times New Roman"/>
                <a:cs typeface="Times New Roman"/>
              </a:rPr>
              <a:t> </a:t>
            </a:r>
            <a:r>
              <a:rPr lang="en-US" sz="2000" b="1" dirty="0" err="1">
                <a:latin typeface="Times New Roman"/>
                <a:ea typeface="Times New Roman"/>
                <a:cs typeface="Times New Roman"/>
              </a:rPr>
              <a:t>khi</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trong</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tinh</a:t>
            </a:r>
            <a:r>
              <a:rPr lang="en-US" sz="2000" b="1" dirty="0">
                <a:latin typeface="Times New Roman"/>
                <a:ea typeface="Times New Roman"/>
                <a:cs typeface="Times New Roman"/>
              </a:rPr>
              <a:t> </a:t>
            </a:r>
            <a:r>
              <a:rPr lang="en-US" sz="2000" b="1" dirty="0" err="1">
                <a:latin typeface="Times New Roman"/>
                <a:ea typeface="Times New Roman"/>
                <a:cs typeface="Times New Roman"/>
              </a:rPr>
              <a:t>khiết</a:t>
            </a:r>
            <a:r>
              <a:rPr lang="en-US" sz="2000" b="1" dirty="0">
                <a:latin typeface="Times New Roman"/>
                <a:ea typeface="Times New Roman"/>
                <a:cs typeface="Times New Roman"/>
              </a:rPr>
              <a:t>.</a:t>
            </a:r>
            <a:endParaRPr lang="en-US" sz="2000" b="1" dirty="0">
              <a:effectLst/>
              <a:latin typeface="Calibri"/>
              <a:ea typeface="Calibri"/>
              <a:cs typeface="Times New Roman"/>
            </a:endParaRPr>
          </a:p>
        </p:txBody>
      </p:sp>
    </p:spTree>
    <p:extLst>
      <p:ext uri="{BB962C8B-B14F-4D97-AF65-F5344CB8AC3E}">
        <p14:creationId xmlns:p14="http://schemas.microsoft.com/office/powerpoint/2010/main" val="1021979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P spid="32" grpId="1" animBg="1"/>
      <p:bldP spid="37" grpId="0" animBg="1"/>
      <p:bldP spid="2" grpId="0" animBg="1"/>
      <p:bldP spid="2" grpId="1" animBg="1"/>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3710</TotalTime>
  <Words>2234</Words>
  <PresentationFormat>On-screen Show (16:9)</PresentationFormat>
  <Paragraphs>182</Paragraphs>
  <Slides>28</Slides>
  <Notes>21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Times New Roman</vt:lpstr>
      <vt:lpstr>Wingdings</vt:lpstr>
      <vt:lpstr>Comfortaa SemiBold</vt:lpstr>
      <vt:lpstr>Comfortaa Light</vt:lpstr>
      <vt:lpstr>Comfortaa Medium</vt:lpstr>
      <vt:lpstr>Calibri</vt:lpstr>
      <vt:lpstr>Arial</vt:lpstr>
      <vt:lpstr>Single Day</vt:lpstr>
      <vt:lpstr>#9Slide03 IcielNovecento sans E</vt:lpstr>
      <vt:lpstr>Mali Medium</vt:lpstr>
      <vt:lpstr>Basic Chemistry for Pre-K by Slidesgo</vt:lpstr>
      <vt:lpstr>CHUYÊN ĐỀ 2: HÓA HỌC TRONG VIỆC PHÒNG CHỐNG CHÁY NỔ</vt:lpstr>
      <vt:lpstr>PowerPoint Presentation</vt:lpstr>
      <vt:lpstr>Mời các em xem video hỏa hoạn</vt:lpstr>
      <vt:lpstr>BÀI 6. ĐIỂM CHỚP CHÁY (NHIỆT ĐỘ CHỚP CHÁY), NHIỆT ĐỘ TỰ BỐC CHÁY VÀ NHIỆT ĐỘ CHÁY </vt:lpstr>
      <vt:lpstr>PowerPoint Presentation</vt:lpstr>
      <vt:lpstr>1. Điểm chớp cháy, nhiệt độ tự bốc cháy,  nhiệt độ ngọn lửa</vt:lpstr>
      <vt:lpstr>PowerPoint Presentation</vt:lpstr>
      <vt:lpstr>                *Nhiệt độ tự bốc cháy</vt:lpstr>
      <vt:lpstr>* Nhiệt độ ngọn lửa</vt:lpstr>
      <vt:lpstr>2. Những nguy cơ và cách giảm nguy cơ gây cháy, nổ; cách xử lý khi có cháy, nổ</vt:lpstr>
      <vt:lpstr>PowerPoint Presentation</vt:lpstr>
      <vt:lpstr>2. Những nguy cơ và cách giảm nguy cơ gây cháy, nổ; cách xử lý khi có cháy, nổ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quý Thầy/Cô đã tham dự buổi chuyên đề Hóa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2022-08-25T18:29:40Z</dcterms:modified>
</cp:coreProperties>
</file>