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6" r:id="rId12"/>
    <p:sldId id="271" r:id="rId13"/>
    <p:sldId id="267" r:id="rId14"/>
    <p:sldId id="268" r:id="rId15"/>
  </p:sldIdLst>
  <p:sldSz cx="12192000" cy="6858000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Wingdings 2" panose="05020102010507070707" pitchFamily="18" charset="2"/>
      <p:regular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1CCB4-6780-4246-B7F5-3087127DAC87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EB023-29F4-429F-B0F9-4D9A5569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9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1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7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0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5" y="2708476"/>
            <a:ext cx="4417807" cy="17021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5" y="4421082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2424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3200"/>
            </a:lvl1pPr>
          </a:lstStyle>
          <a:p>
            <a:fld id="{0F035B31-C3AF-4052-95CA-42F27A8C9A90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6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8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7" y="5719968"/>
            <a:ext cx="858223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43FE92-8D82-4B90-9B21-1015CFAC8EFD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6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22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0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5" y="2900831"/>
            <a:ext cx="8849957" cy="1362075"/>
          </a:xfrm>
        </p:spPr>
        <p:txBody>
          <a:bodyPr anchor="b"/>
          <a:lstStyle>
            <a:lvl1pPr algn="l">
              <a:defRPr sz="53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5" y="4267202"/>
            <a:ext cx="8849956" cy="1520413"/>
          </a:xfrm>
        </p:spPr>
        <p:txBody>
          <a:bodyPr anchor="t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16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09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6"/>
            <a:ext cx="4559808" cy="28357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3" y="2316009"/>
            <a:ext cx="4074289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6"/>
            <a:ext cx="4559808" cy="28357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27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71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78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1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7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1"/>
            <a:ext cx="4673600" cy="62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33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60" y="856527"/>
            <a:ext cx="4120587" cy="515073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700"/>
            </a:lvl3pPr>
            <a:lvl4pPr>
              <a:defRPr sz="24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6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9" y="2657437"/>
            <a:ext cx="4406096" cy="1463153"/>
          </a:xfrm>
        </p:spPr>
        <p:txBody>
          <a:bodyPr anchor="b">
            <a:normAutofit/>
          </a:bodyPr>
          <a:lstStyle>
            <a:lvl1pPr algn="l">
              <a:defRPr sz="37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5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42424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35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1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7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1"/>
            <a:ext cx="4673600" cy="62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33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6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37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82" y="693795"/>
            <a:ext cx="4479497" cy="5468112"/>
          </a:xfrm>
        </p:spPr>
        <p:txBody>
          <a:bodyPr/>
          <a:lstStyle>
            <a:lvl1pPr marL="0" indent="0">
              <a:buNone/>
              <a:defRPr sz="4300">
                <a:solidFill>
                  <a:schemeClr val="accent1"/>
                </a:solidFill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3" y="4133090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42424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26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40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96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0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399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90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7" y="-21510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1"/>
            <a:ext cx="4673600" cy="62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2" y="1027664"/>
            <a:ext cx="9366325" cy="1143000"/>
          </a:xfrm>
          <a:prstGeom prst="rect">
            <a:avLst/>
          </a:prstGeom>
        </p:spPr>
        <p:txBody>
          <a:bodyPr vert="horz" lIns="121917" tIns="60958" rIns="121917" bIns="6095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5" y="2323653"/>
            <a:ext cx="9036423" cy="3508977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4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rgbClr val="FEFEFE"/>
                </a:solidFill>
              </a:defRPr>
            </a:lvl1pPr>
          </a:lstStyle>
          <a:p>
            <a:pPr defTabSz="1219170"/>
            <a:fld id="{0F035B31-C3AF-4052-95CA-42F27A8C9A90}" type="datetimeFigureOut">
              <a:rPr lang="en-US" smtClean="0"/>
              <a:pPr defTabSz="121917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2"/>
            <a:ext cx="4669536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 defTabSz="1219170"/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6" y="224492"/>
            <a:ext cx="1776208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rgbClr val="FEFEFE"/>
                </a:solidFill>
              </a:defRPr>
            </a:lvl1pPr>
          </a:lstStyle>
          <a:p>
            <a:pPr defTabSz="1219170"/>
            <a:fld id="{E343FE92-8D82-4B90-9B21-1015CFAC8EFD}" type="slidenum">
              <a:rPr lang="en-US" smtClean="0"/>
              <a:pPr defTabSz="121917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8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219170" rtl="0" eaLnBrk="1" latinLnBrk="0" hangingPunct="1">
        <a:spcBef>
          <a:spcPct val="0"/>
        </a:spcBef>
        <a:buNone/>
        <a:defRPr sz="53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189" indent="-365751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853419" indent="-365751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900" kern="1200">
          <a:solidFill>
            <a:schemeClr val="tx2"/>
          </a:solidFill>
          <a:latin typeface="+mn-lt"/>
          <a:ea typeface="+mn-ea"/>
          <a:cs typeface="+mn-cs"/>
        </a:defRPr>
      </a:lvl2pPr>
      <a:lvl3pPr marL="1219170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700" kern="1200">
          <a:solidFill>
            <a:schemeClr val="tx2"/>
          </a:solidFill>
          <a:latin typeface="+mn-lt"/>
          <a:ea typeface="+mn-ea"/>
          <a:cs typeface="+mn-cs"/>
        </a:defRPr>
      </a:lvl3pPr>
      <a:lvl4pPr marL="1499579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67796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23821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6pPr>
      <a:lvl7pPr marL="2292039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7pPr>
      <a:lvl8pPr marL="2560256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8pPr>
      <a:lvl9pPr marL="2828473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10" Type="http://schemas.openxmlformats.org/officeDocument/2006/relationships/image" Target="../media/image2.gif"/><Relationship Id="rId4" Type="http://schemas.openxmlformats.org/officeDocument/2006/relationships/slide" Target="slide6.xml"/><Relationship Id="rId9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956706" y="19515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2846789" y="622578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464398" y="146405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5267870" y="1957505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064118" y="71163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8831076" y="1249114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>
            <a:hlinkClick r:id="rId5" action="ppaction://hlinksldjump"/>
          </p:cNvPr>
          <p:cNvSpPr/>
          <p:nvPr/>
        </p:nvSpPr>
        <p:spPr>
          <a:xfrm>
            <a:off x="9893413" y="2997472"/>
            <a:ext cx="531375" cy="547024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599091" y="27895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6" action="ppaction://hlinksldjump"/>
          </p:cNvPr>
          <p:cNvSpPr/>
          <p:nvPr/>
        </p:nvSpPr>
        <p:spPr>
          <a:xfrm>
            <a:off x="7487472" y="3381945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>
            <a:hlinkClick r:id="rId7" action="ppaction://hlinksldjump"/>
          </p:cNvPr>
          <p:cNvSpPr/>
          <p:nvPr/>
        </p:nvSpPr>
        <p:spPr>
          <a:xfrm>
            <a:off x="11077166" y="496548"/>
            <a:ext cx="636957" cy="520372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244477" y="166511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8" action="ppaction://hlinksldjump"/>
          </p:cNvPr>
          <p:cNvSpPr/>
          <p:nvPr/>
        </p:nvSpPr>
        <p:spPr>
          <a:xfrm>
            <a:off x="1090569" y="2185857"/>
            <a:ext cx="700873" cy="6036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5-Point Star 64">
            <a:hlinkClick r:id="rId9" action="ppaction://hlinksldjump"/>
          </p:cNvPr>
          <p:cNvSpPr/>
          <p:nvPr/>
        </p:nvSpPr>
        <p:spPr>
          <a:xfrm>
            <a:off x="4548891" y="3546480"/>
            <a:ext cx="522451" cy="52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>
            <a:hlinkClick r:id="rId9" action="ppaction://hlinksldjump"/>
          </p:cNvPr>
          <p:cNvSpPr/>
          <p:nvPr/>
        </p:nvSpPr>
        <p:spPr>
          <a:xfrm>
            <a:off x="7079023" y="393939"/>
            <a:ext cx="469212" cy="457277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5-Point Star 68">
            <a:hlinkClick r:id="rId9" action="ppaction://hlinksldjump"/>
          </p:cNvPr>
          <p:cNvSpPr/>
          <p:nvPr/>
        </p:nvSpPr>
        <p:spPr>
          <a:xfrm>
            <a:off x="2248461" y="3019931"/>
            <a:ext cx="503500" cy="362014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314725" y="4780910"/>
            <a:ext cx="50433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</a:t>
            </a:r>
            <a:r>
              <a:rPr 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động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7" grpId="0" animBg="1"/>
      <p:bldP spid="57" grpId="1" animBg="1"/>
      <p:bldP spid="58" grpId="0"/>
      <p:bldP spid="59" grpId="0" animBg="1"/>
      <p:bldP spid="59" grpId="1" animBg="1"/>
      <p:bldP spid="61" grpId="0" animBg="1"/>
      <p:bldP spid="61" grpId="1" animBg="1"/>
      <p:bldP spid="62" grpId="0"/>
      <p:bldP spid="63" grpId="0" animBg="1"/>
      <p:bldP spid="63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cuments\Zalo Received Files\kisspng-clip-art-student-vector-graphics-portable-network-cc-eagles-blog-eagles-honor-roll-q1-2-18-2-19-5d19d080da4425.0302073615619728648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037" y="4569692"/>
            <a:ext cx="3654105" cy="191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30" y="827534"/>
            <a:ext cx="10334060" cy="127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50" y="2123603"/>
            <a:ext cx="3860961" cy="258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2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512609" y="1634776"/>
            <a:ext cx="8981155" cy="681887"/>
          </a:xfrm>
        </p:spPr>
        <p:txBody>
          <a:bodyPr/>
          <a:lstStyle/>
          <a:p>
            <a:pPr marL="91438" indent="0"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52606" y="1390798"/>
            <a:ext cx="9402080" cy="4825444"/>
            <a:chOff x="1352606" y="1390798"/>
            <a:chExt cx="9009777" cy="3506599"/>
          </a:xfrm>
        </p:grpSpPr>
        <p:grpSp>
          <p:nvGrpSpPr>
            <p:cNvPr id="14" name="Group 13"/>
            <p:cNvGrpSpPr/>
            <p:nvPr/>
          </p:nvGrpSpPr>
          <p:grpSpPr>
            <a:xfrm>
              <a:off x="1352606" y="1390798"/>
              <a:ext cx="9009777" cy="3506599"/>
              <a:chOff x="1400961" y="2332139"/>
              <a:chExt cx="9009777" cy="350659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2149562" y="3221373"/>
                    <a:ext cx="7415868" cy="1820411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Cách</a:t>
                    </a:r>
                    <a:r>
                      <a:rPr kumimoji="0" lang="en-US" sz="2400" b="0" i="0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1</a:t>
                    </a:r>
                    <a:r>
                      <a:rPr kumimoji="0" lang="en-US" sz="2400" b="0" i="0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: </a:t>
                    </a:r>
                    <a:r>
                      <a:rPr kumimoji="0" lang="en-US" sz="2400" b="0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Chiều</a:t>
                    </a:r>
                    <a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rộng</a:t>
                    </a:r>
                    <a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của</a:t>
                    </a:r>
                    <a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mảnh</a:t>
                    </a:r>
                    <a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vườn</a:t>
                    </a:r>
                    <a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hình</a:t>
                    </a:r>
                    <a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chữ</a:t>
                    </a:r>
                    <a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nhật</a:t>
                    </a:r>
                    <a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là</a:t>
                    </a:r>
                    <a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: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Times New Roman" pitchFamily="18" charset="0"/>
                              </a:rPr>
                              <m:t>5</m:t>
                            </m:r>
                          </m:den>
                        </m:f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.25=15 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Times New Roman" pitchFamily="18" charset="0"/>
                              </a:rPr>
                              <m:t>𝑚</m:t>
                            </m:r>
                          </m:e>
                        </m:d>
                      </m:oMath>
                    </a14:m>
                    <a:endParaRPr kumimoji="0" 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Chiều</a:t>
                    </a:r>
                    <a:r>
                      <a:rPr kumimoji="0" lang="en-US" sz="2400" b="0" i="0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dài</a:t>
                    </a:r>
                    <a:r>
                      <a:rPr kumimoji="0" lang="en-US" sz="2400" b="0" i="0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phần</a:t>
                    </a:r>
                    <a:r>
                      <a:rPr kumimoji="0" lang="en-US" sz="2400" b="0" i="0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đất</a:t>
                    </a:r>
                    <a:r>
                      <a:rPr kumimoji="0" lang="en-US" sz="2400" b="0" i="0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trồng</a:t>
                    </a:r>
                    <a:r>
                      <a:rPr kumimoji="0" lang="en-US" sz="2400" b="0" i="0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cây</a:t>
                    </a:r>
                    <a:r>
                      <a:rPr kumimoji="0" lang="en-US" sz="2400" b="0" i="0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là</a:t>
                    </a:r>
                    <a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: 25 -1 = 24</a:t>
                    </a:r>
                    <a:r>
                      <a:rPr kumimoji="0" lang="en-US" sz="2400" b="0" i="0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(m)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Chiều</a:t>
                    </a:r>
                    <a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rộng</a:t>
                    </a:r>
                    <a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là</a:t>
                    </a:r>
                    <a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: 15 – 1 = 14 (m)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Diện</a:t>
                    </a:r>
                    <a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tích</a:t>
                    </a:r>
                    <a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đất</a:t>
                    </a:r>
                    <a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dùng</a:t>
                    </a:r>
                    <a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để</a:t>
                    </a:r>
                    <a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trồng</a:t>
                    </a:r>
                    <a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cây</a:t>
                    </a:r>
                    <a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kumimoji="0" lang="en-US" sz="2400" b="0" i="0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là</a:t>
                    </a:r>
                    <a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: 24. 14 = 336 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</a:t>
                    </a:r>
                    <a: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rPr>
                      <a:t>                    </a:t>
                    </a: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9562" y="3221373"/>
                    <a:ext cx="7415868" cy="182041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629"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Connector 6"/>
              <p:cNvCxnSpPr/>
              <p:nvPr/>
            </p:nvCxnSpPr>
            <p:spPr>
              <a:xfrm>
                <a:off x="1400961" y="2332139"/>
                <a:ext cx="748601" cy="88923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1400961" y="5041784"/>
                <a:ext cx="748601" cy="7969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9565430" y="2332139"/>
                <a:ext cx="845308" cy="88643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9565430" y="5041784"/>
                <a:ext cx="845308" cy="7969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1352606" y="1390798"/>
              <a:ext cx="9009777" cy="350659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23" name="Content Placeholder 14"/>
          <p:cNvSpPr txBox="1">
            <a:spLocks/>
          </p:cNvSpPr>
          <p:nvPr/>
        </p:nvSpPr>
        <p:spPr>
          <a:xfrm>
            <a:off x="1658571" y="5276618"/>
            <a:ext cx="8981155" cy="681887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45718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5341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957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6779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2382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203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6025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8473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8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 rot="5400000">
            <a:off x="541809" y="3407861"/>
            <a:ext cx="2402789" cy="604988"/>
          </a:xfrm>
          <a:prstGeom prst="rect">
            <a:avLst/>
          </a:prstGeom>
        </p:spPr>
        <p:txBody>
          <a:bodyPr vert="horz" lIns="121917" tIns="60958" rIns="121917" bIns="60958" rtlCol="0">
            <a:normAutofit lnSpcReduction="10000"/>
          </a:bodyPr>
          <a:lstStyle>
            <a:lvl1pPr marL="45718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5341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957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6779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2382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203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6025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8473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8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Content Placeholder 14"/>
          <p:cNvSpPr txBox="1">
            <a:spLocks/>
          </p:cNvSpPr>
          <p:nvPr/>
        </p:nvSpPr>
        <p:spPr>
          <a:xfrm rot="16200000">
            <a:off x="9352391" y="3526069"/>
            <a:ext cx="1922476" cy="681887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45718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5341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957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6779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2382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203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6025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8473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8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512609" y="1634776"/>
            <a:ext cx="8981155" cy="681887"/>
          </a:xfrm>
        </p:spPr>
        <p:txBody>
          <a:bodyPr/>
          <a:lstStyle/>
          <a:p>
            <a:pPr marL="91438" indent="0"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52606" y="1390798"/>
            <a:ext cx="9402080" cy="4825444"/>
            <a:chOff x="1352606" y="1390798"/>
            <a:chExt cx="9009777" cy="3506599"/>
          </a:xfrm>
        </p:grpSpPr>
        <p:grpSp>
          <p:nvGrpSpPr>
            <p:cNvPr id="14" name="Group 13"/>
            <p:cNvGrpSpPr/>
            <p:nvPr/>
          </p:nvGrpSpPr>
          <p:grpSpPr>
            <a:xfrm>
              <a:off x="1352606" y="1390798"/>
              <a:ext cx="9009777" cy="3506599"/>
              <a:chOff x="1400961" y="2332139"/>
              <a:chExt cx="9009777" cy="350659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2149562" y="3221373"/>
                    <a:ext cx="7415868" cy="1820411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 err="1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Cách</a:t>
                    </a:r>
                    <a:r>
                      <a:rPr lang="en-US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2: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Chiều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rộng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của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mảnh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vườn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hình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chữ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nhật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</a:t>
                    </a:r>
                    <a:endParaRPr lang="en-US" sz="24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.25=15 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</m:d>
                        </m:oMath>
                      </m:oMathPara>
                    </a14:m>
                    <a:endParaRPr lang="en-US" sz="2400" b="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Phần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đất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dùng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để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trồng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cây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gồm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bốn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hình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chữ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nhật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bằng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nhau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có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chiều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dài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(25 -1): 2 = 12 (m)</a:t>
                    </a:r>
                  </a:p>
                  <a:p>
                    <a:pPr algn="ctr"/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Chiều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rộng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(15 – 1) : 2 = 7 (m)</a:t>
                    </a:r>
                  </a:p>
                  <a:p>
                    <a:pPr algn="ctr"/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Diện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tích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đất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dùng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để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trồng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cây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(12 x 7) x 4 = 336 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a14:m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smtClean="0"/>
                      <a:t>                    </a:t>
                    </a:r>
                    <a:endParaRPr lang="en-US" dirty="0"/>
                  </a:p>
                </p:txBody>
              </p:sp>
            </mc:Choice>
            <mc:Fallback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9562" y="3221373"/>
                    <a:ext cx="7415868" cy="182041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3874" b="-7264"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Connector 6"/>
              <p:cNvCxnSpPr/>
              <p:nvPr/>
            </p:nvCxnSpPr>
            <p:spPr>
              <a:xfrm>
                <a:off x="1400961" y="2332139"/>
                <a:ext cx="748601" cy="88923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1400961" y="5041784"/>
                <a:ext cx="748601" cy="7969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9565430" y="2332139"/>
                <a:ext cx="845308" cy="88643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9565430" y="5041784"/>
                <a:ext cx="845308" cy="7969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1352606" y="1390798"/>
              <a:ext cx="9009777" cy="350659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Content Placeholder 14"/>
          <p:cNvSpPr txBox="1">
            <a:spLocks/>
          </p:cNvSpPr>
          <p:nvPr/>
        </p:nvSpPr>
        <p:spPr>
          <a:xfrm>
            <a:off x="1658571" y="5276618"/>
            <a:ext cx="8981155" cy="681887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45718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5341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957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6779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2382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203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6025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8473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8" indent="0" algn="ctr">
              <a:buFont typeface="Wingdings 2" pitchFamily="18" charset="2"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 rot="5400000">
            <a:off x="541809" y="3407861"/>
            <a:ext cx="2402789" cy="604988"/>
          </a:xfrm>
          <a:prstGeom prst="rect">
            <a:avLst/>
          </a:prstGeom>
        </p:spPr>
        <p:txBody>
          <a:bodyPr vert="horz" lIns="121917" tIns="60958" rIns="121917" bIns="60958" rtlCol="0">
            <a:normAutofit lnSpcReduction="10000"/>
          </a:bodyPr>
          <a:lstStyle>
            <a:lvl1pPr marL="45718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5341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957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6779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2382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203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6025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8473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8" indent="0" algn="ctr">
              <a:buFont typeface="Wingdings 2" pitchFamily="18" charset="2"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ontent Placeholder 14"/>
          <p:cNvSpPr txBox="1">
            <a:spLocks/>
          </p:cNvSpPr>
          <p:nvPr/>
        </p:nvSpPr>
        <p:spPr>
          <a:xfrm rot="16200000">
            <a:off x="9352391" y="3526069"/>
            <a:ext cx="1922476" cy="681887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45718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5341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957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6779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2382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203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6025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8473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8" indent="0" algn="ctr">
              <a:buFont typeface="Wingdings 2" pitchFamily="18" charset="2"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801" y="2336429"/>
            <a:ext cx="9303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SGK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11279" y="0"/>
            <a:ext cx="3449125" cy="615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4" y="5181826"/>
            <a:ext cx="1416097" cy="141609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46" y="298010"/>
            <a:ext cx="2974496" cy="203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Download Free png Vector Discuss Learning, Recess, Table, Explain ...">
            <a:extLst>
              <a:ext uri="{FF2B5EF4-FFF2-40B4-BE49-F238E27FC236}">
                <a16:creationId xmlns:a16="http://schemas.microsoft.com/office/drawing/2014/main" id="{64767ABE-974A-4135-92DD-E49E2A4B2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0" b="19550"/>
          <a:stretch>
            <a:fillRect/>
          </a:stretch>
        </p:blipFill>
        <p:spPr bwMode="auto">
          <a:xfrm>
            <a:off x="8896909" y="4923948"/>
            <a:ext cx="2551966" cy="1556530"/>
          </a:xfrm>
          <a:custGeom>
            <a:avLst/>
            <a:gdLst>
              <a:gd name="connsiteX0" fmla="*/ 0 w 2879938"/>
              <a:gd name="connsiteY0" fmla="*/ 0 h 1756571"/>
              <a:gd name="connsiteX1" fmla="*/ 2587170 w 2879938"/>
              <a:gd name="connsiteY1" fmla="*/ 0 h 1756571"/>
              <a:gd name="connsiteX2" fmla="*/ 2879938 w 2879938"/>
              <a:gd name="connsiteY2" fmla="*/ 292768 h 1756571"/>
              <a:gd name="connsiteX3" fmla="*/ 2879938 w 2879938"/>
              <a:gd name="connsiteY3" fmla="*/ 1756571 h 1756571"/>
              <a:gd name="connsiteX4" fmla="*/ 292768 w 2879938"/>
              <a:gd name="connsiteY4" fmla="*/ 1756571 h 1756571"/>
              <a:gd name="connsiteX5" fmla="*/ 0 w 2879938"/>
              <a:gd name="connsiteY5" fmla="*/ 1463803 h 175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938" h="1756571">
                <a:moveTo>
                  <a:pt x="0" y="0"/>
                </a:moveTo>
                <a:lnTo>
                  <a:pt x="2587170" y="0"/>
                </a:lnTo>
                <a:lnTo>
                  <a:pt x="2879938" y="292768"/>
                </a:lnTo>
                <a:lnTo>
                  <a:pt x="2879938" y="1756571"/>
                </a:lnTo>
                <a:lnTo>
                  <a:pt x="292768" y="1756571"/>
                </a:lnTo>
                <a:lnTo>
                  <a:pt x="0" y="1463803"/>
                </a:lnTo>
                <a:close/>
              </a:path>
            </a:pathLst>
          </a:custGeom>
          <a:noFill/>
          <a:ln w="25400">
            <a:solidFill>
              <a:srgbClr val="F0AE5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45" y="5181826"/>
            <a:ext cx="1416097" cy="1416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63" y="5181825"/>
            <a:ext cx="1416097" cy="141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16632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08088" y="701097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667" y="4879110"/>
            <a:ext cx="5346271" cy="123379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7388" y="3013502"/>
            <a:ext cx="85972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dirty="0">
                <a:latin typeface="+mj-lt"/>
              </a:rPr>
              <a:t>Bạn </a:t>
            </a:r>
            <a:r>
              <a:rPr lang="vi-VN" sz="4800" dirty="0" smtClean="0">
                <a:latin typeface="+mj-lt"/>
              </a:rPr>
              <a:t>được</a:t>
            </a:r>
            <a:r>
              <a:rPr lang="en-US" sz="4800" dirty="0" smtClean="0">
                <a:latin typeface="+mj-lt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2: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cạnh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4078018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7976" y="3013502"/>
            <a:ext cx="45560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thật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1" y="96115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51253" y="4420026"/>
                <a:ext cx="7955280" cy="1439743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(a + b)h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253" y="4420026"/>
                <a:ext cx="7955280" cy="14397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4: 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Tam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chéo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92289" y="3013502"/>
            <a:ext cx="72074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673194" y="771788"/>
            <a:ext cx="8845612" cy="1729986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20cm.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18361" y="4420026"/>
                <a:ext cx="7955280" cy="1439743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Cạnh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20 : 4 = 5 (cm)</a:t>
                </a:r>
              </a:p>
              <a:p>
                <a:pPr lvl="0" algn="ctr">
                  <a:defRPr/>
                </a:pP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5.5 = 25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61" y="4420026"/>
                <a:ext cx="7955280" cy="14397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" descr="图片包含 文字&#10;&#10;描述已自动生成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72870">
            <a:off x="627025" y="4900951"/>
            <a:ext cx="1593263" cy="1593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497166" y="1060897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>
            <a:off x="2754800" y="5828575"/>
            <a:ext cx="8351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91420" rIns="91420" bIns="91420" anchor="t" anchorCtr="0">
            <a:spAutoFit/>
          </a:bodyPr>
          <a:lstStyle/>
          <a:p>
            <a:pPr defTabSz="1219140"/>
            <a:endParaRPr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486400" y="2819400"/>
            <a:ext cx="3810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4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76900" y="1741207"/>
            <a:ext cx="5958630" cy="144654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1219140"/>
            <a:r>
              <a:rPr lang="en-US" sz="4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Tiết</a:t>
            </a:r>
            <a:r>
              <a:rPr lang="en-US" sz="4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11: </a:t>
            </a:r>
          </a:p>
          <a:p>
            <a:pPr algn="ctr" defTabSz="1219140"/>
            <a:r>
              <a:rPr lang="en-US" sz="4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LUYỆN </a:t>
            </a:r>
            <a:r>
              <a:rPr lang="en-US" sz="4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TẬP </a:t>
            </a:r>
            <a:r>
              <a:rPr lang="en-US" sz="4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CHUNG (</a:t>
            </a:r>
            <a:r>
              <a:rPr lang="en-US" sz="4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tt</a:t>
            </a:r>
            <a:r>
              <a:rPr lang="en-US" sz="4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4400" b="1" dirty="0">
              <a:solidFill>
                <a:prstClr val="black">
                  <a:lumMod val="65000"/>
                  <a:lumOff val="35000"/>
                </a:prst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2252" y="-55109"/>
            <a:ext cx="3534569" cy="70788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40"/>
            <a:r>
              <a:rPr lang="en-US" sz="4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 HỌC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7" y="220396"/>
            <a:ext cx="5110963" cy="375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69" y="4849641"/>
            <a:ext cx="5160552" cy="144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8" y="696243"/>
            <a:ext cx="8904812" cy="164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605" y="1293608"/>
            <a:ext cx="3304534" cy="222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06009" y="2998483"/>
                <a:ext cx="9823509" cy="2739207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 defTabSz="1219140"/>
                <a:r>
                  <a:rPr lang="en-US" sz="3200" b="1" u="sng" dirty="0" smtClean="0">
                    <a:solidFill>
                      <a:srgbClr val="FF000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Giải</a:t>
                </a:r>
              </a:p>
              <a:p>
                <a:pPr marL="457200" indent="-457200" defTabSz="1219140">
                  <a:buAutoNum type="alphaLcParenR"/>
                </a:pP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thoi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MPNQ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8.6 : 2 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= 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24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 smtClean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457200" indent="-457200" defTabSz="1219140">
                  <a:buAutoNum type="alphaLcParenR"/>
                </a:pP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Chu vi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thoi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MPNQ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4 . 5 = 20 (cm)</a:t>
                </a:r>
              </a:p>
              <a:p>
                <a:pPr defTabSz="1219140"/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a) 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24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defTabSz="1219140"/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               b) 20 </a:t>
                </a:r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(cm)</a:t>
                </a:r>
              </a:p>
              <a:p>
                <a:pPr defTabSz="1219140"/>
                <a:endParaRPr lang="en-US" sz="28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09" y="2998483"/>
                <a:ext cx="9823509" cy="2739207"/>
              </a:xfrm>
              <a:prstGeom prst="rect">
                <a:avLst/>
              </a:prstGeom>
              <a:blipFill>
                <a:blip r:embed="rId4"/>
                <a:stretch>
                  <a:fillRect l="-1614" t="-3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51135" y="87504"/>
            <a:ext cx="4432190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40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6009" y="2998483"/>
                <a:ext cx="9823509" cy="3170095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 defTabSz="1219140"/>
                <a:r>
                  <a:rPr lang="en-US" sz="3200" b="1" u="sng" dirty="0" smtClean="0">
                    <a:solidFill>
                      <a:srgbClr val="FF000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Giải</a:t>
                </a:r>
              </a:p>
              <a:p>
                <a:pPr defTabSz="1219140"/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mảnh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vườn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ban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đầu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</a:t>
                </a:r>
              </a:p>
              <a:p>
                <a:pPr defTabSz="1219140"/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20 x 20 = 400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b="0" dirty="0" smtClean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defTabSz="1219140"/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Phần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đất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còn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lại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kích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thước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defTabSz="1219140"/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20 – 4 = 16(m)</a:t>
                </a:r>
              </a:p>
              <a:p>
                <a:pPr defTabSz="1219140"/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trồng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trọt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khu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vườn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16 x 16 = 256 </a:t>
                </a:r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 smtClean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defTabSz="1219140"/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256 </a:t>
                </a:r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09" y="2998483"/>
                <a:ext cx="9823509" cy="3170095"/>
              </a:xfrm>
              <a:prstGeom prst="rect">
                <a:avLst/>
              </a:prstGeom>
              <a:blipFill rotWithShape="1">
                <a:blip r:embed="rId2"/>
                <a:stretch>
                  <a:fillRect l="-1614" t="-2692" b="-4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51135" y="87504"/>
            <a:ext cx="4432190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40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2 HS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09" y="778123"/>
            <a:ext cx="10482564" cy="119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736" y="1618245"/>
            <a:ext cx="2622782" cy="246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9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291</Words>
  <Application>Microsoft Office PowerPoint</Application>
  <PresentationFormat>Widescreen</PresentationFormat>
  <Paragraphs>59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Cambria Math</vt:lpstr>
      <vt:lpstr>Times New Roman</vt:lpstr>
      <vt:lpstr>Arial</vt:lpstr>
      <vt:lpstr>Wingdings 2</vt:lpstr>
      <vt:lpstr>Century Gothic</vt:lpstr>
      <vt:lpstr>Calibri Light</vt:lpstr>
      <vt:lpstr>Calibri</vt:lpstr>
      <vt:lpstr>Office Theme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Windows User</cp:lastModifiedBy>
  <cp:revision>42</cp:revision>
  <dcterms:created xsi:type="dcterms:W3CDTF">2018-04-11T05:48:28Z</dcterms:created>
  <dcterms:modified xsi:type="dcterms:W3CDTF">2021-12-04T02:22:43Z</dcterms:modified>
</cp:coreProperties>
</file>