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9"/>
    <p:sldId id="257" r:id="rId30"/>
    <p:sldId id="258" r:id="rId31"/>
    <p:sldId id="259" r:id="rId32"/>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SVN-Anastasia" charset="1" panose="020B0606040200020203"/>
      <p:regular r:id="rId12"/>
    </p:embeddedFont>
    <p:embeddedFont>
      <p:font typeface="SVN-Cookie" charset="1" panose="020B0606040200020203"/>
      <p:regular r:id="rId13"/>
    </p:embeddedFont>
    <p:embeddedFont>
      <p:font typeface="Arima Madurai" charset="1" panose="00000500000000000000"/>
      <p:regular r:id="rId14"/>
    </p:embeddedFont>
    <p:embeddedFont>
      <p:font typeface="Arima Madurai Bold" charset="1" panose="00000800000000000000"/>
      <p:regular r:id="rId15"/>
    </p:embeddedFont>
    <p:embeddedFont>
      <p:font typeface="Arima Madurai Italics" charset="1" panose="00000500000000000000"/>
      <p:regular r:id="rId16"/>
    </p:embeddedFont>
    <p:embeddedFont>
      <p:font typeface="Arima Madurai Bold Italics" charset="1" panose="00000800000000000000"/>
      <p:regular r:id="rId17"/>
    </p:embeddedFont>
    <p:embeddedFont>
      <p:font typeface="Arima Madurai Thin" charset="1" panose="00000300000000000000"/>
      <p:regular r:id="rId18"/>
    </p:embeddedFont>
    <p:embeddedFont>
      <p:font typeface="Arima Madurai Extra-Light" charset="1" panose="00000300000000000000"/>
      <p:regular r:id="rId19"/>
    </p:embeddedFont>
    <p:embeddedFont>
      <p:font typeface="Arima Madurai Light" charset="1" panose="00000400000000000000"/>
      <p:regular r:id="rId20"/>
    </p:embeddedFont>
    <p:embeddedFont>
      <p:font typeface="Arima Madurai Light Italics" charset="1" panose="00000400000000000000"/>
      <p:regular r:id="rId21"/>
    </p:embeddedFont>
    <p:embeddedFont>
      <p:font typeface="Arima Madurai Medium" charset="1" panose="00000600000000000000"/>
      <p:regular r:id="rId22"/>
    </p:embeddedFont>
    <p:embeddedFont>
      <p:font typeface="Arima Madurai Medium Italics" charset="1" panose="00000600000000000000"/>
      <p:regular r:id="rId23"/>
    </p:embeddedFont>
    <p:embeddedFont>
      <p:font typeface="Arima Madurai Ultra-Bold" charset="1" panose="00000900000000000000"/>
      <p:regular r:id="rId24"/>
    </p:embeddedFont>
    <p:embeddedFont>
      <p:font typeface="Arima Madurai Ultra-Bold Italics" charset="1" panose="00000900000000000000"/>
      <p:regular r:id="rId25"/>
    </p:embeddedFont>
    <p:embeddedFont>
      <p:font typeface="Arima Madurai Heavy" charset="1" panose="00000A00000000000000"/>
      <p:regular r:id="rId26"/>
    </p:embeddedFont>
    <p:embeddedFont>
      <p:font typeface="Arima Madurai Heavy Italics" charset="1" panose="00000A00000000000000"/>
      <p:regular r:id="rId27"/>
    </p:embeddedFont>
    <p:embeddedFont>
      <p:font typeface="#9Slide03 Arima Madurai Bold" charset="1" panose="000008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slides/slide1.xml" Type="http://schemas.openxmlformats.org/officeDocument/2006/relationships/slide"/><Relationship Id="rId3" Target="viewProps.xml" Type="http://schemas.openxmlformats.org/officeDocument/2006/relationships/viewProps"/><Relationship Id="rId30" Target="slides/slide2.xml" Type="http://schemas.openxmlformats.org/officeDocument/2006/relationships/slide"/><Relationship Id="rId31" Target="slides/slide3.xml" Type="http://schemas.openxmlformats.org/officeDocument/2006/relationships/slide"/><Relationship Id="rId32" Target="slides/slide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EAA6"/>
        </a:solidFill>
      </p:bgPr>
    </p:bg>
    <p:spTree>
      <p:nvGrpSpPr>
        <p:cNvPr id="1" name=""/>
        <p:cNvGrpSpPr/>
        <p:nvPr/>
      </p:nvGrpSpPr>
      <p:grpSpPr>
        <a:xfrm>
          <a:off x="0" y="0"/>
          <a:ext cx="0" cy="0"/>
          <a:chOff x="0" y="0"/>
          <a:chExt cx="0" cy="0"/>
        </a:xfrm>
      </p:grpSpPr>
      <p:grpSp>
        <p:nvGrpSpPr>
          <p:cNvPr name="Group 2" id="2"/>
          <p:cNvGrpSpPr/>
          <p:nvPr/>
        </p:nvGrpSpPr>
        <p:grpSpPr>
          <a:xfrm rot="0">
            <a:off x="227352" y="371539"/>
            <a:ext cx="7100804" cy="9975370"/>
            <a:chOff x="0" y="0"/>
            <a:chExt cx="2544768" cy="3574948"/>
          </a:xfrm>
        </p:grpSpPr>
        <p:sp>
          <p:nvSpPr>
            <p:cNvPr name="Freeform 3" id="3"/>
            <p:cNvSpPr/>
            <p:nvPr/>
          </p:nvSpPr>
          <p:spPr>
            <a:xfrm flipH="false" flipV="false" rot="0">
              <a:off x="0" y="0"/>
              <a:ext cx="2544768" cy="3574948"/>
            </a:xfrm>
            <a:custGeom>
              <a:avLst/>
              <a:gdLst/>
              <a:ahLst/>
              <a:cxnLst/>
              <a:rect r="r" b="b" t="t" l="l"/>
              <a:pathLst>
                <a:path h="3574948" w="2544768">
                  <a:moveTo>
                    <a:pt x="15264" y="0"/>
                  </a:moveTo>
                  <a:lnTo>
                    <a:pt x="2529504" y="0"/>
                  </a:lnTo>
                  <a:cubicBezTo>
                    <a:pt x="2537934" y="0"/>
                    <a:pt x="2544768" y="6834"/>
                    <a:pt x="2544768" y="15264"/>
                  </a:cubicBezTo>
                  <a:lnTo>
                    <a:pt x="2544768" y="3559683"/>
                  </a:lnTo>
                  <a:cubicBezTo>
                    <a:pt x="2544768" y="3568114"/>
                    <a:pt x="2537934" y="3574948"/>
                    <a:pt x="2529504" y="3574948"/>
                  </a:cubicBezTo>
                  <a:lnTo>
                    <a:pt x="15264" y="3574948"/>
                  </a:lnTo>
                  <a:cubicBezTo>
                    <a:pt x="6834" y="3574948"/>
                    <a:pt x="0" y="3568114"/>
                    <a:pt x="0" y="3559683"/>
                  </a:cubicBezTo>
                  <a:lnTo>
                    <a:pt x="0" y="15264"/>
                  </a:lnTo>
                  <a:cubicBezTo>
                    <a:pt x="0" y="6834"/>
                    <a:pt x="6834" y="0"/>
                    <a:pt x="15264" y="0"/>
                  </a:cubicBezTo>
                  <a:close/>
                </a:path>
              </a:pathLst>
            </a:custGeom>
            <a:solidFill>
              <a:srgbClr val="FFFFFF"/>
            </a:solidFill>
            <a:ln w="28575" cap="sq">
              <a:solidFill>
                <a:srgbClr val="F5B01C"/>
              </a:solidFill>
              <a:prstDash val="solid"/>
              <a:miter/>
            </a:ln>
          </p:spPr>
        </p:sp>
        <p:sp>
          <p:nvSpPr>
            <p:cNvPr name="TextBox 4" id="4"/>
            <p:cNvSpPr txBox="true"/>
            <p:nvPr/>
          </p:nvSpPr>
          <p:spPr>
            <a:xfrm>
              <a:off x="0" y="-28575"/>
              <a:ext cx="2544768" cy="3603523"/>
            </a:xfrm>
            <a:prstGeom prst="rect">
              <a:avLst/>
            </a:prstGeom>
          </p:spPr>
          <p:txBody>
            <a:bodyPr anchor="ctr" rtlCol="false" tIns="50800" lIns="50800" bIns="50800" rIns="50800"/>
            <a:lstStyle/>
            <a:p>
              <a:pPr algn="ctr">
                <a:lnSpc>
                  <a:spcPts val="1960"/>
                </a:lnSpc>
                <a:spcBef>
                  <a:spcPct val="0"/>
                </a:spcBef>
              </a:pPr>
            </a:p>
          </p:txBody>
        </p:sp>
      </p:grpSp>
      <p:sp>
        <p:nvSpPr>
          <p:cNvPr name="Freeform 5" id="5"/>
          <p:cNvSpPr/>
          <p:nvPr/>
        </p:nvSpPr>
        <p:spPr>
          <a:xfrm flipH="false" flipV="false" rot="0">
            <a:off x="3361447" y="10299082"/>
            <a:ext cx="198762" cy="202443"/>
          </a:xfrm>
          <a:custGeom>
            <a:avLst/>
            <a:gdLst/>
            <a:ahLst/>
            <a:cxnLst/>
            <a:rect r="r" b="b" t="t" l="l"/>
            <a:pathLst>
              <a:path h="202443" w="198762">
                <a:moveTo>
                  <a:pt x="0" y="0"/>
                </a:moveTo>
                <a:lnTo>
                  <a:pt x="198762" y="0"/>
                </a:lnTo>
                <a:lnTo>
                  <a:pt x="198762" y="202443"/>
                </a:lnTo>
                <a:lnTo>
                  <a:pt x="0" y="2024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400000">
            <a:off x="4374696" y="10197860"/>
            <a:ext cx="198762" cy="202443"/>
          </a:xfrm>
          <a:custGeom>
            <a:avLst/>
            <a:gdLst/>
            <a:ahLst/>
            <a:cxnLst/>
            <a:rect r="r" b="b" t="t" l="l"/>
            <a:pathLst>
              <a:path h="202443" w="198762">
                <a:moveTo>
                  <a:pt x="0" y="0"/>
                </a:moveTo>
                <a:lnTo>
                  <a:pt x="198762" y="0"/>
                </a:lnTo>
                <a:lnTo>
                  <a:pt x="198762" y="202443"/>
                </a:lnTo>
                <a:lnTo>
                  <a:pt x="0" y="2024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562252" y="10441900"/>
            <a:ext cx="198762" cy="202443"/>
          </a:xfrm>
          <a:custGeom>
            <a:avLst/>
            <a:gdLst/>
            <a:ahLst/>
            <a:cxnLst/>
            <a:rect r="r" b="b" t="t" l="l"/>
            <a:pathLst>
              <a:path h="202443" w="198762">
                <a:moveTo>
                  <a:pt x="0" y="0"/>
                </a:moveTo>
                <a:lnTo>
                  <a:pt x="198763" y="0"/>
                </a:lnTo>
                <a:lnTo>
                  <a:pt x="198763" y="202443"/>
                </a:lnTo>
                <a:lnTo>
                  <a:pt x="0" y="2024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305098" y="2246269"/>
            <a:ext cx="6934924" cy="8273796"/>
          </a:xfrm>
          <a:prstGeom prst="rect">
            <a:avLst/>
          </a:prstGeom>
        </p:spPr>
        <p:txBody>
          <a:bodyPr anchor="t" rtlCol="false" tIns="0" lIns="0" bIns="0" rIns="0">
            <a:spAutoFit/>
          </a:bodyPr>
          <a:lstStyle/>
          <a:p>
            <a:pPr algn="just">
              <a:lnSpc>
                <a:spcPts val="1121"/>
              </a:lnSpc>
            </a:pPr>
            <a:r>
              <a:rPr lang="en-US" sz="1099">
                <a:solidFill>
                  <a:srgbClr val="000000"/>
                </a:solidFill>
                <a:latin typeface="#9Slide03 Arima Madurai Bold"/>
              </a:rPr>
              <a:t>      Đỗ Tuấn Giao đã tiếp lấy bài phú, và cất tiếng sang sảng bình văn. Cử tọa trước còn xôn xao, nhưng sau bị lôi cuốn bởi câu văn hay, ý tưởng cao siêu, cảnh tình như vẽ, và nhất là bởi cái nhạc điệu tuyệt luân nó khiến cho bài phú thành hẳn một bản đàn réo rắt. [...]</a:t>
            </a:r>
          </a:p>
          <a:p>
            <a:pPr algn="just">
              <a:lnSpc>
                <a:spcPts val="1121"/>
              </a:lnSpc>
            </a:pPr>
            <a:r>
              <a:rPr lang="en-US" sz="1099">
                <a:solidFill>
                  <a:srgbClr val="000000"/>
                </a:solidFill>
                <a:latin typeface="#9Slide03 Arima Madurai Bold"/>
              </a:rPr>
              <a:t> Nói chưa dứt lời, chợt có tiếng kêu thất thanh và cảnh Long Trì bỗng ồn ào như chợ. Tiếng ca quản im đi. Bọn phụ nữ chạy tán loạn. Lắng tai có tiếng kêu “Cậu Trời! Cậu Trời đấy! Chị em trốn đi!”.</a:t>
            </a:r>
          </a:p>
          <a:p>
            <a:pPr algn="just">
              <a:lnSpc>
                <a:spcPts val="1121"/>
              </a:lnSpc>
            </a:pPr>
            <a:r>
              <a:rPr lang="en-US" sz="1099">
                <a:solidFill>
                  <a:srgbClr val="000000"/>
                </a:solidFill>
                <a:latin typeface="#9Slide03 Arima Madurai Bold"/>
              </a:rPr>
              <a:t> Quỳnh Hoa bỗng tái nhợt đi, nàng rú lên:</a:t>
            </a:r>
          </a:p>
          <a:p>
            <a:pPr algn="just">
              <a:lnSpc>
                <a:spcPts val="1121"/>
              </a:lnSpc>
            </a:pPr>
            <a:r>
              <a:rPr lang="en-US" sz="1099">
                <a:solidFill>
                  <a:srgbClr val="000000"/>
                </a:solidFill>
                <a:latin typeface="#9Slide03 Arima Madurai Bold"/>
              </a:rPr>
              <a:t> – Cậu Trời! Khổ quá!</a:t>
            </a:r>
          </a:p>
          <a:p>
            <a:pPr algn="just">
              <a:lnSpc>
                <a:spcPts val="1121"/>
              </a:lnSpc>
            </a:pPr>
            <a:r>
              <a:rPr lang="en-US" sz="1099">
                <a:solidFill>
                  <a:srgbClr val="000000"/>
                </a:solidFill>
                <a:latin typeface="#9Slide03 Arima Madurai Bold"/>
              </a:rPr>
              <a:t> Bọn cống sĩ nhiều người thất sắc. Vài người đứng dậy. Bảo Kim vội vàng đứng lên:</a:t>
            </a:r>
          </a:p>
          <a:p>
            <a:pPr algn="just">
              <a:lnSpc>
                <a:spcPts val="1121"/>
              </a:lnSpc>
            </a:pPr>
            <a:r>
              <a:rPr lang="en-US" sz="1099">
                <a:solidFill>
                  <a:srgbClr val="000000"/>
                </a:solidFill>
                <a:latin typeface="#9Slide03 Arima Madurai Bold"/>
              </a:rPr>
              <a:t> – Anh em định chạy đấy ư? Không thể được. Anh em hãy ngồi lại, ta đội ơn chủ nhân, không nhẽ lại bỏ đi. Người quân tử có bao giờ xử sự như thế? Cậu Trời là cái quái gì mà anh em sợ?</a:t>
            </a:r>
          </a:p>
          <a:p>
            <a:pPr algn="just">
              <a:lnSpc>
                <a:spcPts val="1121"/>
              </a:lnSpc>
            </a:pPr>
            <a:r>
              <a:rPr lang="en-US" sz="1099">
                <a:solidFill>
                  <a:srgbClr val="000000"/>
                </a:solidFill>
                <a:latin typeface="#9Slide03 Arima Madurai Bold"/>
              </a:rPr>
              <a:t> Tưởng như có một trận cuồng phong thổi trong đám hội, người chạy như ong. Tiếng kêu, tiếng thét, tiếng gọi nhau liên tiếp. Cả bọn còn đang ngơ ngẩn, thì một thiếu phụ đầu tóc rũ rượi chạy vào hổn hển:</a:t>
            </a:r>
          </a:p>
          <a:p>
            <a:pPr algn="just">
              <a:lnSpc>
                <a:spcPts val="1121"/>
              </a:lnSpc>
            </a:pPr>
            <a:r>
              <a:rPr lang="en-US" sz="1099">
                <a:solidFill>
                  <a:srgbClr val="000000"/>
                </a:solidFill>
                <a:latin typeface="#9Slide03 Arima Madurai Bold"/>
              </a:rPr>
              <a:t> – Ai cứu tôi với. Cậu Trời...</a:t>
            </a:r>
          </a:p>
          <a:p>
            <a:pPr algn="just">
              <a:lnSpc>
                <a:spcPts val="1121"/>
              </a:lnSpc>
            </a:pPr>
            <a:r>
              <a:rPr lang="en-US" sz="1099">
                <a:solidFill>
                  <a:srgbClr val="000000"/>
                </a:solidFill>
                <a:latin typeface="#9Slide03 Arima Madurai Bold"/>
              </a:rPr>
              <a:t> Một người chạy theo vào. Ấy là một gã trai trẻ, người tầm thước, mắt diều hâu, lông mày rậm, râu ria nhiều, nhưng cạo nhẵn, ăn mặc rất sang. Đi sau là một lũ gia nhân, thảy đều cầm dao, cầm gậy. Chỉ một bước, người trai trẻ đã nhảy tới giậm chân lên mông người thiếu phụ, cười nói:</a:t>
            </a:r>
          </a:p>
          <a:p>
            <a:pPr algn="just">
              <a:lnSpc>
                <a:spcPts val="1121"/>
              </a:lnSpc>
            </a:pPr>
            <a:r>
              <a:rPr lang="en-US" sz="1099">
                <a:solidFill>
                  <a:srgbClr val="000000"/>
                </a:solidFill>
                <a:latin typeface="#9Slide03 Arima Madurai Bold"/>
              </a:rPr>
              <a:t> – Trói cổ nó đem về phủ cho ta.</a:t>
            </a:r>
          </a:p>
          <a:p>
            <a:pPr algn="just">
              <a:lnSpc>
                <a:spcPts val="1121"/>
              </a:lnSpc>
            </a:pPr>
            <a:r>
              <a:rPr lang="en-US" sz="1099">
                <a:solidFill>
                  <a:srgbClr val="000000"/>
                </a:solidFill>
                <a:latin typeface="#9Slide03 Arima Madurai Bold"/>
              </a:rPr>
              <a:t> Hơi rượu nồng nặc xông ra theo lời nói. Người thiếu phụ ấy cố kêu:</a:t>
            </a:r>
          </a:p>
          <a:p>
            <a:pPr algn="just">
              <a:lnSpc>
                <a:spcPts val="1121"/>
              </a:lnSpc>
            </a:pPr>
            <a:r>
              <a:rPr lang="en-US" sz="1099">
                <a:solidFill>
                  <a:srgbClr val="000000"/>
                </a:solidFill>
                <a:latin typeface="#9Slide03 Arima Madurai Bold"/>
              </a:rPr>
              <a:t> – Lạy Cậu Trời, con là gái có chồng.</a:t>
            </a:r>
          </a:p>
          <a:p>
            <a:pPr algn="just">
              <a:lnSpc>
                <a:spcPts val="1121"/>
              </a:lnSpc>
            </a:pPr>
            <a:r>
              <a:rPr lang="en-US" sz="1099">
                <a:solidFill>
                  <a:srgbClr val="000000"/>
                </a:solidFill>
                <a:latin typeface="#9Slide03 Arima Madurai Bold"/>
              </a:rPr>
              <a:t> Các quan chấm văn đã lui cả vào trong vườn, duy có Ngô Thị lang đứng đấy thấy thế quát:,</a:t>
            </a:r>
          </a:p>
          <a:p>
            <a:pPr algn="just">
              <a:lnSpc>
                <a:spcPts val="1121"/>
              </a:lnSpc>
            </a:pPr>
            <a:r>
              <a:rPr lang="en-US" sz="1099">
                <a:solidFill>
                  <a:srgbClr val="000000"/>
                </a:solidFill>
                <a:latin typeface="#9Slide03 Arima Madurai Bold"/>
              </a:rPr>
              <a:t> – Quốc cữu không được vô lễ.</a:t>
            </a:r>
          </a:p>
          <a:p>
            <a:pPr algn="just">
              <a:lnSpc>
                <a:spcPts val="1121"/>
              </a:lnSpc>
            </a:pPr>
            <a:r>
              <a:rPr lang="en-US" sz="1099">
                <a:solidFill>
                  <a:srgbClr val="000000"/>
                </a:solidFill>
                <a:latin typeface="#9Slide03 Arima Madurai Bold"/>
              </a:rPr>
              <a:t> Người trai trẻ cười ngặt nghẽo:</a:t>
            </a:r>
          </a:p>
          <a:p>
            <a:pPr algn="just">
              <a:lnSpc>
                <a:spcPts val="1121"/>
              </a:lnSpc>
            </a:pPr>
            <a:r>
              <a:rPr lang="en-US" sz="1099">
                <a:solidFill>
                  <a:srgbClr val="000000"/>
                </a:solidFill>
                <a:latin typeface="#9Slide03 Arima Madurai Bold"/>
              </a:rPr>
              <a:t> – À! Thị lang họ Ngô, lão hủ nho. Mày không biết quan Tham tụng tao đánh giữa đường còn câm miệng như hến, thứ mày đã đáng kể gì.</a:t>
            </a:r>
          </a:p>
          <a:p>
            <a:pPr algn="just">
              <a:lnSpc>
                <a:spcPts val="1121"/>
              </a:lnSpc>
            </a:pPr>
            <a:r>
              <a:rPr lang="en-US" sz="1099">
                <a:solidFill>
                  <a:srgbClr val="000000"/>
                </a:solidFill>
                <a:latin typeface="#9Slide03 Arima Madurai Bold"/>
              </a:rPr>
              <a:t> Khí uất của Bảo Kim dâng lên tới cổ. Chàng bước lại, các bạn chàng theo sau, Bảo Kim quát:</a:t>
            </a:r>
          </a:p>
          <a:p>
            <a:pPr algn="just">
              <a:lnSpc>
                <a:spcPts val="1121"/>
              </a:lnSpc>
            </a:pPr>
            <a:r>
              <a:rPr lang="en-US" sz="1099">
                <a:solidFill>
                  <a:srgbClr val="000000"/>
                </a:solidFill>
                <a:latin typeface="#9Slide03 Arima Madurai Bold"/>
              </a:rPr>
              <a:t> – Loài súc sinh, quân vô liêm sỉ. Mau bước ra khỏi chốn này.</a:t>
            </a:r>
          </a:p>
          <a:p>
            <a:pPr algn="just">
              <a:lnSpc>
                <a:spcPts val="1121"/>
              </a:lnSpc>
            </a:pPr>
            <a:r>
              <a:rPr lang="en-US" sz="1099">
                <a:solidFill>
                  <a:srgbClr val="000000"/>
                </a:solidFill>
                <a:latin typeface="#9Slide03 Arima Madurai Bold"/>
              </a:rPr>
              <a:t> Người trai trẻ lại cười ha hả:</a:t>
            </a:r>
          </a:p>
          <a:p>
            <a:pPr algn="just">
              <a:lnSpc>
                <a:spcPts val="1121"/>
              </a:lnSpc>
            </a:pPr>
            <a:r>
              <a:rPr lang="en-US" sz="1099">
                <a:solidFill>
                  <a:srgbClr val="000000"/>
                </a:solidFill>
                <a:latin typeface="#9Slide03 Arima Madurai Bold"/>
              </a:rPr>
              <a:t> – A thằng nhãi con, muốn vuốt râu hùm. Quân bay đâu, đánh chết chúng nó đi cho tao, tội vạ đâu tao chịu.</a:t>
            </a:r>
          </a:p>
          <a:p>
            <a:pPr algn="just">
              <a:lnSpc>
                <a:spcPts val="1121"/>
              </a:lnSpc>
            </a:pPr>
            <a:r>
              <a:rPr lang="en-US" sz="1099">
                <a:solidFill>
                  <a:srgbClr val="000000"/>
                </a:solidFill>
                <a:latin typeface="#9Slide03 Arima Madurai Bold"/>
              </a:rPr>
              <a:t> Những tiếng dạ ran, bọn gia nhân xông vào đập bọn Bảo Kim túi bụi.</a:t>
            </a:r>
          </a:p>
          <a:p>
            <a:pPr algn="just">
              <a:lnSpc>
                <a:spcPts val="1121"/>
              </a:lnSpc>
            </a:pPr>
            <a:r>
              <a:rPr lang="en-US" sz="1099">
                <a:solidFill>
                  <a:srgbClr val="000000"/>
                </a:solidFill>
                <a:latin typeface="#9Slide03 Arima Madurai Bold"/>
              </a:rPr>
              <a:t> Quỳnh Hoa vội chạy ra. Người trai trẻ bỗng lùi lại, bị thôi miên bởi vẻ đẹp thanh kỳ. Một tên theo hầu nói:</a:t>
            </a:r>
          </a:p>
          <a:p>
            <a:pPr algn="just">
              <a:lnSpc>
                <a:spcPts val="1121"/>
              </a:lnSpc>
            </a:pPr>
            <a:r>
              <a:rPr lang="en-US" sz="1099">
                <a:solidFill>
                  <a:srgbClr val="000000"/>
                </a:solidFill>
                <a:latin typeface="#9Slide03 Arima Madurai Bold"/>
              </a:rPr>
              <a:t> – Thưa cậu, đấy là Quận chúa Quỳnh Hoa.</a:t>
            </a:r>
          </a:p>
          <a:p>
            <a:pPr algn="just">
              <a:lnSpc>
                <a:spcPts val="1121"/>
              </a:lnSpc>
            </a:pPr>
            <a:r>
              <a:rPr lang="en-US" sz="1099">
                <a:solidFill>
                  <a:srgbClr val="000000"/>
                </a:solidFill>
                <a:latin typeface="#9Slide03 Arima Madurai Bold"/>
              </a:rPr>
              <a:t> Người trai trẻ ngạc nhiên:</a:t>
            </a:r>
          </a:p>
          <a:p>
            <a:pPr algn="just">
              <a:lnSpc>
                <a:spcPts val="1121"/>
              </a:lnSpc>
            </a:pPr>
            <a:r>
              <a:rPr lang="en-US" sz="1099">
                <a:solidFill>
                  <a:srgbClr val="000000"/>
                </a:solidFill>
                <a:latin typeface="#9Slide03 Arima Madurai Bold"/>
              </a:rPr>
              <a:t> – Quỳnh Hoa Quận chúa. Ta không ngờ nàng lại đẹp nhường ấy. Thực là một vưu vật.</a:t>
            </a:r>
          </a:p>
          <a:p>
            <a:pPr algn="just">
              <a:lnSpc>
                <a:spcPts val="1121"/>
              </a:lnSpc>
            </a:pPr>
            <a:r>
              <a:rPr lang="en-US" sz="1099">
                <a:solidFill>
                  <a:srgbClr val="000000"/>
                </a:solidFill>
                <a:latin typeface="#9Slide03 Arima Madurai Bold"/>
              </a:rPr>
              <a:t> Nhưng Quỳnh Hoa đã chạy ra, cất tiếng oanh phán:</a:t>
            </a:r>
          </a:p>
          <a:p>
            <a:pPr algn="just">
              <a:lnSpc>
                <a:spcPts val="1121"/>
              </a:lnSpc>
            </a:pPr>
            <a:r>
              <a:rPr lang="en-US" sz="1099">
                <a:solidFill>
                  <a:srgbClr val="000000"/>
                </a:solidFill>
                <a:latin typeface="#9Slide03 Arima Madurai Bold"/>
              </a:rPr>
              <a:t> – Cậu không biết đây là chốn nào sao? Ra ngay kẻo phụ vương đến bây giờ.</a:t>
            </a:r>
          </a:p>
          <a:p>
            <a:pPr algn="just">
              <a:lnSpc>
                <a:spcPts val="1121"/>
              </a:lnSpc>
            </a:pPr>
            <a:r>
              <a:rPr lang="en-US" sz="1099">
                <a:solidFill>
                  <a:srgbClr val="000000"/>
                </a:solidFill>
                <a:latin typeface="#9Slide03 Arima Madurai Bold"/>
              </a:rPr>
              <a:t> – Quận chúa đừng dọa ta, Chúa thượng đến cũng thế mà thôi.</a:t>
            </a:r>
          </a:p>
          <a:p>
            <a:pPr algn="just">
              <a:lnSpc>
                <a:spcPts val="1121"/>
              </a:lnSpc>
            </a:pPr>
            <a:r>
              <a:rPr lang="en-US" sz="1099">
                <a:solidFill>
                  <a:srgbClr val="000000"/>
                </a:solidFill>
                <a:latin typeface="#9Slide03 Arima Madurai Bold"/>
              </a:rPr>
              <a:t> Quỳnh Hoa giận sôi lên. Người trai trẻ vẫn nhìn nàng chòng chọc, mắt say sưa. Nàng bỗng rú lên, một tên gia nhân bổ giữa đầu Đỗ Tuấn Giao một tay thước, chàng ngã lăn xuống.</a:t>
            </a:r>
          </a:p>
          <a:p>
            <a:pPr algn="just">
              <a:lnSpc>
                <a:spcPts val="1121"/>
              </a:lnSpc>
            </a:pPr>
            <a:r>
              <a:rPr lang="en-US" sz="1099">
                <a:solidFill>
                  <a:srgbClr val="000000"/>
                </a:solidFill>
                <a:latin typeface="#9Slide03 Arima Madurai Bold"/>
              </a:rPr>
              <a:t> Quỳnh Hoa lúng túng không biết xử trí ra sao. Cuộc hỗn chiến mỗi lúc một dữ dội.</a:t>
            </a:r>
          </a:p>
          <a:p>
            <a:pPr algn="just">
              <a:lnSpc>
                <a:spcPts val="1121"/>
              </a:lnSpc>
            </a:pPr>
            <a:r>
              <a:rPr lang="en-US" sz="1099">
                <a:solidFill>
                  <a:srgbClr val="000000"/>
                </a:solidFill>
                <a:latin typeface="#9Slide03 Arima Madurai Bold"/>
              </a:rPr>
              <a:t> Bọn gia nhân giẫm cả lên người thiếu phụ một cách tàn nhẫn. Xem chừng thì bọn ấy thắng thế, và một nửa văn nhân đã ôm đầu chạy trốn.</a:t>
            </a:r>
          </a:p>
          <a:p>
            <a:pPr algn="just">
              <a:lnSpc>
                <a:spcPts val="1121"/>
              </a:lnSpc>
            </a:pPr>
            <a:r>
              <a:rPr lang="en-US" sz="1099">
                <a:solidFill>
                  <a:srgbClr val="000000"/>
                </a:solidFill>
                <a:latin typeface="#9Slide03 Arima Madurai Bold"/>
              </a:rPr>
              <a:t> Vừa lúc ấy, một người thanh niên đi vào, ăn vận lối võ quan, mép để ria, mình đeo gươm, trông có vẻ ngang tàng hào mại. </a:t>
            </a:r>
          </a:p>
          <a:p>
            <a:pPr algn="just">
              <a:lnSpc>
                <a:spcPts val="1121"/>
              </a:lnSpc>
            </a:pPr>
            <a:r>
              <a:rPr lang="en-US" sz="1099">
                <a:solidFill>
                  <a:srgbClr val="000000"/>
                </a:solidFill>
                <a:latin typeface="#9Slide03 Arima Madurai Bold"/>
              </a:rPr>
              <a:t>Người ấy nói lớn:</a:t>
            </a:r>
          </a:p>
          <a:p>
            <a:pPr algn="just">
              <a:lnSpc>
                <a:spcPts val="1121"/>
              </a:lnSpc>
            </a:pPr>
            <a:r>
              <a:rPr lang="en-US" sz="1099">
                <a:solidFill>
                  <a:srgbClr val="000000"/>
                </a:solidFill>
                <a:latin typeface="#9Slide03 Arima Madurai Bold"/>
              </a:rPr>
              <a:t> – Xin Quận chúa yên tâm, tiểu tướng xin giúp một tay.</a:t>
            </a:r>
          </a:p>
          <a:p>
            <a:pPr algn="just">
              <a:lnSpc>
                <a:spcPts val="1121"/>
              </a:lnSpc>
            </a:pPr>
            <a:r>
              <a:rPr lang="en-US" sz="1099">
                <a:solidFill>
                  <a:srgbClr val="000000"/>
                </a:solidFill>
                <a:latin typeface="#9Slide03 Arima Madurai Bold"/>
              </a:rPr>
              <a:t> Nói xong, thản nhiên xông lại chỗ đánh nhau… Chỉ nháy mắt, chàng đã vít cổ người trai trẻ dúi xuống, và quát to bảo bọn gia nhân:</a:t>
            </a:r>
          </a:p>
          <a:p>
            <a:pPr algn="just">
              <a:lnSpc>
                <a:spcPts val="1121"/>
              </a:lnSpc>
            </a:pPr>
            <a:r>
              <a:rPr lang="en-US" sz="1099">
                <a:solidFill>
                  <a:srgbClr val="000000"/>
                </a:solidFill>
                <a:latin typeface="#9Slide03 Arima Madurai Bold"/>
              </a:rPr>
              <a:t> – Lũ kia, muốn sống thì buông tay ra, không thì tao giết chết chủ chúng bay.</a:t>
            </a:r>
          </a:p>
          <a:p>
            <a:pPr algn="just">
              <a:lnSpc>
                <a:spcPts val="1121"/>
              </a:lnSpc>
            </a:pPr>
            <a:r>
              <a:rPr lang="en-US" sz="1099">
                <a:solidFill>
                  <a:srgbClr val="000000"/>
                </a:solidFill>
                <a:latin typeface="#9Slide03 Arima Madurai Bold"/>
              </a:rPr>
              <a:t> Người trai trẻ kêu:</a:t>
            </a:r>
          </a:p>
          <a:p>
            <a:pPr algn="just">
              <a:lnSpc>
                <a:spcPts val="1121"/>
              </a:lnSpc>
            </a:pPr>
            <a:r>
              <a:rPr lang="en-US" sz="1099">
                <a:solidFill>
                  <a:srgbClr val="000000"/>
                </a:solidFill>
                <a:latin typeface="#9Slide03 Arima Madurai Bold"/>
              </a:rPr>
              <a:t> – Trời ơi! Đau quá. Thôi đừng đánh nhau nữa chúng bay.</a:t>
            </a:r>
          </a:p>
          <a:p>
            <a:pPr algn="just">
              <a:lnSpc>
                <a:spcPts val="1121"/>
              </a:lnSpc>
            </a:pPr>
            <a:r>
              <a:rPr lang="en-US" sz="1099">
                <a:solidFill>
                  <a:srgbClr val="000000"/>
                </a:solidFill>
                <a:latin typeface="#9Slide03 Arima Madurai Bold"/>
              </a:rPr>
              <a:t> Bọn gia nhân lùi cả lại. Võ quan bảo bọn Bảo Kim:</a:t>
            </a:r>
          </a:p>
          <a:p>
            <a:pPr algn="just">
              <a:lnSpc>
                <a:spcPts val="1121"/>
              </a:lnSpc>
            </a:pPr>
            <a:r>
              <a:rPr lang="en-US" sz="1099">
                <a:solidFill>
                  <a:srgbClr val="000000"/>
                </a:solidFill>
                <a:latin typeface="#9Slide03 Arima Madurai Bold"/>
              </a:rPr>
              <a:t> – Các ông hãy nghỉ tay, để tôi khu xử cho.</a:t>
            </a:r>
          </a:p>
          <a:p>
            <a:pPr algn="just">
              <a:lnSpc>
                <a:spcPts val="1121"/>
              </a:lnSpc>
            </a:pPr>
            <a:r>
              <a:rPr lang="en-US" sz="1099">
                <a:solidFill>
                  <a:srgbClr val="000000"/>
                </a:solidFill>
                <a:latin typeface="#9Slide03 Arima Madurai Bold"/>
              </a:rPr>
              <a:t> Bảo Kim bỗng kêu:</a:t>
            </a:r>
          </a:p>
          <a:p>
            <a:pPr algn="just">
              <a:lnSpc>
                <a:spcPts val="1121"/>
              </a:lnSpc>
            </a:pPr>
            <a:r>
              <a:rPr lang="en-US" sz="1099">
                <a:solidFill>
                  <a:srgbClr val="000000"/>
                </a:solidFill>
                <a:latin typeface="#9Slide03 Arima Madurai Bold"/>
              </a:rPr>
              <a:t> – Anh Nguyễn Mại!</a:t>
            </a:r>
          </a:p>
          <a:p>
            <a:pPr algn="just">
              <a:lnSpc>
                <a:spcPts val="1121"/>
              </a:lnSpc>
            </a:pPr>
            <a:r>
              <a:rPr lang="en-US" sz="1099">
                <a:solidFill>
                  <a:srgbClr val="000000"/>
                </a:solidFill>
                <a:latin typeface="#9Slide03 Arima Madurai Bold"/>
              </a:rPr>
              <a:t> Nguyễn Mại, vì chính là người võ sĩ, nói:</a:t>
            </a:r>
          </a:p>
          <a:p>
            <a:pPr algn="just">
              <a:lnSpc>
                <a:spcPts val="1121"/>
              </a:lnSpc>
            </a:pPr>
            <a:r>
              <a:rPr lang="en-US" sz="1099">
                <a:solidFill>
                  <a:srgbClr val="000000"/>
                </a:solidFill>
                <a:latin typeface="#9Slide03 Arima Madurai Bold"/>
              </a:rPr>
              <a:t> – Kìa Bảo Kim. Nhưng hãy xếp cho xong câu chuyện này đã.</a:t>
            </a:r>
          </a:p>
          <a:p>
            <a:pPr algn="just">
              <a:lnSpc>
                <a:spcPts val="1121"/>
              </a:lnSpc>
            </a:pPr>
            <a:r>
              <a:rPr lang="en-US" sz="1099">
                <a:solidFill>
                  <a:srgbClr val="000000"/>
                </a:solidFill>
                <a:latin typeface="#9Slide03 Arima Madurai Bold"/>
              </a:rPr>
              <a:t> Chàng kéo người trai trẻ đứng dậy:</a:t>
            </a:r>
          </a:p>
          <a:p>
            <a:pPr algn="just">
              <a:lnSpc>
                <a:spcPts val="1121"/>
              </a:lnSpc>
            </a:pPr>
            <a:r>
              <a:rPr lang="en-US" sz="1099">
                <a:solidFill>
                  <a:srgbClr val="000000"/>
                </a:solidFill>
                <a:latin typeface="#9Slide03 Arima Madurai Bold"/>
              </a:rPr>
              <a:t> – Anh dẫn bọn côn đồ bước ngay khỏi hội, nghe chưa? Còn lẩn quất ở chốn này thì đừng trách ta là ác nghiệt.</a:t>
            </a:r>
          </a:p>
          <a:p>
            <a:pPr algn="just">
              <a:lnSpc>
                <a:spcPts val="1121"/>
              </a:lnSpc>
            </a:pPr>
            <a:r>
              <a:rPr lang="en-US" sz="1099">
                <a:solidFill>
                  <a:srgbClr val="000000"/>
                </a:solidFill>
                <a:latin typeface="#9Slide03 Arima Madurai Bold"/>
              </a:rPr>
              <a:t> Người trai trẻ cực chẳng đã, lủi thủi dẫn bọn gia nhân đi, thỉnh thoảng còn quay lại nhìn Nguyễn Mại một cách dữ dội và nham hiểm.</a:t>
            </a:r>
          </a:p>
          <a:p>
            <a:pPr algn="just">
              <a:lnSpc>
                <a:spcPts val="1121"/>
              </a:lnSpc>
            </a:pPr>
            <a:r>
              <a:rPr lang="en-US" sz="1099">
                <a:solidFill>
                  <a:srgbClr val="000000"/>
                </a:solidFill>
                <a:latin typeface="#9Slide03 Arima Madurai Bold"/>
              </a:rPr>
              <a:t> </a:t>
            </a:r>
          </a:p>
          <a:p>
            <a:pPr algn="just">
              <a:lnSpc>
                <a:spcPts val="1121"/>
              </a:lnSpc>
            </a:pPr>
          </a:p>
        </p:txBody>
      </p:sp>
      <p:sp>
        <p:nvSpPr>
          <p:cNvPr name="TextBox 9" id="9"/>
          <p:cNvSpPr txBox="true"/>
          <p:nvPr/>
        </p:nvSpPr>
        <p:spPr>
          <a:xfrm rot="0">
            <a:off x="2106902" y="1134635"/>
            <a:ext cx="3681484" cy="831321"/>
          </a:xfrm>
          <a:prstGeom prst="rect">
            <a:avLst/>
          </a:prstGeom>
        </p:spPr>
        <p:txBody>
          <a:bodyPr anchor="t" rtlCol="false" tIns="0" lIns="0" bIns="0" rIns="0">
            <a:spAutoFit/>
          </a:bodyPr>
          <a:lstStyle/>
          <a:p>
            <a:pPr algn="ctr">
              <a:lnSpc>
                <a:spcPts val="4463"/>
              </a:lnSpc>
            </a:pPr>
            <a:r>
              <a:rPr lang="en-US" sz="3658">
                <a:solidFill>
                  <a:srgbClr val="F40D0A"/>
                </a:solidFill>
                <a:latin typeface="SVN-Anastasia"/>
              </a:rPr>
              <a:t>Kẻ lộng hành </a:t>
            </a:r>
          </a:p>
          <a:p>
            <a:pPr algn="ctr">
              <a:lnSpc>
                <a:spcPts val="2145"/>
              </a:lnSpc>
            </a:pPr>
            <a:r>
              <a:rPr lang="en-US" sz="1758">
                <a:solidFill>
                  <a:srgbClr val="F40D0A"/>
                </a:solidFill>
                <a:latin typeface="SVN-Anastasia"/>
              </a:rPr>
              <a:t>(Trích “Đêm hội Long Trì”)</a:t>
            </a:r>
          </a:p>
        </p:txBody>
      </p:sp>
      <p:sp>
        <p:nvSpPr>
          <p:cNvPr name="Freeform 10" id="10"/>
          <p:cNvSpPr/>
          <p:nvPr/>
        </p:nvSpPr>
        <p:spPr>
          <a:xfrm flipH="false" flipV="false" rot="532071">
            <a:off x="4232583" y="242036"/>
            <a:ext cx="3243778" cy="1336641"/>
          </a:xfrm>
          <a:custGeom>
            <a:avLst/>
            <a:gdLst/>
            <a:ahLst/>
            <a:cxnLst/>
            <a:rect r="r" b="b" t="t" l="l"/>
            <a:pathLst>
              <a:path h="1336641" w="3243778">
                <a:moveTo>
                  <a:pt x="0" y="0"/>
                </a:moveTo>
                <a:lnTo>
                  <a:pt x="3243778" y="0"/>
                </a:lnTo>
                <a:lnTo>
                  <a:pt x="3243778" y="1336641"/>
                </a:lnTo>
                <a:lnTo>
                  <a:pt x="0" y="1336641"/>
                </a:lnTo>
                <a:lnTo>
                  <a:pt x="0" y="0"/>
                </a:lnTo>
                <a:close/>
              </a:path>
            </a:pathLst>
          </a:custGeom>
          <a:blipFill>
            <a:blip r:embed="rId4">
              <a:alphaModFix amt="77000"/>
            </a:blip>
            <a:stretch>
              <a:fillRect l="0" t="0" r="0" b="0"/>
            </a:stretch>
          </a:blipFill>
        </p:spPr>
      </p:sp>
      <p:sp>
        <p:nvSpPr>
          <p:cNvPr name="Freeform 11" id="11"/>
          <p:cNvSpPr/>
          <p:nvPr/>
        </p:nvSpPr>
        <p:spPr>
          <a:xfrm flipH="false" flipV="false" rot="0">
            <a:off x="5452989" y="542969"/>
            <a:ext cx="1958444" cy="1304813"/>
          </a:xfrm>
          <a:custGeom>
            <a:avLst/>
            <a:gdLst/>
            <a:ahLst/>
            <a:cxnLst/>
            <a:rect r="r" b="b" t="t" l="l"/>
            <a:pathLst>
              <a:path h="1304813" w="1958444">
                <a:moveTo>
                  <a:pt x="0" y="0"/>
                </a:moveTo>
                <a:lnTo>
                  <a:pt x="1958443" y="0"/>
                </a:lnTo>
                <a:lnTo>
                  <a:pt x="1958443" y="1304813"/>
                </a:lnTo>
                <a:lnTo>
                  <a:pt x="0" y="1304813"/>
                </a:lnTo>
                <a:lnTo>
                  <a:pt x="0" y="0"/>
                </a:lnTo>
                <a:close/>
              </a:path>
            </a:pathLst>
          </a:custGeom>
          <a:blipFill>
            <a:blip r:embed="rId5"/>
            <a:stretch>
              <a:fillRect l="0" t="0" r="0" b="0"/>
            </a:stretch>
          </a:blipFill>
        </p:spPr>
      </p:sp>
      <p:sp>
        <p:nvSpPr>
          <p:cNvPr name="Freeform 12" id="12"/>
          <p:cNvSpPr/>
          <p:nvPr/>
        </p:nvSpPr>
        <p:spPr>
          <a:xfrm flipH="false" flipV="false" rot="0">
            <a:off x="5064714" y="439376"/>
            <a:ext cx="388275" cy="835001"/>
          </a:xfrm>
          <a:custGeom>
            <a:avLst/>
            <a:gdLst/>
            <a:ahLst/>
            <a:cxnLst/>
            <a:rect r="r" b="b" t="t" l="l"/>
            <a:pathLst>
              <a:path h="835001" w="388275">
                <a:moveTo>
                  <a:pt x="0" y="0"/>
                </a:moveTo>
                <a:lnTo>
                  <a:pt x="388275" y="0"/>
                </a:lnTo>
                <a:lnTo>
                  <a:pt x="388275" y="835000"/>
                </a:lnTo>
                <a:lnTo>
                  <a:pt x="0" y="8350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true" flipV="false" rot="-72218">
            <a:off x="-42422" y="391854"/>
            <a:ext cx="3234551" cy="1332839"/>
          </a:xfrm>
          <a:custGeom>
            <a:avLst/>
            <a:gdLst/>
            <a:ahLst/>
            <a:cxnLst/>
            <a:rect r="r" b="b" t="t" l="l"/>
            <a:pathLst>
              <a:path h="1332839" w="3234551">
                <a:moveTo>
                  <a:pt x="3234551" y="0"/>
                </a:moveTo>
                <a:lnTo>
                  <a:pt x="0" y="0"/>
                </a:lnTo>
                <a:lnTo>
                  <a:pt x="0" y="1332839"/>
                </a:lnTo>
                <a:lnTo>
                  <a:pt x="3234551" y="1332839"/>
                </a:lnTo>
                <a:lnTo>
                  <a:pt x="3234551" y="0"/>
                </a:lnTo>
                <a:close/>
              </a:path>
            </a:pathLst>
          </a:custGeom>
          <a:blipFill>
            <a:blip r:embed="rId4">
              <a:alphaModFix amt="77000"/>
            </a:blip>
            <a:stretch>
              <a:fillRect l="0" t="0" r="0" b="0"/>
            </a:stretch>
          </a:blipFill>
          <a:ln cap="sq">
            <a:noFill/>
            <a:prstDash val="solid"/>
            <a:miter/>
          </a:ln>
        </p:spPr>
      </p:sp>
      <p:sp>
        <p:nvSpPr>
          <p:cNvPr name="Freeform 14" id="14"/>
          <p:cNvSpPr/>
          <p:nvPr/>
        </p:nvSpPr>
        <p:spPr>
          <a:xfrm flipH="false" flipV="false" rot="0">
            <a:off x="1912765" y="439376"/>
            <a:ext cx="388275" cy="835001"/>
          </a:xfrm>
          <a:custGeom>
            <a:avLst/>
            <a:gdLst/>
            <a:ahLst/>
            <a:cxnLst/>
            <a:rect r="r" b="b" t="t" l="l"/>
            <a:pathLst>
              <a:path h="835001" w="388275">
                <a:moveTo>
                  <a:pt x="0" y="0"/>
                </a:moveTo>
                <a:lnTo>
                  <a:pt x="388275" y="0"/>
                </a:lnTo>
                <a:lnTo>
                  <a:pt x="388275" y="835000"/>
                </a:lnTo>
                <a:lnTo>
                  <a:pt x="0" y="8350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287098" y="64834"/>
            <a:ext cx="7141369" cy="306705"/>
          </a:xfrm>
          <a:prstGeom prst="rect">
            <a:avLst/>
          </a:prstGeom>
        </p:spPr>
        <p:txBody>
          <a:bodyPr anchor="t" rtlCol="false" tIns="0" lIns="0" bIns="0" rIns="0">
            <a:spAutoFit/>
          </a:bodyPr>
          <a:lstStyle/>
          <a:p>
            <a:pPr>
              <a:lnSpc>
                <a:spcPts val="2520"/>
              </a:lnSpc>
              <a:spcBef>
                <a:spcPct val="0"/>
              </a:spcBef>
            </a:pPr>
            <a:r>
              <a:rPr lang="en-US" sz="1800">
                <a:solidFill>
                  <a:srgbClr val="3B3633"/>
                </a:solidFill>
                <a:latin typeface="SVN-Cookie"/>
              </a:rPr>
              <a:t>Học sinh:..........................................................................................................................Lớp..............................</a:t>
            </a:r>
          </a:p>
        </p:txBody>
      </p:sp>
      <p:sp>
        <p:nvSpPr>
          <p:cNvPr name="Freeform 16" id="16"/>
          <p:cNvSpPr/>
          <p:nvPr/>
        </p:nvSpPr>
        <p:spPr>
          <a:xfrm flipH="false" flipV="false" rot="0">
            <a:off x="2910154" y="0"/>
            <a:ext cx="1739693" cy="1165594"/>
          </a:xfrm>
          <a:custGeom>
            <a:avLst/>
            <a:gdLst/>
            <a:ahLst/>
            <a:cxnLst/>
            <a:rect r="r" b="b" t="t" l="l"/>
            <a:pathLst>
              <a:path h="1165594" w="1739693">
                <a:moveTo>
                  <a:pt x="0" y="0"/>
                </a:moveTo>
                <a:lnTo>
                  <a:pt x="1739692" y="0"/>
                </a:lnTo>
                <a:lnTo>
                  <a:pt x="1739692" y="1165594"/>
                </a:lnTo>
                <a:lnTo>
                  <a:pt x="0" y="11655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779538" y="582797"/>
            <a:ext cx="795316" cy="1383159"/>
          </a:xfrm>
          <a:custGeom>
            <a:avLst/>
            <a:gdLst/>
            <a:ahLst/>
            <a:cxnLst/>
            <a:rect r="r" b="b" t="t" l="l"/>
            <a:pathLst>
              <a:path h="1383159" w="795316">
                <a:moveTo>
                  <a:pt x="0" y="0"/>
                </a:moveTo>
                <a:lnTo>
                  <a:pt x="795316" y="0"/>
                </a:lnTo>
                <a:lnTo>
                  <a:pt x="795316" y="1383159"/>
                </a:lnTo>
                <a:lnTo>
                  <a:pt x="0" y="138315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8" id="18"/>
          <p:cNvSpPr txBox="true"/>
          <p:nvPr/>
        </p:nvSpPr>
        <p:spPr>
          <a:xfrm rot="0">
            <a:off x="418894" y="2042156"/>
            <a:ext cx="4156405" cy="157988"/>
          </a:xfrm>
          <a:prstGeom prst="rect">
            <a:avLst/>
          </a:prstGeom>
        </p:spPr>
        <p:txBody>
          <a:bodyPr anchor="t" rtlCol="false" tIns="0" lIns="0" bIns="0" rIns="0">
            <a:spAutoFit/>
          </a:bodyPr>
          <a:lstStyle/>
          <a:p>
            <a:pPr>
              <a:lnSpc>
                <a:spcPts val="1276"/>
              </a:lnSpc>
              <a:spcBef>
                <a:spcPct val="0"/>
              </a:spcBef>
            </a:pPr>
            <a:r>
              <a:rPr lang="en-US" sz="1100">
                <a:solidFill>
                  <a:srgbClr val="F40D0A"/>
                </a:solidFill>
                <a:latin typeface="Arima Madurai Bold"/>
              </a:rPr>
              <a:t>Đọc đoạn trích  và trả lời các câu hỏi bên dưới: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AA6"/>
        </a:solidFill>
      </p:bgPr>
    </p:bg>
    <p:spTree>
      <p:nvGrpSpPr>
        <p:cNvPr id="1" name=""/>
        <p:cNvGrpSpPr/>
        <p:nvPr/>
      </p:nvGrpSpPr>
      <p:grpSpPr>
        <a:xfrm>
          <a:off x="0" y="0"/>
          <a:ext cx="0" cy="0"/>
          <a:chOff x="0" y="0"/>
          <a:chExt cx="0" cy="0"/>
        </a:xfrm>
      </p:grpSpPr>
      <p:sp>
        <p:nvSpPr>
          <p:cNvPr name="Freeform 2" id="2"/>
          <p:cNvSpPr/>
          <p:nvPr/>
        </p:nvSpPr>
        <p:spPr>
          <a:xfrm flipH="true" flipV="false" rot="-72218">
            <a:off x="13642" y="-45816"/>
            <a:ext cx="3234551" cy="1332839"/>
          </a:xfrm>
          <a:custGeom>
            <a:avLst/>
            <a:gdLst/>
            <a:ahLst/>
            <a:cxnLst/>
            <a:rect r="r" b="b" t="t" l="l"/>
            <a:pathLst>
              <a:path h="1332839" w="3234551">
                <a:moveTo>
                  <a:pt x="3234551" y="0"/>
                </a:moveTo>
                <a:lnTo>
                  <a:pt x="0" y="0"/>
                </a:lnTo>
                <a:lnTo>
                  <a:pt x="0" y="1332839"/>
                </a:lnTo>
                <a:lnTo>
                  <a:pt x="3234551" y="1332839"/>
                </a:lnTo>
                <a:lnTo>
                  <a:pt x="3234551" y="0"/>
                </a:lnTo>
                <a:close/>
              </a:path>
            </a:pathLst>
          </a:custGeom>
          <a:blipFill>
            <a:blip r:embed="rId2">
              <a:alphaModFix amt="77000"/>
            </a:blip>
            <a:stretch>
              <a:fillRect l="0" t="0" r="0" b="0"/>
            </a:stretch>
          </a:blipFill>
          <a:ln cap="sq">
            <a:noFill/>
            <a:prstDash val="solid"/>
            <a:miter/>
          </a:ln>
        </p:spPr>
      </p:sp>
      <p:sp>
        <p:nvSpPr>
          <p:cNvPr name="Freeform 3" id="3"/>
          <p:cNvSpPr/>
          <p:nvPr/>
        </p:nvSpPr>
        <p:spPr>
          <a:xfrm flipH="false" flipV="false" rot="303504">
            <a:off x="4526687" y="87679"/>
            <a:ext cx="3243778" cy="1336641"/>
          </a:xfrm>
          <a:custGeom>
            <a:avLst/>
            <a:gdLst/>
            <a:ahLst/>
            <a:cxnLst/>
            <a:rect r="r" b="b" t="t" l="l"/>
            <a:pathLst>
              <a:path h="1336641" w="3243778">
                <a:moveTo>
                  <a:pt x="0" y="0"/>
                </a:moveTo>
                <a:lnTo>
                  <a:pt x="3243778" y="0"/>
                </a:lnTo>
                <a:lnTo>
                  <a:pt x="3243778" y="1336642"/>
                </a:lnTo>
                <a:lnTo>
                  <a:pt x="0" y="1336642"/>
                </a:lnTo>
                <a:lnTo>
                  <a:pt x="0" y="0"/>
                </a:lnTo>
                <a:close/>
              </a:path>
            </a:pathLst>
          </a:custGeom>
          <a:blipFill>
            <a:blip r:embed="rId2">
              <a:alphaModFix amt="77000"/>
            </a:blip>
            <a:stretch>
              <a:fillRect l="0" t="0" r="0" b="0"/>
            </a:stretch>
          </a:blipFill>
        </p:spPr>
      </p:sp>
      <p:grpSp>
        <p:nvGrpSpPr>
          <p:cNvPr name="Group 4" id="4"/>
          <p:cNvGrpSpPr/>
          <p:nvPr/>
        </p:nvGrpSpPr>
        <p:grpSpPr>
          <a:xfrm rot="0">
            <a:off x="164135" y="197018"/>
            <a:ext cx="7203948" cy="5893943"/>
            <a:chOff x="0" y="0"/>
            <a:chExt cx="2581732" cy="2112256"/>
          </a:xfrm>
        </p:grpSpPr>
        <p:sp>
          <p:nvSpPr>
            <p:cNvPr name="Freeform 5" id="5"/>
            <p:cNvSpPr/>
            <p:nvPr/>
          </p:nvSpPr>
          <p:spPr>
            <a:xfrm flipH="false" flipV="false" rot="0">
              <a:off x="0" y="0"/>
              <a:ext cx="2581732" cy="2112256"/>
            </a:xfrm>
            <a:custGeom>
              <a:avLst/>
              <a:gdLst/>
              <a:ahLst/>
              <a:cxnLst/>
              <a:rect r="r" b="b" t="t" l="l"/>
              <a:pathLst>
                <a:path h="2112256" w="2581732">
                  <a:moveTo>
                    <a:pt x="18270" y="0"/>
                  </a:moveTo>
                  <a:lnTo>
                    <a:pt x="2563463" y="0"/>
                  </a:lnTo>
                  <a:cubicBezTo>
                    <a:pt x="2568308" y="0"/>
                    <a:pt x="2572955" y="1925"/>
                    <a:pt x="2576381" y="5351"/>
                  </a:cubicBezTo>
                  <a:cubicBezTo>
                    <a:pt x="2579807" y="8777"/>
                    <a:pt x="2581732" y="13424"/>
                    <a:pt x="2581732" y="18270"/>
                  </a:cubicBezTo>
                  <a:lnTo>
                    <a:pt x="2581732" y="2093987"/>
                  </a:lnTo>
                  <a:cubicBezTo>
                    <a:pt x="2581732" y="2098832"/>
                    <a:pt x="2579807" y="2103479"/>
                    <a:pt x="2576381" y="2106905"/>
                  </a:cubicBezTo>
                  <a:cubicBezTo>
                    <a:pt x="2572955" y="2110331"/>
                    <a:pt x="2568308" y="2112256"/>
                    <a:pt x="2563463" y="2112256"/>
                  </a:cubicBezTo>
                  <a:lnTo>
                    <a:pt x="18270" y="2112256"/>
                  </a:lnTo>
                  <a:cubicBezTo>
                    <a:pt x="13424" y="2112256"/>
                    <a:pt x="8777" y="2110331"/>
                    <a:pt x="5351" y="2106905"/>
                  </a:cubicBezTo>
                  <a:cubicBezTo>
                    <a:pt x="1925" y="2103479"/>
                    <a:pt x="0" y="2098832"/>
                    <a:pt x="0" y="2093987"/>
                  </a:cubicBezTo>
                  <a:lnTo>
                    <a:pt x="0" y="18270"/>
                  </a:lnTo>
                  <a:cubicBezTo>
                    <a:pt x="0" y="13424"/>
                    <a:pt x="1925" y="8777"/>
                    <a:pt x="5351" y="5351"/>
                  </a:cubicBezTo>
                  <a:cubicBezTo>
                    <a:pt x="8777" y="1925"/>
                    <a:pt x="13424" y="0"/>
                    <a:pt x="18270" y="0"/>
                  </a:cubicBezTo>
                  <a:close/>
                </a:path>
              </a:pathLst>
            </a:custGeom>
            <a:solidFill>
              <a:srgbClr val="FFFFFF"/>
            </a:solidFill>
            <a:ln w="28575" cap="sq">
              <a:solidFill>
                <a:srgbClr val="F5B01C"/>
              </a:solidFill>
              <a:prstDash val="solid"/>
              <a:miter/>
            </a:ln>
          </p:spPr>
        </p:sp>
        <p:sp>
          <p:nvSpPr>
            <p:cNvPr name="TextBox 6" id="6"/>
            <p:cNvSpPr txBox="true"/>
            <p:nvPr/>
          </p:nvSpPr>
          <p:spPr>
            <a:xfrm>
              <a:off x="0" y="-28575"/>
              <a:ext cx="2581732" cy="2140831"/>
            </a:xfrm>
            <a:prstGeom prst="rect">
              <a:avLst/>
            </a:prstGeom>
          </p:spPr>
          <p:txBody>
            <a:bodyPr anchor="ctr" rtlCol="false" tIns="50800" lIns="50800" bIns="50800" rIns="50800"/>
            <a:lstStyle/>
            <a:p>
              <a:pPr algn="ctr">
                <a:lnSpc>
                  <a:spcPts val="1960"/>
                </a:lnSpc>
                <a:spcBef>
                  <a:spcPct val="0"/>
                </a:spcBef>
              </a:pPr>
            </a:p>
          </p:txBody>
        </p:sp>
      </p:grpSp>
      <p:sp>
        <p:nvSpPr>
          <p:cNvPr name="Freeform 7" id="7"/>
          <p:cNvSpPr/>
          <p:nvPr/>
        </p:nvSpPr>
        <p:spPr>
          <a:xfrm flipH="false" flipV="false" rot="0">
            <a:off x="3361447" y="10299082"/>
            <a:ext cx="198762" cy="202443"/>
          </a:xfrm>
          <a:custGeom>
            <a:avLst/>
            <a:gdLst/>
            <a:ahLst/>
            <a:cxnLst/>
            <a:rect r="r" b="b" t="t" l="l"/>
            <a:pathLst>
              <a:path h="202443" w="198762">
                <a:moveTo>
                  <a:pt x="0" y="0"/>
                </a:moveTo>
                <a:lnTo>
                  <a:pt x="198762" y="0"/>
                </a:lnTo>
                <a:lnTo>
                  <a:pt x="198762" y="202443"/>
                </a:lnTo>
                <a:lnTo>
                  <a:pt x="0" y="2024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5400000">
            <a:off x="4374696" y="10197860"/>
            <a:ext cx="198762" cy="202443"/>
          </a:xfrm>
          <a:custGeom>
            <a:avLst/>
            <a:gdLst/>
            <a:ahLst/>
            <a:cxnLst/>
            <a:rect r="r" b="b" t="t" l="l"/>
            <a:pathLst>
              <a:path h="202443" w="198762">
                <a:moveTo>
                  <a:pt x="0" y="0"/>
                </a:moveTo>
                <a:lnTo>
                  <a:pt x="198762" y="0"/>
                </a:lnTo>
                <a:lnTo>
                  <a:pt x="198762" y="202443"/>
                </a:lnTo>
                <a:lnTo>
                  <a:pt x="0" y="2024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2562252" y="10441900"/>
            <a:ext cx="198762" cy="202443"/>
          </a:xfrm>
          <a:custGeom>
            <a:avLst/>
            <a:gdLst/>
            <a:ahLst/>
            <a:cxnLst/>
            <a:rect r="r" b="b" t="t" l="l"/>
            <a:pathLst>
              <a:path h="202443" w="198762">
                <a:moveTo>
                  <a:pt x="0" y="0"/>
                </a:moveTo>
                <a:lnTo>
                  <a:pt x="198763" y="0"/>
                </a:lnTo>
                <a:lnTo>
                  <a:pt x="198763" y="202443"/>
                </a:lnTo>
                <a:lnTo>
                  <a:pt x="0" y="20244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0">
            <a:off x="233895" y="169268"/>
            <a:ext cx="7046139" cy="5874893"/>
          </a:xfrm>
          <a:prstGeom prst="rect">
            <a:avLst/>
          </a:prstGeom>
        </p:spPr>
        <p:txBody>
          <a:bodyPr anchor="t" rtlCol="false" tIns="0" lIns="0" bIns="0" rIns="0">
            <a:spAutoFit/>
          </a:bodyPr>
          <a:lstStyle/>
          <a:p>
            <a:pPr algn="just">
              <a:lnSpc>
                <a:spcPts val="1110"/>
              </a:lnSpc>
            </a:pPr>
          </a:p>
          <a:p>
            <a:pPr algn="just">
              <a:lnSpc>
                <a:spcPts val="1110"/>
              </a:lnSpc>
            </a:pPr>
            <a:r>
              <a:rPr lang="en-US" sz="1099" spc="-32">
                <a:solidFill>
                  <a:srgbClr val="000000"/>
                </a:solidFill>
                <a:latin typeface="#9Slide03 Arima Madurai Bold"/>
              </a:rPr>
              <a:t> Một người tự xưng là Dương Tuấn Nghiệp, chân ấm sinh, đến xin đem vợ về. Người thiếu phụ là một trang nhan sắc, nhưng mình mẩy bị thương rất nặng, chân tay không cử động được. Nàng ứa nước mắt nhìn chồng, phều phào nói:</a:t>
            </a:r>
          </a:p>
          <a:p>
            <a:pPr algn="just">
              <a:lnSpc>
                <a:spcPts val="1110"/>
              </a:lnSpc>
            </a:pPr>
            <a:r>
              <a:rPr lang="en-US" sz="1099" spc="-32">
                <a:solidFill>
                  <a:srgbClr val="000000"/>
                </a:solidFill>
                <a:latin typeface="#9Slide03 Arima Madurai Bold"/>
              </a:rPr>
              <a:t> – Em tưởng không được trông thấy mặt anh nữa. Suýt chút nữa thì em thành người thất tiết. Nhưng em xem trong mình cũng không sống được nữa đâu. Anh lấy cáng cho em về mau trông thấy hai con, em thực mang tội với chồng với con nhiều lắm.</a:t>
            </a:r>
          </a:p>
          <a:p>
            <a:pPr algn="just">
              <a:lnSpc>
                <a:spcPts val="1110"/>
              </a:lnSpc>
            </a:pPr>
            <a:r>
              <a:rPr lang="en-US" sz="1099" spc="-32">
                <a:solidFill>
                  <a:srgbClr val="000000"/>
                </a:solidFill>
                <a:latin typeface="#9Slide03 Arima Madurai Bold"/>
              </a:rPr>
              <a:t>Nàng ôm bụng nhăn mặt hoa, thổ ra huyết, rồi mê man bất tỉnh nhân sự.</a:t>
            </a:r>
          </a:p>
          <a:p>
            <a:pPr algn="just">
              <a:lnSpc>
                <a:spcPts val="1110"/>
              </a:lnSpc>
            </a:pPr>
            <a:r>
              <a:rPr lang="en-US" sz="1099" spc="-32">
                <a:solidFill>
                  <a:srgbClr val="000000"/>
                </a:solidFill>
                <a:latin typeface="#9Slide03 Arima Madurai Bold"/>
              </a:rPr>
              <a:t> Người chồng cũng khóc, vực vợ lên chiếc cáng của Quỳnh Hoa cho mượn, rồi từ biệt mọi người.</a:t>
            </a:r>
          </a:p>
          <a:p>
            <a:pPr algn="just">
              <a:lnSpc>
                <a:spcPts val="1110"/>
              </a:lnSpc>
            </a:pPr>
            <a:r>
              <a:rPr lang="en-US" sz="1099" spc="-32">
                <a:solidFill>
                  <a:srgbClr val="000000"/>
                </a:solidFill>
                <a:latin typeface="#9Slide03 Arima Madurai Bold"/>
              </a:rPr>
              <a:t> Quỳnh Hoa thở dài:</a:t>
            </a:r>
          </a:p>
          <a:p>
            <a:pPr algn="just">
              <a:lnSpc>
                <a:spcPts val="1110"/>
              </a:lnSpc>
            </a:pPr>
            <a:r>
              <a:rPr lang="en-US" sz="1099" spc="-32">
                <a:solidFill>
                  <a:srgbClr val="000000"/>
                </a:solidFill>
                <a:latin typeface="#9Slide03 Arima Madurai Bold"/>
              </a:rPr>
              <a:t> – Chỉ tại…</a:t>
            </a:r>
          </a:p>
          <a:p>
            <a:pPr algn="just">
              <a:lnSpc>
                <a:spcPts val="1110"/>
              </a:lnSpc>
            </a:pPr>
            <a:r>
              <a:rPr lang="en-US" sz="1099" spc="-32">
                <a:solidFill>
                  <a:srgbClr val="000000"/>
                </a:solidFill>
                <a:latin typeface="#9Slide03 Arima Madurai Bold"/>
              </a:rPr>
              <a:t> Nàng muốn nói: “Chỉ tại phụ vương sủng ái Đặng Tuyên phi”. Nhưng trước mặt mọi người nàng không dám nói rõ nỗi lòng. Xúc cảm và người ốm yếu, nàng rầu rầu vào trong hàng nằm nghỉ.</a:t>
            </a:r>
          </a:p>
          <a:p>
            <a:pPr algn="just">
              <a:lnSpc>
                <a:spcPts val="1110"/>
              </a:lnSpc>
            </a:pPr>
            <a:r>
              <a:rPr lang="en-US" sz="1099" spc="-32">
                <a:solidFill>
                  <a:srgbClr val="000000"/>
                </a:solidFill>
                <a:latin typeface="#9Slide03 Arima Madurai Bold"/>
              </a:rPr>
              <a:t> Buổi dạ hội cũng vì câu chuyện “Cậu Trời” mà mất vui. Người về đã vơi đi, trăng cũng nhạt, và cảnh hồ buồn tênh.[...]</a:t>
            </a:r>
          </a:p>
          <a:p>
            <a:pPr algn="just">
              <a:lnSpc>
                <a:spcPts val="1110"/>
              </a:lnSpc>
            </a:pPr>
            <a:r>
              <a:rPr lang="en-US" sz="1099" spc="-32">
                <a:solidFill>
                  <a:srgbClr val="000000"/>
                </a:solidFill>
                <a:latin typeface="#9Slide03 Arima Madurai Bold"/>
              </a:rPr>
              <a:t> Nguyễn Mại gạt đi:</a:t>
            </a:r>
          </a:p>
          <a:p>
            <a:pPr algn="just">
              <a:lnSpc>
                <a:spcPts val="1110"/>
              </a:lnSpc>
            </a:pPr>
            <a:r>
              <a:rPr lang="en-US" sz="1099" spc="-32">
                <a:solidFill>
                  <a:srgbClr val="000000"/>
                </a:solidFill>
                <a:latin typeface="#9Slide03 Arima Madurai Bold"/>
              </a:rPr>
              <a:t> – Bỏ chuyện ấy đấy, chưa phải lúc nói. Các chú cho tôi biết cái thằng lúc nãy là ai? Tôi điên tiết lắm, và thấy các chú lúng ta lúng túng mà buồn. Bọn văn nhân thực là lũ vô ích, ngâm vịnh để làm gì? Qua cái bệnh ngâm vịnh, cái bả từ chương, nay tôi khinh thường những thứ vô dụng ấy… Thằng ấy là ai mà nó hoành hành thế? Mà xem ý dân sợ nó như cọp, cả Ngô Thị lang, cả Quỳnh Hoa Quận chúa?</a:t>
            </a:r>
          </a:p>
          <a:p>
            <a:pPr algn="just">
              <a:lnSpc>
                <a:spcPts val="1110"/>
              </a:lnSpc>
            </a:pPr>
            <a:r>
              <a:rPr lang="en-US" sz="1099" spc="-32">
                <a:solidFill>
                  <a:srgbClr val="000000"/>
                </a:solidFill>
                <a:latin typeface="#9Slide03 Arima Madurai Bold"/>
              </a:rPr>
              <a:t> Trần Thành nói:</a:t>
            </a:r>
          </a:p>
          <a:p>
            <a:pPr algn="just">
              <a:lnSpc>
                <a:spcPts val="1110"/>
              </a:lnSpc>
            </a:pPr>
            <a:r>
              <a:rPr lang="en-US" sz="1099" spc="-32">
                <a:solidFill>
                  <a:srgbClr val="000000"/>
                </a:solidFill>
                <a:latin typeface="#9Slide03 Arima Madurai Bold"/>
              </a:rPr>
              <a:t> – Nó là Đặng Lân, em Đặng Tuyên phi. Từ ngày đức Tĩnh Vương sủng ái Tuyên phi, việc triều chính mỗi ngày một nát.</a:t>
            </a:r>
          </a:p>
          <a:p>
            <a:pPr algn="just">
              <a:lnSpc>
                <a:spcPts val="1110"/>
              </a:lnSpc>
            </a:pPr>
            <a:r>
              <a:rPr lang="en-US" sz="1099" spc="-32">
                <a:solidFill>
                  <a:srgbClr val="000000"/>
                </a:solidFill>
                <a:latin typeface="#9Slide03 Arima Madurai Bold"/>
              </a:rPr>
              <a:t> Tuyên phi quả là một trang khuynh thành khuynh quốc. Tĩnh Vương chỉ vì say đắm Tuyên phi mà làm toàn những điều bất chính; bao nhiêu lời can gián đều vô hiệu cả. Việc gì cũng nghe Tuyên phi: Chúa là người hiếu hạnh thế mà bênh Tuyên phi đến cưỡng cả lời khuyên của Thái phi.</a:t>
            </a:r>
          </a:p>
          <a:p>
            <a:pPr algn="just">
              <a:lnSpc>
                <a:spcPts val="1110"/>
              </a:lnSpc>
            </a:pPr>
            <a:r>
              <a:rPr lang="en-US" sz="1099" spc="-32">
                <a:solidFill>
                  <a:srgbClr val="000000"/>
                </a:solidFill>
                <a:latin typeface="#9Slide03 Arima Madurai Bold"/>
              </a:rPr>
              <a:t> Thậm chí Chúa biết Đặng Lân là tên vô lại mà cũng sắc phong là Quốc cữu, cho lập phủ đệ như một vị thế tử. Tên Lân ăn tiêu xa xỉ hơn một ông hoàng. Nó muốn gì cũng được, ngang ngược thế nào, ai cũng phải chịu. Ngày ngày chỉ cùng với bọn côn đồ đi hãm hiếp con gái đàn bà, cướp nhà lấy của như một lũ giặc… Quan Tham tụng Võ Tá Quyền mắng nó giữa đường, nó đánh chết ngay, Chúa thét đem chém, nhưng Tuyên phi khóc lóc xin cho, Chúa tha bổng. Từ đấy nó càng ngỗ nghịch, tự xưng là “Cậu Trời, không còn biết kiêng nể là gì nữa.</a:t>
            </a:r>
          </a:p>
          <a:p>
            <a:pPr algn="just">
              <a:lnSpc>
                <a:spcPts val="1110"/>
              </a:lnSpc>
            </a:pPr>
            <a:r>
              <a:rPr lang="en-US" sz="1099" spc="-32">
                <a:solidFill>
                  <a:srgbClr val="000000"/>
                </a:solidFill>
                <a:latin typeface="#9Slide03 Arima Madurai Bold"/>
              </a:rPr>
              <a:t> Nguyễn Mại lắc đầu nói: Nếu thế thì gọi là loạn còn gì?</a:t>
            </a:r>
          </a:p>
          <a:p>
            <a:pPr algn="just">
              <a:lnSpc>
                <a:spcPts val="1110"/>
              </a:lnSpc>
            </a:pPr>
            <a:r>
              <a:rPr lang="en-US" sz="1099" spc="-32">
                <a:solidFill>
                  <a:srgbClr val="000000"/>
                </a:solidFill>
                <a:latin typeface="#9Slide03 Arima Madurai Bold"/>
              </a:rPr>
              <a:t> Bảo Kim nói:</a:t>
            </a:r>
          </a:p>
          <a:p>
            <a:pPr algn="just">
              <a:lnSpc>
                <a:spcPts val="1110"/>
              </a:lnSpc>
            </a:pPr>
            <a:r>
              <a:rPr lang="en-US" sz="1099" spc="-32">
                <a:solidFill>
                  <a:srgbClr val="000000"/>
                </a:solidFill>
                <a:latin typeface="#9Slide03 Arima Madurai Bold"/>
              </a:rPr>
              <a:t> – Những người bị nó làm nhục như bà ấm sinh lúc nãy không biết bao nhiêu mà kể, nhiều người thất tiết tự tử cho tròn giá sạch, còn thì chỉ biết ôm giận cho qua đời, chứ biết kêu đâu?…</a:t>
            </a:r>
          </a:p>
          <a:p>
            <a:pPr algn="just">
              <a:lnSpc>
                <a:spcPts val="1110"/>
              </a:lnSpc>
            </a:pPr>
            <a:r>
              <a:rPr lang="en-US" sz="1099" spc="-32">
                <a:solidFill>
                  <a:srgbClr val="000000"/>
                </a:solidFill>
                <a:latin typeface="#9Slide03 Arima Madurai Bold"/>
              </a:rPr>
              <a:t> Nguyễn Mại giậm chân:</a:t>
            </a:r>
          </a:p>
          <a:p>
            <a:pPr algn="just">
              <a:lnSpc>
                <a:spcPts val="1110"/>
              </a:lnSpc>
            </a:pPr>
            <a:r>
              <a:rPr lang="en-US" sz="1099" spc="-32">
                <a:solidFill>
                  <a:srgbClr val="000000"/>
                </a:solidFill>
                <a:latin typeface="#9Slide03 Arima Madurai Bold"/>
              </a:rPr>
              <a:t> – Thế thì còn ra thể thống gì nữa. Biết trước thì lúc nãy tôi đem giết nó đi cho dân thoát nạn. Nhưng sao nó lại nhũn với tôi thế?</a:t>
            </a:r>
          </a:p>
          <a:p>
            <a:pPr algn="just">
              <a:lnSpc>
                <a:spcPts val="1110"/>
              </a:lnSpc>
            </a:pPr>
            <a:r>
              <a:rPr lang="en-US" sz="1099" spc="-32">
                <a:solidFill>
                  <a:srgbClr val="000000"/>
                </a:solidFill>
                <a:latin typeface="#9Slide03 Arima Madurai Bold"/>
              </a:rPr>
              <a:t> Lưu Sĩ Trực đáp:</a:t>
            </a:r>
          </a:p>
          <a:p>
            <a:pPr algn="just">
              <a:lnSpc>
                <a:spcPts val="1110"/>
              </a:lnSpc>
            </a:pPr>
            <a:r>
              <a:rPr lang="en-US" sz="1099" spc="-32">
                <a:solidFill>
                  <a:srgbClr val="000000"/>
                </a:solidFill>
                <a:latin typeface="#9Slide03 Arima Madurai Bold"/>
              </a:rPr>
              <a:t> – Nó nham hiểm và hèn lắm. Thấy ai vào tay sừng sỏ thì nó lủi đi như con rắn để cắn trộm lúc khác; những khi ấy thì nó lại càng nguy hiểm.</a:t>
            </a:r>
          </a:p>
          <a:p>
            <a:pPr algn="just">
              <a:lnSpc>
                <a:spcPts val="1110"/>
              </a:lnSpc>
            </a:pPr>
            <a:r>
              <a:rPr lang="en-US" sz="1099" spc="-32">
                <a:solidFill>
                  <a:srgbClr val="000000"/>
                </a:solidFill>
                <a:latin typeface="#9Slide03 Arima Madurai Bold"/>
              </a:rPr>
              <a:t> Nguyễn Mại cười nói: Các chú cứ nhút nhát thế thì còn làm gì được. Tôi quyết trừ hại cho nhân dân.</a:t>
            </a:r>
          </a:p>
          <a:p>
            <a:pPr algn="just">
              <a:lnSpc>
                <a:spcPts val="1110"/>
              </a:lnSpc>
            </a:pPr>
            <a:r>
              <a:rPr lang="en-US" sz="1099" spc="-32">
                <a:solidFill>
                  <a:srgbClr val="000000"/>
                </a:solidFill>
                <a:latin typeface="#9Slide03 Arima Madurai Bold"/>
              </a:rPr>
              <a:t> Cả bọn đồng thanh:</a:t>
            </a:r>
          </a:p>
          <a:p>
            <a:pPr algn="just">
              <a:lnSpc>
                <a:spcPts val="1110"/>
              </a:lnSpc>
            </a:pPr>
            <a:r>
              <a:rPr lang="en-US" sz="1099" spc="-32">
                <a:solidFill>
                  <a:srgbClr val="000000"/>
                </a:solidFill>
                <a:latin typeface="#9Slide03 Arima Madurai Bold"/>
              </a:rPr>
              <a:t> – Anh không nên vọng động. Tuyên phi là một người thâm độc, có người chỉ đánh Đặng Lân một roi mà bị giết cả ba họ.</a:t>
            </a:r>
          </a:p>
          <a:p>
            <a:pPr algn="just">
              <a:lnSpc>
                <a:spcPts val="1110"/>
              </a:lnSpc>
            </a:pPr>
            <a:r>
              <a:rPr lang="en-US" sz="1099" spc="-32">
                <a:solidFill>
                  <a:srgbClr val="000000"/>
                </a:solidFill>
                <a:latin typeface="#9Slide03 Arima Madurai Bold"/>
              </a:rPr>
              <a:t> Nguyễn Mại: Dẫu sao cũng không thể tha được thằng giặc hung dữ ấy. Nó với tôi một sống, một chết….</a:t>
            </a:r>
          </a:p>
          <a:p>
            <a:pPr algn="r">
              <a:lnSpc>
                <a:spcPts val="1110"/>
              </a:lnSpc>
            </a:pPr>
            <a:r>
              <a:rPr lang="en-US" sz="1099" spc="-32">
                <a:solidFill>
                  <a:srgbClr val="000000"/>
                </a:solidFill>
                <a:latin typeface="#9Slide03 Arima Madurai Bold"/>
              </a:rPr>
              <a:t>(Đêm hội Long Trì – Nguyễn Huy Tưởng, NXB Kim Đồng, 2010)</a:t>
            </a:r>
          </a:p>
          <a:p>
            <a:pPr algn="just">
              <a:lnSpc>
                <a:spcPts val="1110"/>
              </a:lnSpc>
            </a:pPr>
          </a:p>
        </p:txBody>
      </p:sp>
      <p:grpSp>
        <p:nvGrpSpPr>
          <p:cNvPr name="Group 11" id="11"/>
          <p:cNvGrpSpPr/>
          <p:nvPr/>
        </p:nvGrpSpPr>
        <p:grpSpPr>
          <a:xfrm rot="0">
            <a:off x="164135" y="6115574"/>
            <a:ext cx="7203948" cy="2474777"/>
            <a:chOff x="0" y="0"/>
            <a:chExt cx="2581732" cy="886904"/>
          </a:xfrm>
        </p:grpSpPr>
        <p:sp>
          <p:nvSpPr>
            <p:cNvPr name="Freeform 12" id="12"/>
            <p:cNvSpPr/>
            <p:nvPr/>
          </p:nvSpPr>
          <p:spPr>
            <a:xfrm flipH="false" flipV="false" rot="0">
              <a:off x="0" y="0"/>
              <a:ext cx="2581732" cy="886904"/>
            </a:xfrm>
            <a:custGeom>
              <a:avLst/>
              <a:gdLst/>
              <a:ahLst/>
              <a:cxnLst/>
              <a:rect r="r" b="b" t="t" l="l"/>
              <a:pathLst>
                <a:path h="886904" w="2581732">
                  <a:moveTo>
                    <a:pt x="18270" y="0"/>
                  </a:moveTo>
                  <a:lnTo>
                    <a:pt x="2563463" y="0"/>
                  </a:lnTo>
                  <a:cubicBezTo>
                    <a:pt x="2568308" y="0"/>
                    <a:pt x="2572955" y="1925"/>
                    <a:pt x="2576381" y="5351"/>
                  </a:cubicBezTo>
                  <a:cubicBezTo>
                    <a:pt x="2579807" y="8777"/>
                    <a:pt x="2581732" y="13424"/>
                    <a:pt x="2581732" y="18270"/>
                  </a:cubicBezTo>
                  <a:lnTo>
                    <a:pt x="2581732" y="868635"/>
                  </a:lnTo>
                  <a:cubicBezTo>
                    <a:pt x="2581732" y="873480"/>
                    <a:pt x="2579807" y="878127"/>
                    <a:pt x="2576381" y="881553"/>
                  </a:cubicBezTo>
                  <a:cubicBezTo>
                    <a:pt x="2572955" y="884980"/>
                    <a:pt x="2568308" y="886904"/>
                    <a:pt x="2563463" y="886904"/>
                  </a:cubicBezTo>
                  <a:lnTo>
                    <a:pt x="18270" y="886904"/>
                  </a:lnTo>
                  <a:cubicBezTo>
                    <a:pt x="13424" y="886904"/>
                    <a:pt x="8777" y="884980"/>
                    <a:pt x="5351" y="881553"/>
                  </a:cubicBezTo>
                  <a:cubicBezTo>
                    <a:pt x="1925" y="878127"/>
                    <a:pt x="0" y="873480"/>
                    <a:pt x="0" y="868635"/>
                  </a:cubicBezTo>
                  <a:lnTo>
                    <a:pt x="0" y="18270"/>
                  </a:lnTo>
                  <a:cubicBezTo>
                    <a:pt x="0" y="13424"/>
                    <a:pt x="1925" y="8777"/>
                    <a:pt x="5351" y="5351"/>
                  </a:cubicBezTo>
                  <a:cubicBezTo>
                    <a:pt x="8777" y="1925"/>
                    <a:pt x="13424" y="0"/>
                    <a:pt x="18270" y="0"/>
                  </a:cubicBezTo>
                  <a:close/>
                </a:path>
              </a:pathLst>
            </a:custGeom>
            <a:solidFill>
              <a:srgbClr val="FFFFFF"/>
            </a:solidFill>
            <a:ln w="28575" cap="sq">
              <a:solidFill>
                <a:srgbClr val="F5B01C"/>
              </a:solidFill>
              <a:prstDash val="solid"/>
              <a:miter/>
            </a:ln>
          </p:spPr>
        </p:sp>
        <p:sp>
          <p:nvSpPr>
            <p:cNvPr name="TextBox 13" id="13"/>
            <p:cNvSpPr txBox="true"/>
            <p:nvPr/>
          </p:nvSpPr>
          <p:spPr>
            <a:xfrm>
              <a:off x="0" y="-28575"/>
              <a:ext cx="2581732" cy="915479"/>
            </a:xfrm>
            <a:prstGeom prst="rect">
              <a:avLst/>
            </a:prstGeom>
          </p:spPr>
          <p:txBody>
            <a:bodyPr anchor="ctr" rtlCol="false" tIns="50800" lIns="50800" bIns="50800" rIns="50800"/>
            <a:lstStyle/>
            <a:p>
              <a:pPr algn="ctr">
                <a:lnSpc>
                  <a:spcPts val="1960"/>
                </a:lnSpc>
                <a:spcBef>
                  <a:spcPct val="0"/>
                </a:spcBef>
              </a:pPr>
            </a:p>
          </p:txBody>
        </p:sp>
      </p:grpSp>
      <p:sp>
        <p:nvSpPr>
          <p:cNvPr name="TextBox 14" id="14"/>
          <p:cNvSpPr txBox="true"/>
          <p:nvPr/>
        </p:nvSpPr>
        <p:spPr>
          <a:xfrm rot="0">
            <a:off x="233895" y="6167192"/>
            <a:ext cx="7046139" cy="2451735"/>
          </a:xfrm>
          <a:prstGeom prst="rect">
            <a:avLst/>
          </a:prstGeom>
        </p:spPr>
        <p:txBody>
          <a:bodyPr anchor="t" rtlCol="false" tIns="0" lIns="0" bIns="0" rIns="0">
            <a:spAutoFit/>
          </a:bodyPr>
          <a:lstStyle/>
          <a:p>
            <a:pPr algn="just">
              <a:lnSpc>
                <a:spcPts val="1440"/>
              </a:lnSpc>
            </a:pPr>
            <a:r>
              <a:rPr lang="en-US" sz="1200" spc="-18">
                <a:solidFill>
                  <a:srgbClr val="FF3131"/>
                </a:solidFill>
                <a:latin typeface="Arima Madurai Bold"/>
              </a:rPr>
              <a:t>Câu 1:</a:t>
            </a:r>
            <a:r>
              <a:rPr lang="en-US" sz="1200" spc="-18">
                <a:solidFill>
                  <a:srgbClr val="FF2768"/>
                </a:solidFill>
                <a:latin typeface="Arima Madurai Bold"/>
              </a:rPr>
              <a:t> </a:t>
            </a:r>
            <a:r>
              <a:rPr lang="en-US" sz="1200" spc="-18">
                <a:solidFill>
                  <a:srgbClr val="000000"/>
                </a:solidFill>
                <a:latin typeface="Arima Madurai Bold"/>
              </a:rPr>
              <a:t>Truyện kể về sự việc gì, ở thời đại nào? Truyện có những sự việc chính nào? Những nhân vật nào (có thực) trong lịch sử có mặt trong đoạn trích?</a:t>
            </a:r>
          </a:p>
          <a:p>
            <a:pPr algn="just">
              <a:lnSpc>
                <a:spcPts val="1680"/>
              </a:lnSpc>
            </a:pPr>
            <a:r>
              <a:rPr lang="en-US" sz="1200" spc="-61">
                <a:solidFill>
                  <a:srgbClr val="A6A6A6"/>
                </a:solidFill>
                <a:latin typeface="Arima Madurai Bold"/>
              </a:rPr>
              <a:t>------------------------------------------------------------------------------------------------------------------------------------------------------------------------------------------------------------------------------------------------------------------------------------------------------------------------------------------------------------------------------------------------------------------------------------------------------------------------------------------------------------------------------------------------------------------------------------------------------------------------------------------------------------------------------------------------------------------------------------------------------------------------------------------------------------------------------------------------------------------------------------------------------------------------------------------------------------------------------------------------------------------------------------------------------------------------------------------------------------------------------------------------------------------------------------------------------------------------------------------------------------------------------------------------------------------------------------------------------------------------</a:t>
            </a:r>
          </a:p>
        </p:txBody>
      </p:sp>
      <p:grpSp>
        <p:nvGrpSpPr>
          <p:cNvPr name="Group 15" id="15"/>
          <p:cNvGrpSpPr/>
          <p:nvPr/>
        </p:nvGrpSpPr>
        <p:grpSpPr>
          <a:xfrm rot="0">
            <a:off x="154991" y="8618927"/>
            <a:ext cx="3601974" cy="1924195"/>
            <a:chOff x="0" y="0"/>
            <a:chExt cx="1290866" cy="689588"/>
          </a:xfrm>
        </p:grpSpPr>
        <p:sp>
          <p:nvSpPr>
            <p:cNvPr name="Freeform 16" id="16"/>
            <p:cNvSpPr/>
            <p:nvPr/>
          </p:nvSpPr>
          <p:spPr>
            <a:xfrm flipH="false" flipV="false" rot="0">
              <a:off x="0" y="0"/>
              <a:ext cx="1290866" cy="689588"/>
            </a:xfrm>
            <a:custGeom>
              <a:avLst/>
              <a:gdLst/>
              <a:ahLst/>
              <a:cxnLst/>
              <a:rect r="r" b="b" t="t" l="l"/>
              <a:pathLst>
                <a:path h="689588" w="1290866">
                  <a:moveTo>
                    <a:pt x="36539" y="0"/>
                  </a:moveTo>
                  <a:lnTo>
                    <a:pt x="1254327" y="0"/>
                  </a:lnTo>
                  <a:cubicBezTo>
                    <a:pt x="1274507" y="0"/>
                    <a:pt x="1290866" y="16359"/>
                    <a:pt x="1290866" y="36539"/>
                  </a:cubicBezTo>
                  <a:lnTo>
                    <a:pt x="1290866" y="653049"/>
                  </a:lnTo>
                  <a:cubicBezTo>
                    <a:pt x="1290866" y="673229"/>
                    <a:pt x="1274507" y="689588"/>
                    <a:pt x="1254327" y="689588"/>
                  </a:cubicBezTo>
                  <a:lnTo>
                    <a:pt x="36539" y="689588"/>
                  </a:lnTo>
                  <a:cubicBezTo>
                    <a:pt x="16359" y="689588"/>
                    <a:pt x="0" y="673229"/>
                    <a:pt x="0" y="653049"/>
                  </a:cubicBezTo>
                  <a:lnTo>
                    <a:pt x="0" y="36539"/>
                  </a:lnTo>
                  <a:cubicBezTo>
                    <a:pt x="0" y="16359"/>
                    <a:pt x="16359" y="0"/>
                    <a:pt x="36539" y="0"/>
                  </a:cubicBezTo>
                  <a:close/>
                </a:path>
              </a:pathLst>
            </a:custGeom>
            <a:solidFill>
              <a:srgbClr val="FFFFFF"/>
            </a:solidFill>
            <a:ln w="28575" cap="sq">
              <a:solidFill>
                <a:srgbClr val="F5B01C"/>
              </a:solidFill>
              <a:prstDash val="solid"/>
              <a:miter/>
            </a:ln>
          </p:spPr>
        </p:sp>
        <p:sp>
          <p:nvSpPr>
            <p:cNvPr name="TextBox 17" id="17"/>
            <p:cNvSpPr txBox="true"/>
            <p:nvPr/>
          </p:nvSpPr>
          <p:spPr>
            <a:xfrm>
              <a:off x="0" y="-28575"/>
              <a:ext cx="1290866" cy="718163"/>
            </a:xfrm>
            <a:prstGeom prst="rect">
              <a:avLst/>
            </a:prstGeom>
          </p:spPr>
          <p:txBody>
            <a:bodyPr anchor="ctr" rtlCol="false" tIns="50800" lIns="50800" bIns="50800" rIns="50800"/>
            <a:lstStyle/>
            <a:p>
              <a:pPr algn="ctr">
                <a:lnSpc>
                  <a:spcPts val="1960"/>
                </a:lnSpc>
                <a:spcBef>
                  <a:spcPct val="0"/>
                </a:spcBef>
              </a:pPr>
            </a:p>
          </p:txBody>
        </p:sp>
      </p:grpSp>
      <p:sp>
        <p:nvSpPr>
          <p:cNvPr name="TextBox 18" id="18"/>
          <p:cNvSpPr txBox="true"/>
          <p:nvPr/>
        </p:nvSpPr>
        <p:spPr>
          <a:xfrm rot="0">
            <a:off x="233895" y="8658190"/>
            <a:ext cx="3450027" cy="1794510"/>
          </a:xfrm>
          <a:prstGeom prst="rect">
            <a:avLst/>
          </a:prstGeom>
        </p:spPr>
        <p:txBody>
          <a:bodyPr anchor="t" rtlCol="false" tIns="0" lIns="0" bIns="0" rIns="0">
            <a:spAutoFit/>
          </a:bodyPr>
          <a:lstStyle/>
          <a:p>
            <a:pPr algn="just">
              <a:lnSpc>
                <a:spcPts val="1440"/>
              </a:lnSpc>
            </a:pPr>
            <a:r>
              <a:rPr lang="en-US" sz="1200" spc="-50">
                <a:solidFill>
                  <a:srgbClr val="FF3131"/>
                </a:solidFill>
                <a:latin typeface="Arima Madurai Bold"/>
              </a:rPr>
              <a:t>Câu 2:</a:t>
            </a:r>
            <a:r>
              <a:rPr lang="en-US" sz="1200" spc="-50">
                <a:solidFill>
                  <a:srgbClr val="FF2768"/>
                </a:solidFill>
                <a:latin typeface="Arima Madurai Bold"/>
              </a:rPr>
              <a:t> </a:t>
            </a:r>
            <a:r>
              <a:rPr lang="en-US" sz="1200" spc="-50">
                <a:solidFill>
                  <a:srgbClr val="000000"/>
                </a:solidFill>
                <a:latin typeface="Arima Madurai Bold"/>
              </a:rPr>
              <a:t>“Tưởng như có một trận cuồng phong thổi trong đám hội, người chạy như ong. Tiếng kêu, tiếng thét, tiếng gọi nhau liên tiếp” là lời của ai? Nhằm mục đích gì?</a:t>
            </a:r>
          </a:p>
          <a:p>
            <a:pPr algn="just">
              <a:lnSpc>
                <a:spcPts val="1680"/>
              </a:lnSpc>
            </a:pPr>
            <a:r>
              <a:rPr lang="en-US" sz="1200" spc="-61">
                <a:solidFill>
                  <a:srgbClr val="A6A6A6"/>
                </a:solidFill>
                <a:latin typeface="Arima Madurai Bold"/>
              </a:rPr>
              <a:t>------------------------------------------------------------------------------------------------------------------------------------------------------------------------------------------------------------------------------------------------------------------------------------------------------------------------------------------------------------------------------------------------------</a:t>
            </a:r>
          </a:p>
        </p:txBody>
      </p:sp>
      <p:grpSp>
        <p:nvGrpSpPr>
          <p:cNvPr name="Group 19" id="19"/>
          <p:cNvGrpSpPr/>
          <p:nvPr/>
        </p:nvGrpSpPr>
        <p:grpSpPr>
          <a:xfrm rot="0">
            <a:off x="3780000" y="8618927"/>
            <a:ext cx="3601974" cy="1924195"/>
            <a:chOff x="0" y="0"/>
            <a:chExt cx="1290866" cy="689588"/>
          </a:xfrm>
        </p:grpSpPr>
        <p:sp>
          <p:nvSpPr>
            <p:cNvPr name="Freeform 20" id="20"/>
            <p:cNvSpPr/>
            <p:nvPr/>
          </p:nvSpPr>
          <p:spPr>
            <a:xfrm flipH="false" flipV="false" rot="0">
              <a:off x="0" y="0"/>
              <a:ext cx="1290866" cy="689588"/>
            </a:xfrm>
            <a:custGeom>
              <a:avLst/>
              <a:gdLst/>
              <a:ahLst/>
              <a:cxnLst/>
              <a:rect r="r" b="b" t="t" l="l"/>
              <a:pathLst>
                <a:path h="689588" w="1290866">
                  <a:moveTo>
                    <a:pt x="36539" y="0"/>
                  </a:moveTo>
                  <a:lnTo>
                    <a:pt x="1254327" y="0"/>
                  </a:lnTo>
                  <a:cubicBezTo>
                    <a:pt x="1274507" y="0"/>
                    <a:pt x="1290866" y="16359"/>
                    <a:pt x="1290866" y="36539"/>
                  </a:cubicBezTo>
                  <a:lnTo>
                    <a:pt x="1290866" y="653049"/>
                  </a:lnTo>
                  <a:cubicBezTo>
                    <a:pt x="1290866" y="673229"/>
                    <a:pt x="1274507" y="689588"/>
                    <a:pt x="1254327" y="689588"/>
                  </a:cubicBezTo>
                  <a:lnTo>
                    <a:pt x="36539" y="689588"/>
                  </a:lnTo>
                  <a:cubicBezTo>
                    <a:pt x="16359" y="689588"/>
                    <a:pt x="0" y="673229"/>
                    <a:pt x="0" y="653049"/>
                  </a:cubicBezTo>
                  <a:lnTo>
                    <a:pt x="0" y="36539"/>
                  </a:lnTo>
                  <a:cubicBezTo>
                    <a:pt x="0" y="16359"/>
                    <a:pt x="16359" y="0"/>
                    <a:pt x="36539" y="0"/>
                  </a:cubicBezTo>
                  <a:close/>
                </a:path>
              </a:pathLst>
            </a:custGeom>
            <a:solidFill>
              <a:srgbClr val="FFFFFF"/>
            </a:solidFill>
            <a:ln w="28575" cap="sq">
              <a:solidFill>
                <a:srgbClr val="F5B01C"/>
              </a:solidFill>
              <a:prstDash val="solid"/>
              <a:miter/>
            </a:ln>
          </p:spPr>
        </p:sp>
        <p:sp>
          <p:nvSpPr>
            <p:cNvPr name="TextBox 21" id="21"/>
            <p:cNvSpPr txBox="true"/>
            <p:nvPr/>
          </p:nvSpPr>
          <p:spPr>
            <a:xfrm>
              <a:off x="0" y="-28575"/>
              <a:ext cx="1290866" cy="718163"/>
            </a:xfrm>
            <a:prstGeom prst="rect">
              <a:avLst/>
            </a:prstGeom>
          </p:spPr>
          <p:txBody>
            <a:bodyPr anchor="ctr" rtlCol="false" tIns="50800" lIns="50800" bIns="50800" rIns="50800"/>
            <a:lstStyle/>
            <a:p>
              <a:pPr algn="ctr">
                <a:lnSpc>
                  <a:spcPts val="1960"/>
                </a:lnSpc>
                <a:spcBef>
                  <a:spcPct val="0"/>
                </a:spcBef>
              </a:pPr>
            </a:p>
          </p:txBody>
        </p:sp>
      </p:grpSp>
      <p:sp>
        <p:nvSpPr>
          <p:cNvPr name="TextBox 22" id="22"/>
          <p:cNvSpPr txBox="true"/>
          <p:nvPr/>
        </p:nvSpPr>
        <p:spPr>
          <a:xfrm rot="0">
            <a:off x="3855973" y="8676077"/>
            <a:ext cx="3450027" cy="1823085"/>
          </a:xfrm>
          <a:prstGeom prst="rect">
            <a:avLst/>
          </a:prstGeom>
        </p:spPr>
        <p:txBody>
          <a:bodyPr anchor="t" rtlCol="false" tIns="0" lIns="0" bIns="0" rIns="0">
            <a:spAutoFit/>
          </a:bodyPr>
          <a:lstStyle/>
          <a:p>
            <a:pPr algn="just">
              <a:lnSpc>
                <a:spcPts val="1440"/>
              </a:lnSpc>
            </a:pPr>
            <a:r>
              <a:rPr lang="en-US" sz="1200" spc="-50">
                <a:solidFill>
                  <a:srgbClr val="FF3131"/>
                </a:solidFill>
                <a:latin typeface="Arima Madurai Bold"/>
              </a:rPr>
              <a:t>Câu 3:</a:t>
            </a:r>
            <a:r>
              <a:rPr lang="en-US" sz="1200" spc="-50">
                <a:solidFill>
                  <a:srgbClr val="FF2768"/>
                </a:solidFill>
                <a:latin typeface="Arima Madurai Bold"/>
              </a:rPr>
              <a:t> </a:t>
            </a:r>
            <a:r>
              <a:rPr lang="en-US" sz="1200" spc="-50">
                <a:solidFill>
                  <a:srgbClr val="000000"/>
                </a:solidFill>
                <a:latin typeface="Arima Madurai Bold"/>
              </a:rPr>
              <a:t>Vì sao quận chúa Quỳnh Hoa bỗng tái nhợt đi, nàng rú lên?</a:t>
            </a:r>
          </a:p>
          <a:p>
            <a:pPr algn="just">
              <a:lnSpc>
                <a:spcPts val="1680"/>
              </a:lnSpc>
            </a:pPr>
            <a:r>
              <a:rPr lang="en-US" sz="1200" spc="-61">
                <a:solidFill>
                  <a:srgbClr val="A6A6A6"/>
                </a:solidFill>
                <a:latin typeface="Arima Madurai Bold"/>
              </a:rPr>
              <a: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AA6"/>
        </a:solidFill>
      </p:bgPr>
    </p:bg>
    <p:spTree>
      <p:nvGrpSpPr>
        <p:cNvPr id="1" name=""/>
        <p:cNvGrpSpPr/>
        <p:nvPr/>
      </p:nvGrpSpPr>
      <p:grpSpPr>
        <a:xfrm>
          <a:off x="0" y="0"/>
          <a:ext cx="0" cy="0"/>
          <a:chOff x="0" y="0"/>
          <a:chExt cx="0" cy="0"/>
        </a:xfrm>
      </p:grpSpPr>
      <p:sp>
        <p:nvSpPr>
          <p:cNvPr name="Freeform 2" id="2"/>
          <p:cNvSpPr/>
          <p:nvPr/>
        </p:nvSpPr>
        <p:spPr>
          <a:xfrm flipH="false" flipV="false" rot="0">
            <a:off x="3361447" y="10299082"/>
            <a:ext cx="198762" cy="202443"/>
          </a:xfrm>
          <a:custGeom>
            <a:avLst/>
            <a:gdLst/>
            <a:ahLst/>
            <a:cxnLst/>
            <a:rect r="r" b="b" t="t" l="l"/>
            <a:pathLst>
              <a:path h="202443" w="198762">
                <a:moveTo>
                  <a:pt x="0" y="0"/>
                </a:moveTo>
                <a:lnTo>
                  <a:pt x="198762" y="0"/>
                </a:lnTo>
                <a:lnTo>
                  <a:pt x="198762" y="202443"/>
                </a:lnTo>
                <a:lnTo>
                  <a:pt x="0" y="2024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4374696" y="10197860"/>
            <a:ext cx="198762" cy="202443"/>
          </a:xfrm>
          <a:custGeom>
            <a:avLst/>
            <a:gdLst/>
            <a:ahLst/>
            <a:cxnLst/>
            <a:rect r="r" b="b" t="t" l="l"/>
            <a:pathLst>
              <a:path h="202443" w="198762">
                <a:moveTo>
                  <a:pt x="0" y="0"/>
                </a:moveTo>
                <a:lnTo>
                  <a:pt x="198762" y="0"/>
                </a:lnTo>
                <a:lnTo>
                  <a:pt x="198762" y="202443"/>
                </a:lnTo>
                <a:lnTo>
                  <a:pt x="0" y="2024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562252" y="10441900"/>
            <a:ext cx="198762" cy="202443"/>
          </a:xfrm>
          <a:custGeom>
            <a:avLst/>
            <a:gdLst/>
            <a:ahLst/>
            <a:cxnLst/>
            <a:rect r="r" b="b" t="t" l="l"/>
            <a:pathLst>
              <a:path h="202443" w="198762">
                <a:moveTo>
                  <a:pt x="0" y="0"/>
                </a:moveTo>
                <a:lnTo>
                  <a:pt x="198763" y="0"/>
                </a:lnTo>
                <a:lnTo>
                  <a:pt x="198763" y="202443"/>
                </a:lnTo>
                <a:lnTo>
                  <a:pt x="0" y="2024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72218">
            <a:off x="13642" y="-45816"/>
            <a:ext cx="3234551" cy="1332839"/>
          </a:xfrm>
          <a:custGeom>
            <a:avLst/>
            <a:gdLst/>
            <a:ahLst/>
            <a:cxnLst/>
            <a:rect r="r" b="b" t="t" l="l"/>
            <a:pathLst>
              <a:path h="1332839" w="3234551">
                <a:moveTo>
                  <a:pt x="3234551" y="0"/>
                </a:moveTo>
                <a:lnTo>
                  <a:pt x="0" y="0"/>
                </a:lnTo>
                <a:lnTo>
                  <a:pt x="0" y="1332839"/>
                </a:lnTo>
                <a:lnTo>
                  <a:pt x="3234551" y="1332839"/>
                </a:lnTo>
                <a:lnTo>
                  <a:pt x="3234551" y="0"/>
                </a:lnTo>
                <a:close/>
              </a:path>
            </a:pathLst>
          </a:custGeom>
          <a:blipFill>
            <a:blip r:embed="rId4">
              <a:alphaModFix amt="77000"/>
            </a:blip>
            <a:stretch>
              <a:fillRect l="0" t="0" r="0" b="0"/>
            </a:stretch>
          </a:blipFill>
          <a:ln cap="sq">
            <a:noFill/>
            <a:prstDash val="solid"/>
            <a:miter/>
          </a:ln>
        </p:spPr>
      </p:sp>
      <p:sp>
        <p:nvSpPr>
          <p:cNvPr name="Freeform 6" id="6"/>
          <p:cNvSpPr/>
          <p:nvPr/>
        </p:nvSpPr>
        <p:spPr>
          <a:xfrm flipH="false" flipV="false" rot="303504">
            <a:off x="4526687" y="87679"/>
            <a:ext cx="3243778" cy="1336641"/>
          </a:xfrm>
          <a:custGeom>
            <a:avLst/>
            <a:gdLst/>
            <a:ahLst/>
            <a:cxnLst/>
            <a:rect r="r" b="b" t="t" l="l"/>
            <a:pathLst>
              <a:path h="1336641" w="3243778">
                <a:moveTo>
                  <a:pt x="0" y="0"/>
                </a:moveTo>
                <a:lnTo>
                  <a:pt x="3243778" y="0"/>
                </a:lnTo>
                <a:lnTo>
                  <a:pt x="3243778" y="1336642"/>
                </a:lnTo>
                <a:lnTo>
                  <a:pt x="0" y="1336642"/>
                </a:lnTo>
                <a:lnTo>
                  <a:pt x="0" y="0"/>
                </a:lnTo>
                <a:close/>
              </a:path>
            </a:pathLst>
          </a:custGeom>
          <a:blipFill>
            <a:blip r:embed="rId4">
              <a:alphaModFix amt="77000"/>
            </a:blip>
            <a:stretch>
              <a:fillRect l="0" t="0" r="0" b="0"/>
            </a:stretch>
          </a:blipFill>
        </p:spPr>
      </p:sp>
      <p:grpSp>
        <p:nvGrpSpPr>
          <p:cNvPr name="Group 7" id="7"/>
          <p:cNvGrpSpPr/>
          <p:nvPr/>
        </p:nvGrpSpPr>
        <p:grpSpPr>
          <a:xfrm rot="0">
            <a:off x="178026" y="199544"/>
            <a:ext cx="3601974" cy="1924195"/>
            <a:chOff x="0" y="0"/>
            <a:chExt cx="1290866" cy="689588"/>
          </a:xfrm>
        </p:grpSpPr>
        <p:sp>
          <p:nvSpPr>
            <p:cNvPr name="Freeform 8" id="8"/>
            <p:cNvSpPr/>
            <p:nvPr/>
          </p:nvSpPr>
          <p:spPr>
            <a:xfrm flipH="false" flipV="false" rot="0">
              <a:off x="0" y="0"/>
              <a:ext cx="1290866" cy="689588"/>
            </a:xfrm>
            <a:custGeom>
              <a:avLst/>
              <a:gdLst/>
              <a:ahLst/>
              <a:cxnLst/>
              <a:rect r="r" b="b" t="t" l="l"/>
              <a:pathLst>
                <a:path h="689588" w="1290866">
                  <a:moveTo>
                    <a:pt x="36539" y="0"/>
                  </a:moveTo>
                  <a:lnTo>
                    <a:pt x="1254327" y="0"/>
                  </a:lnTo>
                  <a:cubicBezTo>
                    <a:pt x="1274507" y="0"/>
                    <a:pt x="1290866" y="16359"/>
                    <a:pt x="1290866" y="36539"/>
                  </a:cubicBezTo>
                  <a:lnTo>
                    <a:pt x="1290866" y="653049"/>
                  </a:lnTo>
                  <a:cubicBezTo>
                    <a:pt x="1290866" y="673229"/>
                    <a:pt x="1274507" y="689588"/>
                    <a:pt x="1254327" y="689588"/>
                  </a:cubicBezTo>
                  <a:lnTo>
                    <a:pt x="36539" y="689588"/>
                  </a:lnTo>
                  <a:cubicBezTo>
                    <a:pt x="16359" y="689588"/>
                    <a:pt x="0" y="673229"/>
                    <a:pt x="0" y="653049"/>
                  </a:cubicBezTo>
                  <a:lnTo>
                    <a:pt x="0" y="36539"/>
                  </a:lnTo>
                  <a:cubicBezTo>
                    <a:pt x="0" y="16359"/>
                    <a:pt x="16359" y="0"/>
                    <a:pt x="36539" y="0"/>
                  </a:cubicBezTo>
                  <a:close/>
                </a:path>
              </a:pathLst>
            </a:custGeom>
            <a:solidFill>
              <a:srgbClr val="FFFFFF"/>
            </a:solidFill>
            <a:ln w="28575" cap="sq">
              <a:solidFill>
                <a:srgbClr val="F5B01C"/>
              </a:solidFill>
              <a:prstDash val="solid"/>
              <a:miter/>
            </a:ln>
          </p:spPr>
        </p:sp>
        <p:sp>
          <p:nvSpPr>
            <p:cNvPr name="TextBox 9" id="9"/>
            <p:cNvSpPr txBox="true"/>
            <p:nvPr/>
          </p:nvSpPr>
          <p:spPr>
            <a:xfrm>
              <a:off x="0" y="-28575"/>
              <a:ext cx="1290866" cy="718163"/>
            </a:xfrm>
            <a:prstGeom prst="rect">
              <a:avLst/>
            </a:prstGeom>
          </p:spPr>
          <p:txBody>
            <a:bodyPr anchor="ctr" rtlCol="false" tIns="50800" lIns="50800" bIns="50800" rIns="50800"/>
            <a:lstStyle/>
            <a:p>
              <a:pPr algn="ctr">
                <a:lnSpc>
                  <a:spcPts val="1960"/>
                </a:lnSpc>
                <a:spcBef>
                  <a:spcPct val="0"/>
                </a:spcBef>
              </a:pPr>
            </a:p>
          </p:txBody>
        </p:sp>
      </p:grpSp>
      <p:sp>
        <p:nvSpPr>
          <p:cNvPr name="TextBox 10" id="10"/>
          <p:cNvSpPr txBox="true"/>
          <p:nvPr/>
        </p:nvSpPr>
        <p:spPr>
          <a:xfrm rot="0">
            <a:off x="256930" y="238808"/>
            <a:ext cx="3450027" cy="1794510"/>
          </a:xfrm>
          <a:prstGeom prst="rect">
            <a:avLst/>
          </a:prstGeom>
        </p:spPr>
        <p:txBody>
          <a:bodyPr anchor="t" rtlCol="false" tIns="0" lIns="0" bIns="0" rIns="0">
            <a:spAutoFit/>
          </a:bodyPr>
          <a:lstStyle/>
          <a:p>
            <a:pPr algn="just">
              <a:lnSpc>
                <a:spcPts val="1440"/>
              </a:lnSpc>
            </a:pPr>
            <a:r>
              <a:rPr lang="en-US" sz="1200" spc="-50">
                <a:solidFill>
                  <a:srgbClr val="FF3131"/>
                </a:solidFill>
                <a:latin typeface="Arima Madurai Bold"/>
              </a:rPr>
              <a:t>Câu 4:</a:t>
            </a:r>
            <a:r>
              <a:rPr lang="en-US" sz="1200" spc="-50">
                <a:solidFill>
                  <a:srgbClr val="FF2768"/>
                </a:solidFill>
                <a:latin typeface="Arima Madurai Bold"/>
              </a:rPr>
              <a:t> </a:t>
            </a:r>
            <a:r>
              <a:rPr lang="en-US" sz="1200" spc="-50">
                <a:solidFill>
                  <a:srgbClr val="000000"/>
                </a:solidFill>
                <a:latin typeface="Arima Madurai Bold"/>
              </a:rPr>
              <a:t>“A thằng nhãi con, muốn vuốt râu hùm. Quân bay đầu, đánh chết chúng nó đi cho tao, tội vạ đâu tao chịu” là lời của ai? Chứng tỏ điều gì về người đó?</a:t>
            </a:r>
          </a:p>
          <a:p>
            <a:pPr algn="just">
              <a:lnSpc>
                <a:spcPts val="1680"/>
              </a:lnSpc>
            </a:pPr>
            <a:r>
              <a:rPr lang="en-US" sz="1200" spc="-61">
                <a:solidFill>
                  <a:srgbClr val="A6A6A6"/>
                </a:solidFill>
                <a:latin typeface="Arima Madurai Bold"/>
              </a:rPr>
              <a:t>------------------------------------------------------------------------------------------------------------------------------------------------------------------------------------------------------------------------------------------------------------------------------------------------------------------------------------------------------------------------------------------------------</a:t>
            </a:r>
          </a:p>
        </p:txBody>
      </p:sp>
      <p:grpSp>
        <p:nvGrpSpPr>
          <p:cNvPr name="Group 11" id="11"/>
          <p:cNvGrpSpPr/>
          <p:nvPr/>
        </p:nvGrpSpPr>
        <p:grpSpPr>
          <a:xfrm rot="0">
            <a:off x="3803035" y="199544"/>
            <a:ext cx="3601974" cy="1924195"/>
            <a:chOff x="0" y="0"/>
            <a:chExt cx="1290866" cy="689588"/>
          </a:xfrm>
        </p:grpSpPr>
        <p:sp>
          <p:nvSpPr>
            <p:cNvPr name="Freeform 12" id="12"/>
            <p:cNvSpPr/>
            <p:nvPr/>
          </p:nvSpPr>
          <p:spPr>
            <a:xfrm flipH="false" flipV="false" rot="0">
              <a:off x="0" y="0"/>
              <a:ext cx="1290866" cy="689588"/>
            </a:xfrm>
            <a:custGeom>
              <a:avLst/>
              <a:gdLst/>
              <a:ahLst/>
              <a:cxnLst/>
              <a:rect r="r" b="b" t="t" l="l"/>
              <a:pathLst>
                <a:path h="689588" w="1290866">
                  <a:moveTo>
                    <a:pt x="36539" y="0"/>
                  </a:moveTo>
                  <a:lnTo>
                    <a:pt x="1254327" y="0"/>
                  </a:lnTo>
                  <a:cubicBezTo>
                    <a:pt x="1274507" y="0"/>
                    <a:pt x="1290866" y="16359"/>
                    <a:pt x="1290866" y="36539"/>
                  </a:cubicBezTo>
                  <a:lnTo>
                    <a:pt x="1290866" y="653049"/>
                  </a:lnTo>
                  <a:cubicBezTo>
                    <a:pt x="1290866" y="673229"/>
                    <a:pt x="1274507" y="689588"/>
                    <a:pt x="1254327" y="689588"/>
                  </a:cubicBezTo>
                  <a:lnTo>
                    <a:pt x="36539" y="689588"/>
                  </a:lnTo>
                  <a:cubicBezTo>
                    <a:pt x="16359" y="689588"/>
                    <a:pt x="0" y="673229"/>
                    <a:pt x="0" y="653049"/>
                  </a:cubicBezTo>
                  <a:lnTo>
                    <a:pt x="0" y="36539"/>
                  </a:lnTo>
                  <a:cubicBezTo>
                    <a:pt x="0" y="16359"/>
                    <a:pt x="16359" y="0"/>
                    <a:pt x="36539" y="0"/>
                  </a:cubicBezTo>
                  <a:close/>
                </a:path>
              </a:pathLst>
            </a:custGeom>
            <a:solidFill>
              <a:srgbClr val="FFFFFF"/>
            </a:solidFill>
            <a:ln w="28575" cap="sq">
              <a:solidFill>
                <a:srgbClr val="F5B01C"/>
              </a:solidFill>
              <a:prstDash val="solid"/>
              <a:miter/>
            </a:ln>
          </p:spPr>
        </p:sp>
        <p:sp>
          <p:nvSpPr>
            <p:cNvPr name="TextBox 13" id="13"/>
            <p:cNvSpPr txBox="true"/>
            <p:nvPr/>
          </p:nvSpPr>
          <p:spPr>
            <a:xfrm>
              <a:off x="0" y="-28575"/>
              <a:ext cx="1290866" cy="718163"/>
            </a:xfrm>
            <a:prstGeom prst="rect">
              <a:avLst/>
            </a:prstGeom>
          </p:spPr>
          <p:txBody>
            <a:bodyPr anchor="ctr" rtlCol="false" tIns="50800" lIns="50800" bIns="50800" rIns="50800"/>
            <a:lstStyle/>
            <a:p>
              <a:pPr algn="ctr">
                <a:lnSpc>
                  <a:spcPts val="1960"/>
                </a:lnSpc>
                <a:spcBef>
                  <a:spcPct val="0"/>
                </a:spcBef>
              </a:pPr>
            </a:p>
          </p:txBody>
        </p:sp>
      </p:grpSp>
      <p:sp>
        <p:nvSpPr>
          <p:cNvPr name="TextBox 14" id="14"/>
          <p:cNvSpPr txBox="true"/>
          <p:nvPr/>
        </p:nvSpPr>
        <p:spPr>
          <a:xfrm rot="0">
            <a:off x="3879009" y="256694"/>
            <a:ext cx="3450027" cy="2004060"/>
          </a:xfrm>
          <a:prstGeom prst="rect">
            <a:avLst/>
          </a:prstGeom>
        </p:spPr>
        <p:txBody>
          <a:bodyPr anchor="t" rtlCol="false" tIns="0" lIns="0" bIns="0" rIns="0">
            <a:spAutoFit/>
          </a:bodyPr>
          <a:lstStyle/>
          <a:p>
            <a:pPr algn="just">
              <a:lnSpc>
                <a:spcPts val="1440"/>
              </a:lnSpc>
            </a:pPr>
            <a:r>
              <a:rPr lang="en-US" sz="1200" spc="-50">
                <a:solidFill>
                  <a:srgbClr val="FF3131"/>
                </a:solidFill>
                <a:latin typeface="Arima Madurai Bold"/>
              </a:rPr>
              <a:t>Câu 5:</a:t>
            </a:r>
            <a:r>
              <a:rPr lang="en-US" sz="1200" spc="-50">
                <a:solidFill>
                  <a:srgbClr val="FF2768"/>
                </a:solidFill>
                <a:latin typeface="Arima Madurai Bold"/>
              </a:rPr>
              <a:t> </a:t>
            </a:r>
            <a:r>
              <a:rPr lang="en-US" sz="1200" spc="-50">
                <a:solidFill>
                  <a:srgbClr val="000000"/>
                </a:solidFill>
                <a:latin typeface="Arima Madurai Bold"/>
              </a:rPr>
              <a:t>“Dẫu sao cũng không thể tha được thằng giặc hung dữ ấy. Nó với tôi một sống, một chết...” là lời của ai và thể hiện điều gì?</a:t>
            </a:r>
          </a:p>
          <a:p>
            <a:pPr algn="just">
              <a:lnSpc>
                <a:spcPts val="1680"/>
              </a:lnSpc>
            </a:pPr>
            <a:r>
              <a:rPr lang="en-US" sz="1200" spc="-61">
                <a:solidFill>
                  <a:srgbClr val="A6A6A6"/>
                </a:solidFill>
                <a:latin typeface="Arima Madurai Bold"/>
              </a:rPr>
              <a:t>-----------------------------------------------------------------------------------------------------------------------------------------------------------------------------------------------------------------------------------------------------------------------------------------------------------------------------------------------------------------------------------------------------------------------------------------------------------------------</a:t>
            </a:r>
          </a:p>
        </p:txBody>
      </p:sp>
      <p:grpSp>
        <p:nvGrpSpPr>
          <p:cNvPr name="Group 15" id="15"/>
          <p:cNvGrpSpPr/>
          <p:nvPr/>
        </p:nvGrpSpPr>
        <p:grpSpPr>
          <a:xfrm rot="0">
            <a:off x="166509" y="2147964"/>
            <a:ext cx="3601974" cy="1924195"/>
            <a:chOff x="0" y="0"/>
            <a:chExt cx="1290866" cy="689588"/>
          </a:xfrm>
        </p:grpSpPr>
        <p:sp>
          <p:nvSpPr>
            <p:cNvPr name="Freeform 16" id="16"/>
            <p:cNvSpPr/>
            <p:nvPr/>
          </p:nvSpPr>
          <p:spPr>
            <a:xfrm flipH="false" flipV="false" rot="0">
              <a:off x="0" y="0"/>
              <a:ext cx="1290866" cy="689588"/>
            </a:xfrm>
            <a:custGeom>
              <a:avLst/>
              <a:gdLst/>
              <a:ahLst/>
              <a:cxnLst/>
              <a:rect r="r" b="b" t="t" l="l"/>
              <a:pathLst>
                <a:path h="689588" w="1290866">
                  <a:moveTo>
                    <a:pt x="36539" y="0"/>
                  </a:moveTo>
                  <a:lnTo>
                    <a:pt x="1254327" y="0"/>
                  </a:lnTo>
                  <a:cubicBezTo>
                    <a:pt x="1274507" y="0"/>
                    <a:pt x="1290866" y="16359"/>
                    <a:pt x="1290866" y="36539"/>
                  </a:cubicBezTo>
                  <a:lnTo>
                    <a:pt x="1290866" y="653049"/>
                  </a:lnTo>
                  <a:cubicBezTo>
                    <a:pt x="1290866" y="673229"/>
                    <a:pt x="1274507" y="689588"/>
                    <a:pt x="1254327" y="689588"/>
                  </a:cubicBezTo>
                  <a:lnTo>
                    <a:pt x="36539" y="689588"/>
                  </a:lnTo>
                  <a:cubicBezTo>
                    <a:pt x="16359" y="689588"/>
                    <a:pt x="0" y="673229"/>
                    <a:pt x="0" y="653049"/>
                  </a:cubicBezTo>
                  <a:lnTo>
                    <a:pt x="0" y="36539"/>
                  </a:lnTo>
                  <a:cubicBezTo>
                    <a:pt x="0" y="16359"/>
                    <a:pt x="16359" y="0"/>
                    <a:pt x="36539" y="0"/>
                  </a:cubicBezTo>
                  <a:close/>
                </a:path>
              </a:pathLst>
            </a:custGeom>
            <a:solidFill>
              <a:srgbClr val="FFFFFF"/>
            </a:solidFill>
            <a:ln w="28575" cap="sq">
              <a:solidFill>
                <a:srgbClr val="F5B01C"/>
              </a:solidFill>
              <a:prstDash val="solid"/>
              <a:miter/>
            </a:ln>
          </p:spPr>
        </p:sp>
        <p:sp>
          <p:nvSpPr>
            <p:cNvPr name="TextBox 17" id="17"/>
            <p:cNvSpPr txBox="true"/>
            <p:nvPr/>
          </p:nvSpPr>
          <p:spPr>
            <a:xfrm>
              <a:off x="0" y="-28575"/>
              <a:ext cx="1290866" cy="718163"/>
            </a:xfrm>
            <a:prstGeom prst="rect">
              <a:avLst/>
            </a:prstGeom>
          </p:spPr>
          <p:txBody>
            <a:bodyPr anchor="ctr" rtlCol="false" tIns="50800" lIns="50800" bIns="50800" rIns="50800"/>
            <a:lstStyle/>
            <a:p>
              <a:pPr algn="ctr">
                <a:lnSpc>
                  <a:spcPts val="1960"/>
                </a:lnSpc>
                <a:spcBef>
                  <a:spcPct val="0"/>
                </a:spcBef>
              </a:pPr>
            </a:p>
          </p:txBody>
        </p:sp>
      </p:grpSp>
      <p:sp>
        <p:nvSpPr>
          <p:cNvPr name="TextBox 18" id="18"/>
          <p:cNvSpPr txBox="true"/>
          <p:nvPr/>
        </p:nvSpPr>
        <p:spPr>
          <a:xfrm rot="0">
            <a:off x="245413" y="2187227"/>
            <a:ext cx="3450027" cy="1851660"/>
          </a:xfrm>
          <a:prstGeom prst="rect">
            <a:avLst/>
          </a:prstGeom>
        </p:spPr>
        <p:txBody>
          <a:bodyPr anchor="t" rtlCol="false" tIns="0" lIns="0" bIns="0" rIns="0">
            <a:spAutoFit/>
          </a:bodyPr>
          <a:lstStyle/>
          <a:p>
            <a:pPr algn="just">
              <a:lnSpc>
                <a:spcPts val="1440"/>
              </a:lnSpc>
            </a:pPr>
            <a:r>
              <a:rPr lang="en-US" sz="1200" spc="-50">
                <a:solidFill>
                  <a:srgbClr val="FF3131"/>
                </a:solidFill>
                <a:latin typeface="Arima Madurai Bold"/>
              </a:rPr>
              <a:t>Câu 6:</a:t>
            </a:r>
            <a:r>
              <a:rPr lang="en-US" sz="1200" spc="-50">
                <a:solidFill>
                  <a:srgbClr val="FF2768"/>
                </a:solidFill>
                <a:latin typeface="Arima Madurai Bold"/>
              </a:rPr>
              <a:t> </a:t>
            </a:r>
            <a:r>
              <a:rPr lang="en-US" sz="1200" spc="-50">
                <a:solidFill>
                  <a:srgbClr val="000000"/>
                </a:solidFill>
                <a:latin typeface="Arima Madurai Bold"/>
              </a:rPr>
              <a:t>Vì sao Đặng Mậu Lân dám lộng hành?</a:t>
            </a:r>
          </a:p>
          <a:p>
            <a:pPr algn="just">
              <a:lnSpc>
                <a:spcPts val="1680"/>
              </a:lnSpc>
            </a:pPr>
            <a:r>
              <a:rPr lang="en-US" sz="1200" spc="-61">
                <a:solidFill>
                  <a:srgbClr val="A6A6A6"/>
                </a:solidFill>
                <a:latin typeface="Arima Madurai Bold"/>
              </a:rPr>
              <a:t>----------------------------------------------------------------------------------------------------------------------------------------------------------------------------------------------------------------------------------------------------------------------------------------------------------------------------------------------------------------------------------------------------------------------------------------------------------------------------------------------------------------------------------------</a:t>
            </a:r>
          </a:p>
        </p:txBody>
      </p:sp>
      <p:grpSp>
        <p:nvGrpSpPr>
          <p:cNvPr name="Group 19" id="19"/>
          <p:cNvGrpSpPr/>
          <p:nvPr/>
        </p:nvGrpSpPr>
        <p:grpSpPr>
          <a:xfrm rot="0">
            <a:off x="3791518" y="2147964"/>
            <a:ext cx="3601974" cy="1924195"/>
            <a:chOff x="0" y="0"/>
            <a:chExt cx="1290866" cy="689588"/>
          </a:xfrm>
        </p:grpSpPr>
        <p:sp>
          <p:nvSpPr>
            <p:cNvPr name="Freeform 20" id="20"/>
            <p:cNvSpPr/>
            <p:nvPr/>
          </p:nvSpPr>
          <p:spPr>
            <a:xfrm flipH="false" flipV="false" rot="0">
              <a:off x="0" y="0"/>
              <a:ext cx="1290866" cy="689588"/>
            </a:xfrm>
            <a:custGeom>
              <a:avLst/>
              <a:gdLst/>
              <a:ahLst/>
              <a:cxnLst/>
              <a:rect r="r" b="b" t="t" l="l"/>
              <a:pathLst>
                <a:path h="689588" w="1290866">
                  <a:moveTo>
                    <a:pt x="36539" y="0"/>
                  </a:moveTo>
                  <a:lnTo>
                    <a:pt x="1254327" y="0"/>
                  </a:lnTo>
                  <a:cubicBezTo>
                    <a:pt x="1274507" y="0"/>
                    <a:pt x="1290866" y="16359"/>
                    <a:pt x="1290866" y="36539"/>
                  </a:cubicBezTo>
                  <a:lnTo>
                    <a:pt x="1290866" y="653049"/>
                  </a:lnTo>
                  <a:cubicBezTo>
                    <a:pt x="1290866" y="673229"/>
                    <a:pt x="1274507" y="689588"/>
                    <a:pt x="1254327" y="689588"/>
                  </a:cubicBezTo>
                  <a:lnTo>
                    <a:pt x="36539" y="689588"/>
                  </a:lnTo>
                  <a:cubicBezTo>
                    <a:pt x="16359" y="689588"/>
                    <a:pt x="0" y="673229"/>
                    <a:pt x="0" y="653049"/>
                  </a:cubicBezTo>
                  <a:lnTo>
                    <a:pt x="0" y="36539"/>
                  </a:lnTo>
                  <a:cubicBezTo>
                    <a:pt x="0" y="16359"/>
                    <a:pt x="16359" y="0"/>
                    <a:pt x="36539" y="0"/>
                  </a:cubicBezTo>
                  <a:close/>
                </a:path>
              </a:pathLst>
            </a:custGeom>
            <a:solidFill>
              <a:srgbClr val="FFFFFF"/>
            </a:solidFill>
            <a:ln w="28575" cap="sq">
              <a:solidFill>
                <a:srgbClr val="F5B01C"/>
              </a:solidFill>
              <a:prstDash val="solid"/>
              <a:miter/>
            </a:ln>
          </p:spPr>
        </p:sp>
        <p:sp>
          <p:nvSpPr>
            <p:cNvPr name="TextBox 21" id="21"/>
            <p:cNvSpPr txBox="true"/>
            <p:nvPr/>
          </p:nvSpPr>
          <p:spPr>
            <a:xfrm>
              <a:off x="0" y="-28575"/>
              <a:ext cx="1290866" cy="718163"/>
            </a:xfrm>
            <a:prstGeom prst="rect">
              <a:avLst/>
            </a:prstGeom>
          </p:spPr>
          <p:txBody>
            <a:bodyPr anchor="ctr" rtlCol="false" tIns="50800" lIns="50800" bIns="50800" rIns="50800"/>
            <a:lstStyle/>
            <a:p>
              <a:pPr algn="ctr">
                <a:lnSpc>
                  <a:spcPts val="1960"/>
                </a:lnSpc>
                <a:spcBef>
                  <a:spcPct val="0"/>
                </a:spcBef>
              </a:pPr>
            </a:p>
          </p:txBody>
        </p:sp>
      </p:grpSp>
      <p:sp>
        <p:nvSpPr>
          <p:cNvPr name="TextBox 22" id="22"/>
          <p:cNvSpPr txBox="true"/>
          <p:nvPr/>
        </p:nvSpPr>
        <p:spPr>
          <a:xfrm rot="0">
            <a:off x="3867491" y="2205114"/>
            <a:ext cx="3450027" cy="1823085"/>
          </a:xfrm>
          <a:prstGeom prst="rect">
            <a:avLst/>
          </a:prstGeom>
        </p:spPr>
        <p:txBody>
          <a:bodyPr anchor="t" rtlCol="false" tIns="0" lIns="0" bIns="0" rIns="0">
            <a:spAutoFit/>
          </a:bodyPr>
          <a:lstStyle/>
          <a:p>
            <a:pPr algn="just">
              <a:lnSpc>
                <a:spcPts val="1440"/>
              </a:lnSpc>
            </a:pPr>
            <a:r>
              <a:rPr lang="en-US" sz="1200" spc="-50">
                <a:solidFill>
                  <a:srgbClr val="FF3131"/>
                </a:solidFill>
                <a:latin typeface="Arima Madurai Bold"/>
              </a:rPr>
              <a:t>Câu 7:</a:t>
            </a:r>
            <a:r>
              <a:rPr lang="en-US" sz="1200" spc="-50">
                <a:solidFill>
                  <a:srgbClr val="FF2768"/>
                </a:solidFill>
                <a:latin typeface="Arima Madurai Bold"/>
              </a:rPr>
              <a:t> </a:t>
            </a:r>
            <a:r>
              <a:rPr lang="en-US" sz="1200" spc="-50">
                <a:solidFill>
                  <a:srgbClr val="000000"/>
                </a:solidFill>
                <a:latin typeface="Arima Madurai Bold"/>
              </a:rPr>
              <a:t>Vì sao Nguyễn Mại nói: Bọn văn nhân thực là lũ vô ích?</a:t>
            </a:r>
          </a:p>
          <a:p>
            <a:pPr algn="just">
              <a:lnSpc>
                <a:spcPts val="1680"/>
              </a:lnSpc>
            </a:pPr>
            <a:r>
              <a:rPr lang="en-US" sz="1200" spc="-61">
                <a:solidFill>
                  <a:srgbClr val="A6A6A6"/>
                </a:solidFill>
                <a:latin typeface="Arima Madurai Bold"/>
              </a:rPr>
              <a:t>-----------------------------------------------------------------------------------------------------------------------------------------------------------------------------------------------------------------------------------------------------------------------------------------------------------------------------------------------------------------------------------------------------------------------------------------------------------------------</a:t>
            </a:r>
          </a:p>
        </p:txBody>
      </p:sp>
      <p:grpSp>
        <p:nvGrpSpPr>
          <p:cNvPr name="Group 23" id="23"/>
          <p:cNvGrpSpPr/>
          <p:nvPr/>
        </p:nvGrpSpPr>
        <p:grpSpPr>
          <a:xfrm rot="0">
            <a:off x="154991" y="4100734"/>
            <a:ext cx="3601974" cy="2252874"/>
            <a:chOff x="0" y="0"/>
            <a:chExt cx="1290866" cy="807379"/>
          </a:xfrm>
        </p:grpSpPr>
        <p:sp>
          <p:nvSpPr>
            <p:cNvPr name="Freeform 24" id="24"/>
            <p:cNvSpPr/>
            <p:nvPr/>
          </p:nvSpPr>
          <p:spPr>
            <a:xfrm flipH="false" flipV="false" rot="0">
              <a:off x="0" y="0"/>
              <a:ext cx="1290866" cy="807379"/>
            </a:xfrm>
            <a:custGeom>
              <a:avLst/>
              <a:gdLst/>
              <a:ahLst/>
              <a:cxnLst/>
              <a:rect r="r" b="b" t="t" l="l"/>
              <a:pathLst>
                <a:path h="807379" w="1290866">
                  <a:moveTo>
                    <a:pt x="36539" y="0"/>
                  </a:moveTo>
                  <a:lnTo>
                    <a:pt x="1254327" y="0"/>
                  </a:lnTo>
                  <a:cubicBezTo>
                    <a:pt x="1274507" y="0"/>
                    <a:pt x="1290866" y="16359"/>
                    <a:pt x="1290866" y="36539"/>
                  </a:cubicBezTo>
                  <a:lnTo>
                    <a:pt x="1290866" y="770840"/>
                  </a:lnTo>
                  <a:cubicBezTo>
                    <a:pt x="1290866" y="791020"/>
                    <a:pt x="1274507" y="807379"/>
                    <a:pt x="1254327" y="807379"/>
                  </a:cubicBezTo>
                  <a:lnTo>
                    <a:pt x="36539" y="807379"/>
                  </a:lnTo>
                  <a:cubicBezTo>
                    <a:pt x="16359" y="807379"/>
                    <a:pt x="0" y="791020"/>
                    <a:pt x="0" y="770840"/>
                  </a:cubicBezTo>
                  <a:lnTo>
                    <a:pt x="0" y="36539"/>
                  </a:lnTo>
                  <a:cubicBezTo>
                    <a:pt x="0" y="16359"/>
                    <a:pt x="16359" y="0"/>
                    <a:pt x="36539" y="0"/>
                  </a:cubicBezTo>
                  <a:close/>
                </a:path>
              </a:pathLst>
            </a:custGeom>
            <a:solidFill>
              <a:srgbClr val="FFFFFF"/>
            </a:solidFill>
            <a:ln w="28575" cap="sq">
              <a:solidFill>
                <a:srgbClr val="F5B01C"/>
              </a:solidFill>
              <a:prstDash val="solid"/>
              <a:miter/>
            </a:ln>
          </p:spPr>
        </p:sp>
        <p:sp>
          <p:nvSpPr>
            <p:cNvPr name="TextBox 25" id="25"/>
            <p:cNvSpPr txBox="true"/>
            <p:nvPr/>
          </p:nvSpPr>
          <p:spPr>
            <a:xfrm>
              <a:off x="0" y="-28575"/>
              <a:ext cx="1290866" cy="835954"/>
            </a:xfrm>
            <a:prstGeom prst="rect">
              <a:avLst/>
            </a:prstGeom>
          </p:spPr>
          <p:txBody>
            <a:bodyPr anchor="ctr" rtlCol="false" tIns="50800" lIns="50800" bIns="50800" rIns="50800"/>
            <a:lstStyle/>
            <a:p>
              <a:pPr algn="ctr">
                <a:lnSpc>
                  <a:spcPts val="1960"/>
                </a:lnSpc>
                <a:spcBef>
                  <a:spcPct val="0"/>
                </a:spcBef>
              </a:pPr>
            </a:p>
          </p:txBody>
        </p:sp>
      </p:grpSp>
      <p:sp>
        <p:nvSpPr>
          <p:cNvPr name="TextBox 26" id="26"/>
          <p:cNvSpPr txBox="true"/>
          <p:nvPr/>
        </p:nvSpPr>
        <p:spPr>
          <a:xfrm rot="0">
            <a:off x="233895" y="4139998"/>
            <a:ext cx="3450027" cy="2213610"/>
          </a:xfrm>
          <a:prstGeom prst="rect">
            <a:avLst/>
          </a:prstGeom>
        </p:spPr>
        <p:txBody>
          <a:bodyPr anchor="t" rtlCol="false" tIns="0" lIns="0" bIns="0" rIns="0">
            <a:spAutoFit/>
          </a:bodyPr>
          <a:lstStyle/>
          <a:p>
            <a:pPr algn="just">
              <a:lnSpc>
                <a:spcPts val="1440"/>
              </a:lnSpc>
            </a:pPr>
            <a:r>
              <a:rPr lang="en-US" sz="1200" spc="-50">
                <a:solidFill>
                  <a:srgbClr val="FF3131"/>
                </a:solidFill>
                <a:latin typeface="Arima Madurai Bold"/>
              </a:rPr>
              <a:t>Câu 8:</a:t>
            </a:r>
            <a:r>
              <a:rPr lang="en-US" sz="1200" spc="-50">
                <a:solidFill>
                  <a:srgbClr val="FF2768"/>
                </a:solidFill>
                <a:latin typeface="Arima Madurai Bold"/>
              </a:rPr>
              <a:t> </a:t>
            </a:r>
            <a:r>
              <a:rPr lang="en-US" sz="1200" spc="-50">
                <a:solidFill>
                  <a:srgbClr val="000000"/>
                </a:solidFill>
                <a:latin typeface="Arima Madurai Bold"/>
              </a:rPr>
              <a:t>Em có đồng ý Nguyễn Mại không: Qua cái bệnh ngâm vịnh, cái bả từ chương, nay tôi khinh thường những thứ vô dụng ấy? Vì sao?</a:t>
            </a:r>
          </a:p>
          <a:p>
            <a:pPr algn="just">
              <a:lnSpc>
                <a:spcPts val="1680"/>
              </a:lnSpc>
            </a:pPr>
            <a:r>
              <a:rPr lang="en-US" sz="1200" spc="-61">
                <a:solidFill>
                  <a:srgbClr val="A6A6A6"/>
                </a:solidFill>
                <a:latin typeface="Arima Madurai Bold"/>
              </a:rPr>
              <a:t>----------------------------------------------------------------------------------------------------------------------------------------------------------------------------------------------------------------------------------------------------------------------------------------------------------------------------------------------------------------------------------------------------------------------------------------------------------------------------------------------------------------------------------------</a:t>
            </a:r>
          </a:p>
        </p:txBody>
      </p:sp>
      <p:grpSp>
        <p:nvGrpSpPr>
          <p:cNvPr name="Group 27" id="27"/>
          <p:cNvGrpSpPr/>
          <p:nvPr/>
        </p:nvGrpSpPr>
        <p:grpSpPr>
          <a:xfrm rot="0">
            <a:off x="3780000" y="4100734"/>
            <a:ext cx="3601974" cy="2252874"/>
            <a:chOff x="0" y="0"/>
            <a:chExt cx="1290866" cy="807379"/>
          </a:xfrm>
        </p:grpSpPr>
        <p:sp>
          <p:nvSpPr>
            <p:cNvPr name="Freeform 28" id="28"/>
            <p:cNvSpPr/>
            <p:nvPr/>
          </p:nvSpPr>
          <p:spPr>
            <a:xfrm flipH="false" flipV="false" rot="0">
              <a:off x="0" y="0"/>
              <a:ext cx="1290866" cy="807379"/>
            </a:xfrm>
            <a:custGeom>
              <a:avLst/>
              <a:gdLst/>
              <a:ahLst/>
              <a:cxnLst/>
              <a:rect r="r" b="b" t="t" l="l"/>
              <a:pathLst>
                <a:path h="807379" w="1290866">
                  <a:moveTo>
                    <a:pt x="36539" y="0"/>
                  </a:moveTo>
                  <a:lnTo>
                    <a:pt x="1254327" y="0"/>
                  </a:lnTo>
                  <a:cubicBezTo>
                    <a:pt x="1274507" y="0"/>
                    <a:pt x="1290866" y="16359"/>
                    <a:pt x="1290866" y="36539"/>
                  </a:cubicBezTo>
                  <a:lnTo>
                    <a:pt x="1290866" y="770840"/>
                  </a:lnTo>
                  <a:cubicBezTo>
                    <a:pt x="1290866" y="791020"/>
                    <a:pt x="1274507" y="807379"/>
                    <a:pt x="1254327" y="807379"/>
                  </a:cubicBezTo>
                  <a:lnTo>
                    <a:pt x="36539" y="807379"/>
                  </a:lnTo>
                  <a:cubicBezTo>
                    <a:pt x="16359" y="807379"/>
                    <a:pt x="0" y="791020"/>
                    <a:pt x="0" y="770840"/>
                  </a:cubicBezTo>
                  <a:lnTo>
                    <a:pt x="0" y="36539"/>
                  </a:lnTo>
                  <a:cubicBezTo>
                    <a:pt x="0" y="16359"/>
                    <a:pt x="16359" y="0"/>
                    <a:pt x="36539" y="0"/>
                  </a:cubicBezTo>
                  <a:close/>
                </a:path>
              </a:pathLst>
            </a:custGeom>
            <a:solidFill>
              <a:srgbClr val="FFFFFF"/>
            </a:solidFill>
            <a:ln w="28575" cap="sq">
              <a:solidFill>
                <a:srgbClr val="F5B01C"/>
              </a:solidFill>
              <a:prstDash val="solid"/>
              <a:miter/>
            </a:ln>
          </p:spPr>
        </p:sp>
        <p:sp>
          <p:nvSpPr>
            <p:cNvPr name="TextBox 29" id="29"/>
            <p:cNvSpPr txBox="true"/>
            <p:nvPr/>
          </p:nvSpPr>
          <p:spPr>
            <a:xfrm>
              <a:off x="0" y="-28575"/>
              <a:ext cx="1290866" cy="835954"/>
            </a:xfrm>
            <a:prstGeom prst="rect">
              <a:avLst/>
            </a:prstGeom>
          </p:spPr>
          <p:txBody>
            <a:bodyPr anchor="ctr" rtlCol="false" tIns="50800" lIns="50800" bIns="50800" rIns="50800"/>
            <a:lstStyle/>
            <a:p>
              <a:pPr algn="ctr">
                <a:lnSpc>
                  <a:spcPts val="1960"/>
                </a:lnSpc>
                <a:spcBef>
                  <a:spcPct val="0"/>
                </a:spcBef>
              </a:pPr>
            </a:p>
          </p:txBody>
        </p:sp>
      </p:grpSp>
      <p:sp>
        <p:nvSpPr>
          <p:cNvPr name="TextBox 30" id="30"/>
          <p:cNvSpPr txBox="true"/>
          <p:nvPr/>
        </p:nvSpPr>
        <p:spPr>
          <a:xfrm rot="0">
            <a:off x="3855973" y="4147084"/>
            <a:ext cx="3450027" cy="2242185"/>
          </a:xfrm>
          <a:prstGeom prst="rect">
            <a:avLst/>
          </a:prstGeom>
        </p:spPr>
        <p:txBody>
          <a:bodyPr anchor="t" rtlCol="false" tIns="0" lIns="0" bIns="0" rIns="0">
            <a:spAutoFit/>
          </a:bodyPr>
          <a:lstStyle/>
          <a:p>
            <a:pPr algn="just">
              <a:lnSpc>
                <a:spcPts val="1440"/>
              </a:lnSpc>
            </a:pPr>
            <a:r>
              <a:rPr lang="en-US" sz="1200" spc="-50">
                <a:solidFill>
                  <a:srgbClr val="FF3131"/>
                </a:solidFill>
                <a:latin typeface="Arima Madurai Bold"/>
              </a:rPr>
              <a:t>Câu 9:</a:t>
            </a:r>
            <a:r>
              <a:rPr lang="en-US" sz="1200" spc="-50">
                <a:solidFill>
                  <a:srgbClr val="FF2768"/>
                </a:solidFill>
                <a:latin typeface="Arima Madurai Bold"/>
              </a:rPr>
              <a:t> </a:t>
            </a:r>
            <a:r>
              <a:rPr lang="en-US" sz="1200" spc="-50">
                <a:solidFill>
                  <a:srgbClr val="000000"/>
                </a:solidFill>
                <a:latin typeface="Arima Madurai Bold"/>
              </a:rPr>
              <a:t>Tĩnh Vương là ai? Đoạn trích cho thấy con người này có đặc điểm gì?</a:t>
            </a:r>
          </a:p>
          <a:p>
            <a:pPr algn="just">
              <a:lnSpc>
                <a:spcPts val="1680"/>
              </a:lnSpc>
            </a:pPr>
            <a:r>
              <a:rPr lang="en-US" sz="1200" spc="-61">
                <a:solidFill>
                  <a:srgbClr val="A6A6A6"/>
                </a:solidFill>
                <a:latin typeface="Arima Madurai Bold"/>
              </a:rPr>
              <a:t>---------------------------------------------------------------------------------------------------------------------------------------------------------------------------------------------------------------------------------------------------------------------------------------------------------------------------------------------------------------------------------------------------------------------------------------------------------------------------------------------------------------------------------------------------------------------------------------------------------</a:t>
            </a:r>
          </a:p>
        </p:txBody>
      </p:sp>
      <p:grpSp>
        <p:nvGrpSpPr>
          <p:cNvPr name="Group 31" id="31"/>
          <p:cNvGrpSpPr/>
          <p:nvPr/>
        </p:nvGrpSpPr>
        <p:grpSpPr>
          <a:xfrm rot="0">
            <a:off x="169439" y="6389269"/>
            <a:ext cx="7212534" cy="1890924"/>
            <a:chOff x="0" y="0"/>
            <a:chExt cx="2584810" cy="677664"/>
          </a:xfrm>
        </p:grpSpPr>
        <p:sp>
          <p:nvSpPr>
            <p:cNvPr name="Freeform 32" id="32"/>
            <p:cNvSpPr/>
            <p:nvPr/>
          </p:nvSpPr>
          <p:spPr>
            <a:xfrm flipH="false" flipV="false" rot="0">
              <a:off x="0" y="0"/>
              <a:ext cx="2584809" cy="677664"/>
            </a:xfrm>
            <a:custGeom>
              <a:avLst/>
              <a:gdLst/>
              <a:ahLst/>
              <a:cxnLst/>
              <a:rect r="r" b="b" t="t" l="l"/>
              <a:pathLst>
                <a:path h="677664" w="2584809">
                  <a:moveTo>
                    <a:pt x="18248" y="0"/>
                  </a:moveTo>
                  <a:lnTo>
                    <a:pt x="2566562" y="0"/>
                  </a:lnTo>
                  <a:cubicBezTo>
                    <a:pt x="2576640" y="0"/>
                    <a:pt x="2584809" y="8170"/>
                    <a:pt x="2584809" y="18248"/>
                  </a:cubicBezTo>
                  <a:lnTo>
                    <a:pt x="2584809" y="659417"/>
                  </a:lnTo>
                  <a:cubicBezTo>
                    <a:pt x="2584809" y="664256"/>
                    <a:pt x="2582887" y="668898"/>
                    <a:pt x="2579465" y="672320"/>
                  </a:cubicBezTo>
                  <a:cubicBezTo>
                    <a:pt x="2576043" y="675742"/>
                    <a:pt x="2571401" y="677664"/>
                    <a:pt x="2566562" y="677664"/>
                  </a:cubicBezTo>
                  <a:lnTo>
                    <a:pt x="18248" y="677664"/>
                  </a:lnTo>
                  <a:cubicBezTo>
                    <a:pt x="13408" y="677664"/>
                    <a:pt x="8767" y="675742"/>
                    <a:pt x="5345" y="672320"/>
                  </a:cubicBezTo>
                  <a:cubicBezTo>
                    <a:pt x="1923" y="668898"/>
                    <a:pt x="0" y="664256"/>
                    <a:pt x="0" y="659417"/>
                  </a:cubicBezTo>
                  <a:lnTo>
                    <a:pt x="0" y="18248"/>
                  </a:lnTo>
                  <a:cubicBezTo>
                    <a:pt x="0" y="13408"/>
                    <a:pt x="1923" y="8767"/>
                    <a:pt x="5345" y="5345"/>
                  </a:cubicBezTo>
                  <a:cubicBezTo>
                    <a:pt x="8767" y="1923"/>
                    <a:pt x="13408" y="0"/>
                    <a:pt x="18248" y="0"/>
                  </a:cubicBezTo>
                  <a:close/>
                </a:path>
              </a:pathLst>
            </a:custGeom>
            <a:solidFill>
              <a:srgbClr val="FFFFFF"/>
            </a:solidFill>
            <a:ln w="28575" cap="sq">
              <a:solidFill>
                <a:srgbClr val="F5B01C"/>
              </a:solidFill>
              <a:prstDash val="solid"/>
              <a:miter/>
            </a:ln>
          </p:spPr>
        </p:sp>
        <p:sp>
          <p:nvSpPr>
            <p:cNvPr name="TextBox 33" id="33"/>
            <p:cNvSpPr txBox="true"/>
            <p:nvPr/>
          </p:nvSpPr>
          <p:spPr>
            <a:xfrm>
              <a:off x="0" y="-28575"/>
              <a:ext cx="2584810" cy="706239"/>
            </a:xfrm>
            <a:prstGeom prst="rect">
              <a:avLst/>
            </a:prstGeom>
          </p:spPr>
          <p:txBody>
            <a:bodyPr anchor="ctr" rtlCol="false" tIns="50800" lIns="50800" bIns="50800" rIns="50800"/>
            <a:lstStyle/>
            <a:p>
              <a:pPr algn="ctr">
                <a:lnSpc>
                  <a:spcPts val="1960"/>
                </a:lnSpc>
                <a:spcBef>
                  <a:spcPct val="0"/>
                </a:spcBef>
              </a:pPr>
            </a:p>
          </p:txBody>
        </p:sp>
      </p:grpSp>
      <p:sp>
        <p:nvSpPr>
          <p:cNvPr name="TextBox 34" id="34"/>
          <p:cNvSpPr txBox="true"/>
          <p:nvPr/>
        </p:nvSpPr>
        <p:spPr>
          <a:xfrm rot="0">
            <a:off x="248344" y="6428533"/>
            <a:ext cx="7057657" cy="1851660"/>
          </a:xfrm>
          <a:prstGeom prst="rect">
            <a:avLst/>
          </a:prstGeom>
        </p:spPr>
        <p:txBody>
          <a:bodyPr anchor="t" rtlCol="false" tIns="0" lIns="0" bIns="0" rIns="0">
            <a:spAutoFit/>
          </a:bodyPr>
          <a:lstStyle/>
          <a:p>
            <a:pPr algn="just">
              <a:lnSpc>
                <a:spcPts val="1440"/>
              </a:lnSpc>
            </a:pPr>
            <a:r>
              <a:rPr lang="en-US" sz="1200" spc="-50">
                <a:solidFill>
                  <a:srgbClr val="FF3131"/>
                </a:solidFill>
                <a:latin typeface="Arima Madurai Bold"/>
              </a:rPr>
              <a:t>Câu 10:</a:t>
            </a:r>
            <a:r>
              <a:rPr lang="en-US" sz="1200" spc="-50">
                <a:solidFill>
                  <a:srgbClr val="FF2768"/>
                </a:solidFill>
                <a:latin typeface="Arima Madurai Bold"/>
              </a:rPr>
              <a:t> </a:t>
            </a:r>
            <a:r>
              <a:rPr lang="en-US" sz="1200" spc="-50">
                <a:solidFill>
                  <a:srgbClr val="000000"/>
                </a:solidFill>
                <a:latin typeface="Arima Madurai Bold"/>
              </a:rPr>
              <a:t>Đoạn trích thể hiện những thái độ nào, đối với ai của tác giả?</a:t>
            </a:r>
          </a:p>
          <a:p>
            <a:pPr algn="just">
              <a:lnSpc>
                <a:spcPts val="1680"/>
              </a:lnSpc>
            </a:pPr>
            <a:r>
              <a:rPr lang="en-US" sz="1200" spc="-61">
                <a:solidFill>
                  <a:srgbClr val="A6A6A6"/>
                </a:solidFill>
                <a:latin typeface="Arima Madurai Bold"/>
              </a:rPr>
              <a:t>--------------------------------------------------------------------------------------------------------------------------------------------------------------------------------------------------------------------------------------------------------------------------------------------------------------------------------------------------------------------------------------------------------------------------------------------------------------------------------------------------------------------------------------------------------------------------------------------------------------------------------------------------------------------------------------------------------------------------------------------------------------------------------------------------------------------------------------------------------------------------------------------------------------------------------------------------------------------------------------------------------------------------------------------------------------------------------------------------------</a:t>
            </a:r>
          </a:p>
        </p:txBody>
      </p:sp>
      <p:grpSp>
        <p:nvGrpSpPr>
          <p:cNvPr name="Group 35" id="35"/>
          <p:cNvGrpSpPr/>
          <p:nvPr/>
        </p:nvGrpSpPr>
        <p:grpSpPr>
          <a:xfrm rot="0">
            <a:off x="185250" y="8299596"/>
            <a:ext cx="7212534" cy="2100707"/>
            <a:chOff x="0" y="0"/>
            <a:chExt cx="2584810" cy="752846"/>
          </a:xfrm>
        </p:grpSpPr>
        <p:sp>
          <p:nvSpPr>
            <p:cNvPr name="Freeform 36" id="36"/>
            <p:cNvSpPr/>
            <p:nvPr/>
          </p:nvSpPr>
          <p:spPr>
            <a:xfrm flipH="false" flipV="false" rot="0">
              <a:off x="0" y="0"/>
              <a:ext cx="2584809" cy="752846"/>
            </a:xfrm>
            <a:custGeom>
              <a:avLst/>
              <a:gdLst/>
              <a:ahLst/>
              <a:cxnLst/>
              <a:rect r="r" b="b" t="t" l="l"/>
              <a:pathLst>
                <a:path h="752846" w="2584809">
                  <a:moveTo>
                    <a:pt x="18248" y="0"/>
                  </a:moveTo>
                  <a:lnTo>
                    <a:pt x="2566562" y="0"/>
                  </a:lnTo>
                  <a:cubicBezTo>
                    <a:pt x="2576640" y="0"/>
                    <a:pt x="2584809" y="8170"/>
                    <a:pt x="2584809" y="18248"/>
                  </a:cubicBezTo>
                  <a:lnTo>
                    <a:pt x="2584809" y="734598"/>
                  </a:lnTo>
                  <a:cubicBezTo>
                    <a:pt x="2584809" y="739438"/>
                    <a:pt x="2582887" y="744079"/>
                    <a:pt x="2579465" y="747501"/>
                  </a:cubicBezTo>
                  <a:cubicBezTo>
                    <a:pt x="2576043" y="750924"/>
                    <a:pt x="2571401" y="752846"/>
                    <a:pt x="2566562" y="752846"/>
                  </a:cubicBezTo>
                  <a:lnTo>
                    <a:pt x="18248" y="752846"/>
                  </a:lnTo>
                  <a:cubicBezTo>
                    <a:pt x="13408" y="752846"/>
                    <a:pt x="8767" y="750924"/>
                    <a:pt x="5345" y="747501"/>
                  </a:cubicBezTo>
                  <a:cubicBezTo>
                    <a:pt x="1923" y="744079"/>
                    <a:pt x="0" y="739438"/>
                    <a:pt x="0" y="734598"/>
                  </a:cubicBezTo>
                  <a:lnTo>
                    <a:pt x="0" y="18248"/>
                  </a:lnTo>
                  <a:cubicBezTo>
                    <a:pt x="0" y="13408"/>
                    <a:pt x="1923" y="8767"/>
                    <a:pt x="5345" y="5345"/>
                  </a:cubicBezTo>
                  <a:cubicBezTo>
                    <a:pt x="8767" y="1923"/>
                    <a:pt x="13408" y="0"/>
                    <a:pt x="18248" y="0"/>
                  </a:cubicBezTo>
                  <a:close/>
                </a:path>
              </a:pathLst>
            </a:custGeom>
            <a:solidFill>
              <a:srgbClr val="FFFFFF"/>
            </a:solidFill>
            <a:ln w="28575" cap="sq">
              <a:solidFill>
                <a:srgbClr val="F5B01C"/>
              </a:solidFill>
              <a:prstDash val="solid"/>
              <a:miter/>
            </a:ln>
          </p:spPr>
        </p:sp>
        <p:sp>
          <p:nvSpPr>
            <p:cNvPr name="TextBox 37" id="37"/>
            <p:cNvSpPr txBox="true"/>
            <p:nvPr/>
          </p:nvSpPr>
          <p:spPr>
            <a:xfrm>
              <a:off x="0" y="-28575"/>
              <a:ext cx="2584810" cy="781421"/>
            </a:xfrm>
            <a:prstGeom prst="rect">
              <a:avLst/>
            </a:prstGeom>
          </p:spPr>
          <p:txBody>
            <a:bodyPr anchor="ctr" rtlCol="false" tIns="50800" lIns="50800" bIns="50800" rIns="50800"/>
            <a:lstStyle/>
            <a:p>
              <a:pPr algn="ctr">
                <a:lnSpc>
                  <a:spcPts val="1960"/>
                </a:lnSpc>
                <a:spcBef>
                  <a:spcPct val="0"/>
                </a:spcBef>
              </a:pPr>
            </a:p>
          </p:txBody>
        </p:sp>
      </p:grpSp>
      <p:sp>
        <p:nvSpPr>
          <p:cNvPr name="TextBox 38" id="38"/>
          <p:cNvSpPr txBox="true"/>
          <p:nvPr/>
        </p:nvSpPr>
        <p:spPr>
          <a:xfrm rot="0">
            <a:off x="259861" y="8375796"/>
            <a:ext cx="7057657" cy="2032635"/>
          </a:xfrm>
          <a:prstGeom prst="rect">
            <a:avLst/>
          </a:prstGeom>
        </p:spPr>
        <p:txBody>
          <a:bodyPr anchor="t" rtlCol="false" tIns="0" lIns="0" bIns="0" rIns="0">
            <a:spAutoFit/>
          </a:bodyPr>
          <a:lstStyle/>
          <a:p>
            <a:pPr algn="just">
              <a:lnSpc>
                <a:spcPts val="1440"/>
              </a:lnSpc>
            </a:pPr>
            <a:r>
              <a:rPr lang="en-US" sz="1200" spc="-50">
                <a:solidFill>
                  <a:srgbClr val="FF3131"/>
                </a:solidFill>
                <a:latin typeface="Arima Madurai Bold"/>
              </a:rPr>
              <a:t>Câu 11:</a:t>
            </a:r>
            <a:r>
              <a:rPr lang="en-US" sz="1200" spc="-50">
                <a:solidFill>
                  <a:srgbClr val="FF2768"/>
                </a:solidFill>
                <a:latin typeface="Arima Madurai Bold"/>
              </a:rPr>
              <a:t> </a:t>
            </a:r>
            <a:r>
              <a:rPr lang="en-US" sz="1200" spc="-50">
                <a:solidFill>
                  <a:srgbClr val="000000"/>
                </a:solidFill>
                <a:latin typeface="Arima Madurai Bold"/>
              </a:rPr>
              <a:t>Nhận xét nghệ thuật xây dựng nhân vật Đặng Mậu Lân. Qua nhân vật này tác giả Nguyễn Huy Tưởng muốn gửi bài học nào cho hậu thế?</a:t>
            </a:r>
          </a:p>
          <a:p>
            <a:pPr algn="just">
              <a:lnSpc>
                <a:spcPts val="1680"/>
              </a:lnSpc>
            </a:pPr>
            <a:r>
              <a:rPr lang="en-US" sz="1200" spc="-61">
                <a:solidFill>
                  <a:srgbClr val="A6A6A6"/>
                </a:solidFill>
                <a:latin typeface="Arima Madurai Bold"/>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EAA6"/>
        </a:solidFill>
      </p:bgPr>
    </p:bg>
    <p:spTree>
      <p:nvGrpSpPr>
        <p:cNvPr id="1" name=""/>
        <p:cNvGrpSpPr/>
        <p:nvPr/>
      </p:nvGrpSpPr>
      <p:grpSpPr>
        <a:xfrm>
          <a:off x="0" y="0"/>
          <a:ext cx="0" cy="0"/>
          <a:chOff x="0" y="0"/>
          <a:chExt cx="0" cy="0"/>
        </a:xfrm>
      </p:grpSpPr>
      <p:sp>
        <p:nvSpPr>
          <p:cNvPr name="Freeform 2" id="2"/>
          <p:cNvSpPr/>
          <p:nvPr/>
        </p:nvSpPr>
        <p:spPr>
          <a:xfrm flipH="false" flipV="false" rot="0">
            <a:off x="3361447" y="10299082"/>
            <a:ext cx="198762" cy="202443"/>
          </a:xfrm>
          <a:custGeom>
            <a:avLst/>
            <a:gdLst/>
            <a:ahLst/>
            <a:cxnLst/>
            <a:rect r="r" b="b" t="t" l="l"/>
            <a:pathLst>
              <a:path h="202443" w="198762">
                <a:moveTo>
                  <a:pt x="0" y="0"/>
                </a:moveTo>
                <a:lnTo>
                  <a:pt x="198762" y="0"/>
                </a:lnTo>
                <a:lnTo>
                  <a:pt x="198762" y="202443"/>
                </a:lnTo>
                <a:lnTo>
                  <a:pt x="0" y="2024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4374696" y="10197860"/>
            <a:ext cx="198762" cy="202443"/>
          </a:xfrm>
          <a:custGeom>
            <a:avLst/>
            <a:gdLst/>
            <a:ahLst/>
            <a:cxnLst/>
            <a:rect r="r" b="b" t="t" l="l"/>
            <a:pathLst>
              <a:path h="202443" w="198762">
                <a:moveTo>
                  <a:pt x="0" y="0"/>
                </a:moveTo>
                <a:lnTo>
                  <a:pt x="198762" y="0"/>
                </a:lnTo>
                <a:lnTo>
                  <a:pt x="198762" y="202443"/>
                </a:lnTo>
                <a:lnTo>
                  <a:pt x="0" y="2024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562252" y="10441900"/>
            <a:ext cx="198762" cy="202443"/>
          </a:xfrm>
          <a:custGeom>
            <a:avLst/>
            <a:gdLst/>
            <a:ahLst/>
            <a:cxnLst/>
            <a:rect r="r" b="b" t="t" l="l"/>
            <a:pathLst>
              <a:path h="202443" w="198762">
                <a:moveTo>
                  <a:pt x="0" y="0"/>
                </a:moveTo>
                <a:lnTo>
                  <a:pt x="198763" y="0"/>
                </a:lnTo>
                <a:lnTo>
                  <a:pt x="198763" y="202443"/>
                </a:lnTo>
                <a:lnTo>
                  <a:pt x="0" y="2024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72218">
            <a:off x="13642" y="-45816"/>
            <a:ext cx="3234551" cy="1332839"/>
          </a:xfrm>
          <a:custGeom>
            <a:avLst/>
            <a:gdLst/>
            <a:ahLst/>
            <a:cxnLst/>
            <a:rect r="r" b="b" t="t" l="l"/>
            <a:pathLst>
              <a:path h="1332839" w="3234551">
                <a:moveTo>
                  <a:pt x="3234551" y="0"/>
                </a:moveTo>
                <a:lnTo>
                  <a:pt x="0" y="0"/>
                </a:lnTo>
                <a:lnTo>
                  <a:pt x="0" y="1332839"/>
                </a:lnTo>
                <a:lnTo>
                  <a:pt x="3234551" y="1332839"/>
                </a:lnTo>
                <a:lnTo>
                  <a:pt x="3234551" y="0"/>
                </a:lnTo>
                <a:close/>
              </a:path>
            </a:pathLst>
          </a:custGeom>
          <a:blipFill>
            <a:blip r:embed="rId4">
              <a:alphaModFix amt="77000"/>
            </a:blip>
            <a:stretch>
              <a:fillRect l="0" t="0" r="0" b="0"/>
            </a:stretch>
          </a:blipFill>
          <a:ln cap="sq">
            <a:noFill/>
            <a:prstDash val="solid"/>
            <a:miter/>
          </a:ln>
        </p:spPr>
      </p:sp>
      <p:sp>
        <p:nvSpPr>
          <p:cNvPr name="Freeform 6" id="6"/>
          <p:cNvSpPr/>
          <p:nvPr/>
        </p:nvSpPr>
        <p:spPr>
          <a:xfrm flipH="false" flipV="false" rot="303504">
            <a:off x="4526687" y="87679"/>
            <a:ext cx="3243778" cy="1336641"/>
          </a:xfrm>
          <a:custGeom>
            <a:avLst/>
            <a:gdLst/>
            <a:ahLst/>
            <a:cxnLst/>
            <a:rect r="r" b="b" t="t" l="l"/>
            <a:pathLst>
              <a:path h="1336641" w="3243778">
                <a:moveTo>
                  <a:pt x="0" y="0"/>
                </a:moveTo>
                <a:lnTo>
                  <a:pt x="3243778" y="0"/>
                </a:lnTo>
                <a:lnTo>
                  <a:pt x="3243778" y="1336642"/>
                </a:lnTo>
                <a:lnTo>
                  <a:pt x="0" y="1336642"/>
                </a:lnTo>
                <a:lnTo>
                  <a:pt x="0" y="0"/>
                </a:lnTo>
                <a:close/>
              </a:path>
            </a:pathLst>
          </a:custGeom>
          <a:blipFill>
            <a:blip r:embed="rId4">
              <a:alphaModFix amt="77000"/>
            </a:blip>
            <a:stretch>
              <a:fillRect l="0" t="0" r="0" b="0"/>
            </a:stretch>
          </a:blipFill>
        </p:spPr>
      </p:sp>
      <p:grpSp>
        <p:nvGrpSpPr>
          <p:cNvPr name="Group 7" id="7"/>
          <p:cNvGrpSpPr/>
          <p:nvPr/>
        </p:nvGrpSpPr>
        <p:grpSpPr>
          <a:xfrm rot="0">
            <a:off x="185250" y="255211"/>
            <a:ext cx="7212534" cy="10145093"/>
            <a:chOff x="0" y="0"/>
            <a:chExt cx="2584810" cy="3635772"/>
          </a:xfrm>
        </p:grpSpPr>
        <p:sp>
          <p:nvSpPr>
            <p:cNvPr name="Freeform 8" id="8"/>
            <p:cNvSpPr/>
            <p:nvPr/>
          </p:nvSpPr>
          <p:spPr>
            <a:xfrm flipH="false" flipV="false" rot="0">
              <a:off x="0" y="0"/>
              <a:ext cx="2584809" cy="3635772"/>
            </a:xfrm>
            <a:custGeom>
              <a:avLst/>
              <a:gdLst/>
              <a:ahLst/>
              <a:cxnLst/>
              <a:rect r="r" b="b" t="t" l="l"/>
              <a:pathLst>
                <a:path h="3635772" w="2584809">
                  <a:moveTo>
                    <a:pt x="18248" y="0"/>
                  </a:moveTo>
                  <a:lnTo>
                    <a:pt x="2566562" y="0"/>
                  </a:lnTo>
                  <a:cubicBezTo>
                    <a:pt x="2576640" y="0"/>
                    <a:pt x="2584809" y="8170"/>
                    <a:pt x="2584809" y="18248"/>
                  </a:cubicBezTo>
                  <a:lnTo>
                    <a:pt x="2584809" y="3617525"/>
                  </a:lnTo>
                  <a:cubicBezTo>
                    <a:pt x="2584809" y="3622364"/>
                    <a:pt x="2582887" y="3627005"/>
                    <a:pt x="2579465" y="3630428"/>
                  </a:cubicBezTo>
                  <a:cubicBezTo>
                    <a:pt x="2576043" y="3633850"/>
                    <a:pt x="2571401" y="3635772"/>
                    <a:pt x="2566562" y="3635772"/>
                  </a:cubicBezTo>
                  <a:lnTo>
                    <a:pt x="18248" y="3635772"/>
                  </a:lnTo>
                  <a:cubicBezTo>
                    <a:pt x="8170" y="3635772"/>
                    <a:pt x="0" y="3627603"/>
                    <a:pt x="0" y="3617525"/>
                  </a:cubicBezTo>
                  <a:lnTo>
                    <a:pt x="0" y="18248"/>
                  </a:lnTo>
                  <a:cubicBezTo>
                    <a:pt x="0" y="13408"/>
                    <a:pt x="1923" y="8767"/>
                    <a:pt x="5345" y="5345"/>
                  </a:cubicBezTo>
                  <a:cubicBezTo>
                    <a:pt x="8767" y="1923"/>
                    <a:pt x="13408" y="0"/>
                    <a:pt x="18248" y="0"/>
                  </a:cubicBezTo>
                  <a:close/>
                </a:path>
              </a:pathLst>
            </a:custGeom>
            <a:solidFill>
              <a:srgbClr val="FFFFFF"/>
            </a:solidFill>
            <a:ln w="28575" cap="sq">
              <a:solidFill>
                <a:srgbClr val="F5B01C"/>
              </a:solidFill>
              <a:prstDash val="solid"/>
              <a:miter/>
            </a:ln>
          </p:spPr>
        </p:sp>
        <p:sp>
          <p:nvSpPr>
            <p:cNvPr name="TextBox 9" id="9"/>
            <p:cNvSpPr txBox="true"/>
            <p:nvPr/>
          </p:nvSpPr>
          <p:spPr>
            <a:xfrm>
              <a:off x="0" y="-28575"/>
              <a:ext cx="2584810" cy="3664347"/>
            </a:xfrm>
            <a:prstGeom prst="rect">
              <a:avLst/>
            </a:prstGeom>
          </p:spPr>
          <p:txBody>
            <a:bodyPr anchor="ctr" rtlCol="false" tIns="50800" lIns="50800" bIns="50800" rIns="50800"/>
            <a:lstStyle/>
            <a:p>
              <a:pPr algn="ctr">
                <a:lnSpc>
                  <a:spcPts val="1960"/>
                </a:lnSpc>
                <a:spcBef>
                  <a:spcPct val="0"/>
                </a:spcBef>
              </a:pPr>
            </a:p>
          </p:txBody>
        </p:sp>
      </p:grpSp>
      <p:sp>
        <p:nvSpPr>
          <p:cNvPr name="TextBox 10" id="10"/>
          <p:cNvSpPr txBox="true"/>
          <p:nvPr/>
        </p:nvSpPr>
        <p:spPr>
          <a:xfrm rot="0">
            <a:off x="243972" y="299768"/>
            <a:ext cx="7146613" cy="10024110"/>
          </a:xfrm>
          <a:prstGeom prst="rect">
            <a:avLst/>
          </a:prstGeom>
        </p:spPr>
        <p:txBody>
          <a:bodyPr anchor="t" rtlCol="false" tIns="0" lIns="0" bIns="0" rIns="0">
            <a:spAutoFit/>
          </a:bodyPr>
          <a:lstStyle/>
          <a:p>
            <a:pPr algn="just">
              <a:lnSpc>
                <a:spcPts val="1440"/>
              </a:lnSpc>
            </a:pPr>
            <a:r>
              <a:rPr lang="en-US" sz="1200" spc="-50">
                <a:solidFill>
                  <a:srgbClr val="FF3131"/>
                </a:solidFill>
                <a:latin typeface="Arima Madurai Bold"/>
              </a:rPr>
              <a:t>Câu 12:</a:t>
            </a:r>
            <a:r>
              <a:rPr lang="en-US" sz="1200" spc="-50">
                <a:solidFill>
                  <a:srgbClr val="FF2768"/>
                </a:solidFill>
                <a:latin typeface="Arima Madurai Bold"/>
              </a:rPr>
              <a:t> </a:t>
            </a:r>
            <a:r>
              <a:rPr lang="en-US" sz="1200" spc="-50">
                <a:solidFill>
                  <a:srgbClr val="000000"/>
                </a:solidFill>
                <a:latin typeface="Arima Madurai Bold"/>
              </a:rPr>
              <a:t>Viết bài văn kể lại chuyến đi trải nghiệm, chia sẻ thực tế tại Bảo tàng.</a:t>
            </a:r>
          </a:p>
          <a:p>
            <a:pPr algn="just">
              <a:lnSpc>
                <a:spcPts val="1680"/>
              </a:lnSpc>
            </a:pPr>
            <a:r>
              <a:rPr lang="en-US" sz="1200" spc="-61">
                <a:solidFill>
                  <a:srgbClr val="A6A6A6"/>
                </a:solidFill>
                <a:latin typeface="Arima Madurai Bold"/>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2011-08-01T06:04:30Z</dcterms:modified>
  <dc:identifier>DAFw0gREK_Y</dc:identifier>
</cp:coreProperties>
</file>