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80" r:id="rId3"/>
    <p:sldId id="258" r:id="rId4"/>
    <p:sldId id="260" r:id="rId5"/>
    <p:sldId id="262" r:id="rId6"/>
    <p:sldId id="261" r:id="rId7"/>
    <p:sldId id="263" r:id="rId8"/>
    <p:sldId id="265" r:id="rId9"/>
    <p:sldId id="282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8F65-EB70-486A-93C1-991FB8D3BB77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0AB0-E6F4-4448-AE6A-5799F4927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0AB0-E6F4-4448-AE6A-5799F4927A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1966-7512-43FF-9237-D107042F328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41C4-4735-4724-B987-55E45492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540" y="76200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CHƯƠNG VI: CHẤT KHÍ</a:t>
            </a:r>
          </a:p>
        </p:txBody>
      </p:sp>
      <p:sp>
        <p:nvSpPr>
          <p:cNvPr id="3" name="Rectangle 2"/>
          <p:cNvSpPr/>
          <p:nvPr/>
        </p:nvSpPr>
        <p:spPr>
          <a:xfrm>
            <a:off x="588723" y="2057400"/>
            <a:ext cx="1092158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PHẦN A</a:t>
            </a:r>
            <a:r>
              <a:rPr lang="en-US" sz="6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: </a:t>
            </a:r>
            <a:r>
              <a:rPr lang="en-US" sz="6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CẤU TẠO CHẤT.</a:t>
            </a:r>
          </a:p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THUYẾT ĐỘNG HỌC PHÂN TỬ </a:t>
            </a:r>
          </a:p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CHẤT KHÍ.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6477000" y="3460433"/>
            <a:ext cx="762000" cy="105156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4940300" y="3460433"/>
            <a:ext cx="774700" cy="1080135"/>
          </a:xfrm>
          <a:prstGeom prst="can">
            <a:avLst>
              <a:gd name="adj" fmla="val 56818"/>
            </a:avLst>
          </a:prstGeom>
          <a:gradFill rotWithShape="1">
            <a:gsLst>
              <a:gs pos="0">
                <a:srgbClr val="969696"/>
              </a:gs>
              <a:gs pos="100000">
                <a:srgbClr val="5F5F5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438400" y="5257800"/>
            <a:ext cx="2286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955243" y="1354540"/>
            <a:ext cx="759757" cy="937260"/>
          </a:xfrm>
          <a:prstGeom prst="can">
            <a:avLst>
              <a:gd name="adj" fmla="val 45412"/>
            </a:avLst>
          </a:prstGeom>
          <a:gradFill rotWithShape="1">
            <a:gsLst>
              <a:gs pos="0">
                <a:srgbClr val="777777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6482686" y="1459084"/>
            <a:ext cx="756314" cy="812244"/>
          </a:xfrm>
          <a:prstGeom prst="can">
            <a:avLst>
              <a:gd name="adj" fmla="val 36538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620000" y="5247564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1612900" y="1663700"/>
            <a:ext cx="2895600" cy="1905000"/>
          </a:xfrm>
          <a:prstGeom prst="wedgeRoundRectCallout">
            <a:avLst>
              <a:gd name="adj1" fmla="val 42981"/>
              <a:gd name="adj2" fmla="val 109500"/>
              <a:gd name="adj3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7759700" y="1676400"/>
            <a:ext cx="2819400" cy="1676400"/>
          </a:xfrm>
          <a:prstGeom prst="wedgeRoundRectCallout">
            <a:avLst>
              <a:gd name="adj1" fmla="val -44593"/>
              <a:gd name="adj2" fmla="val 103977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thỏi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467600" y="381000"/>
            <a:ext cx="3200400" cy="3505200"/>
          </a:xfrm>
          <a:prstGeom prst="wedgeEllipseCallout">
            <a:avLst>
              <a:gd name="adj1" fmla="val -44840"/>
              <a:gd name="adj2" fmla="val 5985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752601" y="609600"/>
            <a:ext cx="3062941" cy="4038600"/>
          </a:xfrm>
          <a:prstGeom prst="wedgeEllipseCallout">
            <a:avLst>
              <a:gd name="adj1" fmla="val 48790"/>
              <a:gd name="adj2" fmla="val 3949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4914900" y="952500"/>
            <a:ext cx="533400" cy="304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4400" y="3810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-0.2277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0.366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0 -0.22569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6" grpId="1" animBg="1"/>
      <p:bldP spid="54277" grpId="0" animBg="1"/>
      <p:bldP spid="54277" grpId="1" animBg="1"/>
      <p:bldP spid="54277" grpId="2" animBg="1"/>
      <p:bldP spid="54278" grpId="0"/>
      <p:bldP spid="54279" grpId="0" animBg="1"/>
      <p:bldP spid="54280" grpId="0" animBg="1"/>
      <p:bldP spid="54281" grpId="0"/>
      <p:bldP spid="54283" grpId="0" animBg="1"/>
      <p:bldP spid="54283" grpId="1" animBg="1"/>
      <p:bldP spid="54284" grpId="0" animBg="1"/>
      <p:bldP spid="54284" grpId="1" animBg="1"/>
      <p:bldP spid="10" grpId="0" animBg="1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78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TẠO CHẤT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48185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193211"/>
              </p:ext>
            </p:extLst>
          </p:nvPr>
        </p:nvGraphicFramePr>
        <p:xfrm>
          <a:off x="3204855" y="1189591"/>
          <a:ext cx="8453745" cy="566840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4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RẮN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LỎNG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KHÍ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9846"/>
              </p:ext>
            </p:extLst>
          </p:nvPr>
        </p:nvGraphicFramePr>
        <p:xfrm>
          <a:off x="5105400" y="1867801"/>
          <a:ext cx="64008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76181"/>
              </p:ext>
            </p:extLst>
          </p:nvPr>
        </p:nvGraphicFramePr>
        <p:xfrm>
          <a:off x="5105400" y="2687255"/>
          <a:ext cx="6705601" cy="537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7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&lt;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&lt;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96640"/>
              </p:ext>
            </p:extLst>
          </p:nvPr>
        </p:nvGraphicFramePr>
        <p:xfrm>
          <a:off x="5219700" y="3532911"/>
          <a:ext cx="6438900" cy="1493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39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Dao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Dao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Hỗn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loạn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2606"/>
              </p:ext>
            </p:extLst>
          </p:nvPr>
        </p:nvGraphicFramePr>
        <p:xfrm>
          <a:off x="4800600" y="4980526"/>
          <a:ext cx="7162800" cy="767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1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62561"/>
              </p:ext>
            </p:extLst>
          </p:nvPr>
        </p:nvGraphicFramePr>
        <p:xfrm>
          <a:off x="5105400" y="6160833"/>
          <a:ext cx="658163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9" name="Group 4"/>
          <p:cNvGrpSpPr>
            <a:grpSpLocks/>
          </p:cNvGrpSpPr>
          <p:nvPr/>
        </p:nvGrpSpPr>
        <p:grpSpPr bwMode="auto">
          <a:xfrm>
            <a:off x="371764" y="1214563"/>
            <a:ext cx="1932709" cy="731371"/>
            <a:chOff x="1728" y="1104"/>
            <a:chExt cx="1296" cy="528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2112" y="12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2496" y="12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auto">
            <a:xfrm>
              <a:off x="1728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auto">
            <a:xfrm>
              <a:off x="1920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1728" y="12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1920" y="12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2112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2304" y="12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3"/>
            <p:cNvSpPr>
              <a:spLocks noChangeArrowheads="1"/>
            </p:cNvSpPr>
            <p:nvPr/>
          </p:nvSpPr>
          <p:spPr bwMode="auto">
            <a:xfrm>
              <a:off x="2304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4"/>
            <p:cNvSpPr>
              <a:spLocks noChangeArrowheads="1"/>
            </p:cNvSpPr>
            <p:nvPr/>
          </p:nvSpPr>
          <p:spPr bwMode="auto">
            <a:xfrm>
              <a:off x="2496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2688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7"/>
            <p:cNvSpPr>
              <a:spLocks noChangeArrowheads="1"/>
            </p:cNvSpPr>
            <p:nvPr/>
          </p:nvSpPr>
          <p:spPr bwMode="auto">
            <a:xfrm>
              <a:off x="2880" y="148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8"/>
            <p:cNvSpPr>
              <a:spLocks noChangeArrowheads="1"/>
            </p:cNvSpPr>
            <p:nvPr/>
          </p:nvSpPr>
          <p:spPr bwMode="auto">
            <a:xfrm>
              <a:off x="2688" y="148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9"/>
            <p:cNvSpPr>
              <a:spLocks noChangeArrowheads="1"/>
            </p:cNvSpPr>
            <p:nvPr/>
          </p:nvSpPr>
          <p:spPr bwMode="auto">
            <a:xfrm>
              <a:off x="2496" y="148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2304" y="148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1"/>
            <p:cNvSpPr>
              <a:spLocks noChangeArrowheads="1"/>
            </p:cNvSpPr>
            <p:nvPr/>
          </p:nvSpPr>
          <p:spPr bwMode="auto">
            <a:xfrm>
              <a:off x="2112" y="148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2"/>
            <p:cNvSpPr>
              <a:spLocks noChangeArrowheads="1"/>
            </p:cNvSpPr>
            <p:nvPr/>
          </p:nvSpPr>
          <p:spPr bwMode="auto">
            <a:xfrm>
              <a:off x="1920" y="148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728" y="148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4"/>
            <p:cNvSpPr>
              <a:spLocks noChangeArrowheads="1"/>
            </p:cNvSpPr>
            <p:nvPr/>
          </p:nvSpPr>
          <p:spPr bwMode="auto">
            <a:xfrm>
              <a:off x="2880" y="12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2688" y="12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6"/>
            <p:cNvSpPr>
              <a:spLocks noChangeArrowheads="1"/>
            </p:cNvSpPr>
            <p:nvPr/>
          </p:nvSpPr>
          <p:spPr bwMode="auto">
            <a:xfrm>
              <a:off x="2880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" name="Group 37"/>
          <p:cNvGrpSpPr>
            <a:grpSpLocks/>
          </p:cNvGrpSpPr>
          <p:nvPr/>
        </p:nvGrpSpPr>
        <p:grpSpPr bwMode="auto">
          <a:xfrm>
            <a:off x="460248" y="3056859"/>
            <a:ext cx="1743456" cy="913553"/>
            <a:chOff x="1728" y="1056"/>
            <a:chExt cx="1056" cy="624"/>
          </a:xfrm>
        </p:grpSpPr>
        <p:sp>
          <p:nvSpPr>
            <p:cNvPr id="103" name="Oval 39"/>
            <p:cNvSpPr>
              <a:spLocks noChangeArrowheads="1"/>
            </p:cNvSpPr>
            <p:nvPr/>
          </p:nvSpPr>
          <p:spPr bwMode="auto">
            <a:xfrm>
              <a:off x="2640" y="144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0"/>
            <p:cNvSpPr>
              <a:spLocks noChangeArrowheads="1"/>
            </p:cNvSpPr>
            <p:nvPr/>
          </p:nvSpPr>
          <p:spPr bwMode="auto">
            <a:xfrm>
              <a:off x="2400" y="139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41"/>
            <p:cNvSpPr>
              <a:spLocks noChangeArrowheads="1"/>
            </p:cNvSpPr>
            <p:nvPr/>
          </p:nvSpPr>
          <p:spPr bwMode="auto">
            <a:xfrm>
              <a:off x="2496" y="115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42"/>
            <p:cNvSpPr>
              <a:spLocks noChangeArrowheads="1"/>
            </p:cNvSpPr>
            <p:nvPr/>
          </p:nvSpPr>
          <p:spPr bwMode="auto">
            <a:xfrm>
              <a:off x="2064" y="153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43"/>
            <p:cNvSpPr>
              <a:spLocks noChangeArrowheads="1"/>
            </p:cNvSpPr>
            <p:nvPr/>
          </p:nvSpPr>
          <p:spPr bwMode="auto">
            <a:xfrm>
              <a:off x="2112" y="12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4"/>
            <p:cNvSpPr>
              <a:spLocks noChangeArrowheads="1"/>
            </p:cNvSpPr>
            <p:nvPr/>
          </p:nvSpPr>
          <p:spPr bwMode="auto">
            <a:xfrm>
              <a:off x="2256" y="105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45"/>
            <p:cNvSpPr>
              <a:spLocks noChangeArrowheads="1"/>
            </p:cNvSpPr>
            <p:nvPr/>
          </p:nvSpPr>
          <p:spPr bwMode="auto">
            <a:xfrm>
              <a:off x="1824" y="139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46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47"/>
            <p:cNvSpPr>
              <a:spLocks noChangeArrowheads="1"/>
            </p:cNvSpPr>
            <p:nvPr/>
          </p:nvSpPr>
          <p:spPr bwMode="auto">
            <a:xfrm>
              <a:off x="1728" y="105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" name="AutoShape 62"/>
          <p:cNvSpPr>
            <a:spLocks noChangeArrowheads="1"/>
          </p:cNvSpPr>
          <p:nvPr/>
        </p:nvSpPr>
        <p:spPr bwMode="auto">
          <a:xfrm>
            <a:off x="579120" y="2096080"/>
            <a:ext cx="1676400" cy="546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rắn</a:t>
            </a:r>
            <a:endParaRPr lang="en-US" sz="2400" b="1" dirty="0"/>
          </a:p>
        </p:txBody>
      </p:sp>
      <p:sp>
        <p:nvSpPr>
          <p:cNvPr id="115" name="AutoShape 63"/>
          <p:cNvSpPr>
            <a:spLocks noChangeArrowheads="1"/>
          </p:cNvSpPr>
          <p:nvPr/>
        </p:nvSpPr>
        <p:spPr bwMode="auto">
          <a:xfrm>
            <a:off x="618744" y="4076485"/>
            <a:ext cx="167640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lỏng</a:t>
            </a:r>
            <a:endParaRPr lang="en-US" sz="2400" b="1" dirty="0"/>
          </a:p>
        </p:txBody>
      </p:sp>
      <p:grpSp>
        <p:nvGrpSpPr>
          <p:cNvPr id="116" name="Group 50"/>
          <p:cNvGrpSpPr>
            <a:grpSpLocks/>
          </p:cNvGrpSpPr>
          <p:nvPr/>
        </p:nvGrpSpPr>
        <p:grpSpPr bwMode="auto">
          <a:xfrm>
            <a:off x="593272" y="4958820"/>
            <a:ext cx="1415143" cy="788894"/>
            <a:chOff x="1968" y="1776"/>
            <a:chExt cx="960" cy="528"/>
          </a:xfrm>
        </p:grpSpPr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2640" y="192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53"/>
            <p:cNvSpPr>
              <a:spLocks noChangeArrowheads="1"/>
            </p:cNvSpPr>
            <p:nvPr/>
          </p:nvSpPr>
          <p:spPr bwMode="auto">
            <a:xfrm>
              <a:off x="2784" y="216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54"/>
            <p:cNvSpPr>
              <a:spLocks noChangeArrowheads="1"/>
            </p:cNvSpPr>
            <p:nvPr/>
          </p:nvSpPr>
          <p:spPr bwMode="auto">
            <a:xfrm>
              <a:off x="2112" y="216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230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56"/>
            <p:cNvSpPr>
              <a:spLocks noChangeArrowheads="1"/>
            </p:cNvSpPr>
            <p:nvPr/>
          </p:nvSpPr>
          <p:spPr bwMode="auto">
            <a:xfrm>
              <a:off x="1968" y="182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BB6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" name="AutoShape 64"/>
          <p:cNvSpPr>
            <a:spLocks noChangeArrowheads="1"/>
          </p:cNvSpPr>
          <p:nvPr/>
        </p:nvSpPr>
        <p:spPr bwMode="auto">
          <a:xfrm>
            <a:off x="618744" y="5922073"/>
            <a:ext cx="1676400" cy="55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khí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157785"/>
            <a:ext cx="2142836" cy="857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9504" y="2986585"/>
            <a:ext cx="2142836" cy="980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71764" y="4951724"/>
            <a:ext cx="2142836" cy="857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2209801"/>
            <a:ext cx="4579637" cy="2917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22098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24000" y="5715000"/>
            <a:ext cx="609600" cy="685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57912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 CHỊU NÉN: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CHẤT RẮN &lt; CHẤT LỎNG &lt; CHẤT KHÍ</a:t>
            </a:r>
          </a:p>
        </p:txBody>
      </p:sp>
      <p:pic>
        <p:nvPicPr>
          <p:cNvPr id="11" name="Picture 2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81000"/>
            <a:ext cx="1143000" cy="1219200"/>
          </a:xfrm>
          <a:prstGeom prst="rect">
            <a:avLst/>
          </a:prstGeom>
          <a:noFill/>
        </p:spPr>
      </p:pic>
      <p:sp>
        <p:nvSpPr>
          <p:cNvPr id="12" name="Cloud Callout 11"/>
          <p:cNvSpPr/>
          <p:nvPr/>
        </p:nvSpPr>
        <p:spPr>
          <a:xfrm>
            <a:off x="3886200" y="0"/>
            <a:ext cx="6248400" cy="1981200"/>
          </a:xfrm>
          <a:prstGeom prst="cloudCallout">
            <a:avLst>
              <a:gd name="adj1" fmla="val -65636"/>
              <a:gd name="adj2" fmla="val 7826"/>
            </a:avLst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d9GcTjCXEjrDGhI1nreCqzbJ3BlfCAbtsjrKBh_PCCFnxZGGbXG2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3352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Káº¿t quáº£ hÃ¬nh áº£nh cho hÃ³a cháº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581401"/>
            <a:ext cx="3429000" cy="2982059"/>
          </a:xfrm>
          <a:prstGeom prst="rect">
            <a:avLst/>
          </a:prstGeom>
          <a:noFill/>
        </p:spPr>
      </p:pic>
      <p:pic>
        <p:nvPicPr>
          <p:cNvPr id="28676" name="Picture 4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8600"/>
            <a:ext cx="5105400" cy="3021037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5486400" y="4343400"/>
            <a:ext cx="1828800" cy="1295400"/>
          </a:xfrm>
          <a:prstGeom prst="rightArrow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ristote" pitchFamily="34" charset="0"/>
              </a:rPr>
              <a:t>Plasma</a:t>
            </a:r>
          </a:p>
        </p:txBody>
      </p:sp>
      <p:pic>
        <p:nvPicPr>
          <p:cNvPr id="6" name="Picture 13" descr="ANd9GcT5h9A42WoFsC7D9Vly9kjBukAhBrMQyWiPZCxrAWLYvB2gjs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581400"/>
            <a:ext cx="30983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187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THUYẾT ĐỘNG HỌC PHÂN TỬ CHẤT KHÍ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700" y="1317607"/>
            <a:ext cx="1143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924800" y="2562226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9093200" y="29718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162800" y="25908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91400" y="36322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400800" y="29718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610600" y="48768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629400" y="48768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153400" y="4038601"/>
            <a:ext cx="228600" cy="2127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001000" y="51816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7391400" y="61722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486400" y="47244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934200" y="55626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7467600" y="45720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8686800" y="5943601"/>
            <a:ext cx="228600" cy="2127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756400" y="42672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9753600" y="46482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553200" y="37338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8458200" y="44196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6096000" y="52578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9372600" y="54102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7848600" y="32512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9372600" y="36576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5715000" y="3657601"/>
            <a:ext cx="228600" cy="2143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B6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8305800" y="2438400"/>
            <a:ext cx="990600" cy="1600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9144000" y="1905000"/>
            <a:ext cx="1219200" cy="68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err="1">
                <a:solidFill>
                  <a:srgbClr val="CC0000"/>
                </a:solidFill>
              </a:rPr>
              <a:t>phân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 err="1">
                <a:solidFill>
                  <a:srgbClr val="CC0000"/>
                </a:solidFill>
              </a:rPr>
              <a:t>tử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812" y="2124082"/>
            <a:ext cx="4437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Oval 29"/>
          <p:cNvSpPr/>
          <p:nvPr/>
        </p:nvSpPr>
        <p:spPr>
          <a:xfrm>
            <a:off x="5334000" y="1905000"/>
            <a:ext cx="47244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3.33333E-6 0.00023 0.06042 0.03356 0.12084 0.067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2257 0.06065 0.04514 0.12222 0.05417 0.14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099 0.04421 0.0198 0.08889 0.02448 0.1088 C 0.02917 0.12894 0.02761 0.1169 0.02761 0.11829 C 0.02761 0.11945 0.02622 0.1169 0.02483 0.1150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2662 C 0.0155 0.03519 0.03112 0.09699 0.03751 0.124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75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6718 -0.01597 0.13541 -0.03171 0.1625 -0.037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0.05347 0.00463 0.10746 0.00926 0.12916 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-0.03542 0.03866 -0.07083 0.07755 -0.08472 0.0926 " pathEditMode="relative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3264 0.06713 0.06545 0.13426 0.07916 0.162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0.03773 C 0.01575 0.05926 -0.00287 0.08148 -0.01042 0.0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5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-0.05608 -0.06343 -0.11198 -0.12662 -0.13473 -0.153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7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3773 C 0.06389 0.00787 0.10747 -0.02176 0.125 -0.033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55 C 0.03281 -0.05046 0.0658 -0.10347 0.07916 -0.124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6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0.00672 C 0.01406 0.01875 0.09284 0.03102 0.10898 0.0456 C 0.12513 0.06019 0.07878 0.07685 0.03268 0.09375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435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C 0.03282 0.03518 0.06598 0.07037 0.07917 0.0844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4427 0.05417 -0.08819 0.10834 -0.10416 0.128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66667E-6 C -0.03872 0.04584 -0.07726 0.09191 -0.09306 0.11112 " pathEditMode="relative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67362E-19 C 0.02638 -0.03912 0.05295 -0.07801 0.06388 -0.09445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85 C -0.04757 0.04791 -0.09462 0.09791 -0.1125 0.115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5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59259E-6 C -0.0297 0.03171 -0.05921 0.06365 -0.07084 0.07592 " pathEditMode="relative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3.7037E-6 C -0.03334 0.03079 -0.07591 0.06181 -0.09205 0.07223 C -0.10821 0.08264 -0.09804 0.07269 -0.08789 0.06297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38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C -0.0309 0.02939 -0.06163 0.05902 -0.07361 0.07036 " pathEditMode="relative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2622 0.02545 -0.05226 0.05092 -0.06111 0.05925 C -0.06997 0.06758 -0.05365 0.05161 -0.05278 0.04999 " pathEditMode="relative" ptsTypes="a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-3.7037E-7 C 0.00248 0.01412 -0.03581 0.02847 -0.05105 0.033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6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7037E-7 C -0.05451 0.02593 -0.10851 0.05208 -0.12917 0.0622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2408 C -0.06736 -0.00463 -0.10556 0.01481 -0.12083 0.02222 " pathEditMode="relative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5" grpId="0" animBg="1"/>
      <p:bldP spid="18" grpId="0" animBg="1"/>
      <p:bldP spid="19" grpId="0" animBg="1"/>
      <p:bldP spid="25" grpId="0" animBg="1"/>
      <p:bldP spid="27" grpId="0" animBg="1"/>
      <p:bldP spid="28" grpId="0" animBg="1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8"/>
          <p:cNvSpPr>
            <a:spLocks noChangeArrowheads="1"/>
          </p:cNvSpPr>
          <p:nvPr/>
        </p:nvSpPr>
        <p:spPr bwMode="auto">
          <a:xfrm>
            <a:off x="6553200" y="57150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39"/>
          <p:cNvSpPr>
            <a:spLocks noChangeArrowheads="1"/>
          </p:cNvSpPr>
          <p:nvPr/>
        </p:nvSpPr>
        <p:spPr bwMode="auto">
          <a:xfrm>
            <a:off x="7086600" y="52578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40"/>
          <p:cNvSpPr>
            <a:spLocks noChangeArrowheads="1"/>
          </p:cNvSpPr>
          <p:nvPr/>
        </p:nvSpPr>
        <p:spPr bwMode="auto">
          <a:xfrm>
            <a:off x="7010400" y="57912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1"/>
          <p:cNvSpPr>
            <a:spLocks noChangeArrowheads="1"/>
          </p:cNvSpPr>
          <p:nvPr/>
        </p:nvSpPr>
        <p:spPr bwMode="auto">
          <a:xfrm>
            <a:off x="6248400" y="53340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2"/>
          <p:cNvSpPr>
            <a:spLocks noChangeArrowheads="1"/>
          </p:cNvSpPr>
          <p:nvPr/>
        </p:nvSpPr>
        <p:spPr bwMode="auto">
          <a:xfrm>
            <a:off x="6705600" y="50292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5"/>
          <p:cNvSpPr>
            <a:spLocks noChangeArrowheads="1"/>
          </p:cNvSpPr>
          <p:nvPr/>
        </p:nvSpPr>
        <p:spPr bwMode="auto">
          <a:xfrm>
            <a:off x="5257800" y="50292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6"/>
          <p:cNvSpPr>
            <a:spLocks noChangeArrowheads="1"/>
          </p:cNvSpPr>
          <p:nvPr/>
        </p:nvSpPr>
        <p:spPr bwMode="auto">
          <a:xfrm>
            <a:off x="4724400" y="51816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4876800" y="57912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3"/>
          <p:cNvSpPr>
            <a:spLocks noChangeArrowheads="1"/>
          </p:cNvSpPr>
          <p:nvPr/>
        </p:nvSpPr>
        <p:spPr bwMode="auto">
          <a:xfrm>
            <a:off x="5715000" y="54102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4"/>
          <p:cNvSpPr>
            <a:spLocks noChangeArrowheads="1"/>
          </p:cNvSpPr>
          <p:nvPr/>
        </p:nvSpPr>
        <p:spPr bwMode="auto">
          <a:xfrm>
            <a:off x="5410200" y="5791200"/>
            <a:ext cx="152400" cy="2286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4419600" y="4800600"/>
            <a:ext cx="1524000" cy="1447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Arial" charset="0"/>
            </a:endParaRP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096000" y="4800600"/>
            <a:ext cx="1447800" cy="1447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>
            <a:off x="4572000" y="4343400"/>
            <a:ext cx="1143000" cy="3810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/>
              <a:t>20</a:t>
            </a:r>
            <a:r>
              <a:rPr lang="en-US" sz="2400" baseline="30000" dirty="0"/>
              <a:t>0</a:t>
            </a:r>
            <a:r>
              <a:rPr lang="en-US" sz="2400" dirty="0"/>
              <a:t>C</a:t>
            </a:r>
          </a:p>
        </p:txBody>
      </p:sp>
      <p:sp>
        <p:nvSpPr>
          <p:cNvPr id="15" name="AutoShape 48"/>
          <p:cNvSpPr>
            <a:spLocks noChangeArrowheads="1"/>
          </p:cNvSpPr>
          <p:nvPr/>
        </p:nvSpPr>
        <p:spPr bwMode="auto">
          <a:xfrm>
            <a:off x="6248400" y="4356100"/>
            <a:ext cx="1143000" cy="3810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40</a:t>
            </a:r>
            <a:r>
              <a:rPr lang="en-US" sz="2400" baseline="30000"/>
              <a:t>0</a:t>
            </a:r>
            <a:r>
              <a:rPr lang="en-US" sz="240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" y="840223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THUYẾT ĐỘNG HỌC PHÂN TỬ CHẤT KHÍ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" y="1373624"/>
            <a:ext cx="1120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50" y="2070318"/>
            <a:ext cx="11620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018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28: CẤU TẠO CHẤT. THUYẾT ĐỘNG HỌC PHÂN TỬ CHẤT KHÍ.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C -0.00872 0.0132 -0.01732 0.02662 -0.02083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0.00508 0.01412 0.01029 0.02847 0.0125 0.0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-0.00768 -0.01296 -0.01523 -0.02592 -0.0181 -0.0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938 -0.01713 0.01875 -0.03426 0.02227 -0.04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2223 C -0.04792 -0.02153 -0.05833 -0.02061 -0.0625 -0.0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4.44444E-6 C 0.01563 -0.03472 0.05 -0.06944 0.06185 -0.06481 C 0.07357 -0.06018 0.04701 0.01135 0.05208 0.02778 C 0.05716 0.04422 0.08542 0.03311 0.09232 0.03334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14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C 0.03646 -0.00231 0.07305 -0.00463 0.0681 0.00185 C 0.06302 0.00833 -0.01133 0.01968 -0.0306 0.03889 C -0.04987 0.0581 -0.04466 0.1037 -0.04727 0.1166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56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3.33333E-6 C -0.00937 0.04074 -0.01133 0.08148 -0.00586 0.09074 C -0.00052 0.1 0.03385 0.06598 0.02461 0.05556 C 0.01549 0.04514 -0.04674 0.04167 -0.06146 0.02778 C -0.07617 0.01389 -0.06367 -0.01828 -0.06419 -0.0277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875 C -0.00156 -0.00856 -0.00299 0.00185 1.11022E-16 0.01088 C 0.00299 0.01991 0.01341 0.05347 0.0181 0.03495 C 0.02279 0.01644 0.03008 -0.08356 0.02773 -0.10023 C 0.02552 -0.1169 0.01471 -0.09097 0.00417 -0.06505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-1.11111E-6 C -0.03841 0.00787 -0.0849 0.01597 -0.08099 0.0037 C -0.07708 -0.00856 -0.02305 -0.04143 0.03125 -0.07407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THUYẾT ĐỘNG HỌC PHÂN TỬ CHẤT KHÍ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762001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362" y="3276601"/>
            <a:ext cx="4844038" cy="3387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33400" y="1524000"/>
            <a:ext cx="5638800" cy="3048000"/>
          </a:xfrm>
          <a:prstGeom prst="irregularSeal2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1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THUYẾT ĐỘNG HỌC PHÂN TỬ CHẤT KHÍ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28801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90800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THUYẾT ĐỘNG HỌC PHÂN TỬ CHẤT KHÍ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1582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1" y="3352800"/>
            <a:ext cx="478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TẬP VỀ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419601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Bôi-lơ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/>
          <a:stretch/>
        </p:blipFill>
        <p:spPr bwMode="auto">
          <a:xfrm>
            <a:off x="1" y="-152400"/>
            <a:ext cx="12192000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2-Point Star 2"/>
          <p:cNvSpPr/>
          <p:nvPr/>
        </p:nvSpPr>
        <p:spPr>
          <a:xfrm>
            <a:off x="1554678" y="-152400"/>
            <a:ext cx="3962399" cy="2971800"/>
          </a:xfrm>
          <a:prstGeom prst="star12">
            <a:avLst>
              <a:gd name="adj" fmla="val 4234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09601" y="5638800"/>
            <a:ext cx="2743200" cy="10668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029200" y="5573972"/>
            <a:ext cx="3124200" cy="1143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9144000" y="5638800"/>
            <a:ext cx="2819400" cy="10668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3124200" y="-152400"/>
            <a:ext cx="5372247" cy="5432945"/>
            <a:chOff x="3222762" y="-133502"/>
            <a:chExt cx="5372246" cy="5410868"/>
          </a:xfrm>
          <a:solidFill>
            <a:srgbClr val="FFFF00"/>
          </a:solidFill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3222762" y="-133502"/>
              <a:ext cx="5372246" cy="3569504"/>
            </a:xfrm>
            <a:prstGeom prst="cloudCallout">
              <a:avLst>
                <a:gd name="adj1" fmla="val 10582"/>
                <a:gd name="adj2" fmla="val 67555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9" name="Picture 27" descr="AG00013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988" y="3911340"/>
              <a:ext cx="1853894" cy="136602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9113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52533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TẠO CHẤT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1153181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Káº¿t quáº£ hÃ¬nh áº£nh cho cáº¥u trÃºc phÃ¢n tá»­ muá»i Ä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1" y="2819401"/>
            <a:ext cx="4761503" cy="2952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0498" y="577215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695450"/>
            <a:ext cx="1074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4" y="688043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TẠO CHẤT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11263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34483"/>
            <a:ext cx="1181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Káº¿t quáº£ hÃ¬nh áº£nh cho cá»c nÆ°á»c mÃ 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ự-làm-và-uống-một-cốc-nước-màu-xanh-này-mỗi-ngày-da-bạn-sẽ-trở-nên-trắng-hồng-rạng-r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00" y="3276600"/>
            <a:ext cx="5891200" cy="3438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018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28: CẤU TẠO CHẤT. THUYẾT ĐỘNG HỌC PHÂN TỬ CHẤT KHÍ.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62484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1676400" y="1143000"/>
            <a:ext cx="4343400" cy="3124200"/>
          </a:xfrm>
          <a:prstGeom prst="flowChartAlternateProcess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9"/>
          <p:cNvSpPr>
            <a:spLocks noChangeArrowheads="1"/>
          </p:cNvSpPr>
          <p:nvPr/>
        </p:nvSpPr>
        <p:spPr bwMode="auto">
          <a:xfrm>
            <a:off x="2057401" y="18288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39"/>
          <p:cNvSpPr>
            <a:spLocks noChangeArrowheads="1"/>
          </p:cNvSpPr>
          <p:nvPr/>
        </p:nvSpPr>
        <p:spPr bwMode="auto">
          <a:xfrm>
            <a:off x="2057401" y="14478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3581401" y="1447802"/>
            <a:ext cx="76199" cy="76199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4572001" y="1219201"/>
            <a:ext cx="76200" cy="762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auto">
          <a:xfrm>
            <a:off x="5486401" y="13716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2438401" y="23622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 flipV="1">
            <a:off x="3429000" y="1981199"/>
            <a:ext cx="76200" cy="76201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54"/>
          <p:cNvSpPr>
            <a:spLocks noChangeArrowheads="1"/>
          </p:cNvSpPr>
          <p:nvPr/>
        </p:nvSpPr>
        <p:spPr bwMode="auto">
          <a:xfrm>
            <a:off x="4694239" y="1798639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79"/>
          <p:cNvSpPr>
            <a:spLocks noChangeArrowheads="1"/>
          </p:cNvSpPr>
          <p:nvPr/>
        </p:nvSpPr>
        <p:spPr bwMode="auto">
          <a:xfrm>
            <a:off x="5622926" y="1981200"/>
            <a:ext cx="92075" cy="762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>
            <a:off x="2971801" y="30480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3886201" y="25146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74"/>
          <p:cNvSpPr>
            <a:spLocks noChangeArrowheads="1"/>
          </p:cNvSpPr>
          <p:nvPr/>
        </p:nvSpPr>
        <p:spPr bwMode="auto">
          <a:xfrm>
            <a:off x="4937126" y="2667000"/>
            <a:ext cx="92075" cy="762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37"/>
          <p:cNvSpPr>
            <a:spLocks noChangeArrowheads="1"/>
          </p:cNvSpPr>
          <p:nvPr/>
        </p:nvSpPr>
        <p:spPr bwMode="auto">
          <a:xfrm>
            <a:off x="2895601" y="38100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2133601" y="35052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77"/>
          <p:cNvSpPr>
            <a:spLocks noChangeArrowheads="1"/>
          </p:cNvSpPr>
          <p:nvPr/>
        </p:nvSpPr>
        <p:spPr bwMode="auto">
          <a:xfrm>
            <a:off x="4114802" y="3260726"/>
            <a:ext cx="152399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>
            <a:off x="4114801" y="36576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0"/>
          <p:cNvSpPr>
            <a:spLocks noChangeArrowheads="1"/>
          </p:cNvSpPr>
          <p:nvPr/>
        </p:nvSpPr>
        <p:spPr bwMode="auto">
          <a:xfrm>
            <a:off x="5410201" y="34290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auto">
          <a:xfrm>
            <a:off x="2286000" y="43434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876800"/>
            <a:ext cx="2133600" cy="1828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248400" y="0"/>
            <a:ext cx="59436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60"/>
          <p:cNvSpPr>
            <a:spLocks noChangeArrowheads="1"/>
          </p:cNvSpPr>
          <p:nvPr/>
        </p:nvSpPr>
        <p:spPr bwMode="auto">
          <a:xfrm>
            <a:off x="6048236" y="1150938"/>
            <a:ext cx="4343400" cy="3124200"/>
          </a:xfrm>
          <a:prstGeom prst="flowChartAlternateProcess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69"/>
          <p:cNvSpPr>
            <a:spLocks noChangeArrowheads="1"/>
          </p:cNvSpPr>
          <p:nvPr/>
        </p:nvSpPr>
        <p:spPr bwMode="auto">
          <a:xfrm>
            <a:off x="6553201" y="14478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62"/>
          <p:cNvSpPr>
            <a:spLocks noChangeArrowheads="1"/>
          </p:cNvSpPr>
          <p:nvPr/>
        </p:nvSpPr>
        <p:spPr bwMode="auto">
          <a:xfrm>
            <a:off x="8001001" y="14478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66"/>
          <p:cNvSpPr>
            <a:spLocks noChangeArrowheads="1"/>
          </p:cNvSpPr>
          <p:nvPr/>
        </p:nvSpPr>
        <p:spPr bwMode="auto">
          <a:xfrm>
            <a:off x="9067801" y="12192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73"/>
          <p:cNvSpPr>
            <a:spLocks noChangeArrowheads="1"/>
          </p:cNvSpPr>
          <p:nvPr/>
        </p:nvSpPr>
        <p:spPr bwMode="auto">
          <a:xfrm>
            <a:off x="9982201" y="13716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61"/>
          <p:cNvSpPr>
            <a:spLocks noChangeArrowheads="1"/>
          </p:cNvSpPr>
          <p:nvPr/>
        </p:nvSpPr>
        <p:spPr bwMode="auto">
          <a:xfrm>
            <a:off x="6934201" y="23622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64"/>
          <p:cNvSpPr>
            <a:spLocks noChangeArrowheads="1"/>
          </p:cNvSpPr>
          <p:nvPr/>
        </p:nvSpPr>
        <p:spPr bwMode="auto">
          <a:xfrm>
            <a:off x="7848601" y="20574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72"/>
          <p:cNvSpPr>
            <a:spLocks noChangeArrowheads="1"/>
          </p:cNvSpPr>
          <p:nvPr/>
        </p:nvSpPr>
        <p:spPr bwMode="auto">
          <a:xfrm>
            <a:off x="9190039" y="1798639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78"/>
          <p:cNvSpPr>
            <a:spLocks noChangeArrowheads="1"/>
          </p:cNvSpPr>
          <p:nvPr/>
        </p:nvSpPr>
        <p:spPr bwMode="auto">
          <a:xfrm>
            <a:off x="10194926" y="2193926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63"/>
          <p:cNvSpPr>
            <a:spLocks noChangeArrowheads="1"/>
          </p:cNvSpPr>
          <p:nvPr/>
        </p:nvSpPr>
        <p:spPr bwMode="auto">
          <a:xfrm>
            <a:off x="6629401" y="35052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71"/>
          <p:cNvSpPr>
            <a:spLocks noChangeArrowheads="1"/>
          </p:cNvSpPr>
          <p:nvPr/>
        </p:nvSpPr>
        <p:spPr bwMode="auto">
          <a:xfrm>
            <a:off x="7467601" y="30480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65"/>
          <p:cNvSpPr>
            <a:spLocks noChangeArrowheads="1"/>
          </p:cNvSpPr>
          <p:nvPr/>
        </p:nvSpPr>
        <p:spPr bwMode="auto">
          <a:xfrm>
            <a:off x="8382001" y="25146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75"/>
          <p:cNvSpPr>
            <a:spLocks noChangeArrowheads="1"/>
          </p:cNvSpPr>
          <p:nvPr/>
        </p:nvSpPr>
        <p:spPr bwMode="auto">
          <a:xfrm>
            <a:off x="9661526" y="26670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67"/>
          <p:cNvSpPr>
            <a:spLocks noChangeArrowheads="1"/>
          </p:cNvSpPr>
          <p:nvPr/>
        </p:nvSpPr>
        <p:spPr bwMode="auto">
          <a:xfrm>
            <a:off x="7391401" y="38100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80"/>
          <p:cNvSpPr>
            <a:spLocks noChangeArrowheads="1"/>
          </p:cNvSpPr>
          <p:nvPr/>
        </p:nvSpPr>
        <p:spPr bwMode="auto">
          <a:xfrm>
            <a:off x="8610601" y="3260726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76"/>
          <p:cNvSpPr>
            <a:spLocks noChangeArrowheads="1"/>
          </p:cNvSpPr>
          <p:nvPr/>
        </p:nvSpPr>
        <p:spPr bwMode="auto">
          <a:xfrm>
            <a:off x="9220201" y="3108326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68"/>
          <p:cNvSpPr>
            <a:spLocks noChangeArrowheads="1"/>
          </p:cNvSpPr>
          <p:nvPr/>
        </p:nvSpPr>
        <p:spPr bwMode="auto">
          <a:xfrm>
            <a:off x="8610601" y="36576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AutoShape 70"/>
          <p:cNvSpPr>
            <a:spLocks noChangeArrowheads="1"/>
          </p:cNvSpPr>
          <p:nvPr/>
        </p:nvSpPr>
        <p:spPr bwMode="auto">
          <a:xfrm>
            <a:off x="9906001" y="3429001"/>
            <a:ext cx="92075" cy="92075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924800" y="4343400"/>
            <a:ext cx="1066800" cy="1981200"/>
            <a:chOff x="659" y="2496"/>
            <a:chExt cx="480" cy="886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59" y="2832"/>
              <a:ext cx="480" cy="550"/>
              <a:chOff x="659" y="2832"/>
              <a:chExt cx="480" cy="550"/>
            </a:xfrm>
          </p:grpSpPr>
          <p:sp>
            <p:nvSpPr>
              <p:cNvPr id="60" name="AutoShape 16"/>
              <p:cNvSpPr>
                <a:spLocks noChangeArrowheads="1"/>
              </p:cNvSpPr>
              <p:nvPr/>
            </p:nvSpPr>
            <p:spPr bwMode="auto">
              <a:xfrm rot="-5400000">
                <a:off x="707" y="2950"/>
                <a:ext cx="384" cy="480"/>
              </a:xfrm>
              <a:prstGeom prst="homePlate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AutoShape 17"/>
              <p:cNvSpPr>
                <a:spLocks noChangeArrowheads="1"/>
              </p:cNvSpPr>
              <p:nvPr/>
            </p:nvSpPr>
            <p:spPr bwMode="auto">
              <a:xfrm rot="-5543156">
                <a:off x="766" y="2881"/>
                <a:ext cx="239" cy="141"/>
              </a:xfrm>
              <a:prstGeom prst="homePlate">
                <a:avLst>
                  <a:gd name="adj" fmla="val 423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59" y="323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9"/>
              <p:cNvSpPr>
                <a:spLocks noChangeShapeType="1"/>
              </p:cNvSpPr>
              <p:nvPr/>
            </p:nvSpPr>
            <p:spPr bwMode="auto">
              <a:xfrm>
                <a:off x="659" y="328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Line 20"/>
              <p:cNvSpPr>
                <a:spLocks noChangeShapeType="1"/>
              </p:cNvSpPr>
              <p:nvPr/>
            </p:nvSpPr>
            <p:spPr bwMode="auto">
              <a:xfrm>
                <a:off x="659" y="319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AutoShape 21"/>
              <p:cNvSpPr>
                <a:spLocks noChangeArrowheads="1"/>
              </p:cNvSpPr>
              <p:nvPr/>
            </p:nvSpPr>
            <p:spPr bwMode="auto">
              <a:xfrm rot="-5400000">
                <a:off x="707" y="2950"/>
                <a:ext cx="384" cy="480"/>
              </a:xfrm>
              <a:prstGeom prst="homePlate">
                <a:avLst>
                  <a:gd name="adj" fmla="val 25000"/>
                </a:avLst>
              </a:prstGeom>
              <a:solidFill>
                <a:srgbClr val="FFFF00"/>
              </a:solidFill>
              <a:ln w="381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22"/>
              <p:cNvSpPr>
                <a:spLocks noChangeShapeType="1"/>
              </p:cNvSpPr>
              <p:nvPr/>
            </p:nvSpPr>
            <p:spPr bwMode="auto">
              <a:xfrm>
                <a:off x="659" y="323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659" y="328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>
                <a:off x="659" y="3190"/>
                <a:ext cx="480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25"/>
              <p:cNvSpPr>
                <a:spLocks noChangeShapeType="1"/>
              </p:cNvSpPr>
              <p:nvPr/>
            </p:nvSpPr>
            <p:spPr bwMode="auto">
              <a:xfrm>
                <a:off x="659" y="333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755" y="2950"/>
                <a:ext cx="266" cy="8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774" y="3034"/>
                <a:ext cx="231" cy="335"/>
              </a:xfrm>
              <a:custGeom>
                <a:avLst/>
                <a:gdLst>
                  <a:gd name="T0" fmla="*/ 90 w 231"/>
                  <a:gd name="T1" fmla="*/ 12 h 335"/>
                  <a:gd name="T2" fmla="*/ 39 w 231"/>
                  <a:gd name="T3" fmla="*/ 112 h 335"/>
                  <a:gd name="T4" fmla="*/ 77 w 231"/>
                  <a:gd name="T5" fmla="*/ 137 h 335"/>
                  <a:gd name="T6" fmla="*/ 140 w 231"/>
                  <a:gd name="T7" fmla="*/ 250 h 335"/>
                  <a:gd name="T8" fmla="*/ 64 w 231"/>
                  <a:gd name="T9" fmla="*/ 300 h 335"/>
                  <a:gd name="T10" fmla="*/ 90 w 231"/>
                  <a:gd name="T11" fmla="*/ 313 h 335"/>
                  <a:gd name="T12" fmla="*/ 140 w 231"/>
                  <a:gd name="T13" fmla="*/ 300 h 335"/>
                  <a:gd name="T14" fmla="*/ 177 w 231"/>
                  <a:gd name="T15" fmla="*/ 275 h 335"/>
                  <a:gd name="T16" fmla="*/ 90 w 231"/>
                  <a:gd name="T17" fmla="*/ 75 h 335"/>
                  <a:gd name="T18" fmla="*/ 140 w 231"/>
                  <a:gd name="T19" fmla="*/ 12 h 335"/>
                  <a:gd name="T20" fmla="*/ 90 w 231"/>
                  <a:gd name="T21" fmla="*/ 12 h 3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1"/>
                  <a:gd name="T34" fmla="*/ 0 h 335"/>
                  <a:gd name="T35" fmla="*/ 231 w 231"/>
                  <a:gd name="T36" fmla="*/ 335 h 3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1" h="335">
                    <a:moveTo>
                      <a:pt x="90" y="12"/>
                    </a:moveTo>
                    <a:cubicBezTo>
                      <a:pt x="57" y="44"/>
                      <a:pt x="0" y="54"/>
                      <a:pt x="39" y="112"/>
                    </a:cubicBezTo>
                    <a:cubicBezTo>
                      <a:pt x="47" y="125"/>
                      <a:pt x="64" y="129"/>
                      <a:pt x="77" y="137"/>
                    </a:cubicBezTo>
                    <a:cubicBezTo>
                      <a:pt x="134" y="223"/>
                      <a:pt x="117" y="184"/>
                      <a:pt x="140" y="250"/>
                    </a:cubicBezTo>
                    <a:cubicBezTo>
                      <a:pt x="115" y="267"/>
                      <a:pt x="89" y="283"/>
                      <a:pt x="64" y="300"/>
                    </a:cubicBezTo>
                    <a:cubicBezTo>
                      <a:pt x="12" y="335"/>
                      <a:pt x="9" y="331"/>
                      <a:pt x="90" y="313"/>
                    </a:cubicBezTo>
                    <a:cubicBezTo>
                      <a:pt x="107" y="309"/>
                      <a:pt x="123" y="304"/>
                      <a:pt x="140" y="300"/>
                    </a:cubicBezTo>
                    <a:cubicBezTo>
                      <a:pt x="152" y="292"/>
                      <a:pt x="168" y="287"/>
                      <a:pt x="177" y="275"/>
                    </a:cubicBezTo>
                    <a:cubicBezTo>
                      <a:pt x="231" y="207"/>
                      <a:pt x="122" y="123"/>
                      <a:pt x="90" y="75"/>
                    </a:cubicBezTo>
                    <a:cubicBezTo>
                      <a:pt x="92" y="74"/>
                      <a:pt x="164" y="36"/>
                      <a:pt x="140" y="12"/>
                    </a:cubicBezTo>
                    <a:cubicBezTo>
                      <a:pt x="128" y="0"/>
                      <a:pt x="107" y="12"/>
                      <a:pt x="9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9" name="Picture 28" descr="fal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" y="2496"/>
              <a:ext cx="27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241101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209 C 0.06771 -0.01505 0.10069 -0.04097 0.11701 -0.0507 C 0.13194 -0.03264 0.17604 -0.01644 0.17604 -0.01621 C 0.19444 -0.01621 0.21493 -0.04167 0.22378 -0.04491 C 0.22517 -0.04005 0.16302 0.12268 0.16337 0.12778 C 0.16493 0.14815 0.29045 -0.04491 0.29236 -0.02477 C 0.29444 0.00023 0.34809 0.08055 0.35017 0.10555 C 0.35226 0.12824 0.2184 -0.00116 0.22257 0.02037 C 0.22465 0.04328 0.31042 0.11319 0.31424 0.13611 C 0.31649 0.14861 0.18281 0.16736 0.18542 0.18657 C 0.18733 0.19838 0.35677 0.18912 0.36076 0.19907 C 0.36163 0.21481 0.26858 0.30694 0.27483 0.31713 C 0.27674 0.32523 0.32691 0.16342 0.32951 0.1706 C 0.3316 0.18194 0.34444 0.32106 0.34444 0.33356 " pathEditMode="relative" rAng="0" ptsTypes="ffffffffffffff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85 C 0.01232 -0.00995 0.0493 -0.03931 0.06753 -0.05064 C 0.08437 -0.02983 0.13385 -0.01133 0.13385 -0.0111 C 0.15434 -0.0111 0.17743 -0.04024 0.18732 -0.04394 C 0.18889 -0.03839 0.11909 0.14751 0.11961 0.15352 C 0.12135 0.17664 0.26198 -0.04394 0.26406 -0.02081 C 0.26649 0.00763 0.32656 0.09965 0.32899 0.12809 C 0.33125 0.15398 0.18125 0.00601 0.18593 0.03052 C 0.18819 0.05687 0.28437 0.13687 0.28871 0.163 C 0.29114 0.17734 0.14132 0.19861 0.14427 0.22057 C 0.14635 0.23398 0.33628 0.22335 0.3408 0.23491 C 0.34166 0.25271 0.2375 0.35815 0.24444 0.36971 C 0.24652 0.37895 0.30277 0.19421 0.30573 0.20231 C 0.30816 0.21526 0.32257 0.37433 0.32257 0.38843 " pathEditMode="relative" rAng="0" ptsTypes="ffffffffffffff">
                                      <p:cBhvr>
                                        <p:cTn id="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1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1687 C -0.01545 0.02543 -0.14687 0.02751 -0.16302 0.05086 C -0.17448 0.06774 -0.09566 0.13919 -0.1059 0.15653 C -0.08923 0.18219 -0.06146 0.1163 -0.03767 0.08878 C 0.00035 0.13109 0.01962 0.19815 0.06389 0.19653 C 0.06233 0.17341 0.15243 0.07815 0.14167 0.05919 C 0.13768 0.04231 0.01615 0.26312 -0.00746 0.25364 L 0.00035 0.00208 L 0.20834 3.75723E-6 L 0.13212 0.30659 L -0.12812 0.32346 L -0.16788 0.14381 " pathEditMode="relative" rAng="0" ptsTypes="ffffffAAAAAf">
                                      <p:cBhvr>
                                        <p:cTn id="10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4509E-6 L -0.25156 0.2420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23 0.06451 L -0.14028 0.06451 L -0.06823 0.22566 L -0.24618 0.22566 L -0.31823 0.06451 Z " pathEditMode="relative" rAng="0" ptsTypes="FFFFF">
                                      <p:cBhvr>
                                        <p:cTn id="14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5  L 0.072 0.16115  L 0 0  Z" pathEditMode="relative" ptsTypes="">
                                      <p:cBhvr>
                                        <p:cTn id="16" dur="10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-0.00555 L 0.11475 0.19399 L -0.0158 0.30451 L -0.13473 0.17388 L -0.07813 -0.0178 L 0.07621 -0.00555 Z " pathEditMode="relative" rAng="2373580" ptsTypes="FFFFFF">
                                      <p:cBhvr>
                                        <p:cTn id="1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93 -4.50867E-6 L 0.00347 0.04509 C 0.03576 0.05457 0.05399 0.06891 0.05399 0.08347 C 0.05399 0.10035 0.03576 0.11399 0.00347 0.12347 L -0.13993 0.16879 " pathEditMode="relative" rAng="0" ptsTypes="FffFF">
                                      <p:cBhvr>
                                        <p:cTn id="20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1.96532E-6 L -0.24323 -1.96532E-6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 -0.13364 L 0.09496 0.0726 L -0.04931 0.14335 L -0.14462 -0.01803 L -0.05903 -0.18844 L 0.0901 -0.13364 Z " pathEditMode="relative" rAng="3108595" ptsTypes="FFFFFF">
                                      <p:cBhvr>
                                        <p:cTn id="24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3.7037E-7 L -0.11875 -0.02222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0495 -0.04329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-37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0407 C -0.0573 -0.01318 -0.03681 -0.06682 -0.00573 -0.08185 C 0.02534 -0.09688 0.06788 -0.03422 0.10937 -0.05017 C 0.15069 -0.06612 0.25833 -0.15745 0.24323 -0.17711 C 0.22812 -0.19676 0.05138 -0.14381 0.01875 -0.16855 C -0.01389 -0.19329 -0.00226 -0.31167 0.04704 -0.32508 C 0.09635 -0.33849 0.20555 -0.29364 0.3151 -0.24878 " pathEditMode="relative" rAng="0" ptsTypes="aaaaaaA">
                                      <p:cBhvr>
                                        <p:cTn id="3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9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5.78035E-7 C 0.00764 -0.01272 0.00747 -0.02543 0.00868 -0.03815 C 0.01268 -0.07977 0.02101 -0.11399 0.02778 -0.15422 C 0.02865 -0.15908 0.03594 -0.19468 0.03889 -0.19653 C 0.04184 -0.19838 0.04532 -0.19792 0.04844 -0.19861 C 0.05417 -0.19723 0.0599 -0.19515 0.0658 -0.19445 C 0.08854 -0.19168 0.13403 -0.18821 0.13403 -0.18798 C 0.17431 -0.18983 0.23681 -0.18474 0.28177 -0.20093 C 0.27778 -0.23908 0.27309 -0.27676 0.26893 -0.31491 C 0.25834 -0.31214 0.24809 -0.30636 0.23733 -0.30451 C 0.1941 -0.29734 0.15035 -0.29896 0.10712 -0.29179 C 0.08021 -0.31191 0.1132 -0.28185 0.09288 -0.33619 C 0.0915 -0.33988 0.08768 -0.33156 0.0849 -0.32971 C 0.08125 -0.3274 0.07743 -0.32578 0.07379 -0.32347 C 0.06893 -0.32023 0.06441 -0.3163 0.05955 -0.31283 C 0.04271 -0.30104 0.02639 -0.29249 0.00868 -0.28324 C 0.00087 -0.26775 0.00868 -0.22636 0.01181 -0.20717 C 0.01233 -0.19168 0.01233 -0.17619 0.01337 -0.16069 C 0.01389 -0.15237 0.01858 -0.15491 0.01181 -0.1459 C 0.00955 -0.14289 -0.00243 -0.13804 -0.00399 -0.13734 C -0.01232 -0.12925 -0.02135 -0.12462 -0.03107 -0.12046 C -0.03732 -0.10983 -0.04149 -0.0985 -0.05 -0.0911 C -0.05364 -0.08393 -0.05625 -0.08324 -0.04687 -0.08254 C -0.02569 -0.08139 -0.00451 -0.08093 0.01667 -0.08023 C 0.06511 -0.07538 0.11198 -0.06567 0.15955 -0.05295 C 0.17743 -0.04809 0.19566 -0.04671 0.21337 -0.04023 C 0.21702 -0.03884 0.22066 -0.03699 0.22448 -0.03584 C 0.22761 -0.03491 0.23403 -0.03376 0.23403 -0.03353 " pathEditMode="relative" rAng="0" ptsTypes="fffffffffffffffffffffffffffA">
                                      <p:cBhvr>
                                        <p:cTn id="32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7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77 0.04046 L -0.05504 -0.292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4624E-6 L -0.1849 -0.32393 " pathEditMode="relative" rAng="0" ptsTypes="AA">
                                      <p:cBhvr>
                                        <p:cTn id="3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6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9 0.01595 C -0.20695 0.02543 -0.18646 0.05295 -0.17622 0.06659 C -0.16598 0.08023 -0.15955 0.09989 -0.14792 0.0985 C -0.13525 0.09896 -0.11667 0.07191 -0.10625 0.05827 C -0.09584 0.04463 -0.10313 0.03931 -0.0849 0.01595 C -0.0849 -0.03075 -0.02848 -0.04971 0.00312 -0.08139 C 0.01597 -0.03699 0.0401 -0.03075 0.0401 0.01595 " pathEditMode="relative" rAng="0" ptsTypes="fafafff">
                                      <p:cBhvr>
                                        <p:cTn id="3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0.05347 C -0.02631 0.04005 0.00572 0.0132 0.02148 0.00278 C 0.03606 0.02176 0.0789 0.03866 0.0789 0.03889 C 0.09661 0.03889 0.11653 0.01227 0.12513 0.00903 C 0.12656 0.01412 0.06614 0.1831 0.06653 0.18866 C 0.06796 0.20972 0.18984 0.00903 0.19153 0.03009 C 0.19362 0.05602 0.2457 0.13982 0.24778 0.16551 C 0.24973 0.18912 0.11992 0.0544 0.12395 0.07685 C 0.12591 0.10093 0.20911 0.17338 0.21302 0.19722 C 0.21497 0.21042 0.08528 0.22963 0.08789 0.24977 C 0.08971 0.26204 0.25403 0.25232 0.25794 0.26273 C 0.25859 0.27894 0.16862 0.37477 0.1746 0.38542 C 0.17643 0.39375 0.225 0.2257 0.2276 0.2331 C 0.22968 0.24491 0.24218 0.38959 0.24218 0.40232 " pathEditMode="relative" rAng="0" ptsTypes="AAAAAAAAAAAA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1490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1687 C -0.01545 0.02543 -0.14687 0.02751 -0.16302 0.05086 C -0.17448 0.06774 -0.09566 0.13919 -0.1059 0.15653 C -0.08923 0.18219 -0.06146 0.1163 -0.03767 0.08878 C 0.00035 0.13109 0.01962 0.19815 0.06389 0.19653 C 0.06233 0.17341 0.15243 0.07815 0.14167 0.05919 C 0.13768 0.04231 0.01615 0.26312 -0.00746 0.25364 L 0.00035 0.00208 L 0.20834 3.75723E-6 L 0.13212 0.30659 L -0.12812 0.32346 L -0.16788 0.14381 " pathEditMode="relative" rAng="0" ptsTypes="ffffffAAAAAf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4509E-6 L -0.20157 0.230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1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23 0.06451 L -0.14028 0.06451 L -0.06823 0.22566 L -0.24618 0.22566 L -0.31823 0.06451 Z " pathEditMode="relative" rAng="0" ptsTypes="FFFFF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8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15  L 0.072 0.16115  L 0 0  Z" pathEditMode="relative" ptsTypes="">
                                      <p:cBhvr>
                                        <p:cTn id="5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2 0.0104 L 0.08386 0.19537 L -0.03732 0.29826 L -0.14723 0.17757 L -0.09445 -0.00047 L 0.04862 0.0104 Z " pathEditMode="relative" rAng="2373580" ptsTypes="FFFFFF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1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23  C 0.049 0.10788  0.054 0.13584  0.054 0.16514  C 0.054 0.19844  0.049 0.22507  0.04 0.24372  L 0 0.33295  E" pathEditMode="relative" ptsTypes="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77457E-6 L -0.25173 -0.137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5.78035E-7 C 0.00764 -0.01272 0.00746 -0.02543 0.00868 -0.03815 C 0.01267 -0.07977 0.02101 -0.11399 0.02778 -0.15422 C 0.02865 -0.15908 0.03594 -0.19468 0.03889 -0.19653 C 0.04184 -0.19838 0.04531 -0.19792 0.04844 -0.19861 C 0.05417 -0.19723 0.0599 -0.19515 0.0658 -0.19445 C 0.08854 -0.19168 0.13403 -0.18821 0.13403 -0.18798 C 0.1743 -0.18983 0.2368 -0.18474 0.28177 -0.20093 C 0.27778 -0.23908 0.27309 -0.27676 0.26892 -0.31491 C 0.25833 -0.31214 0.24809 -0.30636 0.23733 -0.30451 C 0.1941 -0.29734 0.15035 -0.29896 0.10712 -0.29179 C 0.08021 -0.31191 0.11319 -0.28185 0.09288 -0.33619 C 0.09149 -0.33988 0.08767 -0.33156 0.0849 -0.32971 C 0.08125 -0.3274 0.07743 -0.32578 0.07378 -0.32347 C 0.06892 -0.32023 0.06441 -0.3163 0.05955 -0.31283 C 0.04271 -0.30104 0.02639 -0.29249 0.00868 -0.28324 C 0.00087 -0.26775 0.00868 -0.22636 0.0118 -0.20717 C 0.01233 -0.19168 0.01233 -0.17619 0.01337 -0.16069 C 0.01389 -0.15237 0.01858 -0.15491 0.0118 -0.1459 C 0.00955 -0.14289 -0.00243 -0.13804 -0.00399 -0.13734 C -0.01233 -0.12925 -0.02135 -0.12462 -0.03108 -0.12046 C -0.03733 -0.10983 -0.04149 -0.0985 -0.05 -0.0911 C -0.05365 -0.08393 -0.05625 -0.08324 -0.04688 -0.08254 C -0.0257 -0.08139 -0.00451 -0.08093 0.01667 -0.08023 C 0.0651 -0.07538 0.11198 -0.06567 0.15955 -0.05295 C 0.17743 -0.04809 0.19566 -0.04671 0.21337 -0.04023 C 0.21701 -0.03884 0.22066 -0.03699 0.22448 -0.03584 C 0.2276 -0.03491 0.23403 -0.03376 0.23403 -0.03353 " pathEditMode="relative" rAng="0" ptsTypes="fffffffffffffffffffffffffffA">
                                      <p:cBhvr>
                                        <p:cTn id="6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7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06 -0.08403 L 0.14141 0.03866 L 0.05443 0.08611 L -0.00247 -0.00648 L 0.04961 -0.11111 L 0.13906 -0.08403 Z " pathEditMode="relative" rAng="3060000" ptsTypes="AAAA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678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1.96532E-6 L -0.2349 -1.96532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0867E-6 L -0.16007 0.2041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0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0407 C -0.06042 -0.01318 -0.04323 -0.06682 -0.01702 -0.08185 C 0.0092 -0.09688 0.04496 -0.03422 0.07986 -0.05017 C 0.11458 -0.06612 0.2052 -0.15745 0.19253 -0.17711 C 0.17968 -0.19676 0.03107 -0.14381 0.00364 -0.16855 C -0.02379 -0.19329 -0.01407 -0.31167 0.02743 -0.32508 C 0.06892 -0.33849 0.16076 -0.29364 0.25277 -0.24878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1.96532E-6 L -0.2349 -1.9653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4 L -0.29166 -0.24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4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46 0.00718 C -0.22487 0.01227 -0.19349 0.02176 -0.1776 0.02639 C -0.1625 0.03102 -0.14869 0.04329 -0.1375 0.03287 C -0.12447 0.02408 -0.11562 -0.01412 -0.10989 -0.0331 C -0.10455 -0.05347 -0.11341 -0.05208 -0.10364 -0.0868 C -0.12044 -0.12731 -0.07018 -0.18657 -0.04947 -0.23727 C -0.02005 -0.20787 0.00678 -0.2206 0.0237 -0.18009 " pathEditMode="relative" rAng="19860000" ptsTypes="AAAAAAA"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-981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4182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CẤU TẠO CHẤT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71938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1795158"/>
            <a:ext cx="982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4" name="Picture 4" descr="Káº¿t quáº£ hÃ¬nh áº£nh cho há»i cháº¥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41927"/>
            <a:ext cx="2800350" cy="280035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5257800" y="1632102"/>
            <a:ext cx="6057900" cy="3810000"/>
          </a:xfrm>
          <a:prstGeom prst="cloudCallout">
            <a:avLst>
              <a:gd name="adj1" fmla="val -84574"/>
              <a:gd name="adj2" fmla="val 4611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18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28: CẤU TẠO CHẤT. THUYẾT ĐỘNG HỌC PHÂN TỬ CHẤT KHÍ.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0112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I. CẤU TẠO CHẤT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24347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00619" y="1793003"/>
            <a:ext cx="8153399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398594" y="1947435"/>
            <a:ext cx="228600" cy="2286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286000" y="3494153"/>
            <a:ext cx="228600" cy="2286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76973" y="2465695"/>
            <a:ext cx="903600" cy="457200"/>
            <a:chOff x="4267200" y="4351362"/>
            <a:chExt cx="903600" cy="457200"/>
          </a:xfrm>
        </p:grpSpPr>
        <p:sp>
          <p:nvSpPr>
            <p:cNvPr id="9" name="Oval 8"/>
            <p:cNvSpPr/>
            <p:nvPr/>
          </p:nvSpPr>
          <p:spPr>
            <a:xfrm>
              <a:off x="4267200" y="4351362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495800" y="4579962"/>
              <a:ext cx="67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221932" y="2465695"/>
            <a:ext cx="936293" cy="457200"/>
            <a:chOff x="6542111" y="4351362"/>
            <a:chExt cx="936293" cy="457200"/>
          </a:xfrm>
        </p:grpSpPr>
        <p:sp>
          <p:nvSpPr>
            <p:cNvPr id="12" name="Oval 11"/>
            <p:cNvSpPr/>
            <p:nvPr/>
          </p:nvSpPr>
          <p:spPr>
            <a:xfrm>
              <a:off x="7021204" y="4351362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542111" y="4579962"/>
              <a:ext cx="6752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821337" y="4097741"/>
            <a:ext cx="1078173" cy="457200"/>
            <a:chOff x="4558352" y="5862851"/>
            <a:chExt cx="1078173" cy="457200"/>
          </a:xfrm>
        </p:grpSpPr>
        <p:sp>
          <p:nvSpPr>
            <p:cNvPr id="15" name="Oval 14"/>
            <p:cNvSpPr/>
            <p:nvPr/>
          </p:nvSpPr>
          <p:spPr>
            <a:xfrm>
              <a:off x="5179325" y="5862851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558352" y="6091451"/>
              <a:ext cx="8495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983667" y="4097740"/>
            <a:ext cx="990600" cy="457200"/>
            <a:chOff x="6367818" y="5862851"/>
            <a:chExt cx="990600" cy="457200"/>
          </a:xfrm>
        </p:grpSpPr>
        <p:sp>
          <p:nvSpPr>
            <p:cNvPr id="18" name="Oval 17"/>
            <p:cNvSpPr/>
            <p:nvPr/>
          </p:nvSpPr>
          <p:spPr>
            <a:xfrm>
              <a:off x="6367818" y="5862851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96418" y="608804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ight Arrow 19"/>
          <p:cNvSpPr/>
          <p:nvPr/>
        </p:nvSpPr>
        <p:spPr>
          <a:xfrm>
            <a:off x="1905000" y="5697940"/>
            <a:ext cx="762000" cy="762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43200" y="5240740"/>
            <a:ext cx="8458200" cy="16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hút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018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28: CẤU TẠO CHẤT. THUYẾT ĐỘNG HỌC PHÂN TỬ CHẤT KHÍ.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3867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3711 -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246 0.001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028 0.000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8"/>
          <p:cNvSpPr/>
          <p:nvPr/>
        </p:nvSpPr>
        <p:spPr>
          <a:xfrm>
            <a:off x="609600" y="228600"/>
            <a:ext cx="11201400" cy="1020418"/>
          </a:xfrm>
          <a:prstGeom prst="roundRect">
            <a:avLst/>
          </a:prstGeom>
          <a:solidFill>
            <a:srgbClr val="E0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04801"/>
            <a:ext cx="5688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63"/>
          <p:cNvSpPr/>
          <p:nvPr/>
        </p:nvSpPr>
        <p:spPr>
          <a:xfrm>
            <a:off x="609600" y="1455199"/>
            <a:ext cx="11201400" cy="1048183"/>
          </a:xfrm>
          <a:prstGeom prst="roundRect">
            <a:avLst/>
          </a:prstGeom>
          <a:solidFill>
            <a:srgbClr val="E0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6112" y="1563791"/>
            <a:ext cx="563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xo.</a:t>
            </a:r>
          </a:p>
        </p:txBody>
      </p:sp>
      <p:sp>
        <p:nvSpPr>
          <p:cNvPr id="25" name="Rounded Rectangle 115"/>
          <p:cNvSpPr/>
          <p:nvPr/>
        </p:nvSpPr>
        <p:spPr>
          <a:xfrm>
            <a:off x="595357" y="3865487"/>
            <a:ext cx="11215643" cy="1048183"/>
          </a:xfrm>
          <a:prstGeom prst="roundRect">
            <a:avLst/>
          </a:prstGeom>
          <a:solidFill>
            <a:srgbClr val="E0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5067" y="3962401"/>
            <a:ext cx="5606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</a:rPr>
              <a:t> xo </a:t>
            </a:r>
            <a:r>
              <a:rPr lang="en-US" sz="2800" b="1" dirty="0" err="1">
                <a:latin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nén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đẩy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49" name="Rounded Rectangle 116"/>
          <p:cNvSpPr/>
          <p:nvPr/>
        </p:nvSpPr>
        <p:spPr>
          <a:xfrm>
            <a:off x="609600" y="2598806"/>
            <a:ext cx="11201400" cy="1132586"/>
          </a:xfrm>
          <a:prstGeom prst="roundRect">
            <a:avLst/>
          </a:prstGeom>
          <a:solidFill>
            <a:srgbClr val="E0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54021" y="2743201"/>
            <a:ext cx="5575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</a:rPr>
              <a:t> xo </a:t>
            </a:r>
            <a:r>
              <a:rPr lang="en-US" sz="2800" b="1" dirty="0" err="1">
                <a:latin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dãn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hút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9" name="Rounded Rectangle 117"/>
          <p:cNvSpPr/>
          <p:nvPr/>
        </p:nvSpPr>
        <p:spPr>
          <a:xfrm>
            <a:off x="589179" y="5109846"/>
            <a:ext cx="11221821" cy="1269731"/>
          </a:xfrm>
          <a:prstGeom prst="roundRect">
            <a:avLst/>
          </a:prstGeom>
          <a:solidFill>
            <a:srgbClr val="E0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838200" y="5294293"/>
            <a:ext cx="56938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</a:rPr>
              <a:t> xo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nén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dãn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đẩy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hút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9" name="Oval 108"/>
          <p:cNvSpPr/>
          <p:nvPr/>
        </p:nvSpPr>
        <p:spPr>
          <a:xfrm>
            <a:off x="7768309" y="536713"/>
            <a:ext cx="3810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9627641" y="526217"/>
            <a:ext cx="3810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8082910" y="1692231"/>
            <a:ext cx="2003257" cy="457200"/>
            <a:chOff x="1264234" y="876300"/>
            <a:chExt cx="4115224" cy="1312717"/>
          </a:xfrm>
        </p:grpSpPr>
        <p:grpSp>
          <p:nvGrpSpPr>
            <p:cNvPr id="112" name="Group 111"/>
            <p:cNvGrpSpPr/>
            <p:nvPr/>
          </p:nvGrpSpPr>
          <p:grpSpPr>
            <a:xfrm>
              <a:off x="1825345" y="893616"/>
              <a:ext cx="955964" cy="1295401"/>
              <a:chOff x="1745673" y="1676399"/>
              <a:chExt cx="955964" cy="1295401"/>
            </a:xfrm>
          </p:grpSpPr>
          <p:sp>
            <p:nvSpPr>
              <p:cNvPr id="124" name="Arc 123"/>
              <p:cNvSpPr/>
              <p:nvPr/>
            </p:nvSpPr>
            <p:spPr>
              <a:xfrm>
                <a:off x="1745673" y="1676400"/>
                <a:ext cx="609600" cy="1295400"/>
              </a:xfrm>
              <a:prstGeom prst="arc">
                <a:avLst>
                  <a:gd name="adj1" fmla="val 11179946"/>
                  <a:gd name="adj2" fmla="val 4148724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25" name="Arc 124"/>
              <p:cNvSpPr/>
              <p:nvPr/>
            </p:nvSpPr>
            <p:spPr>
              <a:xfrm>
                <a:off x="2092037" y="1676399"/>
                <a:ext cx="609600" cy="1212273"/>
              </a:xfrm>
              <a:prstGeom prst="arc">
                <a:avLst>
                  <a:gd name="adj1" fmla="val 6207437"/>
                  <a:gd name="adj2" fmla="val 45735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2518074" y="886689"/>
              <a:ext cx="955964" cy="1295401"/>
              <a:chOff x="1745673" y="1676399"/>
              <a:chExt cx="955964" cy="1295401"/>
            </a:xfrm>
          </p:grpSpPr>
          <p:sp>
            <p:nvSpPr>
              <p:cNvPr id="122" name="Arc 121"/>
              <p:cNvSpPr/>
              <p:nvPr/>
            </p:nvSpPr>
            <p:spPr>
              <a:xfrm>
                <a:off x="1745673" y="1676400"/>
                <a:ext cx="609600" cy="1295400"/>
              </a:xfrm>
              <a:prstGeom prst="arc">
                <a:avLst>
                  <a:gd name="adj1" fmla="val 6551749"/>
                  <a:gd name="adj2" fmla="val 4148724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23" name="Arc 122"/>
              <p:cNvSpPr/>
              <p:nvPr/>
            </p:nvSpPr>
            <p:spPr>
              <a:xfrm>
                <a:off x="2092037" y="1676399"/>
                <a:ext cx="609600" cy="1212273"/>
              </a:xfrm>
              <a:prstGeom prst="arc">
                <a:avLst>
                  <a:gd name="adj1" fmla="val 6207437"/>
                  <a:gd name="adj2" fmla="val 45735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210804" y="886689"/>
              <a:ext cx="955964" cy="1295401"/>
              <a:chOff x="1745673" y="1676399"/>
              <a:chExt cx="955964" cy="1295401"/>
            </a:xfrm>
          </p:grpSpPr>
          <p:sp>
            <p:nvSpPr>
              <p:cNvPr id="120" name="Arc 119"/>
              <p:cNvSpPr/>
              <p:nvPr/>
            </p:nvSpPr>
            <p:spPr>
              <a:xfrm>
                <a:off x="1745673" y="1676400"/>
                <a:ext cx="609600" cy="1295400"/>
              </a:xfrm>
              <a:prstGeom prst="arc">
                <a:avLst>
                  <a:gd name="adj1" fmla="val 6551749"/>
                  <a:gd name="adj2" fmla="val 4148724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21" name="Arc 120"/>
              <p:cNvSpPr/>
              <p:nvPr/>
            </p:nvSpPr>
            <p:spPr>
              <a:xfrm>
                <a:off x="2092037" y="1676399"/>
                <a:ext cx="609600" cy="1212273"/>
              </a:xfrm>
              <a:prstGeom prst="arc">
                <a:avLst>
                  <a:gd name="adj1" fmla="val 6207437"/>
                  <a:gd name="adj2" fmla="val 45735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3917608" y="876300"/>
              <a:ext cx="900324" cy="1295400"/>
              <a:chOff x="1842269" y="1676400"/>
              <a:chExt cx="775627" cy="1295400"/>
            </a:xfrm>
          </p:grpSpPr>
          <p:sp>
            <p:nvSpPr>
              <p:cNvPr id="118" name="Arc 117"/>
              <p:cNvSpPr/>
              <p:nvPr/>
            </p:nvSpPr>
            <p:spPr>
              <a:xfrm>
                <a:off x="1842269" y="1676400"/>
                <a:ext cx="513004" cy="1295400"/>
              </a:xfrm>
              <a:prstGeom prst="arc">
                <a:avLst>
                  <a:gd name="adj1" fmla="val 6551749"/>
                  <a:gd name="adj2" fmla="val 4148724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19" name="Arc 118"/>
              <p:cNvSpPr/>
              <p:nvPr/>
            </p:nvSpPr>
            <p:spPr>
              <a:xfrm>
                <a:off x="2125347" y="1686790"/>
                <a:ext cx="492549" cy="1163783"/>
              </a:xfrm>
              <a:prstGeom prst="arc">
                <a:avLst>
                  <a:gd name="adj1" fmla="val 6207437"/>
                  <a:gd name="adj2" fmla="val 45387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116" name="Straight Connector 115"/>
            <p:cNvCxnSpPr>
              <a:endCxn id="124" idx="0"/>
            </p:cNvCxnSpPr>
            <p:nvPr/>
          </p:nvCxnSpPr>
          <p:spPr>
            <a:xfrm>
              <a:off x="1264234" y="1499752"/>
              <a:ext cx="561526" cy="77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9" idx="2"/>
            </p:cNvCxnSpPr>
            <p:nvPr/>
          </p:nvCxnSpPr>
          <p:spPr>
            <a:xfrm>
              <a:off x="4817926" y="1472356"/>
              <a:ext cx="561532" cy="1354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/>
          <p:cNvSpPr/>
          <p:nvPr/>
        </p:nvSpPr>
        <p:spPr>
          <a:xfrm>
            <a:off x="7850521" y="1646752"/>
            <a:ext cx="421325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777924" y="1640900"/>
            <a:ext cx="3810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8179484" y="4339852"/>
            <a:ext cx="1859150" cy="460748"/>
            <a:chOff x="6137895" y="2331641"/>
            <a:chExt cx="1516110" cy="460748"/>
          </a:xfrm>
        </p:grpSpPr>
        <p:grpSp>
          <p:nvGrpSpPr>
            <p:cNvPr id="129" name="Group 128"/>
            <p:cNvGrpSpPr/>
            <p:nvPr/>
          </p:nvGrpSpPr>
          <p:grpSpPr>
            <a:xfrm>
              <a:off x="6406212" y="2331641"/>
              <a:ext cx="1057325" cy="457200"/>
              <a:chOff x="1264240" y="876300"/>
              <a:chExt cx="4115218" cy="1312717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1825345" y="893616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44" name="Arc 143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11179946"/>
                    <a:gd name="adj2" fmla="val 4148724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Arc 144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6207437"/>
                    <a:gd name="adj2" fmla="val 4573500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518074" y="886689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42" name="Arc 141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6551749"/>
                    <a:gd name="adj2" fmla="val 4148724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Arc 142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6207437"/>
                    <a:gd name="adj2" fmla="val 4573500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3210804" y="886689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40" name="Arc 139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6551749"/>
                    <a:gd name="adj2" fmla="val 4148724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Arc 140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6207437"/>
                    <a:gd name="adj2" fmla="val 4573500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3917608" y="876300"/>
                <a:ext cx="900324" cy="1295400"/>
                <a:chOff x="1842269" y="1676400"/>
                <a:chExt cx="775627" cy="1295400"/>
              </a:xfrm>
            </p:grpSpPr>
            <p:sp>
              <p:nvSpPr>
                <p:cNvPr id="138" name="Arc 137"/>
                <p:cNvSpPr/>
                <p:nvPr/>
              </p:nvSpPr>
              <p:spPr>
                <a:xfrm>
                  <a:off x="1842269" y="1676400"/>
                  <a:ext cx="513004" cy="1295400"/>
                </a:xfrm>
                <a:prstGeom prst="arc">
                  <a:avLst>
                    <a:gd name="adj1" fmla="val 6551749"/>
                    <a:gd name="adj2" fmla="val 4148724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Arc 138"/>
                <p:cNvSpPr/>
                <p:nvPr/>
              </p:nvSpPr>
              <p:spPr>
                <a:xfrm>
                  <a:off x="2125347" y="1686790"/>
                  <a:ext cx="492549" cy="1163783"/>
                </a:xfrm>
                <a:prstGeom prst="arc">
                  <a:avLst>
                    <a:gd name="adj1" fmla="val 6207437"/>
                    <a:gd name="adj2" fmla="val 45387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6" name="Straight Connector 135"/>
              <p:cNvCxnSpPr>
                <a:endCxn id="144" idx="0"/>
              </p:cNvCxnSpPr>
              <p:nvPr/>
            </p:nvCxnSpPr>
            <p:spPr>
              <a:xfrm>
                <a:off x="1264240" y="1499752"/>
                <a:ext cx="561450" cy="1100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9" idx="2"/>
              </p:cNvCxnSpPr>
              <p:nvPr/>
            </p:nvCxnSpPr>
            <p:spPr>
              <a:xfrm>
                <a:off x="4817926" y="1472356"/>
                <a:ext cx="561532" cy="13544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30" name="Oval 129"/>
            <p:cNvSpPr/>
            <p:nvPr/>
          </p:nvSpPr>
          <p:spPr>
            <a:xfrm>
              <a:off x="7391400" y="2331641"/>
              <a:ext cx="262605" cy="457200"/>
            </a:xfrm>
            <a:prstGeom prst="ellips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137895" y="2335189"/>
              <a:ext cx="297867" cy="457200"/>
            </a:xfrm>
            <a:prstGeom prst="ellips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270698" y="2943606"/>
            <a:ext cx="3467627" cy="471154"/>
            <a:chOff x="5247222" y="2274539"/>
            <a:chExt cx="3329608" cy="518412"/>
          </a:xfrm>
        </p:grpSpPr>
        <p:grpSp>
          <p:nvGrpSpPr>
            <p:cNvPr id="147" name="Group 146"/>
            <p:cNvGrpSpPr/>
            <p:nvPr/>
          </p:nvGrpSpPr>
          <p:grpSpPr>
            <a:xfrm>
              <a:off x="5565503" y="2280571"/>
              <a:ext cx="2713959" cy="512380"/>
              <a:chOff x="1264234" y="876300"/>
              <a:chExt cx="4115224" cy="1312717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825345" y="893616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62" name="Arc 161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11179946"/>
                    <a:gd name="adj2" fmla="val 3446039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Arc 162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7046201"/>
                    <a:gd name="adj2" fmla="val 3774901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2518074" y="886689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60" name="Arc 159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7310062"/>
                    <a:gd name="adj2" fmla="val 3297580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Arc 160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7051036"/>
                    <a:gd name="adj2" fmla="val 3774901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3210804" y="886689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58" name="Arc 157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7261177"/>
                    <a:gd name="adj2" fmla="val 3397819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Arc 158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7006506"/>
                    <a:gd name="adj2" fmla="val 3714622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3917608" y="876300"/>
                <a:ext cx="900324" cy="1295400"/>
                <a:chOff x="1842269" y="1676400"/>
                <a:chExt cx="775627" cy="1295400"/>
              </a:xfrm>
            </p:grpSpPr>
            <p:sp>
              <p:nvSpPr>
                <p:cNvPr id="156" name="Arc 155"/>
                <p:cNvSpPr/>
                <p:nvPr/>
              </p:nvSpPr>
              <p:spPr>
                <a:xfrm>
                  <a:off x="1842269" y="1676400"/>
                  <a:ext cx="513004" cy="1295400"/>
                </a:xfrm>
                <a:prstGeom prst="arc">
                  <a:avLst>
                    <a:gd name="adj1" fmla="val 7336904"/>
                    <a:gd name="adj2" fmla="val 3507562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Arc 156"/>
                <p:cNvSpPr/>
                <p:nvPr/>
              </p:nvSpPr>
              <p:spPr>
                <a:xfrm>
                  <a:off x="2125347" y="1686790"/>
                  <a:ext cx="492549" cy="1163783"/>
                </a:xfrm>
                <a:prstGeom prst="arc">
                  <a:avLst>
                    <a:gd name="adj1" fmla="val 6837047"/>
                    <a:gd name="adj2" fmla="val 45387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4" name="Straight Connector 153"/>
              <p:cNvCxnSpPr>
                <a:endCxn id="162" idx="0"/>
              </p:cNvCxnSpPr>
              <p:nvPr/>
            </p:nvCxnSpPr>
            <p:spPr>
              <a:xfrm>
                <a:off x="1264234" y="1499752"/>
                <a:ext cx="561526" cy="7795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57" idx="2"/>
              </p:cNvCxnSpPr>
              <p:nvPr/>
            </p:nvCxnSpPr>
            <p:spPr>
              <a:xfrm>
                <a:off x="4817926" y="1472355"/>
                <a:ext cx="561532" cy="1354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48" name="Oval 147"/>
            <p:cNvSpPr/>
            <p:nvPr/>
          </p:nvSpPr>
          <p:spPr>
            <a:xfrm>
              <a:off x="5247222" y="2274539"/>
              <a:ext cx="434323" cy="457200"/>
            </a:xfrm>
            <a:prstGeom prst="ellips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8125466" y="2287267"/>
              <a:ext cx="451364" cy="457200"/>
            </a:xfrm>
            <a:prstGeom prst="ellips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493686" y="3124201"/>
            <a:ext cx="2971800" cy="45719"/>
            <a:chOff x="5944631" y="4465796"/>
            <a:chExt cx="2048713" cy="16670"/>
          </a:xfrm>
        </p:grpSpPr>
        <p:cxnSp>
          <p:nvCxnSpPr>
            <p:cNvPr id="165" name="Straight Arrow Connector 164"/>
            <p:cNvCxnSpPr/>
            <p:nvPr/>
          </p:nvCxnSpPr>
          <p:spPr>
            <a:xfrm flipH="1">
              <a:off x="7296916" y="4465796"/>
              <a:ext cx="6964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5944631" y="4482466"/>
              <a:ext cx="7762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80"/>
          <p:cNvGrpSpPr/>
          <p:nvPr/>
        </p:nvGrpSpPr>
        <p:grpSpPr>
          <a:xfrm>
            <a:off x="7782340" y="5430017"/>
            <a:ext cx="2524746" cy="504985"/>
            <a:chOff x="5733008" y="5572144"/>
            <a:chExt cx="2253831" cy="504985"/>
          </a:xfrm>
        </p:grpSpPr>
        <p:grpSp>
          <p:nvGrpSpPr>
            <p:cNvPr id="168" name="Group 81"/>
            <p:cNvGrpSpPr/>
            <p:nvPr/>
          </p:nvGrpSpPr>
          <p:grpSpPr>
            <a:xfrm>
              <a:off x="5953070" y="5619929"/>
              <a:ext cx="1811526" cy="457200"/>
              <a:chOff x="1264234" y="876300"/>
              <a:chExt cx="4115224" cy="1312717"/>
            </a:xfrm>
          </p:grpSpPr>
          <p:grpSp>
            <p:nvGrpSpPr>
              <p:cNvPr id="171" name="Group 84"/>
              <p:cNvGrpSpPr/>
              <p:nvPr/>
            </p:nvGrpSpPr>
            <p:grpSpPr>
              <a:xfrm>
                <a:off x="1825345" y="893616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83" name="Arc 182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11179946"/>
                    <a:gd name="adj2" fmla="val 4148724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Arc 183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6207437"/>
                    <a:gd name="adj2" fmla="val 4573500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2" name="Group 85"/>
              <p:cNvGrpSpPr/>
              <p:nvPr/>
            </p:nvGrpSpPr>
            <p:grpSpPr>
              <a:xfrm>
                <a:off x="2518074" y="886689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81" name="Arc 180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6551749"/>
                    <a:gd name="adj2" fmla="val 4148724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6207437"/>
                    <a:gd name="adj2" fmla="val 4573500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86"/>
              <p:cNvGrpSpPr/>
              <p:nvPr/>
            </p:nvGrpSpPr>
            <p:grpSpPr>
              <a:xfrm>
                <a:off x="3210804" y="886689"/>
                <a:ext cx="955964" cy="1295401"/>
                <a:chOff x="1745673" y="1676399"/>
                <a:chExt cx="955964" cy="1295401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1745673" y="1676400"/>
                  <a:ext cx="609600" cy="1295400"/>
                </a:xfrm>
                <a:prstGeom prst="arc">
                  <a:avLst>
                    <a:gd name="adj1" fmla="val 6551749"/>
                    <a:gd name="adj2" fmla="val 4148724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>
                  <a:off x="2092037" y="1676399"/>
                  <a:ext cx="609600" cy="1212273"/>
                </a:xfrm>
                <a:prstGeom prst="arc">
                  <a:avLst>
                    <a:gd name="adj1" fmla="val 6207437"/>
                    <a:gd name="adj2" fmla="val 4573500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87"/>
              <p:cNvGrpSpPr/>
              <p:nvPr/>
            </p:nvGrpSpPr>
            <p:grpSpPr>
              <a:xfrm>
                <a:off x="3917608" y="876300"/>
                <a:ext cx="900324" cy="1295400"/>
                <a:chOff x="1842269" y="1676400"/>
                <a:chExt cx="775627" cy="1295400"/>
              </a:xfrm>
            </p:grpSpPr>
            <p:sp>
              <p:nvSpPr>
                <p:cNvPr id="177" name="Arc 176"/>
                <p:cNvSpPr/>
                <p:nvPr/>
              </p:nvSpPr>
              <p:spPr>
                <a:xfrm>
                  <a:off x="1842269" y="1676400"/>
                  <a:ext cx="513004" cy="1295400"/>
                </a:xfrm>
                <a:prstGeom prst="arc">
                  <a:avLst>
                    <a:gd name="adj1" fmla="val 6551749"/>
                    <a:gd name="adj2" fmla="val 4148724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Arc 177"/>
                <p:cNvSpPr/>
                <p:nvPr/>
              </p:nvSpPr>
              <p:spPr>
                <a:xfrm>
                  <a:off x="2125347" y="1686790"/>
                  <a:ext cx="492549" cy="1163783"/>
                </a:xfrm>
                <a:prstGeom prst="arc">
                  <a:avLst>
                    <a:gd name="adj1" fmla="val 6207437"/>
                    <a:gd name="adj2" fmla="val 45387"/>
                  </a:avLst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75" name="Straight Connector 174"/>
              <p:cNvCxnSpPr>
                <a:endCxn id="183" idx="0"/>
              </p:cNvCxnSpPr>
              <p:nvPr/>
            </p:nvCxnSpPr>
            <p:spPr>
              <a:xfrm>
                <a:off x="1264234" y="1499752"/>
                <a:ext cx="561526" cy="778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78" idx="2"/>
              </p:cNvCxnSpPr>
              <p:nvPr/>
            </p:nvCxnSpPr>
            <p:spPr>
              <a:xfrm>
                <a:off x="4817926" y="1472356"/>
                <a:ext cx="561532" cy="13544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69" name="Oval 168"/>
            <p:cNvSpPr/>
            <p:nvPr/>
          </p:nvSpPr>
          <p:spPr>
            <a:xfrm>
              <a:off x="5733008" y="5587499"/>
              <a:ext cx="381000" cy="457200"/>
            </a:xfrm>
            <a:prstGeom prst="ellips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605839" y="5572144"/>
              <a:ext cx="381000" cy="457200"/>
            </a:xfrm>
            <a:prstGeom prst="ellips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98"/>
          <p:cNvGrpSpPr/>
          <p:nvPr/>
        </p:nvGrpSpPr>
        <p:grpSpPr>
          <a:xfrm>
            <a:off x="7088358" y="5668705"/>
            <a:ext cx="3884442" cy="45719"/>
            <a:chOff x="5127709" y="5747367"/>
            <a:chExt cx="3821123" cy="46042"/>
          </a:xfrm>
        </p:grpSpPr>
        <p:cxnSp>
          <p:nvCxnSpPr>
            <p:cNvPr id="186" name="Straight Arrow Connector 185"/>
            <p:cNvCxnSpPr/>
            <p:nvPr/>
          </p:nvCxnSpPr>
          <p:spPr>
            <a:xfrm flipV="1">
              <a:off x="5127709" y="5747367"/>
              <a:ext cx="3821123" cy="460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V="1">
              <a:off x="5998330" y="5757119"/>
              <a:ext cx="681800" cy="132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H="1">
              <a:off x="7281607" y="5757120"/>
              <a:ext cx="79204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9" name="Straight Arrow Connector 188"/>
          <p:cNvCxnSpPr/>
          <p:nvPr/>
        </p:nvCxnSpPr>
        <p:spPr>
          <a:xfrm rot="10800000">
            <a:off x="7569886" y="45720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9855886" y="45720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2443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80" grpId="0"/>
      <p:bldP spid="126" grpId="0" animBg="1"/>
      <p:bldP spid="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0112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I. CẤU TẠO CHẤT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24347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018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28: CẤU TẠO CHẤT. THUYẾT ĐỘNG HỌC PHÂN TỬ CHẤT KHÍ.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52400" y="1981200"/>
            <a:ext cx="118872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baseline="-250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baseline="-25000" dirty="0" err="1">
                <a:latin typeface="Times New Roman" pitchFamily="18" charset="0"/>
                <a:cs typeface="Times New Roman" pitchFamily="18" charset="0"/>
              </a:rPr>
              <a:t>hút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baseline="-250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alt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baseline="-25000" dirty="0" err="1">
                <a:latin typeface="Times New Roman" pitchFamily="18" charset="0"/>
                <a:cs typeface="Times New Roman" pitchFamily="18" charset="0"/>
              </a:rPr>
              <a:t>đẩy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F ≈ 0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9622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1210</Words>
  <Application>Microsoft Office PowerPoint</Application>
  <PresentationFormat>Widescreen</PresentationFormat>
  <Paragraphs>123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.VnAristote</vt:lpstr>
      <vt:lpstr>Algerian</vt:lpstr>
      <vt:lpstr>Arial</vt:lpstr>
      <vt:lpstr>Calibri</vt:lpstr>
      <vt:lpstr>Times New Roman</vt:lpstr>
      <vt:lpstr>UTM Eremitage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VIEN DO</cp:lastModifiedBy>
  <cp:revision>87</cp:revision>
  <dcterms:created xsi:type="dcterms:W3CDTF">2019-03-03T04:41:16Z</dcterms:created>
  <dcterms:modified xsi:type="dcterms:W3CDTF">2021-03-08T08:18:33Z</dcterms:modified>
</cp:coreProperties>
</file>