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39"/>
  </p:notesMasterIdLst>
  <p:handoutMasterIdLst>
    <p:handoutMasterId r:id="rId40"/>
  </p:handoutMasterIdLst>
  <p:sldIdLst>
    <p:sldId id="3171" r:id="rId2"/>
    <p:sldId id="3130" r:id="rId3"/>
    <p:sldId id="3110" r:id="rId4"/>
    <p:sldId id="3173" r:id="rId5"/>
    <p:sldId id="3163" r:id="rId6"/>
    <p:sldId id="3188" r:id="rId7"/>
    <p:sldId id="3174" r:id="rId8"/>
    <p:sldId id="3186" r:id="rId9"/>
    <p:sldId id="3187" r:id="rId10"/>
    <p:sldId id="3185" r:id="rId11"/>
    <p:sldId id="3158" r:id="rId12"/>
    <p:sldId id="3208" r:id="rId13"/>
    <p:sldId id="3209" r:id="rId14"/>
    <p:sldId id="3210" r:id="rId15"/>
    <p:sldId id="3211" r:id="rId16"/>
    <p:sldId id="3192" r:id="rId17"/>
    <p:sldId id="3169" r:id="rId18"/>
    <p:sldId id="3155" r:id="rId19"/>
    <p:sldId id="3160" r:id="rId20"/>
    <p:sldId id="3212" r:id="rId21"/>
    <p:sldId id="3206" r:id="rId22"/>
    <p:sldId id="3214" r:id="rId23"/>
    <p:sldId id="3213" r:id="rId24"/>
    <p:sldId id="3215" r:id="rId25"/>
    <p:sldId id="3201" r:id="rId26"/>
    <p:sldId id="3216" r:id="rId27"/>
    <p:sldId id="3217" r:id="rId28"/>
    <p:sldId id="3207" r:id="rId29"/>
    <p:sldId id="3219" r:id="rId30"/>
    <p:sldId id="3218" r:id="rId31"/>
    <p:sldId id="3221" r:id="rId32"/>
    <p:sldId id="3222" r:id="rId33"/>
    <p:sldId id="3157" r:id="rId34"/>
    <p:sldId id="3156" r:id="rId35"/>
    <p:sldId id="258" r:id="rId36"/>
    <p:sldId id="3167" r:id="rId37"/>
    <p:sldId id="3170" r:id="rId38"/>
  </p:sldIdLst>
  <p:sldSz cx="12858750" cy="7232650"/>
  <p:notesSz cx="6858000" cy="9144000"/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4D"/>
    <a:srgbClr val="1E0D85"/>
    <a:srgbClr val="D97F92"/>
    <a:srgbClr val="7EC7CD"/>
    <a:srgbClr val="A388BE"/>
    <a:srgbClr val="305D84"/>
    <a:srgbClr val="B4B6DB"/>
    <a:srgbClr val="457A5C"/>
    <a:srgbClr val="F08761"/>
    <a:srgbClr val="F5B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8" autoAdjust="0"/>
    <p:restoredTop sz="95317" autoAdjust="0"/>
  </p:normalViewPr>
  <p:slideViewPr>
    <p:cSldViewPr>
      <p:cViewPr varScale="1">
        <p:scale>
          <a:sx n="79" d="100"/>
          <a:sy n="79" d="100"/>
        </p:scale>
        <p:origin x="816" y="6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20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20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17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65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68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31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43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94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94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94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5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A5AF-348A-4F70-944B-222A74B08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28" r:id="rId3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%2018-4\C&#244;ng%20vi&#7879;c\L&#7899;p%209\M&#7897;t%20m&#249;a%20xu&#226;n%20nho%20nh&#7887;%202016%20Tr&#7847;n%20Ho&#224;n%20Thanh%20H&#7843;i%20Ph&#432;&#417;ng%20Nga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jpe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22858PICdbgea5Gz679dY_PIC20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6975" y="4032250"/>
            <a:ext cx="3200400" cy="32004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flipH="1">
            <a:off x="4143374" y="1254125"/>
            <a:ext cx="7038975" cy="32004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mùa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xuân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Một mùa xuân nho nhỏ 2016 Trần Hoàn Thanh Hải Phương Ng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41275"/>
            <a:ext cx="1285875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76576" y="3876153"/>
            <a:ext cx="678180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342993"/>
            <a:ext cx="1201326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II.</a:t>
            </a:r>
            <a:endParaRPr lang="zh-CN" altLang="en-US" sz="6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Đọc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bản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1975" y="2092325"/>
            <a:ext cx="12274918" cy="4495800"/>
            <a:chOff x="-4354143" y="1991539"/>
            <a:chExt cx="11639719" cy="4263151"/>
          </a:xfrm>
        </p:grpSpPr>
        <p:sp>
          <p:nvSpPr>
            <p:cNvPr id="20" name="Freeform 234"/>
            <p:cNvSpPr>
              <a:spLocks/>
            </p:cNvSpPr>
            <p:nvPr/>
          </p:nvSpPr>
          <p:spPr bwMode="auto">
            <a:xfrm>
              <a:off x="4750217" y="1991539"/>
              <a:ext cx="722568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-4354142" y="5170838"/>
              <a:ext cx="9321130" cy="10838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8"/>
            <p:cNvSpPr>
              <a:spLocks/>
            </p:cNvSpPr>
            <p:nvPr/>
          </p:nvSpPr>
          <p:spPr bwMode="auto">
            <a:xfrm>
              <a:off x="4966987" y="5026325"/>
              <a:ext cx="1011596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45"/>
            <p:cNvSpPr>
              <a:spLocks/>
            </p:cNvSpPr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46"/>
            <p:cNvSpPr>
              <a:spLocks/>
            </p:cNvSpPr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 flipH="1">
              <a:off x="-4354143" y="3508932"/>
              <a:ext cx="8598562" cy="115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48"/>
            <p:cNvSpPr>
              <a:spLocks/>
            </p:cNvSpPr>
            <p:nvPr/>
          </p:nvSpPr>
          <p:spPr bwMode="auto">
            <a:xfrm flipH="1">
              <a:off x="4244419" y="3714362"/>
              <a:ext cx="800002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9969" y="4512851"/>
              <a:ext cx="4190895" cy="49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4354142" y="3615793"/>
              <a:ext cx="8598562" cy="904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/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khắc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họa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ảnh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thiên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nhiên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thơ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tạo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ra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cách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viết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độc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đáo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như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thế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?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Tác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3305175" y="508000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227229"/>
            <a:ext cx="2009775" cy="16667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Rectangle 233"/>
          <p:cNvSpPr>
            <a:spLocks noChangeArrowheads="1"/>
          </p:cNvSpPr>
          <p:nvPr/>
        </p:nvSpPr>
        <p:spPr bwMode="auto">
          <a:xfrm>
            <a:off x="563300" y="2016125"/>
            <a:ext cx="9752275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939" y="2052618"/>
            <a:ext cx="950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8175" y="5557818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 descr="d2e40e093925d5cd121e9fb2a5a4a00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75" y="203200"/>
            <a:ext cx="1203325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9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0" y="1025525"/>
            <a:ext cx="4524375" cy="3072977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chiện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0"/>
          <p:cNvSpPr>
            <a:spLocks noChangeArrowheads="1"/>
          </p:cNvSpPr>
          <p:nvPr/>
        </p:nvSpPr>
        <p:spPr bwMode="auto">
          <a:xfrm>
            <a:off x="5057775" y="923802"/>
            <a:ext cx="1607344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5057775" y="3958043"/>
            <a:ext cx="1607344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9"/>
          <p:cNvSpPr>
            <a:spLocks/>
          </p:cNvSpPr>
          <p:nvPr/>
        </p:nvSpPr>
        <p:spPr bwMode="auto">
          <a:xfrm>
            <a:off x="6998496" y="307595"/>
            <a:ext cx="321469" cy="201333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1"/>
          <p:cNvSpPr>
            <a:spLocks/>
          </p:cNvSpPr>
          <p:nvPr/>
        </p:nvSpPr>
        <p:spPr bwMode="auto">
          <a:xfrm flipH="1">
            <a:off x="8820150" y="307595"/>
            <a:ext cx="428625" cy="2013330"/>
          </a:xfrm>
          <a:prstGeom prst="lef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57375" y="2016125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71575" y="2549525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52575" y="3159125"/>
            <a:ext cx="2057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87622" y="415925"/>
            <a:ext cx="1832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1375" y="1025525"/>
            <a:ext cx="1665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1375" y="1676082"/>
            <a:ext cx="11208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48775" y="502305"/>
            <a:ext cx="3554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5050631" y="2540008"/>
            <a:ext cx="1607344" cy="847717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64048" y="1254125"/>
            <a:ext cx="3342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338292" y="2701925"/>
            <a:ext cx="1839516" cy="531421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700" b="1" u="sng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27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9758832" y="2703730"/>
            <a:ext cx="3099918" cy="5314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>
            <a:off x="6657975" y="2963867"/>
            <a:ext cx="680317" cy="37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>
            <a:off x="9177808" y="2967636"/>
            <a:ext cx="581024" cy="18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338292" y="3921299"/>
            <a:ext cx="1839516" cy="977697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9911232" y="3921125"/>
            <a:ext cx="2766543" cy="977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5" idx="3"/>
            <a:endCxn id="28" idx="1"/>
          </p:cNvCxnSpPr>
          <p:nvPr/>
        </p:nvCxnSpPr>
        <p:spPr>
          <a:xfrm flipV="1">
            <a:off x="6665119" y="4410148"/>
            <a:ext cx="673173" cy="247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  <a:endCxn id="29" idx="1"/>
          </p:cNvCxnSpPr>
          <p:nvPr/>
        </p:nvCxnSpPr>
        <p:spPr>
          <a:xfrm flipV="1">
            <a:off x="9177808" y="4409974"/>
            <a:ext cx="733424" cy="1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41"/>
          <p:cNvSpPr>
            <a:spLocks/>
          </p:cNvSpPr>
          <p:nvPr/>
        </p:nvSpPr>
        <p:spPr bwMode="auto">
          <a:xfrm rot="-5400000">
            <a:off x="5926043" y="-954006"/>
            <a:ext cx="1006664" cy="12858751"/>
          </a:xfrm>
          <a:prstGeom prst="leftBrace">
            <a:avLst>
              <a:gd name="adj1" fmla="val 265789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vert="eaVert"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975" y="6054725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283369" y="1532736"/>
            <a:ext cx="964406" cy="635789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endParaRPr lang="en-US" sz="25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790575" y="1532736"/>
            <a:ext cx="3964781" cy="635789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(NTTT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5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376237" y="2701925"/>
            <a:ext cx="3767138" cy="14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>
            <a:off x="2140265" y="2168525"/>
            <a:ext cx="45719" cy="6096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  <p:bldP spid="3" grpId="0" animBg="1"/>
      <p:bldP spid="5" grpId="0" animBg="1"/>
      <p:bldP spid="6" grpId="0" animBg="1"/>
      <p:bldP spid="7" grpId="0" animBg="1"/>
      <p:bldP spid="15" grpId="0"/>
      <p:bldP spid="16" grpId="0"/>
      <p:bldP spid="17" grpId="0"/>
      <p:bldP spid="19" grpId="0" animBg="1"/>
      <p:bldP spid="21" grpId="0" animBg="1"/>
      <p:bldP spid="22" grpId="0" animBg="1"/>
      <p:bldP spid="28" grpId="0" animBg="1"/>
      <p:bldP spid="29" grpId="0" animBg="1"/>
      <p:bldP spid="35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0" y="1025525"/>
            <a:ext cx="4524375" cy="40386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4803" tIns="57401" rIns="114803" bIns="57401" anchor="ctr"/>
          <a:lstStyle/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chiện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1975" y="3082925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81575" y="568325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47775" y="3692525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686550" y="889776"/>
            <a:ext cx="428625" cy="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260431" y="444960"/>
            <a:ext cx="5188744" cy="9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7775" y="2014537"/>
            <a:ext cx="120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95575" y="4833937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62812" y="2007254"/>
            <a:ext cx="5036344" cy="9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619875" y="2328704"/>
            <a:ext cx="642938" cy="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043487" y="3298115"/>
            <a:ext cx="6643688" cy="5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NTTT: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619875" y="2328704"/>
            <a:ext cx="0" cy="562539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5057776" y="4073525"/>
            <a:ext cx="7372350" cy="2895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114803" tIns="57401" rIns="114803" bIns="57401" anchor="ctr"/>
          <a:lstStyle/>
          <a:p>
            <a:pPr marL="478346" indent="-478346"/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8346" indent="-478346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?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D. Ý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4"/>
          <p:cNvSpPr txBox="1">
            <a:spLocks noChangeArrowheads="1"/>
          </p:cNvSpPr>
          <p:nvPr/>
        </p:nvSpPr>
        <p:spPr bwMode="auto">
          <a:xfrm>
            <a:off x="6353175" y="4149725"/>
            <a:ext cx="6019800" cy="54681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276974" y="4987925"/>
            <a:ext cx="6581775" cy="977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/>
      <p:bldP spid="11" grpId="0"/>
      <p:bldP spid="14" grpId="0"/>
      <p:bldP spid="15" grpId="0" animBg="1"/>
      <p:bldP spid="16" grpId="0"/>
      <p:bldP spid="17" grpId="0" animBg="1"/>
      <p:bldP spid="18" grpId="0" animBg="1"/>
      <p:bldP spid="18" grpId="1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57575" y="415925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2+3: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111125"/>
            <a:ext cx="1203325" cy="120332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496175" y="2016125"/>
            <a:ext cx="2590800" cy="186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3175" y="4092396"/>
            <a:ext cx="569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61975" y="2409613"/>
            <a:ext cx="4607719" cy="28069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giắt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5" y="34925"/>
            <a:ext cx="12296775" cy="71096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Lộc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Lộc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trải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nghệ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thuật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2?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lặp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ý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Xôn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nghãi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……………………………………………………………………………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1" name="Picture 13" descr="SNP0178A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 l="3279" t="2040" r="3279" b="2040"/>
          <a:stretch>
            <a:fillRect/>
          </a:stretch>
        </p:blipFill>
        <p:spPr bwMode="auto">
          <a:xfrm>
            <a:off x="104775" y="2320925"/>
            <a:ext cx="4419600" cy="1942993"/>
          </a:xfrm>
          <a:prstGeom prst="rect">
            <a:avLst/>
          </a:prstGeom>
          <a:solidFill>
            <a:schemeClr val="accent1"/>
          </a:solidFill>
          <a:ln w="76200" cmpd="tri">
            <a:noFill/>
            <a:miter lim="800000"/>
            <a:headEnd/>
            <a:tailEnd/>
          </a:ln>
        </p:spPr>
      </p:pic>
      <p:pic>
        <p:nvPicPr>
          <p:cNvPr id="68622" name="Picture 1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7775" y="2473325"/>
            <a:ext cx="39287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3" name="TextBox 17"/>
          <p:cNvSpPr txBox="1">
            <a:spLocks noChangeArrowheads="1"/>
          </p:cNvSpPr>
          <p:nvPr/>
        </p:nvSpPr>
        <p:spPr bwMode="auto">
          <a:xfrm>
            <a:off x="533400" y="5050715"/>
            <a:ext cx="3000375" cy="54681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4" name="TextBox 18"/>
          <p:cNvSpPr txBox="1">
            <a:spLocks noChangeArrowheads="1"/>
          </p:cNvSpPr>
          <p:nvPr/>
        </p:nvSpPr>
        <p:spPr bwMode="auto">
          <a:xfrm>
            <a:off x="9448800" y="5016960"/>
            <a:ext cx="3000375" cy="97769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575" y="-41275"/>
            <a:ext cx="4884883" cy="1905000"/>
          </a:xfrm>
          <a:prstGeom prst="rect">
            <a:avLst/>
          </a:prstGeom>
          <a:noFill/>
          <a:ln w="28575">
            <a:solidFill>
              <a:srgbClr val="FAB6A4"/>
            </a:solidFill>
            <a:miter lim="800000"/>
            <a:headEnd/>
            <a:tailEnd/>
          </a:ln>
        </p:spPr>
      </p:pic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78644" y="4136315"/>
            <a:ext cx="3107531" cy="5468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14803" tIns="57401" rIns="114803" bIns="57401">
            <a:spAutoFit/>
          </a:bodyPr>
          <a:lstStyle/>
          <a:p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9401175" y="4073525"/>
            <a:ext cx="3040559" cy="54681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2085975" y="873125"/>
            <a:ext cx="1752600" cy="15240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8715375" y="1025525"/>
            <a:ext cx="1828800" cy="14478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10948988" y="4666474"/>
            <a:ext cx="0" cy="321451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2085975" y="4683125"/>
            <a:ext cx="0" cy="321451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87" name="Text Box 22"/>
          <p:cNvSpPr txBox="1">
            <a:spLocks noChangeArrowheads="1"/>
          </p:cNvSpPr>
          <p:nvPr/>
        </p:nvSpPr>
        <p:spPr bwMode="auto">
          <a:xfrm>
            <a:off x="3838575" y="1331559"/>
            <a:ext cx="893889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803" tIns="57401" rIns="114803" bIns="57401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090737" y="1330325"/>
            <a:ext cx="1595438" cy="577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giắt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3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 flipH="1">
            <a:off x="8867775" y="1406525"/>
            <a:ext cx="1981200" cy="608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7" name="AutoShape 27"/>
          <p:cNvSpPr>
            <a:spLocks/>
          </p:cNvSpPr>
          <p:nvPr/>
        </p:nvSpPr>
        <p:spPr bwMode="auto">
          <a:xfrm rot="-5400000">
            <a:off x="6304668" y="1815217"/>
            <a:ext cx="401814" cy="8991600"/>
          </a:xfrm>
          <a:prstGeom prst="leftBrace">
            <a:avLst>
              <a:gd name="adj1" fmla="val 81667"/>
              <a:gd name="adj2" fmla="val 50000"/>
            </a:avLst>
          </a:prstGeom>
          <a:noFill/>
          <a:ln w="38100">
            <a:solidFill>
              <a:srgbClr val="0066CC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400050" y="6588125"/>
            <a:ext cx="12430125" cy="577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  <p:bldP spid="68624" grpId="0" animBg="1"/>
      <p:bldP spid="107532" grpId="0" animBg="1"/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43" grpId="0" animBg="1"/>
      <p:bldP spid="107544" grpId="0" animBg="1"/>
      <p:bldP spid="107547" grpId="0" animBg="1"/>
      <p:bldP spid="1075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98516" y="1826297"/>
            <a:ext cx="1812061" cy="2439192"/>
            <a:chOff x="8770198" y="1363135"/>
            <a:chExt cx="2434167" cy="3276600"/>
          </a:xfrm>
        </p:grpSpPr>
        <p:grpSp>
          <p:nvGrpSpPr>
            <p:cNvPr id="16" name="Group 15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2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Từ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láy</a:t>
              </a:r>
              <a:endParaRPr lang="id-ID" sz="32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8"/>
          <p:cNvSpPr txBox="1"/>
          <p:nvPr/>
        </p:nvSpPr>
        <p:spPr>
          <a:xfrm>
            <a:off x="3945649" y="365631"/>
            <a:ext cx="496745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Nghệ</a:t>
            </a:r>
            <a:r>
              <a:rPr lang="en-US" altLang="zh-CN" sz="3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thuật</a:t>
            </a:r>
            <a:endParaRPr lang="zh-CN" altLang="en-US" sz="4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2975" y="1558925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42975" y="232092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2975" y="3122394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01175" y="1939925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01175" y="270192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4715547" y="1826297"/>
            <a:ext cx="2135081" cy="1812061"/>
          </a:xfrm>
          <a:custGeom>
            <a:avLst/>
            <a:gdLst>
              <a:gd name="T0" fmla="*/ 848 w 1696"/>
              <a:gd name="T1" fmla="*/ 0 h 1440"/>
              <a:gd name="T2" fmla="*/ 0 w 1696"/>
              <a:gd name="T3" fmla="*/ 848 h 1440"/>
              <a:gd name="T4" fmla="*/ 241 w 1696"/>
              <a:gd name="T5" fmla="*/ 1440 h 1440"/>
              <a:gd name="T6" fmla="*/ 718 w 1696"/>
              <a:gd name="T7" fmla="*/ 1209 h 1440"/>
              <a:gd name="T8" fmla="*/ 464 w 1696"/>
              <a:gd name="T9" fmla="*/ 848 h 1440"/>
              <a:gd name="T10" fmla="*/ 848 w 1696"/>
              <a:gd name="T11" fmla="*/ 464 h 1440"/>
              <a:gd name="T12" fmla="*/ 1232 w 1696"/>
              <a:gd name="T13" fmla="*/ 848 h 1440"/>
              <a:gd name="T14" fmla="*/ 1213 w 1696"/>
              <a:gd name="T15" fmla="*/ 966 h 1440"/>
              <a:gd name="T16" fmla="*/ 1293 w 1696"/>
              <a:gd name="T17" fmla="*/ 966 h 1440"/>
              <a:gd name="T18" fmla="*/ 1293 w 1696"/>
              <a:gd name="T19" fmla="*/ 1062 h 1440"/>
              <a:gd name="T20" fmla="*/ 1669 w 1696"/>
              <a:gd name="T21" fmla="*/ 1062 h 1440"/>
              <a:gd name="T22" fmla="*/ 1696 w 1696"/>
              <a:gd name="T23" fmla="*/ 848 h 1440"/>
              <a:gd name="T24" fmla="*/ 848 w 1696"/>
              <a:gd name="T2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6" h="1440">
                <a:moveTo>
                  <a:pt x="848" y="0"/>
                </a:moveTo>
                <a:cubicBezTo>
                  <a:pt x="380" y="0"/>
                  <a:pt x="0" y="380"/>
                  <a:pt x="0" y="848"/>
                </a:cubicBezTo>
                <a:cubicBezTo>
                  <a:pt x="0" y="1078"/>
                  <a:pt x="92" y="1287"/>
                  <a:pt x="241" y="1440"/>
                </a:cubicBezTo>
                <a:cubicBezTo>
                  <a:pt x="374" y="1315"/>
                  <a:pt x="540" y="1235"/>
                  <a:pt x="718" y="1209"/>
                </a:cubicBezTo>
                <a:cubicBezTo>
                  <a:pt x="570" y="1156"/>
                  <a:pt x="464" y="1014"/>
                  <a:pt x="464" y="848"/>
                </a:cubicBezTo>
                <a:cubicBezTo>
                  <a:pt x="464" y="636"/>
                  <a:pt x="636" y="464"/>
                  <a:pt x="848" y="464"/>
                </a:cubicBezTo>
                <a:cubicBezTo>
                  <a:pt x="1060" y="464"/>
                  <a:pt x="1232" y="636"/>
                  <a:pt x="1232" y="848"/>
                </a:cubicBezTo>
                <a:cubicBezTo>
                  <a:pt x="1232" y="889"/>
                  <a:pt x="1225" y="929"/>
                  <a:pt x="1213" y="966"/>
                </a:cubicBezTo>
                <a:cubicBezTo>
                  <a:pt x="1293" y="966"/>
                  <a:pt x="1293" y="966"/>
                  <a:pt x="1293" y="966"/>
                </a:cubicBezTo>
                <a:cubicBezTo>
                  <a:pt x="1293" y="1062"/>
                  <a:pt x="1293" y="1062"/>
                  <a:pt x="1293" y="1062"/>
                </a:cubicBezTo>
                <a:cubicBezTo>
                  <a:pt x="1669" y="1062"/>
                  <a:pt x="1669" y="1062"/>
                  <a:pt x="1669" y="1062"/>
                </a:cubicBezTo>
                <a:cubicBezTo>
                  <a:pt x="1687" y="994"/>
                  <a:pt x="1696" y="922"/>
                  <a:pt x="1696" y="848"/>
                </a:cubicBezTo>
                <a:cubicBezTo>
                  <a:pt x="1696" y="380"/>
                  <a:pt x="1316" y="0"/>
                  <a:pt x="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5827" tIns="27914" rIns="55827" bIns="2791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173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8920653">
            <a:off x="4993671" y="2321758"/>
            <a:ext cx="807575" cy="336038"/>
          </a:xfrm>
          <a:prstGeom prst="rect">
            <a:avLst/>
          </a:prstGeom>
          <a:noFill/>
        </p:spPr>
        <p:txBody>
          <a:bodyPr wrap="none" rtlCol="0" anchor="ctr">
            <a:prstTxWarp prst="textArchUp">
              <a:avLst/>
            </a:prstTxWarp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Điệp</a:t>
            </a:r>
            <a:endParaRPr lang="id-ID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001322" y="2918260"/>
            <a:ext cx="1137659" cy="589314"/>
          </a:xfrm>
          <a:custGeom>
            <a:avLst/>
            <a:gdLst>
              <a:gd name="T0" fmla="*/ 849 w 904"/>
              <a:gd name="T1" fmla="*/ 0 h 468"/>
              <a:gd name="T2" fmla="*/ 873 w 904"/>
              <a:gd name="T3" fmla="*/ 58 h 468"/>
              <a:gd name="T4" fmla="*/ 507 w 904"/>
              <a:gd name="T5" fmla="*/ 436 h 468"/>
              <a:gd name="T6" fmla="*/ 396 w 904"/>
              <a:gd name="T7" fmla="*/ 436 h 468"/>
              <a:gd name="T8" fmla="*/ 30 w 904"/>
              <a:gd name="T9" fmla="*/ 58 h 468"/>
              <a:gd name="T10" fmla="*/ 55 w 904"/>
              <a:gd name="T11" fmla="*/ 0 h 468"/>
              <a:gd name="T12" fmla="*/ 849 w 904"/>
              <a:gd name="T13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4" h="468">
                <a:moveTo>
                  <a:pt x="849" y="0"/>
                </a:moveTo>
                <a:cubicBezTo>
                  <a:pt x="893" y="0"/>
                  <a:pt x="904" y="26"/>
                  <a:pt x="873" y="58"/>
                </a:cubicBezTo>
                <a:cubicBezTo>
                  <a:pt x="507" y="436"/>
                  <a:pt x="507" y="436"/>
                  <a:pt x="507" y="436"/>
                </a:cubicBezTo>
                <a:cubicBezTo>
                  <a:pt x="477" y="468"/>
                  <a:pt x="427" y="468"/>
                  <a:pt x="396" y="436"/>
                </a:cubicBezTo>
                <a:cubicBezTo>
                  <a:pt x="30" y="58"/>
                  <a:pt x="30" y="58"/>
                  <a:pt x="30" y="58"/>
                </a:cubicBezTo>
                <a:cubicBezTo>
                  <a:pt x="0" y="26"/>
                  <a:pt x="11" y="0"/>
                  <a:pt x="55" y="0"/>
                </a:cubicBezTo>
                <a:lnTo>
                  <a:pt x="8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5827" tIns="27914" rIns="55827" bIns="2791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173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00175" y="4672707"/>
            <a:ext cx="1013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23975" y="6054725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66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257175" y="512341"/>
            <a:ext cx="5105400" cy="31039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485775" y="943134"/>
            <a:ext cx="452524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36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endParaRPr lang="en-US" sz="36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0" name="Picture 2" descr="Káº¿t quáº£ hÃ¬nh áº£nh cho Äáº¥t nÆ°á»c viá»t 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590" y="520701"/>
            <a:ext cx="6952985" cy="3095624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2314575" y="1482725"/>
            <a:ext cx="2667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5775" y="2016125"/>
            <a:ext cx="3429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61975" y="6239137"/>
            <a:ext cx="11353800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76261" y="4987925"/>
            <a:ext cx="11415713" cy="10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61975" y="4149725"/>
            <a:ext cx="11734800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endParaRPr lang="en-US" sz="3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44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10239375" y="3006725"/>
            <a:ext cx="1066800" cy="77684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1"/>
          <p:cNvGrpSpPr>
            <a:grpSpLocks/>
          </p:cNvGrpSpPr>
          <p:nvPr/>
        </p:nvGrpSpPr>
        <p:grpSpPr bwMode="auto">
          <a:xfrm>
            <a:off x="9782175" y="4073525"/>
            <a:ext cx="1981200" cy="1081640"/>
            <a:chOff x="2307521" y="2283162"/>
            <a:chExt cx="551398" cy="551398"/>
          </a:xfrm>
        </p:grpSpPr>
        <p:sp>
          <p:nvSpPr>
            <p:cNvPr id="43" name="矩形 4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五角星 43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54"/>
          <p:cNvGrpSpPr>
            <a:grpSpLocks/>
          </p:cNvGrpSpPr>
          <p:nvPr/>
        </p:nvGrpSpPr>
        <p:grpSpPr bwMode="auto">
          <a:xfrm>
            <a:off x="9324975" y="5383764"/>
            <a:ext cx="2971800" cy="1330325"/>
            <a:chOff x="2307521" y="2283162"/>
            <a:chExt cx="551398" cy="551398"/>
          </a:xfrm>
        </p:grpSpPr>
        <p:sp>
          <p:nvSpPr>
            <p:cNvPr id="56" name="矩形 55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五角星 56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11391" y="339725"/>
            <a:ext cx="1984184" cy="14275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067175" y="796925"/>
            <a:ext cx="5190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THẢO LUẬN NHÓM BÀN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5775" y="2547799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73038" algn="l"/>
              </a:tabLst>
            </a:pP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66775" y="4759325"/>
            <a:ext cx="64293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0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0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0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0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0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2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10170217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2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2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10113853" y="3397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2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2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2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2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2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10086975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2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2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3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10113853" y="3397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3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3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3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3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3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3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3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3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4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4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4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4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4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10113853" y="3397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4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4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4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4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4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5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5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5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5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5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5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5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10135627" y="379482"/>
            <a:ext cx="2169646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5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10150139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10131997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5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10150139" y="455682"/>
            <a:ext cx="20789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6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10113853" y="339725"/>
            <a:ext cx="2155134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6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10122925" y="455682"/>
            <a:ext cx="215513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10131997" y="379482"/>
            <a:ext cx="213699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6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10131997" y="415925"/>
            <a:ext cx="2155133" cy="10669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10131997" y="455682"/>
            <a:ext cx="215513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115550" y="415925"/>
            <a:ext cx="220980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67" name="2 - Nen chinh 1 - Smile-Smile-Smil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058775" y="5683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3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4745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64151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"/>
                </p:tgtEl>
              </p:cMediaNode>
            </p:video>
          </p:childTnLst>
        </p:cTn>
      </p:par>
    </p:tnLst>
    <p:bldLst>
      <p:bldP spid="25" grpId="0"/>
      <p:bldP spid="26" grpId="0"/>
      <p:bldP spid="27" grpId="0"/>
      <p:bldP spid="28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6019" r="23063" b="11172"/>
          <a:stretch/>
        </p:blipFill>
        <p:spPr>
          <a:xfrm>
            <a:off x="2984331" y="275771"/>
            <a:ext cx="7296488" cy="6308524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935227" y="2467134"/>
            <a:ext cx="4932548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zh-CN" alt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84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720725"/>
            <a:ext cx="7086600" cy="5791200"/>
          </a:xfrm>
          <a:prstGeom prst="star5">
            <a:avLst/>
          </a:prstGeom>
          <a:solidFill>
            <a:srgbClr val="F2FF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75" y="2930525"/>
            <a:ext cx="6429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0575" y="949325"/>
            <a:ext cx="307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NTTT So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8575" y="2092325"/>
            <a:ext cx="48006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4776" y="4637465"/>
            <a:ext cx="4800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nươc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7"/>
          <p:cNvSpPr>
            <a:spLocks noChangeShapeType="1"/>
          </p:cNvSpPr>
          <p:nvPr/>
        </p:nvSpPr>
        <p:spPr bwMode="auto">
          <a:xfrm flipH="1">
            <a:off x="6322219" y="2347263"/>
            <a:ext cx="1071563" cy="72326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8307" name="Line 28"/>
          <p:cNvSpPr>
            <a:spLocks noChangeShapeType="1"/>
          </p:cNvSpPr>
          <p:nvPr/>
        </p:nvSpPr>
        <p:spPr bwMode="auto">
          <a:xfrm>
            <a:off x="7393781" y="2347263"/>
            <a:ext cx="1607344" cy="64290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8308" name="Line 7"/>
          <p:cNvSpPr>
            <a:spLocks noChangeShapeType="1"/>
          </p:cNvSpPr>
          <p:nvPr/>
        </p:nvSpPr>
        <p:spPr bwMode="auto">
          <a:xfrm>
            <a:off x="0" y="723265"/>
            <a:ext cx="12858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8309" name="Line 9"/>
          <p:cNvSpPr>
            <a:spLocks noChangeShapeType="1"/>
          </p:cNvSpPr>
          <p:nvPr/>
        </p:nvSpPr>
        <p:spPr bwMode="auto">
          <a:xfrm>
            <a:off x="6000750" y="1044716"/>
            <a:ext cx="0" cy="6187934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117771" name="TextBox 11"/>
          <p:cNvSpPr txBox="1">
            <a:spLocks noChangeArrowheads="1"/>
          </p:cNvSpPr>
          <p:nvPr/>
        </p:nvSpPr>
        <p:spPr bwMode="auto">
          <a:xfrm>
            <a:off x="1071563" y="4821767"/>
            <a:ext cx="10394156" cy="577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7772" name="TextBox 11"/>
          <p:cNvSpPr txBox="1">
            <a:spLocks noChangeArrowheads="1"/>
          </p:cNvSpPr>
          <p:nvPr/>
        </p:nvSpPr>
        <p:spPr bwMode="auto">
          <a:xfrm>
            <a:off x="1171575" y="5392007"/>
            <a:ext cx="11465719" cy="577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17773" name="Picture 13" descr="Redsvn-Philip-Jones-Griffiths-Vietnam-1980-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531" y="241089"/>
            <a:ext cx="6858000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4" name="Picture 14" descr="Redsvn-Philip-Jones-Griffiths-Vietnam-1980-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21451"/>
            <a:ext cx="6107906" cy="37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5" name="Picture 15" descr="Redsvn-Philip-Jones-Griffiths-Vietnam-1980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41089"/>
            <a:ext cx="5357813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4929187" y="4225925"/>
            <a:ext cx="2163467" cy="6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803" tIns="57401" rIns="114803" bIns="57401">
            <a:spAutoFit/>
          </a:bodyPr>
          <a:lstStyle/>
          <a:p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1980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171576" y="5978525"/>
            <a:ext cx="10591800" cy="10392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quệ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1"/>
      <p:bldP spid="117772" grpId="0"/>
      <p:bldP spid="11777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57575" y="415925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4+5: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111125"/>
            <a:ext cx="1203325" cy="120332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496175" y="2016125"/>
            <a:ext cx="2590800" cy="186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3175" y="4092396"/>
            <a:ext cx="569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61976" y="1952413"/>
            <a:ext cx="4343400" cy="44071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117630"/>
          <a:ext cx="12144375" cy="5951125"/>
        </p:xfrm>
        <a:graphic>
          <a:graphicData uri="http://schemas.openxmlformats.org/drawingml/2006/table">
            <a:tbl>
              <a:tblPr/>
              <a:tblGrid>
                <a:gridCol w="297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8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hót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cành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nhập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vào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hòa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ca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nốt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trầm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xao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xuyến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nguyện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ảnh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: con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hót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cành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nốt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chung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nguyện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ảnh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tương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đồng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đầu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đoạn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5?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8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Một mùa xuân nho nhỏ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Lặng lẽ dâng cho đời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Dù là tuổi hai mươi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Dù là khi tóc bạc.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lặp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lại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cấu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trúc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“Ta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; “ Ta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nhập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cùng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Dù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tuổi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Dù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tóc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bạc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thấy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cuộc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đời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đổi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sang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4448175" y="273705"/>
            <a:ext cx="3848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90575" y="1330325"/>
            <a:ext cx="3941966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773395" y="1939925"/>
            <a:ext cx="4055780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790575" y="2549525"/>
            <a:ext cx="3691898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…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29375" y="1558925"/>
            <a:ext cx="5424488" cy="11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057775" y="1101725"/>
            <a:ext cx="533400" cy="22098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933575" y="3997325"/>
            <a:ext cx="10058400" cy="15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803" tIns="57401" rIns="114803" bIns="5740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vọng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khiêm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hiến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>
            <a:off x="691935" y="4089014"/>
            <a:ext cx="533401" cy="1250522"/>
            <a:chOff x="5502862" y="5357314"/>
            <a:chExt cx="321816" cy="1497993"/>
          </a:xfrm>
        </p:grpSpPr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57437" y="156816"/>
            <a:ext cx="7179469" cy="869453"/>
            <a:chOff x="1056" y="247"/>
            <a:chExt cx="3216" cy="423"/>
          </a:xfrm>
        </p:grpSpPr>
        <p:sp>
          <p:nvSpPr>
            <p:cNvPr id="93194" name="AutoShape 5"/>
            <p:cNvSpPr>
              <a:spLocks noChangeArrowheads="1"/>
            </p:cNvSpPr>
            <p:nvPr/>
          </p:nvSpPr>
          <p:spPr bwMode="auto">
            <a:xfrm>
              <a:off x="1056" y="288"/>
              <a:ext cx="3216" cy="285"/>
            </a:xfrm>
            <a:prstGeom prst="hexagon">
              <a:avLst>
                <a:gd name="adj" fmla="val 139583"/>
                <a:gd name="vf" fmla="val 115470"/>
              </a:avLst>
            </a:prstGeom>
            <a:solidFill>
              <a:schemeClr val="accent2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prstShdw prst="shdw13" dist="724902" dir="21419233">
                <a:srgbClr val="808080"/>
              </a:prstShdw>
            </a:effectLst>
          </p:spPr>
          <p:txBody>
            <a:bodyPr anchor="ctr">
              <a:spAutoFit/>
            </a:bodyPr>
            <a:lstStyle/>
            <a:p>
              <a:endParaRPr lang="en-US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195" name="Text Box 6"/>
            <p:cNvSpPr txBox="1">
              <a:spLocks noChangeArrowheads="1"/>
            </p:cNvSpPr>
            <p:nvPr/>
          </p:nvSpPr>
          <p:spPr bwMode="auto">
            <a:xfrm>
              <a:off x="1632" y="247"/>
              <a:ext cx="244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Nhaân</a:t>
              </a:r>
              <a:r>
                <a:rPr lang="en-US" sz="4000" b="1" dirty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vaät</a:t>
              </a:r>
              <a:r>
                <a:rPr lang="en-US" sz="4000" b="1" dirty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tröõ</a:t>
              </a:r>
              <a:r>
                <a:rPr lang="en-US" sz="4000" b="1" dirty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tình</a:t>
              </a:r>
              <a:endParaRPr lang="en-US" sz="4000" b="1" dirty="0">
                <a:solidFill>
                  <a:srgbClr val="FFFF00"/>
                </a:solidFill>
                <a:latin typeface="VNI-Times" pitchFamily="2" charset="0"/>
              </a:endParaRPr>
            </a:p>
          </p:txBody>
        </p:sp>
      </p:grpSp>
      <p:sp>
        <p:nvSpPr>
          <p:cNvPr id="13" name="Freeform 10"/>
          <p:cNvSpPr>
            <a:spLocks/>
          </p:cNvSpPr>
          <p:nvPr/>
        </p:nvSpPr>
        <p:spPr bwMode="auto">
          <a:xfrm>
            <a:off x="2162175" y="1787525"/>
            <a:ext cx="1911486" cy="614253"/>
          </a:xfrm>
          <a:custGeom>
            <a:avLst/>
            <a:gdLst>
              <a:gd name="T0" fmla="*/ 790 w 941"/>
              <a:gd name="T1" fmla="*/ 0 h 302"/>
              <a:gd name="T2" fmla="*/ 0 w 941"/>
              <a:gd name="T3" fmla="*/ 0 h 302"/>
              <a:gd name="T4" fmla="*/ 0 w 941"/>
              <a:gd name="T5" fmla="*/ 302 h 302"/>
              <a:gd name="T6" fmla="*/ 790 w 941"/>
              <a:gd name="T7" fmla="*/ 302 h 302"/>
              <a:gd name="T8" fmla="*/ 941 w 941"/>
              <a:gd name="T9" fmla="*/ 151 h 302"/>
              <a:gd name="T10" fmla="*/ 790 w 94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302">
                <a:moveTo>
                  <a:pt x="7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790" y="302"/>
                  <a:pt x="790" y="302"/>
                  <a:pt x="790" y="302"/>
                </a:cubicBezTo>
                <a:cubicBezTo>
                  <a:pt x="873" y="302"/>
                  <a:pt x="941" y="234"/>
                  <a:pt x="941" y="151"/>
                </a:cubicBezTo>
                <a:cubicBezTo>
                  <a:pt x="941" y="67"/>
                  <a:pt x="87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904"/>
          <p:cNvSpPr>
            <a:spLocks noChangeArrowheads="1"/>
          </p:cNvSpPr>
          <p:nvPr/>
        </p:nvSpPr>
        <p:spPr bwMode="auto">
          <a:xfrm>
            <a:off x="707" y="1542908"/>
            <a:ext cx="1170868" cy="104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37"/>
          <p:cNvSpPr>
            <a:spLocks/>
          </p:cNvSpPr>
          <p:nvPr/>
        </p:nvSpPr>
        <p:spPr bwMode="auto">
          <a:xfrm>
            <a:off x="362143" y="1816372"/>
            <a:ext cx="489684" cy="489684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1787525"/>
            <a:ext cx="90963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4040" y="17113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rot="20922518">
            <a:off x="1068501" y="3294372"/>
            <a:ext cx="1130673" cy="1290550"/>
          </a:xfrm>
          <a:custGeom>
            <a:avLst/>
            <a:gdLst>
              <a:gd name="T0" fmla="*/ 504 w 504"/>
              <a:gd name="T1" fmla="*/ 620 h 620"/>
              <a:gd name="T2" fmla="*/ 0 w 504"/>
              <a:gd name="T3" fmla="*/ 514 h 620"/>
              <a:gd name="T4" fmla="*/ 0 w 504"/>
              <a:gd name="T5" fmla="*/ 0 h 620"/>
              <a:gd name="T6" fmla="*/ 504 w 504"/>
              <a:gd name="T7" fmla="*/ 318 h 620"/>
              <a:gd name="T8" fmla="*/ 504 w 504"/>
              <a:gd name="T9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620">
                <a:moveTo>
                  <a:pt x="504" y="620"/>
                </a:moveTo>
                <a:cubicBezTo>
                  <a:pt x="336" y="585"/>
                  <a:pt x="168" y="54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106"/>
                  <a:pt x="336" y="212"/>
                  <a:pt x="504" y="318"/>
                </a:cubicBezTo>
                <a:cubicBezTo>
                  <a:pt x="504" y="419"/>
                  <a:pt x="504" y="519"/>
                  <a:pt x="504" y="6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2084110" y="3768725"/>
            <a:ext cx="1906865" cy="685800"/>
          </a:xfrm>
          <a:custGeom>
            <a:avLst/>
            <a:gdLst>
              <a:gd name="T0" fmla="*/ 1408 w 1559"/>
              <a:gd name="T1" fmla="*/ 0 h 302"/>
              <a:gd name="T2" fmla="*/ 0 w 1559"/>
              <a:gd name="T3" fmla="*/ 0 h 302"/>
              <a:gd name="T4" fmla="*/ 0 w 1559"/>
              <a:gd name="T5" fmla="*/ 302 h 302"/>
              <a:gd name="T6" fmla="*/ 1408 w 1559"/>
              <a:gd name="T7" fmla="*/ 302 h 302"/>
              <a:gd name="T8" fmla="*/ 1559 w 1559"/>
              <a:gd name="T9" fmla="*/ 151 h 302"/>
              <a:gd name="T10" fmla="*/ 1408 w 1559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9" h="302">
                <a:moveTo>
                  <a:pt x="14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408" y="302"/>
                  <a:pt x="1408" y="302"/>
                  <a:pt x="1408" y="302"/>
                </a:cubicBezTo>
                <a:cubicBezTo>
                  <a:pt x="1491" y="302"/>
                  <a:pt x="1559" y="234"/>
                  <a:pt x="1559" y="151"/>
                </a:cubicBezTo>
                <a:cubicBezTo>
                  <a:pt x="1559" y="67"/>
                  <a:pt x="1491" y="0"/>
                  <a:pt x="14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07" y="3387725"/>
            <a:ext cx="1170868" cy="1046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113"/>
          <p:cNvSpPr>
            <a:spLocks/>
          </p:cNvSpPr>
          <p:nvPr/>
        </p:nvSpPr>
        <p:spPr bwMode="auto">
          <a:xfrm>
            <a:off x="389340" y="3668808"/>
            <a:ext cx="336501" cy="4905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599" y="3235325"/>
            <a:ext cx="8791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0241" y="36925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171575" y="5314866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2162175" y="5530500"/>
            <a:ext cx="1906866" cy="613394"/>
          </a:xfrm>
          <a:custGeom>
            <a:avLst/>
            <a:gdLst>
              <a:gd name="T0" fmla="*/ 1130 w 1281"/>
              <a:gd name="T1" fmla="*/ 0 h 302"/>
              <a:gd name="T2" fmla="*/ 0 w 1281"/>
              <a:gd name="T3" fmla="*/ 0 h 302"/>
              <a:gd name="T4" fmla="*/ 0 w 1281"/>
              <a:gd name="T5" fmla="*/ 302 h 302"/>
              <a:gd name="T6" fmla="*/ 1130 w 1281"/>
              <a:gd name="T7" fmla="*/ 302 h 302"/>
              <a:gd name="T8" fmla="*/ 1281 w 1281"/>
              <a:gd name="T9" fmla="*/ 151 h 302"/>
              <a:gd name="T10" fmla="*/ 1130 w 128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1" h="302">
                <a:moveTo>
                  <a:pt x="1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213" y="302"/>
                  <a:pt x="1281" y="234"/>
                  <a:pt x="1281" y="151"/>
                </a:cubicBezTo>
                <a:cubicBezTo>
                  <a:pt x="1281" y="68"/>
                  <a:pt x="1213" y="0"/>
                  <a:pt x="11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93"/>
          <p:cNvSpPr>
            <a:spLocks noChangeArrowheads="1"/>
          </p:cNvSpPr>
          <p:nvPr/>
        </p:nvSpPr>
        <p:spPr bwMode="auto">
          <a:xfrm>
            <a:off x="707" y="5314866"/>
            <a:ext cx="1170868" cy="1044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110"/>
          <p:cNvSpPr>
            <a:spLocks/>
          </p:cNvSpPr>
          <p:nvPr/>
        </p:nvSpPr>
        <p:spPr bwMode="auto">
          <a:xfrm>
            <a:off x="395317" y="5667669"/>
            <a:ext cx="366635" cy="245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AutoShape 111"/>
          <p:cNvSpPr>
            <a:spLocks/>
          </p:cNvSpPr>
          <p:nvPr/>
        </p:nvSpPr>
        <p:spPr bwMode="auto">
          <a:xfrm>
            <a:off x="333375" y="5606563"/>
            <a:ext cx="490521" cy="45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3375" y="5140325"/>
            <a:ext cx="87153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Khát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vọng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64041" y="550853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MXNN</a:t>
            </a:r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1171575" y="1558925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390775" y="257572"/>
            <a:ext cx="9525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-41275"/>
            <a:ext cx="1203325" cy="1203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9056" y="3463925"/>
            <a:ext cx="6836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7175" y="1482725"/>
            <a:ext cx="4800600" cy="2667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marL="179388" lvl="1"/>
            <a:r>
              <a:rPr lang="vi-VN" sz="3200" dirty="0">
                <a:latin typeface="+mj-lt"/>
              </a:rPr>
              <a:t>Mùa xuân ta xin hát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Câu Nam ai, Nam bình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Nước non ngàn dặm mình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Nước non ngàn dặm tình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Nhịp phách tiền đất Huế...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5256" y="5616396"/>
            <a:ext cx="6836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BPNT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1" name="Picture 34" descr="ca-hue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91292"/>
            <a:ext cx="4600575" cy="265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724775" y="1635125"/>
            <a:ext cx="2133600" cy="1535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175" y="1330325"/>
            <a:ext cx="2518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375" y="644525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5375" y="2070239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3156557" y="998468"/>
            <a:ext cx="1748818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3156557" y="1684268"/>
            <a:ext cx="1748818" cy="7399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175" y="4105553"/>
            <a:ext cx="11968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1434" y="5118239"/>
            <a:ext cx="6532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trìu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mến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44525"/>
            <a:ext cx="4610827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4"/>
          <p:cNvSpPr txBox="1">
            <a:spLocks noChangeArrowheads="1"/>
          </p:cNvSpPr>
          <p:nvPr/>
        </p:nvSpPr>
        <p:spPr bwMode="auto">
          <a:xfrm>
            <a:off x="-170110" y="2887275"/>
            <a:ext cx="4607719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FFFF"/>
                </a:solidFill>
                <a:latin typeface=".VnTime" pitchFamily="34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.VnTime" pitchFamily="34" charset="0"/>
              </a:rPr>
              <a:t>T¸c</a:t>
            </a:r>
            <a:r>
              <a:rPr lang="en-US" sz="3000" b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.VnTime" pitchFamily="34" charset="0"/>
              </a:rPr>
              <a:t>gi</a:t>
            </a:r>
            <a:r>
              <a:rPr lang="en-US" sz="3000" b="1" dirty="0">
                <a:solidFill>
                  <a:srgbClr val="FFFFFF"/>
                </a:solidFill>
                <a:latin typeface=".VnTime" pitchFamily="34" charset="0"/>
              </a:rPr>
              <a:t>¶</a:t>
            </a:r>
          </a:p>
        </p:txBody>
      </p:sp>
      <p:sp>
        <p:nvSpPr>
          <p:cNvPr id="99332" name="Text Box 44"/>
          <p:cNvSpPr txBox="1">
            <a:spLocks noChangeArrowheads="1"/>
          </p:cNvSpPr>
          <p:nvPr/>
        </p:nvSpPr>
        <p:spPr bwMode="auto">
          <a:xfrm>
            <a:off x="1671637" y="2887275"/>
            <a:ext cx="3321844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FFFFFF"/>
                </a:solidFill>
                <a:latin typeface=".VnTime" pitchFamily="34" charset="0"/>
              </a:rPr>
              <a:t>(1930 -1980) 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214313" y="175795"/>
            <a:ext cx="12430125" cy="2331914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con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3267" name="Picture 19" descr="thien mu Chùa Thiên M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" y="2887275"/>
            <a:ext cx="5357813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1" descr="Về Huế nhớ ghé núi Ngự Bình  -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9356" y="2887275"/>
            <a:ext cx="6322219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2" descr="Kết quả hình ảnh cho thien nhien mua xuan xứ hu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" y="2887275"/>
            <a:ext cx="5357813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23" descr="Kết quả hình ảnh cho thien nhien mua xuan xứ hu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9356" y="2726549"/>
            <a:ext cx="6322219" cy="386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Picture 24" descr="Kết quả hình ảnh cho thien nhien mua xuan xứ hu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" y="2887275"/>
            <a:ext cx="5357813" cy="36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3" name="Picture 25" descr="Kết quả hình ảnh cho thien nhien mua xuan xứ huế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9356" y="2806912"/>
            <a:ext cx="6322219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26" descr="Kết quả hình ảnh cho áo dài xứ huế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" y="2887275"/>
            <a:ext cx="5250656" cy="329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5" name="Picture 27" descr="Kết quả hình ảnh cho áo dài xứ huế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79356" y="2726550"/>
            <a:ext cx="6322219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6" name="Picture 28" descr="Kết quả hình ảnh cho áo dài xứ huế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" y="2887275"/>
            <a:ext cx="5464969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8" name="Picture 30" descr="Kết quả hình ảnh cho áo dài xứ huế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86512" y="2806912"/>
            <a:ext cx="6215063" cy="37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76576" y="3876153"/>
            <a:ext cx="678180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91175" y="2342993"/>
            <a:ext cx="1438863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III.</a:t>
            </a:r>
            <a:endParaRPr lang="zh-CN" altLang="en-US" sz="6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Tổng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kết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295650" y="3876153"/>
            <a:ext cx="6562725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342993"/>
            <a:ext cx="1201326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I.</a:t>
            </a:r>
            <a:endParaRPr lang="zh-CN" altLang="en-US" sz="6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Tìm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chung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228975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099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4"/>
          <p:cNvGrpSpPr>
            <a:grpSpLocks/>
          </p:cNvGrpSpPr>
          <p:nvPr/>
        </p:nvGrpSpPr>
        <p:grpSpPr bwMode="auto">
          <a:xfrm>
            <a:off x="84867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048792"/>
            <a:ext cx="10972800" cy="862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41967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30"/>
          <p:cNvSpPr/>
          <p:nvPr/>
        </p:nvSpPr>
        <p:spPr>
          <a:xfrm>
            <a:off x="638175" y="5298948"/>
            <a:ext cx="10972800" cy="12891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31"/>
          <p:cNvSpPr/>
          <p:nvPr/>
        </p:nvSpPr>
        <p:spPr>
          <a:xfrm>
            <a:off x="773489" y="5720785"/>
            <a:ext cx="562540" cy="56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3997325"/>
            <a:ext cx="8610600" cy="8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552575" y="52927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597368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147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6391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429792"/>
            <a:ext cx="10972800" cy="2005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51111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4530725"/>
            <a:ext cx="9601200" cy="17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597368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14775" y="644525"/>
            <a:ext cx="4981576" cy="9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6391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33575" y="3095589"/>
            <a:ext cx="9067800" cy="25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角矩形 3"/>
          <p:cNvSpPr/>
          <p:nvPr/>
        </p:nvSpPr>
        <p:spPr>
          <a:xfrm>
            <a:off x="1323975" y="2854325"/>
            <a:ext cx="10287000" cy="304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905375" y="3387725"/>
            <a:ext cx="3429000" cy="3616325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1019175" y="644525"/>
            <a:ext cx="1089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769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8286795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286797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1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86797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2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86797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3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86796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4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057775" y="415925"/>
            <a:ext cx="2109553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GB" altLang="zh-CN" sz="36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29175" y="187325"/>
            <a:ext cx="3180358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Tranh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luận</a:t>
            </a:r>
            <a:endParaRPr lang="en-GB" altLang="zh-CN" sz="5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2975" y="2379505"/>
            <a:ext cx="7341498" cy="3197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47776" y="2473325"/>
            <a:ext cx="6705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hiến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ca”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chăng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8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39" grpId="0"/>
      <p:bldP spid="40" grpId="0" animBg="1"/>
      <p:bldP spid="204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1" name="Picture 27" descr="Cover">
            <a:extLst>
              <a:ext uri="{FF2B5EF4-FFF2-40B4-BE49-F238E27FC236}">
                <a16:creationId xmlns:a16="http://schemas.microsoft.com/office/drawing/2014/main" id="{4957C3DB-8BB3-4C0C-86A5-95E1AF86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4" y="6208914"/>
            <a:ext cx="3741956" cy="8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>
            <a:extLst>
              <a:ext uri="{FF2B5EF4-FFF2-40B4-BE49-F238E27FC236}">
                <a16:creationId xmlns:a16="http://schemas.microsoft.com/office/drawing/2014/main" id="{642E32BB-C7D2-4F22-9639-1C59F8CC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36" y="4191602"/>
            <a:ext cx="1446822" cy="22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>
            <a:extLst>
              <a:ext uri="{FF2B5EF4-FFF2-40B4-BE49-F238E27FC236}">
                <a16:creationId xmlns:a16="http://schemas.microsoft.com/office/drawing/2014/main" id="{C2D3E0AF-0CEA-4FF2-9F8E-A132B5F92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"/>
          <a:stretch/>
        </p:blipFill>
        <p:spPr bwMode="auto">
          <a:xfrm>
            <a:off x="11178" y="4331143"/>
            <a:ext cx="3008629" cy="15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>
            <a:extLst>
              <a:ext uri="{FF2B5EF4-FFF2-40B4-BE49-F238E27FC236}">
                <a16:creationId xmlns:a16="http://schemas.microsoft.com/office/drawing/2014/main" id="{C2CD22FB-F483-49F3-86F4-10E7C7A7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24" y="4207585"/>
            <a:ext cx="2305023" cy="82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7F596DDB-9228-49E9-9206-E3DD49D5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91" y="5966125"/>
            <a:ext cx="3046074" cy="10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5777E84F-AC99-45E3-A3B5-18E55CD8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280">
            <a:off x="5335163" y="4285641"/>
            <a:ext cx="1654572" cy="18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5A3DC181-3680-4CA9-BF53-7D2FEA1C0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6"/>
          <a:stretch/>
        </p:blipFill>
        <p:spPr bwMode="auto">
          <a:xfrm>
            <a:off x="-16386" y="2987087"/>
            <a:ext cx="2535961" cy="11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6C21A2A5-CEC9-4AD9-8D1E-CF3E4DC6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12" y="3221925"/>
            <a:ext cx="3155806" cy="12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3D4927F5-1206-4F2D-B37F-DECC0713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14" y="431546"/>
            <a:ext cx="2891991" cy="15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94F0C69B-51BE-4F98-9359-0319E8E93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7" y="1303686"/>
            <a:ext cx="2869215" cy="7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BB1A16D5-FE8B-440E-8709-4B8B98FB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44269"/>
            <a:ext cx="3210215" cy="5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483A6ADF-9EB6-4963-AA69-8C1C08C9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05" y="1775727"/>
            <a:ext cx="934871" cy="19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A7F3F5E9-67F1-43B5-A813-E51DA5D9F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/>
        </p:blipFill>
        <p:spPr bwMode="auto">
          <a:xfrm>
            <a:off x="8820433" y="271365"/>
            <a:ext cx="3500911" cy="13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A40861F4-67A9-4CCE-A6FF-427422AC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87" y="1177925"/>
            <a:ext cx="3979381" cy="5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EBB0B05A-5D4B-4E11-8C28-0EF14F25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059">
            <a:off x="6707009" y="1015031"/>
            <a:ext cx="2332227" cy="20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9F37113E-E7E0-42B8-929C-0C00AAB6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25" y="1834849"/>
            <a:ext cx="3306673" cy="11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6870C844-315F-4CAA-BC28-839E18DD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994" y="2544489"/>
            <a:ext cx="3230000" cy="12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39FC48D2-DC0B-4307-AC9F-5295C3D2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16">
            <a:off x="6831324" y="2006386"/>
            <a:ext cx="2847599" cy="1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5708F002-6AE1-4917-BDBC-9F349BF7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90" y="3942539"/>
            <a:ext cx="3853482" cy="81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794618FD-5859-4465-8892-7067FDAD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4638167"/>
            <a:ext cx="3805712" cy="7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9FD73B54-3AB6-43A3-9EC5-7D9B3308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94" y="4704826"/>
            <a:ext cx="2982681" cy="12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12BA7AAC-3BFE-4B9D-B9DC-DC1DADA7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100">
            <a:off x="6722625" y="3211514"/>
            <a:ext cx="2431726" cy="15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A962BC5F-5BEF-4138-A732-BFC34998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921">
            <a:off x="5194828" y="2620741"/>
            <a:ext cx="1928318" cy="17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5062E5E1-7AEB-4166-B680-1EA41E3D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61" y="3415622"/>
            <a:ext cx="2034375" cy="11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ANd9GcT0vXERc59I0oY3UMfkyTNceoCTWgp93tf9n9cb_rtDt_LEx6Rlg-iXL9u7">
            <a:extLst>
              <a:ext uri="{FF2B5EF4-FFF2-40B4-BE49-F238E27FC236}">
                <a16:creationId xmlns:a16="http://schemas.microsoft.com/office/drawing/2014/main" id="{52BC40C0-782F-4407-A1AF-F94E6A111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1" y="286764"/>
            <a:ext cx="1662779" cy="15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5" name="AutoShape 31" descr="2Q==">
            <a:extLst>
              <a:ext uri="{FF2B5EF4-FFF2-40B4-BE49-F238E27FC236}">
                <a16:creationId xmlns:a16="http://schemas.microsoft.com/office/drawing/2014/main" id="{3F3A508B-4A4B-4636-B795-A30A8C5CE4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8650" y="3522458"/>
            <a:ext cx="474855" cy="4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-712341" y="2528441"/>
            <a:ext cx="4419600" cy="2480568"/>
            <a:chOff x="3232593" y="1968492"/>
            <a:chExt cx="5424627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>
              <a:spLocks/>
            </p:cNvSpPr>
            <p:nvPr/>
          </p:nvSpPr>
          <p:spPr bwMode="auto">
            <a:xfrm>
              <a:off x="4074347" y="3708683"/>
              <a:ext cx="308602" cy="496149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3609975" y="12196"/>
            <a:ext cx="5205271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Hướng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dẫn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tự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học</a:t>
            </a:r>
            <a:endParaRPr lang="en-GB" altLang="zh-CN" sz="5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829175" y="158375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112"/>
          <p:cNvSpPr>
            <a:spLocks/>
          </p:cNvSpPr>
          <p:nvPr/>
        </p:nvSpPr>
        <p:spPr bwMode="auto">
          <a:xfrm rot="5400000">
            <a:off x="3876673" y="1673227"/>
            <a:ext cx="533402" cy="45719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AutoShape 59"/>
          <p:cNvSpPr>
            <a:spLocks/>
          </p:cNvSpPr>
          <p:nvPr/>
        </p:nvSpPr>
        <p:spPr bwMode="auto">
          <a:xfrm rot="5400000">
            <a:off x="3990974" y="3006724"/>
            <a:ext cx="457201" cy="4572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829175" y="4145022"/>
            <a:ext cx="74110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1663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Quốc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Khát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vọng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Phạm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Tuấn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29174" y="2473325"/>
            <a:ext cx="7315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AutoShape 122"/>
          <p:cNvSpPr>
            <a:spLocks/>
          </p:cNvSpPr>
          <p:nvPr/>
        </p:nvSpPr>
        <p:spPr bwMode="auto">
          <a:xfrm>
            <a:off x="3990975" y="4839165"/>
            <a:ext cx="487004" cy="2964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43375" y="49070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utoShape 123"/>
          <p:cNvSpPr>
            <a:spLocks/>
          </p:cNvSpPr>
          <p:nvPr/>
        </p:nvSpPr>
        <p:spPr bwMode="auto">
          <a:xfrm rot="5400000">
            <a:off x="4029076" y="6356668"/>
            <a:ext cx="380998" cy="4571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AutoShape 125"/>
          <p:cNvSpPr>
            <a:spLocks/>
          </p:cNvSpPr>
          <p:nvPr/>
        </p:nvSpPr>
        <p:spPr bwMode="auto">
          <a:xfrm rot="5400000">
            <a:off x="4164028" y="6548156"/>
            <a:ext cx="97713" cy="95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52975" y="63081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15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10241" grpId="0"/>
      <p:bldP spid="48" grpId="0"/>
      <p:bldP spid="51" grpId="0" animBg="1"/>
      <p:bldP spid="54" grpId="0" animBg="1"/>
      <p:bldP spid="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6019" r="23063" b="11172"/>
          <a:stretch/>
        </p:blipFill>
        <p:spPr>
          <a:xfrm>
            <a:off x="2984331" y="275771"/>
            <a:ext cx="7296488" cy="6308524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125119" y="3040261"/>
            <a:ext cx="460851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25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95587" y="193893"/>
            <a:ext cx="3659187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Mọc giữa dòng sông xanh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Một bông hoa tím biếc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Ơi con chim chiền chiện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Hót chi mà vang trời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Từng giọt long lanh rơi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Tôi đưa tay tôi hứng. 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Mùa xuân người cầm súng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Lộc giắt đầy quanh lưng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Mùa xuân người ra đồng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Lộc trải dài nương mạ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Tất cả như hối hả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Tất cả như xôn xao 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Ðất nước bốn nghìn năm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Vất vả và gian lao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Ðất nước như vì sao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Cứ đi lên phía trước. 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64375" y="859016"/>
            <a:ext cx="4089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/>
            <a:r>
              <a:rPr lang="en-US" sz="2400" dirty="0">
                <a:latin typeface="+mj-lt"/>
              </a:rPr>
              <a:t>  </a:t>
            </a:r>
            <a:r>
              <a:rPr lang="vi-VN" sz="2400" dirty="0">
                <a:latin typeface="+mj-lt"/>
              </a:rPr>
              <a:t>Ta làm con chim hót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Ta làm một cành hoa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Ta nhập vào hoà ca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Một nốt trầm xao xuyến. 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Một mùa xuân nho nhỏ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Lặng lẽ dâng cho đời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Dù là tuổi hai mươi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Dù là khi tóc bạc. </a:t>
            </a:r>
            <a:br>
              <a:rPr lang="vi-VN" sz="2400" dirty="0">
                <a:latin typeface="+mj-lt"/>
              </a:rPr>
            </a:b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Mùa xuân ta xin hát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Câu Nam ai, Nam bình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Nước non ngàn dặm mình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Nước non ngàn dặm tình 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Nhịp phách tiền đất Huế... </a:t>
            </a:r>
          </a:p>
          <a:p>
            <a:pPr>
              <a:spcBef>
                <a:spcPct val="50000"/>
              </a:spcBef>
            </a:pP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7877175" y="1330325"/>
            <a:ext cx="4981575" cy="5902325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4307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" name="Picture 7" descr="Nhà thơ Thanh Hải và Mùa xuân nho nh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6880" y="1254125"/>
            <a:ext cx="3615095" cy="4976654"/>
          </a:xfrm>
          <a:prstGeom prst="rect">
            <a:avLst/>
          </a:prstGeom>
          <a:noFill/>
        </p:spPr>
      </p:pic>
      <p:sp>
        <p:nvSpPr>
          <p:cNvPr id="31" name="Freeform 31"/>
          <p:cNvSpPr>
            <a:spLocks noChangeAspect="1" noEditPoints="1"/>
          </p:cNvSpPr>
          <p:nvPr/>
        </p:nvSpPr>
        <p:spPr bwMode="auto">
          <a:xfrm>
            <a:off x="411683" y="2093293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圆角矩形 1"/>
          <p:cNvSpPr/>
          <p:nvPr/>
        </p:nvSpPr>
        <p:spPr>
          <a:xfrm>
            <a:off x="781050" y="294753"/>
            <a:ext cx="3667125" cy="883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866774" y="339725"/>
            <a:ext cx="3505201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a.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giả</a:t>
            </a:r>
            <a:endParaRPr lang="en-US" altLang="zh-CN" sz="4800" b="1" i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7775" y="211715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Thanh Hải tên thật là Phạm Bá Ngoãn</a:t>
            </a:r>
          </a:p>
        </p:txBody>
      </p:sp>
      <p:sp>
        <p:nvSpPr>
          <p:cNvPr id="35" name="Freeform 31"/>
          <p:cNvSpPr>
            <a:spLocks noChangeAspect="1" noEditPoints="1"/>
          </p:cNvSpPr>
          <p:nvPr/>
        </p:nvSpPr>
        <p:spPr bwMode="auto">
          <a:xfrm>
            <a:off x="409575" y="33115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23975" y="3082925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inh năm 1930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uê ở Phong Điền, Thừa Thiên. </a:t>
            </a:r>
          </a:p>
        </p:txBody>
      </p:sp>
      <p:sp>
        <p:nvSpPr>
          <p:cNvPr id="37" name="Freeform 31"/>
          <p:cNvSpPr>
            <a:spLocks noChangeAspect="1" noEditPoints="1"/>
          </p:cNvSpPr>
          <p:nvPr/>
        </p:nvSpPr>
        <p:spPr bwMode="auto">
          <a:xfrm>
            <a:off x="409575" y="47593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23975" y="4530725"/>
            <a:ext cx="632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người chiến sĩ kiên trung, một lòng theo cách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mạng, đã có những đóng góp đang quí cho nền thơ chống Mỹ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 noChangeAspect="1" noEditPoints="1"/>
          </p:cNvSpPr>
          <p:nvPr/>
        </p:nvSpPr>
        <p:spPr bwMode="auto">
          <a:xfrm>
            <a:off x="638175" y="7207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575" y="74555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905000"/>
            <a:ext cx="27146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4"/>
          <p:cNvSpPr>
            <a:spLocks noChangeArrowheads="1"/>
          </p:cNvSpPr>
          <p:nvPr/>
        </p:nvSpPr>
        <p:spPr bwMode="auto">
          <a:xfrm>
            <a:off x="1019175" y="5826125"/>
            <a:ext cx="1357313" cy="748079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1962</a:t>
            </a:r>
          </a:p>
        </p:txBody>
      </p:sp>
      <p:pic>
        <p:nvPicPr>
          <p:cNvPr id="6" name="Picture 4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625725"/>
            <a:ext cx="2865438" cy="39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3868737" y="6054725"/>
            <a:ext cx="2103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1: 1970</a:t>
            </a:r>
          </a:p>
          <a:p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2: 1975</a:t>
            </a:r>
          </a:p>
        </p:txBody>
      </p:sp>
      <p:pic>
        <p:nvPicPr>
          <p:cNvPr id="8" name="Picture 48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9411" y="1939925"/>
            <a:ext cx="2671763" cy="3619501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9" name="Picture 49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4550" y="2625725"/>
            <a:ext cx="271462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6958965" y="5445125"/>
            <a:ext cx="2137410" cy="997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1977</a:t>
            </a:r>
          </a:p>
        </p:txBody>
      </p:sp>
      <p:sp>
        <p:nvSpPr>
          <p:cNvPr id="11" name="Oval 51"/>
          <p:cNvSpPr>
            <a:spLocks noChangeArrowheads="1"/>
          </p:cNvSpPr>
          <p:nvPr/>
        </p:nvSpPr>
        <p:spPr bwMode="auto">
          <a:xfrm>
            <a:off x="10315575" y="6124087"/>
            <a:ext cx="1809750" cy="997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1982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>
            <a:spLocks noChangeAspect="1" noEditPoints="1"/>
          </p:cNvSpPr>
          <p:nvPr/>
        </p:nvSpPr>
        <p:spPr bwMode="auto">
          <a:xfrm>
            <a:off x="411683" y="2093293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圆角矩形 1"/>
          <p:cNvSpPr/>
          <p:nvPr/>
        </p:nvSpPr>
        <p:spPr>
          <a:xfrm>
            <a:off x="781050" y="294753"/>
            <a:ext cx="3895725" cy="883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866774" y="339725"/>
            <a:ext cx="3733801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b.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phẩm</a:t>
            </a:r>
            <a:endParaRPr lang="en-US" altLang="zh-CN" sz="4800" b="1" i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7775" y="211715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+mj-lt"/>
              </a:rPr>
              <a:t>Viết tháng 11/1980, khi nhà thơ đang nằm trên giường bệnh - không bao lâu trước khi ông qua đời</a:t>
            </a:r>
            <a:endParaRPr lang="vi-VN" sz="3200" dirty="0">
              <a:latin typeface="+mj-lt"/>
            </a:endParaRPr>
          </a:p>
        </p:txBody>
      </p:sp>
      <p:sp>
        <p:nvSpPr>
          <p:cNvPr id="35" name="Freeform 31"/>
          <p:cNvSpPr>
            <a:spLocks noChangeAspect="1" noEditPoints="1"/>
          </p:cNvSpPr>
          <p:nvPr/>
        </p:nvSpPr>
        <p:spPr bwMode="auto">
          <a:xfrm>
            <a:off x="409575" y="3641150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23975" y="371735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Thể thơ : </a:t>
            </a:r>
            <a:r>
              <a:rPr lang="vi-VN" sz="3200" dirty="0">
                <a:latin typeface="+mj-lt"/>
              </a:rPr>
              <a:t>5 chữ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sym typeface="Wingdings" pitchFamily="2" charset="2"/>
              </a:rPr>
              <a:t></a:t>
            </a:r>
            <a:r>
              <a:rPr lang="vi-VN" sz="3200" dirty="0">
                <a:latin typeface="+mj-lt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>
                <a:latin typeface="+mj-lt"/>
              </a:rPr>
              <a:t>ần gũi với dân ca</a:t>
            </a:r>
            <a:endParaRPr lang="vi-VN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775" y="111125"/>
            <a:ext cx="12601576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1: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đang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xưng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tôi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cũng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xưng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Xuân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Hương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Do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thậm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đổi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bóng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dáng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dụ: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nhớ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bông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chim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nốt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.)… Cho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yếu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đang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tỏ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kịch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ngôn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giàu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gieo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vần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điệp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yếu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1"/>
          <p:cNvSpPr>
            <a:spLocks noChangeAspect="1" noEditPoints="1"/>
          </p:cNvSpPr>
          <p:nvPr/>
        </p:nvSpPr>
        <p:spPr bwMode="auto">
          <a:xfrm>
            <a:off x="409575" y="3397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 sz="24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23975" y="339725"/>
            <a:ext cx="1066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Mạch cảm xúc</a:t>
            </a:r>
            <a:r>
              <a:rPr lang="en-US" sz="3200" b="1" dirty="0">
                <a:latin typeface="+mj-lt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180975" y="2397125"/>
            <a:ext cx="2667000" cy="2895600"/>
          </a:xfrm>
          <a:prstGeom prst="star8">
            <a:avLst>
              <a:gd name="adj" fmla="val 38250"/>
            </a:avLst>
          </a:prstGeom>
          <a:solidFill>
            <a:srgbClr val="CCFFCC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3457575" y="1406525"/>
            <a:ext cx="3733800" cy="9906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3533775" y="2778125"/>
            <a:ext cx="3733800" cy="9906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3533775" y="4149725"/>
            <a:ext cx="3657600" cy="914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609975" y="5445125"/>
            <a:ext cx="3657600" cy="1295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7648575" y="16351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7666037" y="30829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2, 3</a:t>
            </a: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7644653" y="4378325"/>
            <a:ext cx="1756522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 4, 5</a:t>
            </a:r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7724775" y="59023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1857375" y="1939925"/>
            <a:ext cx="1600200" cy="9144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2466975" y="3311525"/>
            <a:ext cx="1066800" cy="762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>
            <a:off x="2466975" y="4302125"/>
            <a:ext cx="1066800" cy="304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1933575" y="4911725"/>
            <a:ext cx="1676400" cy="12192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10848975" y="3159125"/>
            <a:ext cx="1506538" cy="1066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9248775" y="1863725"/>
            <a:ext cx="1447800" cy="1828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9324975" y="3387725"/>
            <a:ext cx="1371600" cy="304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9324975" y="3692525"/>
            <a:ext cx="1371600" cy="9906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V="1">
            <a:off x="9324975" y="3692525"/>
            <a:ext cx="1371600" cy="24384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5286375" y="3768725"/>
            <a:ext cx="0" cy="3810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362575" y="2473325"/>
            <a:ext cx="0" cy="2286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5362575" y="5064125"/>
            <a:ext cx="0" cy="3810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4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自定义 312">
      <a:dk1>
        <a:sysClr val="windowText" lastClr="000000"/>
      </a:dk1>
      <a:lt1>
        <a:sysClr val="window" lastClr="FFFFFF"/>
      </a:lt1>
      <a:dk2>
        <a:srgbClr val="D97F92"/>
      </a:dk2>
      <a:lt2>
        <a:srgbClr val="E7E6E6"/>
      </a:lt2>
      <a:accent1>
        <a:srgbClr val="7EC7CD"/>
      </a:accent1>
      <a:accent2>
        <a:srgbClr val="D97F92"/>
      </a:accent2>
      <a:accent3>
        <a:srgbClr val="7EC7CD"/>
      </a:accent3>
      <a:accent4>
        <a:srgbClr val="D97F92"/>
      </a:accent4>
      <a:accent5>
        <a:srgbClr val="7EC7CD"/>
      </a:accent5>
      <a:accent6>
        <a:srgbClr val="D97F92"/>
      </a:accent6>
      <a:hlink>
        <a:srgbClr val="7EC7CD"/>
      </a:hlink>
      <a:folHlink>
        <a:srgbClr val="D97F9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2728</Words>
  <Application>Microsoft Office PowerPoint</Application>
  <PresentationFormat>Custom</PresentationFormat>
  <Paragraphs>322</Paragraphs>
  <Slides>37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.VnTime</vt:lpstr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bt482</dc:title>
  <dc:creator/>
  <cp:lastModifiedBy/>
  <cp:revision>1</cp:revision>
  <dcterms:created xsi:type="dcterms:W3CDTF">2016-12-28T13:29:10Z</dcterms:created>
  <dcterms:modified xsi:type="dcterms:W3CDTF">2020-04-08T12:39:08Z</dcterms:modified>
</cp:coreProperties>
</file>