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9" r:id="rId3"/>
    <p:sldMasterId id="2147483730" r:id="rId4"/>
  </p:sldMasterIdLst>
  <p:notesMasterIdLst>
    <p:notesMasterId r:id="rId75"/>
  </p:notesMasterIdLst>
  <p:sldIdLst>
    <p:sldId id="408" r:id="rId5"/>
    <p:sldId id="421" r:id="rId6"/>
    <p:sldId id="424" r:id="rId7"/>
    <p:sldId id="426" r:id="rId8"/>
    <p:sldId id="480" r:id="rId9"/>
    <p:sldId id="479" r:id="rId10"/>
    <p:sldId id="481" r:id="rId11"/>
    <p:sldId id="482" r:id="rId12"/>
    <p:sldId id="483" r:id="rId13"/>
    <p:sldId id="484" r:id="rId14"/>
    <p:sldId id="485" r:id="rId15"/>
    <p:sldId id="502" r:id="rId16"/>
    <p:sldId id="503" r:id="rId17"/>
    <p:sldId id="504" r:id="rId18"/>
    <p:sldId id="505" r:id="rId19"/>
    <p:sldId id="498" r:id="rId20"/>
    <p:sldId id="499" r:id="rId21"/>
    <p:sldId id="500" r:id="rId22"/>
    <p:sldId id="501" r:id="rId23"/>
    <p:sldId id="494" r:id="rId24"/>
    <p:sldId id="495" r:id="rId25"/>
    <p:sldId id="496" r:id="rId26"/>
    <p:sldId id="490" r:id="rId27"/>
    <p:sldId id="497" r:id="rId28"/>
    <p:sldId id="491" r:id="rId29"/>
    <p:sldId id="492" r:id="rId30"/>
    <p:sldId id="493" r:id="rId31"/>
    <p:sldId id="486" r:id="rId32"/>
    <p:sldId id="487" r:id="rId33"/>
    <p:sldId id="488" r:id="rId34"/>
    <p:sldId id="489" r:id="rId35"/>
    <p:sldId id="506" r:id="rId36"/>
    <p:sldId id="509" r:id="rId37"/>
    <p:sldId id="510" r:id="rId38"/>
    <p:sldId id="511" r:id="rId39"/>
    <p:sldId id="512" r:id="rId40"/>
    <p:sldId id="513" r:id="rId41"/>
    <p:sldId id="514" r:id="rId42"/>
    <p:sldId id="515" r:id="rId43"/>
    <p:sldId id="516" r:id="rId44"/>
    <p:sldId id="517" r:id="rId45"/>
    <p:sldId id="518" r:id="rId46"/>
    <p:sldId id="507" r:id="rId47"/>
    <p:sldId id="508" r:id="rId48"/>
    <p:sldId id="519" r:id="rId49"/>
    <p:sldId id="520" r:id="rId50"/>
    <p:sldId id="521" r:id="rId51"/>
    <p:sldId id="522" r:id="rId52"/>
    <p:sldId id="523" r:id="rId53"/>
    <p:sldId id="524" r:id="rId54"/>
    <p:sldId id="525" r:id="rId55"/>
    <p:sldId id="526" r:id="rId56"/>
    <p:sldId id="527" r:id="rId57"/>
    <p:sldId id="528" r:id="rId58"/>
    <p:sldId id="529" r:id="rId59"/>
    <p:sldId id="530" r:id="rId60"/>
    <p:sldId id="531" r:id="rId61"/>
    <p:sldId id="567" r:id="rId62"/>
    <p:sldId id="568" r:id="rId63"/>
    <p:sldId id="569" r:id="rId64"/>
    <p:sldId id="570" r:id="rId65"/>
    <p:sldId id="571" r:id="rId66"/>
    <p:sldId id="572" r:id="rId67"/>
    <p:sldId id="573" r:id="rId68"/>
    <p:sldId id="574" r:id="rId69"/>
    <p:sldId id="575" r:id="rId70"/>
    <p:sldId id="576" r:id="rId71"/>
    <p:sldId id="577" r:id="rId72"/>
    <p:sldId id="578" r:id="rId73"/>
    <p:sldId id="533"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99"/>
    <a:srgbClr val="FFFF99"/>
    <a:srgbClr val="FF00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3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10/30/2022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1246935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867801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411433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3026027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387278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954C5-FDAF-4C0B-8577-26697BD19A06}" type="slidenum">
              <a:rPr kumimoji="0" lang="zh-CN" altLang="en-US" sz="1200" b="0" i="0" u="none" strike="noStrike" kern="1200" cap="none" spc="0" normalizeH="0" baseline="0" noProof="0" smtClean="0">
                <a:ln>
                  <a:noFill/>
                </a:ln>
                <a:solidFill>
                  <a:prstClr val="black"/>
                </a:solidFill>
                <a:effectLst/>
                <a:uLnTx/>
                <a:uFillTx/>
                <a:latin typeface="等线"/>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zh-CN" altLang="en-US" sz="1200" b="0" i="0" u="none" strike="noStrike" kern="1200" cap="none" spc="0" normalizeH="0" baseline="0" noProof="0">
              <a:ln>
                <a:noFill/>
              </a:ln>
              <a:solidFill>
                <a:prstClr val="black"/>
              </a:solidFill>
              <a:effectLst/>
              <a:uLnTx/>
              <a:uFillTx/>
              <a:latin typeface="等线"/>
              <a:cs typeface="+mn-cs"/>
            </a:endParaRPr>
          </a:p>
        </p:txBody>
      </p:sp>
    </p:spTree>
    <p:extLst>
      <p:ext uri="{BB962C8B-B14F-4D97-AF65-F5344CB8AC3E}">
        <p14:creationId xmlns:p14="http://schemas.microsoft.com/office/powerpoint/2010/main" val="1056039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5A72964-DC64-4D95-B634-8E5D54B45EB1}"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493566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D5F7DAB-6C47-406A-A371-43EA7C194012}"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54442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48BAEDF-B15F-4E38-A989-4329D4E40C1E}"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63024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B13D60C-AA91-4971-8CD8-564B95F47D45}"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525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44EC4AC-4B11-45F1-B086-5976DADA60D0}"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480008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7595827-0533-4C3C-A3E8-26F3574F1897}"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33567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C510E10-BCFE-41A3-935D-D0227D0017ED}"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112104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D1E43D2-E133-45BD-ADC1-87B838B88DAB}"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5926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E5E4FB2-BD81-40E7-BD71-542296F857B6}"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431522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343E274-E2DB-4824-B056-2D56149E7889}"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16509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F6743C-F011-4E63-999B-CF54B6594E3A}"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00358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8327078-0529-4C94-8739-0BF520C894F9}"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839029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AEED4C9-ADBA-4E37-97DA-7D15FCA58356}"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09118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367F626-11D2-471B-A346-5C815B934BA2}"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32043440"/>
      </p:ext>
    </p:extLst>
  </p:cSld>
  <p:clrMapOvr>
    <a:masterClrMapping/>
  </p:clrMapOvr>
  <p:transition spd="med">
    <p:wheel spokes="8"/>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26409547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422992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42753195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26269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10/30/2022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9682011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7D81A77-730B-4DD6-9D59-0FD3134C7786}"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6E66930-BD5F-4B64-A10D-C7B183DA0E7C}"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811298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070589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9440248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9812244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620773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5733635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01600"/>
            <a:ext cx="3899552" cy="4493491"/>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8292448" y="2475346"/>
            <a:ext cx="3899552" cy="4493491"/>
          </a:xfrm>
          <a:prstGeom prst="rect">
            <a:avLst/>
          </a:prstGeom>
        </p:spPr>
      </p:pic>
    </p:spTree>
    <p:extLst>
      <p:ext uri="{BB962C8B-B14F-4D97-AF65-F5344CB8AC3E}">
        <p14:creationId xmlns:p14="http://schemas.microsoft.com/office/powerpoint/2010/main" val="253557789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9984701" y="0"/>
            <a:ext cx="2368473" cy="2400000"/>
          </a:xfrm>
          <a:prstGeom prst="rect">
            <a:avLst/>
          </a:prstGeom>
        </p:spPr>
      </p:pic>
      <p:pic>
        <p:nvPicPr>
          <p:cNvPr id="5" name="图片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89748" y="5562069"/>
            <a:ext cx="4876800" cy="1295933"/>
          </a:xfrm>
          <a:prstGeom prst="rect">
            <a:avLst/>
          </a:prstGeom>
        </p:spPr>
      </p:pic>
    </p:spTree>
    <p:extLst>
      <p:ext uri="{BB962C8B-B14F-4D97-AF65-F5344CB8AC3E}">
        <p14:creationId xmlns:p14="http://schemas.microsoft.com/office/powerpoint/2010/main" val="400461351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38246870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1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254051991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0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358655763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44972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9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2183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83578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0034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0207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7340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71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10/30/2022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8424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851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80030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049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10/30/2022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10/30/2022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10/30/2022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10/30/2022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effectLst/>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10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effectLst/>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102"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EC2BA60-E858-41E6-A8A2-E7A0EDCED3F1}"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768460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2022/10/30</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88875145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10/30/2022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411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315348"/>
            <a:ext cx="12096466" cy="1846659"/>
          </a:xfrm>
          <a:prstGeom prst="rect">
            <a:avLst/>
          </a:prstGeom>
          <a:noFill/>
        </p:spPr>
        <p:txBody>
          <a:bodyPr wrap="square" rtlCol="0">
            <a:spAutoFit/>
          </a:bodyPr>
          <a:lstStyle/>
          <a:p>
            <a:pPr algn="ctr">
              <a:lnSpc>
                <a:spcPct val="150000"/>
              </a:lnSpc>
            </a:pPr>
            <a:r>
              <a:rPr lang="en-US" sz="4000" b="1" smtClean="0">
                <a:latin typeface="Times New Roman" panose="02020603050405020304" pitchFamily="18" charset="0"/>
                <a:cs typeface="Times New Roman" panose="02020603050405020304" pitchFamily="18" charset="0"/>
              </a:rPr>
              <a:t>ÔN TẬP</a:t>
            </a:r>
          </a:p>
          <a:p>
            <a:pPr algn="ctr">
              <a:spcAft>
                <a:spcPts val="0"/>
              </a:spcAft>
            </a:pPr>
            <a:r>
              <a:rPr lang="vi-VN" sz="5400" b="1" cap="all">
                <a:solidFill>
                  <a:srgbClr val="FF0000"/>
                </a:solidFill>
                <a:latin typeface="Times New Roman" panose="02020603050405020304" pitchFamily="18" charset="0"/>
                <a:ea typeface="Times New Roman" panose="02020603050405020304" pitchFamily="18" charset="0"/>
              </a:rPr>
              <a:t>BÀI</a:t>
            </a:r>
            <a:r>
              <a:rPr lang="en-US" sz="5400" b="1" cap="all">
                <a:solidFill>
                  <a:srgbClr val="FF0000"/>
                </a:solidFill>
                <a:latin typeface="Times New Roman" panose="02020603050405020304" pitchFamily="18" charset="0"/>
                <a:ea typeface="Times New Roman" panose="02020603050405020304" pitchFamily="18" charset="0"/>
              </a:rPr>
              <a:t> 5. </a:t>
            </a:r>
            <a:r>
              <a:rPr lang="en-US" sz="5400" b="1">
                <a:solidFill>
                  <a:srgbClr val="FF0000"/>
                </a:solidFill>
                <a:latin typeface="Times New Roman" panose="02020603050405020304" pitchFamily="18" charset="0"/>
                <a:ea typeface="Times New Roman" panose="02020603050405020304" pitchFamily="18" charset="0"/>
              </a:rPr>
              <a:t>MÀU SẮC TRĂM MIỀN</a:t>
            </a:r>
            <a:endParaRPr lang="en-US" sz="5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4781656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1821" y="1214651"/>
            <a:ext cx="10235821" cy="4401205"/>
          </a:xfrm>
          <a:prstGeom prst="rect">
            <a:avLst/>
          </a:prstGeom>
        </p:spPr>
        <p:txBody>
          <a:bodyPr wrap="square">
            <a:spAutoFit/>
          </a:bodyPr>
          <a:lstStyle/>
          <a:p>
            <a:pPr>
              <a:spcAft>
                <a:spcPts val="0"/>
              </a:spcAft>
            </a:pPr>
            <a:r>
              <a:rPr lang="fr-FR"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Tản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Đọc, cảm nhận, vận dụng tri thức đọc hiểu để nhận diện thể loại;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Tìm ra những tín hiệu thẩm mĩ có vai trò trung tâm được tác giả sử dụng để triển khai cấu tứ tác phẩm; quan tâm đến chi tiết khơi gợi cảm xúc và dấu ấn cá nhân của tác giả.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Chú ý các chi tiết, sự kiện, chủ đề tư tưởng, thông điệp mà Vb gửi gắm thông qua hình thức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Rút ra được thông điệp, bài học nhân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Suy nghĩ để cảm nhận tư tưởng, quan niệm luận bàn của tác giả;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a:solidFill>
                  <a:srgbClr val="0D0D0D"/>
                </a:solidFill>
                <a:latin typeface="Times New Roman" panose="02020603050405020304" pitchFamily="18" charset="0"/>
                <a:ea typeface="MS Mincho"/>
                <a:cs typeface="Times New Roman" panose="02020603050405020304" pitchFamily="18" charset="0"/>
              </a:rPr>
              <a:t>- Liên hệ với bản thân và cuộc sống thực tại.</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60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1"/>
            <a:ext cx="6857999" cy="12192000"/>
          </a:xfrm>
          <a:prstGeom prst="rect">
            <a:avLst/>
          </a:prstGeom>
        </p:spPr>
      </p:pic>
      <p:sp>
        <p:nvSpPr>
          <p:cNvPr id="3" name="Rectangle 2"/>
          <p:cNvSpPr/>
          <p:nvPr/>
        </p:nvSpPr>
        <p:spPr>
          <a:xfrm>
            <a:off x="0" y="1877538"/>
            <a:ext cx="12192000" cy="2123658"/>
          </a:xfrm>
          <a:prstGeom prst="rect">
            <a:avLst/>
          </a:prstGeom>
        </p:spPr>
        <p:txBody>
          <a:bodyPr wrap="square">
            <a:spAutoFit/>
          </a:bodyPr>
          <a:lstStyle/>
          <a:p>
            <a:pPr algn="ctr">
              <a:lnSpc>
                <a:spcPct val="150000"/>
              </a:lnSpc>
            </a:pPr>
            <a:r>
              <a:rPr lang="en-US" sz="2800" b="1">
                <a:solidFill>
                  <a:srgbClr val="0070C0"/>
                </a:solidFill>
                <a:latin typeface="Times New Roman" panose="02020603050405020304" pitchFamily="18" charset="0"/>
                <a:ea typeface="Times New Roman" panose="02020603050405020304" pitchFamily="18" charset="0"/>
              </a:rPr>
              <a:t>VĂN BẢN 1</a:t>
            </a:r>
            <a:r>
              <a:rPr lang="en-US" sz="2800" b="1" smtClean="0">
                <a:solidFill>
                  <a:srgbClr val="0070C0"/>
                </a:solidFill>
                <a:latin typeface="Times New Roman" panose="02020603050405020304" pitchFamily="18" charset="0"/>
                <a:ea typeface="Times New Roman" panose="02020603050405020304" pitchFamily="18" charset="0"/>
              </a:rPr>
              <a:t>:</a:t>
            </a:r>
          </a:p>
          <a:p>
            <a:pPr algn="ctr">
              <a:lnSpc>
                <a:spcPct val="150000"/>
              </a:lnSpc>
            </a:pPr>
            <a:r>
              <a:rPr lang="en-US" b="1" smtClean="0">
                <a:solidFill>
                  <a:srgbClr val="0070C0"/>
                </a:solidFill>
                <a:latin typeface="Times New Roman" panose="02020603050405020304" pitchFamily="18" charset="0"/>
                <a:ea typeface="Times New Roman" panose="02020603050405020304" pitchFamily="18" charset="0"/>
              </a:rPr>
              <a:t> </a:t>
            </a:r>
            <a:r>
              <a:rPr lang="en-US" sz="3200" b="1" smtClean="0">
                <a:solidFill>
                  <a:srgbClr val="FF0000"/>
                </a:solidFill>
                <a:latin typeface="Times New Roman" panose="02020603050405020304" pitchFamily="18" charset="0"/>
                <a:ea typeface="Times New Roman" panose="02020603050405020304" pitchFamily="18" charset="0"/>
              </a:rPr>
              <a:t>THÁNG GIÊNG, MƠ VỀ TRĂNG NON RÉT NGỌT </a:t>
            </a:r>
          </a:p>
          <a:p>
            <a:pPr algn="ctr">
              <a:lnSpc>
                <a:spcPct val="150000"/>
              </a:lnSpc>
            </a:pPr>
            <a:r>
              <a:rPr lang="en-US" sz="2800" b="1" smtClean="0">
                <a:solidFill>
                  <a:srgbClr val="0070C0"/>
                </a:solidFill>
                <a:latin typeface="Times New Roman" panose="02020603050405020304" pitchFamily="18" charset="0"/>
                <a:ea typeface="Times New Roman" panose="02020603050405020304" pitchFamily="18" charset="0"/>
              </a:rPr>
              <a:t>(</a:t>
            </a:r>
            <a:r>
              <a:rPr lang="en-US" sz="2800" b="1">
                <a:solidFill>
                  <a:srgbClr val="0070C0"/>
                </a:solidFill>
                <a:latin typeface="Times New Roman" panose="02020603050405020304" pitchFamily="18" charset="0"/>
                <a:ea typeface="Times New Roman" panose="02020603050405020304" pitchFamily="18" charset="0"/>
              </a:rPr>
              <a:t>Vũ Bằng)</a:t>
            </a:r>
            <a:endParaRPr lang="en-US" sz="2800"/>
          </a:p>
        </p:txBody>
      </p:sp>
    </p:spTree>
    <p:extLst>
      <p:ext uri="{BB962C8B-B14F-4D97-AF65-F5344CB8AC3E}">
        <p14:creationId xmlns:p14="http://schemas.microsoft.com/office/powerpoint/2010/main" val="397691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3"/>
                                        </p:tgtEl>
                                        <p:attrNameLst>
                                          <p:attrName>ppt_w</p:attrName>
                                        </p:attrNameLst>
                                      </p:cBhvr>
                                      <p:tavLst>
                                        <p:tav tm="0">
                                          <p:val>
                                            <p:strVal val="ppt_w"/>
                                          </p:val>
                                        </p:tav>
                                        <p:tav tm="100000">
                                          <p:val>
                                            <p:fltVal val="0"/>
                                          </p:val>
                                        </p:tav>
                                      </p:tavLst>
                                    </p:anim>
                                    <p:anim calcmode="lin" valueType="num">
                                      <p:cBhvr>
                                        <p:cTn id="13" dur="1000"/>
                                        <p:tgtEl>
                                          <p:spTgt spid="3"/>
                                        </p:tgtEl>
                                        <p:attrNameLst>
                                          <p:attrName>ppt_h</p:attrName>
                                        </p:attrNameLst>
                                      </p:cBhvr>
                                      <p:tavLst>
                                        <p:tav tm="0">
                                          <p:val>
                                            <p:strVal val="ppt_h"/>
                                          </p:val>
                                        </p:tav>
                                        <p:tav tm="100000">
                                          <p:val>
                                            <p:fltVal val="0"/>
                                          </p:val>
                                        </p:tav>
                                      </p:tavLst>
                                    </p:anim>
                                    <p:anim calcmode="lin" valueType="num">
                                      <p:cBhvr>
                                        <p:cTn id="14" dur="1000"/>
                                        <p:tgtEl>
                                          <p:spTgt spid="3"/>
                                        </p:tgtEl>
                                        <p:attrNameLst>
                                          <p:attrName>style.rotation</p:attrName>
                                        </p:attrNameLst>
                                      </p:cBhvr>
                                      <p:tavLst>
                                        <p:tav tm="0">
                                          <p:val>
                                            <p:fltVal val="0"/>
                                          </p:val>
                                        </p:tav>
                                        <p:tav tm="100000">
                                          <p:val>
                                            <p:fltVal val="90"/>
                                          </p:val>
                                        </p:tav>
                                      </p:tavLst>
                                    </p:anim>
                                    <p:animEffect transition="out" filter="fade">
                                      <p:cBhvr>
                                        <p:cTn id="15" dur="1000"/>
                                        <p:tgtEl>
                                          <p:spTgt spid="3"/>
                                        </p:tgtEl>
                                      </p:cBhvr>
                                    </p:animEffect>
                                    <p:set>
                                      <p:cBhvr>
                                        <p:cTn id="16" dur="1" fill="hold">
                                          <p:stCondLst>
                                            <p:cond delay="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6537" y="488998"/>
            <a:ext cx="9812741" cy="6555641"/>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MS Mincho"/>
                <a:cs typeface="Times New Roman" panose="02020603050405020304" pitchFamily="18" charset="0"/>
              </a:rPr>
              <a:t>I. Kiến thức cơ bản về tác phẩm</a:t>
            </a:r>
            <a:endPar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b="1">
                <a:solidFill>
                  <a:srgbClr val="0D0D0D"/>
                </a:solidFill>
                <a:latin typeface="Times New Roman" panose="02020603050405020304" pitchFamily="18" charset="0"/>
                <a:ea typeface="MS Mincho"/>
                <a:cs typeface="Times New Roman" panose="02020603050405020304" pitchFamily="18" charset="0"/>
              </a:rPr>
              <a:t>1. Tác giả: Vũ Bằng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latin typeface="Times New Roman" panose="02020603050405020304" pitchFamily="18" charset="0"/>
                <a:ea typeface="MS Mincho"/>
                <a:cs typeface="Times New Roman" panose="02020603050405020304" pitchFamily="18" charset="0"/>
              </a:rPr>
              <a:t>2. Khái quát lại kiến thức chung văn bản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latin typeface="Times New Roman" panose="02020603050405020304" pitchFamily="18" charset="0"/>
                <a:ea typeface="MS Mincho"/>
                <a:cs typeface="Times New Roman" panose="02020603050405020304" pitchFamily="18" charset="0"/>
              </a:rPr>
              <a:t>*Hoàn cảnh ra đời: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Lst>
            </a:pPr>
            <a:r>
              <a:rPr lang="en-US" sz="2800" i="1" kern="100">
                <a:latin typeface="Times New Roman" panose="02020603050405020304" pitchFamily="18" charset="0"/>
                <a:ea typeface="SimSun" panose="02010600030101010101" pitchFamily="2" charset="-122"/>
                <a:cs typeface="Times New Roman" panose="02020603050405020304" pitchFamily="18" charset="0"/>
              </a:rPr>
              <a:t>- Thương nhớ Mười Hai</a:t>
            </a:r>
            <a:r>
              <a:rPr lang="en-US" sz="2800" kern="100">
                <a:latin typeface="Times New Roman" panose="02020603050405020304" pitchFamily="18" charset="0"/>
                <a:ea typeface="SimSun" panose="02010600030101010101" pitchFamily="2" charset="-122"/>
                <a:cs typeface="Times New Roman" panose="02020603050405020304" pitchFamily="18" charset="0"/>
              </a:rPr>
              <a:t> được viết trong thời gian Vũ Bằng sống ở miền Nam, xa cách quê hương miền Bắc.</a:t>
            </a:r>
            <a:r>
              <a:rPr lang="en-US" sz="2800" b="1">
                <a:solidFill>
                  <a:srgbClr val="0D0D0D"/>
                </a:solidFill>
                <a:latin typeface="Times New Roman" panose="02020603050405020304" pitchFamily="18" charset="0"/>
                <a:ea typeface="MS Mincho"/>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*Đề tài: </a:t>
            </a:r>
            <a:r>
              <a:rPr lang="en-US" sz="2800">
                <a:solidFill>
                  <a:srgbClr val="0D0D0D"/>
                </a:solidFill>
                <a:latin typeface="Times New Roman" panose="02020603050405020304" pitchFamily="18" charset="0"/>
                <a:ea typeface="MS Mincho"/>
                <a:cs typeface="Times New Roman" panose="02020603050405020304" pitchFamily="18" charset="0"/>
              </a:rPr>
              <a:t>Cảnh sắc thiên nhiên mùa xuân.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*Thể loại: </a:t>
            </a:r>
            <a:r>
              <a:rPr lang="en-US" sz="2800">
                <a:solidFill>
                  <a:srgbClr val="0D0D0D"/>
                </a:solidFill>
                <a:latin typeface="Times New Roman" panose="02020603050405020304" pitchFamily="18" charset="0"/>
                <a:ea typeface="MS Mincho"/>
                <a:cs typeface="Times New Roman" panose="02020603050405020304" pitchFamily="18" charset="0"/>
              </a:rPr>
              <a:t>Tuỳ bút.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*Phương thức biểu đạt:</a:t>
            </a:r>
            <a:r>
              <a:rPr lang="en-US" sz="2800">
                <a:solidFill>
                  <a:srgbClr val="0D0D0D"/>
                </a:solidFill>
                <a:latin typeface="Times New Roman" panose="02020603050405020304" pitchFamily="18" charset="0"/>
                <a:ea typeface="MS Mincho"/>
                <a:cs typeface="Times New Roman" panose="02020603050405020304" pitchFamily="18" charset="0"/>
              </a:rPr>
              <a:t> Biểu cảm.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57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6" y="1146412"/>
            <a:ext cx="10522424" cy="4538743"/>
          </a:xfrm>
          <a:prstGeom prst="rect">
            <a:avLst/>
          </a:prstGeom>
        </p:spPr>
        <p:txBody>
          <a:bodyPr wrap="square">
            <a:spAutoFit/>
          </a:bodyPr>
          <a:lstStyle/>
          <a:p>
            <a:pPr>
              <a:lnSpc>
                <a:spcPct val="150000"/>
              </a:lnSpc>
            </a:pPr>
            <a:r>
              <a:rPr lang="en-US" sz="2800" b="1">
                <a:latin typeface="Times New Roman" panose="02020603050405020304" pitchFamily="18" charset="0"/>
                <a:ea typeface="Arial" panose="020B0604020202020204" pitchFamily="34" charset="0"/>
                <a:cs typeface="Times New Roman" panose="02020603050405020304" pitchFamily="18" charset="0"/>
              </a:rPr>
              <a:t>*Mạch cảm xúc: </a:t>
            </a:r>
            <a:r>
              <a:rPr lang="en-US" sz="2800">
                <a:latin typeface="Times New Roman" panose="02020603050405020304" pitchFamily="18" charset="0"/>
                <a:ea typeface="Arial" panose="020B0604020202020204" pitchFamily="34" charset="0"/>
                <a:cs typeface="Times New Roman" panose="02020603050405020304" pitchFamily="18" charset="0"/>
              </a:rPr>
              <a:t>Dựa trên cảm hứng chủ đạo về mùa xuân: “</a:t>
            </a:r>
            <a:r>
              <a:rPr lang="en-US" sz="2800" i="1">
                <a:latin typeface="Times New Roman" panose="02020603050405020304" pitchFamily="18" charset="0"/>
                <a:ea typeface="Arial" panose="020B0604020202020204" pitchFamily="34" charset="0"/>
                <a:cs typeface="Times New Roman" panose="02020603050405020304" pitchFamily="18" charset="0"/>
              </a:rPr>
              <a:t>ai cũng chuộng mùa xuân</a:t>
            </a:r>
            <a:r>
              <a:rPr lang="en-US" sz="2800">
                <a:latin typeface="Times New Roman" panose="02020603050405020304" pitchFamily="18" charset="0"/>
                <a:ea typeface="Arial" panose="020B0604020202020204" pitchFamily="34" charset="0"/>
                <a:cs typeface="Times New Roman" panose="02020603050405020304" pitchFamily="18" charset="0"/>
              </a:rPr>
              <a:t>” -&gt; đưa ra “lí lẽ” và “dẫn chứng”</a:t>
            </a:r>
            <a:r>
              <a:rPr lang="en-US" sz="2800" i="1">
                <a:latin typeface="Times New Roman" panose="02020603050405020304" pitchFamily="18" charset="0"/>
                <a:ea typeface="Arial" panose="020B0604020202020204" pitchFamily="34" charset="0"/>
                <a:cs typeface="Times New Roman" panose="02020603050405020304" pitchFamily="18" charset="0"/>
              </a:rPr>
              <a:t> </a:t>
            </a:r>
            <a:r>
              <a:rPr lang="en-US" sz="2800">
                <a:latin typeface="Times New Roman" panose="02020603050405020304" pitchFamily="18" charset="0"/>
                <a:ea typeface="Arial" panose="020B0604020202020204" pitchFamily="34" charset="0"/>
                <a:cs typeface="Times New Roman" panose="02020603050405020304" pitchFamily="18" charset="0"/>
              </a:rPr>
              <a:t>(“lí lẽ”: “</a:t>
            </a:r>
            <a:r>
              <a:rPr lang="en-US" sz="2800" i="1">
                <a:latin typeface="Times New Roman" panose="02020603050405020304" pitchFamily="18" charset="0"/>
                <a:ea typeface="Arial" panose="020B0604020202020204" pitchFamily="34" charset="0"/>
                <a:cs typeface="Times New Roman" panose="02020603050405020304" pitchFamily="18" charset="0"/>
              </a:rPr>
              <a:t>ai bảo…ai cấm…</a:t>
            </a:r>
            <a:r>
              <a:rPr lang="en-US" sz="2800">
                <a:latin typeface="Times New Roman" panose="02020603050405020304" pitchFamily="18" charset="0"/>
                <a:ea typeface="Arial" panose="020B0604020202020204" pitchFamily="34" charset="0"/>
                <a:cs typeface="Times New Roman" panose="02020603050405020304" pitchFamily="18" charset="0"/>
              </a:rPr>
              <a:t>”; “dẫn chứng”: “phỏng đoán” bằng những câu hỏi và câu trả lời cho các nhân vật tưởng tượng: em gái, chàng trai, thiếu phụ,…-&gt; dùng những trải nghiệm của bản thân về mùa xuân để chứng minh khẳng định quy luật: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Ai cũng chuộng mùa xuân, nhất là mùa xuân lại gắn với những kỉ niệm, hổi ức gần gũi, chan chứa yêu thương.</a:t>
            </a:r>
            <a:endParaRPr lang="en-US" sz="2800"/>
          </a:p>
        </p:txBody>
      </p:sp>
    </p:spTree>
    <p:extLst>
      <p:ext uri="{BB962C8B-B14F-4D97-AF65-F5344CB8AC3E}">
        <p14:creationId xmlns:p14="http://schemas.microsoft.com/office/powerpoint/2010/main" val="2747501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469" y="668741"/>
            <a:ext cx="10167582" cy="5185522"/>
          </a:xfrm>
          <a:prstGeom prst="rect">
            <a:avLst/>
          </a:prstGeom>
        </p:spPr>
        <p:txBody>
          <a:bodyPr wrap="square">
            <a:spAutoFit/>
          </a:bodyPr>
          <a:lstStyle/>
          <a:p>
            <a:pPr>
              <a:lnSpc>
                <a:spcPct val="150000"/>
              </a:lnSpc>
              <a:spcAft>
                <a:spcPts val="0"/>
              </a:spcAft>
              <a:tabLst>
                <a:tab pos="1386840" algn="l"/>
              </a:tabLst>
            </a:pPr>
            <a:r>
              <a:rPr lang="en-US" sz="2800" b="1">
                <a:solidFill>
                  <a:srgbClr val="000000"/>
                </a:solidFill>
                <a:latin typeface="Times New Roman" panose="02020603050405020304" pitchFamily="18" charset="0"/>
                <a:ea typeface="MS Mincho"/>
              </a:rPr>
              <a:t>3. Khái quát kiến thức văn bản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tabLst>
                <a:tab pos="1386840" algn="l"/>
              </a:tabLst>
            </a:pPr>
            <a:r>
              <a:rPr lang="en-US" sz="2800" b="1">
                <a:solidFill>
                  <a:srgbClr val="0070C0"/>
                </a:solidFill>
                <a:latin typeface="Times New Roman" panose="02020603050405020304" pitchFamily="18" charset="0"/>
                <a:ea typeface="MS Mincho"/>
              </a:rPr>
              <a:t>*Những ấn tượng về không gian mùa xuân Hà Nội trong hoài niệm của tác giả</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kern="100" spc="-30">
                <a:solidFill>
                  <a:srgbClr val="0D0D0D"/>
                </a:solidFill>
                <a:latin typeface="Times New Roman" panose="02020603050405020304" pitchFamily="18" charset="0"/>
                <a:ea typeface="SimSun" panose="02010600030101010101" pitchFamily="2" charset="-122"/>
              </a:rPr>
              <a:t>- Không gian mùa xuân: đẹp, thanh bình, giàu âm thanh, gợi nhiều cảm xúc, mang những nét đặc trưng của miền Bắc;</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kern="100" spc="-30">
                <a:solidFill>
                  <a:srgbClr val="0D0D0D"/>
                </a:solidFill>
                <a:latin typeface="Times New Roman" panose="02020603050405020304" pitchFamily="18" charset="0"/>
                <a:ea typeface="SimSun" panose="02010600030101010101" pitchFamily="2" charset="-122"/>
              </a:rPr>
              <a:t>- Không gian sau rằm</a:t>
            </a:r>
            <a:r>
              <a:rPr lang="en-US" sz="2800">
                <a:solidFill>
                  <a:srgbClr val="000000"/>
                </a:solidFill>
                <a:latin typeface="Times New Roman" panose="02020603050405020304" pitchFamily="18" charset="0"/>
                <a:ea typeface="Microsoft Sans Serif" panose="020B0604020202020204" pitchFamily="34" charset="0"/>
              </a:rPr>
              <a:t> có sự chuyển đổi của không gian;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Microsoft Sans Serif" panose="020B0604020202020204" pitchFamily="34" charset="0"/>
              </a:rPr>
              <a:t> - </a:t>
            </a:r>
            <a:r>
              <a:rPr lang="en-US" sz="2800" kern="100" spc="-30">
                <a:solidFill>
                  <a:srgbClr val="0D0D0D"/>
                </a:solidFill>
                <a:latin typeface="Times New Roman" panose="02020603050405020304" pitchFamily="18" charset="0"/>
                <a:ea typeface="SimSun" panose="02010600030101010101" pitchFamily="2" charset="-122"/>
              </a:rPr>
              <a:t>Không gian gia đình ấm cúng, sum vầy, chuyển dịch về với sinh hoạt đời thường êm đềm sau Tết.</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4660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172" y="791577"/>
            <a:ext cx="9990161" cy="3108543"/>
          </a:xfrm>
          <a:prstGeom prst="rect">
            <a:avLst/>
          </a:prstGeom>
        </p:spPr>
        <p:txBody>
          <a:bodyPr wrap="square">
            <a:spAutoFit/>
          </a:bodyPr>
          <a:lstStyle/>
          <a:p>
            <a:pPr algn="just">
              <a:spcAft>
                <a:spcPts val="0"/>
              </a:spcAft>
            </a:pPr>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b="1">
                <a:solidFill>
                  <a:srgbClr val="0070C0"/>
                </a:solidFill>
                <a:latin typeface="Times New Roman" panose="02020603050405020304" pitchFamily="18" charset="0"/>
                <a:ea typeface="MS Mincho"/>
                <a:cs typeface="Times New Roman" panose="02020603050405020304" pitchFamily="18" charset="0"/>
              </a:rPr>
              <a:t>Sức sống của thiên nhiên và con người</a:t>
            </a:r>
            <a:r>
              <a:rPr lang="vi-VN"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Mùa xuân gợi sức sống mãnh liệt cho thiên nhiên và gợi niềm yêu cuộc sống, hướng con người đến những giá trị tinh thần tốt đẹp...</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a:solidFill>
                  <a:srgbClr val="0070C0"/>
                </a:solidFill>
                <a:latin typeface="Times New Roman" panose="02020603050405020304" pitchFamily="18" charset="0"/>
                <a:ea typeface="MS Mincho"/>
                <a:cs typeface="Times New Roman" panose="02020603050405020304" pitchFamily="18" charset="0"/>
              </a:rPr>
              <a:t>*Lời văn – dấu ấn cá nhân của tác giả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kern="100" spc="-30">
                <a:solidFill>
                  <a:srgbClr val="0D0D0D"/>
                </a:solidFill>
                <a:latin typeface="Times New Roman" panose="02020603050405020304" pitchFamily="18" charset="0"/>
                <a:ea typeface="SimSun" panose="02010600030101010101" pitchFamily="2" charset="-122"/>
                <a:cs typeface="Times New Roman" panose="02020603050405020304" pitchFamily="18" charset="0"/>
              </a:rPr>
              <a:t>- Ngôn ngữ giàu hình ảnh, gợi nhiều cảm xúc;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kern="100" spc="-30">
                <a:solidFill>
                  <a:srgbClr val="0D0D0D"/>
                </a:solidFill>
                <a:latin typeface="Times New Roman" panose="02020603050405020304" pitchFamily="18" charset="0"/>
                <a:ea typeface="SimSun" panose="02010600030101010101" pitchFamily="2" charset="-122"/>
                <a:cs typeface="Times New Roman" panose="02020603050405020304" pitchFamily="18" charset="0"/>
              </a:rPr>
              <a:t>- Giọng điệu thiết tha, trò chuyện tâm tình, khơi gợi tình cảm gần gũi, đồng điệu trong tâm hồn người đọc.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023582" y="3859168"/>
            <a:ext cx="10372300" cy="2246769"/>
          </a:xfrm>
          <a:prstGeom prst="rect">
            <a:avLst/>
          </a:prstGeom>
        </p:spPr>
        <p:txBody>
          <a:bodyPr wrap="square">
            <a:spAutoFit/>
          </a:bodyPr>
          <a:lstStyle/>
          <a:p>
            <a:pPr>
              <a:spcAft>
                <a:spcPts val="0"/>
              </a:spcAft>
              <a:tabLst>
                <a:tab pos="1386840" algn="l"/>
              </a:tabLst>
            </a:pPr>
            <a:r>
              <a:rPr lang="en-US" sz="2800" b="1">
                <a:solidFill>
                  <a:srgbClr val="0D0D0D"/>
                </a:solidFill>
                <a:latin typeface="Times New Roman" panose="02020603050405020304" pitchFamily="18" charset="0"/>
                <a:ea typeface="MS Mincho"/>
              </a:rPr>
              <a:t>*Những nét nghệ thuật đặc sắc:</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Calibri" panose="020F0502020204030204" pitchFamily="34" charset="0"/>
              </a:rPr>
              <a:t>- </a:t>
            </a:r>
            <a:r>
              <a:rPr lang="en-US" sz="2800" kern="100">
                <a:latin typeface="Times New Roman" panose="02020603050405020304" pitchFamily="18" charset="0"/>
                <a:ea typeface="SimSun" panose="02010600030101010101" pitchFamily="2" charset="-122"/>
              </a:rPr>
              <a:t>Lời văn giàu hình ảnh nhịp điệu;</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kern="100">
                <a:latin typeface="Times New Roman" panose="02020603050405020304" pitchFamily="18" charset="0"/>
                <a:ea typeface="SimSun" panose="02010600030101010101" pitchFamily="2" charset="-122"/>
              </a:rPr>
              <a:t>- Cảm xúc mãnh liệt;</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kern="100">
                <a:latin typeface="Times New Roman" panose="02020603050405020304" pitchFamily="18" charset="0"/>
                <a:ea typeface="SimSun" panose="02010600030101010101" pitchFamily="2" charset="-122"/>
              </a:rPr>
              <a:t>- Chi tiết tinh tế;</a:t>
            </a:r>
            <a:endParaRPr lang="en-US" sz="2800">
              <a:latin typeface="Times New Roman" panose="02020603050405020304" pitchFamily="18" charset="0"/>
              <a:ea typeface="Times New Roman" panose="02020603050405020304" pitchFamily="18" charset="0"/>
            </a:endParaRPr>
          </a:p>
          <a:p>
            <a:r>
              <a:rPr lang="en-US" sz="2800" kern="100">
                <a:latin typeface="Times New Roman" panose="02020603050405020304" pitchFamily="18" charset="0"/>
                <a:ea typeface="SimSun" panose="02010600030101010101" pitchFamily="2" charset="-122"/>
              </a:rPr>
              <a:t>- Sử dụng hiệu quả biện pháp tu từ so sánh, nhân hoá…</a:t>
            </a:r>
            <a:endParaRPr lang="en-US" sz="2800"/>
          </a:p>
        </p:txBody>
      </p:sp>
    </p:spTree>
    <p:extLst>
      <p:ext uri="{BB962C8B-B14F-4D97-AF65-F5344CB8AC3E}">
        <p14:creationId xmlns:p14="http://schemas.microsoft.com/office/powerpoint/2010/main" val="4211143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fade">
                                      <p:cBhvr>
                                        <p:cTn id="42" dur="1000"/>
                                        <p:tgtEl>
                                          <p:spTgt spid="3">
                                            <p:txEl>
                                              <p:pRg st="0" end="0"/>
                                            </p:txEl>
                                          </p:spTgt>
                                        </p:tgtEl>
                                      </p:cBhvr>
                                    </p:animEffect>
                                    <p:anim calcmode="lin" valueType="num">
                                      <p:cBhvr>
                                        <p:cTn id="4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Effect transition="in" filter="fade">
                                      <p:cBhvr>
                                        <p:cTn id="49" dur="1000"/>
                                        <p:tgtEl>
                                          <p:spTgt spid="3">
                                            <p:txEl>
                                              <p:pRg st="1" end="1"/>
                                            </p:txEl>
                                          </p:spTgt>
                                        </p:tgtEl>
                                      </p:cBhvr>
                                    </p:animEffect>
                                    <p:anim calcmode="lin" valueType="num">
                                      <p:cBhvr>
                                        <p:cTn id="5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2" end="2"/>
                                            </p:txEl>
                                          </p:spTgt>
                                        </p:tgtEl>
                                        <p:attrNameLst>
                                          <p:attrName>style.visibility</p:attrName>
                                        </p:attrNameLst>
                                      </p:cBhvr>
                                      <p:to>
                                        <p:strVal val="visible"/>
                                      </p:to>
                                    </p:set>
                                    <p:animEffect transition="in" filter="fade">
                                      <p:cBhvr>
                                        <p:cTn id="56" dur="1000"/>
                                        <p:tgtEl>
                                          <p:spTgt spid="3">
                                            <p:txEl>
                                              <p:pRg st="2" end="2"/>
                                            </p:txEl>
                                          </p:spTgt>
                                        </p:tgtEl>
                                      </p:cBhvr>
                                    </p:animEffect>
                                    <p:anim calcmode="lin" valueType="num">
                                      <p:cBhvr>
                                        <p:cTn id="5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animEffect transition="in" filter="fade">
                                      <p:cBhvr>
                                        <p:cTn id="63" dur="1000"/>
                                        <p:tgtEl>
                                          <p:spTgt spid="3">
                                            <p:txEl>
                                              <p:pRg st="3" end="3"/>
                                            </p:txEl>
                                          </p:spTgt>
                                        </p:tgtEl>
                                      </p:cBhvr>
                                    </p:animEffect>
                                    <p:anim calcmode="lin" valueType="num">
                                      <p:cBhvr>
                                        <p:cTn id="6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4" end="4"/>
                                            </p:txEl>
                                          </p:spTgt>
                                        </p:tgtEl>
                                        <p:attrNameLst>
                                          <p:attrName>style.visibility</p:attrName>
                                        </p:attrNameLst>
                                      </p:cBhvr>
                                      <p:to>
                                        <p:strVal val="visible"/>
                                      </p:to>
                                    </p:set>
                                    <p:animEffect transition="in" filter="fade">
                                      <p:cBhvr>
                                        <p:cTn id="70" dur="1000"/>
                                        <p:tgtEl>
                                          <p:spTgt spid="3">
                                            <p:txEl>
                                              <p:pRg st="4" end="4"/>
                                            </p:txEl>
                                          </p:spTgt>
                                        </p:tgtEl>
                                      </p:cBhvr>
                                    </p:animEffect>
                                    <p:anim calcmode="lin" valueType="num">
                                      <p:cBhvr>
                                        <p:cTn id="7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22331" y="310065"/>
            <a:ext cx="2210862"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Luyện tập</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36969" y="2912505"/>
            <a:ext cx="9918599" cy="523220"/>
          </a:xfrm>
          <a:prstGeom prst="rect">
            <a:avLst/>
          </a:prstGeom>
        </p:spPr>
        <p:txBody>
          <a:bodyPr wrap="square">
            <a:spAutoFit/>
          </a:bodyPr>
          <a:lstStyle/>
          <a:p>
            <a:pPr algn="ctr">
              <a:spcAft>
                <a:spcPts val="0"/>
              </a:spcAf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 trích sau và thực hiện các yêu cầu: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53700" y="1093577"/>
            <a:ext cx="6858801" cy="523220"/>
          </a:xfrm>
          <a:prstGeom prst="rect">
            <a:avLst/>
          </a:prstGeom>
        </p:spPr>
        <p:txBody>
          <a:bodyPr wrap="none">
            <a:spAutoFit/>
          </a:bodyPr>
          <a:lstStyle/>
          <a:p>
            <a:pPr marL="342900" lvl="0" indent="-342900" algn="ctr">
              <a:spcAft>
                <a:spcPts val="0"/>
              </a:spcAft>
              <a:buFont typeface="+mj-lt"/>
              <a:buAutoNum type="alphaUcPeriod"/>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ĐỌC HIỂU VÀ LÀM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47767" y="1805415"/>
            <a:ext cx="6436314"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 ĐỌC HIỂU NGỮ LIỆU TRONG SGK</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5362511" y="2277892"/>
            <a:ext cx="1521570"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862484" y="3624343"/>
            <a:ext cx="10330556" cy="2677656"/>
          </a:xfrm>
          <a:prstGeom prst="rect">
            <a:avLst/>
          </a:prstGeom>
        </p:spPr>
        <p:txBody>
          <a:bodyPr wrap="square">
            <a:spAutoFit/>
          </a:bodyPr>
          <a:lstStyle/>
          <a:p>
            <a:pPr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Mùa xuân của tôi - mùa xuân Bắc Việt, mùa xuân của Hà Nội - là mùa xuân có mưa riêu riêu, gió lành lạnh, có tiếng nhạn kêu trong đêm xanh, có tiếng trống chèo vọng lại từ những thôn xóm xa xa, có câu hát huê tình của cô gái đẹp như thơ mộng...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13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650" y="1596787"/>
            <a:ext cx="9771797" cy="3323987"/>
          </a:xfrm>
          <a:prstGeom prst="rect">
            <a:avLst/>
          </a:prstGeom>
        </p:spPr>
        <p:txBody>
          <a:bodyPr wrap="square">
            <a:spAutoFit/>
          </a:bodyPr>
          <a:lstStyle/>
          <a:p>
            <a:pPr algn="just">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Đẹp quá đi, mùa xuân ơi - mùa xuân của Hà Nội thân yêu, của Bắc Việt thương mến. Nhưng tôi yêu mùa xuân nhất là vào khoảng sau ngày rằm tháng giêng, Tết hết mà chưa hết hẳn, đào hơi phai nhưng nhụy vẫn còn phong, cỏ không mướt xanh như cuối đông, đầu giêng, nhưng trái lại, lại nức một mùi hương man mác. (...)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403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1705971"/>
            <a:ext cx="10672549" cy="3246530"/>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Xác định phương thức biểu đạt chính của đoạn trích.</a:t>
            </a: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văn nào thể hiện rõ nhất tình cảm yêu mến của tác giả đối với mùa xuân Hà Nội?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latin typeface="Times New Roman" panose="02020603050405020304" pitchFamily="18" charset="0"/>
                <a:ea typeface="Times New Roman" panose="02020603050405020304" pitchFamily="18" charset="0"/>
                <a:cs typeface="Times New Roman" panose="02020603050405020304" pitchFamily="18" charset="0"/>
              </a:rPr>
              <a:t> Chĩ rõ phép tu từ điệp ngữ và phân tích tác dụng.</a:t>
            </a:r>
          </a:p>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latin typeface="Times New Roman" panose="02020603050405020304" pitchFamily="18" charset="0"/>
                <a:ea typeface="Times New Roman" panose="02020603050405020304" pitchFamily="18" charset="0"/>
                <a:cs typeface="Times New Roman" panose="02020603050405020304" pitchFamily="18" charset="0"/>
              </a:rPr>
              <a:t> Em có nhận xét gì về cách cảm nhận của tác giả về mùa xuân</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63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8527" y="514782"/>
            <a:ext cx="4807150" cy="523220"/>
          </a:xfrm>
          <a:prstGeom prst="rect">
            <a:avLst/>
          </a:prstGeom>
        </p:spPr>
        <p:txBody>
          <a:bodyPr wrap="none">
            <a:spAutoFit/>
          </a:bodyPr>
          <a:lstStyle/>
          <a:p>
            <a:pPr indent="457200"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SỐ 1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696035" y="1351128"/>
            <a:ext cx="10918211" cy="4401205"/>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Phương thức biểu đạt chính: Biểu cảm.</a:t>
            </a: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văn thể hiện rõ nhất tình cảm yêu mến của tác giả đối với mùa xuân Hà Nội: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Đẹp quá đi, mùa xuân ơi - mùa xuân của Hà Nội thân yêu, của Bắc Việt thương mến.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a:t>
            </a:r>
            <a:r>
              <a:rPr lang="en-US" sz="2800">
                <a:latin typeface="Times New Roman" panose="02020603050405020304" pitchFamily="18" charset="0"/>
                <a:ea typeface="Times New Roman" panose="02020603050405020304" pitchFamily="18" charset="0"/>
                <a:cs typeface="Times New Roman" panose="02020603050405020304" pitchFamily="18" charset="0"/>
              </a:rPr>
              <a:t> Phép tu từ điệp ngữ:</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“mùa xuân, có, mùa xuân của Hà Nội, Bắc Việt</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b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br>
            <a:r>
              <a:rPr lang="en-US" sz="2800">
                <a:latin typeface="Times New Roman" panose="02020603050405020304" pitchFamily="18" charset="0"/>
                <a:ea typeface="Times New Roman" panose="02020603050405020304" pitchFamily="18" charset="0"/>
                <a:cs typeface="Times New Roman" panose="02020603050405020304" pitchFamily="18" charset="0"/>
              </a:rPr>
              <a:t>- Tác dụng: tạo sự liên kết;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nhấn mạnh ý, tạo cho đoạn văn giàu âm điệu, giọng văn trở nên tha thiết, gợi cảm; thể hiện rõ tình cảm yêu mến mùa xuân Hà Nội của tác giả.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latin typeface="Times New Roman" panose="02020603050405020304" pitchFamily="18" charset="0"/>
                <a:ea typeface="Times New Roman" panose="02020603050405020304" pitchFamily="18" charset="0"/>
                <a:cs typeface="Times New Roman" panose="02020603050405020304" pitchFamily="18" charset="0"/>
              </a:rPr>
              <a:t> Cách cảm nhận của tác giả về mùa xuân: tinh tế, nhạy cảm, sâu sắc.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43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0208" y="446543"/>
            <a:ext cx="5230214" cy="523220"/>
          </a:xfrm>
          <a:prstGeom prst="rect">
            <a:avLst/>
          </a:prstGeom>
        </p:spPr>
        <p:txBody>
          <a:bodyPr wrap="none">
            <a:spAutoFit/>
          </a:bodyPr>
          <a:lstStyle/>
          <a:p>
            <a:pPr marL="57150" marR="177165" algn="ctr">
              <a:spcAft>
                <a:spcPts val="0"/>
              </a:spcAft>
              <a:tabLst>
                <a:tab pos="57150" algn="l"/>
              </a:tabLst>
            </a:pPr>
            <a:r>
              <a:rPr lang="fr-FR" sz="2800" b="1">
                <a:solidFill>
                  <a:srgbClr val="FF0000"/>
                </a:solidFill>
                <a:latin typeface="Times New Roman" panose="02020603050405020304" pitchFamily="18" charset="0"/>
                <a:ea typeface="Times New Roman" panose="02020603050405020304" pitchFamily="18" charset="0"/>
              </a:rPr>
              <a:t>HOẠT ĐỘNG 1. KHỞI ĐỘNG</a:t>
            </a:r>
            <a:endParaRPr lang="en-US" sz="2800">
              <a:solidFill>
                <a:srgbClr val="FF00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776595" y="1265408"/>
            <a:ext cx="4809330" cy="523220"/>
          </a:xfrm>
          <a:prstGeom prst="rect">
            <a:avLst/>
          </a:prstGeom>
        </p:spPr>
        <p:txBody>
          <a:bodyPr wrap="none">
            <a:spAutoFit/>
          </a:bodyPr>
          <a:lstStyle/>
          <a:p>
            <a:r>
              <a:rPr lang="da-DK" sz="2800">
                <a:solidFill>
                  <a:srgbClr val="FF0000"/>
                </a:solidFill>
                <a:latin typeface="Times New Roman" panose="02020603050405020304" pitchFamily="18" charset="0"/>
                <a:ea typeface="Times New Roman" panose="02020603050405020304" pitchFamily="18" charset="0"/>
              </a:rPr>
              <a:t>HS hoàn thành Phiếu học tập 01</a:t>
            </a:r>
            <a:endParaRPr lang="en-US" sz="280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852721059"/>
              </p:ext>
            </p:extLst>
          </p:nvPr>
        </p:nvGraphicFramePr>
        <p:xfrm>
          <a:off x="887104" y="2257932"/>
          <a:ext cx="10645254" cy="4074627"/>
        </p:xfrm>
        <a:graphic>
          <a:graphicData uri="http://schemas.openxmlformats.org/drawingml/2006/table">
            <a:tbl>
              <a:tblPr firstRow="1" firstCol="1" bandRow="1" bandCol="1"/>
              <a:tblGrid>
                <a:gridCol w="2333768">
                  <a:extLst>
                    <a:ext uri="{9D8B030D-6E8A-4147-A177-3AD203B41FA5}">
                      <a16:colId xmlns:a16="http://schemas.microsoft.com/office/drawing/2014/main" val="4293602775"/>
                    </a:ext>
                  </a:extLst>
                </a:gridCol>
                <a:gridCol w="8311486">
                  <a:extLst>
                    <a:ext uri="{9D8B030D-6E8A-4147-A177-3AD203B41FA5}">
                      <a16:colId xmlns:a16="http://schemas.microsoft.com/office/drawing/2014/main" val="1804905536"/>
                    </a:ext>
                  </a:extLst>
                </a:gridCol>
              </a:tblGrid>
              <a:tr h="509328">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32682446"/>
                  </a:ext>
                </a:extLst>
              </a:tr>
              <a:tr h="1018659">
                <a:tc rowSpan="5">
                  <a:txBody>
                    <a:bodyPr/>
                    <a:lstStyle/>
                    <a:p>
                      <a:pPr>
                        <a:lnSpc>
                          <a:spcPct val="115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R="547370" algn="just">
                        <a:lnSpc>
                          <a:spcPct val="115000"/>
                        </a:lnSpc>
                        <a:spcAft>
                          <a:spcPts val="0"/>
                        </a:spcAft>
                        <a:tabLst>
                          <a:tab pos="3840480" algn="l"/>
                        </a:tabLst>
                      </a:pPr>
                      <a:r>
                        <a:rPr lang="da-DK" sz="2800" b="1"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Văn bản 1:</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817133362"/>
                  </a:ext>
                </a:extLst>
              </a:tr>
              <a:tr h="509328">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2:</a:t>
                      </a:r>
                      <a:r>
                        <a:rPr lang="en-US" sz="2800">
                          <a:solidFill>
                            <a:srgbClr val="0D0D0D"/>
                          </a:solidFill>
                          <a:effectLst/>
                          <a:latin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90099615"/>
                  </a:ext>
                </a:extLst>
              </a:tr>
              <a:tr h="509328">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3:</a:t>
                      </a:r>
                      <a:r>
                        <a:rPr lang="en-US" sz="2800" i="1">
                          <a:solidFill>
                            <a:srgbClr val="0D0D0D"/>
                          </a:solidFill>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186220415"/>
                  </a:ext>
                </a:extLst>
              </a:tr>
              <a:tr h="509328">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Thực hành đọc:</a:t>
                      </a:r>
                      <a:r>
                        <a:rPr lang="en-US" sz="2800">
                          <a:solidFill>
                            <a:srgbClr val="0D0D0D"/>
                          </a:solidFill>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78899020"/>
                  </a:ext>
                </a:extLst>
              </a:tr>
              <a:tr h="509328">
                <a:tc vMerge="1">
                  <a:txBody>
                    <a:bodyPr/>
                    <a:lstStyle/>
                    <a:p>
                      <a:endParaRPr lang="en-US"/>
                    </a:p>
                  </a:txBody>
                  <a:tcPr/>
                </a:tc>
                <a:tc>
                  <a:txBody>
                    <a:bodyPr/>
                    <a:lstStyle/>
                    <a:p>
                      <a:pPr algn="just">
                        <a:lnSpc>
                          <a:spcPct val="115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 hành Tiếng Việt: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073230100"/>
                  </a:ext>
                </a:extLst>
              </a:tr>
              <a:tr h="509328">
                <a:tc>
                  <a:txBody>
                    <a:bodyPr/>
                    <a:lstStyle/>
                    <a:p>
                      <a:pPr>
                        <a:lnSpc>
                          <a:spcPct val="115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 </a:t>
                      </a:r>
                      <a:r>
                        <a:rPr lang="en-US" sz="280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362796180"/>
                  </a:ext>
                </a:extLst>
              </a:tr>
            </a:tbl>
          </a:graphicData>
        </a:graphic>
      </p:graphicFrame>
    </p:spTree>
    <p:extLst>
      <p:ext uri="{BB962C8B-B14F-4D97-AF65-F5344CB8AC3E}">
        <p14:creationId xmlns:p14="http://schemas.microsoft.com/office/powerpoint/2010/main" val="27434815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9356" y="945105"/>
            <a:ext cx="2342244"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LÀM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598537" y="2271704"/>
            <a:ext cx="11288662" cy="1684564"/>
          </a:xfrm>
          <a:prstGeom prst="rect">
            <a:avLst/>
          </a:prstGeom>
        </p:spPr>
        <p:txBody>
          <a:bodyPr wrap="square">
            <a:spAutoFit/>
          </a:bodyPr>
          <a:lstStyle/>
          <a:p>
            <a:pPr>
              <a:lnSpc>
                <a:spcPct val="20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Bài tập:</a:t>
            </a:r>
            <a:r>
              <a:rPr lang="en-US" sz="2800">
                <a:latin typeface="Times New Roman" panose="02020603050405020304" pitchFamily="18" charset="0"/>
                <a:ea typeface="Times New Roman" panose="02020603050405020304" pitchFamily="18" charset="0"/>
                <a:cs typeface="Times New Roman" panose="02020603050405020304" pitchFamily="18" charset="0"/>
              </a:rPr>
              <a:t> Qua đoạn văn trên, em hãy viết một đoạn văn (khoảng 5 đến 7 câu) phát biểu cảm nghĩ của em về mùa xuân.</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571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5" y="532980"/>
            <a:ext cx="11245754" cy="6124754"/>
          </a:xfrm>
          <a:prstGeom prst="rect">
            <a:avLst/>
          </a:prstGeom>
        </p:spPr>
        <p:txBody>
          <a:bodyPr wrap="square">
            <a:spAutoFit/>
          </a:bodyPr>
          <a:lstStyle/>
          <a:p>
            <a:pPr algn="just">
              <a:spcAft>
                <a:spcPts val="0"/>
              </a:spcAf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Mở đoạn:</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Giới thiệu chung về mùa xuân: Mùa xuân khởi đầu của một năm, mùa con người đoàn tụ. Mùa xuân</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cũng</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là mùa cây cối sinh sôi, vạn vật phát triển.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a:t>
            </a: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Thân đoạn:</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Triển khai theo các ý sau: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Sự thay đổi của đất trời</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ra sao?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Sự thay đổi của cây cối, muôn loài</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Hoạt động của con người</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Đoàn tụ (trở về quê hương sau học tập, làm việc); mua sắm Tết như quần áo, trang trí nhà cửa, cây cảnh…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Sự biến chuyển</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trong</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tình cảm: Người lớn vui vẻ, phấn khởi khi xuân về; trẻ em có lì xì, quần áo mới hân hoan; người già: thêm tuổi mới và được con cháu mừng thọ.</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a:t>
            </a: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Kết đoạn:</a:t>
            </a:r>
            <a:r>
              <a:rPr lang="vi-VN"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Cảm nghĩ về mùa xuân: Mùa xuân khởi đầu với nhiều điều tốt đẹp, vạn sự như ý. Mùa xuân mọi người sức khỏe, bình an, mong đất nước luôn phát triển phồn thịnh.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182133" y="96060"/>
            <a:ext cx="1592239" cy="523220"/>
          </a:xfrm>
          <a:prstGeom prst="rect">
            <a:avLst/>
          </a:prstGeom>
        </p:spPr>
        <p:txBody>
          <a:bodyPr wrap="square">
            <a:spAutoFit/>
          </a:bodyPr>
          <a:lstStyle/>
          <a:p>
            <a:pPr algn="just">
              <a:spcAft>
                <a:spcPts val="0"/>
              </a:spcAft>
            </a:pPr>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68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1000"/>
                                        <p:tgtEl>
                                          <p:spTgt spid="2">
                                            <p:txEl>
                                              <p:pRg st="5" end="5"/>
                                            </p:txEl>
                                          </p:spTgt>
                                        </p:tgtEl>
                                      </p:cBhvr>
                                    </p:animEffect>
                                    <p:anim calcmode="lin" valueType="num">
                                      <p:cBhvr>
                                        <p:cTn id="4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6" end="6"/>
                                            </p:txEl>
                                          </p:spTgt>
                                        </p:tgtEl>
                                        <p:attrNameLst>
                                          <p:attrName>style.visibility</p:attrName>
                                        </p:attrNameLst>
                                      </p:cBhvr>
                                      <p:to>
                                        <p:strVal val="visible"/>
                                      </p:to>
                                    </p:set>
                                    <p:animEffect transition="in" filter="fade">
                                      <p:cBhvr>
                                        <p:cTn id="54" dur="1000"/>
                                        <p:tgtEl>
                                          <p:spTgt spid="2">
                                            <p:txEl>
                                              <p:pRg st="6" end="6"/>
                                            </p:txEl>
                                          </p:spTgt>
                                        </p:tgtEl>
                                      </p:cBhvr>
                                    </p:animEffect>
                                    <p:anim calcmode="lin" valueType="num">
                                      <p:cBhvr>
                                        <p:cTn id="5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48863" y="296417"/>
            <a:ext cx="1521570"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ĐỀ SỐ 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227461" y="1417835"/>
            <a:ext cx="11764371" cy="523220"/>
          </a:xfrm>
          <a:prstGeom prst="rect">
            <a:avLst/>
          </a:prstGeom>
        </p:spPr>
        <p:txBody>
          <a:bodyPr wrap="square">
            <a:spAutoFit/>
          </a:bodyPr>
          <a:lstStyle/>
          <a:p>
            <a:pPr indent="36195">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Đọc lại văn bản “</a:t>
            </a:r>
            <a:r>
              <a:rPr lang="en-US" sz="2800" b="1" i="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Tháng Giêng, mơ về trăng non rét ngọt</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 và trả lời câu hỏi:</a:t>
            </a:r>
            <a:endPar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686936" y="2539253"/>
            <a:ext cx="10845420" cy="3323987"/>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1</a:t>
            </a:r>
            <a:r>
              <a:rPr lang="en-US" sz="2800">
                <a:latin typeface="Times New Roman" panose="02020603050405020304" pitchFamily="18" charset="0"/>
                <a:ea typeface="Calibri" panose="020F0502020204030204" pitchFamily="34" charset="0"/>
                <a:cs typeface="Times New Roman" panose="02020603050405020304" pitchFamily="18" charset="0"/>
              </a:rPr>
              <a:t>. Văn bản thuộc thể loại nào?</a:t>
            </a:r>
            <a:r>
              <a:rPr lang="vi-VN" sz="2800">
                <a:latin typeface="Times New Roman" panose="02020603050405020304" pitchFamily="18" charset="0"/>
                <a:ea typeface="Calibri" panose="020F0502020204030204" pitchFamily="34"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Tản </a:t>
            </a:r>
            <a:r>
              <a:rPr lang="en-US" sz="2800">
                <a:latin typeface="Times New Roman" panose="02020603050405020304" pitchFamily="18" charset="0"/>
                <a:ea typeface="Calibri" panose="020F0502020204030204" pitchFamily="34" charset="0"/>
                <a:cs typeface="Times New Roman" panose="02020603050405020304" pitchFamily="18" charset="0"/>
              </a:rPr>
              <a:t>văn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UcPeriod"/>
            </a:pPr>
            <a:r>
              <a:rPr lang="en-US" sz="2800">
                <a:latin typeface="Times New Roman" panose="02020603050405020304" pitchFamily="18" charset="0"/>
                <a:ea typeface="Calibri" panose="020F0502020204030204" pitchFamily="34" charset="0"/>
                <a:cs typeface="Times New Roman" panose="02020603050405020304" pitchFamily="18" charset="0"/>
              </a:rPr>
              <a:t> </a:t>
            </a:r>
            <a:r>
              <a:rPr lang="en-US" sz="2800" smtClean="0">
                <a:latin typeface="Times New Roman" panose="02020603050405020304" pitchFamily="18" charset="0"/>
                <a:ea typeface="Calibri" panose="020F0502020204030204" pitchFamily="34" charset="0"/>
                <a:cs typeface="Times New Roman" panose="02020603050405020304" pitchFamily="18" charset="0"/>
              </a:rPr>
              <a:t>Truyện </a:t>
            </a:r>
            <a:r>
              <a:rPr lang="en-US" sz="2800">
                <a:latin typeface="Times New Roman" panose="02020603050405020304" pitchFamily="18" charset="0"/>
                <a:ea typeface="Calibri" panose="020F0502020204030204" pitchFamily="34" charset="0"/>
                <a:cs typeface="Times New Roman" panose="02020603050405020304" pitchFamily="18" charset="0"/>
              </a:rPr>
              <a:t>ngắn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Tùy bút                </a:t>
            </a:r>
            <a:endPar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Hồi ký</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878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1000"/>
                                        <p:tgtEl>
                                          <p:spTgt spid="5">
                                            <p:txEl>
                                              <p:pRg st="0" end="0"/>
                                            </p:txEl>
                                          </p:spTgt>
                                        </p:tgtEl>
                                      </p:cBhvr>
                                    </p:animEffect>
                                    <p:anim calcmode="lin" valueType="num">
                                      <p:cBhvr>
                                        <p:cTn id="2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1000"/>
                                        <p:tgtEl>
                                          <p:spTgt spid="5">
                                            <p:txEl>
                                              <p:pRg st="1" end="1"/>
                                            </p:txEl>
                                          </p:spTgt>
                                        </p:tgtEl>
                                      </p:cBhvr>
                                    </p:animEffect>
                                    <p:anim calcmode="lin" valueType="num">
                                      <p:cBhvr>
                                        <p:cTn id="2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fade">
                                      <p:cBhvr>
                                        <p:cTn id="33" dur="1000"/>
                                        <p:tgtEl>
                                          <p:spTgt spid="5">
                                            <p:txEl>
                                              <p:pRg st="2" end="2"/>
                                            </p:txEl>
                                          </p:spTgt>
                                        </p:tgtEl>
                                      </p:cBhvr>
                                    </p:animEffect>
                                    <p:anim calcmode="lin" valueType="num">
                                      <p:cBhvr>
                                        <p:cTn id="34"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3" end="3"/>
                                            </p:txEl>
                                          </p:spTgt>
                                        </p:tgtEl>
                                        <p:attrNameLst>
                                          <p:attrName>style.visibility</p:attrName>
                                        </p:attrNameLst>
                                      </p:cBhvr>
                                      <p:to>
                                        <p:strVal val="visible"/>
                                      </p:to>
                                    </p:set>
                                    <p:animEffect transition="in" filter="fade">
                                      <p:cBhvr>
                                        <p:cTn id="40" dur="1000"/>
                                        <p:tgtEl>
                                          <p:spTgt spid="5">
                                            <p:txEl>
                                              <p:pRg st="3" end="3"/>
                                            </p:txEl>
                                          </p:spTgt>
                                        </p:tgtEl>
                                      </p:cBhvr>
                                    </p:animEffect>
                                    <p:anim calcmode="lin" valueType="num">
                                      <p:cBhvr>
                                        <p:cTn id="41"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animEffect transition="in" filter="fade">
                                      <p:cBhvr>
                                        <p:cTn id="47" dur="1000"/>
                                        <p:tgtEl>
                                          <p:spTgt spid="5">
                                            <p:txEl>
                                              <p:pRg st="4" end="4"/>
                                            </p:txEl>
                                          </p:spTgt>
                                        </p:tgtEl>
                                      </p:cBhvr>
                                    </p:animEffect>
                                    <p:anim calcmode="lin" valueType="num">
                                      <p:cBhvr>
                                        <p:cTn id="4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1215538"/>
            <a:ext cx="10936406" cy="3892861"/>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2.</a:t>
            </a:r>
            <a:r>
              <a:rPr lang="en-US" sz="2800">
                <a:latin typeface="Times New Roman" panose="02020603050405020304" pitchFamily="18" charset="0"/>
                <a:ea typeface="Calibri" panose="020F0502020204030204" pitchFamily="34" charset="0"/>
                <a:cs typeface="Times New Roman" panose="02020603050405020304" pitchFamily="18" charset="0"/>
              </a:rPr>
              <a:t> Vũ Bằng đã tái hiện cảnh sắc thiên nhiên và không khí mùa xuân của vùng nào?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535305" indent="-342900">
              <a:lnSpc>
                <a:spcPct val="150000"/>
              </a:lnSpc>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Đồng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bằng Bắc bộ                             </a:t>
            </a:r>
            <a:endPar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endParaRPr>
          </a:p>
          <a:p>
            <a:pPr marL="535305" indent="-342900">
              <a:lnSpc>
                <a:spcPct val="150000"/>
              </a:lnSpc>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Duyên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hải Nam trung bộ  </a:t>
            </a:r>
            <a:endParaRPr lang="en-US" sz="2800">
              <a:latin typeface="Times New Roman" panose="02020603050405020304" pitchFamily="18" charset="0"/>
              <a:cs typeface="Times New Roman" panose="02020603050405020304" pitchFamily="18" charset="0"/>
            </a:endParaRPr>
          </a:p>
          <a:p>
            <a:pPr marL="228600">
              <a:lnSpc>
                <a:spcPct val="150000"/>
              </a:lnSpc>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 Đồng bằng sông Cửu Long                </a:t>
            </a:r>
            <a:endPar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50000"/>
              </a:lnSpc>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D</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Tây Nguyên </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114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0543" y="1569491"/>
            <a:ext cx="11027391" cy="3246530"/>
          </a:xfrm>
          <a:prstGeom prst="rect">
            <a:avLst/>
          </a:prstGeom>
        </p:spPr>
        <p:txBody>
          <a:bodyPr wrap="square">
            <a:spAutoFit/>
          </a:bodyPr>
          <a:lstStyle/>
          <a:p>
            <a:pPr>
              <a:lnSpc>
                <a:spcPct val="150000"/>
              </a:lnSpc>
              <a:spcAft>
                <a:spcPts val="0"/>
              </a:spcAft>
            </a:pPr>
            <a:r>
              <a:rPr lang="en-US" sz="2800" b="1" smtClean="0">
                <a:latin typeface="Times New Roman" panose="02020603050405020304" pitchFamily="18" charset="0"/>
                <a:ea typeface="Calibri" panose="020F0502020204030204" pitchFamily="34" charset="0"/>
                <a:cs typeface="Times New Roman" panose="02020603050405020304" pitchFamily="18" charset="0"/>
              </a:rPr>
              <a:t>Câu </a:t>
            </a:r>
            <a:r>
              <a:rPr lang="en-US" sz="2800" b="1">
                <a:latin typeface="Times New Roman" panose="02020603050405020304" pitchFamily="18" charset="0"/>
                <a:ea typeface="Calibri" panose="020F0502020204030204" pitchFamily="34" charset="0"/>
                <a:cs typeface="Times New Roman" panose="02020603050405020304" pitchFamily="18" charset="0"/>
              </a:rPr>
              <a:t>3.</a:t>
            </a:r>
            <a:r>
              <a:rPr lang="en-US" sz="2800">
                <a:latin typeface="Times New Roman" panose="02020603050405020304" pitchFamily="18" charset="0"/>
                <a:ea typeface="Calibri" panose="020F0502020204030204" pitchFamily="34" charset="0"/>
                <a:cs typeface="Times New Roman" panose="02020603050405020304" pitchFamily="18" charset="0"/>
              </a:rPr>
              <a:t> Mùa xuân được tác giả cảm nhận bằng những giác quan: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nSpc>
                <a:spcPct val="150000"/>
              </a:lnSpc>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thính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giác, xúc giác, thị giác.                  </a:t>
            </a:r>
            <a:endPar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thính giác, khứu giác, vị giác.</a:t>
            </a:r>
            <a:endParaRPr lang="en-US" sz="2800">
              <a:latin typeface="Times New Roman" panose="02020603050405020304" pitchFamily="18" charset="0"/>
              <a:cs typeface="Times New Roman" panose="02020603050405020304" pitchFamily="18" charset="0"/>
            </a:endParaRPr>
          </a:p>
          <a:p>
            <a:pPr>
              <a:lnSpc>
                <a:spcPct val="150000"/>
              </a:lnSpc>
            </a:pPr>
            <a:r>
              <a:rPr lang="en-US" sz="2800">
                <a:latin typeface="Times New Roman" panose="02020603050405020304" pitchFamily="18" charset="0"/>
                <a:ea typeface="Calibri" panose="020F0502020204030204" pitchFamily="34" charset="0"/>
                <a:cs typeface="Times New Roman" panose="02020603050405020304" pitchFamily="18" charset="0"/>
              </a:rPr>
              <a:t>C. </a:t>
            </a:r>
            <a:r>
              <a:rPr lang="en-US" sz="2800" smtClean="0">
                <a:latin typeface="Times New Roman" panose="02020603050405020304" pitchFamily="18" charset="0"/>
                <a:ea typeface="Calibri" panose="020F0502020204030204" pitchFamily="34" charset="0"/>
                <a:cs typeface="Times New Roman" panose="02020603050405020304" pitchFamily="18" charset="0"/>
              </a:rPr>
              <a:t> thính </a:t>
            </a:r>
            <a:r>
              <a:rPr lang="en-US" sz="2800">
                <a:latin typeface="Times New Roman" panose="02020603050405020304" pitchFamily="18" charset="0"/>
                <a:ea typeface="Calibri" panose="020F0502020204030204" pitchFamily="34" charset="0"/>
                <a:cs typeface="Times New Roman" panose="02020603050405020304" pitchFamily="18" charset="0"/>
              </a:rPr>
              <a:t>giác, xúc giác, vị giác.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smtClean="0">
                <a:latin typeface="Times New Roman" panose="02020603050405020304" pitchFamily="18" charset="0"/>
                <a:ea typeface="Calibri" panose="020F0502020204030204" pitchFamily="34" charset="0"/>
                <a:cs typeface="Times New Roman" panose="02020603050405020304" pitchFamily="18" charset="0"/>
              </a:rPr>
              <a:t>D</a:t>
            </a:r>
            <a:r>
              <a:rPr lang="en-US" sz="2800">
                <a:latin typeface="Times New Roman" panose="02020603050405020304" pitchFamily="18" charset="0"/>
                <a:ea typeface="Calibri" panose="020F0502020204030204" pitchFamily="34" charset="0"/>
                <a:cs typeface="Times New Roman" panose="02020603050405020304" pitchFamily="18" charset="0"/>
              </a:rPr>
              <a:t>. </a:t>
            </a:r>
            <a:r>
              <a:rPr lang="en-US" sz="2800" smtClean="0">
                <a:latin typeface="Times New Roman" panose="02020603050405020304" pitchFamily="18" charset="0"/>
                <a:ea typeface="Calibri" panose="020F0502020204030204" pitchFamily="34" charset="0"/>
                <a:cs typeface="Times New Roman" panose="02020603050405020304" pitchFamily="18" charset="0"/>
              </a:rPr>
              <a:t> thính </a:t>
            </a:r>
            <a:r>
              <a:rPr lang="en-US" sz="2800">
                <a:latin typeface="Times New Roman" panose="02020603050405020304" pitchFamily="18" charset="0"/>
                <a:ea typeface="Calibri" panose="020F0502020204030204" pitchFamily="34" charset="0"/>
                <a:cs typeface="Times New Roman" panose="02020603050405020304" pitchFamily="18" charset="0"/>
              </a:rPr>
              <a:t>giác, khứu giác, xúc giác</a:t>
            </a:r>
            <a:r>
              <a:rPr lang="en-US" sz="280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37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87" y="1624084"/>
            <a:ext cx="9444250" cy="3246530"/>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4</a:t>
            </a:r>
            <a:r>
              <a:rPr lang="en-US" sz="2800">
                <a:latin typeface="Times New Roman" panose="02020603050405020304" pitchFamily="18" charset="0"/>
                <a:ea typeface="Calibri" panose="020F0502020204030204" pitchFamily="34" charset="0"/>
                <a:cs typeface="Times New Roman" panose="02020603050405020304" pitchFamily="18" charset="0"/>
              </a:rPr>
              <a:t>. Vẻ đẹp mùa xuân hiện lên như thế nào?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nSpc>
                <a:spcPct val="150000"/>
              </a:lnSpc>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Tươi </a:t>
            </a:r>
            <a:r>
              <a:rPr lang="en-US" sz="2800">
                <a:latin typeface="Times New Roman" panose="02020603050405020304" pitchFamily="18" charset="0"/>
                <a:ea typeface="Calibri" panose="020F0502020204030204" pitchFamily="34" charset="0"/>
                <a:cs typeface="Times New Roman" panose="02020603050405020304" pitchFamily="18" charset="0"/>
              </a:rPr>
              <a:t>tắn và sôi động.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50000"/>
              </a:lnSpc>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Lạnh lẽo và u buồn.</a:t>
            </a:r>
            <a:endParaRPr lang="en-US" sz="2800">
              <a:latin typeface="Times New Roman" panose="02020603050405020304" pitchFamily="18" charset="0"/>
              <a:cs typeface="Times New Roman" panose="02020603050405020304" pitchFamily="18" charset="0"/>
            </a:endParaRPr>
          </a:p>
          <a:p>
            <a:pPr>
              <a:lnSpc>
                <a:spcPct val="150000"/>
              </a:lnSpc>
            </a:pPr>
            <a:r>
              <a:rPr lang="en-US" sz="2800">
                <a:latin typeface="Times New Roman" panose="02020603050405020304" pitchFamily="18" charset="0"/>
                <a:ea typeface="Calibri" panose="020F0502020204030204" pitchFamily="34" charset="0"/>
                <a:cs typeface="Times New Roman" panose="02020603050405020304" pitchFamily="18" charset="0"/>
              </a:rPr>
              <a:t>C. </a:t>
            </a:r>
            <a:r>
              <a:rPr lang="en-US" sz="2800" smtClean="0">
                <a:latin typeface="Times New Roman" panose="02020603050405020304" pitchFamily="18" charset="0"/>
                <a:ea typeface="Calibri" panose="020F0502020204030204" pitchFamily="34" charset="0"/>
                <a:cs typeface="Times New Roman" panose="02020603050405020304" pitchFamily="18" charset="0"/>
              </a:rPr>
              <a:t> Trong </a:t>
            </a:r>
            <a:r>
              <a:rPr lang="en-US" sz="2800">
                <a:latin typeface="Times New Roman" panose="02020603050405020304" pitchFamily="18" charset="0"/>
                <a:ea typeface="Calibri" panose="020F0502020204030204" pitchFamily="34" charset="0"/>
                <a:cs typeface="Times New Roman" panose="02020603050405020304" pitchFamily="18" charset="0"/>
              </a:rPr>
              <a:t>sáng và nồng cháy.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D</a:t>
            </a: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Se lạnh và ấm áp.</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07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8256" y="1340220"/>
            <a:ext cx="10490579" cy="3323987"/>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5.</a:t>
            </a:r>
            <a:r>
              <a:rPr lang="en-US" sz="2800">
                <a:latin typeface="Times New Roman" panose="02020603050405020304" pitchFamily="18" charset="0"/>
                <a:ea typeface="Calibri" panose="020F0502020204030204" pitchFamily="34" charset="0"/>
                <a:cs typeface="Times New Roman" panose="02020603050405020304" pitchFamily="18" charset="0"/>
              </a:rPr>
              <a:t> Cái “tôi” tác giả được thể hiện như thế nào trong bài tuỳ bút?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buFont typeface="+mj-lt"/>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Cảm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xúc dâng trào, nhớ thương, tinh tế, trân trọng, rộn ràng, say </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mê.</a:t>
            </a:r>
            <a:endParaRPr lang="en-US" sz="2800" smtClean="0">
              <a:latin typeface="Times New Roman" panose="02020603050405020304" pitchFamily="18" charset="0"/>
              <a:cs typeface="Times New Roman" panose="02020603050405020304" pitchFamily="18" charset="0"/>
            </a:endParaRPr>
          </a:p>
          <a:p>
            <a:pPr marL="342900" lvl="0" indent="-342900">
              <a:lnSpc>
                <a:spcPct val="150000"/>
              </a:lnSpc>
              <a:buFont typeface="+mj-lt"/>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Cảm xúc buồn bã, hào hứng, tinh tế, trân trọng, rộn ràng, bíu </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ríu.</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Cảm xúc dâng trào, hào hứng, tinh tế, trân trọng, nâng </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niu.</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mj-lt"/>
              <a:buAutoNum type="alphaUcPeriod"/>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Cảm xúc dâng trào, hào hứng, tinh tế, nhớ thương</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54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1337481"/>
            <a:ext cx="10317708" cy="4401205"/>
          </a:xfrm>
          <a:prstGeom prst="rect">
            <a:avLst/>
          </a:prstGeom>
        </p:spPr>
        <p:txBody>
          <a:bodyPr wrap="square">
            <a:spAutoFit/>
          </a:bodyPr>
          <a:lstStyle/>
          <a:p>
            <a:pPr>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6.</a:t>
            </a:r>
            <a:r>
              <a:rPr lang="en-US" sz="2800">
                <a:latin typeface="Times New Roman" panose="02020603050405020304" pitchFamily="18" charset="0"/>
                <a:ea typeface="Calibri" panose="020F0502020204030204" pitchFamily="34" charset="0"/>
                <a:cs typeface="Times New Roman" panose="02020603050405020304" pitchFamily="18" charset="0"/>
              </a:rPr>
              <a:t> Ý nghĩa của văn bản trên là gì?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lvl="0" algn="just">
              <a:buSzPts val="1300"/>
            </a:pPr>
            <a:r>
              <a:rPr lang="en-US" sz="2800" smtClean="0">
                <a:latin typeface="Times New Roman" panose="02020603050405020304" pitchFamily="18" charset="0"/>
                <a:ea typeface="Calibri" panose="020F0502020204030204" pitchFamily="34" charset="0"/>
                <a:cs typeface="Times New Roman" panose="02020603050405020304" pitchFamily="18" charset="0"/>
              </a:rPr>
              <a:t>A.Cảnh </a:t>
            </a:r>
            <a:r>
              <a:rPr lang="en-US" sz="2800">
                <a:latin typeface="Times New Roman" panose="02020603050405020304" pitchFamily="18" charset="0"/>
                <a:ea typeface="Calibri" panose="020F0502020204030204" pitchFamily="34" charset="0"/>
                <a:cs typeface="Times New Roman" panose="02020603050405020304" pitchFamily="18" charset="0"/>
              </a:rPr>
              <a:t>sắc thiên nhiên, không khí mùa xuân ở Hà Nội và miền Bắc được cảm nhận, tái hiện trong nỗi nhớ thương da diết của một người xa quê.</a:t>
            </a:r>
            <a:endParaRPr lang="en-US" sz="2800">
              <a:latin typeface="Times New Roman" panose="02020603050405020304" pitchFamily="18" charset="0"/>
              <a:cs typeface="Times New Roman" panose="02020603050405020304" pitchFamily="18" charset="0"/>
            </a:endParaRPr>
          </a:p>
          <a:p>
            <a:pPr lvl="0" algn="just">
              <a:buSzPts val="1300"/>
            </a:pP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B.Sự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gắn bó máu thịt giữa con người với quê hương, xứ sở – một biểu hiện cụ thể của tình yêu đất nước.</a:t>
            </a:r>
            <a:endParaRPr lang="en-US" sz="2800">
              <a:latin typeface="Times New Roman" panose="02020603050405020304" pitchFamily="18" charset="0"/>
              <a:cs typeface="Times New Roman" panose="02020603050405020304" pitchFamily="18" charset="0"/>
            </a:endParaRPr>
          </a:p>
          <a:p>
            <a:pPr lvl="0" algn="just">
              <a:buSzPts val="1300"/>
            </a:pPr>
            <a:r>
              <a:rPr lang="en-US" sz="2800" smtClean="0">
                <a:latin typeface="Times New Roman" panose="02020603050405020304" pitchFamily="18" charset="0"/>
                <a:ea typeface="Calibri" panose="020F0502020204030204" pitchFamily="34" charset="0"/>
                <a:cs typeface="Times New Roman" panose="02020603050405020304" pitchFamily="18" charset="0"/>
              </a:rPr>
              <a:t>C.Sự </a:t>
            </a:r>
            <a:r>
              <a:rPr lang="en-US" sz="2800">
                <a:latin typeface="Times New Roman" panose="02020603050405020304" pitchFamily="18" charset="0"/>
                <a:ea typeface="Calibri" panose="020F0502020204030204" pitchFamily="34" charset="0"/>
                <a:cs typeface="Times New Roman" panose="02020603050405020304" pitchFamily="18" charset="0"/>
              </a:rPr>
              <a:t>gắn bó máu thịt giữa con người với quê hương, tái hiện nỗi nhớ da diết của một người xa quê.</a:t>
            </a:r>
            <a:endParaRPr lang="en-US" sz="2800">
              <a:latin typeface="Times New Roman" panose="02020603050405020304" pitchFamily="18" charset="0"/>
              <a:cs typeface="Times New Roman" panose="02020603050405020304" pitchFamily="18" charset="0"/>
            </a:endParaRPr>
          </a:p>
          <a:p>
            <a:pPr lvl="0" algn="just">
              <a:buSzPts val="1300"/>
            </a:pPr>
            <a:r>
              <a:rPr lang="en-US" sz="2800" smtClean="0">
                <a:latin typeface="Times New Roman" panose="02020603050405020304" pitchFamily="18" charset="0"/>
                <a:ea typeface="Calibri" panose="020F0502020204030204" pitchFamily="34" charset="0"/>
                <a:cs typeface="Times New Roman" panose="02020603050405020304" pitchFamily="18" charset="0"/>
              </a:rPr>
              <a:t>D.Cảnh </a:t>
            </a:r>
            <a:r>
              <a:rPr lang="en-US" sz="2800">
                <a:latin typeface="Times New Roman" panose="02020603050405020304" pitchFamily="18" charset="0"/>
                <a:ea typeface="Calibri" panose="020F0502020204030204" pitchFamily="34" charset="0"/>
                <a:cs typeface="Times New Roman" panose="02020603050405020304" pitchFamily="18" charset="0"/>
              </a:rPr>
              <a:t>sắc thiên nhiên, không khí mùa xuân ở Hà Nội - một biểu hiện cụ thể của tình yêu đất nước.</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167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2639" y="1282891"/>
            <a:ext cx="10317707" cy="3970318"/>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7.</a:t>
            </a:r>
            <a:r>
              <a:rPr lang="en-US" sz="2800">
                <a:latin typeface="Times New Roman" panose="02020603050405020304" pitchFamily="18" charset="0"/>
                <a:ea typeface="Calibri" panose="020F0502020204030204" pitchFamily="34" charset="0"/>
                <a:cs typeface="Times New Roman" panose="02020603050405020304" pitchFamily="18" charset="0"/>
              </a:rPr>
              <a:t> Từ “phong” trong câu văn: </a:t>
            </a:r>
            <a:r>
              <a:rPr lang="en-US" sz="2800" i="1">
                <a:latin typeface="Times New Roman" panose="02020603050405020304" pitchFamily="18" charset="0"/>
                <a:ea typeface="Calibri" panose="020F0502020204030204" pitchFamily="34" charset="0"/>
                <a:cs typeface="Times New Roman" panose="02020603050405020304" pitchFamily="18" charset="0"/>
              </a:rPr>
              <a:t>Đào hơi phai nhưng nhụy vẫn còn phong</a:t>
            </a:r>
            <a:r>
              <a:rPr lang="en-US" sz="2800">
                <a:latin typeface="Times New Roman" panose="02020603050405020304" pitchFamily="18" charset="0"/>
                <a:ea typeface="Calibri" panose="020F0502020204030204" pitchFamily="34" charset="0"/>
                <a:cs typeface="Times New Roman" panose="02020603050405020304" pitchFamily="18" charset="0"/>
              </a:rPr>
              <a:t> [...], có nghĩa là gì?</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1938338"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Bọc </a:t>
            </a:r>
            <a:r>
              <a:rPr lang="en-US" sz="2800">
                <a:latin typeface="Times New Roman" panose="02020603050405020304" pitchFamily="18" charset="0"/>
                <a:ea typeface="Calibri" panose="020F0502020204030204" pitchFamily="34" charset="0"/>
                <a:cs typeface="Times New Roman" panose="02020603050405020304" pitchFamily="18" charset="0"/>
              </a:rPr>
              <a:t>kín.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1938338"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Oai phong.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1938338"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Cơn gió.           </a:t>
            </a:r>
            <a:endParaRPr lang="en-US" sz="2800" smtClean="0">
              <a:latin typeface="Times New Roman" panose="02020603050405020304" pitchFamily="18" charset="0"/>
              <a:ea typeface="Calibri" panose="020F0502020204030204" pitchFamily="34" charset="0"/>
              <a:cs typeface="Times New Roman" panose="02020603050405020304" pitchFamily="18" charset="0"/>
            </a:endParaRPr>
          </a:p>
          <a:p>
            <a:pPr marL="1938338" lvl="0" indent="-342900">
              <a:lnSpc>
                <a:spcPct val="150000"/>
              </a:lnSpc>
              <a:buFont typeface="+mj-lt"/>
              <a:buAutoNum type="alphaUcPeriod"/>
            </a:pPr>
            <a:r>
              <a:rPr lang="en-US" sz="2800" smtClean="0">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Đẹp đẽ</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1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7" y="1269243"/>
            <a:ext cx="10713492" cy="3970318"/>
          </a:xfrm>
          <a:prstGeom prst="rect">
            <a:avLst/>
          </a:prstGeom>
        </p:spPr>
        <p:txBody>
          <a:bodyPr wrap="square">
            <a:spAutoFit/>
          </a:bodyPr>
          <a:lstStyle/>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Câu 8.</a:t>
            </a:r>
            <a:r>
              <a:rPr lang="en-US" sz="2800">
                <a:latin typeface="Times New Roman" panose="02020603050405020304" pitchFamily="18" charset="0"/>
                <a:ea typeface="Calibri" panose="020F0502020204030204" pitchFamily="34" charset="0"/>
                <a:cs typeface="Times New Roman" panose="02020603050405020304" pitchFamily="18" charset="0"/>
              </a:rPr>
              <a:t> Công dụng của dấu chấm lửng trong đoạn văn sau: </a:t>
            </a:r>
            <a:r>
              <a:rPr lang="en-US" sz="2800" i="1">
                <a:latin typeface="Times New Roman" panose="02020603050405020304" pitchFamily="18" charset="0"/>
                <a:ea typeface="Calibri" panose="020F0502020204030204" pitchFamily="34" charset="0"/>
                <a:cs typeface="Times New Roman" panose="02020603050405020304" pitchFamily="18" charset="0"/>
              </a:rPr>
              <a:t>Mùa xuân của tôi - mùa xuân Bắc Việt, mùa xuân của Hà Nội - là mùa xuân có mưa riêu riêu, gió lành lạnh, có tiếng nhạn kêu trong đêm xanh, có tiếng trống chèo vọng lại từ những thôn xóm xa xa, có câu hát huê tình của cô gái đẹp như thơ mộng...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UcPeriod"/>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Làm giãn nhịp điệu câu văn.</a:t>
            </a:r>
            <a:endParaRPr lang="en-US" sz="2800">
              <a:latin typeface="Times New Roman" panose="02020603050405020304" pitchFamily="18" charset="0"/>
              <a:cs typeface="Times New Roman" panose="02020603050405020304" pitchFamily="18" charset="0"/>
            </a:endParaRPr>
          </a:p>
          <a:p>
            <a:pPr marL="342900" lvl="0" indent="-342900">
              <a:buFont typeface="+mj-lt"/>
              <a:buAutoNum type="alphaUcPeriod"/>
            </a:pPr>
            <a:r>
              <a:rPr lang="en-US" sz="2800">
                <a:latin typeface="Times New Roman" panose="02020603050405020304" pitchFamily="18" charset="0"/>
                <a:ea typeface="Calibri" panose="020F0502020204030204" pitchFamily="34" charset="0"/>
                <a:cs typeface="Times New Roman" panose="02020603050405020304" pitchFamily="18" charset="0"/>
              </a:rPr>
              <a:t>Thể hiện chỗ lời bỏ dở hay ngập ngừng, ngắt quãng.</a:t>
            </a:r>
            <a:endParaRPr lang="en-US" sz="2800">
              <a:latin typeface="Times New Roman" panose="02020603050405020304" pitchFamily="18" charset="0"/>
              <a:cs typeface="Times New Roman" panose="02020603050405020304" pitchFamily="18" charset="0"/>
            </a:endParaRPr>
          </a:p>
          <a:p>
            <a:pPr marL="342900" lvl="0" indent="-342900">
              <a:buFont typeface="+mj-lt"/>
              <a:buAutoNum type="alphaUcPeriod"/>
            </a:pPr>
            <a:r>
              <a:rPr lang="en-US" sz="2800">
                <a:latin typeface="Times New Roman" panose="02020603050405020304" pitchFamily="18" charset="0"/>
                <a:ea typeface="Calibri" panose="020F0502020204030204" pitchFamily="34" charset="0"/>
                <a:cs typeface="Times New Roman" panose="02020603050405020304" pitchFamily="18" charset="0"/>
              </a:rPr>
              <a:t>Còn nhiều sự vật, hiện tượng tương tự chưa liệt kê hết.</a:t>
            </a:r>
            <a:endParaRPr lang="en-US" sz="2800">
              <a:latin typeface="Times New Roman" panose="02020603050405020304" pitchFamily="18" charset="0"/>
              <a:cs typeface="Times New Roman" panose="02020603050405020304" pitchFamily="18" charset="0"/>
            </a:endParaRPr>
          </a:p>
          <a:p>
            <a:pPr marL="342900" lvl="0" indent="-342900">
              <a:buFont typeface="+mj-lt"/>
              <a:buAutoNum type="alphaUcPeriod"/>
            </a:pPr>
            <a:r>
              <a:rPr lang="en-US" sz="2800">
                <a:latin typeface="Times New Roman" panose="02020603050405020304" pitchFamily="18" charset="0"/>
                <a:ea typeface="Calibri" panose="020F0502020204030204" pitchFamily="34" charset="0"/>
                <a:cs typeface="Times New Roman" panose="02020603050405020304" pitchFamily="18" charset="0"/>
              </a:rPr>
              <a:t>Biểu thị lời trích dẫn bị lược bớt</a:t>
            </a:r>
            <a:r>
              <a:rPr lang="en-US" sz="280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34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53735114"/>
              </p:ext>
            </p:extLst>
          </p:nvPr>
        </p:nvGraphicFramePr>
        <p:xfrm>
          <a:off x="641442" y="1064527"/>
          <a:ext cx="11013745" cy="5398008"/>
        </p:xfrm>
        <a:graphic>
          <a:graphicData uri="http://schemas.openxmlformats.org/drawingml/2006/table">
            <a:tbl>
              <a:tblPr firstRow="1" firstCol="1" bandRow="1" bandCol="1"/>
              <a:tblGrid>
                <a:gridCol w="2501241">
                  <a:extLst>
                    <a:ext uri="{9D8B030D-6E8A-4147-A177-3AD203B41FA5}">
                      <a16:colId xmlns:a16="http://schemas.microsoft.com/office/drawing/2014/main" val="2295944347"/>
                    </a:ext>
                  </a:extLst>
                </a:gridCol>
                <a:gridCol w="8512504">
                  <a:extLst>
                    <a:ext uri="{9D8B030D-6E8A-4147-A177-3AD203B41FA5}">
                      <a16:colId xmlns:a16="http://schemas.microsoft.com/office/drawing/2014/main" val="2050408094"/>
                    </a:ext>
                  </a:extLst>
                </a:gridCol>
              </a:tblGrid>
              <a:tr h="321422">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21837507"/>
                  </a:ext>
                </a:extLst>
              </a:tr>
              <a:tr h="964267">
                <a:tc rowSpan="5">
                  <a:txBody>
                    <a:bodyPr/>
                    <a:lstStyle/>
                    <a:p>
                      <a:pPr>
                        <a:lnSpc>
                          <a:spcPct val="115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15000"/>
                        </a:lnSpc>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R="547370" algn="just">
                        <a:lnSpc>
                          <a:spcPct val="115000"/>
                        </a:lnSpc>
                        <a:spcAft>
                          <a:spcPts val="0"/>
                        </a:spcAft>
                        <a:tabLst>
                          <a:tab pos="3840480" algn="l"/>
                        </a:tabLst>
                      </a:pPr>
                      <a:r>
                        <a:rPr lang="da-DK" sz="2800" b="1"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Văn bản 1:</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 Tháng Giêng, mơ về trăng non rét ngọt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trích,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Vũ Bằng)</a:t>
                      </a:r>
                      <a:r>
                        <a:rPr lang="en-US" sz="2800">
                          <a:effectLst/>
                          <a:latin typeface="Times New Roman" panose="02020603050405020304" pitchFamily="18" charset="0"/>
                          <a:ea typeface="Calibri" panose="020F0502020204030204" pitchFamily="34" charset="0"/>
                          <a:cs typeface="Times New Roman" panose="02020603050405020304" pitchFamily="18" charset="0"/>
                        </a:rPr>
                        <a:t>.</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18064629"/>
                  </a:ext>
                </a:extLst>
              </a:tr>
              <a:tr h="321422">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2:</a:t>
                      </a:r>
                      <a:r>
                        <a:rPr lang="en-US" sz="2800">
                          <a:solidFill>
                            <a:srgbClr val="0D0D0D"/>
                          </a:solidFill>
                          <a:effectLst/>
                          <a:latin typeface="Times New Roman" panose="02020603050405020304" pitchFamily="18" charset="0"/>
                          <a:cs typeface="Times New Roman" panose="02020603050405020304" pitchFamily="18" charset="0"/>
                        </a:rPr>
                        <a:t> </a:t>
                      </a:r>
                      <a:r>
                        <a:rPr lang="en-US" sz="2800" i="1">
                          <a:solidFill>
                            <a:srgbClr val="0D0D0D"/>
                          </a:solidFill>
                          <a:effectLst/>
                          <a:latin typeface="Times New Roman" panose="02020603050405020304" pitchFamily="18" charset="0"/>
                          <a:cs typeface="Times New Roman" panose="02020603050405020304" pitchFamily="18" charset="0"/>
                        </a:rPr>
                        <a:t>Chuyện cơm hến</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 </a:t>
                      </a:r>
                      <a:r>
                        <a:rPr lang="en-US" sz="2800">
                          <a:effectLst/>
                          <a:latin typeface="Times New Roman" panose="02020603050405020304" pitchFamily="18" charset="0"/>
                          <a:ea typeface="Calibri" panose="020F0502020204030204" pitchFamily="34" charset="0"/>
                          <a:cs typeface="Times New Roman" panose="02020603050405020304" pitchFamily="18" charset="0"/>
                        </a:rPr>
                        <a:t>(Hoàng Phủ Ngọc Tường).</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209149371"/>
                  </a:ext>
                </a:extLst>
              </a:tr>
              <a:tr h="642844">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3: </a:t>
                      </a:r>
                      <a:r>
                        <a:rPr lang="en-US" sz="2800" i="1">
                          <a:solidFill>
                            <a:srgbClr val="0D0D0D"/>
                          </a:solidFill>
                          <a:effectLst/>
                          <a:latin typeface="Times New Roman" panose="02020603050405020304" pitchFamily="18" charset="0"/>
                          <a:cs typeface="Times New Roman" panose="02020603050405020304" pitchFamily="18" charset="0"/>
                        </a:rPr>
                        <a:t>Hội lồng tồng </a:t>
                      </a:r>
                      <a:r>
                        <a:rPr lang="en-US" sz="2800">
                          <a:solidFill>
                            <a:srgbClr val="0D0D0D"/>
                          </a:solidFill>
                          <a:effectLst/>
                          <a:latin typeface="Times New Roman" panose="02020603050405020304" pitchFamily="18" charset="0"/>
                          <a:cs typeface="Times New Roman" panose="02020603050405020304" pitchFamily="18" charset="0"/>
                        </a:rPr>
                        <a:t>(Trần Quốc Vượng, Lê Văn Hảo, Dương Tất Từ)</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49981217"/>
                  </a:ext>
                </a:extLst>
              </a:tr>
              <a:tr h="642844">
                <a:tc vMerge="1">
                  <a:txBody>
                    <a:bodyPr/>
                    <a:lstStyle/>
                    <a:p>
                      <a:endParaRPr lang="en-US"/>
                    </a:p>
                  </a:txBody>
                  <a:tcPr/>
                </a:tc>
                <a:tc>
                  <a:txBody>
                    <a:bodyPr/>
                    <a:lstStyle/>
                    <a:p>
                      <a:pPr algn="just">
                        <a:lnSpc>
                          <a:spcPct val="115000"/>
                        </a:lnSpc>
                      </a:pPr>
                      <a:r>
                        <a:rPr lang="en-US" sz="2800" b="1" i="1">
                          <a:solidFill>
                            <a:srgbClr val="0D0D0D"/>
                          </a:solidFill>
                          <a:effectLst/>
                          <a:latin typeface="Times New Roman" panose="02020603050405020304" pitchFamily="18" charset="0"/>
                          <a:cs typeface="Times New Roman" panose="02020603050405020304" pitchFamily="18" charset="0"/>
                        </a:rPr>
                        <a:t>+ Văn bản Thực hành đọc:</a:t>
                      </a:r>
                      <a:r>
                        <a:rPr lang="en-US" sz="2800">
                          <a:solidFill>
                            <a:srgbClr val="0D0D0D"/>
                          </a:solidFill>
                          <a:effectLst/>
                          <a:latin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Những khuôn cửa dấu yêu </a:t>
                      </a:r>
                      <a:r>
                        <a:rPr lang="en-US" sz="2800">
                          <a:effectLst/>
                          <a:latin typeface="Times New Roman" panose="02020603050405020304" pitchFamily="18" charset="0"/>
                          <a:ea typeface="Calibri" panose="020F0502020204030204" pitchFamily="34" charset="0"/>
                          <a:cs typeface="Times New Roman" panose="02020603050405020304" pitchFamily="18" charset="0"/>
                        </a:rPr>
                        <a:t>(Trương Anh Ngọc).</a:t>
                      </a:r>
                      <a:endParaRPr lang="en-US" sz="2800">
                        <a:effectLst/>
                        <a:latin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975452479"/>
                  </a:ext>
                </a:extLst>
              </a:tr>
              <a:tr h="321422">
                <a:tc vMerge="1">
                  <a:txBody>
                    <a:bodyPr/>
                    <a:lstStyle/>
                    <a:p>
                      <a:endParaRPr lang="en-US"/>
                    </a:p>
                  </a:txBody>
                  <a:tcPr/>
                </a:tc>
                <a:tc>
                  <a:txBody>
                    <a:bodyPr/>
                    <a:lstStyle/>
                    <a:p>
                      <a:pPr algn="just">
                        <a:lnSpc>
                          <a:spcPct val="115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 hành Tiếng Việt: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Từ ngữ địa phương.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701992426"/>
                  </a:ext>
                </a:extLst>
              </a:tr>
              <a:tr h="321422">
                <a:tc>
                  <a:txBody>
                    <a:bodyPr/>
                    <a:lstStyle/>
                    <a:p>
                      <a:pPr>
                        <a:lnSpc>
                          <a:spcPct val="115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 </a:t>
                      </a:r>
                      <a:r>
                        <a:rPr lang="en-US" sz="2800">
                          <a:effectLst/>
                          <a:latin typeface="Times New Roman" panose="02020603050405020304" pitchFamily="18" charset="0"/>
                          <a:ea typeface="Calibri" panose="020F0502020204030204" pitchFamily="34" charset="0"/>
                          <a:cs typeface="Times New Roman" panose="02020603050405020304" pitchFamily="18" charset="0"/>
                        </a:rPr>
                        <a:t>Viết văn bản tường trình.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05108683"/>
                  </a:ext>
                </a:extLst>
              </a:tr>
            </a:tbl>
          </a:graphicData>
        </a:graphic>
      </p:graphicFrame>
      <p:sp>
        <p:nvSpPr>
          <p:cNvPr id="4" name="Rectangle 3"/>
          <p:cNvSpPr/>
          <p:nvPr/>
        </p:nvSpPr>
        <p:spPr>
          <a:xfrm>
            <a:off x="4719333" y="187236"/>
            <a:ext cx="2857962" cy="523220"/>
          </a:xfrm>
          <a:prstGeom prst="rect">
            <a:avLst/>
          </a:prstGeom>
        </p:spPr>
        <p:txBody>
          <a:bodyPr wrap="none">
            <a:spAutoFit/>
          </a:bodyPr>
          <a:lstStyle/>
          <a:p>
            <a:pPr>
              <a:spcAft>
                <a:spcPts val="0"/>
              </a:spcAft>
            </a:pPr>
            <a:r>
              <a:rPr lang="da-DK"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0199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173" y="1910687"/>
            <a:ext cx="10536072" cy="2600199"/>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Calibri" panose="020F0502020204030204" pitchFamily="34" charset="0"/>
                <a:cs typeface="Times New Roman" panose="02020603050405020304" pitchFamily="18" charset="0"/>
              </a:rPr>
              <a:t>Câu 9. </a:t>
            </a:r>
            <a:r>
              <a:rPr lang="en-US" sz="2800">
                <a:latin typeface="Times New Roman" panose="02020603050405020304" pitchFamily="18" charset="0"/>
                <a:ea typeface="Calibri" panose="020F0502020204030204" pitchFamily="34" charset="0"/>
                <a:cs typeface="Times New Roman" panose="02020603050405020304" pitchFamily="18" charset="0"/>
              </a:rPr>
              <a:t>Qua văn bản, em hãy nêu những đặc trưng khi </a:t>
            </a:r>
            <a:r>
              <a:rPr lang="vi-VN" sz="2800">
                <a:latin typeface="Times New Roman" panose="02020603050405020304" pitchFamily="18" charset="0"/>
                <a:ea typeface="Calibri" panose="020F0502020204030204" pitchFamily="34" charset="0"/>
                <a:cs typeface="Times New Roman" panose="02020603050405020304" pitchFamily="18" charset="0"/>
              </a:rPr>
              <a:t>m</a:t>
            </a:r>
            <a:r>
              <a:rPr lang="en-US" sz="2800">
                <a:latin typeface="Times New Roman" panose="02020603050405020304" pitchFamily="18" charset="0"/>
                <a:ea typeface="Calibri" panose="020F0502020204030204" pitchFamily="34" charset="0"/>
                <a:cs typeface="Times New Roman" panose="02020603050405020304" pitchFamily="18" charset="0"/>
              </a:rPr>
              <a:t>ùa xuân về trên quê hương của em?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b="1">
                <a:latin typeface="Times New Roman" panose="02020603050405020304" pitchFamily="18" charset="0"/>
                <a:ea typeface="Calibri" panose="020F0502020204030204" pitchFamily="34" charset="0"/>
                <a:cs typeface="Times New Roman" panose="02020603050405020304" pitchFamily="18" charset="0"/>
              </a:rPr>
              <a:t>Câu 10.</a:t>
            </a:r>
            <a:r>
              <a:rPr lang="vi-VN" sz="280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Em thường làm gì để cùng gia đình đón Tết vui vẻ? (Nêu ít nhất 02 việc)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017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4600" y="432895"/>
            <a:ext cx="2957861"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rPr>
              <a:t>*GỢI Ý ĐỀ SỐ 2:</a:t>
            </a:r>
            <a:endParaRPr lang="en-US" sz="280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44800905"/>
              </p:ext>
            </p:extLst>
          </p:nvPr>
        </p:nvGraphicFramePr>
        <p:xfrm>
          <a:off x="1419366" y="1733265"/>
          <a:ext cx="9689912" cy="3520174"/>
        </p:xfrm>
        <a:graphic>
          <a:graphicData uri="http://schemas.openxmlformats.org/drawingml/2006/table">
            <a:tbl>
              <a:tblPr firstRow="1" firstCol="1" bandRow="1"/>
              <a:tblGrid>
                <a:gridCol w="2183643">
                  <a:extLst>
                    <a:ext uri="{9D8B030D-6E8A-4147-A177-3AD203B41FA5}">
                      <a16:colId xmlns:a16="http://schemas.microsoft.com/office/drawing/2014/main" val="2819166411"/>
                    </a:ext>
                  </a:extLst>
                </a:gridCol>
                <a:gridCol w="7506269">
                  <a:extLst>
                    <a:ext uri="{9D8B030D-6E8A-4147-A177-3AD203B41FA5}">
                      <a16:colId xmlns:a16="http://schemas.microsoft.com/office/drawing/2014/main" val="679694757"/>
                    </a:ext>
                  </a:extLst>
                </a:gridCol>
              </a:tblGrid>
              <a:tr h="326954">
                <a:tc>
                  <a:txBody>
                    <a:bodyPr/>
                    <a:lstStyle/>
                    <a:p>
                      <a:pPr algn="ctr">
                        <a:lnSpc>
                          <a:spcPct val="115000"/>
                        </a:lnSpc>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Đáp án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2930100"/>
                  </a:ext>
                </a:extLst>
              </a:tr>
              <a:tr h="767204">
                <a:tc>
                  <a:txBody>
                    <a:bodyPr/>
                    <a:lstStyle/>
                    <a:p>
                      <a:pPr algn="ctr">
                        <a:lnSpc>
                          <a:spcPct val="115000"/>
                        </a:lnSpc>
                        <a:spcAft>
                          <a:spcPts val="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TN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ct val="115000"/>
                        </a:lnSpc>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1C;  2A;  3A; 4D;  5A;  6B;  7D;  8C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28494949"/>
                  </a:ext>
                </a:extLst>
              </a:tr>
              <a:tr h="1150806">
                <a:tc rowSpan="2">
                  <a:txBody>
                    <a:bodyPr/>
                    <a:lstStyle/>
                    <a:p>
                      <a:pPr algn="ctr">
                        <a:lnSpc>
                          <a:spcPct val="115000"/>
                        </a:lnSpc>
                        <a:spcAft>
                          <a:spcPts val="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TL</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66"/>
                    </a:solidFill>
                  </a:tcPr>
                </a:tc>
                <a:tc>
                  <a:txBody>
                    <a:bodyPr/>
                    <a:lstStyle/>
                    <a:p>
                      <a:pPr algn="just">
                        <a:lnSpc>
                          <a:spcPct val="115000"/>
                        </a:lnSpc>
                        <a:spcAft>
                          <a:spcPts val="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Câu 9: </a:t>
                      </a:r>
                      <a:r>
                        <a:rPr lang="en-US" sz="2800">
                          <a:effectLst/>
                          <a:latin typeface="Times New Roman" panose="02020603050405020304" pitchFamily="18" charset="0"/>
                          <a:ea typeface="Calibri" panose="020F0502020204030204" pitchFamily="34" charset="0"/>
                          <a:cs typeface="Times New Roman" panose="02020603050405020304" pitchFamily="18" charset="0"/>
                        </a:rPr>
                        <a:t>Tự chia sẻ những nét đặc trưng khi mùa xuân đến ở nơi mình sinh sống.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66"/>
                    </a:solidFill>
                  </a:tcPr>
                </a:tc>
                <a:extLst>
                  <a:ext uri="{0D108BD9-81ED-4DB2-BD59-A6C34878D82A}">
                    <a16:rowId xmlns:a16="http://schemas.microsoft.com/office/drawing/2014/main" val="598476249"/>
                  </a:ext>
                </a:extLst>
              </a:tr>
              <a:tr h="1150806">
                <a:tc vMerge="1">
                  <a:txBody>
                    <a:bodyPr/>
                    <a:lstStyle/>
                    <a:p>
                      <a:endParaRPr lang="en-US"/>
                    </a:p>
                  </a:txBody>
                  <a:tcPr/>
                </a:tc>
                <a:tc>
                  <a:txBody>
                    <a:bodyPr/>
                    <a:lstStyle/>
                    <a:p>
                      <a:pPr algn="just">
                        <a:lnSpc>
                          <a:spcPct val="115000"/>
                        </a:lnSpc>
                        <a:spcAft>
                          <a:spcPts val="0"/>
                        </a:spcAft>
                      </a:pPr>
                      <a:r>
                        <a:rPr lang="en-US" sz="2800" b="1">
                          <a:effectLst/>
                          <a:latin typeface="Times New Roman" panose="02020603050405020304" pitchFamily="18" charset="0"/>
                          <a:ea typeface="Calibri" panose="020F0502020204030204" pitchFamily="34" charset="0"/>
                          <a:cs typeface="Times New Roman" panose="02020603050405020304" pitchFamily="18" charset="0"/>
                        </a:rPr>
                        <a:t>Câu 10: </a:t>
                      </a:r>
                      <a:r>
                        <a:rPr lang="en-US" sz="2800">
                          <a:effectLst/>
                          <a:latin typeface="Times New Roman" panose="02020603050405020304" pitchFamily="18" charset="0"/>
                          <a:ea typeface="Calibri" panose="020F0502020204030204" pitchFamily="34" charset="0"/>
                          <a:cs typeface="Times New Roman" panose="02020603050405020304" pitchFamily="18" charset="0"/>
                        </a:rPr>
                        <a:t>Nêu được ít nhất 02 việc làm phụ giúp ba mẹ chuẩn bị đón Tết vui vẻ.</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66"/>
                    </a:solidFill>
                  </a:tcPr>
                </a:tc>
                <a:extLst>
                  <a:ext uri="{0D108BD9-81ED-4DB2-BD59-A6C34878D82A}">
                    <a16:rowId xmlns:a16="http://schemas.microsoft.com/office/drawing/2014/main" val="1124151468"/>
                  </a:ext>
                </a:extLst>
              </a:tr>
            </a:tbl>
          </a:graphicData>
        </a:graphic>
      </p:graphicFrame>
    </p:spTree>
    <p:extLst>
      <p:ext uri="{BB962C8B-B14F-4D97-AF65-F5344CB8AC3E}">
        <p14:creationId xmlns:p14="http://schemas.microsoft.com/office/powerpoint/2010/main" val="249952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1529" y="274459"/>
            <a:ext cx="10203976" cy="523220"/>
          </a:xfrm>
          <a:prstGeom prst="rect">
            <a:avLst/>
          </a:prstGeom>
        </p:spPr>
        <p:txBody>
          <a:bodyPr wrap="squar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 LUYỆN TẬP ĐỌC HIỂU NGỮ LIỆU NGOÀI SGK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368489" y="1443897"/>
            <a:ext cx="6096000" cy="523220"/>
          </a:xfrm>
          <a:prstGeom prst="rect">
            <a:avLst/>
          </a:prstGeom>
        </p:spPr>
        <p:txBody>
          <a:bodyPr>
            <a:spAutoFit/>
          </a:bodyPr>
          <a:lstStyle/>
          <a:p>
            <a:pPr algn="ctr">
              <a:spcAft>
                <a:spcPts val="0"/>
              </a:spcAf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 trích sau và trả lời câu hỏi: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5478515" y="859178"/>
            <a:ext cx="1521570" cy="523220"/>
          </a:xfrm>
          <a:prstGeom prst="rect">
            <a:avLst/>
          </a:prstGeom>
        </p:spPr>
        <p:txBody>
          <a:bodyPr wrap="none">
            <a:spAutoFit/>
          </a:bodyPr>
          <a:lstStyle/>
          <a:p>
            <a:pPr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741529" y="2141728"/>
            <a:ext cx="10818125" cy="3970318"/>
          </a:xfrm>
          <a:prstGeom prst="rect">
            <a:avLst/>
          </a:prstGeom>
        </p:spPr>
        <p:txBody>
          <a:bodyPr wrap="square">
            <a:spAutoFit/>
          </a:bodyPr>
          <a:lstStyle/>
          <a:p>
            <a:pPr algn="just">
              <a:lnSpc>
                <a:spcPct val="150000"/>
              </a:lnSpc>
              <a:spcAft>
                <a:spcPts val="0"/>
              </a:spcAft>
            </a:pPr>
            <a:r>
              <a:rPr lang="en-US" sz="2800" i="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 ra ở trên cao, ngỡ Đà Lạt đã được phú cho một bình yên vĩnh viễn. Bình yên mới là gia tài lớn nhất của Đà Lạt. Để cầm giữ sự bình yên quí giá ấy, Đà Lạt đã phải đánh đổi phận mình, lùi sâu vào ẩn dật giữa sơn dã lâm tuyền. Đà Lạt đã nâng niu sự bình yên của mình bằng một nhịp sống chậm, bằng cách sống sâu, gắng gỏi cách li với những hối hả phiền tạp của các đô thị lớn mạn dưới</a:t>
            </a:r>
            <a:r>
              <a:rPr lang="en-US" sz="2800" i="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3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87" y="1119116"/>
            <a:ext cx="10426889" cy="4538743"/>
          </a:xfrm>
          <a:prstGeom prst="rect">
            <a:avLst/>
          </a:prstGeom>
        </p:spPr>
        <p:txBody>
          <a:bodyPr wrap="square">
            <a:spAutoFit/>
          </a:bodyPr>
          <a:lstStyle/>
          <a:p>
            <a:pPr algn="just">
              <a:lnSpc>
                <a:spcPct val="150000"/>
              </a:lnSpc>
            </a:pPr>
            <a:r>
              <a:rPr lang="en-US" sz="2800" i="1">
                <a:solidFill>
                  <a:srgbClr val="0D0D0D"/>
                </a:solidFill>
                <a:latin typeface="Times New Roman" panose="02020603050405020304" pitchFamily="18" charset="0"/>
                <a:ea typeface="Times New Roman" panose="02020603050405020304" pitchFamily="18" charset="0"/>
              </a:rPr>
              <a:t> </a:t>
            </a:r>
            <a:r>
              <a:rPr lang="en-US" sz="2800" i="1" smtClean="0">
                <a:solidFill>
                  <a:srgbClr val="0D0D0D"/>
                </a:solidFill>
                <a:latin typeface="Times New Roman" panose="02020603050405020304" pitchFamily="18" charset="0"/>
                <a:ea typeface="Times New Roman" panose="02020603050405020304" pitchFamily="18" charset="0"/>
              </a:rPr>
              <a:t>    Nhưng </a:t>
            </a:r>
            <a:r>
              <a:rPr lang="en-US" sz="2800" i="1">
                <a:solidFill>
                  <a:srgbClr val="0D0D0D"/>
                </a:solidFill>
                <a:latin typeface="Times New Roman" panose="02020603050405020304" pitchFamily="18" charset="0"/>
                <a:ea typeface="Times New Roman" panose="02020603050405020304" pitchFamily="18" charset="0"/>
              </a:rPr>
              <a:t>những hàng thông giàu tiên cảm kia, những vạt hoa đồi quá mẫn cảm kia dường như hằng đêm vẫn trăn trở, lo âu, vẫn nơm nớp với linh cảm về một ngày nào đó bình yên có thể bị tuột mất, đoạt mất. Với người đến từ chốn náo động xô bồ, Đà Lạt là tỉ phú của êm ả, là nơi cư trú muôn đời của bình yên. Nhưng chỉ có Đà Lạt mới thực sự biết rằng sự bình yên ấy mong manh thế nào, và Đà Lạt phải ráng mình để chắt chiu vun góp cho bình yên ấy ra sao.</a:t>
            </a:r>
            <a:endParaRPr lang="en-US" sz="2800"/>
          </a:p>
        </p:txBody>
      </p:sp>
    </p:spTree>
    <p:extLst>
      <p:ext uri="{BB962C8B-B14F-4D97-AF65-F5344CB8AC3E}">
        <p14:creationId xmlns:p14="http://schemas.microsoft.com/office/powerpoint/2010/main" val="34486650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103" y="1173709"/>
            <a:ext cx="10617959" cy="4401205"/>
          </a:xfrm>
          <a:prstGeom prst="rect">
            <a:avLst/>
          </a:prstGeom>
        </p:spPr>
        <p:txBody>
          <a:bodyPr wrap="square">
            <a:spAutoFit/>
          </a:bodyPr>
          <a:lstStyle/>
          <a:p>
            <a:pPr algn="just">
              <a:spcAft>
                <a:spcPts val="0"/>
              </a:spcAft>
            </a:pP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Mối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 cơ đến từ vùng thấp đang lan tràn và lăm le đánh chiếm nốt miền cao này. Cái xô bồ, hỗn tạp, nhiễu loạn, quay cuồng chả đời nào chịu buông tha cho những chốn êm đềm yên ả. Sự cách li có là phòng tuyến lâu dài? Sự ẩn dật có thể là trường thành chống đỡ ? và cách sống chậm nữa, liệu có thể là lá mộc che giữ cho sự bình yên này mãi không? Tôi đọc ra niềm lo âu trong mỗi tiếng thở dài của rừng thông về đêm và những thoáng rùng mình kín đáo từ những đóa hoa hồng, lay ơn, cẩm tú cầu khi những tia nắng đầu tiên gọi về một ngày mới.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r">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(Chu Văn Sơn,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 tình cùng cái đẹp</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NXB Hội Nhà văn, 2019, tr.49)</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91529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6" y="805218"/>
            <a:ext cx="10822675" cy="5185522"/>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rPr>
              <a:t> Tìm những chi tiết thể hiện những đặc điểm nổi bật của Đà Lạt.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2.</a:t>
            </a:r>
            <a:r>
              <a:rPr lang="en-US" sz="2800">
                <a:solidFill>
                  <a:srgbClr val="0D0D0D"/>
                </a:solidFill>
                <a:latin typeface="Times New Roman" panose="02020603050405020304" pitchFamily="18" charset="0"/>
                <a:ea typeface="Times New Roman" panose="02020603050405020304" pitchFamily="18" charset="0"/>
              </a:rPr>
              <a:t> Theo tác giả, nguy cơ mà Đà Lạt đang gặp phải đó là gì?</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rPr>
              <a:t> Em đọc được tình cảm, cảm xúc nào của tác giả dành cho Đà Lạt?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4.</a:t>
            </a:r>
            <a:r>
              <a:rPr lang="en-US" sz="2800">
                <a:solidFill>
                  <a:srgbClr val="0D0D0D"/>
                </a:solidFill>
                <a:latin typeface="Times New Roman" panose="02020603050405020304" pitchFamily="18" charset="0"/>
                <a:ea typeface="Times New Roman" panose="02020603050405020304" pitchFamily="18" charset="0"/>
              </a:rPr>
              <a:t> Em có đồng tình với tác giả khi cho rằng: “</a:t>
            </a:r>
            <a:r>
              <a:rPr lang="en-US" sz="2800" i="1">
                <a:solidFill>
                  <a:srgbClr val="0D0D0D"/>
                </a:solidFill>
                <a:latin typeface="Times New Roman" panose="02020603050405020304" pitchFamily="18" charset="0"/>
                <a:ea typeface="Times New Roman" panose="02020603050405020304" pitchFamily="18" charset="0"/>
              </a:rPr>
              <a:t>Cái xô bồ, hỗn tạp, nhiễu loạn, quay cuồng chả đời nào chịu buông tha cho những chốn êm đềm yên ả</a:t>
            </a:r>
            <a:r>
              <a:rPr lang="en-US" sz="280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5.</a:t>
            </a:r>
            <a:r>
              <a:rPr lang="en-US" sz="2800">
                <a:solidFill>
                  <a:srgbClr val="0D0D0D"/>
                </a:solidFill>
                <a:latin typeface="Times New Roman" panose="02020603050405020304" pitchFamily="18" charset="0"/>
                <a:ea typeface="Times New Roman" panose="02020603050405020304" pitchFamily="18" charset="0"/>
              </a:rPr>
              <a:t> Theo em, có cách nào để bảo vệ sự bình yên cho các danh lam thắng cảnh ở nước ta</a:t>
            </a:r>
            <a:r>
              <a:rPr lang="en-US" sz="2800" smtClean="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0862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56084" y="460191"/>
            <a:ext cx="3806876"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900752" y="1187354"/>
            <a:ext cx="10440538" cy="5185522"/>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Những chi tiết thể hiện những đặc điểm nổi bật của Đà Lạt: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sinh ở trên cao, được phú cho một bình yên vĩnh viễn, ẩn dật giữa sơn dã lầm tuyền, sống chậm, sống sâu, là tỉ phú của êm 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Theo tác giả, nguy cơ mà Đà Lạt đang gặp phải đó là: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vùng thấp đang lan tràn và lăm le đánh chiếm.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Tình cảm, cảm xúc tác giả dành cho Đà Lạt: Yêu mến, nâng niu trân trọng lẫn lo âu phấp phỏng cho một Đà Lạt bị những xô bồ hỗn tạp xâm chiếm mất</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671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468" y="1173708"/>
            <a:ext cx="10290412" cy="3892861"/>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Tác giả cho rằng: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 xô bồ, hỗn tạp, nhiễu loạn, quay cuồng chả đời nào chịu buông tha cho những chốn êm đềm yên ả</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Đồng tình nếu chúng ta không có biên pháp bảo vệ những chốn êm đềm yên ả, ngặn chặn sự xâm lấn của cái xô bồ, hỗn tạp,…</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Không đồng tình vì chúng ta đang rất nỗ lực khai thác và bảo tồn các danh lam thắng cảnh,…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1949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173" y="887105"/>
            <a:ext cx="10440537" cy="5185522"/>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5.</a:t>
            </a:r>
            <a:r>
              <a:rPr lang="en-US" sz="2800">
                <a:solidFill>
                  <a:srgbClr val="0D0D0D"/>
                </a:solidFill>
                <a:latin typeface="Times New Roman" panose="02020603050405020304" pitchFamily="18" charset="0"/>
                <a:ea typeface="Times New Roman" panose="02020603050405020304" pitchFamily="18" charset="0"/>
              </a:rPr>
              <a:t> HS có thể chia sẻ các đề xuất về cách để bảo vệ sự bình yên cho các danh lam thắng cảnh ở nước ta như:</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Tuyên truyền cho mọi người hiểu rõ các giá trị của Đà Lạt và cách để bảo tồn nguyên vẹn một Đà Lạt yên bình, tĩnh lặng,…</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Có hệ thống quy định rõ ràng với khách tham quan như không ồn ào, cần giữ môi trường tĩnh lặng.</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Khuyến khích các hành động bảo vệ môi trường, thắng cảnh…</a:t>
            </a:r>
            <a:endParaRPr lang="en-US" sz="2800">
              <a:latin typeface="Times New Roman" panose="02020603050405020304" pitchFamily="18" charset="0"/>
              <a:ea typeface="Times New Roman" panose="02020603050405020304" pitchFamily="18" charset="0"/>
            </a:endParaRPr>
          </a:p>
          <a:p>
            <a:pPr>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4533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686" y="1462963"/>
            <a:ext cx="6096000" cy="523220"/>
          </a:xfrm>
          <a:prstGeom prst="rect">
            <a:avLst/>
          </a:prstGeom>
        </p:spPr>
        <p:txBody>
          <a:bodyPr>
            <a:spAutoFit/>
          </a:bodyPr>
          <a:lstStyle/>
          <a:p>
            <a:pPr marL="421005" indent="36195" algn="just">
              <a:spcAft>
                <a:spcPts val="0"/>
              </a:spcAft>
            </a:pP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Đọc </a:t>
            </a:r>
            <a:r>
              <a:rPr lang="en-US" sz="2800" b="1">
                <a:latin typeface="Times New Roman" panose="02020603050405020304" pitchFamily="18" charset="0"/>
                <a:ea typeface="Times New Roman" panose="02020603050405020304" pitchFamily="18" charset="0"/>
                <a:cs typeface="Times New Roman" panose="02020603050405020304" pitchFamily="18" charset="0"/>
              </a:rPr>
              <a:t>văn bản sau và trả lời câu hỏi: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262348" y="592906"/>
            <a:ext cx="1558120" cy="523220"/>
          </a:xfrm>
          <a:prstGeom prst="rect">
            <a:avLst/>
          </a:prstGeom>
        </p:spPr>
        <p:txBody>
          <a:bodyPr wrap="none">
            <a:spAutoFit/>
          </a:bodyPr>
          <a:lstStyle/>
          <a:p>
            <a:pPr indent="36195"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SỐ 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750627" y="2169248"/>
            <a:ext cx="10972800" cy="3246530"/>
          </a:xfrm>
          <a:prstGeom prst="rect">
            <a:avLst/>
          </a:prstGeom>
        </p:spPr>
        <p:txBody>
          <a:bodyPr wrap="square">
            <a:spAutoFit/>
          </a:bodyPr>
          <a:lstStyle/>
          <a:p>
            <a:pPr indent="457200" algn="just" fontAlgn="base">
              <a:lnSpc>
                <a:spcPct val="150000"/>
              </a:lnSpc>
              <a:spcAft>
                <a:spcPts val="0"/>
              </a:spcAft>
            </a:pP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Lâu rồi tôi mới trở lại quê mẹ, cuộc sống nơi đất khách quay cuồng cứ đẩy tôi xa quê dần. Chiều nay về đi giữa đường làng, bỗng nghe lòng mình một chút gì hụt hẫng. Đâu rồi con đường trải cát mịn quanh co tôi đếm bước ngày xưa. Đâu rồi những mái ngói rêu phong chiều về khói bếp mờ tỏa. Đâu rồi những lũy tre xanh rì ngày nhỏ rợp bóng tuổi thơ tôi</a:t>
            </a:r>
            <a:r>
              <a:rPr lang="en-US" sz="2800" i="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579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9092" y="251712"/>
            <a:ext cx="8036367" cy="523220"/>
          </a:xfrm>
          <a:prstGeom prst="rect">
            <a:avLst/>
          </a:prstGeom>
        </p:spPr>
        <p:txBody>
          <a:bodyPr wrap="none">
            <a:spAutoFit/>
          </a:bodyPr>
          <a:lstStyle/>
          <a:p>
            <a:pPr marL="57150" marR="177165" algn="ctr">
              <a:spcAft>
                <a:spcPts val="0"/>
              </a:spcAft>
              <a:tabLst>
                <a:tab pos="57150" algn="l"/>
              </a:tabLst>
            </a:pPr>
            <a:r>
              <a:rPr lang="fr-FR" sz="2800" b="1">
                <a:solidFill>
                  <a:srgbClr val="FF0000"/>
                </a:solidFill>
                <a:latin typeface="Times New Roman" panose="02020603050405020304" pitchFamily="18" charset="0"/>
                <a:ea typeface="Times New Roman" panose="02020603050405020304" pitchFamily="18" charset="0"/>
              </a:rPr>
              <a:t>HOẠT ĐỘNG 2. ÔN TẬP KIẾN THỨC CƠ BẢN</a:t>
            </a:r>
            <a:endParaRPr lang="en-US" sz="2800">
              <a:solidFill>
                <a:srgbClr val="FF00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2179092" y="1041260"/>
            <a:ext cx="7692788" cy="954107"/>
          </a:xfrm>
          <a:prstGeom prst="rect">
            <a:avLst/>
          </a:prstGeom>
        </p:spPr>
        <p:txBody>
          <a:bodyPr wrap="square">
            <a:spAutoFit/>
          </a:bodyPr>
          <a:lstStyle/>
          <a:p>
            <a:pPr algn="ctr">
              <a:spcAft>
                <a:spcPts val="0"/>
              </a:spcAft>
            </a:pPr>
            <a:r>
              <a:rPr lang="da-DK" sz="2800" b="1">
                <a:solidFill>
                  <a:srgbClr val="FF0000"/>
                </a:solidFill>
                <a:latin typeface="Times New Roman" panose="02020603050405020304" pitchFamily="18" charset="0"/>
                <a:ea typeface="Times New Roman" panose="02020603050405020304" pitchFamily="18" charset="0"/>
              </a:rPr>
              <a:t>PHIẾU HỌC TẬP SỐ 2</a:t>
            </a:r>
            <a:endParaRPr lang="en-US" sz="2800">
              <a:latin typeface="Times New Roman" panose="02020603050405020304" pitchFamily="18" charset="0"/>
              <a:ea typeface="Times New Roman" panose="02020603050405020304" pitchFamily="18" charset="0"/>
            </a:endParaRPr>
          </a:p>
          <a:p>
            <a:pPr algn="ctr">
              <a:spcAft>
                <a:spcPts val="0"/>
              </a:spcAft>
            </a:pPr>
            <a:r>
              <a:rPr lang="da-DK" sz="2800" b="1">
                <a:solidFill>
                  <a:srgbClr val="0D0D0D"/>
                </a:solidFill>
                <a:latin typeface="Times New Roman" panose="02020603050405020304" pitchFamily="18" charset="0"/>
                <a:ea typeface="Times New Roman" panose="02020603050405020304" pitchFamily="18" charset="0"/>
              </a:rPr>
              <a:t>(So sánh đặc trưng thể loại tuỳ bút và tản văn)</a:t>
            </a:r>
            <a:endParaRPr lang="en-US" sz="28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826667967"/>
              </p:ext>
            </p:extLst>
          </p:nvPr>
        </p:nvGraphicFramePr>
        <p:xfrm>
          <a:off x="655093" y="2316287"/>
          <a:ext cx="10740787" cy="4267200"/>
        </p:xfrm>
        <a:graphic>
          <a:graphicData uri="http://schemas.openxmlformats.org/drawingml/2006/table">
            <a:tbl>
              <a:tblPr firstRow="1" firstCol="1" bandRow="1"/>
              <a:tblGrid>
                <a:gridCol w="2096280">
                  <a:extLst>
                    <a:ext uri="{9D8B030D-6E8A-4147-A177-3AD203B41FA5}">
                      <a16:colId xmlns:a16="http://schemas.microsoft.com/office/drawing/2014/main" val="3775538362"/>
                    </a:ext>
                  </a:extLst>
                </a:gridCol>
                <a:gridCol w="8644507">
                  <a:extLst>
                    <a:ext uri="{9D8B030D-6E8A-4147-A177-3AD203B41FA5}">
                      <a16:colId xmlns:a16="http://schemas.microsoft.com/office/drawing/2014/main" val="633462432"/>
                    </a:ext>
                  </a:extLst>
                </a:gridCol>
              </a:tblGrid>
              <a:tr h="231125">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So sánh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Tuỳ bút và tản văn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solidFill>
                  </a:tcPr>
                </a:tc>
                <a:extLst>
                  <a:ext uri="{0D108BD9-81ED-4DB2-BD59-A6C34878D82A}">
                    <a16:rowId xmlns:a16="http://schemas.microsoft.com/office/drawing/2014/main" val="2371458700"/>
                  </a:ext>
                </a:extLst>
              </a:tr>
              <a:tr h="1155623">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Giống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Thể loại:....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 cục:....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Phương thức biểu đạt:....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Ngôn ngữ:....</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066702392"/>
                  </a:ext>
                </a:extLst>
              </a:tr>
              <a:tr h="924498">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Khác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Dung lượng:....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Điểm tựa:....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da-DK"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Ngôn ngữ:...</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252144767"/>
                  </a:ext>
                </a:extLst>
              </a:tr>
            </a:tbl>
          </a:graphicData>
        </a:graphic>
      </p:graphicFrame>
    </p:spTree>
    <p:extLst>
      <p:ext uri="{BB962C8B-B14F-4D97-AF65-F5344CB8AC3E}">
        <p14:creationId xmlns:p14="http://schemas.microsoft.com/office/powerpoint/2010/main" val="30164179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4357" y="1346791"/>
            <a:ext cx="10831773" cy="4539191"/>
          </a:xfrm>
          <a:prstGeom prst="rect">
            <a:avLst/>
          </a:prstGeom>
        </p:spPr>
        <p:txBody>
          <a:bodyPr wrap="square">
            <a:spAutoFit/>
          </a:bodyPr>
          <a:lstStyle/>
          <a:p>
            <a:pPr indent="457200" algn="just" fontAlgn="base">
              <a:lnSpc>
                <a:spcPct val="150000"/>
              </a:lnSpc>
              <a:spcAft>
                <a:spcPts val="750"/>
              </a:spcAft>
            </a:pP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Chiều nay về giữa quê nhà, nghe lòng bùi ngùi như vừa mất đi nhiều thứ. Thương từng bụi tre nay không còn vì phải thay chỗ cho những ngôi nhà mới mọc lên. Có một thời dại khờ tôi vẫn nghĩ, tre già thì măng mọc, cây tre sức sống bền bĩ, chẳng ai có thể triệt hạ được tre. Vậy mà giờ đây, trên con đường đất mịn màng từng một thời cả ngày chẳng mấy khi có bóng nắng giờ chỉ còn lại nền bê tông thô ráp, tôi biết tìm đâu những rặng tre xanh rờn che mát một thuở khi xưa…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07192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174" y="1038472"/>
            <a:ext cx="10872717" cy="4832092"/>
          </a:xfrm>
          <a:prstGeom prst="rect">
            <a:avLst/>
          </a:prstGeom>
        </p:spPr>
        <p:txBody>
          <a:bodyPr wrap="square">
            <a:spAutoFit/>
          </a:bodyPr>
          <a:lstStyle/>
          <a:p>
            <a:pPr indent="457200" algn="just" fontAlgn="base">
              <a:spcAft>
                <a:spcPts val="750"/>
              </a:spcAft>
            </a:pP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Ai đã từng lớn lên dưới bóng hàng tre, chắc sẽ yêu cây tre của quê mình biết mấy. Tôi lớn lên từ gốc rạ, bên những lũy tre làng. Tuổi thơ tôi là những trưa hè ngồi dưới bóng mát hàng tre vót nan đan lờ, đó để ngày mưa ra đồng bắt cá, hay có khi là con diều giấy cho em, chiếc rổ tre cho mẹ. Là những chiều dịu nắng, cùng đám bạn ra đường làng chơi trò ú tim, núp sau bụi tre già mà nghe hồi hộp, bắt được nhau tiếng cười đung đưa cả hàng tre. Là những sáng tung tăng đến trường trên con đường làng quen thuộc, nghe tiếng chim non trên cành tre ríu rít, ngắm những giọt sương mai long lanh nơi đầu lá tre thấy lòng mình yên vui đến lạ… Là những kỷ niệm xanh rờn của một thời bé dại như bóng hàng tre đầu ngõ xanh thẳm trong tôi</a:t>
            </a:r>
            <a:r>
              <a:rPr lang="en-US" sz="2800" i="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6555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7105" y="1487605"/>
            <a:ext cx="10372298" cy="4072910"/>
          </a:xfrm>
          <a:prstGeom prst="rect">
            <a:avLst/>
          </a:prstGeom>
        </p:spPr>
        <p:txBody>
          <a:bodyPr wrap="square">
            <a:spAutoFit/>
          </a:bodyPr>
          <a:lstStyle/>
          <a:p>
            <a:pPr indent="457200" algn="just" fontAlgn="base">
              <a:spcAft>
                <a:spcPts val="750"/>
              </a:spcAft>
            </a:pPr>
            <a:r>
              <a:rPr lang="en-US" sz="2800" i="1">
                <a:solidFill>
                  <a:srgbClr val="0D0D0D"/>
                </a:solidFill>
                <a:latin typeface="Times New Roman" panose="02020603050405020304" pitchFamily="18" charset="0"/>
                <a:ea typeface="Times New Roman" panose="02020603050405020304" pitchFamily="18" charset="0"/>
              </a:rPr>
              <a:t>Cuộc sống rồi phải khác đi, nhiều thứ phải dần thay đổi. Làng tôi không còn vất vả như ngày xưa, từng gia đình bây giờ đã khá giả hơn trước. Ai xa quê cũng mong mỏi điều này. Dẫu biết rằng cuộc sống mỗi ngày một phát triển, sau cây đa, bến nước, nhiều thứ thuộc về đồng ruộng rồi cũng sẽ vắng dần, những hàng tre của làng quê bao năm yên bình rồi cũng phải bị đốn hạ. Bỗng nghe lòng bâng khuâng tiếc nhớ. Đâu rồi những lũy tre già xanh rì rợp mát tuổi thơ tôi…</a:t>
            </a:r>
            <a:endParaRPr lang="en-US" sz="2800">
              <a:latin typeface="Times New Roman" panose="02020603050405020304" pitchFamily="18" charset="0"/>
              <a:ea typeface="Times New Roman" panose="02020603050405020304" pitchFamily="18" charset="0"/>
            </a:endParaRPr>
          </a:p>
          <a:p>
            <a:pPr marR="47625" algn="r" fontAlgn="base">
              <a:spcAft>
                <a:spcPts val="0"/>
              </a:spcAft>
            </a:pPr>
            <a:r>
              <a:rPr lang="en-US" sz="2800">
                <a:solidFill>
                  <a:srgbClr val="0D0D0D"/>
                </a:solidFill>
                <a:latin typeface="Times New Roman" panose="02020603050405020304" pitchFamily="18" charset="0"/>
                <a:ea typeface="Times New Roman" panose="02020603050405020304" pitchFamily="18" charset="0"/>
              </a:rPr>
              <a:t>(Phạm Tuấn Vũ, </a:t>
            </a:r>
            <a:r>
              <a:rPr lang="en-US" sz="2800" i="1" kern="1800">
                <a:solidFill>
                  <a:srgbClr val="0D0D0D"/>
                </a:solidFill>
                <a:latin typeface="Times New Roman" panose="02020603050405020304" pitchFamily="18" charset="0"/>
                <a:ea typeface="Times New Roman" panose="02020603050405020304" pitchFamily="18" charset="0"/>
              </a:rPr>
              <a:t>Còn đâu những lũy tre làng</a:t>
            </a:r>
            <a:r>
              <a:rPr lang="en-US" sz="2800">
                <a:solidFill>
                  <a:srgbClr val="0D0D0D"/>
                </a:solidFill>
                <a:latin typeface="Times New Roman" panose="02020603050405020304" pitchFamily="18" charset="0"/>
                <a:ea typeface="Times New Roman" panose="02020603050405020304" pitchFamily="18" charset="0"/>
              </a:rPr>
              <a:t>, theo </a:t>
            </a:r>
            <a:r>
              <a:rPr lang="en-US" sz="2800" i="1">
                <a:solidFill>
                  <a:srgbClr val="0D0D0D"/>
                </a:solidFill>
                <a:latin typeface="Times New Roman" panose="02020603050405020304" pitchFamily="18" charset="0"/>
                <a:ea typeface="Times New Roman" panose="02020603050405020304" pitchFamily="18" charset="0"/>
              </a:rPr>
              <a:t>https://baodaklak.vn</a:t>
            </a:r>
            <a:r>
              <a:rPr lang="en-US" sz="280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215705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752" y="723331"/>
            <a:ext cx="10481482" cy="4401205"/>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rPr>
              <a:t>Câu 1.</a:t>
            </a:r>
            <a:r>
              <a:rPr lang="en-US" sz="2800">
                <a:latin typeface="Times New Roman" panose="02020603050405020304" pitchFamily="18" charset="0"/>
                <a:ea typeface="Times New Roman" panose="02020603050405020304" pitchFamily="18" charset="0"/>
              </a:rPr>
              <a:t> Xác định đề tài của văn bản. Dựa vào đâu mà em biết?</a:t>
            </a:r>
          </a:p>
          <a:p>
            <a:pPr algn="just">
              <a:spcAft>
                <a:spcPts val="0"/>
              </a:spcAft>
            </a:pPr>
            <a:r>
              <a:rPr lang="en-US" sz="2800" b="1">
                <a:latin typeface="Times New Roman" panose="02020603050405020304" pitchFamily="18" charset="0"/>
                <a:ea typeface="Times New Roman" panose="02020603050405020304" pitchFamily="18" charset="0"/>
              </a:rPr>
              <a:t>Câu 2.</a:t>
            </a:r>
            <a:r>
              <a:rPr lang="en-US" sz="2800">
                <a:latin typeface="Times New Roman" panose="02020603050405020304" pitchFamily="18" charset="0"/>
                <a:ea typeface="Times New Roman" panose="02020603050405020304" pitchFamily="18" charset="0"/>
              </a:rPr>
              <a:t> Yếu tố trữ tình được thể hiện trực tiếp ở những câu văn nào?</a:t>
            </a:r>
          </a:p>
          <a:p>
            <a:pPr algn="just">
              <a:spcAft>
                <a:spcPts val="0"/>
              </a:spcAft>
            </a:pPr>
            <a:r>
              <a:rPr lang="en-US" sz="2800" b="1">
                <a:solidFill>
                  <a:srgbClr val="0D0D0D"/>
                </a:solidFill>
                <a:latin typeface="Times New Roman" panose="02020603050405020304" pitchFamily="18" charset="0"/>
                <a:ea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rPr>
              <a:t> Nêu tác dụng của phép điệp ngữ trong những câu văn sau: “</a:t>
            </a:r>
            <a:r>
              <a:rPr lang="en-US" sz="2800" i="1">
                <a:solidFill>
                  <a:srgbClr val="0D0D0D"/>
                </a:solidFill>
                <a:latin typeface="Times New Roman" panose="02020603050405020304" pitchFamily="18" charset="0"/>
                <a:ea typeface="Times New Roman" panose="02020603050405020304" pitchFamily="18" charset="0"/>
              </a:rPr>
              <a:t>Đâu rồi con đường trải cát mịn quanh co tôi đếm bước ngày xưa. Đâu rồi những mái ngói rêu phong chiều về khói bếp mờ tỏa. Đâu rồi những lũy tre xanh rì ngày nhỏ rợp bóng tuổi thơ tôi…</a:t>
            </a:r>
            <a:r>
              <a:rPr lang="en-US" sz="280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rPr>
              <a:t>Câu 4.</a:t>
            </a:r>
            <a:r>
              <a:rPr lang="en-US" sz="2800">
                <a:latin typeface="Times New Roman" panose="02020603050405020304" pitchFamily="18" charset="0"/>
                <a:ea typeface="Times New Roman" panose="02020603050405020304" pitchFamily="18" charset="0"/>
              </a:rPr>
              <a:t> Văn bản thể hiện vấn đề gì? Qua vấn đề đó, tác giả muốn gửi gắm thông điệp gì?</a:t>
            </a:r>
          </a:p>
          <a:p>
            <a:pPr algn="just">
              <a:spcAft>
                <a:spcPts val="0"/>
              </a:spcAft>
            </a:pPr>
            <a:r>
              <a:rPr lang="en-US" sz="2800" b="1">
                <a:latin typeface="Times New Roman" panose="02020603050405020304" pitchFamily="18" charset="0"/>
                <a:ea typeface="Times New Roman" panose="02020603050405020304" pitchFamily="18" charset="0"/>
              </a:rPr>
              <a:t>Câu 5.</a:t>
            </a:r>
            <a:r>
              <a:rPr lang="en-US" sz="2800">
                <a:latin typeface="Times New Roman" panose="02020603050405020304" pitchFamily="18" charset="0"/>
                <a:ea typeface="Times New Roman" panose="02020603050405020304" pitchFamily="18" charset="0"/>
              </a:rPr>
              <a:t> Em có suy nghĩ gì về nhận định của tác giả:</a:t>
            </a:r>
            <a:r>
              <a:rPr lang="en-US" sz="2800">
                <a:solidFill>
                  <a:srgbClr val="0D0D0D"/>
                </a:solidFill>
                <a:latin typeface="Times New Roman" panose="02020603050405020304" pitchFamily="18" charset="0"/>
                <a:ea typeface="Times New Roman" panose="02020603050405020304" pitchFamily="18" charset="0"/>
              </a:rPr>
              <a:t> “</a:t>
            </a:r>
            <a:r>
              <a:rPr lang="en-US" sz="2800" i="1">
                <a:solidFill>
                  <a:srgbClr val="0D0D0D"/>
                </a:solidFill>
                <a:latin typeface="Times New Roman" panose="02020603050405020304" pitchFamily="18" charset="0"/>
                <a:ea typeface="Times New Roman" panose="02020603050405020304" pitchFamily="18" charset="0"/>
              </a:rPr>
              <a:t>Cuộc sống rồi phải khác đi, nhiều thứ phải dần thay đổi</a:t>
            </a:r>
            <a:r>
              <a:rPr lang="en-US" sz="2800" i="1" smtClean="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01973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3505" y="555725"/>
            <a:ext cx="3806876"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 ĐỀ 2:</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36812" y="1240137"/>
            <a:ext cx="10872716" cy="2246769"/>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a:t>
            </a:r>
            <a:r>
              <a:rPr lang="en-US" sz="2800">
                <a:latin typeface="Times New Roman" panose="02020603050405020304" pitchFamily="18" charset="0"/>
                <a:ea typeface="Times New Roman" panose="02020603050405020304" pitchFamily="18" charset="0"/>
                <a:cs typeface="Times New Roman" panose="02020603050405020304" pitchFamily="18" charset="0"/>
              </a:rPr>
              <a:t> Đề tài của văn bản: thiên nhiên ở làng quê.</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 Dựa vào: Nhan đề của văn bản: </a:t>
            </a:r>
            <a:r>
              <a:rPr lang="en-US" sz="2800" i="1" kern="1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Còn đâu những lũy tre làng</a:t>
            </a:r>
            <a:r>
              <a:rPr lang="en-US" sz="2800">
                <a:latin typeface="Times New Roman" panose="02020603050405020304" pitchFamily="18" charset="0"/>
                <a:ea typeface="Times New Roman" panose="02020603050405020304" pitchFamily="18" charset="0"/>
                <a:cs typeface="Times New Roman" panose="02020603050405020304" pitchFamily="18" charset="0"/>
              </a:rPr>
              <a:t>; từ ngữ được lặp lại nhiều lần “luỹ tre, hàng tre, bụi tre”; nội dung mà văn bản đề cập đến là sự tiếc nuối của tác giả khi mất đi những luỹ tre làng. </a:t>
            </a:r>
          </a:p>
        </p:txBody>
      </p:sp>
      <p:sp>
        <p:nvSpPr>
          <p:cNvPr id="4" name="Rectangle 3"/>
          <p:cNvSpPr/>
          <p:nvPr/>
        </p:nvSpPr>
        <p:spPr>
          <a:xfrm>
            <a:off x="536812" y="3840792"/>
            <a:ext cx="10927307" cy="1384995"/>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Yếu tố trữ tình được thể hiện trực tiếp ở những câu văn như: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Bỗng nghe lòng bâng khuâng tiếc nhớ. Đâu rồi những lũy tre già xanh rì rợp mát tuổi thơ tôi…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53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879" y="1146411"/>
            <a:ext cx="10235820" cy="4539191"/>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rPr>
              <a:t>Câu 3.</a:t>
            </a:r>
            <a:r>
              <a:rPr lang="en-US" sz="2800">
                <a:solidFill>
                  <a:srgbClr val="0D0D0D"/>
                </a:solidFill>
                <a:latin typeface="Times New Roman" panose="02020603050405020304" pitchFamily="18" charset="0"/>
                <a:ea typeface="Times New Roman" panose="02020603050405020304" pitchFamily="18" charset="0"/>
              </a:rPr>
              <a:t> Tác dụng của phép điệp ngữ trong những câu văn: “</a:t>
            </a:r>
            <a:r>
              <a:rPr lang="en-US" sz="2800" i="1">
                <a:solidFill>
                  <a:srgbClr val="0D0D0D"/>
                </a:solidFill>
                <a:latin typeface="Times New Roman" panose="02020603050405020304" pitchFamily="18" charset="0"/>
                <a:ea typeface="Times New Roman" panose="02020603050405020304" pitchFamily="18" charset="0"/>
              </a:rPr>
              <a:t>Đâu rồi con đường trải cát mịn quanh co tôi đếm bước ngày xưa. Đâu rồi những mái ngói rêu phong chiều về khói bếp mờ tỏa. Đâu rồi những lũy tre xanh rì ngày nhỏ rợp bóng tuổi thơ tôi…</a:t>
            </a:r>
            <a:r>
              <a:rPr lang="en-US" sz="280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Tạo sự liên kết chặt chẽ và giọng điệu nhịp nhàng giữa các câu văn;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rPr>
              <a:t>- Nhấn mạnh tình cảm tiếc nuối trước những vẻ đẹp làng quê đang dần bị biến mất</a:t>
            </a:r>
            <a:r>
              <a:rPr lang="en-US" sz="2800" smtClean="0">
                <a:solidFill>
                  <a:srgbClr val="0D0D0D"/>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01297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1678674"/>
            <a:ext cx="10290412" cy="2600199"/>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latin typeface="Times New Roman" panose="02020603050405020304" pitchFamily="18" charset="0"/>
                <a:ea typeface="Times New Roman" panose="02020603050405020304" pitchFamily="18" charset="0"/>
                <a:cs typeface="Times New Roman" panose="02020603050405020304" pitchFamily="18" charset="0"/>
              </a:rPr>
              <a:t> Văn bản thể hiện vấn đề: Vẻ đẹp làng quê đang bị mất dần. Qua vấn đề đó, tác giả muốn gửi gắm thông điệp: Cần trân trọng, nâng niu, giữ gìn những vẻ đẹp vốn có của làng quê; phát triển nhưng không được huỷ hoại đi những nét đẹp vốn có của thiên nhiên cảnh vật</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4544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4526" y="1692322"/>
            <a:ext cx="10112991" cy="2600199"/>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5.</a:t>
            </a:r>
            <a:r>
              <a:rPr lang="en-US" sz="2800">
                <a:latin typeface="Times New Roman" panose="02020603050405020304" pitchFamily="18" charset="0"/>
                <a:ea typeface="Times New Roman" panose="02020603050405020304" pitchFamily="18" charset="0"/>
                <a:cs typeface="Times New Roman" panose="02020603050405020304" pitchFamily="18" charset="0"/>
              </a:rPr>
              <a:t> Nhận định của tác giả:</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Cuộc sống rồi phải khác đi, nhiều thứ phải dần thay đổi”: </a:t>
            </a:r>
            <a:r>
              <a:rPr lang="en-US" sz="2800">
                <a:latin typeface="Times New Roman" panose="02020603050405020304" pitchFamily="18" charset="0"/>
                <a:ea typeface="Times New Roman" panose="02020603050405020304" pitchFamily="18" charset="0"/>
                <a:cs typeface="Times New Roman" panose="02020603050405020304" pitchFamily="18" charset="0"/>
              </a:rPr>
              <a:t>Cần biết chấp nhận sự thay đổi thì mới có thể phát triển đi lên, đó là quy luật bất biến nhưng cũng cần chắt lọc bảo tồn những vẻ đẹp thiên nhiên, không vì phát triển mà huỷ hoại chúng.</a:t>
            </a:r>
          </a:p>
        </p:txBody>
      </p:sp>
    </p:spTree>
    <p:extLst>
      <p:ext uri="{BB962C8B-B14F-4D97-AF65-F5344CB8AC3E}">
        <p14:creationId xmlns:p14="http://schemas.microsoft.com/office/powerpoint/2010/main" val="3557555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70" y="491320"/>
            <a:ext cx="10658902" cy="5262979"/>
          </a:xfrm>
          <a:prstGeom prst="rect">
            <a:avLst/>
          </a:prstGeom>
        </p:spPr>
        <p:txBody>
          <a:bodyPr wrap="square">
            <a:spAutoFit/>
          </a:bodyPr>
          <a:lstStyle/>
          <a:p>
            <a:pPr indent="36195" algn="ctr">
              <a:spcAft>
                <a:spcPts val="0"/>
              </a:spcAft>
            </a:pPr>
            <a:r>
              <a:rPr lang="en-US" sz="2800" b="1" smtClean="0">
                <a:solidFill>
                  <a:srgbClr val="FF0000"/>
                </a:solidFill>
                <a:latin typeface="Times New Roman" panose="02020603050405020304" pitchFamily="18" charset="0"/>
                <a:ea typeface="Times New Roman" panose="02020603050405020304" pitchFamily="18" charset="0"/>
              </a:rPr>
              <a:t>ĐỀ SỐ 3</a:t>
            </a:r>
            <a:endParaRPr lang="en-US" sz="2800" smtClean="0">
              <a:latin typeface="Times New Roman" panose="02020603050405020304" pitchFamily="18" charset="0"/>
              <a:ea typeface="Times New Roman" panose="02020603050405020304" pitchFamily="18" charset="0"/>
            </a:endParaRPr>
          </a:p>
          <a:p>
            <a:pPr marL="180975" indent="36195" algn="just">
              <a:spcAft>
                <a:spcPts val="0"/>
              </a:spcAft>
            </a:pPr>
            <a:r>
              <a:rPr lang="en-US" sz="2800" b="1" smtClean="0">
                <a:latin typeface="Times New Roman" panose="02020603050405020304" pitchFamily="18" charset="0"/>
                <a:ea typeface="Times New Roman" panose="02020603050405020304" pitchFamily="18" charset="0"/>
              </a:rPr>
              <a:t>Đọc </a:t>
            </a:r>
            <a:r>
              <a:rPr lang="en-US" sz="2800" b="1">
                <a:latin typeface="Times New Roman" panose="02020603050405020304" pitchFamily="18" charset="0"/>
                <a:ea typeface="Times New Roman" panose="02020603050405020304" pitchFamily="18" charset="0"/>
              </a:rPr>
              <a:t>đoạn trích sau và thực hiện các yêu cầu: </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2B2B2B"/>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Cứ nhìn bát phở không thôi, cũng thú. Một nhúm bánh phở; một ít hành hoa thái nhỏ, điểm mấy ngọn rau thơm xanh biêng biếc; mấy nhát gừng màu vàng thái mướt như tơ; mấy miếng ớt mỏng vừa đỏ màu hoa hiên vừa đỏ sẫm như hoa lựu... ba bốn thứ màu sắc đó cho ta cái cảm giác được ngắm một bức họa lập thể của một họa sĩ trong phái văn nghệ tiền tiến dùng màu sắc hơi lố lỉnh, hơi bạo quá, nhưng mà đẹp mắt.</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Trên tất cả mấy thứ đó, người bán hàng bây giờ mới thái thịt bò từng miếng bày lên.</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Đến đây thì Tráng vẫn không nói năng gì, nhưng tỏ ra biết chiều ý khách hàng một cách đáng yêu.</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68748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7187" y="975268"/>
            <a:ext cx="10395045" cy="4401205"/>
          </a:xfrm>
          <a:prstGeom prst="rect">
            <a:avLst/>
          </a:prstGeom>
        </p:spPr>
        <p:txBody>
          <a:bodyPr wrap="square">
            <a:spAutoFit/>
          </a:bodyPr>
          <a:lstStyle/>
          <a:p>
            <a:pPr algn="just">
              <a:spcAft>
                <a:spcPts val="0"/>
              </a:spcAft>
            </a:pPr>
            <a:r>
              <a:rPr lang="en-US" sz="2800" i="1" smtClean="0">
                <a:solidFill>
                  <a:srgbClr val="000000"/>
                </a:solidFill>
                <a:latin typeface="Times New Roman" panose="02020603050405020304" pitchFamily="18" charset="0"/>
                <a:ea typeface="Times New Roman" panose="02020603050405020304" pitchFamily="18" charset="0"/>
              </a:rPr>
              <a:t>      Ông </a:t>
            </a:r>
            <a:r>
              <a:rPr lang="en-US" sz="2800" i="1">
                <a:solidFill>
                  <a:srgbClr val="000000"/>
                </a:solidFill>
                <a:latin typeface="Times New Roman" panose="02020603050405020304" pitchFamily="18" charset="0"/>
                <a:ea typeface="Times New Roman" panose="02020603050405020304" pitchFamily="18" charset="0"/>
              </a:rPr>
              <a:t>muốn xơi chỗ thịt nào cũng có: vè, sụn nạm, mỡ gầu, mỡ lật, vừa mỡ vừa nạc, vừa nạm vừa sụn, thứ gì anh ta cũng chọn cho kỳ được vừa ý ông - miễn là ông đến xơi phở đừng muộn quá.</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Ăn phở chín thì như thế là xong, chỉ còn phải lấy nước dùng và rắc một chút hạt tiêu, hay vắt mấy giọt chanh (nếu không là tí dấm).</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Nếu ông lại thích vừa tái vừa chín thì trước khi rưới nước dùng, anh Tráng vốc một ít thịt tái đã thái sẵn để ở trong một cái bát ôtô, bày lên trên cùng rồi mới rưới nước dùng sau.</a:t>
            </a:r>
            <a:endParaRPr lang="en-US" sz="2800">
              <a:latin typeface="Times New Roman" panose="02020603050405020304" pitchFamily="18" charset="0"/>
              <a:ea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Thế là “bài thơ phở” viết xong rồi đấy, mời ông cầm đũa. Húp một tí nước thôi, đừng nhiều nhé! Ông đã thấy tỉnh người rồi phải không</a:t>
            </a:r>
            <a:r>
              <a:rPr lang="en-US" sz="2800" i="1" smtClean="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0717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9762" y="649238"/>
            <a:ext cx="6096000" cy="1307537"/>
          </a:xfrm>
          <a:prstGeom prst="rect">
            <a:avLst/>
          </a:prstGeom>
        </p:spPr>
        <p:txBody>
          <a:bodyPr>
            <a:spAutoFit/>
          </a:bodyPr>
          <a:lstStyle/>
          <a:p>
            <a:pPr algn="ctr">
              <a:lnSpc>
                <a:spcPct val="150000"/>
              </a:lnSpc>
              <a:spcAft>
                <a:spcPts val="0"/>
              </a:spcAft>
            </a:pPr>
            <a:r>
              <a:rPr lang="da-DK"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PHIẾU HỌC TẬP SỐ 3</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50000"/>
              </a:lnSpc>
              <a:spcAft>
                <a:spcPts val="0"/>
              </a:spcAft>
            </a:pPr>
            <a:r>
              <a:rPr lang="da-DK"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(Cách đọc VB tuỳ bút và tản văn)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07039256"/>
              </p:ext>
            </p:extLst>
          </p:nvPr>
        </p:nvGraphicFramePr>
        <p:xfrm>
          <a:off x="968990" y="2947916"/>
          <a:ext cx="10536072" cy="1839944"/>
        </p:xfrm>
        <a:graphic>
          <a:graphicData uri="http://schemas.openxmlformats.org/drawingml/2006/table">
            <a:tbl>
              <a:tblPr firstRow="1" firstCol="1" bandRow="1"/>
              <a:tblGrid>
                <a:gridCol w="5268036">
                  <a:extLst>
                    <a:ext uri="{9D8B030D-6E8A-4147-A177-3AD203B41FA5}">
                      <a16:colId xmlns:a16="http://schemas.microsoft.com/office/drawing/2014/main" val="1503936651"/>
                    </a:ext>
                  </a:extLst>
                </a:gridCol>
                <a:gridCol w="5268036">
                  <a:extLst>
                    <a:ext uri="{9D8B030D-6E8A-4147-A177-3AD203B41FA5}">
                      <a16:colId xmlns:a16="http://schemas.microsoft.com/office/drawing/2014/main" val="2560589285"/>
                    </a:ext>
                  </a:extLst>
                </a:gridCol>
              </a:tblGrid>
              <a:tr h="919972">
                <a:tc>
                  <a:txBody>
                    <a:bodyPr/>
                    <a:lstStyle/>
                    <a:p>
                      <a:pPr algn="ctr">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Tuỳ bút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Tản văn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880197"/>
                  </a:ext>
                </a:extLst>
              </a:tr>
              <a:tr h="919972">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a-DK"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3044788"/>
                  </a:ext>
                </a:extLst>
              </a:tr>
            </a:tbl>
          </a:graphicData>
        </a:graphic>
      </p:graphicFrame>
    </p:spTree>
    <p:extLst>
      <p:ext uri="{BB962C8B-B14F-4D97-AF65-F5344CB8AC3E}">
        <p14:creationId xmlns:p14="http://schemas.microsoft.com/office/powerpoint/2010/main" val="976054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739" y="1173708"/>
            <a:ext cx="10768083" cy="3970318"/>
          </a:xfrm>
          <a:prstGeom prst="rect">
            <a:avLst/>
          </a:prstGeom>
        </p:spPr>
        <p:txBody>
          <a:bodyPr wrap="square">
            <a:spAutoFit/>
          </a:bodyPr>
          <a:lstStyle/>
          <a:p>
            <a:pPr algn="just"/>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Nước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dùng nóng lắm đấy, nóng bỏng rẫy lên, nhưng ăn phở có như thế mới ngon. Thịt thì mềm, bánh thì dẻo, thỉnh thoảng lại thấy cay cái cay của gừng, cay cái cay của hạt tiêu, cay cái cay của ớt; thỉnh thoảng lại thấy thơm nhè nhẹ cái thơm của hành hoa, thơm hăng hắc cái thơm của rau thơm, thơm dìu dịu cái thơm của thịt bò tươi và mềm... rồi thì hòa hợp tất cả những vị đó lại, nước dùng ngọt cứ lừ đi, ngọt một cách hiền lành, êm dịu, ngọt một cách thành thực, thiên nhiên, không có chất gì là hóa học... không, ông phải thú nhận với tôi đi: “Có phải ăn một bát phở như thế thì khoan khoái quá, phải không?”</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961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6370" y="1776948"/>
            <a:ext cx="10326806" cy="2677656"/>
          </a:xfrm>
          <a:prstGeom prst="rect">
            <a:avLst/>
          </a:prstGeom>
        </p:spPr>
        <p:txBody>
          <a:bodyPr wrap="square">
            <a:spAutoFit/>
          </a:bodyPr>
          <a:lstStyle/>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rPr>
              <a:t>     Quả </a:t>
            </a:r>
            <a:r>
              <a:rPr lang="en-US" sz="2800" i="1">
                <a:solidFill>
                  <a:srgbClr val="000000"/>
                </a:solidFill>
                <a:latin typeface="Times New Roman" panose="02020603050405020304" pitchFamily="18" charset="0"/>
                <a:ea typeface="Times New Roman" panose="02020603050405020304" pitchFamily="18" charset="0"/>
              </a:rPr>
              <a:t>vậy, ăn một bát phở như thế, phải nói rằng có thể “lâm li” hơn là nghe thấy một câu nói hữu tình của người yêu, ăn một bát phở như thế, thú có thể ví như sau một thời gian xa cách, được ngã vào trong vòng tay một người vợ đẹp mà lại đa tình vậy!</a:t>
            </a:r>
            <a:endParaRPr lang="en-US" sz="2800">
              <a:latin typeface="Times New Roman" panose="02020603050405020304" pitchFamily="18" charset="0"/>
              <a:ea typeface="Times New Roman" panose="02020603050405020304" pitchFamily="18" charset="0"/>
            </a:endParaRPr>
          </a:p>
          <a:p>
            <a:pPr algn="r">
              <a:spcAft>
                <a:spcPts val="0"/>
              </a:spcAft>
            </a:pPr>
            <a:r>
              <a:rPr lang="en-US" sz="2800">
                <a:solidFill>
                  <a:srgbClr val="000000"/>
                </a:solidFill>
                <a:latin typeface="Times New Roman" panose="02020603050405020304" pitchFamily="18" charset="0"/>
                <a:ea typeface="Times New Roman" panose="02020603050405020304" pitchFamily="18" charset="0"/>
              </a:rPr>
              <a:t>(Trích chương 2, </a:t>
            </a:r>
            <a:r>
              <a:rPr lang="en-US" sz="2800" i="1">
                <a:solidFill>
                  <a:srgbClr val="000000"/>
                </a:solidFill>
                <a:latin typeface="Times New Roman" panose="02020603050405020304" pitchFamily="18" charset="0"/>
                <a:ea typeface="Times New Roman" panose="02020603050405020304" pitchFamily="18" charset="0"/>
              </a:rPr>
              <a:t>Phở bò – món quà căn bản</a:t>
            </a:r>
            <a:r>
              <a:rPr lang="en-US" sz="280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a:p>
            <a:pPr algn="r">
              <a:spcAft>
                <a:spcPts val="0"/>
              </a:spcAft>
            </a:pPr>
            <a:r>
              <a:rPr lang="en-US" sz="2800">
                <a:solidFill>
                  <a:srgbClr val="000000"/>
                </a:solidFill>
                <a:latin typeface="Times New Roman" panose="02020603050405020304" pitchFamily="18" charset="0"/>
                <a:ea typeface="Times New Roman" panose="02020603050405020304" pitchFamily="18" charset="0"/>
              </a:rPr>
              <a:t> In trong </a:t>
            </a:r>
            <a:r>
              <a:rPr lang="en-US" sz="2800" i="1">
                <a:solidFill>
                  <a:srgbClr val="000000"/>
                </a:solidFill>
                <a:latin typeface="Times New Roman" panose="02020603050405020304" pitchFamily="18" charset="0"/>
                <a:ea typeface="Times New Roman" panose="02020603050405020304" pitchFamily="18" charset="0"/>
              </a:rPr>
              <a:t>Miếng ngon Hà Nội, </a:t>
            </a:r>
            <a:r>
              <a:rPr lang="en-US" sz="2800">
                <a:solidFill>
                  <a:srgbClr val="000000"/>
                </a:solidFill>
                <a:latin typeface="Times New Roman" panose="02020603050405020304" pitchFamily="18" charset="0"/>
                <a:ea typeface="Times New Roman" panose="02020603050405020304" pitchFamily="18" charset="0"/>
              </a:rPr>
              <a:t>NXB Lao động, 2009</a:t>
            </a:r>
            <a:r>
              <a:rPr lang="en-US" sz="2800" smtClean="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830772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796" y="1105469"/>
            <a:ext cx="10904561" cy="3970318"/>
          </a:xfrm>
          <a:prstGeom prst="rect">
            <a:avLst/>
          </a:prstGeom>
        </p:spPr>
        <p:txBody>
          <a:bodyPr wrap="square">
            <a:spAutoFit/>
          </a:bodyPr>
          <a:lstStyle/>
          <a:p>
            <a:pPr fontAlgn="base">
              <a:spcAft>
                <a:spcPts val="0"/>
              </a:spcAft>
            </a:pPr>
            <a:r>
              <a:rPr lang="en-US" sz="2800" b="1">
                <a:latin typeface="Times New Roman" panose="02020603050405020304" pitchFamily="18" charset="0"/>
                <a:ea typeface="Times New Roman" panose="02020603050405020304" pitchFamily="18" charset="0"/>
              </a:rPr>
              <a:t>Câu 1. </a:t>
            </a:r>
            <a:r>
              <a:rPr lang="en-US" sz="2800">
                <a:latin typeface="Times New Roman" panose="02020603050405020304" pitchFamily="18" charset="0"/>
                <a:ea typeface="Times New Roman" panose="02020603050405020304" pitchFamily="18" charset="0"/>
              </a:rPr>
              <a:t>Nêu phương thức biểu đạt của văn bản. </a:t>
            </a:r>
          </a:p>
          <a:p>
            <a:pPr fontAlgn="base">
              <a:spcAft>
                <a:spcPts val="0"/>
              </a:spcAft>
            </a:pPr>
            <a:r>
              <a:rPr lang="en-US" sz="2800" b="1">
                <a:latin typeface="Times New Roman" panose="02020603050405020304" pitchFamily="18" charset="0"/>
                <a:ea typeface="Times New Roman" panose="02020603050405020304" pitchFamily="18" charset="0"/>
              </a:rPr>
              <a:t>Câu 2. </a:t>
            </a:r>
            <a:r>
              <a:rPr lang="en-US" sz="2800">
                <a:latin typeface="Times New Roman" panose="02020603050405020304" pitchFamily="18" charset="0"/>
                <a:ea typeface="Times New Roman" panose="02020603050405020304" pitchFamily="18" charset="0"/>
              </a:rPr>
              <a:t>Xác định chủ đề của đoạn trích.</a:t>
            </a:r>
          </a:p>
          <a:p>
            <a:pPr fontAlgn="base">
              <a:spcAft>
                <a:spcPts val="0"/>
              </a:spcAft>
            </a:pPr>
            <a:r>
              <a:rPr lang="en-US" sz="2800" b="1">
                <a:latin typeface="Times New Roman" panose="02020603050405020304" pitchFamily="18" charset="0"/>
                <a:ea typeface="Times New Roman" panose="02020603050405020304" pitchFamily="18" charset="0"/>
              </a:rPr>
              <a:t>Câu 3. </a:t>
            </a:r>
            <a:r>
              <a:rPr lang="en-US" sz="2800">
                <a:latin typeface="Times New Roman" panose="02020603050405020304" pitchFamily="18" charset="0"/>
                <a:ea typeface="Times New Roman" panose="02020603050405020304" pitchFamily="18" charset="0"/>
              </a:rPr>
              <a:t>Theo Vũ Bằng, “bài thơ phở” được viết như thế nào? Em có nhận xét gì về giọng điệu của tác giả khi viết về “bài thơ ấy”?</a:t>
            </a:r>
          </a:p>
          <a:p>
            <a:pPr fontAlgn="base">
              <a:spcAft>
                <a:spcPts val="0"/>
              </a:spcAft>
            </a:pPr>
            <a:r>
              <a:rPr lang="en-US" sz="2800" b="1">
                <a:latin typeface="Times New Roman" panose="02020603050405020304" pitchFamily="18" charset="0"/>
                <a:ea typeface="Times New Roman" panose="02020603050405020304" pitchFamily="18" charset="0"/>
              </a:rPr>
              <a:t>Câu 4. </a:t>
            </a:r>
            <a:r>
              <a:rPr lang="en-US" sz="2800">
                <a:latin typeface="Times New Roman" panose="02020603050405020304" pitchFamily="18" charset="0"/>
                <a:ea typeface="Times New Roman" panose="02020603050405020304" pitchFamily="18" charset="0"/>
              </a:rPr>
              <a:t>Phở được tác giả cảm nhận qua những hương vị nào?</a:t>
            </a:r>
          </a:p>
          <a:p>
            <a:pPr fontAlgn="base">
              <a:spcAft>
                <a:spcPts val="0"/>
              </a:spcAft>
            </a:pPr>
            <a:r>
              <a:rPr lang="en-US" sz="2800" b="1">
                <a:latin typeface="Times New Roman" panose="02020603050405020304" pitchFamily="18" charset="0"/>
                <a:ea typeface="Times New Roman" panose="02020603050405020304" pitchFamily="18" charset="0"/>
              </a:rPr>
              <a:t>Câu 5</a:t>
            </a:r>
            <a:r>
              <a:rPr lang="en-US" sz="2800">
                <a:latin typeface="Times New Roman" panose="02020603050405020304" pitchFamily="18" charset="0"/>
                <a:ea typeface="Times New Roman" panose="02020603050405020304" pitchFamily="18" charset="0"/>
              </a:rPr>
              <a:t>. Cái tôi của Vũ Bằng được thể hiện như thế nào trong đoạn trích?</a:t>
            </a:r>
          </a:p>
          <a:p>
            <a:pPr algn="just" fontAlgn="base">
              <a:spcAft>
                <a:spcPts val="0"/>
              </a:spcAft>
            </a:pPr>
            <a:r>
              <a:rPr lang="en-US" sz="2800" b="1">
                <a:latin typeface="Times New Roman" panose="02020603050405020304" pitchFamily="18" charset="0"/>
                <a:ea typeface="Times New Roman" panose="02020603050405020304" pitchFamily="18" charset="0"/>
              </a:rPr>
              <a:t>Câu 6. </a:t>
            </a:r>
            <a:r>
              <a:rPr lang="en-US" sz="2800">
                <a:latin typeface="Times New Roman" panose="02020603050405020304" pitchFamily="18" charset="0"/>
                <a:ea typeface="Times New Roman" panose="02020603050405020304" pitchFamily="18" charset="0"/>
              </a:rPr>
              <a:t>Ngày nay phở - món ăn truyền thống của Việt Nam đã được mang ra thị trường thế giới. Theo em, việc làm này mang đến ý nghĩa gì? (Trả lời từ 3-5 dòng).</a:t>
            </a:r>
            <a:endParaRPr lang="en-US" sz="2800"/>
          </a:p>
        </p:txBody>
      </p:sp>
    </p:spTree>
    <p:extLst>
      <p:ext uri="{BB962C8B-B14F-4D97-AF65-F5344CB8AC3E}">
        <p14:creationId xmlns:p14="http://schemas.microsoft.com/office/powerpoint/2010/main" val="6646742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7" y="2265530"/>
            <a:ext cx="11054686" cy="2677656"/>
          </a:xfrm>
          <a:prstGeom prst="rect">
            <a:avLst/>
          </a:prstGeom>
        </p:spPr>
        <p:txBody>
          <a:bodyPr wrap="square">
            <a:spAutoFit/>
          </a:bodyPr>
          <a:lstStyle/>
          <a:p>
            <a:pPr fontAlgn="base">
              <a:lnSpc>
                <a:spcPct val="150000"/>
              </a:lnSpc>
              <a:spcAft>
                <a:spcPts val="0"/>
              </a:spcAft>
            </a:pPr>
            <a:r>
              <a:rPr lang="en-US" sz="2800" b="1" smtClean="0">
                <a:latin typeface="Times New Roman" panose="02020603050405020304" pitchFamily="18" charset="0"/>
                <a:ea typeface="Times New Roman" panose="02020603050405020304" pitchFamily="18" charset="0"/>
              </a:rPr>
              <a:t>Câu </a:t>
            </a:r>
            <a:r>
              <a:rPr lang="en-US" sz="2800" b="1">
                <a:latin typeface="Times New Roman" panose="02020603050405020304" pitchFamily="18" charset="0"/>
                <a:ea typeface="Times New Roman" panose="02020603050405020304" pitchFamily="18" charset="0"/>
              </a:rPr>
              <a:t>1. </a:t>
            </a:r>
            <a:r>
              <a:rPr lang="en-US" sz="2800">
                <a:latin typeface="Times New Roman" panose="02020603050405020304" pitchFamily="18" charset="0"/>
                <a:ea typeface="Times New Roman" panose="02020603050405020304" pitchFamily="18" charset="0"/>
              </a:rPr>
              <a:t>Phương thức biểu đạt của văn bản: thuyết minh, biểu cảm, miêu tả.</a:t>
            </a:r>
          </a:p>
          <a:p>
            <a:pPr algn="just" fontAlgn="base">
              <a:lnSpc>
                <a:spcPct val="150000"/>
              </a:lnSpc>
              <a:spcAft>
                <a:spcPts val="0"/>
              </a:spcAft>
            </a:pPr>
            <a:r>
              <a:rPr lang="en-US" sz="2800" b="1">
                <a:latin typeface="Times New Roman" panose="02020603050405020304" pitchFamily="18" charset="0"/>
                <a:ea typeface="Times New Roman" panose="02020603050405020304" pitchFamily="18" charset="0"/>
              </a:rPr>
              <a:t>Câu 2.</a:t>
            </a:r>
            <a:r>
              <a:rPr lang="en-US" sz="2800">
                <a:latin typeface="Times New Roman" panose="02020603050405020304" pitchFamily="18" charset="0"/>
                <a:ea typeface="Times New Roman" panose="02020603050405020304" pitchFamily="18" charset="0"/>
              </a:rPr>
              <a:t> Chủ đề của đoạn trích: Cảm nhận hương vị đặc biệt, giá trị của phở Hà Nội. Qua đó thể hiện niềm trân trọng, say mê của tác giả đối với phở và với Hà Nội</a:t>
            </a:r>
            <a:r>
              <a:rPr lang="en-US" sz="2800" smtClean="0">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4217913" y="733146"/>
            <a:ext cx="4255717"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Calibri" panose="020F0502020204030204" pitchFamily="34" charset="0"/>
              </a:rPr>
              <a:t>*GỢI Ý ĐÁP ÁN ĐỀ SỐ 3</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323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263" y="436728"/>
            <a:ext cx="11095630" cy="5693866"/>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 </a:t>
            </a:r>
            <a:r>
              <a:rPr lang="en-US" sz="2800">
                <a:latin typeface="Times New Roman" panose="02020603050405020304" pitchFamily="18" charset="0"/>
                <a:ea typeface="Times New Roman" panose="02020603050405020304" pitchFamily="18" charset="0"/>
                <a:cs typeface="Times New Roman" panose="02020603050405020304" pitchFamily="18" charset="0"/>
              </a:rPr>
              <a:t>Theo Vũ Bằng, “bài thơ phở” được viết bởi các công đoạn sau đây:</a:t>
            </a: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Một nhúm bánh phở; một ít hành hoa thái nhỏ, điểm mấy ngọn rau thơm xanh biêng biếc; mấy nhát gừng màu vàng thái mướt như tơ; mấy miếng ớt mỏng,…</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Trên tất cả mấy thứ đó, người bán hàng bây giờ mới thái thịt bò từng miếng bày lên.     </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Nếu ăn phở chín thì như thế là xong, chỉ còn phải lấy nước dùng và rắc một chút hạt tiêu, hay vắt mấy giọt chanh (nếu không là tí dấm).</a:t>
            </a: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Nếu thích vừa tái vừa chín thì trước khi rưới nước dùng thì vốc một ít thịt tái đã thái sẵn để ở trong một cái bát ôtô, bày lên trên cùng rồi mới rưới nước dùng sau.</a:t>
            </a:r>
          </a:p>
          <a:p>
            <a:pPr marL="342900" lvl="0" indent="-342900" algn="just">
              <a:buFont typeface="Wingdings" panose="05000000000000000000" pitchFamily="2" charset="2"/>
              <a:buChar char=""/>
            </a:pPr>
            <a:r>
              <a:rPr lang="en-US" sz="2800">
                <a:latin typeface="Times New Roman" panose="02020603050405020304" pitchFamily="18" charset="0"/>
                <a:ea typeface="MS Mincho"/>
                <a:cs typeface="Times New Roman" panose="02020603050405020304" pitchFamily="18" charset="0"/>
              </a:rPr>
              <a:t>Giọng văn của tác giả tinh tế, nhẹ nhàng, pha chút hào hứng, hóm hỉnh của tác giả khi đang đợi để thưởng thức món phở truyền thống.</a:t>
            </a:r>
          </a:p>
        </p:txBody>
      </p:sp>
    </p:spTree>
    <p:extLst>
      <p:ext uri="{BB962C8B-B14F-4D97-AF65-F5344CB8AC3E}">
        <p14:creationId xmlns:p14="http://schemas.microsoft.com/office/powerpoint/2010/main" val="142396918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5" y="1351129"/>
            <a:ext cx="11000096" cy="3892861"/>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4. </a:t>
            </a:r>
            <a:r>
              <a:rPr lang="en-US" sz="2800">
                <a:solidFill>
                  <a:srgbClr val="000000"/>
                </a:solidFill>
                <a:latin typeface="Times New Roman" panose="02020603050405020304" pitchFamily="18" charset="0"/>
                <a:ea typeface="Times New Roman" panose="02020603050405020304" pitchFamily="18" charset="0"/>
              </a:rPr>
              <a:t>Tác giả cảm nhận phở qua những hương vị:</a:t>
            </a:r>
            <a:r>
              <a:rPr lang="en-US" sz="2800" b="1">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Thịt thì mềm, bánh thì dẻo, thỉnh thoảng lại thấy cay cái cay của gừng, cay cái cay của hạt tiêu, cay cái cay của ớt; thỉnh thoảng lại thấy thơm nhè nhẹ cái thơm của hành hoa, thơm hăng hắc cái thơm của rau thơm, thơm dìu dịu cái thơm của thịt bò tươi và mềm... rồi thì hòa hợp tất cả những vị đó lại, nước dùng ngọt cứ lừ đi</a:t>
            </a:r>
            <a:r>
              <a:rPr lang="en-US" sz="2800" smtClean="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636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09" y="1255595"/>
            <a:ext cx="10795379" cy="3892861"/>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5.  </a:t>
            </a:r>
            <a:r>
              <a:rPr lang="en-US" sz="2800">
                <a:solidFill>
                  <a:srgbClr val="000000"/>
                </a:solidFill>
                <a:latin typeface="Times New Roman" panose="02020603050405020304" pitchFamily="18" charset="0"/>
                <a:ea typeface="Times New Roman" panose="02020603050405020304" pitchFamily="18" charset="0"/>
              </a:rPr>
              <a:t>Cái tôi của Vũ Bằng thể hiện: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Cách nói nhẹ nhàng, tinh tế nhưng không kém phần sắc sảo, am hiểu về ẩm thực, là người “sành ăn”.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Cách nhân xưng ngôi thứ nhất “tôi”;</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Cách bộc lộ tình cảm, cảm xúc trực tiếp qua các câu hỏi tu từ, câu văn cảm thán; - Cách bộc lộ gián tiếp khi miêu tả hương vị của phở Hà Nội</a:t>
            </a:r>
            <a:r>
              <a:rPr lang="en-US" sz="2800" smtClean="0">
                <a:solidFill>
                  <a:srgbClr val="000000"/>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74491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752" y="1405719"/>
            <a:ext cx="10740788" cy="3892861"/>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Câu 6.</a:t>
            </a:r>
            <a:r>
              <a:rPr lang="en-US" sz="2800">
                <a:latin typeface="Times New Roman" panose="02020603050405020304" pitchFamily="18" charset="0"/>
                <a:ea typeface="Times New Roman" panose="02020603050405020304" pitchFamily="18" charset="0"/>
              </a:rPr>
              <a:t> Ý nghĩa của việc đưa phở - món ăn truyền thống của Việt Nam ra thị trường thế giới:</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Quảng bá ẩm thực Việt Nam vừa giữ gìn văn hoá ẩm thực truyền thống vừa tạo ra thị trường rộng lớn hơn, tạo điều kiện làng nghề phát triển ổn định hơn.</a:t>
            </a:r>
          </a:p>
          <a:p>
            <a:pPr algn="just">
              <a:lnSpc>
                <a:spcPct val="150000"/>
              </a:lnSpc>
              <a:spcAft>
                <a:spcPts val="0"/>
              </a:spcAft>
            </a:pPr>
            <a:r>
              <a:rPr lang="en-US" sz="2800">
                <a:latin typeface="Times New Roman" panose="02020603050405020304" pitchFamily="18" charset="0"/>
                <a:ea typeface="Times New Roman" panose="02020603050405020304" pitchFamily="18" charset="0"/>
              </a:rPr>
              <a:t>+ Góp phần thúc đẩy du lịch Việt Nam.</a:t>
            </a:r>
          </a:p>
        </p:txBody>
      </p:sp>
    </p:spTree>
    <p:extLst>
      <p:ext uri="{BB962C8B-B14F-4D97-AF65-F5344CB8AC3E}">
        <p14:creationId xmlns:p14="http://schemas.microsoft.com/office/powerpoint/2010/main" val="266788672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495" y="2077263"/>
            <a:ext cx="11038450" cy="3539430"/>
          </a:xfrm>
          <a:prstGeom prst="rect">
            <a:avLst/>
          </a:prstGeom>
        </p:spPr>
        <p:txBody>
          <a:bodyPr wrap="square">
            <a:spAutoFit/>
          </a:bodyPr>
          <a:lstStyle/>
          <a:p>
            <a:pPr algn="just">
              <a:spcBef>
                <a:spcPts val="600"/>
              </a:spcBef>
              <a:spcAft>
                <a:spcPts val="60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Cốm </a:t>
            </a:r>
            <a:r>
              <a:rPr lang="en-US" sz="2800">
                <a:latin typeface="Times New Roman" panose="02020603050405020304" pitchFamily="18" charset="0"/>
                <a:ea typeface="Times New Roman" panose="02020603050405020304" pitchFamily="18" charset="0"/>
                <a:cs typeface="Times New Roman" panose="02020603050405020304" pitchFamily="18" charset="0"/>
              </a:rPr>
              <a:t>làng Vòng nổi tiếng khắp Hà Nội. Trước thời kì chiến tranh tiếng thơm của cốm làng Vòng truyền đưa vào đến Thanh Nghệ, đến Huế Quảng, đưa xuống Nam Định, Hải Phòng và vào thấu đến Sài Gòn Nam Bộ. Mỗi năm cứ thấy gió mùa thu nổi sóng trên đồng lúa miền Bắc là nhiều người lại nhắc đến cốm Vòng – cái món quà thổ ngơi thơm lành của ruộng lúa nếp ngoại thành thủ đô. Những cây sấu đứng đường của Hà Nội mà bắt đầu lộp bộp rụng xuống những trái sấu chín cây thì trên vỉa hè Hà Nội cũng bắt đầu hiện ra cái hình ảnh người gánh cốm đi bán rong.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881575" y="808947"/>
            <a:ext cx="8918917" cy="523220"/>
          </a:xfrm>
          <a:prstGeom prst="rect">
            <a:avLst/>
          </a:prstGeom>
        </p:spPr>
        <p:txBody>
          <a:bodyPr wrap="square">
            <a:spAutoFit/>
          </a:bodyPr>
          <a:lstStyle/>
          <a:p>
            <a:pPr>
              <a:spcBef>
                <a:spcPts val="600"/>
              </a:spcBef>
              <a:spcAft>
                <a:spcPts val="600"/>
              </a:spcAft>
            </a:pPr>
            <a:r>
              <a:rPr lang="en-US" sz="2800" b="1">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Đề số </a:t>
            </a:r>
            <a:r>
              <a:rPr lang="en-US" sz="2800" b="1" smtClean="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04:</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Times New Roman" panose="02020603050405020304" pitchFamily="18" charset="0"/>
                <a:cs typeface="Times New Roman" panose="02020603050405020304" pitchFamily="18" charset="0"/>
              </a:rPr>
              <a:t>Đọc đoạn trích sau và thực hiện các yêu </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cầu:</a:t>
            </a:r>
          </a:p>
        </p:txBody>
      </p:sp>
      <p:sp>
        <p:nvSpPr>
          <p:cNvPr id="5" name="Rectangle 4"/>
          <p:cNvSpPr/>
          <p:nvPr/>
        </p:nvSpPr>
        <p:spPr>
          <a:xfrm>
            <a:off x="5553647" y="1496906"/>
            <a:ext cx="1188146" cy="584775"/>
          </a:xfrm>
          <a:prstGeom prst="rect">
            <a:avLst/>
          </a:prstGeom>
        </p:spPr>
        <p:txBody>
          <a:bodyPr wrap="none">
            <a:spAutoFit/>
          </a:bodyPr>
          <a:lstStyle/>
          <a:p>
            <a:pPr lvl="0" algn="ctr" fontAlgn="base"/>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CỐM</a:t>
            </a:r>
            <a:endPar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5894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160" y="852590"/>
            <a:ext cx="10849971" cy="4031873"/>
          </a:xfrm>
          <a:prstGeom prst="rect">
            <a:avLst/>
          </a:prstGeom>
        </p:spPr>
        <p:txBody>
          <a:bodyPr wrap="square">
            <a:spAutoFit/>
          </a:bodyPr>
          <a:lstStyle/>
          <a:p>
            <a:pPr algn="just">
              <a:spcBef>
                <a:spcPts val="600"/>
              </a:spcBef>
              <a:spcAft>
                <a:spcPts val="60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Trái với thói thường của hàng rong, gánh cốm cứ êm ả mà đi, người bán cốm không cất tiếng rao hàng. Hình thù người gánh cốm cũng phần nào gợi lên cái phẩm chất như thứ quà giản dị thơm thảo hiền hậu, vừa chắc chắn vừa tinh tế. Đứng trên ban công nhìn xuống, đứng trong ngõ hoặc đứng trong quầy hàng nhìn ra, mà nhận được gánh cốm thì khắc gọi lấy mà mua. Cái gánh cốm Vòng cổ truyền đã quen quá đi rồi với con mắt của nhiều người đã chết đi sống lại nhiều lần với Hà Nội. </a:t>
            </a:r>
          </a:p>
        </p:txBody>
      </p:sp>
    </p:spTree>
    <p:extLst>
      <p:ext uri="{BB962C8B-B14F-4D97-AF65-F5344CB8AC3E}">
        <p14:creationId xmlns:p14="http://schemas.microsoft.com/office/powerpoint/2010/main" val="29690534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5" y="427171"/>
            <a:ext cx="11673385" cy="523220"/>
          </a:xfrm>
          <a:prstGeom prst="rect">
            <a:avLst/>
          </a:prstGeom>
        </p:spPr>
        <p:txBody>
          <a:bodyPr wrap="square">
            <a:spAutoFit/>
          </a:bodyPr>
          <a:lstStyle/>
          <a:p>
            <a:r>
              <a:rPr lang="fr-FR" sz="2800" b="1">
                <a:solidFill>
                  <a:srgbClr val="FF0000"/>
                </a:solidFill>
                <a:latin typeface="Times New Roman" panose="02020603050405020304" pitchFamily="18" charset="0"/>
                <a:ea typeface="Times New Roman" panose="02020603050405020304" pitchFamily="18" charset="0"/>
              </a:rPr>
              <a:t>A. ÔN TẬP NHỮNG ĐẶC TRƯNG THỂ LOẠI TUỲ BÚT VÀ TẢN VĂN</a:t>
            </a:r>
            <a:endParaRPr lang="en-US" sz="2800"/>
          </a:p>
        </p:txBody>
      </p:sp>
      <p:sp>
        <p:nvSpPr>
          <p:cNvPr id="4" name="Rectangle 3"/>
          <p:cNvSpPr/>
          <p:nvPr/>
        </p:nvSpPr>
        <p:spPr>
          <a:xfrm>
            <a:off x="518615" y="1255306"/>
            <a:ext cx="7430239" cy="523220"/>
          </a:xfrm>
          <a:prstGeom prst="rect">
            <a:avLst/>
          </a:prstGeom>
        </p:spPr>
        <p:txBody>
          <a:bodyPr wrap="none">
            <a:spAutoFit/>
          </a:bodyPr>
          <a:lstStyle/>
          <a:p>
            <a:pPr>
              <a:spcAft>
                <a:spcPts val="0"/>
              </a:spcAft>
            </a:pPr>
            <a:r>
              <a:rPr lang="da-DK" sz="2800" b="1">
                <a:solidFill>
                  <a:srgbClr val="0D0D0D"/>
                </a:solidFill>
                <a:latin typeface="Times New Roman" panose="02020603050405020304" pitchFamily="18" charset="0"/>
                <a:ea typeface="Times New Roman" panose="02020603050405020304" pitchFamily="18" charset="0"/>
              </a:rPr>
              <a:t>1. So sánh đặc trưng thể loại tuỳ bút và tản văn</a:t>
            </a:r>
            <a:endParaRPr lang="en-US" sz="2800">
              <a:effectLst/>
              <a:latin typeface="Times New Roman" panose="02020603050405020304" pitchFamily="18" charset="0"/>
              <a:ea typeface="Times New Roman" panose="02020603050405020304" pitchFamily="18" charset="0"/>
            </a:endParaRPr>
          </a:p>
        </p:txBody>
      </p:sp>
      <p:sp>
        <p:nvSpPr>
          <p:cNvPr id="6" name="Rectangle 5"/>
          <p:cNvSpPr/>
          <p:nvPr/>
        </p:nvSpPr>
        <p:spPr>
          <a:xfrm>
            <a:off x="734963" y="1894395"/>
            <a:ext cx="1968809" cy="523220"/>
          </a:xfrm>
          <a:prstGeom prst="rect">
            <a:avLst/>
          </a:prstGeom>
        </p:spPr>
        <p:txBody>
          <a:bodyPr wrap="none">
            <a:spAutoFit/>
          </a:bodyPr>
          <a:lstStyle/>
          <a:p>
            <a:pPr>
              <a:spcAft>
                <a:spcPts val="0"/>
              </a:spcAft>
            </a:pPr>
            <a:r>
              <a:rPr lang="en-US" sz="28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Giống nhau: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734963" y="2533484"/>
            <a:ext cx="10845421" cy="3970318"/>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Thể loại:</a:t>
            </a:r>
            <a:r>
              <a:rPr lang="en-US" sz="2800">
                <a:latin typeface="Times New Roman" panose="02020603050405020304" pitchFamily="18" charset="0"/>
                <a:ea typeface="Times New Roman" panose="02020603050405020304" pitchFamily="18" charset="0"/>
                <a:cs typeface="Times New Roman" panose="02020603050405020304" pitchFamily="18" charset="0"/>
              </a:rPr>
              <a:t> Đều thuộc văn xuôi</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Đều mang tính chất phi hư cấu: viết được trên cảm xúc có thật, người viết đã chứng kiến hoặc trải nghiệm qua cảm xúc ấy.</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Bố cục:</a:t>
            </a:r>
            <a:r>
              <a:rPr lang="en-US" sz="2800">
                <a:latin typeface="Times New Roman" panose="02020603050405020304" pitchFamily="18" charset="0"/>
                <a:ea typeface="Times New Roman" panose="02020603050405020304" pitchFamily="18" charset="0"/>
                <a:cs typeface="Times New Roman" panose="02020603050405020304" pitchFamily="18" charset="0"/>
              </a:rPr>
              <a:t> thường tự do, tản mạn nhưng vẫn chụm về một chủ đề, tư tưởng, cảm hứng nhất định.</a:t>
            </a: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Phương thức biểu đạt:</a:t>
            </a:r>
            <a:r>
              <a:rPr lang="en-US" sz="2800">
                <a:latin typeface="Times New Roman" panose="02020603050405020304" pitchFamily="18" charset="0"/>
                <a:ea typeface="Times New Roman" panose="02020603050405020304" pitchFamily="18" charset="0"/>
                <a:cs typeface="Times New Roman" panose="02020603050405020304" pitchFamily="18" charset="0"/>
              </a:rPr>
              <a:t> Kết hợp tự sự, miêu tả, biểu cảm, nghị luận.</a:t>
            </a:r>
          </a:p>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Nội dung: </a:t>
            </a:r>
            <a:r>
              <a:rPr lang="en-US" sz="2800">
                <a:latin typeface="Times New Roman" panose="02020603050405020304" pitchFamily="18" charset="0"/>
                <a:ea typeface="Times New Roman" panose="02020603050405020304" pitchFamily="18" charset="0"/>
                <a:cs typeface="Times New Roman" panose="02020603050405020304" pitchFamily="18" charset="0"/>
              </a:rPr>
              <a:t>Thể hiện trực tiếp những suy nghĩ tình cảm, cảm xúc chủ quan của người viết (mang đậm dấu ấn cá nhân của nhà văn).</a:t>
            </a:r>
          </a:p>
          <a:p>
            <a:r>
              <a:rPr lang="en-US" sz="2800" b="1">
                <a:latin typeface="Times New Roman" panose="02020603050405020304" pitchFamily="18" charset="0"/>
                <a:ea typeface="Times New Roman" panose="02020603050405020304" pitchFamily="18" charset="0"/>
                <a:cs typeface="Times New Roman" panose="02020603050405020304" pitchFamily="18" charset="0"/>
              </a:rPr>
              <a:t>- Ngôn ngữ:</a:t>
            </a:r>
            <a:r>
              <a:rPr lang="en-US" sz="2800">
                <a:solidFill>
                  <a:srgbClr val="666666"/>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bóng bẩy, trong sáng, súc tích, tươi mới, tự nhiên.</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63835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fade">
                                      <p:cBhvr>
                                        <p:cTn id="24" dur="1000"/>
                                        <p:tgtEl>
                                          <p:spTgt spid="7">
                                            <p:txEl>
                                              <p:pRg st="0" end="0"/>
                                            </p:txEl>
                                          </p:spTgt>
                                        </p:tgtEl>
                                      </p:cBhvr>
                                    </p:animEffect>
                                    <p:anim calcmode="lin" valueType="num">
                                      <p:cBhvr>
                                        <p:cTn id="2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fade">
                                      <p:cBhvr>
                                        <p:cTn id="31" dur="1000"/>
                                        <p:tgtEl>
                                          <p:spTgt spid="7">
                                            <p:txEl>
                                              <p:pRg st="1" end="1"/>
                                            </p:txEl>
                                          </p:spTgt>
                                        </p:tgtEl>
                                      </p:cBhvr>
                                    </p:animEffect>
                                    <p:anim calcmode="lin" valueType="num">
                                      <p:cBhvr>
                                        <p:cTn id="3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7">
                                            <p:txEl>
                                              <p:pRg st="2" end="2"/>
                                            </p:txEl>
                                          </p:spTgt>
                                        </p:tgtEl>
                                        <p:attrNameLst>
                                          <p:attrName>style.visibility</p:attrName>
                                        </p:attrNameLst>
                                      </p:cBhvr>
                                      <p:to>
                                        <p:strVal val="visible"/>
                                      </p:to>
                                    </p:set>
                                    <p:animEffect transition="in" filter="fade">
                                      <p:cBhvr>
                                        <p:cTn id="38" dur="1000"/>
                                        <p:tgtEl>
                                          <p:spTgt spid="7">
                                            <p:txEl>
                                              <p:pRg st="2" end="2"/>
                                            </p:txEl>
                                          </p:spTgt>
                                        </p:tgtEl>
                                      </p:cBhvr>
                                    </p:animEffect>
                                    <p:anim calcmode="lin" valueType="num">
                                      <p:cBhvr>
                                        <p:cTn id="3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fade">
                                      <p:cBhvr>
                                        <p:cTn id="45" dur="1000"/>
                                        <p:tgtEl>
                                          <p:spTgt spid="7">
                                            <p:txEl>
                                              <p:pRg st="3" end="3"/>
                                            </p:txEl>
                                          </p:spTgt>
                                        </p:tgtEl>
                                      </p:cBhvr>
                                    </p:animEffect>
                                    <p:anim calcmode="lin" valueType="num">
                                      <p:cBhvr>
                                        <p:cTn id="4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7">
                                            <p:txEl>
                                              <p:pRg st="4" end="4"/>
                                            </p:txEl>
                                          </p:spTgt>
                                        </p:tgtEl>
                                        <p:attrNameLst>
                                          <p:attrName>style.visibility</p:attrName>
                                        </p:attrNameLst>
                                      </p:cBhvr>
                                      <p:to>
                                        <p:strVal val="visible"/>
                                      </p:to>
                                    </p:set>
                                    <p:animEffect transition="in" filter="fade">
                                      <p:cBhvr>
                                        <p:cTn id="52" dur="1000"/>
                                        <p:tgtEl>
                                          <p:spTgt spid="7">
                                            <p:txEl>
                                              <p:pRg st="4" end="4"/>
                                            </p:txEl>
                                          </p:spTgt>
                                        </p:tgtEl>
                                      </p:cBhvr>
                                    </p:animEffect>
                                    <p:anim calcmode="lin" valueType="num">
                                      <p:cBhvr>
                                        <p:cTn id="5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6" y="750626"/>
            <a:ext cx="10931857" cy="4524315"/>
          </a:xfrm>
          <a:prstGeom prst="rect">
            <a:avLst/>
          </a:prstGeom>
        </p:spPr>
        <p:txBody>
          <a:bodyPr wrap="square">
            <a:spAutoFit/>
          </a:bodyPr>
          <a:lstStyle/>
          <a:p>
            <a:pPr algn="just">
              <a:spcBef>
                <a:spcPts val="600"/>
              </a:spcBef>
              <a:spcAft>
                <a:spcPts val="60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Ai mà lầm được cái gánh cốm Vòng có cái đòn gánh dị thường một đầu thắng một đầu cong vút lên như cái ngọn chiếc hia tuồng Bình Đinh. Cái đòn gánh cổ truyền ấy là cả một thân tre đánh cả gốc, đầu cong chính là cái phần gốc cây mà có khi phải chọn hàng chục bụi tre mới tìm đúng được một chiếc đòn gánh cốm vừa ý. Cho nên đã có những cái đòn gánh cong truyền đi vai người này đến vai người khác có hàng mấy đời liền. Trong thúng là cốm, trên mặt thúng là một bó cọng rơm tươi còn xanh màu mạ, và những tập lá sen Hồ Tây.</a:t>
            </a:r>
          </a:p>
        </p:txBody>
      </p:sp>
    </p:spTree>
    <p:extLst>
      <p:ext uri="{BB962C8B-B14F-4D97-AF65-F5344CB8AC3E}">
        <p14:creationId xmlns:p14="http://schemas.microsoft.com/office/powerpoint/2010/main" val="27290489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231" y="586975"/>
            <a:ext cx="10859069" cy="5262979"/>
          </a:xfrm>
          <a:prstGeom prst="rect">
            <a:avLst/>
          </a:prstGeom>
        </p:spPr>
        <p:txBody>
          <a:bodyPr wrap="square">
            <a:spAutoFit/>
          </a:bodyPr>
          <a:lstStyle/>
          <a:p>
            <a:pPr algn="just" fontAlgn="base">
              <a:spcAft>
                <a:spcPts val="75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Đã </a:t>
            </a:r>
            <a:r>
              <a:rPr lang="en-US" sz="2800">
                <a:latin typeface="Times New Roman" panose="02020603050405020304" pitchFamily="18" charset="0"/>
                <a:ea typeface="Times New Roman" panose="02020603050405020304" pitchFamily="18" charset="0"/>
                <a:cs typeface="Times New Roman" panose="02020603050405020304" pitchFamily="18" charset="0"/>
              </a:rPr>
              <a:t>bao năm nay như thế, mỗi lần Hồ Tây lăn tăn ánh vàng nắng thu, mỗi lần những chòm mây mùa thu dãy Ba Vì và dãy Tam Đảo soi vào lòng sóng Hồ Tây, thì (ba mươi sáu) phố phường Hà Nội lại thấy xuất hiện cái bóng dáng êm ả của người gánh cốm Vòng tiến vào theo đường cửa ô Cầu Giấy. Lúc này cũng là lúc khắp nơi nơi, nắng mùa thu đang vẫy những đốm trứng cuốc vào mọi trái chuối tiêu đang vuốt cong lên cái màu vàng ngọt, và nắng mùa thu cũng đang làm bóng lên cái màu đỏ hổ phách bay phấn của những quả hồng trứng cũng đang vểnh hết cả tai hồng lên. Không hiểu đây là sự dàn xếp của mùa thu Việt Nam hay là sư hẹn hò của thời trân phẩm quả mà chuối tiêu trứng cuốc lại hay gặp mùa cốm và cốm lại gặp hồng trứng. Chất nó ăn ý với nhau mà màu sắc nó còn gắn bó với nhau hơn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nữa</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30788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614" y="624024"/>
            <a:ext cx="11477768" cy="5365571"/>
          </a:xfrm>
          <a:prstGeom prst="rect">
            <a:avLst/>
          </a:prstGeom>
        </p:spPr>
        <p:txBody>
          <a:bodyPr wrap="square">
            <a:spAutoFit/>
          </a:bodyPr>
          <a:lstStyle/>
          <a:p>
            <a:pPr algn="just" fontAlgn="base">
              <a:spcAft>
                <a:spcPts val="75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Đây </a:t>
            </a:r>
            <a:r>
              <a:rPr lang="en-US" sz="2800">
                <a:latin typeface="Times New Roman" panose="02020603050405020304" pitchFamily="18" charset="0"/>
                <a:ea typeface="Times New Roman" panose="02020603050405020304" pitchFamily="18" charset="0"/>
                <a:cs typeface="Times New Roman" panose="02020603050405020304" pitchFamily="18" charset="0"/>
              </a:rPr>
              <a:t>quả là diễm phúc của người hoạ sĩ vẽ tranh tĩnh vật gửi vào vật vô tri tất cả nỗi niềm vô cùng biết ơn của mình đối với đất nước giàu tươi, đối với lượng cả của đất nước đang ban lộc ban phúc cho cuộc sống của lúa của quả của con người. Ai khó tính và cầu kì màu sắc cứ nói gì thì nói nhưng theo tôi cái màu xanh của cốm Vòng là thứ màu xanh đẹp hơn cả cái màu xanh của ngọc thạch, cốm xanh đậm ấy mà lại là lá sen xanh phân làm đĩa đựng càng thấy mình cùng tạo vật sao mà nó chan hoà cảm thông đến được như thế. Cốm rờn lên một niềm vui bất tận xanh, mả trên mặt đó lại cho chằng lên một múi lạt chữ thập nhuộm đổ cánh sen để gửi đến ngõ nhà người yêu, để đặt trên bàn tiệc cưới, đám hỏi, thì quả cái màu xanh thật là màu của nguyện vọng hạnh phúc. […]</a:t>
            </a:r>
          </a:p>
          <a:p>
            <a:pPr algn="r" fontAlgn="base">
              <a:spcAft>
                <a:spcPts val="75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Tuyển tập Nguyễn Tuân, tập 2, Sđd)</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971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263" y="1160060"/>
            <a:ext cx="11204812" cy="3681008"/>
          </a:xfrm>
          <a:prstGeom prst="rect">
            <a:avLst/>
          </a:prstGeom>
        </p:spPr>
        <p:txBody>
          <a:bodyPr wrap="square">
            <a:spAutoFit/>
          </a:bodyPr>
          <a:lstStyle/>
          <a:p>
            <a:pPr algn="just">
              <a:lnSpc>
                <a:spcPct val="115000"/>
              </a:lnSpc>
              <a:spcBef>
                <a:spcPts val="600"/>
              </a:spcBef>
              <a:spcAft>
                <a:spcPts val="60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Xác định phương thức biểu đạt chính sử dụng trong đoạn trích?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 ra chất trữ tình được thể hiện trong đoạn trích.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 tôi của Nguyễn Tuân thể hiện trong đoạn trích như thế nào?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Nhận xét về tính mạch lạc trong đoạn trích trên.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b="1" spc="-3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pc="-3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5</a:t>
            </a:r>
            <a:r>
              <a:rPr lang="en-US" sz="2800" spc="-3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3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Theo em, cần làm gì để có thể giữ gìn và bảo tồn nét đẹp văn hoá cốm làng Vòng? Viết câu trả lời trong một đoạn văn ngắn (khoảng 3 – 5 câu).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25578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506438" y="2208628"/>
            <a:ext cx="11240086" cy="613245"/>
          </a:xfrm>
          <a:prstGeom prst="rect">
            <a:avLst/>
          </a:prstGeom>
        </p:spPr>
        <p:txBody>
          <a:bodyPr wrap="square">
            <a:spAutoFit/>
          </a:bodyPr>
          <a:lstStyle/>
          <a:p>
            <a:pPr algn="just">
              <a:lnSpc>
                <a:spcPct val="115000"/>
              </a:lnSpc>
              <a:spcBef>
                <a:spcPts val="600"/>
              </a:spcBef>
              <a:spcAft>
                <a:spcPts val="600"/>
              </a:spcAft>
            </a:pPr>
            <a:r>
              <a:rPr lang="en-US" sz="3200" b="1" smtClean="0">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a:latin typeface="Times New Roman" panose="02020603050405020304" pitchFamily="18" charset="0"/>
                <a:ea typeface="Times New Roman" panose="02020603050405020304" pitchFamily="18" charset="0"/>
                <a:cs typeface="Times New Roman" panose="02020603050405020304" pitchFamily="18" charset="0"/>
              </a:rPr>
              <a:t>1:</a:t>
            </a:r>
            <a:r>
              <a:rPr lang="en-US" sz="3200">
                <a:latin typeface="Times New Roman" panose="02020603050405020304" pitchFamily="18" charset="0"/>
                <a:ea typeface="Times New Roman" panose="02020603050405020304" pitchFamily="18" charset="0"/>
                <a:cs typeface="Times New Roman" panose="02020603050405020304" pitchFamily="18" charset="0"/>
              </a:rPr>
              <a:t> Phương thức biểu đạt chính trong đoạn trích là: Biểu cảm</a:t>
            </a: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658692" y="325615"/>
            <a:ext cx="2565126" cy="613245"/>
          </a:xfrm>
          <a:prstGeom prst="rect">
            <a:avLst/>
          </a:prstGeom>
        </p:spPr>
        <p:txBody>
          <a:bodyPr wrap="none">
            <a:spAutoFit/>
          </a:bodyPr>
          <a:lstStyle/>
          <a:p>
            <a:pPr algn="ctr">
              <a:lnSpc>
                <a:spcPct val="115000"/>
              </a:lnSpc>
              <a:spcBef>
                <a:spcPts val="600"/>
              </a:spcBef>
              <a:spcAft>
                <a:spcPts val="60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3565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349696" y="1287346"/>
            <a:ext cx="11380763" cy="5339923"/>
          </a:xfrm>
          <a:prstGeom prst="rect">
            <a:avLst/>
          </a:prstGeom>
        </p:spPr>
        <p:txBody>
          <a:bodyPr wrap="square">
            <a:spAutoFit/>
          </a:bodyPr>
          <a:lstStyle/>
          <a:p>
            <a:pPr algn="just">
              <a:spcBef>
                <a:spcPts val="600"/>
              </a:spcBef>
              <a:spcAft>
                <a:spcPts val="60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a:latin typeface="Times New Roman" panose="02020603050405020304" pitchFamily="18" charset="0"/>
                <a:ea typeface="Times New Roman" panose="02020603050405020304" pitchFamily="18" charset="0"/>
                <a:cs typeface="Times New Roman" panose="02020603050405020304" pitchFamily="18" charset="0"/>
              </a:rPr>
              <a:t>Chất trữ tình thể hiện trong đoạn trích: Thể hiện qua tỉ mỉ, thú vị khi miêu tả gánh cốm làng Vòng, sự tinh tế, hoà quyện giữa hồng và cốm, sự đặc sắc của màu xanh cốm:</a:t>
            </a:r>
          </a:p>
          <a:p>
            <a:pPr marL="342900" lvl="0" indent="-342900" algn="just" fontAlgn="base">
              <a:spcAft>
                <a:spcPts val="750"/>
              </a:spcAft>
              <a:buFont typeface="Tahoma" panose="020B0604030504040204" pitchFamily="34" charset="0"/>
              <a:buChar char="-"/>
            </a:pPr>
            <a:r>
              <a:rPr lang="en-US" sz="2800" b="1">
                <a:latin typeface="Times New Roman" panose="02020603050405020304" pitchFamily="18" charset="0"/>
                <a:ea typeface="Times New Roman" panose="02020603050405020304" pitchFamily="18" charset="0"/>
                <a:cs typeface="Times New Roman" panose="02020603050405020304" pitchFamily="18" charset="0"/>
              </a:rPr>
              <a:t>Gánh cốm làng Vòng được tác giả miêu tả đầy tỉ mỉ, thú vị: </a:t>
            </a:r>
            <a:r>
              <a:rPr lang="en-US" sz="2800">
                <a:latin typeface="Times New Roman" panose="02020603050405020304" pitchFamily="18" charset="0"/>
                <a:ea typeface="Times New Roman" panose="02020603050405020304" pitchFamily="18" charset="0"/>
                <a:cs typeface="Times New Roman" panose="02020603050405020304" pitchFamily="18" charset="0"/>
              </a:rPr>
              <a:t>Ai mà lầm được cái gánh cốm Vòng có cái đòn gánh dị thường một đầu thắng một đầu cong vút lên như cái ngọn chiếc hia tuồng Bình Đinh. Cái đòn gánh cổ truyền ấy là cả một thân tre đánh cả gốc, đầu cong chính là cái phần gốc cây mà có khi phải chọn hàng chục bụi tre mới tìm đúng được một chiếc đòn gánh cốm vừa ý. Cho nên đã có những cái đòn gánh cong truyền đi vai người này đến vai người khác có hàng mấy đời liền. Trong thúng là cốm, trên mặt thúng là một bó cọng rơm tươi còn xanh màu mạ, và những tập lá sen Hồ Tây</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283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318869" y="1194911"/>
            <a:ext cx="11385452" cy="5663089"/>
          </a:xfrm>
          <a:prstGeom prst="rect">
            <a:avLst/>
          </a:prstGeom>
        </p:spPr>
        <p:txBody>
          <a:bodyPr wrap="square">
            <a:spAutoFit/>
          </a:bodyPr>
          <a:lstStyle/>
          <a:p>
            <a:pPr marL="342900" lvl="0" indent="-342900" algn="just">
              <a:spcBef>
                <a:spcPts val="600"/>
              </a:spcBef>
              <a:spcAft>
                <a:spcPts val="600"/>
              </a:spcAft>
              <a:buFont typeface="Tahoma" panose="020B0604030504040204" pitchFamily="34" charset="0"/>
              <a:buChar char="-"/>
            </a:pPr>
            <a:r>
              <a:rPr lang="en-US" sz="3200" b="1">
                <a:latin typeface="Times New Roman" panose="02020603050405020304" pitchFamily="18" charset="0"/>
                <a:ea typeface="Times New Roman" panose="02020603050405020304" pitchFamily="18" charset="0"/>
                <a:cs typeface="Times New Roman" panose="02020603050405020304" pitchFamily="18" charset="0"/>
              </a:rPr>
              <a:t>Cảm nhận được sự tinh tế, hoà quyện của cốm và hồng: </a:t>
            </a:r>
            <a:r>
              <a:rPr lang="en-US" sz="3200">
                <a:latin typeface="Times New Roman" panose="02020603050405020304" pitchFamily="18" charset="0"/>
                <a:ea typeface="Times New Roman" panose="02020603050405020304" pitchFamily="18" charset="0"/>
                <a:cs typeface="Times New Roman" panose="02020603050405020304" pitchFamily="18" charset="0"/>
              </a:rPr>
              <a:t>Chất nó ăn ý với nhau mà màu sắc nó còn gắn bó với nhau hơn nữa. Đây quả là diễm phúc của người hoạ sĩ vẽ tranh tĩnh vật gửi vào vật vô tri tất cả nỗi niềm vô cùng biết ơn của mình đối với đất nước giàu tươi, đối với lượng cả của đất nước đang ban lộc ban phúc cho cuộc sống của lúa của quả của con người.</a:t>
            </a:r>
          </a:p>
          <a:p>
            <a:pPr marL="342900" lvl="0" indent="-342900" algn="just">
              <a:spcBef>
                <a:spcPts val="600"/>
              </a:spcBef>
              <a:spcAft>
                <a:spcPts val="600"/>
              </a:spcAft>
              <a:buFont typeface="Tahoma" panose="020B0604030504040204" pitchFamily="34" charset="0"/>
              <a:buChar char="-"/>
            </a:pPr>
            <a:r>
              <a:rPr lang="en-US" sz="3200">
                <a:latin typeface="Times New Roman" panose="02020603050405020304" pitchFamily="18" charset="0"/>
                <a:ea typeface="Times New Roman" panose="02020603050405020304" pitchFamily="18" charset="0"/>
                <a:cs typeface="Times New Roman" panose="02020603050405020304" pitchFamily="18" charset="0"/>
              </a:rPr>
              <a:t> Theo tôi cái màu xanh của cốm Vòng là thứ màu xanh đẹp hơn cả cái màu xanh của ngọc thạch, cốm xanh đậm ấy mà lại là lá sen xanh phân làm đĩa đựng càng thấy mình cùng tạo vật sao mà nó chan hoà cảm thông đến được như thế. Cốm rờn lên một niềm vui bất tận xanh.</a:t>
            </a:r>
          </a:p>
        </p:txBody>
      </p:sp>
    </p:spTree>
    <p:extLst>
      <p:ext uri="{BB962C8B-B14F-4D97-AF65-F5344CB8AC3E}">
        <p14:creationId xmlns:p14="http://schemas.microsoft.com/office/powerpoint/2010/main" val="3004288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529882" y="1951556"/>
            <a:ext cx="11005625" cy="3046988"/>
          </a:xfrm>
          <a:prstGeom prst="rect">
            <a:avLst/>
          </a:prstGeom>
        </p:spPr>
        <p:txBody>
          <a:bodyPr wrap="square">
            <a:spAutoFit/>
          </a:bodyPr>
          <a:lstStyle/>
          <a:p>
            <a:pPr algn="just">
              <a:lnSpc>
                <a:spcPct val="150000"/>
              </a:lnSpc>
              <a:spcBef>
                <a:spcPts val="600"/>
              </a:spcBef>
              <a:spcAft>
                <a:spcPts val="600"/>
              </a:spcAft>
            </a:pPr>
            <a:r>
              <a:rPr lang="en-US" sz="3200" b="1">
                <a:latin typeface="Times New Roman" panose="02020603050405020304" pitchFamily="18" charset="0"/>
                <a:ea typeface="Times New Roman" panose="02020603050405020304" pitchFamily="18" charset="0"/>
                <a:cs typeface="Times New Roman" panose="02020603050405020304" pitchFamily="18" charset="0"/>
              </a:rPr>
              <a:t>Câu </a:t>
            </a:r>
            <a:r>
              <a:rPr lang="en-US" sz="3200" b="1" smtClean="0">
                <a:latin typeface="Times New Roman" panose="02020603050405020304" pitchFamily="18" charset="0"/>
                <a:ea typeface="Times New Roman" panose="02020603050405020304" pitchFamily="18" charset="0"/>
                <a:cs typeface="Times New Roman" panose="02020603050405020304" pitchFamily="18" charset="0"/>
              </a:rPr>
              <a:t>3: </a:t>
            </a:r>
            <a:r>
              <a:rPr lang="en-US" sz="3200">
                <a:latin typeface="Times New Roman" panose="02020603050405020304" pitchFamily="18" charset="0"/>
                <a:ea typeface="Times New Roman" panose="02020603050405020304" pitchFamily="18" charset="0"/>
                <a:cs typeface="Times New Roman" panose="02020603050405020304" pitchFamily="18" charset="0"/>
              </a:rPr>
              <a:t>Cái tôi của Nguyễn Tuân thể hiện trong đoạn trích am hiểu, yêu quý và trân trọng Cốm - thức quà của thiên nhiên cũng như văn hoá ẩm thực Hà Nội. Cái tôi đó thể hiện gián tiếp qua việc miêu tả và cảm nhận về cốm trong đoạn trích</a:t>
            </a: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127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543951" y="1779385"/>
            <a:ext cx="11047828" cy="4022640"/>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4:</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Tính mạch lạc trong đoạn văn thể hiện: Các phần, các đoạn đều tập trung thể hiện chủ đề của đoạn trích:</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Đoạn 1: Từ đầu đến “và những tập lá sen hồ Tây”: Cảm nhận về giá trị, đặc trưng của gánh cốm làng Vòng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Đoạn 2: Còn lại: Cảm nhận về hương vị, màu sắc của cốm làng Vòng</a:t>
            </a:r>
          </a:p>
          <a:p>
            <a:pPr marL="342900" lvl="0" indent="-342900" algn="just">
              <a:lnSpc>
                <a:spcPct val="115000"/>
              </a:lnSpc>
              <a:spcBef>
                <a:spcPts val="600"/>
              </a:spcBef>
              <a:spcAft>
                <a:spcPts val="600"/>
              </a:spcAft>
              <a:buFont typeface="Wingdings" panose="05000000000000000000" pitchFamily="2" charset="2"/>
              <a:buChar char=""/>
            </a:pPr>
            <a:r>
              <a:rPr lang="en-US" sz="2800">
                <a:latin typeface="Times New Roman" panose="02020603050405020304" pitchFamily="18" charset="0"/>
                <a:ea typeface="MS Mincho"/>
                <a:cs typeface="Times New Roman" panose="02020603050405020304" pitchFamily="18" charset="0"/>
              </a:rPr>
              <a:t>Cho người đọc có một hình dung rõ hơn về cốm làng Vòng và thêm yêu quý, trân trọng với sản vật nổi tiếng này</a:t>
            </a:r>
          </a:p>
        </p:txBody>
      </p:sp>
    </p:spTree>
    <p:extLst>
      <p:ext uri="{BB962C8B-B14F-4D97-AF65-F5344CB8AC3E}">
        <p14:creationId xmlns:p14="http://schemas.microsoft.com/office/powerpoint/2010/main" val="37464461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1" descr="card5"/>
          <p:cNvPicPr>
            <a:picLocks noChangeAspect="1" noChangeArrowheads="1"/>
          </p:cNvPicPr>
          <p:nvPr/>
        </p:nvPicPr>
        <p:blipFill>
          <a:blip r:embed="rId2"/>
          <a:srcRect/>
          <a:stretch>
            <a:fillRect/>
          </a:stretch>
        </p:blipFill>
        <p:spPr bwMode="auto">
          <a:xfrm>
            <a:off x="-313899" y="-191069"/>
            <a:ext cx="13101851" cy="7465326"/>
          </a:xfrm>
          <a:prstGeom prst="rect">
            <a:avLst/>
          </a:prstGeom>
          <a:noFill/>
          <a:ln w="9525">
            <a:noFill/>
            <a:miter lim="800000"/>
            <a:headEnd/>
            <a:tailEnd/>
          </a:ln>
        </p:spPr>
      </p:pic>
      <p:sp>
        <p:nvSpPr>
          <p:cNvPr id="2" name="Rectangle 1"/>
          <p:cNvSpPr/>
          <p:nvPr/>
        </p:nvSpPr>
        <p:spPr>
          <a:xfrm>
            <a:off x="365760" y="1143570"/>
            <a:ext cx="11310425" cy="4478149"/>
          </a:xfrm>
          <a:prstGeom prst="rect">
            <a:avLst/>
          </a:prstGeom>
        </p:spPr>
        <p:txBody>
          <a:bodyPr wrap="square">
            <a:spAutoFit/>
          </a:bodyPr>
          <a:lstStyle/>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Câu 5. </a:t>
            </a:r>
            <a:r>
              <a:rPr lang="en-US" sz="2800">
                <a:latin typeface="Times New Roman" panose="02020603050405020304" pitchFamily="18" charset="0"/>
                <a:ea typeface="Times New Roman" panose="02020603050405020304" pitchFamily="18" charset="0"/>
              </a:rPr>
              <a:t>HS </a:t>
            </a:r>
            <a:r>
              <a:rPr lang="en-US" sz="2800">
                <a:solidFill>
                  <a:srgbClr val="0D0D0D"/>
                </a:solidFill>
                <a:latin typeface="Times New Roman" panose="02020603050405020304" pitchFamily="18" charset="0"/>
                <a:ea typeface="Times New Roman" panose="02020603050405020304" pitchFamily="18" charset="0"/>
              </a:rPr>
              <a:t>nêu được những việc cần làm để giữ gìn, bảo tồn thương hiệu cốm làng Vòng như:</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Times New Roman" panose="02020603050405020304" pitchFamily="18" charset="0"/>
              </a:rPr>
              <a:t>+ Nhà nước nên có chính sách hợp lí phát triển làng nghề, bảo vệ thương hiệu cốm làng Vòng, tổ chức lễ hội ẩm thực, quảng bá rộng rãi cho du khách.</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Times New Roman" panose="02020603050405020304" pitchFamily="18" charset="0"/>
              </a:rPr>
              <a:t>+ Người dân tránh thương mại hoá, giữ nguyên được hương vị, giá trị của cốm theo thời gian; đoàn kết, đồng lòng từ việc giữ gìn cánh đồng trồng lúa nếp cái hoa vàng cho đến các khâu thực hiện quy trình làm ra cốm,…</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Times New Roman" panose="02020603050405020304" pitchFamily="18" charset="0"/>
              </a:rPr>
              <a:t>+ Mỗi người dân nâng cao ý thức tìm hiểu và giữ gìn văn hoá truyền thống dân tộc.</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355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556" y="978806"/>
            <a:ext cx="1872629" cy="523220"/>
          </a:xfrm>
          <a:prstGeom prst="rect">
            <a:avLst/>
          </a:prstGeom>
        </p:spPr>
        <p:txBody>
          <a:bodyPr wrap="none">
            <a:spAutoFit/>
          </a:bodyPr>
          <a:lstStyle/>
          <a:p>
            <a:r>
              <a:rPr lang="fr-FR"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Khác nhau</a:t>
            </a:r>
            <a:endParaRPr lang="en-US" sz="2800">
              <a:latin typeface="Times New Roman" panose="02020603050405020304" pitchFamily="18" charset="0"/>
              <a:cs typeface="Times New Roman" panose="02020603050405020304" pitchFamily="18" charset="0"/>
            </a:endParaRPr>
          </a:p>
        </p:txBody>
      </p:sp>
      <p:sp>
        <p:nvSpPr>
          <p:cNvPr id="5" name="Rectangle 4"/>
          <p:cNvSpPr/>
          <p:nvPr/>
        </p:nvSpPr>
        <p:spPr>
          <a:xfrm>
            <a:off x="668744" y="1819912"/>
            <a:ext cx="11041036" cy="3970318"/>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Dung lượng:</a:t>
            </a:r>
            <a:r>
              <a:rPr lang="en-US" sz="2800">
                <a:latin typeface="Times New Roman" panose="02020603050405020304" pitchFamily="18" charset="0"/>
                <a:ea typeface="Calibri" panose="020F0502020204030204" pitchFamily="34" charset="0"/>
                <a:cs typeface="Times New Roman" panose="02020603050405020304" pitchFamily="18" charset="0"/>
              </a:rPr>
              <a:t> Tản văn thường ngắn hơn tuỳ bút (nên còn gọi là đoản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Nội dung: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*Tuỳ bút:</a:t>
            </a:r>
            <a:r>
              <a:rPr lang="en-US" sz="2800">
                <a:latin typeface="Times New Roman" panose="02020603050405020304" pitchFamily="18" charset="0"/>
                <a:ea typeface="Calibri" panose="020F0502020204030204" pitchFamily="34" charset="0"/>
                <a:cs typeface="Times New Roman" panose="02020603050405020304" pitchFamily="18" charset="0"/>
              </a:rPr>
              <a:t> nghiêng về phản ánh các khía cạnh của đời sống con người, thiên nhiên.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*Tản văn</a:t>
            </a:r>
            <a:r>
              <a:rPr lang="en-US" sz="2800">
                <a:latin typeface="Times New Roman" panose="02020603050405020304" pitchFamily="18" charset="0"/>
                <a:ea typeface="Calibri" panose="020F0502020204030204" pitchFamily="34" charset="0"/>
                <a:cs typeface="Times New Roman" panose="02020603050405020304" pitchFamily="18" charset="0"/>
              </a:rPr>
              <a:t>: thường bày tỏ góc nhìn về các vấn đề xã hội (tạp văn, nhàn đàm) thường chộp lấy một khoảnh khắc bất chợt để bày tỏ suy nghĩ, chủ kiến.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8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1000"/>
                                        <p:tgtEl>
                                          <p:spTgt spid="5">
                                            <p:txEl>
                                              <p:pRg st="1" end="1"/>
                                            </p:txEl>
                                          </p:spTgt>
                                        </p:tgtEl>
                                      </p:cBhvr>
                                    </p:animEffect>
                                    <p:anim calcmode="lin" valueType="num">
                                      <p:cBhvr>
                                        <p:cTn id="2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fade">
                                      <p:cBhvr>
                                        <p:cTn id="28" dur="1000"/>
                                        <p:tgtEl>
                                          <p:spTgt spid="5">
                                            <p:txEl>
                                              <p:pRg st="2" end="2"/>
                                            </p:txEl>
                                          </p:spTgt>
                                        </p:tgtEl>
                                      </p:cBhvr>
                                    </p:animEffect>
                                    <p:anim calcmode="lin" valueType="num">
                                      <p:cBhvr>
                                        <p:cTn id="29"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Effect transition="in" filter="fade">
                                      <p:cBhvr>
                                        <p:cTn id="35" dur="1000"/>
                                        <p:tgtEl>
                                          <p:spTgt spid="5">
                                            <p:txEl>
                                              <p:pRg st="3" end="3"/>
                                            </p:txEl>
                                          </p:spTgt>
                                        </p:tgtEl>
                                      </p:cBhvr>
                                    </p:animEffect>
                                    <p:anim calcmode="lin" valueType="num">
                                      <p:cBhvr>
                                        <p:cTn id="3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78" y="2189412"/>
            <a:ext cx="10617958" cy="1912062"/>
          </a:xfrm>
          <a:prstGeom prst="rect">
            <a:avLst/>
          </a:prstGeom>
        </p:spPr>
        <p:txBody>
          <a:bodyPr wrap="square">
            <a:spAutoFit/>
          </a:bodyPr>
          <a:lstStyle/>
          <a:p>
            <a:pPr algn="just">
              <a:lnSpc>
                <a:spcPct val="200000"/>
              </a:lnSpc>
              <a:spcAft>
                <a:spcPts val="0"/>
              </a:spcAft>
            </a:pPr>
            <a:r>
              <a:rPr lang="en-US" sz="3200" smtClean="0">
                <a:solidFill>
                  <a:srgbClr val="0D0D0D"/>
                </a:solidFill>
                <a:latin typeface="Times New Roman" panose="02020603050405020304" pitchFamily="18" charset="0"/>
                <a:ea typeface="Times New Roman" panose="02020603050405020304" pitchFamily="18" charset="0"/>
              </a:rPr>
              <a:t>- </a:t>
            </a:r>
            <a:r>
              <a:rPr lang="en-US" sz="3200">
                <a:solidFill>
                  <a:srgbClr val="0D0D0D"/>
                </a:solidFill>
                <a:latin typeface="Times New Roman" panose="02020603050405020304" pitchFamily="18" charset="0"/>
                <a:ea typeface="Times New Roman" panose="02020603050405020304" pitchFamily="18" charset="0"/>
              </a:rPr>
              <a:t>Hoàn thành các nội dung ôn tập.</a:t>
            </a:r>
            <a:endParaRPr lang="en-US" sz="3200">
              <a:latin typeface="Times New Roman" panose="02020603050405020304" pitchFamily="18" charset="0"/>
              <a:ea typeface="Times New Roman" panose="02020603050405020304" pitchFamily="18" charset="0"/>
            </a:endParaRPr>
          </a:p>
          <a:p>
            <a:pPr algn="just">
              <a:lnSpc>
                <a:spcPct val="200000"/>
              </a:lnSpc>
              <a:spcAft>
                <a:spcPts val="0"/>
              </a:spcAft>
            </a:pPr>
            <a:r>
              <a:rPr lang="en-US" sz="3200">
                <a:solidFill>
                  <a:srgbClr val="0D0D0D"/>
                </a:solidFill>
                <a:latin typeface="Times New Roman" panose="02020603050405020304" pitchFamily="18" charset="0"/>
                <a:ea typeface="Times New Roman" panose="02020603050405020304" pitchFamily="18" charset="0"/>
              </a:rPr>
              <a:t>- Chuẩn bị cho buổi học sau: Ôn tập Văn bản: </a:t>
            </a:r>
            <a:r>
              <a:rPr lang="en-US" sz="3200" i="1">
                <a:solidFill>
                  <a:srgbClr val="0D0D0D"/>
                </a:solidFill>
                <a:latin typeface="Times New Roman" panose="02020603050405020304" pitchFamily="18" charset="0"/>
                <a:ea typeface="Times New Roman" panose="02020603050405020304" pitchFamily="18" charset="0"/>
              </a:rPr>
              <a:t>Chuyện cơm hến.</a:t>
            </a:r>
            <a:endParaRPr lang="en-US" sz="32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800503" y="787737"/>
            <a:ext cx="4490909" cy="584775"/>
          </a:xfrm>
          <a:prstGeom prst="rect">
            <a:avLst/>
          </a:prstGeom>
        </p:spPr>
        <p:txBody>
          <a:bodyPr wrap="none">
            <a:spAutoFit/>
          </a:bodyPr>
          <a:lstStyle/>
          <a:p>
            <a:pPr algn="ctr">
              <a:spcAft>
                <a:spcPts val="0"/>
              </a:spcAft>
              <a:tabLst>
                <a:tab pos="152400" algn="l"/>
              </a:tabLst>
            </a:pPr>
            <a:r>
              <a:rPr lang="de-DE" sz="3200" b="1">
                <a:solidFill>
                  <a:srgbClr val="FF0000"/>
                </a:solidFill>
                <a:latin typeface="Times New Roman" panose="02020603050405020304" pitchFamily="18" charset="0"/>
                <a:ea typeface="Times New Roman" panose="02020603050405020304" pitchFamily="18" charset="0"/>
              </a:rPr>
              <a:t>HƯỚNG DẪN TỰ HỌC</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460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0059" y="1460310"/>
            <a:ext cx="10099343" cy="3970318"/>
          </a:xfrm>
          <a:prstGeom prst="rect">
            <a:avLst/>
          </a:prstGeom>
        </p:spPr>
        <p:txBody>
          <a:bodyPr wrap="square">
            <a:spAutoFit/>
          </a:bodyPr>
          <a:lstStyle/>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Điểm tựa: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Tuỳ bút:</a:t>
            </a:r>
            <a:r>
              <a:rPr lang="en-US" sz="2800">
                <a:latin typeface="Times New Roman" panose="02020603050405020304" pitchFamily="18" charset="0"/>
                <a:ea typeface="Calibri" panose="020F0502020204030204" pitchFamily="34" charset="0"/>
                <a:cs typeface="Times New Roman" panose="02020603050405020304" pitchFamily="18" charset="0"/>
              </a:rPr>
              <a:t> ghi chép con người và sự việc có thật, coi trọng và phát huy tối đa cảm xúc, quan điểm chủ quan của người viết, yếu tố trữ tình hầu như được đề cao hơn cả.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Tản văn:</a:t>
            </a:r>
            <a:r>
              <a:rPr lang="en-US" sz="2800">
                <a:latin typeface="Times New Roman" panose="02020603050405020304" pitchFamily="18" charset="0"/>
                <a:ea typeface="Calibri" panose="020F0502020204030204" pitchFamily="34" charset="0"/>
                <a:cs typeface="Times New Roman" panose="02020603050405020304" pitchFamily="18" charset="0"/>
              </a:rPr>
              <a:t> dựa trên vài nét chấm phá về đời sống để thể hiện tâm trạng, cảm xúc, suy nghĩ, chủ kiến….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Ngôn ngữ: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 Tuỳ bút:</a:t>
            </a:r>
            <a:r>
              <a:rPr lang="en-US" sz="2800">
                <a:latin typeface="Times New Roman" panose="02020603050405020304" pitchFamily="18" charset="0"/>
                <a:ea typeface="Calibri" panose="020F0502020204030204" pitchFamily="34" charset="0"/>
                <a:cs typeface="Times New Roman" panose="02020603050405020304" pitchFamily="18" charset="0"/>
              </a:rPr>
              <a:t> giàu hình ảnh, giàu chất thơ.</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a:latin typeface="Times New Roman" panose="02020603050405020304" pitchFamily="18" charset="0"/>
                <a:ea typeface="Calibri" panose="020F0502020204030204" pitchFamily="34" charset="0"/>
                <a:cs typeface="Times New Roman" panose="02020603050405020304" pitchFamily="18" charset="0"/>
              </a:rPr>
              <a:t>+ Tản văn:</a:t>
            </a:r>
            <a:r>
              <a:rPr lang="en-US" sz="2800">
                <a:latin typeface="Times New Roman" panose="02020603050405020304" pitchFamily="18" charset="0"/>
                <a:ea typeface="Calibri" panose="020F0502020204030204" pitchFamily="34" charset="0"/>
                <a:cs typeface="Times New Roman" panose="02020603050405020304" pitchFamily="18" charset="0"/>
              </a:rPr>
              <a:t> gần với đời thường, trò chuyện, tâm sự, bàn luận.</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65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797" y="982640"/>
            <a:ext cx="10945504" cy="5262979"/>
          </a:xfrm>
          <a:prstGeom prst="rect">
            <a:avLst/>
          </a:prstGeom>
        </p:spPr>
        <p:txBody>
          <a:bodyPr wrap="square">
            <a:spAutoFit/>
          </a:bodyPr>
          <a:lstStyle/>
          <a:p>
            <a:pPr>
              <a:spcAft>
                <a:spcPts val="0"/>
              </a:spcAft>
            </a:pPr>
            <a:r>
              <a:rPr lang="fr-FR"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Cách đọc VB tuỳ bút và tản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fr-FR"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 Tuỳ bút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Đọc, cảm nhận, vận dụng tri thức đọc hiểu để nhận diện thể loại;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Chú ý đến những chi tiết về con người và sự kiện cụ thể, có thực, nhất là những chi tiết trở thành cái cớ để bộc lộ cảm xúc, suy tư,…;</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Phát hiện và chỉ ra cách nhìn nhận, lí giải của tác giả về các sự việc, hiện tượng;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Chú ý các chi tiết, sự kiện, chủ đề tư tưởng, thông điệp mà Vb gửi gắm thông qua hình thức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Rút ra được thông điệp, bài học nhân văn;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a:solidFill>
                  <a:srgbClr val="0D0D0D"/>
                </a:solidFill>
                <a:latin typeface="Times New Roman" panose="02020603050405020304" pitchFamily="18" charset="0"/>
                <a:ea typeface="MS Mincho"/>
                <a:cs typeface="Times New Roman" panose="02020603050405020304" pitchFamily="18" charset="0"/>
              </a:rPr>
              <a:t>- Suy nghĩ để cảm nhận tư tưởng, quan niệm luận bàn của tác giả;</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Liên hệ với bản thân và cuộc sống thực tại.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95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主题​​">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6936</Words>
  <PresentationFormat>Widescreen</PresentationFormat>
  <Paragraphs>310</Paragraphs>
  <Slides>70</Slides>
  <Notes>6</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70</vt:i4>
      </vt:variant>
    </vt:vector>
  </HeadingPairs>
  <TitlesOfParts>
    <vt:vector size="84" baseType="lpstr">
      <vt:lpstr>SimSun</vt:lpstr>
      <vt:lpstr>Arial</vt:lpstr>
      <vt:lpstr>Calibri</vt:lpstr>
      <vt:lpstr>Calibri Light</vt:lpstr>
      <vt:lpstr>等线</vt:lpstr>
      <vt:lpstr>Microsoft Sans Serif</vt:lpstr>
      <vt:lpstr>MS Mincho</vt:lpstr>
      <vt:lpstr>Tahoma</vt:lpstr>
      <vt:lpstr>Times New Roman</vt:lpstr>
      <vt:lpstr>Wingdings</vt:lpstr>
      <vt:lpstr>Office Theme</vt:lpstr>
      <vt:lpstr>1_Default Design</vt:lpstr>
      <vt:lpstr>1_Office 主题​​</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2022-10-30T01:14:03Z</dcterms:modified>
</cp:coreProperties>
</file>