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27" r:id="rId2"/>
    <p:sldId id="428" r:id="rId3"/>
    <p:sldId id="429" r:id="rId4"/>
    <p:sldId id="431" r:id="rId5"/>
    <p:sldId id="340" r:id="rId6"/>
  </p:sldIdLst>
  <p:sldSz cx="16276638" cy="9144000"/>
  <p:notesSz cx="6858000" cy="9144000"/>
  <p:custDataLst>
    <p:tags r:id="rId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C5F3F3"/>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8" d="100"/>
          <a:sy n="48" d="100"/>
        </p:scale>
        <p:origin x="882"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46821" y="4137819"/>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1 (Tiết 7)</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ÔN TẬP GIỮA HỌC KÌ 1 (TIẾT 7)</a:t>
              </a:r>
            </a:p>
          </p:txBody>
        </p:sp>
      </p:grpSp>
      <p:sp>
        <p:nvSpPr>
          <p:cNvPr id="10" name="Rectangle 9">
            <a:extLst>
              <a:ext uri="{FF2B5EF4-FFF2-40B4-BE49-F238E27FC236}">
                <a16:creationId xmlns:a16="http://schemas.microsoft.com/office/drawing/2014/main" id="{12020E0E-2F18-4846-8CC8-6E2909974FDA}"/>
              </a:ext>
            </a:extLst>
          </p:cNvPr>
          <p:cNvSpPr/>
          <p:nvPr/>
        </p:nvSpPr>
        <p:spPr>
          <a:xfrm>
            <a:off x="1092959" y="1718779"/>
            <a:ext cx="13369960" cy="2585323"/>
          </a:xfrm>
          <a:prstGeom prst="rect">
            <a:avLst/>
          </a:prstGeom>
        </p:spPr>
        <p:txBody>
          <a:bodyPr wrap="square">
            <a:spAutoFit/>
          </a:bodyPr>
          <a:lstStyle/>
          <a:p>
            <a:pPr algn="just"/>
            <a:r>
              <a:rPr lang="en-US" sz="3400" b="1">
                <a:solidFill>
                  <a:srgbClr val="FF0066"/>
                </a:solidFill>
                <a:latin typeface="Times New Roman" pitchFamily="18" charset="0"/>
                <a:cs typeface="Times New Roman" pitchFamily="18" charset="0"/>
              </a:rPr>
              <a:t>Chọn 1 trong 2 đề sau:</a:t>
            </a:r>
          </a:p>
          <a:p>
            <a:pPr algn="just"/>
            <a:r>
              <a:rPr lang="en-US" sz="3200" b="1">
                <a:solidFill>
                  <a:srgbClr val="0000CC"/>
                </a:solidFill>
                <a:latin typeface="Times New Roman" pitchFamily="18" charset="0"/>
                <a:cs typeface="Times New Roman" pitchFamily="18" charset="0"/>
              </a:rPr>
              <a:t>1. Viết đoạn văn kể về một sự việc (hoặc hoạt động) mà em được chứng kiến hoặc tham gia ở trường.</a:t>
            </a:r>
          </a:p>
          <a:p>
            <a:pPr algn="just"/>
            <a:r>
              <a:rPr lang="en-US" sz="3200" b="1">
                <a:solidFill>
                  <a:srgbClr val="0000CC"/>
                </a:solidFill>
                <a:latin typeface="Times New Roman" pitchFamily="18" charset="0"/>
                <a:cs typeface="Times New Roman" pitchFamily="18" charset="0"/>
              </a:rPr>
              <a:t>2. Viết đoạn văn kể về một kỉ niệm đáng nhớ của em với một người thân trong gia đình.</a:t>
            </a:r>
          </a:p>
        </p:txBody>
      </p:sp>
      <p:pic>
        <p:nvPicPr>
          <p:cNvPr id="11" name="Picture 10">
            <a:extLst>
              <a:ext uri="{FF2B5EF4-FFF2-40B4-BE49-F238E27FC236}">
                <a16:creationId xmlns:a16="http://schemas.microsoft.com/office/drawing/2014/main" id="{4FA94F9F-FE7B-49B1-8F96-E150CF640F9D}"/>
              </a:ext>
            </a:extLst>
          </p:cNvPr>
          <p:cNvPicPr>
            <a:picLocks noChangeAspect="1"/>
          </p:cNvPicPr>
          <p:nvPr/>
        </p:nvPicPr>
        <p:blipFill rotWithShape="1">
          <a:blip r:embed="rId2"/>
          <a:srcRect l="5171" t="16147" r="2600"/>
          <a:stretch/>
        </p:blipFill>
        <p:spPr>
          <a:xfrm>
            <a:off x="7604919" y="3878034"/>
            <a:ext cx="7924800" cy="5000122"/>
          </a:xfrm>
          <a:prstGeom prst="rect">
            <a:avLst/>
          </a:prstGeom>
        </p:spPr>
      </p:pic>
    </p:spTree>
    <p:extLst>
      <p:ext uri="{BB962C8B-B14F-4D97-AF65-F5344CB8AC3E}">
        <p14:creationId xmlns:p14="http://schemas.microsoft.com/office/powerpoint/2010/main" val="1223770326"/>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ÔN TẬP GIỮA HỌC KÌ 1 (TIẾT 7)</a:t>
              </a:r>
            </a:p>
          </p:txBody>
        </p:sp>
      </p:grpSp>
      <p:sp>
        <p:nvSpPr>
          <p:cNvPr id="13" name="Rectangle 12">
            <a:extLst>
              <a:ext uri="{FF2B5EF4-FFF2-40B4-BE49-F238E27FC236}">
                <a16:creationId xmlns:a16="http://schemas.microsoft.com/office/drawing/2014/main" id="{2B5E1DD1-DF27-4854-A095-4E9F814CD882}"/>
              </a:ext>
            </a:extLst>
          </p:cNvPr>
          <p:cNvSpPr/>
          <p:nvPr/>
        </p:nvSpPr>
        <p:spPr>
          <a:xfrm>
            <a:off x="1321206" y="2480729"/>
            <a:ext cx="13966284"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Viết đoạn văn kể về một sự việc (hoặc hoạt động) mà em được chứng kiến hoặc tham gia ở trường.</a:t>
            </a:r>
          </a:p>
        </p:txBody>
      </p:sp>
      <p:grpSp>
        <p:nvGrpSpPr>
          <p:cNvPr id="20" name="Group 19">
            <a:extLst>
              <a:ext uri="{FF2B5EF4-FFF2-40B4-BE49-F238E27FC236}">
                <a16:creationId xmlns:a16="http://schemas.microsoft.com/office/drawing/2014/main" id="{51A61376-1FF6-49E3-B8B8-20DD5BC88241}"/>
              </a:ext>
            </a:extLst>
          </p:cNvPr>
          <p:cNvGrpSpPr/>
          <p:nvPr/>
        </p:nvGrpSpPr>
        <p:grpSpPr>
          <a:xfrm>
            <a:off x="1266690" y="1710037"/>
            <a:ext cx="7037658" cy="677108"/>
            <a:chOff x="1508919" y="1888664"/>
            <a:chExt cx="6269914" cy="677108"/>
          </a:xfrm>
        </p:grpSpPr>
        <p:sp>
          <p:nvSpPr>
            <p:cNvPr id="21" name="Rectangle 20">
              <a:extLst>
                <a:ext uri="{FF2B5EF4-FFF2-40B4-BE49-F238E27FC236}">
                  <a16:creationId xmlns:a16="http://schemas.microsoft.com/office/drawing/2014/main" id="{A3B9EA0B-61A9-4F53-9DBE-1160E2E4788C}"/>
                </a:ext>
              </a:extLst>
            </p:cNvPr>
            <p:cNvSpPr/>
            <p:nvPr/>
          </p:nvSpPr>
          <p:spPr>
            <a:xfrm>
              <a:off x="1508919" y="1888664"/>
              <a:ext cx="626991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Viết đoạn văn.</a:t>
              </a:r>
            </a:p>
          </p:txBody>
        </p:sp>
        <p:cxnSp>
          <p:nvCxnSpPr>
            <p:cNvPr id="22" name="Straight Connector 21">
              <a:extLst>
                <a:ext uri="{FF2B5EF4-FFF2-40B4-BE49-F238E27FC236}">
                  <a16:creationId xmlns:a16="http://schemas.microsoft.com/office/drawing/2014/main" id="{D6CA77E1-7D12-43A2-B014-615DD59A0C65}"/>
                </a:ext>
              </a:extLst>
            </p:cNvPr>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a:extLst>
              <a:ext uri="{FF2B5EF4-FFF2-40B4-BE49-F238E27FC236}">
                <a16:creationId xmlns:a16="http://schemas.microsoft.com/office/drawing/2014/main" id="{BDF68C78-4F1F-4D4B-A072-6F4E31253A86}"/>
              </a:ext>
            </a:extLst>
          </p:cNvPr>
          <p:cNvSpPr/>
          <p:nvPr/>
        </p:nvSpPr>
        <p:spPr>
          <a:xfrm>
            <a:off x="365919" y="3682058"/>
            <a:ext cx="15468599" cy="5109091"/>
          </a:xfrm>
          <a:prstGeom prst="rect">
            <a:avLst/>
          </a:prstGeom>
        </p:spPr>
        <p:txBody>
          <a:bodyPr wrap="square">
            <a:spAutoFit/>
          </a:bodyPr>
          <a:lstStyle/>
          <a:p>
            <a:pPr indent="914400" algn="just"/>
            <a:r>
              <a:rPr lang="en-US" sz="3800">
                <a:solidFill>
                  <a:srgbClr val="FF0000"/>
                </a:solidFill>
                <a:latin typeface="Times New Roman" pitchFamily="18" charset="0"/>
                <a:cs typeface="Times New Roman" pitchFamily="18" charset="0"/>
              </a:rPr>
              <a:t>Bài tham khảo:</a:t>
            </a:r>
          </a:p>
          <a:p>
            <a:pPr indent="862013" algn="just"/>
            <a:r>
              <a:rPr lang="vi-VN" sz="3600">
                <a:solidFill>
                  <a:srgbClr val="0000CC"/>
                </a:solidFill>
                <a:latin typeface="Times New Roman" pitchFamily="18" charset="0"/>
                <a:cs typeface="Times New Roman" pitchFamily="18" charset="0"/>
              </a:rPr>
              <a:t>Nhân ngày 27/7, nhằm tri ân công lao những anh hùng liệt sĩ đã ngã xuống vì Tổ Quốc, trường em đã tổ chức cho học sinh đến dâng hương tại nghĩa trang liệt sĩ. Chúng em đi thành từng hàng, đến nơi chúng em không ai bảo ai đứng nghiêm trang, không ai làm việc riêng. Khi được cô giáo</a:t>
            </a:r>
            <a:r>
              <a:rPr lang="en-US" sz="3600">
                <a:solidFill>
                  <a:srgbClr val="0000CC"/>
                </a:solidFill>
                <a:latin typeface="Times New Roman" pitchFamily="18" charset="0"/>
                <a:cs typeface="Times New Roman" pitchFamily="18" charset="0"/>
              </a:rPr>
              <a:t> đưa</a:t>
            </a:r>
            <a:r>
              <a:rPr lang="vi-VN" sz="3600">
                <a:solidFill>
                  <a:srgbClr val="0000CC"/>
                </a:solidFill>
                <a:latin typeface="Times New Roman" pitchFamily="18" charset="0"/>
                <a:cs typeface="Times New Roman" pitchFamily="18" charset="0"/>
              </a:rPr>
              <a:t> hoa tươi và hương, chúng em đã đến thắp hương, dâng hoa ở từng khu mộ liệt sĩ, cùng với đó chúng em đã cùng nhau dọn sạch cỏ quanh mộ. Buổi viếng thăm hôm ấy thật ý nghĩa, chúng em đã dùng những hành động nhỏ bé của mình để thể hiện tấm lòng với cha anh đã ngã xuống để bảo vệ đất nước, quê hương.</a:t>
            </a:r>
          </a:p>
        </p:txBody>
      </p:sp>
    </p:spTree>
    <p:extLst>
      <p:ext uri="{BB962C8B-B14F-4D97-AF65-F5344CB8AC3E}">
        <p14:creationId xmlns:p14="http://schemas.microsoft.com/office/powerpoint/2010/main" val="10768301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ÔN TẬP GIỮA HỌC KÌ 1 (TIẾT 7)</a:t>
              </a:r>
            </a:p>
          </p:txBody>
        </p:sp>
      </p:grpSp>
      <p:sp>
        <p:nvSpPr>
          <p:cNvPr id="13" name="Rectangle 12">
            <a:extLst>
              <a:ext uri="{FF2B5EF4-FFF2-40B4-BE49-F238E27FC236}">
                <a16:creationId xmlns:a16="http://schemas.microsoft.com/office/drawing/2014/main" id="{2B5E1DD1-DF27-4854-A095-4E9F814CD882}"/>
              </a:ext>
            </a:extLst>
          </p:cNvPr>
          <p:cNvSpPr/>
          <p:nvPr/>
        </p:nvSpPr>
        <p:spPr>
          <a:xfrm>
            <a:off x="823118" y="2308453"/>
            <a:ext cx="15011399" cy="584775"/>
          </a:xfrm>
          <a:prstGeom prst="rect">
            <a:avLst/>
          </a:prstGeom>
        </p:spPr>
        <p:txBody>
          <a:bodyPr wrap="square">
            <a:spAutoFit/>
          </a:bodyPr>
          <a:lstStyle/>
          <a:p>
            <a:pPr algn="just"/>
            <a:r>
              <a:rPr lang="en-US" sz="3200" b="1">
                <a:solidFill>
                  <a:srgbClr val="0000CC"/>
                </a:solidFill>
                <a:latin typeface="Times New Roman" pitchFamily="18" charset="0"/>
                <a:cs typeface="Times New Roman" pitchFamily="18" charset="0"/>
              </a:rPr>
              <a:t>Viết đoạn văn kể về một kỉ niệm đáng nhớ của em với một người thân trong gia đình.</a:t>
            </a:r>
          </a:p>
        </p:txBody>
      </p:sp>
      <p:grpSp>
        <p:nvGrpSpPr>
          <p:cNvPr id="20" name="Group 19">
            <a:extLst>
              <a:ext uri="{FF2B5EF4-FFF2-40B4-BE49-F238E27FC236}">
                <a16:creationId xmlns:a16="http://schemas.microsoft.com/office/drawing/2014/main" id="{51A61376-1FF6-49E3-B8B8-20DD5BC88241}"/>
              </a:ext>
            </a:extLst>
          </p:cNvPr>
          <p:cNvGrpSpPr/>
          <p:nvPr/>
        </p:nvGrpSpPr>
        <p:grpSpPr>
          <a:xfrm>
            <a:off x="838195" y="1604021"/>
            <a:ext cx="7108346" cy="646331"/>
            <a:chOff x="1508919" y="1888664"/>
            <a:chExt cx="6269914" cy="646331"/>
          </a:xfrm>
        </p:grpSpPr>
        <p:sp>
          <p:nvSpPr>
            <p:cNvPr id="21" name="Rectangle 20">
              <a:extLst>
                <a:ext uri="{FF2B5EF4-FFF2-40B4-BE49-F238E27FC236}">
                  <a16:creationId xmlns:a16="http://schemas.microsoft.com/office/drawing/2014/main" id="{A3B9EA0B-61A9-4F53-9DBE-1160E2E4788C}"/>
                </a:ext>
              </a:extLst>
            </p:cNvPr>
            <p:cNvSpPr/>
            <p:nvPr/>
          </p:nvSpPr>
          <p:spPr>
            <a:xfrm>
              <a:off x="1508919" y="1888664"/>
              <a:ext cx="6269914"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Viết đoạn văn.</a:t>
              </a:r>
            </a:p>
          </p:txBody>
        </p:sp>
        <p:cxnSp>
          <p:nvCxnSpPr>
            <p:cNvPr id="22" name="Straight Connector 21">
              <a:extLst>
                <a:ext uri="{FF2B5EF4-FFF2-40B4-BE49-F238E27FC236}">
                  <a16:creationId xmlns:a16="http://schemas.microsoft.com/office/drawing/2014/main" id="{D6CA77E1-7D12-43A2-B014-615DD59A0C65}"/>
                </a:ext>
              </a:extLst>
            </p:cNvPr>
            <p:cNvCxnSpPr/>
            <p:nvPr/>
          </p:nvCxnSpPr>
          <p:spPr>
            <a:xfrm>
              <a:off x="1661545" y="2479999"/>
              <a:ext cx="241963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a:extLst>
              <a:ext uri="{FF2B5EF4-FFF2-40B4-BE49-F238E27FC236}">
                <a16:creationId xmlns:a16="http://schemas.microsoft.com/office/drawing/2014/main" id="{BDF68C78-4F1F-4D4B-A072-6F4E31253A86}"/>
              </a:ext>
            </a:extLst>
          </p:cNvPr>
          <p:cNvSpPr/>
          <p:nvPr/>
        </p:nvSpPr>
        <p:spPr>
          <a:xfrm>
            <a:off x="384517" y="2809883"/>
            <a:ext cx="15468599" cy="5782160"/>
          </a:xfrm>
          <a:prstGeom prst="rect">
            <a:avLst/>
          </a:prstGeom>
        </p:spPr>
        <p:txBody>
          <a:bodyPr wrap="square">
            <a:spAutoFit/>
          </a:bodyPr>
          <a:lstStyle/>
          <a:p>
            <a:pPr indent="463550" algn="just">
              <a:lnSpc>
                <a:spcPct val="108000"/>
              </a:lnSpc>
            </a:pPr>
            <a:r>
              <a:rPr lang="en-US" sz="3200">
                <a:solidFill>
                  <a:srgbClr val="FF0000"/>
                </a:solidFill>
                <a:latin typeface="Times New Roman" pitchFamily="18" charset="0"/>
                <a:cs typeface="Times New Roman" pitchFamily="18" charset="0"/>
              </a:rPr>
              <a:t>Bài tham khảo:</a:t>
            </a:r>
          </a:p>
          <a:p>
            <a:pPr indent="463550">
              <a:lnSpc>
                <a:spcPct val="108000"/>
              </a:lnSpc>
            </a:pPr>
            <a:r>
              <a:rPr lang="vi-VN" sz="2400" spc="-80">
                <a:solidFill>
                  <a:srgbClr val="222222"/>
                </a:solidFill>
                <a:latin typeface="Times New Roman" panose="02020603050405020304" pitchFamily="18" charset="0"/>
                <a:cs typeface="Times New Roman" panose="02020603050405020304" pitchFamily="18" charset="0"/>
              </a:rPr>
              <a:t>Trong gia đình tôi, bố là người yêu thương tôi nhất. Bố luôn luôn lắng nghe mọi người nói và đặc biệt là tôi.</a:t>
            </a:r>
          </a:p>
          <a:p>
            <a:pPr indent="463550" algn="just">
              <a:lnSpc>
                <a:spcPct val="108000"/>
              </a:lnSpc>
            </a:pPr>
            <a:r>
              <a:rPr lang="vi-VN" sz="2400" spc="-80">
                <a:solidFill>
                  <a:srgbClr val="222222"/>
                </a:solidFill>
                <a:latin typeface="Times New Roman" panose="02020603050405020304" pitchFamily="18" charset="0"/>
                <a:cs typeface="Times New Roman" panose="02020603050405020304" pitchFamily="18" charset="0"/>
              </a:rPr>
              <a:t>Bố có một thân hình to, cao, khoẻ mạnh. Hôm nào em đi học, bố và mẹ cũng ra tiễn em. Bố dặn dò em rất kỹ, nào là “đi học hôm nay phải…”, rồi thì “phải nghe lời cô giáo…”, nhưng câu cuối cùng vẫn là “con đi đường cẩn thận nhé”. Khi đi học về, đang dắt xe vào nhà thì tiếng nói của bố từ trong nhà vọng ra “Con đã về rồi à?”. Nhưng bố cũng rất nghiêm khắc, những hôm nào em mắc khuyết điểm, hay bị điểm kém thì bố lại bắt em làm bản kiểm điểm. Nghiêm khắc với em như vậy nhưng ẩn sâu trong con người của bố là một người bố yêu thương em vô bờ. Nhờ vào kỷ niệm một lần bị ốm mà em biết được điều đó. Hôm đó em bị sốt cao và </a:t>
            </a:r>
            <a:r>
              <a:rPr lang="en-US" sz="2400" spc="-80">
                <a:solidFill>
                  <a:srgbClr val="222222"/>
                </a:solidFill>
                <a:latin typeface="Times New Roman" panose="02020603050405020304" pitchFamily="18" charset="0"/>
                <a:cs typeface="Times New Roman" panose="02020603050405020304" pitchFamily="18" charset="0"/>
              </a:rPr>
              <a:t>n</a:t>
            </a:r>
            <a:r>
              <a:rPr lang="vi-VN" sz="2400" spc="-80">
                <a:solidFill>
                  <a:srgbClr val="222222"/>
                </a:solidFill>
                <a:latin typeface="Times New Roman" panose="02020603050405020304" pitchFamily="18" charset="0"/>
                <a:cs typeface="Times New Roman" panose="02020603050405020304" pitchFamily="18" charset="0"/>
              </a:rPr>
              <a:t>ằ</a:t>
            </a:r>
            <a:r>
              <a:rPr lang="en-US" sz="2400" spc="-80">
                <a:solidFill>
                  <a:srgbClr val="222222"/>
                </a:solidFill>
                <a:latin typeface="Times New Roman" panose="02020603050405020304" pitchFamily="18" charset="0"/>
                <a:cs typeface="Times New Roman" panose="02020603050405020304" pitchFamily="18" charset="0"/>
              </a:rPr>
              <a:t>m</a:t>
            </a:r>
            <a:r>
              <a:rPr lang="vi-VN" sz="2400" spc="-80">
                <a:solidFill>
                  <a:srgbClr val="222222"/>
                </a:solidFill>
                <a:latin typeface="Times New Roman" panose="02020603050405020304" pitchFamily="18" charset="0"/>
                <a:cs typeface="Times New Roman" panose="02020603050405020304" pitchFamily="18" charset="0"/>
              </a:rPr>
              <a:t> mệt mê man, bố là người cuống quýt chạy ngược xuôi mua thuốc rồi gọi bác sĩ về khám bệnh cho em, đêm đến bố còn không ngủ và chỉ thức ngồi ở bên cạnh em để trông em, chốc chốc lại sờ trán xem em đã hạ sốt chưa và cứ như vậy cho tới khi trời sáng.</a:t>
            </a:r>
          </a:p>
          <a:p>
            <a:pPr indent="463550" algn="just">
              <a:lnSpc>
                <a:spcPct val="108000"/>
              </a:lnSpc>
            </a:pPr>
            <a:r>
              <a:rPr lang="vi-VN" sz="2400" spc="-80">
                <a:solidFill>
                  <a:srgbClr val="222222"/>
                </a:solidFill>
                <a:latin typeface="Times New Roman" panose="02020603050405020304" pitchFamily="18" charset="0"/>
                <a:cs typeface="Times New Roman" panose="02020603050405020304" pitchFamily="18" charset="0"/>
              </a:rPr>
              <a:t>Nhờ trận ốm hôm đó mà em hiểu ra rằng những lần bố nghiêm khắc với mình cũng chỉ vì muốn em được tốt hơn, ngoan hơn và giỏi hơn. Vì thế mà em vẫn luôn yêu bố em rất nhiều. Bố em! Một người trụ cột trong gia đình. Bố em là một tấm gương sáng cho gia đình. Là một người siêng năng, kiên trì, thông minh khác hẳn những người khác và đã có ý định làm gì thì phải làm cho bằng được nên bố được rất nhiều người kính trọng. Em rất tự hào khi là con trai của bố, con sẽ luôn ghi nhớ những điều bố dạy bảo và sẽ cố gắng học thật giỏi để không phụ công ơn của bố</a:t>
            </a:r>
            <a:r>
              <a:rPr lang="en-US" sz="2400" spc="-80">
                <a:solidFill>
                  <a:srgbClr val="222222"/>
                </a:solidFill>
                <a:latin typeface="Times New Roman" panose="02020603050405020304" pitchFamily="18" charset="0"/>
                <a:cs typeface="Times New Roman" panose="02020603050405020304" pitchFamily="18" charset="0"/>
              </a:rPr>
              <a:t>.</a:t>
            </a:r>
            <a:endParaRPr lang="vi-VN" sz="2400" spc="-8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8327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10138</TotalTime>
  <Words>766</Words>
  <Application>Microsoft Office PowerPoint</Application>
  <PresentationFormat>Custom</PresentationFormat>
  <Paragraphs>32</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Ha</cp:lastModifiedBy>
  <cp:revision>1147</cp:revision>
  <dcterms:created xsi:type="dcterms:W3CDTF">2008-09-09T22:52:10Z</dcterms:created>
  <dcterms:modified xsi:type="dcterms:W3CDTF">2022-08-25T12:14:41Z</dcterms:modified>
</cp:coreProperties>
</file>