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66" r:id="rId3"/>
    <p:sldId id="257" r:id="rId4"/>
    <p:sldId id="268" r:id="rId5"/>
    <p:sldId id="259" r:id="rId6"/>
    <p:sldId id="294" r:id="rId7"/>
    <p:sldId id="274" r:id="rId8"/>
    <p:sldId id="295" r:id="rId9"/>
    <p:sldId id="261" r:id="rId10"/>
    <p:sldId id="275" r:id="rId11"/>
    <p:sldId id="291" r:id="rId12"/>
    <p:sldId id="296" r:id="rId13"/>
    <p:sldId id="297" r:id="rId14"/>
    <p:sldId id="287" r:id="rId15"/>
    <p:sldId id="262" r:id="rId16"/>
    <p:sldId id="298" r:id="rId17"/>
    <p:sldId id="299" r:id="rId18"/>
    <p:sldId id="289"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C50"/>
    <a:srgbClr val="67CCEA"/>
    <a:srgbClr val="FBBAAC"/>
    <a:srgbClr val="FCD98A"/>
    <a:srgbClr val="EC6C53"/>
    <a:srgbClr val="FDF7A8"/>
    <a:srgbClr val="F07458"/>
    <a:srgbClr val="67CBEB"/>
    <a:srgbClr val="EAEBED"/>
    <a:srgbClr val="00B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6735B-F2D2-40B7-A5FD-D709C70709E0}" type="datetimeFigureOut">
              <a:rPr lang="en-GB" smtClean="0"/>
              <a:t>21/08/2023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7C758-BC7C-448C-A466-272BCF6EB78A}" type="slidenum">
              <a:rPr lang="en-GB" smtClean="0"/>
              <a:t>‹#›</a:t>
            </a:fld>
            <a:endParaRPr lang="en-GB"/>
          </a:p>
        </p:txBody>
      </p:sp>
    </p:spTree>
    <p:extLst>
      <p:ext uri="{BB962C8B-B14F-4D97-AF65-F5344CB8AC3E}">
        <p14:creationId xmlns:p14="http://schemas.microsoft.com/office/powerpoint/2010/main" val="149263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2</a:t>
            </a:fld>
            <a:endParaRPr lang="en-GB"/>
          </a:p>
        </p:txBody>
      </p:sp>
    </p:spTree>
    <p:extLst>
      <p:ext uri="{BB962C8B-B14F-4D97-AF65-F5344CB8AC3E}">
        <p14:creationId xmlns:p14="http://schemas.microsoft.com/office/powerpoint/2010/main" val="217799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12</a:t>
            </a:fld>
            <a:endParaRPr lang="en-GB"/>
          </a:p>
        </p:txBody>
      </p:sp>
    </p:spTree>
    <p:extLst>
      <p:ext uri="{BB962C8B-B14F-4D97-AF65-F5344CB8AC3E}">
        <p14:creationId xmlns:p14="http://schemas.microsoft.com/office/powerpoint/2010/main" val="147287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13</a:t>
            </a:fld>
            <a:endParaRPr lang="en-GB"/>
          </a:p>
        </p:txBody>
      </p:sp>
    </p:spTree>
    <p:extLst>
      <p:ext uri="{BB962C8B-B14F-4D97-AF65-F5344CB8AC3E}">
        <p14:creationId xmlns:p14="http://schemas.microsoft.com/office/powerpoint/2010/main" val="3109454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FA6042-6ABF-4A77-9270-A973DAD42EEB}" type="datetime1">
              <a:rPr lang="en-US" smtClean="0"/>
              <a:t>8/21/2023</a:t>
            </a:fld>
            <a:endParaRPr lang="en-US"/>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839" y="206828"/>
            <a:ext cx="1305161" cy="1034984"/>
          </a:xfrm>
          <a:prstGeom prst="rect">
            <a:avLst/>
          </a:prstGeom>
        </p:spPr>
      </p:pic>
    </p:spTree>
    <p:extLst>
      <p:ext uri="{BB962C8B-B14F-4D97-AF65-F5344CB8AC3E}">
        <p14:creationId xmlns:p14="http://schemas.microsoft.com/office/powerpoint/2010/main" val="172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A4056-F9EF-44D1-9E59-448944679792}" type="datetime1">
              <a:rPr lang="en-US" smtClean="0"/>
              <a:t>8/21/2023</a:t>
            </a:fld>
            <a:endParaRPr lang="en-US"/>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31634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FC9447-2255-461E-944E-8CE82B04B6B0}" type="datetime1">
              <a:rPr lang="en-US" smtClean="0"/>
              <a:t>8/21/2023</a:t>
            </a:fld>
            <a:endParaRPr lang="en-US"/>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14760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F4C80F-90EC-4008-A4ED-479879F1F38F}" type="datetime1">
              <a:rPr lang="en-US" smtClean="0"/>
              <a:t>8/21/2023</a:t>
            </a:fld>
            <a:endParaRPr lang="en-US"/>
          </a:p>
        </p:txBody>
      </p:sp>
      <p:sp>
        <p:nvSpPr>
          <p:cNvPr id="6" name="Footer Placeholder 5"/>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44111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88A102-2229-47CA-9B28-DEC0CF1CFA5B}" type="datetime1">
              <a:rPr lang="en-US" smtClean="0"/>
              <a:t>8/21/2023</a:t>
            </a:fld>
            <a:endParaRPr lang="en-US"/>
          </a:p>
        </p:txBody>
      </p:sp>
      <p:sp>
        <p:nvSpPr>
          <p:cNvPr id="8" name="Footer Placeholder 7"/>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9" name="Slide Number Placeholder 8"/>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414116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417E8C-EDC3-4540-9AD9-8CE1D889C24D}" type="datetime1">
              <a:rPr lang="en-US" smtClean="0"/>
              <a:t>8/21/2023</a:t>
            </a:fld>
            <a:endParaRPr lang="en-US"/>
          </a:p>
        </p:txBody>
      </p:sp>
      <p:sp>
        <p:nvSpPr>
          <p:cNvPr id="4" name="Footer Placeholder 3"/>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5" name="Slide Number Placeholder 4"/>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795012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85FB5-33A3-4156-BE66-93361094CA35}" type="datetime1">
              <a:rPr lang="en-US" smtClean="0"/>
              <a:t>8/21/2023</a:t>
            </a:fld>
            <a:endParaRPr lang="en-US"/>
          </a:p>
        </p:txBody>
      </p:sp>
      <p:sp>
        <p:nvSpPr>
          <p:cNvPr id="3" name="Footer Placeholder 2"/>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4" name="Slide Number Placeholder 3"/>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00638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B36D37-E9CE-45A7-8624-4F31FCE35717}" type="datetime1">
              <a:rPr lang="en-US" smtClean="0"/>
              <a:t>8/21/2023</a:t>
            </a:fld>
            <a:endParaRPr lang="en-US"/>
          </a:p>
        </p:txBody>
      </p:sp>
      <p:sp>
        <p:nvSpPr>
          <p:cNvPr id="6" name="Footer Placeholder 5"/>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02064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6DA5AE-CB95-4EFB-A682-35887845BE9C}" type="datetime1">
              <a:rPr lang="en-US" smtClean="0"/>
              <a:t>8/21/2023</a:t>
            </a:fld>
            <a:endParaRPr lang="en-US"/>
          </a:p>
        </p:txBody>
      </p:sp>
      <p:sp>
        <p:nvSpPr>
          <p:cNvPr id="6" name="Footer Placeholder 5"/>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75102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74B506-E7E4-4F29-B1AB-57EA00CFEF5A}" type="datetime1">
              <a:rPr lang="en-US" smtClean="0"/>
              <a:t>8/21/2023</a:t>
            </a:fld>
            <a:endParaRPr lang="en-US"/>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21790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9DA9B-E20F-48DF-8770-A091571ED910}" type="datetime1">
              <a:rPr lang="en-US" smtClean="0"/>
              <a:t>8/21/2023</a:t>
            </a:fld>
            <a:endParaRPr lang="en-US"/>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50506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hởi độ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CBDC50">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3ABEFD91-E930-4533-AD57-34D6EB510F7D}" type="datetime1">
              <a:rPr lang="en-US" smtClean="0"/>
              <a:t>8/21/2023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402526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Khám phá">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00B3CD">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A334A91B-82D4-45CD-B7AF-489CC1D947D9}" type="datetime1">
              <a:rPr lang="en-US" smtClean="0"/>
              <a:t>8/21/2023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0607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Đ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AEBED">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41CCE0C5-E91D-4F4B-B16E-1B363D8497B8}" type="datetime1">
              <a:rPr lang="en-US" smtClean="0"/>
              <a:t>8/21/2023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40357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à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gradFill flip="none" rotWithShape="1">
            <a:gsLst>
              <a:gs pos="0">
                <a:srgbClr val="67CBEB">
                  <a:alpha val="75000"/>
                  <a:lumMod val="75000"/>
                  <a:lumOff val="25000"/>
                </a:srgbClr>
              </a:gs>
              <a:gs pos="100000">
                <a:srgbClr val="F07458">
                  <a:lumMod val="50000"/>
                  <a:lumOff val="50000"/>
                  <a:alpha val="75000"/>
                </a:srgbClr>
              </a:gs>
            </a:gsLst>
            <a:lin ang="10800000" scaled="1"/>
            <a:tileRect/>
          </a:gra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3F692FA2-87EA-47CD-8211-4CEBAA147E57}" type="datetime1">
              <a:rPr lang="en-US" smtClean="0"/>
              <a:t>8/21/2023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57525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hi nhớ">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DF7A8">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550D7C23-E640-42ED-8200-F2D519AB87D6}" type="datetime1">
              <a:rPr lang="en-US" smtClean="0"/>
              <a:t>8/21/2023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08007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uyện tậ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C6C53">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6B706F04-7C59-49FB-A062-B9C121BD3F8F}" type="datetime1">
              <a:rPr lang="en-US" smtClean="0"/>
              <a:t>8/21/2023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51779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ực hàn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67CCEA">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2B4A0A7D-A605-422D-A5FE-F6845E378EE8}" type="datetime1">
              <a:rPr lang="en-US" smtClean="0"/>
              <a:t>8/21/2023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77993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Vận dụ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BBAAC">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6CBEE892-F953-43DD-9209-80B4262155C1}" type="datetime1">
              <a:rPr lang="en-US" smtClean="0"/>
              <a:t>8/21/2023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53062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B3C6D37-0F65-4BD9-AFBB-AFE11656FF6D}" type="datetime1">
              <a:rPr lang="en-US" smtClean="0"/>
              <a:t>8/21/2023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88105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7" r:id="rId8"/>
    <p:sldLayoutId id="2147483666" r:id="rId9"/>
    <p:sldLayoutId id="214748366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6829" y="696035"/>
            <a:ext cx="9144000" cy="753115"/>
          </a:xfrm>
        </p:spPr>
        <p:txBody>
          <a:bodyPr>
            <a:normAutofit/>
          </a:bodyPr>
          <a:lstStyle/>
          <a:p>
            <a:r>
              <a:rPr lang="en-US" sz="4000" b="1" dirty="0" err="1"/>
              <a:t>Thứ</a:t>
            </a:r>
            <a:r>
              <a:rPr lang="en-US" sz="4000" b="1" dirty="0"/>
              <a:t> </a:t>
            </a:r>
            <a:r>
              <a:rPr lang="en-US" sz="4000" b="1" dirty="0" err="1"/>
              <a:t>hai</a:t>
            </a:r>
            <a:r>
              <a:rPr lang="en-US" sz="4000" b="1" dirty="0"/>
              <a:t> </a:t>
            </a:r>
            <a:r>
              <a:rPr lang="en-US" sz="4000" b="1" dirty="0" err="1"/>
              <a:t>ngày</a:t>
            </a:r>
            <a:r>
              <a:rPr lang="en-US" sz="4000" b="1" dirty="0"/>
              <a:t> 5 </a:t>
            </a:r>
            <a:r>
              <a:rPr lang="en-US" sz="4000" b="1" dirty="0" err="1"/>
              <a:t>tháng</a:t>
            </a:r>
            <a:r>
              <a:rPr lang="en-US" sz="4000" b="1" dirty="0"/>
              <a:t> 9 </a:t>
            </a:r>
            <a:r>
              <a:rPr lang="en-US" sz="4000" b="1" dirty="0" err="1"/>
              <a:t>năm</a:t>
            </a:r>
            <a:r>
              <a:rPr lang="en-US" sz="4000" b="1" dirty="0"/>
              <a:t> 2023</a:t>
            </a:r>
          </a:p>
        </p:txBody>
      </p:sp>
      <p:sp>
        <p:nvSpPr>
          <p:cNvPr id="3" name="Subtitle 2"/>
          <p:cNvSpPr>
            <a:spLocks noGrp="1"/>
          </p:cNvSpPr>
          <p:nvPr>
            <p:ph type="subTitle" idx="1"/>
          </p:nvPr>
        </p:nvSpPr>
        <p:spPr>
          <a:xfrm>
            <a:off x="842963" y="3602037"/>
            <a:ext cx="10715625" cy="3084513"/>
          </a:xfrm>
        </p:spPr>
        <p:txBody>
          <a:bodyPr>
            <a:normAutofit/>
          </a:bodyPr>
          <a:lstStyle/>
          <a:p>
            <a:r>
              <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CHỦ ĐỀ C. TỔ CHỨC LƯU TRỮ, </a:t>
            </a:r>
            <a:br>
              <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TÌM KIẾM VÀ TRAO ĐỔI THÔNG TIN</a:t>
            </a:r>
          </a:p>
          <a:p>
            <a:r>
              <a:rPr lang="en-US" sz="3600" b="1" dirty="0" err="1"/>
              <a:t>Bài</a:t>
            </a:r>
            <a:r>
              <a:rPr lang="en-US" sz="3600" b="1" dirty="0"/>
              <a:t> 4. </a:t>
            </a:r>
            <a:r>
              <a:rPr lang="en-US" sz="3600" b="1" dirty="0" err="1"/>
              <a:t>Tìm</a:t>
            </a:r>
            <a:r>
              <a:rPr lang="en-US" sz="3600" b="1" dirty="0"/>
              <a:t> </a:t>
            </a:r>
            <a:r>
              <a:rPr lang="en-US" sz="3600" b="1" dirty="0" err="1"/>
              <a:t>kiếm</a:t>
            </a:r>
            <a:r>
              <a:rPr lang="en-US" sz="3600" b="1" dirty="0"/>
              <a:t> </a:t>
            </a:r>
            <a:r>
              <a:rPr lang="en-US" sz="3600" b="1" dirty="0" err="1"/>
              <a:t>thông</a:t>
            </a:r>
            <a:r>
              <a:rPr lang="en-US" sz="3600" b="1" dirty="0"/>
              <a:t> tin </a:t>
            </a:r>
            <a:r>
              <a:rPr lang="en-US" sz="3600" b="1" dirty="0" err="1"/>
              <a:t>trên</a:t>
            </a:r>
            <a:r>
              <a:rPr lang="en-US" sz="3600" b="1" dirty="0"/>
              <a:t> Internet</a:t>
            </a:r>
          </a:p>
          <a:p>
            <a:r>
              <a:rPr lang="en-US" sz="3600" b="1" dirty="0"/>
              <a:t>(2 </a:t>
            </a:r>
            <a:r>
              <a:rPr lang="en-US" sz="3600" b="1" dirty="0" err="1"/>
              <a:t>tiết</a:t>
            </a:r>
            <a:r>
              <a:rPr lang="en-US" sz="3600" b="1" dirty="0"/>
              <a:t>)</a:t>
            </a:r>
          </a:p>
        </p:txBody>
      </p:sp>
      <p:sp>
        <p:nvSpPr>
          <p:cNvPr id="4" name="TextBox 3"/>
          <p:cNvSpPr txBox="1"/>
          <p:nvPr/>
        </p:nvSpPr>
        <p:spPr>
          <a:xfrm>
            <a:off x="3250441" y="2110095"/>
            <a:ext cx="5691117" cy="830997"/>
          </a:xfrm>
          <a:prstGeom prst="rect">
            <a:avLst/>
          </a:prstGeom>
          <a:noFill/>
        </p:spPr>
        <p:txBody>
          <a:bodyPr wrap="square" rtlCol="0">
            <a:spAutoFit/>
          </a:bodyPr>
          <a:lstStyle/>
          <a:p>
            <a:pPr algn="ctr"/>
            <a:r>
              <a:rPr lang="en-GB" sz="4800" u="sng" dirty="0">
                <a:latin typeface="Arial" panose="020B0604020202020204" pitchFamily="34" charset="0"/>
                <a:cs typeface="Arial" panose="020B0604020202020204" pitchFamily="34" charset="0"/>
              </a:rPr>
              <a:t>Tin </a:t>
            </a:r>
            <a:r>
              <a:rPr lang="en-GB" sz="4800" u="sng" dirty="0" err="1">
                <a:latin typeface="Arial" panose="020B0604020202020204" pitchFamily="34" charset="0"/>
                <a:cs typeface="Arial" panose="020B0604020202020204" pitchFamily="34" charset="0"/>
              </a:rPr>
              <a:t>học</a:t>
            </a:r>
            <a:endParaRPr lang="en-GB" sz="4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672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058" y="1989208"/>
            <a:ext cx="9597571" cy="1325563"/>
          </a:xfrm>
        </p:spPr>
        <p:txBody>
          <a:bodyPr/>
          <a:lstStyle/>
          <a:p>
            <a:pPr algn="ctr"/>
            <a:r>
              <a:rPr lang="en-GB" dirty="0"/>
              <a:t>2. </a:t>
            </a:r>
            <a:r>
              <a:rPr lang="en-GB" dirty="0" err="1"/>
              <a:t>Xác</a:t>
            </a:r>
            <a:r>
              <a:rPr lang="en-GB" dirty="0"/>
              <a:t> </a:t>
            </a:r>
            <a:r>
              <a:rPr lang="en-GB" dirty="0" err="1"/>
              <a:t>định</a:t>
            </a:r>
            <a:r>
              <a:rPr lang="en-GB" dirty="0"/>
              <a:t> </a:t>
            </a:r>
            <a:r>
              <a:rPr lang="en-GB" dirty="0" err="1"/>
              <a:t>từ</a:t>
            </a:r>
            <a:r>
              <a:rPr lang="en-GB" dirty="0"/>
              <a:t> </a:t>
            </a:r>
            <a:r>
              <a:rPr lang="en-GB" dirty="0" err="1"/>
              <a:t>khóa</a:t>
            </a:r>
            <a:r>
              <a:rPr lang="en-GB" dirty="0"/>
              <a:t> </a:t>
            </a:r>
            <a:r>
              <a:rPr lang="en-GB" dirty="0" err="1"/>
              <a:t>tìm</a:t>
            </a:r>
            <a:r>
              <a:rPr lang="en-GB" dirty="0"/>
              <a:t> </a:t>
            </a:r>
            <a:r>
              <a:rPr lang="en-GB" dirty="0" err="1"/>
              <a:t>kiếm</a:t>
            </a:r>
            <a:endParaRPr lang="en-GB" dirty="0"/>
          </a:p>
        </p:txBody>
      </p:sp>
      <p:sp>
        <p:nvSpPr>
          <p:cNvPr id="5" name="TextBox 4">
            <a:extLst>
              <a:ext uri="{FF2B5EF4-FFF2-40B4-BE49-F238E27FC236}">
                <a16:creationId xmlns:a16="http://schemas.microsoft.com/office/drawing/2014/main" id="{E1019FE3-01FD-1612-0EF2-8E876F18738E}"/>
              </a:ext>
            </a:extLst>
          </p:cNvPr>
          <p:cNvSpPr txBox="1"/>
          <p:nvPr/>
        </p:nvSpPr>
        <p:spPr>
          <a:xfrm>
            <a:off x="3263153" y="3314771"/>
            <a:ext cx="6096000" cy="1754326"/>
          </a:xfrm>
          <a:prstGeom prst="rect">
            <a:avLst/>
          </a:prstGeom>
          <a:noFill/>
        </p:spPr>
        <p:txBody>
          <a:bodyPr wrap="square">
            <a:spAutoFit/>
          </a:bodyPr>
          <a:lstStyle/>
          <a:p>
            <a:endParaRPr lang="en-US"/>
          </a:p>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307855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793" y="441467"/>
            <a:ext cx="9597571" cy="1100730"/>
          </a:xfrm>
        </p:spPr>
        <p:txBody>
          <a:bodyPr>
            <a:normAutofit fontScale="90000"/>
          </a:bodyPr>
          <a:lstStyle/>
          <a:p>
            <a:pPr algn="ctr"/>
            <a:br>
              <a:rPr lang="en-GB" sz="5400" dirty="0"/>
            </a:br>
            <a:r>
              <a:rPr lang="en-GB" sz="5400" dirty="0" err="1"/>
              <a:t>Đọc</a:t>
            </a:r>
            <a:r>
              <a:rPr lang="en-GB" sz="5400" dirty="0"/>
              <a:t> </a:t>
            </a:r>
            <a:r>
              <a:rPr lang="en-GB" sz="5400" dirty="0" err="1"/>
              <a:t>thông</a:t>
            </a:r>
            <a:r>
              <a:rPr lang="en-GB" sz="5400" dirty="0"/>
              <a:t> tin SGK/ </a:t>
            </a:r>
            <a:r>
              <a:rPr lang="en-GB" sz="5400" dirty="0" err="1"/>
              <a:t>trang</a:t>
            </a:r>
            <a:r>
              <a:rPr lang="en-GB" sz="5400" dirty="0"/>
              <a:t> 17</a:t>
            </a:r>
            <a:br>
              <a:rPr lang="en-GB" sz="5400" dirty="0"/>
            </a:br>
            <a:endParaRPr lang="en-GB" sz="5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56227" y="5158854"/>
            <a:ext cx="2394086" cy="1520299"/>
          </a:xfrm>
          <a:prstGeom prst="rect">
            <a:avLst/>
          </a:prstGeom>
        </p:spPr>
      </p:pic>
      <p:sp>
        <p:nvSpPr>
          <p:cNvPr id="4" name="Rounded Rectangular Callout 3"/>
          <p:cNvSpPr/>
          <p:nvPr/>
        </p:nvSpPr>
        <p:spPr>
          <a:xfrm>
            <a:off x="1910687" y="1692322"/>
            <a:ext cx="9539785" cy="3166281"/>
          </a:xfrm>
          <a:prstGeom prst="wedgeRoundRectCallout">
            <a:avLst>
              <a:gd name="adj1" fmla="val -36140"/>
              <a:gd name="adj2" fmla="val 6741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khóa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kiếm</a:t>
            </a:r>
            <a:r>
              <a:rPr lang="en-US" sz="3600" dirty="0">
                <a:latin typeface="Arial" panose="020B0604020202020204" pitchFamily="34" charset="0"/>
                <a:cs typeface="Arial" panose="020B0604020202020204" pitchFamily="34" charset="0"/>
              </a:rPr>
              <a:t> do </a:t>
            </a:r>
            <a:r>
              <a:rPr lang="en-US" sz="3600" dirty="0" err="1">
                <a:latin typeface="Arial" panose="020B0604020202020204" pitchFamily="34" charset="0"/>
                <a:cs typeface="Arial" panose="020B0604020202020204" pitchFamily="34" charset="0"/>
              </a:rPr>
              <a:t>máy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gì</a:t>
            </a:r>
            <a:r>
              <a:rPr lang="en-US" sz="3600" dirty="0">
                <a:latin typeface="Arial" panose="020B0604020202020204" pitchFamily="34" charset="0"/>
                <a:cs typeface="Arial" panose="020B0604020202020204" pitchFamily="34" charset="0"/>
              </a:rPr>
              <a:t>?</a:t>
            </a:r>
            <a:endParaRPr lang="en-GB"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máy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thông</a:t>
            </a:r>
            <a:r>
              <a:rPr lang="en-US" sz="3600" dirty="0">
                <a:latin typeface="Arial" panose="020B0604020202020204" pitchFamily="34" charset="0"/>
                <a:cs typeface="Arial" panose="020B0604020202020204" pitchFamily="34" charset="0"/>
              </a:rPr>
              <a:t> tin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chọn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khóa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endParaRPr lang="en-GB" sz="3600" dirty="0">
              <a:latin typeface="Arial" panose="020B0604020202020204" pitchFamily="34" charset="0"/>
              <a:cs typeface="Arial" panose="020B0604020202020204" pitchFamily="34" charset="0"/>
            </a:endParaRPr>
          </a:p>
          <a:p>
            <a:pPr algn="ctr"/>
            <a:endParaRPr lang="en-GB" dirty="0"/>
          </a:p>
        </p:txBody>
      </p:sp>
      <p:sp>
        <p:nvSpPr>
          <p:cNvPr id="6" name="Rounded Rectangle 5"/>
          <p:cNvSpPr/>
          <p:nvPr/>
        </p:nvSpPr>
        <p:spPr>
          <a:xfrm>
            <a:off x="4043363" y="4572000"/>
            <a:ext cx="7672387" cy="175736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Lưu</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ý: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Trên</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cơ</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sở</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kết</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quả</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do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máy</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tìm</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kiếm</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em</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có</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thể</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thêm</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bớt</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hay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thay</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đổi</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từ</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khóa</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234754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4463" y="133778"/>
            <a:ext cx="9721471" cy="1120776"/>
          </a:xfrm>
        </p:spPr>
        <p:txBody>
          <a:bodyPr>
            <a:normAutofit/>
          </a:bodyPr>
          <a:lstStyle/>
          <a:p>
            <a:r>
              <a:rPr lang="en-US" sz="3400" dirty="0" err="1"/>
              <a:t>Quan</a:t>
            </a:r>
            <a:r>
              <a:rPr lang="en-US" sz="3400" dirty="0"/>
              <a:t> </a:t>
            </a:r>
            <a:r>
              <a:rPr lang="en-US" sz="3400" dirty="0" err="1"/>
              <a:t>sát</a:t>
            </a:r>
            <a:r>
              <a:rPr lang="en-US" sz="3400" dirty="0"/>
              <a:t> </a:t>
            </a:r>
            <a:r>
              <a:rPr lang="en-US" sz="3400" dirty="0" err="1"/>
              <a:t>hình</a:t>
            </a:r>
            <a:r>
              <a:rPr lang="en-US" sz="3400" dirty="0"/>
              <a:t> 4, 5. Theo </a:t>
            </a:r>
            <a:r>
              <a:rPr lang="en-US" sz="3400" dirty="0" err="1"/>
              <a:t>em</a:t>
            </a:r>
            <a:r>
              <a:rPr lang="en-US" sz="3400" dirty="0"/>
              <a:t> </a:t>
            </a:r>
            <a:r>
              <a:rPr lang="en-US" sz="3400" dirty="0" err="1"/>
              <a:t>bạn</a:t>
            </a:r>
            <a:r>
              <a:rPr lang="en-US" sz="3400" dirty="0"/>
              <a:t> </a:t>
            </a:r>
            <a:r>
              <a:rPr lang="en-US" sz="3400" dirty="0" err="1"/>
              <a:t>đã</a:t>
            </a:r>
            <a:r>
              <a:rPr lang="en-US" sz="3400" dirty="0"/>
              <a:t> </a:t>
            </a:r>
            <a:r>
              <a:rPr lang="en-US" sz="3400" dirty="0" err="1"/>
              <a:t>sử</a:t>
            </a:r>
            <a:r>
              <a:rPr lang="en-US" sz="3400" dirty="0"/>
              <a:t> </a:t>
            </a:r>
            <a:r>
              <a:rPr lang="en-US" sz="3400" dirty="0" err="1"/>
              <a:t>dụng</a:t>
            </a:r>
            <a:r>
              <a:rPr lang="en-US" sz="3400" dirty="0"/>
              <a:t> </a:t>
            </a:r>
            <a:r>
              <a:rPr lang="en-US" sz="3400" dirty="0" err="1"/>
              <a:t>từ</a:t>
            </a:r>
            <a:r>
              <a:rPr lang="en-US" sz="3400" dirty="0"/>
              <a:t> </a:t>
            </a:r>
            <a:r>
              <a:rPr lang="en-US" sz="3400" dirty="0" err="1"/>
              <a:t>khóa</a:t>
            </a:r>
            <a:r>
              <a:rPr lang="en-US" sz="3400" dirty="0"/>
              <a:t> </a:t>
            </a:r>
            <a:r>
              <a:rPr lang="en-US" sz="3400" dirty="0" err="1"/>
              <a:t>nào</a:t>
            </a:r>
            <a:r>
              <a:rPr lang="en-US" sz="3400" dirty="0"/>
              <a:t>?</a:t>
            </a: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1657350" y="5637212"/>
            <a:ext cx="1778588" cy="964153"/>
          </a:xfrm>
          <a:prstGeom prst="rect">
            <a:avLst/>
          </a:prstGeom>
        </p:spPr>
      </p:pic>
      <p:pic>
        <p:nvPicPr>
          <p:cNvPr id="3" name="Picture 2"/>
          <p:cNvPicPr>
            <a:picLocks noChangeAspect="1"/>
          </p:cNvPicPr>
          <p:nvPr/>
        </p:nvPicPr>
        <p:blipFill rotWithShape="1">
          <a:blip r:embed="rId4"/>
          <a:srcRect t="3774"/>
          <a:stretch/>
        </p:blipFill>
        <p:spPr>
          <a:xfrm>
            <a:off x="1657350" y="1566932"/>
            <a:ext cx="9729788" cy="3576568"/>
          </a:xfrm>
          <a:prstGeom prst="rect">
            <a:avLst/>
          </a:prstGeom>
        </p:spPr>
      </p:pic>
      <p:sp>
        <p:nvSpPr>
          <p:cNvPr id="9" name="Rounded Rectangular Callout 8"/>
          <p:cNvSpPr/>
          <p:nvPr/>
        </p:nvSpPr>
        <p:spPr>
          <a:xfrm>
            <a:off x="2328863" y="3729037"/>
            <a:ext cx="2943225" cy="985837"/>
          </a:xfrm>
          <a:prstGeom prst="wedgeRoundRectCallout">
            <a:avLst>
              <a:gd name="adj1" fmla="val -34886"/>
              <a:gd name="adj2" fmla="val -17969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4000" dirty="0" err="1">
                <a:solidFill>
                  <a:schemeClr val="tx1"/>
                </a:solidFill>
                <a:latin typeface="Arial" panose="020B0604020202020204" pitchFamily="34" charset="0"/>
                <a:cs typeface="Arial" panose="020B0604020202020204" pitchFamily="34" charset="0"/>
              </a:rPr>
              <a:t>Văn</a:t>
            </a:r>
            <a:r>
              <a:rPr lang="en-GB" sz="4000" dirty="0">
                <a:solidFill>
                  <a:schemeClr val="tx1"/>
                </a:solidFill>
                <a:latin typeface="Arial" panose="020B0604020202020204" pitchFamily="34" charset="0"/>
                <a:cs typeface="Arial" panose="020B0604020202020204" pitchFamily="34" charset="0"/>
              </a:rPr>
              <a:t> </a:t>
            </a:r>
            <a:r>
              <a:rPr lang="en-GB" sz="4000" dirty="0" err="1">
                <a:solidFill>
                  <a:schemeClr val="tx1"/>
                </a:solidFill>
                <a:latin typeface="Arial" panose="020B0604020202020204" pitchFamily="34" charset="0"/>
                <a:cs typeface="Arial" panose="020B0604020202020204" pitchFamily="34" charset="0"/>
              </a:rPr>
              <a:t>Miếu</a:t>
            </a:r>
            <a:endParaRPr lang="en-GB" sz="4000" dirty="0">
              <a:solidFill>
                <a:schemeClr val="tx1"/>
              </a:solidFill>
              <a:latin typeface="Arial" panose="020B0604020202020204" pitchFamily="34" charset="0"/>
              <a:cs typeface="Arial" panose="020B0604020202020204" pitchFamily="34" charset="0"/>
            </a:endParaRPr>
          </a:p>
        </p:txBody>
      </p:sp>
      <p:sp>
        <p:nvSpPr>
          <p:cNvPr id="16" name="Rounded Rectangular Callout 15"/>
          <p:cNvSpPr/>
          <p:nvPr/>
        </p:nvSpPr>
        <p:spPr>
          <a:xfrm>
            <a:off x="6858000" y="3729035"/>
            <a:ext cx="4143375" cy="985837"/>
          </a:xfrm>
          <a:prstGeom prst="wedgeRoundRectCallout">
            <a:avLst>
              <a:gd name="adj1" fmla="val -34886"/>
              <a:gd name="adj2" fmla="val -17969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4000" dirty="0" err="1">
                <a:solidFill>
                  <a:schemeClr val="tx1"/>
                </a:solidFill>
                <a:latin typeface="Arial" panose="020B0604020202020204" pitchFamily="34" charset="0"/>
                <a:cs typeface="Arial" panose="020B0604020202020204" pitchFamily="34" charset="0"/>
              </a:rPr>
              <a:t>Bến</a:t>
            </a:r>
            <a:r>
              <a:rPr lang="en-GB" sz="4000" dirty="0">
                <a:solidFill>
                  <a:schemeClr val="tx1"/>
                </a:solidFill>
                <a:latin typeface="Arial" panose="020B0604020202020204" pitchFamily="34" charset="0"/>
                <a:cs typeface="Arial" panose="020B0604020202020204" pitchFamily="34" charset="0"/>
              </a:rPr>
              <a:t> </a:t>
            </a:r>
            <a:r>
              <a:rPr lang="en-GB" sz="4000" dirty="0" err="1">
                <a:solidFill>
                  <a:schemeClr val="tx1"/>
                </a:solidFill>
                <a:latin typeface="Arial" panose="020B0604020202020204" pitchFamily="34" charset="0"/>
                <a:cs typeface="Arial" panose="020B0604020202020204" pitchFamily="34" charset="0"/>
              </a:rPr>
              <a:t>Nhà</a:t>
            </a:r>
            <a:r>
              <a:rPr lang="en-GB" sz="4000" dirty="0">
                <a:solidFill>
                  <a:schemeClr val="tx1"/>
                </a:solidFill>
                <a:latin typeface="Arial" panose="020B0604020202020204" pitchFamily="34" charset="0"/>
                <a:cs typeface="Arial" panose="020B0604020202020204" pitchFamily="34" charset="0"/>
              </a:rPr>
              <a:t> </a:t>
            </a:r>
            <a:r>
              <a:rPr lang="en-GB" sz="4000" dirty="0" err="1">
                <a:solidFill>
                  <a:schemeClr val="tx1"/>
                </a:solidFill>
                <a:latin typeface="Arial" panose="020B0604020202020204" pitchFamily="34" charset="0"/>
                <a:cs typeface="Arial" panose="020B0604020202020204" pitchFamily="34" charset="0"/>
              </a:rPr>
              <a:t>Rồng</a:t>
            </a:r>
            <a:endParaRPr lang="en-GB" sz="4000" dirty="0">
              <a:solidFill>
                <a:schemeClr val="tx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27461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4463" y="133778"/>
            <a:ext cx="9721471" cy="1120776"/>
          </a:xfrm>
        </p:spPr>
        <p:txBody>
          <a:bodyPr>
            <a:normAutofit/>
          </a:bodyPr>
          <a:lstStyle/>
          <a:p>
            <a:r>
              <a:rPr lang="en-US" sz="3400" dirty="0" err="1"/>
              <a:t>Đề</a:t>
            </a:r>
            <a:r>
              <a:rPr lang="en-US" sz="3400" dirty="0"/>
              <a:t> </a:t>
            </a:r>
            <a:r>
              <a:rPr lang="en-US" sz="3400" dirty="0" err="1"/>
              <a:t>xuất</a:t>
            </a:r>
            <a:r>
              <a:rPr lang="en-US" sz="3400" dirty="0"/>
              <a:t> </a:t>
            </a:r>
            <a:r>
              <a:rPr lang="en-US" sz="3400" dirty="0" err="1"/>
              <a:t>từ</a:t>
            </a:r>
            <a:r>
              <a:rPr lang="en-US" sz="3400" dirty="0"/>
              <a:t> </a:t>
            </a:r>
            <a:r>
              <a:rPr lang="en-US" sz="3400" dirty="0" err="1"/>
              <a:t>khóa</a:t>
            </a:r>
            <a:r>
              <a:rPr lang="en-US" sz="3400" dirty="0"/>
              <a:t> </a:t>
            </a:r>
            <a:r>
              <a:rPr lang="en-US" sz="3400" dirty="0" err="1"/>
              <a:t>phù</a:t>
            </a:r>
            <a:r>
              <a:rPr lang="en-US" sz="3400" dirty="0"/>
              <a:t> </a:t>
            </a:r>
            <a:r>
              <a:rPr lang="en-US" sz="3400" dirty="0" err="1"/>
              <a:t>hợp</a:t>
            </a:r>
            <a:r>
              <a:rPr lang="en-US" sz="3400" dirty="0"/>
              <a:t> </a:t>
            </a:r>
            <a:r>
              <a:rPr lang="en-US" sz="3400" dirty="0" err="1"/>
              <a:t>để</a:t>
            </a:r>
            <a:r>
              <a:rPr lang="en-US" sz="3400" dirty="0"/>
              <a:t> </a:t>
            </a:r>
            <a:r>
              <a:rPr lang="en-US" sz="3400" dirty="0" err="1"/>
              <a:t>tìm</a:t>
            </a:r>
            <a:r>
              <a:rPr lang="en-US" sz="3400" dirty="0"/>
              <a:t> </a:t>
            </a:r>
            <a:r>
              <a:rPr lang="en-US" sz="3400" dirty="0" err="1"/>
              <a:t>thông</a:t>
            </a:r>
            <a:r>
              <a:rPr lang="en-US" sz="3400" dirty="0"/>
              <a:t> tin ở </a:t>
            </a:r>
            <a:r>
              <a:rPr lang="en-US" sz="3400" dirty="0" err="1"/>
              <a:t>Hình</a:t>
            </a:r>
            <a:r>
              <a:rPr lang="en-US" sz="3400" dirty="0"/>
              <a:t> 6 </a:t>
            </a:r>
            <a:r>
              <a:rPr lang="en-US" sz="3400" dirty="0" err="1"/>
              <a:t>bằng</a:t>
            </a:r>
            <a:r>
              <a:rPr lang="en-US" sz="3400" dirty="0"/>
              <a:t> </a:t>
            </a:r>
            <a:r>
              <a:rPr lang="en-US" sz="3400" dirty="0" err="1"/>
              <a:t>máy</a:t>
            </a:r>
            <a:r>
              <a:rPr lang="en-US" sz="3400" dirty="0"/>
              <a:t> </a:t>
            </a:r>
            <a:r>
              <a:rPr lang="en-US" sz="3400" dirty="0" err="1"/>
              <a:t>tìm</a:t>
            </a:r>
            <a:r>
              <a:rPr lang="en-US" sz="3400" dirty="0"/>
              <a:t> </a:t>
            </a:r>
            <a:r>
              <a:rPr lang="en-US" sz="3400" dirty="0" err="1"/>
              <a:t>kiếm</a:t>
            </a:r>
            <a:endParaRPr lang="en-US" sz="3400" dirty="0"/>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1657350" y="5637212"/>
            <a:ext cx="1778588" cy="964153"/>
          </a:xfrm>
          <a:prstGeom prst="rect">
            <a:avLst/>
          </a:prstGeom>
        </p:spPr>
      </p:pic>
      <p:pic>
        <p:nvPicPr>
          <p:cNvPr id="2" name="Picture 1"/>
          <p:cNvPicPr>
            <a:picLocks noChangeAspect="1"/>
          </p:cNvPicPr>
          <p:nvPr/>
        </p:nvPicPr>
        <p:blipFill>
          <a:blip r:embed="rId4"/>
          <a:stretch>
            <a:fillRect/>
          </a:stretch>
        </p:blipFill>
        <p:spPr>
          <a:xfrm>
            <a:off x="1957064" y="1695820"/>
            <a:ext cx="8672835" cy="3791013"/>
          </a:xfrm>
          <a:prstGeom prst="rect">
            <a:avLst/>
          </a:prstGeom>
        </p:spPr>
      </p:pic>
      <p:sp>
        <p:nvSpPr>
          <p:cNvPr id="9" name="Rounded Rectangular Callout 8"/>
          <p:cNvSpPr/>
          <p:nvPr/>
        </p:nvSpPr>
        <p:spPr>
          <a:xfrm>
            <a:off x="3200400" y="5029200"/>
            <a:ext cx="2943225" cy="985837"/>
          </a:xfrm>
          <a:prstGeom prst="wedgeRoundRectCallout">
            <a:avLst>
              <a:gd name="adj1" fmla="val -34886"/>
              <a:gd name="adj2" fmla="val -17969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Sao La</a:t>
            </a:r>
          </a:p>
        </p:txBody>
      </p:sp>
      <p:sp>
        <p:nvSpPr>
          <p:cNvPr id="3" name="Footer Placeholder 2"/>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216045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4698194"/>
          </a:xfrm>
        </p:spPr>
        <p:txBody>
          <a:bodyPr>
            <a:normAutofit fontScale="90000"/>
          </a:bodyPr>
          <a:lstStyle/>
          <a:p>
            <a:pPr algn="ctr"/>
            <a:r>
              <a:rPr lang="en-US" sz="6600" dirty="0" err="1"/>
              <a:t>Để</a:t>
            </a:r>
            <a:r>
              <a:rPr lang="en-US" sz="6600" dirty="0"/>
              <a:t> </a:t>
            </a:r>
            <a:r>
              <a:rPr lang="en-US" sz="6600" dirty="0" err="1"/>
              <a:t>máy</a:t>
            </a:r>
            <a:r>
              <a:rPr lang="en-US" sz="6600" dirty="0"/>
              <a:t> </a:t>
            </a:r>
            <a:r>
              <a:rPr lang="en-US" sz="6600" dirty="0" err="1"/>
              <a:t>tìm</a:t>
            </a:r>
            <a:r>
              <a:rPr lang="en-US" sz="6600" dirty="0"/>
              <a:t> </a:t>
            </a:r>
            <a:r>
              <a:rPr lang="en-US" sz="6600" dirty="0" err="1"/>
              <a:t>kiếm</a:t>
            </a:r>
            <a:r>
              <a:rPr lang="en-US" sz="6600" dirty="0"/>
              <a:t> </a:t>
            </a:r>
            <a:r>
              <a:rPr lang="en-US" sz="6600" dirty="0" err="1"/>
              <a:t>trả</a:t>
            </a:r>
            <a:r>
              <a:rPr lang="en-US" sz="6600" dirty="0"/>
              <a:t> </a:t>
            </a:r>
            <a:r>
              <a:rPr lang="en-US" sz="6600" dirty="0" err="1"/>
              <a:t>kết</a:t>
            </a:r>
            <a:r>
              <a:rPr lang="en-US" sz="6600" dirty="0"/>
              <a:t> </a:t>
            </a:r>
            <a:r>
              <a:rPr lang="en-US" sz="6600" dirty="0" err="1"/>
              <a:t>quả</a:t>
            </a:r>
            <a:r>
              <a:rPr lang="en-US" sz="6600" dirty="0"/>
              <a:t> </a:t>
            </a:r>
            <a:r>
              <a:rPr lang="en-US" sz="6600" dirty="0" err="1"/>
              <a:t>như</a:t>
            </a:r>
            <a:r>
              <a:rPr lang="en-US" sz="6600" dirty="0"/>
              <a:t> </a:t>
            </a:r>
            <a:r>
              <a:rPr lang="en-US" sz="6600" dirty="0" err="1"/>
              <a:t>mong</a:t>
            </a:r>
            <a:r>
              <a:rPr lang="en-US" sz="6600" dirty="0"/>
              <a:t> </a:t>
            </a:r>
            <a:r>
              <a:rPr lang="en-US" sz="6600" dirty="0" err="1"/>
              <a:t>muốn</a:t>
            </a:r>
            <a:r>
              <a:rPr lang="en-US" sz="6600" dirty="0"/>
              <a:t> </a:t>
            </a:r>
            <a:r>
              <a:rPr lang="en-US" sz="6600" dirty="0" err="1"/>
              <a:t>em</a:t>
            </a:r>
            <a:r>
              <a:rPr lang="en-US" sz="6600" dirty="0"/>
              <a:t> </a:t>
            </a:r>
            <a:r>
              <a:rPr lang="en-US" sz="6600" dirty="0" err="1"/>
              <a:t>cần</a:t>
            </a:r>
            <a:r>
              <a:rPr lang="en-US" sz="6600" dirty="0"/>
              <a:t> </a:t>
            </a:r>
            <a:r>
              <a:rPr lang="en-US" sz="6600" dirty="0" err="1"/>
              <a:t>sử</a:t>
            </a:r>
            <a:r>
              <a:rPr lang="en-US" sz="6600" dirty="0"/>
              <a:t> </a:t>
            </a:r>
            <a:r>
              <a:rPr lang="en-US" sz="6600" dirty="0" err="1"/>
              <a:t>dụng</a:t>
            </a:r>
            <a:r>
              <a:rPr lang="en-US" sz="6600" dirty="0"/>
              <a:t> </a:t>
            </a:r>
            <a:r>
              <a:rPr lang="en-US" sz="6600" dirty="0" err="1"/>
              <a:t>từ</a:t>
            </a:r>
            <a:r>
              <a:rPr lang="en-US" sz="6600" dirty="0"/>
              <a:t> </a:t>
            </a:r>
            <a:r>
              <a:rPr lang="en-US" sz="6600" dirty="0" err="1"/>
              <a:t>khóa</a:t>
            </a:r>
            <a:r>
              <a:rPr lang="en-US" sz="6600" dirty="0"/>
              <a:t> </a:t>
            </a:r>
            <a:r>
              <a:rPr lang="en-US" sz="6600" dirty="0" err="1"/>
              <a:t>là</a:t>
            </a:r>
            <a:r>
              <a:rPr lang="en-US" sz="6600" dirty="0"/>
              <a:t> </a:t>
            </a:r>
            <a:r>
              <a:rPr lang="en-US" sz="6600" dirty="0" err="1"/>
              <a:t>tên</a:t>
            </a:r>
            <a:r>
              <a:rPr lang="en-US" sz="6600" dirty="0"/>
              <a:t> </a:t>
            </a:r>
            <a:r>
              <a:rPr lang="en-US" sz="6600" dirty="0" err="1"/>
              <a:t>chủ</a:t>
            </a:r>
            <a:r>
              <a:rPr lang="en-US" sz="6600" dirty="0"/>
              <a:t> </a:t>
            </a:r>
            <a:r>
              <a:rPr lang="en-US" sz="6600" dirty="0" err="1"/>
              <a:t>đề</a:t>
            </a:r>
            <a:r>
              <a:rPr lang="en-US" sz="6600" dirty="0"/>
              <a:t> hay </a:t>
            </a:r>
            <a:r>
              <a:rPr lang="en-US" sz="6600" dirty="0" err="1"/>
              <a:t>cụm</a:t>
            </a:r>
            <a:r>
              <a:rPr lang="en-US" sz="6600" dirty="0"/>
              <a:t> </a:t>
            </a:r>
            <a:r>
              <a:rPr lang="en-US" sz="6600" dirty="0" err="1"/>
              <a:t>từ</a:t>
            </a:r>
            <a:r>
              <a:rPr lang="en-US" sz="6600" dirty="0"/>
              <a:t> </a:t>
            </a:r>
            <a:r>
              <a:rPr lang="en-US" sz="6600" dirty="0" err="1"/>
              <a:t>mô</a:t>
            </a:r>
            <a:r>
              <a:rPr lang="en-US" sz="6600" dirty="0"/>
              <a:t> </a:t>
            </a:r>
            <a:r>
              <a:rPr lang="en-US" sz="6600" dirty="0" err="1"/>
              <a:t>tả</a:t>
            </a:r>
            <a:r>
              <a:rPr lang="en-US" sz="6600" dirty="0"/>
              <a:t> </a:t>
            </a:r>
            <a:r>
              <a:rPr lang="en-US" sz="6600" dirty="0" err="1"/>
              <a:t>nội</a:t>
            </a:r>
            <a:r>
              <a:rPr lang="en-US" sz="6600" dirty="0"/>
              <a:t> dung </a:t>
            </a:r>
            <a:r>
              <a:rPr lang="en-US" sz="6600" dirty="0" err="1"/>
              <a:t>chính</a:t>
            </a:r>
            <a:r>
              <a:rPr lang="en-US" sz="6600" dirty="0"/>
              <a:t> </a:t>
            </a:r>
            <a:r>
              <a:rPr lang="en-US" sz="6600" dirty="0" err="1"/>
              <a:t>của</a:t>
            </a:r>
            <a:r>
              <a:rPr lang="en-US" sz="6600" dirty="0"/>
              <a:t> </a:t>
            </a:r>
            <a:r>
              <a:rPr lang="en-US" sz="6600" dirty="0" err="1"/>
              <a:t>thông</a:t>
            </a:r>
            <a:r>
              <a:rPr lang="en-US" sz="6600" dirty="0"/>
              <a:t> tin </a:t>
            </a:r>
            <a:r>
              <a:rPr lang="en-US" sz="6600" dirty="0" err="1"/>
              <a:t>cần</a:t>
            </a:r>
            <a:r>
              <a:rPr lang="en-US" sz="6600" dirty="0"/>
              <a:t> </a:t>
            </a:r>
            <a:r>
              <a:rPr lang="en-US" sz="6600" dirty="0" err="1"/>
              <a:t>tìm</a:t>
            </a:r>
            <a:r>
              <a:rPr lang="en-US" sz="6600" dirty="0"/>
              <a:t>.</a:t>
            </a:r>
          </a:p>
        </p:txBody>
      </p:sp>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969867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2335213"/>
          </a:xfrm>
        </p:spPr>
        <p:txBody>
          <a:bodyPr>
            <a:noAutofit/>
          </a:bodyPr>
          <a:lstStyle/>
          <a:p>
            <a:br>
              <a:rPr lang="en-US" sz="4000" b="1" u="sng" dirty="0"/>
            </a:br>
            <a:r>
              <a:rPr lang="en-US" sz="4000" b="1" dirty="0" err="1"/>
              <a:t>Bài</a:t>
            </a:r>
            <a:r>
              <a:rPr lang="en-US" sz="4000" b="1" dirty="0"/>
              <a:t> 1</a:t>
            </a:r>
            <a:r>
              <a:rPr lang="en-US" sz="4000" dirty="0"/>
              <a:t>. </a:t>
            </a:r>
            <a:r>
              <a:rPr lang="en-US" sz="4000" dirty="0" err="1"/>
              <a:t>Sắp</a:t>
            </a:r>
            <a:r>
              <a:rPr lang="en-US" sz="4000" dirty="0"/>
              <a:t> </a:t>
            </a:r>
            <a:r>
              <a:rPr lang="en-US" sz="4000" dirty="0" err="1"/>
              <a:t>xếp</a:t>
            </a:r>
            <a:r>
              <a:rPr lang="en-US" sz="4000" dirty="0"/>
              <a:t> </a:t>
            </a:r>
            <a:r>
              <a:rPr lang="en-US" sz="4000" dirty="0" err="1"/>
              <a:t>các</a:t>
            </a:r>
            <a:r>
              <a:rPr lang="en-US" sz="4000" dirty="0"/>
              <a:t> </a:t>
            </a:r>
            <a:r>
              <a:rPr lang="en-US" sz="4000" dirty="0" err="1"/>
              <a:t>việc</a:t>
            </a:r>
            <a:r>
              <a:rPr lang="en-US" sz="4000" dirty="0"/>
              <a:t> </a:t>
            </a:r>
            <a:r>
              <a:rPr lang="en-US" sz="4000" dirty="0" err="1"/>
              <a:t>dưới</a:t>
            </a:r>
            <a:r>
              <a:rPr lang="en-US" sz="4000" dirty="0"/>
              <a:t> </a:t>
            </a:r>
            <a:r>
              <a:rPr lang="en-US" sz="4000" dirty="0" err="1"/>
              <a:t>đây</a:t>
            </a:r>
            <a:r>
              <a:rPr lang="en-US" sz="4000" dirty="0"/>
              <a:t> </a:t>
            </a:r>
            <a:r>
              <a:rPr lang="en-US" sz="4000" dirty="0" err="1"/>
              <a:t>theo</a:t>
            </a:r>
            <a:r>
              <a:rPr lang="en-US" sz="4000" dirty="0"/>
              <a:t> </a:t>
            </a:r>
            <a:r>
              <a:rPr lang="en-US" sz="4000" dirty="0" err="1"/>
              <a:t>thứ</a:t>
            </a:r>
            <a:r>
              <a:rPr lang="en-US" sz="4000" dirty="0"/>
              <a:t> </a:t>
            </a:r>
            <a:r>
              <a:rPr lang="en-US" sz="4000" dirty="0" err="1"/>
              <a:t>tự</a:t>
            </a:r>
            <a:r>
              <a:rPr lang="en-US" sz="4000" dirty="0"/>
              <a:t> </a:t>
            </a:r>
            <a:r>
              <a:rPr lang="en-US" sz="4000" dirty="0" err="1"/>
              <a:t>đúng</a:t>
            </a:r>
            <a:r>
              <a:rPr lang="en-US" sz="4000" dirty="0"/>
              <a:t> </a:t>
            </a:r>
            <a:r>
              <a:rPr lang="en-US" sz="4000" dirty="0" err="1"/>
              <a:t>để</a:t>
            </a:r>
            <a:r>
              <a:rPr lang="en-US" sz="4000" dirty="0"/>
              <a:t> </a:t>
            </a:r>
            <a:r>
              <a:rPr lang="en-US" sz="4000" dirty="0" err="1"/>
              <a:t>sử</a:t>
            </a:r>
            <a:r>
              <a:rPr lang="en-US" sz="4000" dirty="0"/>
              <a:t> </a:t>
            </a:r>
            <a:r>
              <a:rPr lang="en-US" sz="4000" dirty="0" err="1"/>
              <a:t>dụng</a:t>
            </a:r>
            <a:r>
              <a:rPr lang="en-US" sz="4000" dirty="0"/>
              <a:t> </a:t>
            </a:r>
            <a:r>
              <a:rPr lang="en-US" sz="4000" dirty="0" err="1"/>
              <a:t>máy</a:t>
            </a:r>
            <a:r>
              <a:rPr lang="en-US" sz="4000" dirty="0"/>
              <a:t> </a:t>
            </a:r>
            <a:r>
              <a:rPr lang="en-US" sz="4000" dirty="0" err="1"/>
              <a:t>tìm</a:t>
            </a:r>
            <a:r>
              <a:rPr lang="en-US" sz="4000" dirty="0"/>
              <a:t> </a:t>
            </a:r>
            <a:r>
              <a:rPr lang="en-US" sz="4000" dirty="0" err="1"/>
              <a:t>kiếm</a:t>
            </a:r>
            <a:r>
              <a:rPr lang="en-US" sz="4000" dirty="0"/>
              <a:t> Google  </a:t>
            </a:r>
            <a:r>
              <a:rPr lang="en-US" sz="4000" dirty="0" err="1"/>
              <a:t>tìm</a:t>
            </a:r>
            <a:r>
              <a:rPr lang="en-US" sz="4000" dirty="0"/>
              <a:t> </a:t>
            </a:r>
            <a:r>
              <a:rPr lang="en-US" sz="4000" dirty="0" err="1"/>
              <a:t>thông</a:t>
            </a:r>
            <a:r>
              <a:rPr lang="en-US" sz="4000" dirty="0"/>
              <a:t> tin </a:t>
            </a:r>
            <a:r>
              <a:rPr lang="en-US" sz="4000" dirty="0" err="1"/>
              <a:t>bằng</a:t>
            </a:r>
            <a:r>
              <a:rPr lang="en-US" sz="4000" dirty="0"/>
              <a:t> </a:t>
            </a:r>
            <a:r>
              <a:rPr lang="en-US" sz="4000" dirty="0" err="1"/>
              <a:t>từ</a:t>
            </a:r>
            <a:r>
              <a:rPr lang="en-US" sz="4000" dirty="0"/>
              <a:t> </a:t>
            </a:r>
            <a:r>
              <a:rPr lang="en-US" sz="4000" dirty="0" err="1"/>
              <a:t>khóa</a:t>
            </a:r>
            <a:br>
              <a:rPr lang="en-US" sz="6000" dirty="0"/>
            </a:br>
            <a:endParaRPr lang="en-US" sz="6000" dirty="0"/>
          </a:p>
        </p:txBody>
      </p:sp>
      <p:sp>
        <p:nvSpPr>
          <p:cNvPr id="2" name="TextBox 1"/>
          <p:cNvSpPr txBox="1"/>
          <p:nvPr/>
        </p:nvSpPr>
        <p:spPr>
          <a:xfrm>
            <a:off x="1914525" y="3000375"/>
            <a:ext cx="9439274" cy="2554545"/>
          </a:xfrm>
          <a:prstGeom prst="rect">
            <a:avLst/>
          </a:prstGeom>
          <a:noFill/>
        </p:spPr>
        <p:txBody>
          <a:bodyPr wrap="square" rtlCol="0">
            <a:spAutoFit/>
          </a:bodyPr>
          <a:lstStyle/>
          <a:p>
            <a:pPr marL="342900" indent="-342900">
              <a:buAutoNum type="alphaUcPeriod"/>
            </a:pPr>
            <a:r>
              <a:rPr lang="en-GB" sz="4000" dirty="0" err="1">
                <a:latin typeface="Arial" panose="020B0604020202020204" pitchFamily="34" charset="0"/>
                <a:cs typeface="Arial" panose="020B0604020202020204" pitchFamily="34" charset="0"/>
              </a:rPr>
              <a:t>Mở</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trình</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duyệt</a:t>
            </a:r>
            <a:r>
              <a:rPr lang="en-GB" sz="4000" dirty="0">
                <a:latin typeface="Arial" panose="020B0604020202020204" pitchFamily="34" charset="0"/>
                <a:cs typeface="Arial" panose="020B0604020202020204" pitchFamily="34" charset="0"/>
              </a:rPr>
              <a:t> Web</a:t>
            </a:r>
          </a:p>
          <a:p>
            <a:pPr marL="342900" indent="-342900">
              <a:buAutoNum type="alphaUcPeriod"/>
            </a:pPr>
            <a:r>
              <a:rPr lang="en-GB" sz="4000" dirty="0" err="1">
                <a:latin typeface="Arial" panose="020B0604020202020204" pitchFamily="34" charset="0"/>
                <a:cs typeface="Arial" panose="020B0604020202020204" pitchFamily="34" charset="0"/>
              </a:rPr>
              <a:t>Gõ</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từ</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khóa</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vào</a:t>
            </a:r>
            <a:r>
              <a:rPr lang="en-GB" sz="4000" dirty="0">
                <a:latin typeface="Arial" panose="020B0604020202020204" pitchFamily="34" charset="0"/>
                <a:cs typeface="Arial" panose="020B0604020202020204" pitchFamily="34" charset="0"/>
              </a:rPr>
              <a:t> ô </a:t>
            </a:r>
            <a:r>
              <a:rPr lang="en-GB" sz="4000" dirty="0" err="1">
                <a:latin typeface="Arial" panose="020B0604020202020204" pitchFamily="34" charset="0"/>
                <a:cs typeface="Arial" panose="020B0604020202020204" pitchFamily="34" charset="0"/>
              </a:rPr>
              <a:t>tìm</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kiếm</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rồi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gõ</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phím</a:t>
            </a:r>
            <a:r>
              <a:rPr lang="en-GB" sz="4000" dirty="0">
                <a:latin typeface="Arial" panose="020B0604020202020204" pitchFamily="34" charset="0"/>
                <a:cs typeface="Arial" panose="020B0604020202020204" pitchFamily="34" charset="0"/>
              </a:rPr>
              <a:t> </a:t>
            </a:r>
            <a:r>
              <a:rPr lang="en-GB" sz="4000" dirty="0">
                <a:solidFill>
                  <a:schemeClr val="accent1"/>
                </a:solidFill>
                <a:latin typeface="Arial" panose="020B0604020202020204" pitchFamily="34" charset="0"/>
                <a:cs typeface="Arial" panose="020B0604020202020204" pitchFamily="34" charset="0"/>
              </a:rPr>
              <a:t>Enter</a:t>
            </a:r>
          </a:p>
          <a:p>
            <a:pPr marL="342900" indent="-342900">
              <a:buAutoNum type="alphaUcPeriod"/>
            </a:pPr>
            <a:r>
              <a:rPr lang="en-GB" sz="4000" dirty="0" err="1">
                <a:latin typeface="Arial" panose="020B0604020202020204" pitchFamily="34" charset="0"/>
                <a:cs typeface="Arial" panose="020B0604020202020204" pitchFamily="34" charset="0"/>
              </a:rPr>
              <a:t>Nhập</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địa</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chỉ</a:t>
            </a:r>
            <a:r>
              <a:rPr lang="en-GB" sz="4000" dirty="0">
                <a:latin typeface="Arial" panose="020B0604020202020204" pitchFamily="34" charset="0"/>
                <a:cs typeface="Arial" panose="020B0604020202020204" pitchFamily="34" charset="0"/>
              </a:rPr>
              <a:t> </a:t>
            </a:r>
            <a:r>
              <a:rPr lang="en-GB" sz="4000" dirty="0">
                <a:solidFill>
                  <a:schemeClr val="accent1"/>
                </a:solidFill>
                <a:latin typeface="Arial" panose="020B0604020202020204" pitchFamily="34" charset="0"/>
                <a:cs typeface="Arial" panose="020B0604020202020204" pitchFamily="34" charset="0"/>
              </a:rPr>
              <a:t>google.com.vn</a:t>
            </a:r>
          </a:p>
        </p:txBody>
      </p:sp>
      <p:sp>
        <p:nvSpPr>
          <p:cNvPr id="3" name="Right Arrow 2"/>
          <p:cNvSpPr/>
          <p:nvPr/>
        </p:nvSpPr>
        <p:spPr>
          <a:xfrm>
            <a:off x="1914525" y="5786438"/>
            <a:ext cx="942975" cy="87153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Rounded Rectangle 4"/>
          <p:cNvSpPr/>
          <p:nvPr/>
        </p:nvSpPr>
        <p:spPr>
          <a:xfrm>
            <a:off x="3157538" y="5554920"/>
            <a:ext cx="6800850" cy="1303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4400" dirty="0">
                <a:solidFill>
                  <a:schemeClr val="tx1"/>
                </a:solidFill>
                <a:latin typeface="Arial" panose="020B0604020202020204" pitchFamily="34" charset="0"/>
                <a:cs typeface="Arial" panose="020B0604020202020204" pitchFamily="34" charset="0"/>
              </a:rPr>
              <a:t>A </a:t>
            </a:r>
            <a:r>
              <a:rPr lang="en-GB" sz="4400" dirty="0">
                <a:solidFill>
                  <a:schemeClr val="tx1"/>
                </a:solidFill>
                <a:latin typeface="Arial" panose="020B0604020202020204" pitchFamily="34" charset="0"/>
                <a:cs typeface="Arial" panose="020B0604020202020204" pitchFamily="34" charset="0"/>
                <a:sym typeface="Wingdings" panose="05000000000000000000" pitchFamily="2" charset="2"/>
              </a:rPr>
              <a:t>CB</a:t>
            </a:r>
            <a:endParaRPr lang="en-GB" sz="4400" dirty="0">
              <a:solidFill>
                <a:schemeClr val="tx1"/>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40685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1649413"/>
          </a:xfrm>
        </p:spPr>
        <p:txBody>
          <a:bodyPr>
            <a:noAutofit/>
          </a:bodyPr>
          <a:lstStyle/>
          <a:p>
            <a:br>
              <a:rPr lang="en-US" sz="4000" b="1" u="sng" dirty="0"/>
            </a:br>
            <a:r>
              <a:rPr lang="en-US" sz="4000" b="1" dirty="0" err="1"/>
              <a:t>Bài</a:t>
            </a:r>
            <a:r>
              <a:rPr lang="en-US" sz="4000" b="1" dirty="0"/>
              <a:t> 2. </a:t>
            </a:r>
            <a:r>
              <a:rPr lang="en-US" sz="4000" b="1" dirty="0" err="1"/>
              <a:t>Phát</a:t>
            </a:r>
            <a:r>
              <a:rPr lang="en-US" sz="4000" b="1" dirty="0"/>
              <a:t> </a:t>
            </a:r>
            <a:r>
              <a:rPr lang="en-US" sz="4000" b="1" dirty="0" err="1"/>
              <a:t>biểu</a:t>
            </a:r>
            <a:r>
              <a:rPr lang="en-US" sz="4000" b="1" dirty="0"/>
              <a:t> </a:t>
            </a:r>
            <a:r>
              <a:rPr lang="en-US" sz="4000" b="1" dirty="0" err="1"/>
              <a:t>nào</a:t>
            </a:r>
            <a:r>
              <a:rPr lang="en-US" sz="4000" b="1" dirty="0"/>
              <a:t> </a:t>
            </a:r>
            <a:r>
              <a:rPr lang="en-US" sz="4000" b="1" dirty="0" err="1"/>
              <a:t>sau</a:t>
            </a:r>
            <a:r>
              <a:rPr lang="en-US" sz="4000" b="1" dirty="0"/>
              <a:t> </a:t>
            </a:r>
            <a:r>
              <a:rPr lang="en-US" sz="4000" b="1" dirty="0" err="1"/>
              <a:t>đây</a:t>
            </a:r>
            <a:r>
              <a:rPr lang="en-US" sz="4000" b="1" dirty="0"/>
              <a:t> </a:t>
            </a:r>
            <a:r>
              <a:rPr lang="en-US" sz="4000" b="1" dirty="0" err="1"/>
              <a:t>là</a:t>
            </a:r>
            <a:r>
              <a:rPr lang="en-US" sz="4000" b="1" dirty="0"/>
              <a:t> </a:t>
            </a:r>
            <a:r>
              <a:rPr lang="en-US" sz="4000" b="1" dirty="0" err="1"/>
              <a:t>sai</a:t>
            </a:r>
            <a:r>
              <a:rPr lang="en-US" sz="4000" b="1" dirty="0"/>
              <a:t> </a:t>
            </a:r>
            <a:r>
              <a:rPr lang="en-US" sz="4000" b="1" dirty="0" err="1"/>
              <a:t>về</a:t>
            </a:r>
            <a:r>
              <a:rPr lang="en-US" sz="4000" b="1" dirty="0"/>
              <a:t> </a:t>
            </a:r>
            <a:r>
              <a:rPr lang="en-US" sz="4000" b="1" dirty="0" err="1"/>
              <a:t>tìm</a:t>
            </a:r>
            <a:r>
              <a:rPr lang="en-US" sz="4000" b="1" dirty="0"/>
              <a:t> </a:t>
            </a:r>
            <a:r>
              <a:rPr lang="en-US" sz="4000" b="1" dirty="0" err="1"/>
              <a:t>thông</a:t>
            </a:r>
            <a:r>
              <a:rPr lang="en-US" sz="4000" b="1" dirty="0"/>
              <a:t> tin </a:t>
            </a:r>
            <a:r>
              <a:rPr lang="en-US" sz="4000" b="1" dirty="0" err="1"/>
              <a:t>bằng</a:t>
            </a:r>
            <a:r>
              <a:rPr lang="en-US" sz="4000" b="1" dirty="0"/>
              <a:t> </a:t>
            </a:r>
            <a:r>
              <a:rPr lang="en-US" sz="4000" b="1" dirty="0" err="1"/>
              <a:t>máy</a:t>
            </a:r>
            <a:r>
              <a:rPr lang="en-US" sz="4000" b="1" dirty="0"/>
              <a:t> </a:t>
            </a:r>
            <a:r>
              <a:rPr lang="en-US" sz="4000" b="1" dirty="0" err="1"/>
              <a:t>tìm</a:t>
            </a:r>
            <a:r>
              <a:rPr lang="en-US" sz="4000" b="1" dirty="0"/>
              <a:t> </a:t>
            </a:r>
            <a:r>
              <a:rPr lang="en-US" sz="4000" b="1" dirty="0" err="1"/>
              <a:t>kiếm</a:t>
            </a:r>
            <a:r>
              <a:rPr lang="en-US" sz="4000" b="1" dirty="0"/>
              <a:t>?</a:t>
            </a:r>
            <a:br>
              <a:rPr lang="en-US" sz="6000" dirty="0"/>
            </a:br>
            <a:endParaRPr lang="en-US" sz="6000" dirty="0"/>
          </a:p>
        </p:txBody>
      </p:sp>
      <p:sp>
        <p:nvSpPr>
          <p:cNvPr id="2" name="TextBox 1"/>
          <p:cNvSpPr txBox="1"/>
          <p:nvPr/>
        </p:nvSpPr>
        <p:spPr>
          <a:xfrm>
            <a:off x="1756228" y="2243138"/>
            <a:ext cx="9439274" cy="5139869"/>
          </a:xfrm>
          <a:prstGeom prst="rect">
            <a:avLst/>
          </a:prstGeom>
          <a:noFill/>
        </p:spPr>
        <p:txBody>
          <a:bodyPr wrap="square" rtlCol="0">
            <a:spAutoFit/>
          </a:bodyPr>
          <a:lstStyle/>
          <a:p>
            <a:pPr marL="342900" indent="-342900">
              <a:buAutoNum type="alphaUcPeriod"/>
            </a:pPr>
            <a:r>
              <a:rPr lang="en-GB" sz="3200" dirty="0" err="1">
                <a:latin typeface="Arial" panose="020B0604020202020204" pitchFamily="34" charset="0"/>
                <a:cs typeface="Arial" panose="020B0604020202020204" pitchFamily="34" charset="0"/>
              </a:rPr>
              <a:t>Từ</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khóa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thường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là</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tên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chủ</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đề</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nội</a:t>
            </a:r>
            <a:r>
              <a:rPr lang="en-GB" sz="3200" dirty="0">
                <a:latin typeface="Arial" panose="020B0604020202020204" pitchFamily="34" charset="0"/>
                <a:cs typeface="Arial" panose="020B0604020202020204" pitchFamily="34" charset="0"/>
              </a:rPr>
              <a:t> dung </a:t>
            </a:r>
            <a:r>
              <a:rPr lang="en-GB" sz="3200" dirty="0" err="1">
                <a:latin typeface="Arial" panose="020B0604020202020204" pitchFamily="34" charset="0"/>
                <a:cs typeface="Arial" panose="020B0604020202020204" pitchFamily="34" charset="0"/>
              </a:rPr>
              <a:t>chính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của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thông</a:t>
            </a:r>
            <a:r>
              <a:rPr lang="en-GB" sz="3200" dirty="0">
                <a:latin typeface="Arial" panose="020B0604020202020204" pitchFamily="34" charset="0"/>
                <a:cs typeface="Arial" panose="020B0604020202020204" pitchFamily="34" charset="0"/>
              </a:rPr>
              <a:t> tin </a:t>
            </a:r>
            <a:r>
              <a:rPr lang="en-GB" sz="3200" dirty="0" err="1">
                <a:latin typeface="Arial" panose="020B0604020202020204" pitchFamily="34" charset="0"/>
                <a:cs typeface="Arial" panose="020B0604020202020204" pitchFamily="34" charset="0"/>
              </a:rPr>
              <a:t>cần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tìm</a:t>
            </a:r>
            <a:r>
              <a:rPr lang="en-GB" sz="3200" dirty="0">
                <a:latin typeface="Arial" panose="020B0604020202020204" pitchFamily="34" charset="0"/>
                <a:cs typeface="Arial" panose="020B0604020202020204" pitchFamily="34" charset="0"/>
              </a:rPr>
              <a:t>.</a:t>
            </a:r>
          </a:p>
          <a:p>
            <a:pPr marL="342900" indent="-342900">
              <a:buAutoNum type="alphaUcPeriod"/>
            </a:pPr>
            <a:r>
              <a:rPr lang="en-GB" sz="3200" dirty="0" err="1">
                <a:latin typeface="Arial" panose="020B0604020202020204" pitchFamily="34" charset="0"/>
                <a:cs typeface="Arial" panose="020B0604020202020204" pitchFamily="34" charset="0"/>
              </a:rPr>
              <a:t>Kết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quả</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tìm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kiếm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là</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các</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bài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viết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có</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chứa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từ</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khóa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hoặc</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liên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quan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đến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từ</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khóa</a:t>
            </a:r>
            <a:r>
              <a:rPr lang="en-GB" sz="3200" dirty="0">
                <a:latin typeface="Arial" panose="020B0604020202020204" pitchFamily="34" charset="0"/>
                <a:cs typeface="Arial" panose="020B0604020202020204" pitchFamily="34" charset="0"/>
              </a:rPr>
              <a:t>.</a:t>
            </a:r>
          </a:p>
          <a:p>
            <a:pPr marL="342900" indent="-342900">
              <a:buAutoNum type="alphaUcPeriod"/>
            </a:pPr>
            <a:r>
              <a:rPr lang="en-GB" sz="3200" dirty="0" err="1">
                <a:latin typeface="Arial" panose="020B0604020202020204" pitchFamily="34" charset="0"/>
                <a:cs typeface="Arial" panose="020B0604020202020204" pitchFamily="34" charset="0"/>
              </a:rPr>
              <a:t>Trên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cơ</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sở</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kết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quả</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tìm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kiếm</a:t>
            </a:r>
            <a:r>
              <a:rPr lang="en-GB" sz="3200" dirty="0">
                <a:latin typeface="Arial" panose="020B0604020202020204" pitchFamily="34" charset="0"/>
                <a:cs typeface="Arial" panose="020B0604020202020204" pitchFamily="34" charset="0"/>
              </a:rPr>
              <a:t> do </a:t>
            </a:r>
            <a:r>
              <a:rPr lang="en-GB" sz="3200" dirty="0" err="1">
                <a:latin typeface="Arial" panose="020B0604020202020204" pitchFamily="34" charset="0"/>
                <a:cs typeface="Arial" panose="020B0604020202020204" pitchFamily="34" charset="0"/>
              </a:rPr>
              <a:t>máy</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tìm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kiếm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trả</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về</a:t>
            </a:r>
            <a:r>
              <a:rPr lang="en-GB" sz="3200" dirty="0">
                <a:latin typeface="Arial" panose="020B0604020202020204" pitchFamily="34" charset="0"/>
                <a:cs typeface="Arial" panose="020B0604020202020204" pitchFamily="34" charset="0"/>
              </a:rPr>
              <a:t>, ta </a:t>
            </a:r>
            <a:r>
              <a:rPr lang="en-GB" sz="3200" dirty="0" err="1">
                <a:latin typeface="Arial" panose="020B0604020202020204" pitchFamily="34" charset="0"/>
                <a:cs typeface="Arial" panose="020B0604020202020204" pitchFamily="34" charset="0"/>
              </a:rPr>
              <a:t>có</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thể</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chỉnh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sửa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từ</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khóa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để</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có</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kết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quả</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tìm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kiếm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phù</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hợp</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hơn</a:t>
            </a:r>
            <a:r>
              <a:rPr lang="en-GB" sz="3200" dirty="0">
                <a:latin typeface="Arial" panose="020B0604020202020204" pitchFamily="34" charset="0"/>
                <a:cs typeface="Arial" panose="020B0604020202020204" pitchFamily="34" charset="0"/>
              </a:rPr>
              <a:t>.</a:t>
            </a:r>
          </a:p>
          <a:p>
            <a:pPr marL="342900" indent="-342900">
              <a:buAutoNum type="alphaUcPeriod"/>
            </a:pPr>
            <a:r>
              <a:rPr lang="en-GB" sz="3200" dirty="0" err="1">
                <a:latin typeface="Arial" panose="020B0604020202020204" pitchFamily="34" charset="0"/>
                <a:cs typeface="Arial" panose="020B0604020202020204" pitchFamily="34" charset="0"/>
              </a:rPr>
              <a:t>Từ</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khóa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càng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chung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chung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không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cụ</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thể</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thì</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kết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quả</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tìm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kiếm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càng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chính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xác</a:t>
            </a:r>
            <a:r>
              <a:rPr lang="en-GB" sz="3200" dirty="0">
                <a:latin typeface="Arial" panose="020B0604020202020204" pitchFamily="34" charset="0"/>
                <a:cs typeface="Arial" panose="020B0604020202020204" pitchFamily="34" charset="0"/>
              </a:rPr>
              <a:t>.</a:t>
            </a:r>
          </a:p>
          <a:p>
            <a:pPr marL="342900" indent="-342900">
              <a:buAutoNum type="alphaUcPeriod"/>
            </a:pPr>
            <a:endParaRPr lang="en-GB" sz="4000" dirty="0">
              <a:solidFill>
                <a:schemeClr val="accent1"/>
              </a:solidFill>
              <a:latin typeface="Arial" panose="020B0604020202020204" pitchFamily="34" charset="0"/>
              <a:cs typeface="Arial" panose="020B0604020202020204" pitchFamily="34" charset="0"/>
            </a:endParaRPr>
          </a:p>
        </p:txBody>
      </p:sp>
      <p:sp>
        <p:nvSpPr>
          <p:cNvPr id="6" name="Oval 5"/>
          <p:cNvSpPr/>
          <p:nvPr/>
        </p:nvSpPr>
        <p:spPr>
          <a:xfrm>
            <a:off x="1600200" y="5500688"/>
            <a:ext cx="814388" cy="8429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190101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2035175"/>
          </a:xfrm>
        </p:spPr>
        <p:txBody>
          <a:bodyPr>
            <a:noAutofit/>
          </a:bodyPr>
          <a:lstStyle/>
          <a:p>
            <a:br>
              <a:rPr lang="en-US" sz="4000" b="1" u="sng" dirty="0"/>
            </a:br>
            <a:r>
              <a:rPr lang="en-US" sz="4000" b="1" dirty="0" err="1"/>
              <a:t>Bài</a:t>
            </a:r>
            <a:r>
              <a:rPr lang="en-US" sz="4000" b="1" dirty="0"/>
              <a:t> 3. </a:t>
            </a:r>
            <a:r>
              <a:rPr lang="en-US" sz="4000" b="1" dirty="0" err="1"/>
              <a:t>Từ</a:t>
            </a:r>
            <a:r>
              <a:rPr lang="en-US" sz="4000" b="1" dirty="0"/>
              <a:t> </a:t>
            </a:r>
            <a:r>
              <a:rPr lang="en-US" sz="4000" b="1" dirty="0" err="1"/>
              <a:t>khóa</a:t>
            </a:r>
            <a:r>
              <a:rPr lang="en-US" sz="4000" b="1" dirty="0"/>
              <a:t> </a:t>
            </a:r>
            <a:r>
              <a:rPr lang="en-US" sz="4000" b="1" dirty="0" err="1"/>
              <a:t>nào</a:t>
            </a:r>
            <a:r>
              <a:rPr lang="en-US" sz="4000" b="1" dirty="0"/>
              <a:t> </a:t>
            </a:r>
            <a:r>
              <a:rPr lang="en-US" sz="4000" b="1" dirty="0" err="1"/>
              <a:t>sau</a:t>
            </a:r>
            <a:r>
              <a:rPr lang="en-US" sz="4000" b="1" dirty="0"/>
              <a:t> </a:t>
            </a:r>
            <a:r>
              <a:rPr lang="en-US" sz="4000" b="1" dirty="0" err="1"/>
              <a:t>đây</a:t>
            </a:r>
            <a:r>
              <a:rPr lang="en-US" sz="4000" b="1" dirty="0"/>
              <a:t> </a:t>
            </a:r>
            <a:r>
              <a:rPr lang="en-US" sz="4000" b="1" dirty="0" err="1"/>
              <a:t>phù</a:t>
            </a:r>
            <a:r>
              <a:rPr lang="en-US" sz="4000" b="1" dirty="0"/>
              <a:t> </a:t>
            </a:r>
            <a:r>
              <a:rPr lang="en-US" sz="4000" b="1" dirty="0" err="1"/>
              <a:t>hợp</a:t>
            </a:r>
            <a:r>
              <a:rPr lang="en-US" sz="4000" b="1" dirty="0"/>
              <a:t> </a:t>
            </a:r>
            <a:r>
              <a:rPr lang="en-US" sz="4000" b="1" dirty="0" err="1"/>
              <a:t>nhất</a:t>
            </a:r>
            <a:r>
              <a:rPr lang="en-US" sz="4000" b="1" dirty="0"/>
              <a:t> </a:t>
            </a:r>
            <a:r>
              <a:rPr lang="en-US" sz="4000" b="1" dirty="0" err="1"/>
              <a:t>khi</a:t>
            </a:r>
            <a:r>
              <a:rPr lang="en-US" sz="4000" b="1" dirty="0"/>
              <a:t> </a:t>
            </a:r>
            <a:r>
              <a:rPr lang="en-US" sz="4000" b="1" dirty="0" err="1"/>
              <a:t>muốn</a:t>
            </a:r>
            <a:r>
              <a:rPr lang="en-US" sz="4000" b="1" dirty="0"/>
              <a:t> </a:t>
            </a:r>
            <a:r>
              <a:rPr lang="en-US" sz="4000" b="1" dirty="0" err="1"/>
              <a:t>tìm</a:t>
            </a:r>
            <a:r>
              <a:rPr lang="en-US" sz="4000" b="1" dirty="0"/>
              <a:t> </a:t>
            </a:r>
            <a:r>
              <a:rPr lang="en-US" sz="4000" b="1" dirty="0" err="1"/>
              <a:t>thông</a:t>
            </a:r>
            <a:r>
              <a:rPr lang="en-US" sz="4000" b="1" dirty="0"/>
              <a:t> tin </a:t>
            </a:r>
            <a:r>
              <a:rPr lang="en-US" sz="4000" b="1" dirty="0" err="1"/>
              <a:t>về</a:t>
            </a:r>
            <a:r>
              <a:rPr lang="en-US" sz="4000" b="1" dirty="0"/>
              <a:t> </a:t>
            </a:r>
            <a:r>
              <a:rPr lang="en-US" sz="4000" b="1" dirty="0" err="1"/>
              <a:t>Bảo</a:t>
            </a:r>
            <a:r>
              <a:rPr lang="en-US" sz="4000" b="1" dirty="0"/>
              <a:t> </a:t>
            </a:r>
            <a:r>
              <a:rPr lang="en-US" sz="4000" b="1" dirty="0" err="1"/>
              <a:t>tàng</a:t>
            </a:r>
            <a:r>
              <a:rPr lang="en-US" sz="4000" b="1" dirty="0"/>
              <a:t> </a:t>
            </a:r>
            <a:r>
              <a:rPr lang="en-US" sz="4000" b="1" dirty="0" err="1"/>
              <a:t>Phụ</a:t>
            </a:r>
            <a:r>
              <a:rPr lang="en-US" sz="4000" b="1" dirty="0"/>
              <a:t> </a:t>
            </a:r>
            <a:r>
              <a:rPr lang="en-US" sz="4000" b="1" dirty="0" err="1"/>
              <a:t>nữ</a:t>
            </a:r>
            <a:r>
              <a:rPr lang="en-US" sz="4000" b="1" dirty="0"/>
              <a:t> Nam </a:t>
            </a:r>
            <a:r>
              <a:rPr lang="en-US" sz="4000" b="1" dirty="0" err="1"/>
              <a:t>Bộ</a:t>
            </a:r>
            <a:r>
              <a:rPr lang="en-US" sz="4000" b="1" dirty="0"/>
              <a:t>?</a:t>
            </a:r>
            <a:br>
              <a:rPr lang="en-US" sz="6000" dirty="0"/>
            </a:br>
            <a:endParaRPr lang="en-US" sz="6000" dirty="0"/>
          </a:p>
        </p:txBody>
      </p:sp>
      <p:sp>
        <p:nvSpPr>
          <p:cNvPr id="2" name="TextBox 1"/>
          <p:cNvSpPr txBox="1"/>
          <p:nvPr/>
        </p:nvSpPr>
        <p:spPr>
          <a:xfrm>
            <a:off x="1756228" y="2600325"/>
            <a:ext cx="9439274" cy="4031873"/>
          </a:xfrm>
          <a:prstGeom prst="rect">
            <a:avLst/>
          </a:prstGeom>
          <a:noFill/>
        </p:spPr>
        <p:txBody>
          <a:bodyPr wrap="square" rtlCol="0">
            <a:spAutoFit/>
          </a:bodyPr>
          <a:lstStyle/>
          <a:p>
            <a:pPr marL="342900" indent="-342900">
              <a:lnSpc>
                <a:spcPct val="150000"/>
              </a:lnSpc>
              <a:buAutoNum type="alphaUcPeriod"/>
            </a:pPr>
            <a:r>
              <a:rPr lang="en-GB" sz="3600" dirty="0" err="1">
                <a:latin typeface="Arial" panose="020B0604020202020204" pitchFamily="34" charset="0"/>
                <a:cs typeface="Arial" panose="020B0604020202020204" pitchFamily="34" charset="0"/>
              </a:rPr>
              <a:t>Bảo</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tàng</a:t>
            </a:r>
            <a:endParaRPr lang="en-GB" sz="3600" dirty="0">
              <a:latin typeface="Arial" panose="020B0604020202020204" pitchFamily="34" charset="0"/>
              <a:cs typeface="Arial" panose="020B0604020202020204" pitchFamily="34" charset="0"/>
            </a:endParaRPr>
          </a:p>
          <a:p>
            <a:pPr marL="342900" indent="-342900">
              <a:lnSpc>
                <a:spcPct val="150000"/>
              </a:lnSpc>
              <a:buAutoNum type="alphaUcPeriod"/>
            </a:pPr>
            <a:r>
              <a:rPr lang="en-GB" sz="3600" dirty="0" err="1">
                <a:latin typeface="Arial" panose="020B0604020202020204" pitchFamily="34" charset="0"/>
                <a:cs typeface="Arial" panose="020B0604020202020204" pitchFamily="34" charset="0"/>
              </a:rPr>
              <a:t>Bảo</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tàng</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Phụ</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nữ</a:t>
            </a:r>
            <a:endParaRPr lang="en-GB" sz="3600" dirty="0">
              <a:latin typeface="Arial" panose="020B0604020202020204" pitchFamily="34" charset="0"/>
              <a:cs typeface="Arial" panose="020B0604020202020204" pitchFamily="34" charset="0"/>
            </a:endParaRPr>
          </a:p>
          <a:p>
            <a:pPr marL="342900" indent="-342900">
              <a:lnSpc>
                <a:spcPct val="150000"/>
              </a:lnSpc>
              <a:buAutoNum type="alphaUcPeriod"/>
            </a:pPr>
            <a:r>
              <a:rPr lang="en-GB" sz="3600" dirty="0" err="1">
                <a:latin typeface="Arial" panose="020B0604020202020204" pitchFamily="34" charset="0"/>
                <a:cs typeface="Arial" panose="020B0604020202020204" pitchFamily="34" charset="0"/>
              </a:rPr>
              <a:t>Bảo</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tàng</a:t>
            </a:r>
            <a:r>
              <a:rPr lang="en-GB" sz="3600" dirty="0">
                <a:latin typeface="Arial" panose="020B0604020202020204" pitchFamily="34" charset="0"/>
                <a:cs typeface="Arial" panose="020B0604020202020204" pitchFamily="34" charset="0"/>
              </a:rPr>
              <a:t> Nam </a:t>
            </a:r>
            <a:r>
              <a:rPr lang="en-GB" sz="3600" dirty="0" err="1">
                <a:latin typeface="Arial" panose="020B0604020202020204" pitchFamily="34" charset="0"/>
                <a:cs typeface="Arial" panose="020B0604020202020204" pitchFamily="34" charset="0"/>
              </a:rPr>
              <a:t>Bộ</a:t>
            </a:r>
            <a:endParaRPr lang="en-GB" sz="3600" dirty="0">
              <a:latin typeface="Arial" panose="020B0604020202020204" pitchFamily="34" charset="0"/>
              <a:cs typeface="Arial" panose="020B0604020202020204" pitchFamily="34" charset="0"/>
            </a:endParaRPr>
          </a:p>
          <a:p>
            <a:pPr marL="342900" indent="-342900">
              <a:lnSpc>
                <a:spcPct val="150000"/>
              </a:lnSpc>
              <a:buAutoNum type="alphaUcPeriod"/>
            </a:pPr>
            <a:r>
              <a:rPr lang="en-GB" sz="3600" dirty="0" err="1">
                <a:latin typeface="Arial" panose="020B0604020202020204" pitchFamily="34" charset="0"/>
                <a:cs typeface="Arial" panose="020B0604020202020204" pitchFamily="34" charset="0"/>
              </a:rPr>
              <a:t>Bảo</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tàng</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Phụ</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nữ</a:t>
            </a:r>
            <a:r>
              <a:rPr lang="en-GB" sz="3600" dirty="0">
                <a:latin typeface="Arial" panose="020B0604020202020204" pitchFamily="34" charset="0"/>
                <a:cs typeface="Arial" panose="020B0604020202020204" pitchFamily="34" charset="0"/>
              </a:rPr>
              <a:t> Nam </a:t>
            </a:r>
            <a:r>
              <a:rPr lang="en-GB" sz="3600" dirty="0" err="1">
                <a:latin typeface="Arial" panose="020B0604020202020204" pitchFamily="34" charset="0"/>
                <a:cs typeface="Arial" panose="020B0604020202020204" pitchFamily="34" charset="0"/>
              </a:rPr>
              <a:t>Bộ</a:t>
            </a:r>
            <a:endParaRPr lang="en-GB" sz="3600" dirty="0">
              <a:latin typeface="Arial" panose="020B0604020202020204" pitchFamily="34" charset="0"/>
              <a:cs typeface="Arial" panose="020B0604020202020204" pitchFamily="34" charset="0"/>
            </a:endParaRPr>
          </a:p>
          <a:p>
            <a:pPr marL="342900" indent="-342900">
              <a:buAutoNum type="alphaUcPeriod"/>
            </a:pPr>
            <a:endParaRPr lang="en-GB" sz="4000" dirty="0">
              <a:solidFill>
                <a:schemeClr val="accent1"/>
              </a:solidFill>
              <a:latin typeface="Arial" panose="020B0604020202020204" pitchFamily="34" charset="0"/>
              <a:cs typeface="Arial" panose="020B0604020202020204" pitchFamily="34" charset="0"/>
            </a:endParaRPr>
          </a:p>
        </p:txBody>
      </p:sp>
      <p:sp>
        <p:nvSpPr>
          <p:cNvPr id="6" name="Oval 5"/>
          <p:cNvSpPr/>
          <p:nvPr/>
        </p:nvSpPr>
        <p:spPr>
          <a:xfrm>
            <a:off x="1591922" y="5129212"/>
            <a:ext cx="814388" cy="8429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871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7" y="-20637"/>
            <a:ext cx="9597571" cy="1049338"/>
          </a:xfrm>
        </p:spPr>
        <p:txBody>
          <a:bodyPr>
            <a:normAutofit/>
          </a:bodyPr>
          <a:lstStyle/>
          <a:p>
            <a:r>
              <a:rPr lang="en-GB" sz="4000" dirty="0" err="1"/>
              <a:t>Thực</a:t>
            </a:r>
            <a:r>
              <a:rPr lang="en-GB" sz="4000" dirty="0"/>
              <a:t> </a:t>
            </a:r>
            <a:r>
              <a:rPr lang="en-GB" sz="4000" dirty="0" err="1"/>
              <a:t>hiện</a:t>
            </a:r>
            <a:r>
              <a:rPr lang="en-GB" sz="4000" dirty="0"/>
              <a:t> </a:t>
            </a:r>
            <a:r>
              <a:rPr lang="en-GB" sz="4000" dirty="0" err="1"/>
              <a:t>các</a:t>
            </a:r>
            <a:r>
              <a:rPr lang="en-GB" sz="4000" dirty="0"/>
              <a:t> </a:t>
            </a:r>
            <a:r>
              <a:rPr lang="en-GB" sz="4000" dirty="0" err="1"/>
              <a:t>công</a:t>
            </a:r>
            <a:r>
              <a:rPr lang="en-GB" sz="4000" dirty="0"/>
              <a:t> </a:t>
            </a:r>
            <a:r>
              <a:rPr lang="en-GB" sz="4000" dirty="0" err="1"/>
              <a:t>việc</a:t>
            </a:r>
            <a:r>
              <a:rPr lang="en-GB" sz="4000" dirty="0"/>
              <a:t> </a:t>
            </a:r>
            <a:r>
              <a:rPr lang="en-GB" sz="4000" dirty="0" err="1"/>
              <a:t>sau</a:t>
            </a:r>
            <a:r>
              <a:rPr lang="en-GB" sz="4000" dirty="0"/>
              <a:t> </a:t>
            </a:r>
            <a:r>
              <a:rPr lang="en-GB" sz="4000" dirty="0" err="1"/>
              <a:t>đây</a:t>
            </a:r>
            <a:r>
              <a:rPr lang="en-GB" sz="4000" dirty="0"/>
              <a:t>:</a:t>
            </a:r>
          </a:p>
        </p:txBody>
      </p:sp>
      <p:sp>
        <p:nvSpPr>
          <p:cNvPr id="3" name="Content Placeholder 2"/>
          <p:cNvSpPr>
            <a:spLocks noGrp="1"/>
          </p:cNvSpPr>
          <p:nvPr>
            <p:ph idx="1"/>
          </p:nvPr>
        </p:nvSpPr>
        <p:spPr>
          <a:xfrm>
            <a:off x="1756226" y="1171577"/>
            <a:ext cx="9597572" cy="1743073"/>
          </a:xfrm>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n-GB" sz="3000" dirty="0"/>
              <a:t> 1)</a:t>
            </a:r>
            <a:r>
              <a:rPr lang="en-GB" sz="3000" dirty="0" err="1"/>
              <a:t>Thực</a:t>
            </a:r>
            <a:r>
              <a:rPr lang="en-GB" sz="3000" dirty="0"/>
              <a:t> </a:t>
            </a:r>
            <a:r>
              <a:rPr lang="en-GB" sz="3000" dirty="0" err="1"/>
              <a:t>hiện</a:t>
            </a:r>
            <a:r>
              <a:rPr lang="en-GB" sz="3000" dirty="0"/>
              <a:t> </a:t>
            </a:r>
            <a:r>
              <a:rPr lang="en-GB" sz="3000" dirty="0" err="1"/>
              <a:t>theo</a:t>
            </a:r>
            <a:r>
              <a:rPr lang="en-GB" sz="3000" dirty="0"/>
              <a:t> </a:t>
            </a:r>
            <a:r>
              <a:rPr lang="en-GB" sz="3000" dirty="0" err="1"/>
              <a:t>hướng</a:t>
            </a:r>
            <a:r>
              <a:rPr lang="en-GB" sz="3000" dirty="0"/>
              <a:t> </a:t>
            </a:r>
            <a:r>
              <a:rPr lang="en-GB" sz="3000" dirty="0" err="1"/>
              <a:t>dẫn</a:t>
            </a:r>
            <a:r>
              <a:rPr lang="en-GB" sz="3000" dirty="0"/>
              <a:t> </a:t>
            </a:r>
            <a:r>
              <a:rPr lang="en-GB" sz="3000" dirty="0" err="1"/>
              <a:t>mục</a:t>
            </a:r>
            <a:r>
              <a:rPr lang="en-GB" sz="3000" dirty="0"/>
              <a:t> 1 </a:t>
            </a:r>
            <a:r>
              <a:rPr lang="en-GB" sz="3000" dirty="0" err="1"/>
              <a:t>phần</a:t>
            </a:r>
            <a:r>
              <a:rPr lang="en-GB" sz="3000" dirty="0"/>
              <a:t> </a:t>
            </a:r>
            <a:r>
              <a:rPr lang="en-GB" sz="3000" dirty="0" err="1"/>
              <a:t>Khám</a:t>
            </a:r>
            <a:r>
              <a:rPr lang="en-GB" sz="3000" dirty="0"/>
              <a:t> </a:t>
            </a:r>
            <a:r>
              <a:rPr lang="en-GB" sz="3000" dirty="0" err="1"/>
              <a:t>Phá</a:t>
            </a:r>
            <a:r>
              <a:rPr lang="en-GB" sz="3000" dirty="0"/>
              <a:t>, </a:t>
            </a:r>
            <a:r>
              <a:rPr lang="en-GB" sz="3000" dirty="0" err="1"/>
              <a:t>tìm</a:t>
            </a:r>
            <a:r>
              <a:rPr lang="en-GB" sz="3000" dirty="0"/>
              <a:t> </a:t>
            </a:r>
            <a:r>
              <a:rPr lang="en-GB" sz="3000" dirty="0" err="1"/>
              <a:t>kiếm</a:t>
            </a:r>
            <a:r>
              <a:rPr lang="en-GB" sz="3000" dirty="0"/>
              <a:t> </a:t>
            </a:r>
            <a:r>
              <a:rPr lang="en-GB" sz="3000" dirty="0" err="1">
                <a:solidFill>
                  <a:srgbClr val="FF0000"/>
                </a:solidFill>
              </a:rPr>
              <a:t>Vườn</a:t>
            </a:r>
            <a:r>
              <a:rPr lang="en-GB" sz="3000" dirty="0">
                <a:solidFill>
                  <a:srgbClr val="FF0000"/>
                </a:solidFill>
              </a:rPr>
              <a:t> </a:t>
            </a:r>
            <a:r>
              <a:rPr lang="en-GB" sz="3000" dirty="0" err="1">
                <a:solidFill>
                  <a:srgbClr val="FF0000"/>
                </a:solidFill>
              </a:rPr>
              <a:t>Quốc</a:t>
            </a:r>
            <a:r>
              <a:rPr lang="en-GB" sz="3000" dirty="0">
                <a:solidFill>
                  <a:srgbClr val="FF0000"/>
                </a:solidFill>
              </a:rPr>
              <a:t> Gia </a:t>
            </a:r>
            <a:r>
              <a:rPr lang="en-GB" sz="3000" dirty="0" err="1">
                <a:solidFill>
                  <a:srgbClr val="FF0000"/>
                </a:solidFill>
              </a:rPr>
              <a:t>Cát</a:t>
            </a:r>
            <a:r>
              <a:rPr lang="en-GB" sz="3000" dirty="0">
                <a:solidFill>
                  <a:srgbClr val="FF0000"/>
                </a:solidFill>
              </a:rPr>
              <a:t> </a:t>
            </a:r>
            <a:r>
              <a:rPr lang="en-GB" sz="3000" dirty="0" err="1">
                <a:solidFill>
                  <a:srgbClr val="FF0000"/>
                </a:solidFill>
              </a:rPr>
              <a:t>Tiên</a:t>
            </a:r>
            <a:r>
              <a:rPr lang="en-GB" sz="3000" dirty="0">
                <a:solidFill>
                  <a:srgbClr val="FF0000"/>
                </a:solidFill>
              </a:rPr>
              <a:t> </a:t>
            </a:r>
            <a:r>
              <a:rPr lang="en-GB" sz="3000" dirty="0" err="1"/>
              <a:t>và</a:t>
            </a:r>
            <a:r>
              <a:rPr lang="en-GB" sz="3000" dirty="0"/>
              <a:t> </a:t>
            </a:r>
            <a:r>
              <a:rPr lang="en-GB" sz="3000" dirty="0" err="1"/>
              <a:t>truy</a:t>
            </a:r>
            <a:r>
              <a:rPr lang="en-GB" sz="3000" dirty="0"/>
              <a:t> </a:t>
            </a:r>
            <a:r>
              <a:rPr lang="en-GB" sz="3000" dirty="0" err="1"/>
              <a:t>cập</a:t>
            </a:r>
            <a:r>
              <a:rPr lang="en-GB" sz="3000" dirty="0"/>
              <a:t> </a:t>
            </a:r>
            <a:r>
              <a:rPr lang="en-GB" sz="3000" dirty="0" err="1"/>
              <a:t>vào</a:t>
            </a:r>
            <a:r>
              <a:rPr lang="en-GB" sz="3000" dirty="0"/>
              <a:t> </a:t>
            </a:r>
            <a:r>
              <a:rPr lang="en-GB" sz="3000" dirty="0" err="1"/>
              <a:t>kết</a:t>
            </a:r>
            <a:r>
              <a:rPr lang="en-GB" sz="3000" dirty="0"/>
              <a:t> </a:t>
            </a:r>
            <a:r>
              <a:rPr lang="en-GB" sz="3000" dirty="0" err="1"/>
              <a:t>quả</a:t>
            </a:r>
            <a:r>
              <a:rPr lang="en-GB" sz="3000" dirty="0"/>
              <a:t>, </a:t>
            </a:r>
            <a:r>
              <a:rPr lang="en-GB" sz="3000" dirty="0" err="1"/>
              <a:t>cho</a:t>
            </a:r>
            <a:r>
              <a:rPr lang="en-GB" sz="3000" dirty="0"/>
              <a:t> </a:t>
            </a:r>
            <a:r>
              <a:rPr lang="en-GB" sz="3000" dirty="0" err="1"/>
              <a:t>biết</a:t>
            </a:r>
            <a:r>
              <a:rPr lang="en-GB" sz="3000" dirty="0"/>
              <a:t> </a:t>
            </a:r>
            <a:r>
              <a:rPr lang="en-GB" sz="3000" dirty="0" err="1"/>
              <a:t>Vườn</a:t>
            </a:r>
            <a:r>
              <a:rPr lang="en-GB" sz="3000" dirty="0"/>
              <a:t> </a:t>
            </a:r>
            <a:r>
              <a:rPr lang="en-GB" sz="3000" dirty="0" err="1"/>
              <a:t>Quốc</a:t>
            </a:r>
            <a:r>
              <a:rPr lang="en-GB" sz="3000" dirty="0"/>
              <a:t> Gia </a:t>
            </a:r>
            <a:r>
              <a:rPr lang="en-GB" sz="3000" dirty="0" err="1"/>
              <a:t>Cát</a:t>
            </a:r>
            <a:r>
              <a:rPr lang="en-GB" sz="3000" dirty="0"/>
              <a:t> </a:t>
            </a:r>
            <a:r>
              <a:rPr lang="en-GB" sz="3000" dirty="0" err="1"/>
              <a:t>Tiên</a:t>
            </a:r>
            <a:r>
              <a:rPr lang="en-GB" sz="3000" dirty="0"/>
              <a:t> </a:t>
            </a:r>
            <a:r>
              <a:rPr lang="en-GB" sz="3000" dirty="0" err="1"/>
              <a:t>thuộc</a:t>
            </a:r>
            <a:r>
              <a:rPr lang="en-GB" sz="3000" dirty="0"/>
              <a:t> </a:t>
            </a:r>
            <a:r>
              <a:rPr lang="en-GB" sz="3000" dirty="0" err="1"/>
              <a:t>tỉnh</a:t>
            </a:r>
            <a:r>
              <a:rPr lang="en-GB" sz="3000" dirty="0"/>
              <a:t> </a:t>
            </a:r>
            <a:r>
              <a:rPr lang="en-GB" sz="3000" dirty="0" err="1"/>
              <a:t>nào</a:t>
            </a:r>
            <a:r>
              <a:rPr lang="en-GB" sz="3000" dirty="0"/>
              <a:t>?</a:t>
            </a:r>
          </a:p>
        </p:txBody>
      </p:sp>
      <p:sp>
        <p:nvSpPr>
          <p:cNvPr id="5" name="Content Placeholder 2"/>
          <p:cNvSpPr txBox="1">
            <a:spLocks/>
          </p:cNvSpPr>
          <p:nvPr/>
        </p:nvSpPr>
        <p:spPr>
          <a:xfrm>
            <a:off x="1756226" y="3195641"/>
            <a:ext cx="9597572" cy="13192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3000" dirty="0"/>
              <a:t> 2) </a:t>
            </a:r>
            <a:r>
              <a:rPr lang="en-GB" sz="3000" dirty="0" err="1"/>
              <a:t>Thực</a:t>
            </a:r>
            <a:r>
              <a:rPr lang="en-GB" sz="3000" dirty="0"/>
              <a:t> </a:t>
            </a:r>
            <a:r>
              <a:rPr lang="en-GB" sz="3000" dirty="0" err="1"/>
              <a:t>hiện</a:t>
            </a:r>
            <a:r>
              <a:rPr lang="en-GB" sz="3000" dirty="0"/>
              <a:t> </a:t>
            </a:r>
            <a:r>
              <a:rPr lang="en-GB" sz="3000" dirty="0" err="1"/>
              <a:t>tìm</a:t>
            </a:r>
            <a:r>
              <a:rPr lang="en-GB" sz="3000" dirty="0"/>
              <a:t> </a:t>
            </a:r>
            <a:r>
              <a:rPr lang="en-GB" sz="3000" dirty="0" err="1"/>
              <a:t>thông</a:t>
            </a:r>
            <a:r>
              <a:rPr lang="en-GB" sz="3000" dirty="0"/>
              <a:t> tin </a:t>
            </a:r>
            <a:r>
              <a:rPr lang="en-GB" sz="3000" dirty="0" err="1"/>
              <a:t>với</a:t>
            </a:r>
            <a:r>
              <a:rPr lang="en-GB" sz="3000" dirty="0"/>
              <a:t> </a:t>
            </a:r>
            <a:r>
              <a:rPr lang="en-GB" sz="3000" dirty="0" err="1"/>
              <a:t>các</a:t>
            </a:r>
            <a:r>
              <a:rPr lang="en-GB" sz="3000" dirty="0"/>
              <a:t> </a:t>
            </a:r>
            <a:r>
              <a:rPr lang="en-GB" sz="3000" dirty="0" err="1"/>
              <a:t>từ</a:t>
            </a:r>
            <a:r>
              <a:rPr lang="en-GB" sz="3000" dirty="0"/>
              <a:t> </a:t>
            </a:r>
            <a:r>
              <a:rPr lang="en-GB" sz="3000" dirty="0" err="1"/>
              <a:t>khóa</a:t>
            </a:r>
            <a:r>
              <a:rPr lang="en-GB" sz="3000" dirty="0"/>
              <a:t>: </a:t>
            </a:r>
            <a:r>
              <a:rPr lang="en-GB" sz="3000" dirty="0" err="1"/>
              <a:t>Văn</a:t>
            </a:r>
            <a:r>
              <a:rPr lang="en-GB" sz="3000" dirty="0"/>
              <a:t> </a:t>
            </a:r>
            <a:r>
              <a:rPr lang="en-GB" sz="3000" dirty="0" err="1"/>
              <a:t>Miếu</a:t>
            </a:r>
            <a:r>
              <a:rPr lang="en-GB" sz="3000" dirty="0"/>
              <a:t>, </a:t>
            </a:r>
            <a:r>
              <a:rPr lang="en-GB" sz="3000" dirty="0" err="1"/>
              <a:t>Bến</a:t>
            </a:r>
            <a:r>
              <a:rPr lang="en-GB" sz="3000" dirty="0"/>
              <a:t> </a:t>
            </a:r>
            <a:r>
              <a:rPr lang="en-GB" sz="3000" dirty="0" err="1"/>
              <a:t>Nhà</a:t>
            </a:r>
            <a:r>
              <a:rPr lang="en-GB" sz="3000" dirty="0"/>
              <a:t> </a:t>
            </a:r>
            <a:r>
              <a:rPr lang="en-GB" sz="3000" dirty="0" err="1"/>
              <a:t>Rồng</a:t>
            </a:r>
            <a:r>
              <a:rPr lang="en-GB" sz="3000" dirty="0"/>
              <a:t>, Sao La.</a:t>
            </a:r>
          </a:p>
        </p:txBody>
      </p:sp>
      <p:sp>
        <p:nvSpPr>
          <p:cNvPr id="6" name="Content Placeholder 2"/>
          <p:cNvSpPr txBox="1">
            <a:spLocks/>
          </p:cNvSpPr>
          <p:nvPr/>
        </p:nvSpPr>
        <p:spPr>
          <a:xfrm>
            <a:off x="1756226" y="4636300"/>
            <a:ext cx="9597572" cy="106203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3000" dirty="0"/>
              <a:t> 3) </a:t>
            </a:r>
            <a:r>
              <a:rPr lang="en-GB" sz="3000" dirty="0" err="1"/>
              <a:t>Thực</a:t>
            </a:r>
            <a:r>
              <a:rPr lang="en-GB" sz="3000" dirty="0"/>
              <a:t> </a:t>
            </a:r>
            <a:r>
              <a:rPr lang="en-GB" sz="3000" dirty="0" err="1"/>
              <a:t>hiện</a:t>
            </a:r>
            <a:r>
              <a:rPr lang="en-GB" sz="3000" dirty="0"/>
              <a:t> </a:t>
            </a:r>
            <a:r>
              <a:rPr lang="en-GB" sz="3000" dirty="0" err="1"/>
              <a:t>tìm</a:t>
            </a:r>
            <a:r>
              <a:rPr lang="en-GB" sz="3000" dirty="0"/>
              <a:t> </a:t>
            </a:r>
            <a:r>
              <a:rPr lang="en-GB" sz="3000" dirty="0" err="1"/>
              <a:t>thông</a:t>
            </a:r>
            <a:r>
              <a:rPr lang="en-GB" sz="3000" dirty="0"/>
              <a:t> tin </a:t>
            </a:r>
            <a:r>
              <a:rPr lang="en-GB" sz="3000" dirty="0" err="1"/>
              <a:t>với</a:t>
            </a:r>
            <a:r>
              <a:rPr lang="en-GB" sz="3000" dirty="0"/>
              <a:t> </a:t>
            </a:r>
            <a:r>
              <a:rPr lang="en-GB" sz="3000" dirty="0" err="1"/>
              <a:t>các</a:t>
            </a:r>
            <a:r>
              <a:rPr lang="en-GB" sz="3000" dirty="0"/>
              <a:t> </a:t>
            </a:r>
            <a:r>
              <a:rPr lang="en-GB" sz="3000" dirty="0" err="1"/>
              <a:t>từ</a:t>
            </a:r>
            <a:r>
              <a:rPr lang="en-GB" sz="3000" dirty="0"/>
              <a:t> </a:t>
            </a:r>
            <a:r>
              <a:rPr lang="en-GB" sz="3000" dirty="0" err="1"/>
              <a:t>khóa</a:t>
            </a:r>
            <a:r>
              <a:rPr lang="en-GB" sz="3000" dirty="0"/>
              <a:t>: </a:t>
            </a:r>
            <a:r>
              <a:rPr lang="en-GB" sz="3000" dirty="0" err="1"/>
              <a:t>Bảo</a:t>
            </a:r>
            <a:r>
              <a:rPr lang="en-GB" sz="3000" dirty="0"/>
              <a:t> </a:t>
            </a:r>
            <a:r>
              <a:rPr lang="en-GB" sz="3000" dirty="0" err="1"/>
              <a:t>tàng</a:t>
            </a:r>
            <a:r>
              <a:rPr lang="en-GB" sz="3000" dirty="0"/>
              <a:t> </a:t>
            </a:r>
            <a:r>
              <a:rPr lang="en-GB" sz="3000" dirty="0" err="1"/>
              <a:t>phụ</a:t>
            </a:r>
            <a:r>
              <a:rPr lang="en-GB" sz="3000" dirty="0"/>
              <a:t> </a:t>
            </a:r>
            <a:r>
              <a:rPr lang="en-GB" sz="3000" dirty="0" err="1"/>
              <a:t>nữ</a:t>
            </a:r>
            <a:r>
              <a:rPr lang="en-GB" sz="3000" dirty="0"/>
              <a:t> Nam </a:t>
            </a:r>
            <a:r>
              <a:rPr lang="en-GB" sz="3000" dirty="0" err="1"/>
              <a:t>Bộ</a:t>
            </a:r>
            <a:r>
              <a:rPr lang="en-GB" sz="3000" dirty="0"/>
              <a:t>.</a:t>
            </a:r>
          </a:p>
        </p:txBody>
      </p:sp>
      <p:sp>
        <p:nvSpPr>
          <p:cNvPr id="7" name="Content Placeholder 2"/>
          <p:cNvSpPr txBox="1">
            <a:spLocks/>
          </p:cNvSpPr>
          <p:nvPr/>
        </p:nvSpPr>
        <p:spPr>
          <a:xfrm>
            <a:off x="1756226" y="5857875"/>
            <a:ext cx="9597572" cy="771525"/>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3000" dirty="0"/>
              <a:t> 4) </a:t>
            </a:r>
            <a:r>
              <a:rPr lang="en-GB" sz="3000" dirty="0" err="1"/>
              <a:t>Thực</a:t>
            </a:r>
            <a:r>
              <a:rPr lang="en-GB" sz="3000" dirty="0"/>
              <a:t> </a:t>
            </a:r>
            <a:r>
              <a:rPr lang="en-GB" sz="3000" dirty="0" err="1"/>
              <a:t>hiện</a:t>
            </a:r>
            <a:r>
              <a:rPr lang="en-GB" sz="3000" dirty="0"/>
              <a:t> </a:t>
            </a:r>
            <a:r>
              <a:rPr lang="en-GB" sz="3000" dirty="0" err="1"/>
              <a:t>và</a:t>
            </a:r>
            <a:r>
              <a:rPr lang="en-GB" sz="3000" dirty="0"/>
              <a:t> </a:t>
            </a:r>
            <a:r>
              <a:rPr lang="en-GB" sz="3000" dirty="0" err="1"/>
              <a:t>kể</a:t>
            </a:r>
            <a:r>
              <a:rPr lang="en-GB" sz="3000" dirty="0"/>
              <a:t> </a:t>
            </a:r>
            <a:r>
              <a:rPr lang="en-GB" sz="3000" dirty="0" err="1"/>
              <a:t>tên</a:t>
            </a:r>
            <a:r>
              <a:rPr lang="en-GB" sz="3000" dirty="0"/>
              <a:t> </a:t>
            </a:r>
            <a:r>
              <a:rPr lang="en-GB" sz="3000" dirty="0" err="1"/>
              <a:t>một</a:t>
            </a:r>
            <a:r>
              <a:rPr lang="en-GB" sz="3000" dirty="0"/>
              <a:t> </a:t>
            </a:r>
            <a:r>
              <a:rPr lang="en-GB" sz="3000" dirty="0" err="1"/>
              <a:t>số</a:t>
            </a:r>
            <a:r>
              <a:rPr lang="en-GB" sz="3000" dirty="0"/>
              <a:t> </a:t>
            </a:r>
            <a:r>
              <a:rPr lang="en-GB" sz="3000" dirty="0" err="1"/>
              <a:t>máy</a:t>
            </a:r>
            <a:r>
              <a:rPr lang="en-GB" sz="3000" dirty="0"/>
              <a:t> </a:t>
            </a:r>
            <a:r>
              <a:rPr lang="en-GB" sz="3000" dirty="0" err="1"/>
              <a:t>tìm</a:t>
            </a:r>
            <a:r>
              <a:rPr lang="en-GB" sz="3000" dirty="0"/>
              <a:t> </a:t>
            </a:r>
            <a:r>
              <a:rPr lang="en-GB" sz="3000" dirty="0" err="1"/>
              <a:t>kiếm</a:t>
            </a:r>
            <a:r>
              <a:rPr lang="en-GB" sz="3000" dirty="0"/>
              <a:t> </a:t>
            </a:r>
            <a:r>
              <a:rPr lang="en-GB" sz="3000" dirty="0" err="1"/>
              <a:t>khác</a:t>
            </a:r>
            <a:r>
              <a:rPr lang="en-GB" sz="3000" dirty="0"/>
              <a:t>.</a:t>
            </a:r>
          </a:p>
        </p:txBody>
      </p:sp>
    </p:spTree>
    <p:extLst>
      <p:ext uri="{BB962C8B-B14F-4D97-AF65-F5344CB8AC3E}">
        <p14:creationId xmlns:p14="http://schemas.microsoft.com/office/powerpoint/2010/main" val="420973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 calcmode="lin" valueType="num">
                                      <p:cBhvr additive="base">
                                        <p:cTn id="1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 calcmode="lin" valueType="num">
                                      <p:cBhvr additive="base">
                                        <p:cTn id="31"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bg/>
                                          </p:spTgt>
                                        </p:tgtEl>
                                        <p:attrNameLst>
                                          <p:attrName>style.visibility</p:attrName>
                                        </p:attrNameLst>
                                      </p:cBhvr>
                                      <p:to>
                                        <p:strVal val="visible"/>
                                      </p:to>
                                    </p:set>
                                    <p:anim calcmode="lin" valueType="num">
                                      <p:cBhvr additive="base">
                                        <p:cTn id="4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6" grpId="0" build="p" animBg="1"/>
      <p:bldP spid="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1940" y="450850"/>
            <a:ext cx="9597571" cy="4306887"/>
          </a:xfrm>
        </p:spPr>
        <p:txBody>
          <a:bodyPr>
            <a:normAutofit/>
          </a:bodyPr>
          <a:lstStyle/>
          <a:p>
            <a:pPr algn="ctr"/>
            <a:r>
              <a:rPr lang="en-US" sz="6000" dirty="0" err="1"/>
              <a:t>Hãy</a:t>
            </a:r>
            <a:r>
              <a:rPr lang="en-US" sz="6000" dirty="0"/>
              <a:t> </a:t>
            </a:r>
            <a:r>
              <a:rPr lang="en-US" sz="6000" dirty="0" err="1"/>
              <a:t>thực</a:t>
            </a:r>
            <a:r>
              <a:rPr lang="en-US" sz="6000" dirty="0"/>
              <a:t> </a:t>
            </a:r>
            <a:r>
              <a:rPr lang="en-US" sz="6000" dirty="0" err="1"/>
              <a:t>hiện</a:t>
            </a:r>
            <a:r>
              <a:rPr lang="en-US" sz="6000" dirty="0"/>
              <a:t> </a:t>
            </a:r>
            <a:r>
              <a:rPr lang="en-US" sz="6000" dirty="0" err="1"/>
              <a:t>tìm</a:t>
            </a:r>
            <a:r>
              <a:rPr lang="en-US" sz="6000" dirty="0"/>
              <a:t> </a:t>
            </a:r>
            <a:r>
              <a:rPr lang="en-US" sz="6000" dirty="0" err="1"/>
              <a:t>thông</a:t>
            </a:r>
            <a:r>
              <a:rPr lang="en-US" sz="6000" dirty="0"/>
              <a:t> tin </a:t>
            </a:r>
            <a:r>
              <a:rPr lang="en-US" sz="6000" dirty="0" err="1"/>
              <a:t>bằng</a:t>
            </a:r>
            <a:r>
              <a:rPr lang="en-US" sz="6000" dirty="0"/>
              <a:t> </a:t>
            </a:r>
            <a:r>
              <a:rPr lang="en-US" sz="6000" dirty="0" err="1"/>
              <a:t>máy</a:t>
            </a:r>
            <a:r>
              <a:rPr lang="en-US" sz="6000" dirty="0"/>
              <a:t> </a:t>
            </a:r>
            <a:r>
              <a:rPr lang="en-US" sz="6000" dirty="0" err="1"/>
              <a:t>tìm</a:t>
            </a:r>
            <a:r>
              <a:rPr lang="en-US" sz="6000" dirty="0"/>
              <a:t> </a:t>
            </a:r>
            <a:r>
              <a:rPr lang="en-US" sz="6000" dirty="0" err="1"/>
              <a:t>kiếm</a:t>
            </a:r>
            <a:r>
              <a:rPr lang="en-US" sz="6000" dirty="0"/>
              <a:t> </a:t>
            </a:r>
            <a:r>
              <a:rPr lang="en-US" sz="6000" dirty="0" err="1"/>
              <a:t>và</a:t>
            </a:r>
            <a:r>
              <a:rPr lang="en-US" sz="6000" dirty="0"/>
              <a:t> </a:t>
            </a:r>
            <a:r>
              <a:rPr lang="en-US" sz="6000" dirty="0" err="1"/>
              <a:t>kể</a:t>
            </a:r>
            <a:r>
              <a:rPr lang="en-US" sz="6000" dirty="0"/>
              <a:t> </a:t>
            </a:r>
            <a:r>
              <a:rPr lang="en-US" sz="6000" dirty="0" err="1"/>
              <a:t>cho</a:t>
            </a:r>
            <a:r>
              <a:rPr lang="en-US" sz="6000" dirty="0"/>
              <a:t> </a:t>
            </a:r>
            <a:r>
              <a:rPr lang="en-US" sz="6000" dirty="0" err="1"/>
              <a:t>bạn</a:t>
            </a:r>
            <a:r>
              <a:rPr lang="en-US" sz="6000" dirty="0"/>
              <a:t> </a:t>
            </a:r>
            <a:r>
              <a:rPr lang="en-US" sz="6000" dirty="0" err="1"/>
              <a:t>về</a:t>
            </a:r>
            <a:r>
              <a:rPr lang="en-US" sz="6000" dirty="0"/>
              <a:t> </a:t>
            </a:r>
            <a:r>
              <a:rPr lang="en-US" sz="6000" dirty="0" err="1"/>
              <a:t>một</a:t>
            </a:r>
            <a:r>
              <a:rPr lang="en-US" sz="6000" dirty="0"/>
              <a:t> </a:t>
            </a:r>
            <a:r>
              <a:rPr lang="en-US" sz="6000" dirty="0" err="1"/>
              <a:t>danh</a:t>
            </a:r>
            <a:r>
              <a:rPr lang="en-US" sz="6000" dirty="0"/>
              <a:t> lam, </a:t>
            </a:r>
            <a:r>
              <a:rPr lang="en-US" sz="6000" dirty="0" err="1"/>
              <a:t>thắng</a:t>
            </a:r>
            <a:r>
              <a:rPr lang="en-US" sz="6000" dirty="0"/>
              <a:t> </a:t>
            </a:r>
            <a:r>
              <a:rPr lang="en-US" sz="6000" dirty="0" err="1"/>
              <a:t>cảnh</a:t>
            </a:r>
            <a:r>
              <a:rPr lang="en-US" sz="6000" dirty="0"/>
              <a:t> hay </a:t>
            </a:r>
            <a:r>
              <a:rPr lang="en-US" sz="6000" dirty="0" err="1"/>
              <a:t>một</a:t>
            </a:r>
            <a:r>
              <a:rPr lang="en-US" sz="6000" dirty="0"/>
              <a:t> </a:t>
            </a:r>
            <a:r>
              <a:rPr lang="en-US" sz="6000" dirty="0" err="1"/>
              <a:t>danh</a:t>
            </a:r>
            <a:r>
              <a:rPr lang="en-US" sz="6000" dirty="0"/>
              <a:t> </a:t>
            </a:r>
            <a:r>
              <a:rPr lang="en-US" sz="6000" dirty="0" err="1"/>
              <a:t>nhân</a:t>
            </a:r>
            <a:r>
              <a:rPr lang="en-US" sz="6000" dirty="0"/>
              <a:t> </a:t>
            </a:r>
            <a:r>
              <a:rPr lang="en-US" sz="6000" dirty="0" err="1"/>
              <a:t>tỉnh</a:t>
            </a:r>
            <a:r>
              <a:rPr lang="en-US" sz="6000" dirty="0"/>
              <a:t> </a:t>
            </a:r>
            <a:r>
              <a:rPr lang="en-US" sz="6000" dirty="0" err="1"/>
              <a:t>Bình</a:t>
            </a:r>
            <a:r>
              <a:rPr lang="en-US" sz="6000" dirty="0"/>
              <a:t> </a:t>
            </a:r>
            <a:r>
              <a:rPr lang="en-US" sz="6000" dirty="0" err="1"/>
              <a:t>Thuận</a:t>
            </a:r>
            <a:r>
              <a:rPr lang="en-US" sz="6000"/>
              <a:t>.</a:t>
            </a:r>
            <a:endParaRPr lang="en-US" sz="60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256290" y="5087417"/>
            <a:ext cx="2394086" cy="1520299"/>
          </a:xfrm>
          <a:prstGeom prst="rect">
            <a:avLst/>
          </a:prstGeom>
        </p:spPr>
      </p:pic>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117054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err="1">
                <a:solidFill>
                  <a:srgbClr val="FF0000"/>
                </a:solidFill>
              </a:rPr>
              <a:t>Mục</a:t>
            </a:r>
            <a:r>
              <a:rPr lang="en-GB" b="1" dirty="0">
                <a:solidFill>
                  <a:srgbClr val="FF0000"/>
                </a:solidFill>
              </a:rPr>
              <a:t> </a:t>
            </a:r>
            <a:r>
              <a:rPr lang="en-GB" b="1" dirty="0" err="1">
                <a:solidFill>
                  <a:srgbClr val="FF0000"/>
                </a:solidFill>
              </a:rPr>
              <a:t>tiêu</a:t>
            </a:r>
            <a:endParaRPr lang="en-GB" b="1" dirty="0">
              <a:solidFill>
                <a:srgbClr val="FF0000"/>
              </a:solidFill>
            </a:endParaRPr>
          </a:p>
        </p:txBody>
      </p:sp>
      <p:sp>
        <p:nvSpPr>
          <p:cNvPr id="3" name="Content Placeholder 2"/>
          <p:cNvSpPr>
            <a:spLocks noGrp="1"/>
          </p:cNvSpPr>
          <p:nvPr>
            <p:ph idx="1"/>
          </p:nvPr>
        </p:nvSpPr>
        <p:spPr/>
        <p:txBody>
          <a:bodyPr>
            <a:normAutofit/>
          </a:bodyPr>
          <a:lstStyle/>
          <a:p>
            <a:r>
              <a:rPr lang="en-GB" sz="4000" dirty="0" err="1"/>
              <a:t>Xác</a:t>
            </a:r>
            <a:r>
              <a:rPr lang="en-GB" sz="4000" dirty="0"/>
              <a:t> </a:t>
            </a:r>
            <a:r>
              <a:rPr lang="en-GB" sz="4000" dirty="0" err="1"/>
              <a:t>định</a:t>
            </a:r>
            <a:r>
              <a:rPr lang="en-GB" sz="4000" dirty="0"/>
              <a:t> </a:t>
            </a:r>
            <a:r>
              <a:rPr lang="en-GB" sz="4000" dirty="0" err="1"/>
              <a:t>được</a:t>
            </a:r>
            <a:r>
              <a:rPr lang="en-GB" sz="4000" dirty="0"/>
              <a:t> </a:t>
            </a:r>
            <a:r>
              <a:rPr lang="en-GB" sz="4000" dirty="0" err="1"/>
              <a:t>chủ</a:t>
            </a:r>
            <a:r>
              <a:rPr lang="en-GB" sz="4000" dirty="0"/>
              <a:t> </a:t>
            </a:r>
            <a:r>
              <a:rPr lang="en-GB" sz="4000" dirty="0" err="1"/>
              <a:t>đề</a:t>
            </a:r>
            <a:r>
              <a:rPr lang="en-GB" sz="4000" dirty="0"/>
              <a:t> (</a:t>
            </a:r>
            <a:r>
              <a:rPr lang="en-GB" sz="4000" dirty="0" err="1"/>
              <a:t>từ</a:t>
            </a:r>
            <a:r>
              <a:rPr lang="en-GB" sz="4000" dirty="0"/>
              <a:t> </a:t>
            </a:r>
            <a:r>
              <a:rPr lang="en-GB" sz="4000" dirty="0" err="1"/>
              <a:t>khóa</a:t>
            </a:r>
            <a:r>
              <a:rPr lang="en-GB" sz="4000" dirty="0"/>
              <a:t>) </a:t>
            </a:r>
            <a:r>
              <a:rPr lang="en-GB" sz="4000" dirty="0" err="1"/>
              <a:t>của</a:t>
            </a:r>
            <a:r>
              <a:rPr lang="en-GB" sz="4000" dirty="0"/>
              <a:t> </a:t>
            </a:r>
            <a:r>
              <a:rPr lang="en-GB" sz="4000" dirty="0" err="1"/>
              <a:t>thông</a:t>
            </a:r>
            <a:r>
              <a:rPr lang="en-GB" sz="4000" dirty="0"/>
              <a:t> tin </a:t>
            </a:r>
            <a:r>
              <a:rPr lang="en-GB" sz="4000" dirty="0" err="1"/>
              <a:t>cần</a:t>
            </a:r>
            <a:r>
              <a:rPr lang="en-GB" sz="4000" dirty="0"/>
              <a:t> </a:t>
            </a:r>
            <a:r>
              <a:rPr lang="en-GB" sz="4000" dirty="0" err="1"/>
              <a:t>tìm</a:t>
            </a:r>
            <a:r>
              <a:rPr lang="en-GB" sz="4000" dirty="0"/>
              <a:t>.</a:t>
            </a:r>
          </a:p>
          <a:p>
            <a:r>
              <a:rPr lang="en-GB" sz="4000" dirty="0" err="1"/>
              <a:t>Biết</a:t>
            </a:r>
            <a:r>
              <a:rPr lang="en-GB" sz="4000" dirty="0"/>
              <a:t> </a:t>
            </a:r>
            <a:r>
              <a:rPr lang="en-GB" sz="4000" dirty="0" err="1"/>
              <a:t>cách</a:t>
            </a:r>
            <a:r>
              <a:rPr lang="en-GB" sz="4000" dirty="0"/>
              <a:t> </a:t>
            </a:r>
            <a:r>
              <a:rPr lang="en-GB" sz="4000" dirty="0" err="1"/>
              <a:t>dùng</a:t>
            </a:r>
            <a:r>
              <a:rPr lang="en-GB" sz="4000" dirty="0"/>
              <a:t> </a:t>
            </a:r>
            <a:r>
              <a:rPr lang="en-GB" sz="4000" dirty="0" err="1"/>
              <a:t>máy</a:t>
            </a:r>
            <a:r>
              <a:rPr lang="en-GB" sz="4000" dirty="0"/>
              <a:t> </a:t>
            </a:r>
            <a:r>
              <a:rPr lang="en-GB" sz="4000" dirty="0" err="1"/>
              <a:t>tìm</a:t>
            </a:r>
            <a:r>
              <a:rPr lang="en-GB" sz="4000" dirty="0"/>
              <a:t> </a:t>
            </a:r>
            <a:r>
              <a:rPr lang="en-GB" sz="4000" dirty="0" err="1"/>
              <a:t>kiếm</a:t>
            </a:r>
            <a:r>
              <a:rPr lang="en-GB" sz="4000" dirty="0"/>
              <a:t> </a:t>
            </a:r>
            <a:r>
              <a:rPr lang="en-GB" sz="4000" dirty="0" err="1"/>
              <a:t>để</a:t>
            </a:r>
            <a:r>
              <a:rPr lang="en-GB" sz="4000" dirty="0"/>
              <a:t> </a:t>
            </a:r>
            <a:r>
              <a:rPr lang="en-GB" sz="4000" dirty="0" err="1"/>
              <a:t>tìm</a:t>
            </a:r>
            <a:r>
              <a:rPr lang="en-GB" sz="4000" dirty="0"/>
              <a:t> </a:t>
            </a:r>
            <a:r>
              <a:rPr lang="en-GB" sz="4000" dirty="0" err="1"/>
              <a:t>thông</a:t>
            </a:r>
            <a:r>
              <a:rPr lang="en-GB" sz="4000" dirty="0"/>
              <a:t> tin </a:t>
            </a:r>
            <a:r>
              <a:rPr lang="en-GB" sz="4000" dirty="0" err="1"/>
              <a:t>theo</a:t>
            </a:r>
            <a:r>
              <a:rPr lang="en-GB" sz="4000" dirty="0"/>
              <a:t> </a:t>
            </a:r>
            <a:r>
              <a:rPr lang="en-GB" sz="4000" dirty="0" err="1"/>
              <a:t>từ</a:t>
            </a:r>
            <a:r>
              <a:rPr lang="en-GB" sz="4000" dirty="0"/>
              <a:t> </a:t>
            </a:r>
            <a:r>
              <a:rPr lang="en-GB" sz="4000" dirty="0" err="1"/>
              <a:t>khóa</a:t>
            </a:r>
            <a:r>
              <a:rPr lang="en-GB" sz="4000" dirty="0"/>
              <a:t>.</a:t>
            </a:r>
          </a:p>
          <a:p>
            <a:r>
              <a:rPr lang="en-GB" sz="4000" dirty="0" err="1"/>
              <a:t>Thực</a:t>
            </a:r>
            <a:r>
              <a:rPr lang="en-GB" sz="4000" dirty="0"/>
              <a:t> </a:t>
            </a:r>
            <a:r>
              <a:rPr lang="en-GB" sz="4000" dirty="0" err="1"/>
              <a:t>hiện</a:t>
            </a:r>
            <a:r>
              <a:rPr lang="en-GB" sz="4000" dirty="0"/>
              <a:t> </a:t>
            </a:r>
            <a:r>
              <a:rPr lang="en-GB" sz="4000" dirty="0" err="1"/>
              <a:t>được</a:t>
            </a:r>
            <a:r>
              <a:rPr lang="en-GB" sz="4000" dirty="0"/>
              <a:t> </a:t>
            </a:r>
            <a:r>
              <a:rPr lang="en-GB" sz="4000" dirty="0" err="1"/>
              <a:t>việc</a:t>
            </a:r>
            <a:r>
              <a:rPr lang="en-GB" sz="4000" dirty="0"/>
              <a:t> </a:t>
            </a:r>
            <a:r>
              <a:rPr lang="en-GB" sz="4000" dirty="0" err="1"/>
              <a:t>tìm</a:t>
            </a:r>
            <a:r>
              <a:rPr lang="en-GB" sz="4000" dirty="0"/>
              <a:t> </a:t>
            </a:r>
            <a:r>
              <a:rPr lang="en-GB" sz="4000" dirty="0" err="1"/>
              <a:t>kiếm</a:t>
            </a:r>
            <a:r>
              <a:rPr lang="en-GB" sz="4000" dirty="0"/>
              <a:t> </a:t>
            </a:r>
            <a:r>
              <a:rPr lang="en-GB" sz="4000" dirty="0" err="1"/>
              <a:t>thông</a:t>
            </a:r>
            <a:r>
              <a:rPr lang="en-GB" sz="4000" dirty="0"/>
              <a:t> tin </a:t>
            </a:r>
            <a:r>
              <a:rPr lang="en-GB" sz="4000" dirty="0" err="1"/>
              <a:t>trên</a:t>
            </a:r>
            <a:r>
              <a:rPr lang="en-GB" sz="4000" dirty="0"/>
              <a:t> Internet </a:t>
            </a:r>
            <a:r>
              <a:rPr lang="en-GB" sz="4000" dirty="0" err="1"/>
              <a:t>với</a:t>
            </a:r>
            <a:r>
              <a:rPr lang="en-GB" sz="4000" dirty="0"/>
              <a:t> </a:t>
            </a:r>
            <a:r>
              <a:rPr lang="en-GB" sz="4000" dirty="0" err="1"/>
              <a:t>sự</a:t>
            </a:r>
            <a:r>
              <a:rPr lang="en-GB" sz="4000" dirty="0"/>
              <a:t> </a:t>
            </a:r>
            <a:r>
              <a:rPr lang="en-GB" sz="4000" dirty="0" err="1"/>
              <a:t>trợ</a:t>
            </a:r>
            <a:r>
              <a:rPr lang="en-GB" sz="4000" dirty="0"/>
              <a:t> </a:t>
            </a:r>
            <a:r>
              <a:rPr lang="en-GB" sz="4000" dirty="0" err="1"/>
              <a:t>giúp</a:t>
            </a:r>
            <a:r>
              <a:rPr lang="en-GB" sz="4000" dirty="0"/>
              <a:t> </a:t>
            </a:r>
            <a:r>
              <a:rPr lang="en-GB" sz="4000" dirty="0" err="1"/>
              <a:t>của</a:t>
            </a:r>
            <a:r>
              <a:rPr lang="en-GB" sz="4000" dirty="0"/>
              <a:t> </a:t>
            </a:r>
            <a:r>
              <a:rPr lang="en-GB" sz="4000" dirty="0" err="1"/>
              <a:t>thầy</a:t>
            </a:r>
            <a:r>
              <a:rPr lang="en-GB" sz="4000" dirty="0"/>
              <a:t>, </a:t>
            </a:r>
            <a:r>
              <a:rPr lang="en-GB" sz="4000" dirty="0" err="1"/>
              <a:t>cô</a:t>
            </a:r>
            <a:r>
              <a:rPr lang="en-GB" sz="4000" dirty="0"/>
              <a:t> </a:t>
            </a:r>
            <a:r>
              <a:rPr lang="en-GB" sz="4000" dirty="0" err="1"/>
              <a:t>giáo</a:t>
            </a:r>
            <a:r>
              <a:rPr lang="en-GB" sz="4000" dirty="0"/>
              <a:t>.</a:t>
            </a:r>
          </a:p>
        </p:txBody>
      </p:sp>
      <p:pic>
        <p:nvPicPr>
          <p:cNvPr id="4" name="Picture 3"/>
          <p:cNvPicPr>
            <a:picLocks noChangeAspect="1"/>
          </p:cNvPicPr>
          <p:nvPr/>
        </p:nvPicPr>
        <p:blipFill rotWithShape="1">
          <a:blip r:embed="rId3"/>
          <a:srcRect r="56947" b="15706"/>
          <a:stretch/>
        </p:blipFill>
        <p:spPr>
          <a:xfrm>
            <a:off x="0" y="802451"/>
            <a:ext cx="1064525" cy="1023174"/>
          </a:xfrm>
          <a:prstGeom prst="rect">
            <a:avLst/>
          </a:prstGeom>
        </p:spPr>
      </p:pic>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2783897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3379" y="4243388"/>
            <a:ext cx="2085974" cy="2085974"/>
          </a:xfrm>
          <a:prstGeom prst="rect">
            <a:avLst/>
          </a:prstGeom>
        </p:spPr>
      </p:pic>
      <p:sp>
        <p:nvSpPr>
          <p:cNvPr id="5" name="Rounded Rectangular Callout 4"/>
          <p:cNvSpPr/>
          <p:nvPr/>
        </p:nvSpPr>
        <p:spPr>
          <a:xfrm>
            <a:off x="3143250" y="757237"/>
            <a:ext cx="8601075" cy="2986087"/>
          </a:xfrm>
          <a:prstGeom prst="wedgeRoundRectCallout">
            <a:avLst>
              <a:gd name="adj1" fmla="val -52421"/>
              <a:gd name="adj2" fmla="val 90597"/>
              <a:gd name="adj3" fmla="val 16667"/>
            </a:avLst>
          </a:prstGeom>
          <a:solidFill>
            <a:srgbClr val="CBDC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Arial" panose="020B0604020202020204" pitchFamily="34" charset="0"/>
                <a:cs typeface="Arial" panose="020B0604020202020204" pitchFamily="34" charset="0"/>
              </a:rPr>
              <a:t>Để</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tìm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hiểu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thông</a:t>
            </a:r>
            <a:r>
              <a:rPr lang="en-US" sz="3600" dirty="0">
                <a:solidFill>
                  <a:schemeClr val="tx1"/>
                </a:solidFill>
                <a:latin typeface="Arial" panose="020B0604020202020204" pitchFamily="34" charset="0"/>
                <a:cs typeface="Arial" panose="020B0604020202020204" pitchFamily="34" charset="0"/>
              </a:rPr>
              <a:t> tin </a:t>
            </a:r>
            <a:r>
              <a:rPr lang="en-US" sz="3600" dirty="0" err="1">
                <a:solidFill>
                  <a:schemeClr val="tx1"/>
                </a:solidFill>
                <a:latin typeface="Arial" panose="020B0604020202020204" pitchFamily="34" charset="0"/>
                <a:cs typeface="Arial" panose="020B0604020202020204" pitchFamily="34" charset="0"/>
              </a:rPr>
              <a:t>về</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Vườn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quốc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gia</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Cát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Tiên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em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sẽ</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làm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như</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thế</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nào</a:t>
            </a:r>
            <a:r>
              <a:rPr lang="en-US" sz="3600" dirty="0">
                <a:solidFill>
                  <a:schemeClr val="tx1"/>
                </a:solidFill>
                <a:latin typeface="Arial" panose="020B0604020202020204" pitchFamily="34" charset="0"/>
                <a:cs typeface="Arial" panose="020B0604020202020204" pitchFamily="34" charset="0"/>
              </a:rPr>
              <a:t>? </a:t>
            </a:r>
            <a:endParaRPr lang="en-GB" sz="3600" dirty="0">
              <a:solidFill>
                <a:schemeClr val="tx1"/>
              </a:solidFill>
              <a:latin typeface="Arial" panose="020B0604020202020204" pitchFamily="34" charset="0"/>
              <a:cs typeface="Arial" panose="020B0604020202020204" pitchFamily="34" charset="0"/>
            </a:endParaRPr>
          </a:p>
        </p:txBody>
      </p:sp>
      <p:sp>
        <p:nvSpPr>
          <p:cNvPr id="6" name="Rounded Rectangular Callout 5"/>
          <p:cNvSpPr/>
          <p:nvPr/>
        </p:nvSpPr>
        <p:spPr>
          <a:xfrm>
            <a:off x="3143249" y="757237"/>
            <a:ext cx="8601075" cy="2986087"/>
          </a:xfrm>
          <a:prstGeom prst="wedgeRoundRectCallout">
            <a:avLst>
              <a:gd name="adj1" fmla="val -52421"/>
              <a:gd name="adj2" fmla="val 90597"/>
              <a:gd name="adj3" fmla="val 16667"/>
            </a:avLst>
          </a:prstGeom>
          <a:solidFill>
            <a:srgbClr val="CBDC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Internet </a:t>
            </a:r>
            <a:r>
              <a:rPr lang="en-US" sz="3600" dirty="0" err="1">
                <a:solidFill>
                  <a:schemeClr val="tx1"/>
                </a:solidFill>
                <a:latin typeface="Arial" panose="020B0604020202020204" pitchFamily="34" charset="0"/>
                <a:cs typeface="Arial" panose="020B0604020202020204" pitchFamily="34" charset="0"/>
              </a:rPr>
              <a:t>là</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kho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thông</a:t>
            </a:r>
            <a:r>
              <a:rPr lang="en-US" sz="3600" dirty="0">
                <a:solidFill>
                  <a:schemeClr val="tx1"/>
                </a:solidFill>
                <a:latin typeface="Arial" panose="020B0604020202020204" pitchFamily="34" charset="0"/>
                <a:cs typeface="Arial" panose="020B0604020202020204" pitchFamily="34" charset="0"/>
              </a:rPr>
              <a:t> tin </a:t>
            </a:r>
            <a:r>
              <a:rPr lang="en-US" sz="3600" dirty="0" err="1">
                <a:solidFill>
                  <a:schemeClr val="tx1"/>
                </a:solidFill>
                <a:latin typeface="Arial" panose="020B0604020202020204" pitchFamily="34" charset="0"/>
                <a:cs typeface="Arial" panose="020B0604020202020204" pitchFamily="34" charset="0"/>
              </a:rPr>
              <a:t>khổng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lồ</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Vậy</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làm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thế</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nào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để</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có</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thể</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tìm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được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thông</a:t>
            </a:r>
            <a:r>
              <a:rPr lang="en-US" sz="3600" dirty="0">
                <a:solidFill>
                  <a:schemeClr val="tx1"/>
                </a:solidFill>
                <a:latin typeface="Arial" panose="020B0604020202020204" pitchFamily="34" charset="0"/>
                <a:cs typeface="Arial" panose="020B0604020202020204" pitchFamily="34" charset="0"/>
              </a:rPr>
              <a:t> tin </a:t>
            </a:r>
            <a:r>
              <a:rPr lang="en-US" sz="3600" dirty="0" err="1">
                <a:solidFill>
                  <a:schemeClr val="tx1"/>
                </a:solidFill>
                <a:latin typeface="Arial" panose="020B0604020202020204" pitchFamily="34" charset="0"/>
                <a:cs typeface="Arial" panose="020B0604020202020204" pitchFamily="34" charset="0"/>
              </a:rPr>
              <a:t>mong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muốn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trong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kho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thông</a:t>
            </a:r>
            <a:r>
              <a:rPr lang="en-US" sz="3600" dirty="0">
                <a:solidFill>
                  <a:schemeClr val="tx1"/>
                </a:solidFill>
                <a:latin typeface="Arial" panose="020B0604020202020204" pitchFamily="34" charset="0"/>
                <a:cs typeface="Arial" panose="020B0604020202020204" pitchFamily="34" charset="0"/>
              </a:rPr>
              <a:t> tin </a:t>
            </a:r>
            <a:r>
              <a:rPr lang="en-US" sz="3600" dirty="0" err="1">
                <a:solidFill>
                  <a:schemeClr val="tx1"/>
                </a:solidFill>
                <a:latin typeface="Arial" panose="020B0604020202020204" pitchFamily="34" charset="0"/>
                <a:cs typeface="Arial" panose="020B0604020202020204" pitchFamily="34" charset="0"/>
              </a:rPr>
              <a:t>khổng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lồ</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đó</a:t>
            </a:r>
            <a:r>
              <a:rPr lang="en-US" sz="3600" dirty="0">
                <a:solidFill>
                  <a:schemeClr val="tx1"/>
                </a:solidFill>
                <a:latin typeface="Arial" panose="020B0604020202020204" pitchFamily="34" charset="0"/>
                <a:cs typeface="Arial" panose="020B0604020202020204" pitchFamily="34" charset="0"/>
              </a:rPr>
              <a:t>?</a:t>
            </a:r>
            <a:endParaRPr lang="en-GB" sz="3600" dirty="0">
              <a:solidFill>
                <a:schemeClr val="tx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326482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78739" y="600499"/>
            <a:ext cx="9008373" cy="2942801"/>
          </a:xfrm>
        </p:spPr>
        <p:style>
          <a:lnRef idx="3">
            <a:schemeClr val="lt1"/>
          </a:lnRef>
          <a:fillRef idx="1">
            <a:schemeClr val="accent1"/>
          </a:fillRef>
          <a:effectRef idx="1">
            <a:schemeClr val="accent1"/>
          </a:effectRef>
          <a:fontRef idx="minor">
            <a:schemeClr val="lt1"/>
          </a:fontRef>
        </p:style>
        <p:txBody>
          <a:bodyPr>
            <a:noAutofit/>
          </a:bodyPr>
          <a:lstStyle/>
          <a:p>
            <a:pPr marL="0" indent="0" algn="ctr">
              <a:buNone/>
            </a:pPr>
            <a:r>
              <a:rPr lang="en-US" sz="6600" dirty="0"/>
              <a:t>1. </a:t>
            </a:r>
            <a:r>
              <a:rPr lang="en-US" sz="6600" dirty="0" err="1"/>
              <a:t>Sử</a:t>
            </a:r>
            <a:r>
              <a:rPr lang="en-US" sz="6600" dirty="0"/>
              <a:t> </a:t>
            </a:r>
            <a:r>
              <a:rPr lang="en-US" sz="6600" dirty="0" err="1"/>
              <a:t>dụng</a:t>
            </a:r>
            <a:r>
              <a:rPr lang="en-US" sz="6600" dirty="0"/>
              <a:t> </a:t>
            </a:r>
            <a:r>
              <a:rPr lang="en-US" sz="6600" dirty="0" err="1"/>
              <a:t>máy</a:t>
            </a:r>
            <a:r>
              <a:rPr lang="en-US" sz="6600" dirty="0"/>
              <a:t> </a:t>
            </a:r>
            <a:r>
              <a:rPr lang="en-US" sz="6600" dirty="0" err="1"/>
              <a:t>tìm</a:t>
            </a:r>
            <a:r>
              <a:rPr lang="en-US" sz="6600" dirty="0"/>
              <a:t> </a:t>
            </a:r>
            <a:r>
              <a:rPr lang="en-US" sz="6600" dirty="0" err="1"/>
              <a:t>kiếm</a:t>
            </a:r>
            <a:r>
              <a:rPr lang="en-US" sz="6600" dirty="0"/>
              <a:t> </a:t>
            </a:r>
            <a:r>
              <a:rPr lang="en-US" sz="6600" dirty="0" err="1"/>
              <a:t>để</a:t>
            </a:r>
            <a:r>
              <a:rPr lang="en-US" sz="6600" dirty="0"/>
              <a:t> </a:t>
            </a:r>
            <a:r>
              <a:rPr lang="en-US" sz="6600" dirty="0" err="1"/>
              <a:t>tìm</a:t>
            </a:r>
            <a:r>
              <a:rPr lang="en-US" sz="6600" dirty="0"/>
              <a:t> </a:t>
            </a:r>
            <a:r>
              <a:rPr lang="en-US" sz="6600" dirty="0" err="1"/>
              <a:t>thông</a:t>
            </a:r>
            <a:r>
              <a:rPr lang="en-US" sz="6600" dirty="0"/>
              <a:t> tin </a:t>
            </a:r>
            <a:r>
              <a:rPr lang="en-US" sz="6600" dirty="0" err="1"/>
              <a:t>bằng</a:t>
            </a:r>
            <a:r>
              <a:rPr lang="en-US" sz="6600" dirty="0"/>
              <a:t> </a:t>
            </a:r>
            <a:r>
              <a:rPr lang="en-US" sz="6600" dirty="0" err="1"/>
              <a:t>từ</a:t>
            </a:r>
            <a:r>
              <a:rPr lang="en-US" sz="6600" dirty="0"/>
              <a:t> </a:t>
            </a:r>
            <a:r>
              <a:rPr lang="en-US" sz="6600" dirty="0" err="1"/>
              <a:t>khóa</a:t>
            </a:r>
            <a:endParaRPr lang="en-US" sz="6600" dirty="0"/>
          </a:p>
        </p:txBody>
      </p:sp>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3185110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793" y="441467"/>
            <a:ext cx="9597571" cy="1100730"/>
          </a:xfrm>
        </p:spPr>
        <p:txBody>
          <a:bodyPr>
            <a:normAutofit fontScale="90000"/>
          </a:bodyPr>
          <a:lstStyle/>
          <a:p>
            <a:pPr algn="ctr"/>
            <a:br>
              <a:rPr lang="en-GB" sz="5400" dirty="0"/>
            </a:br>
            <a:r>
              <a:rPr lang="en-GB" sz="5400" dirty="0" err="1"/>
              <a:t>Đọc</a:t>
            </a:r>
            <a:r>
              <a:rPr lang="en-GB" sz="5400" dirty="0"/>
              <a:t> </a:t>
            </a:r>
            <a:r>
              <a:rPr lang="en-GB" sz="5400" dirty="0" err="1"/>
              <a:t>thông</a:t>
            </a:r>
            <a:r>
              <a:rPr lang="en-GB" sz="5400" dirty="0"/>
              <a:t> tin SGK/ </a:t>
            </a:r>
            <a:r>
              <a:rPr lang="en-GB" sz="5400" dirty="0" err="1"/>
              <a:t>trang</a:t>
            </a:r>
            <a:r>
              <a:rPr lang="en-GB" sz="5400" dirty="0"/>
              <a:t> 15</a:t>
            </a:r>
            <a:br>
              <a:rPr lang="en-GB" sz="5400" dirty="0"/>
            </a:br>
            <a:endParaRPr lang="en-GB" sz="5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56227" y="5158854"/>
            <a:ext cx="2394086" cy="1520299"/>
          </a:xfrm>
          <a:prstGeom prst="rect">
            <a:avLst/>
          </a:prstGeom>
        </p:spPr>
      </p:pic>
      <p:sp>
        <p:nvSpPr>
          <p:cNvPr id="4" name="Rounded Rectangular Callout 3"/>
          <p:cNvSpPr/>
          <p:nvPr/>
        </p:nvSpPr>
        <p:spPr>
          <a:xfrm>
            <a:off x="1910687" y="1692322"/>
            <a:ext cx="9539785" cy="3166281"/>
          </a:xfrm>
          <a:prstGeom prst="wedgeRoundRectCallout">
            <a:avLst>
              <a:gd name="adj1" fmla="val -36140"/>
              <a:gd name="adj2" fmla="val 6741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Internet.</a:t>
            </a:r>
            <a:endParaRPr lang="en-GB"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kiếm</a:t>
            </a:r>
            <a:r>
              <a:rPr lang="en-US" sz="4000" dirty="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pPr algn="ctr"/>
            <a:endParaRPr lang="en-GB" dirty="0"/>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371591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2433"/>
          <a:stretch/>
        </p:blipFill>
        <p:spPr>
          <a:xfrm>
            <a:off x="2209485" y="185738"/>
            <a:ext cx="8234677" cy="4017167"/>
          </a:xfrm>
          <a:prstGeom prst="rect">
            <a:avLst/>
          </a:prstGeom>
        </p:spPr>
      </p:pic>
      <p:sp>
        <p:nvSpPr>
          <p:cNvPr id="8" name="Rectangle 7"/>
          <p:cNvSpPr/>
          <p:nvPr/>
        </p:nvSpPr>
        <p:spPr>
          <a:xfrm>
            <a:off x="2571750" y="300038"/>
            <a:ext cx="2671763" cy="9429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9" name="Rectangle 8"/>
          <p:cNvSpPr/>
          <p:nvPr/>
        </p:nvSpPr>
        <p:spPr>
          <a:xfrm>
            <a:off x="5467350" y="300038"/>
            <a:ext cx="4776788" cy="9429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pic>
        <p:nvPicPr>
          <p:cNvPr id="11" name="Picture 10"/>
          <p:cNvPicPr>
            <a:picLocks noChangeAspect="1"/>
          </p:cNvPicPr>
          <p:nvPr/>
        </p:nvPicPr>
        <p:blipFill>
          <a:blip r:embed="rId3"/>
          <a:stretch>
            <a:fillRect/>
          </a:stretch>
        </p:blipFill>
        <p:spPr>
          <a:xfrm>
            <a:off x="2347579" y="2398411"/>
            <a:ext cx="8710947" cy="4459589"/>
          </a:xfrm>
          <a:prstGeom prst="rect">
            <a:avLst/>
          </a:prstGeom>
        </p:spPr>
      </p:pic>
      <p:sp>
        <p:nvSpPr>
          <p:cNvPr id="12" name="Rectangle 11"/>
          <p:cNvSpPr/>
          <p:nvPr/>
        </p:nvSpPr>
        <p:spPr>
          <a:xfrm>
            <a:off x="8808226" y="2984198"/>
            <a:ext cx="1984692" cy="29736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3" name="Rectangle 12"/>
          <p:cNvSpPr/>
          <p:nvPr/>
        </p:nvSpPr>
        <p:spPr>
          <a:xfrm>
            <a:off x="3043237" y="2984198"/>
            <a:ext cx="1457325" cy="9734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600" dirty="0">
                <a:latin typeface="Arial" panose="020B0604020202020204" pitchFamily="34" charset="0"/>
                <a:cs typeface="Arial" panose="020B0604020202020204" pitchFamily="34" charset="0"/>
              </a:rPr>
              <a:t>1</a:t>
            </a:r>
          </a:p>
        </p:txBody>
      </p:sp>
      <p:sp>
        <p:nvSpPr>
          <p:cNvPr id="14" name="Rectangle 13"/>
          <p:cNvSpPr/>
          <p:nvPr/>
        </p:nvSpPr>
        <p:spPr>
          <a:xfrm>
            <a:off x="3043236" y="4317205"/>
            <a:ext cx="1457325" cy="6119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600" dirty="0">
                <a:latin typeface="Arial" panose="020B0604020202020204" pitchFamily="34" charset="0"/>
                <a:cs typeface="Arial" panose="020B0604020202020204" pitchFamily="34" charset="0"/>
              </a:rPr>
              <a:t>2</a:t>
            </a:r>
          </a:p>
        </p:txBody>
      </p:sp>
      <p:sp>
        <p:nvSpPr>
          <p:cNvPr id="15" name="Rectangle 14"/>
          <p:cNvSpPr/>
          <p:nvPr/>
        </p:nvSpPr>
        <p:spPr>
          <a:xfrm>
            <a:off x="3043235" y="5281610"/>
            <a:ext cx="1457325" cy="3476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a:latin typeface="Arial" panose="020B0604020202020204" pitchFamily="34" charset="0"/>
                <a:cs typeface="Arial" panose="020B0604020202020204" pitchFamily="34" charset="0"/>
              </a:rPr>
              <a:t>3</a:t>
            </a:r>
          </a:p>
        </p:txBody>
      </p:sp>
      <p:sp>
        <p:nvSpPr>
          <p:cNvPr id="16" name="Rectangle 15"/>
          <p:cNvSpPr/>
          <p:nvPr/>
        </p:nvSpPr>
        <p:spPr>
          <a:xfrm>
            <a:off x="3043235" y="6038847"/>
            <a:ext cx="3200403" cy="56197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dirty="0">
                <a:latin typeface="Arial" panose="020B0604020202020204" pitchFamily="34" charset="0"/>
                <a:cs typeface="Arial" panose="020B0604020202020204" pitchFamily="34" charset="0"/>
              </a:rPr>
              <a:t>4</a:t>
            </a:r>
          </a:p>
        </p:txBody>
      </p:sp>
      <p:sp>
        <p:nvSpPr>
          <p:cNvPr id="17" name="Rectangle 16"/>
          <p:cNvSpPr/>
          <p:nvPr/>
        </p:nvSpPr>
        <p:spPr>
          <a:xfrm>
            <a:off x="7855745" y="6126955"/>
            <a:ext cx="2937174" cy="4167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dirty="0">
                <a:latin typeface="Arial" panose="020B0604020202020204" pitchFamily="34" charset="0"/>
                <a:cs typeface="Arial" panose="020B0604020202020204" pitchFamily="34" charset="0"/>
              </a:rPr>
              <a:t>5</a:t>
            </a:r>
          </a:p>
        </p:txBody>
      </p:sp>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155133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xit" presetSubtype="0" fill="hold" grpId="1" nodeType="clickEffect">
                                  <p:stCondLst>
                                    <p:cond delay="0"/>
                                  </p:stCondLst>
                                  <p:childTnLst>
                                    <p:animEffect transition="out" filter="fade">
                                      <p:cBhvr>
                                        <p:cTn id="23" dur="2000"/>
                                        <p:tgtEl>
                                          <p:spTgt spid="8"/>
                                        </p:tgtEl>
                                      </p:cBhvr>
                                    </p:animEffect>
                                    <p:anim calcmode="lin" valueType="num">
                                      <p:cBhvr>
                                        <p:cTn id="24"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5" dur="2000"/>
                                        <p:tgtEl>
                                          <p:spTgt spid="8"/>
                                        </p:tgtEl>
                                        <p:attrNameLst>
                                          <p:attrName>ppt_h</p:attrName>
                                        </p:attrNameLst>
                                      </p:cBhvr>
                                      <p:tavLst>
                                        <p:tav tm="0">
                                          <p:val>
                                            <p:strVal val="ppt_h"/>
                                          </p:val>
                                        </p:tav>
                                        <p:tav tm="100000">
                                          <p:val>
                                            <p:strVal val="ppt_h"/>
                                          </p:val>
                                        </p:tav>
                                      </p:tavLst>
                                    </p:anim>
                                    <p:set>
                                      <p:cBhvr>
                                        <p:cTn id="26" dur="1" fill="hold">
                                          <p:stCondLst>
                                            <p:cond delay="19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4" presetClass="exit" presetSubtype="10" fill="hold" grpId="1" nodeType="clickEffect">
                                  <p:stCondLst>
                                    <p:cond delay="0"/>
                                  </p:stCondLst>
                                  <p:childTnLst>
                                    <p:animEffect transition="out" filter="randombar(horizontal)">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6" presetClass="exit" presetSubtype="0" fill="hold" grpId="1" nodeType="clickEffect">
                                  <p:stCondLst>
                                    <p:cond delay="0"/>
                                  </p:stCondLst>
                                  <p:childTnLst>
                                    <p:animEffect transition="out" filter="wipe(down)">
                                      <p:cBhvr>
                                        <p:cTn id="77" dur="180" accel="50000">
                                          <p:stCondLst>
                                            <p:cond delay="1820"/>
                                          </p:stCondLst>
                                        </p:cTn>
                                        <p:tgtEl>
                                          <p:spTgt spid="13"/>
                                        </p:tgtEl>
                                      </p:cBhvr>
                                    </p:animEffect>
                                    <p:anim calcmode="lin" valueType="num">
                                      <p:cBhvr>
                                        <p:cTn id="78"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79"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80"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1"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2"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3"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4"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85" dur="26">
                                          <p:stCondLst>
                                            <p:cond delay="620"/>
                                          </p:stCondLst>
                                        </p:cTn>
                                        <p:tgtEl>
                                          <p:spTgt spid="13"/>
                                        </p:tgtEl>
                                      </p:cBhvr>
                                      <p:to x="100000" y="60000"/>
                                    </p:animScale>
                                    <p:animScale>
                                      <p:cBhvr>
                                        <p:cTn id="86" dur="166" decel="50000">
                                          <p:stCondLst>
                                            <p:cond delay="646"/>
                                          </p:stCondLst>
                                        </p:cTn>
                                        <p:tgtEl>
                                          <p:spTgt spid="13"/>
                                        </p:tgtEl>
                                      </p:cBhvr>
                                      <p:to x="100000" y="100000"/>
                                    </p:animScale>
                                    <p:animScale>
                                      <p:cBhvr>
                                        <p:cTn id="87" dur="26">
                                          <p:stCondLst>
                                            <p:cond delay="1312"/>
                                          </p:stCondLst>
                                        </p:cTn>
                                        <p:tgtEl>
                                          <p:spTgt spid="13"/>
                                        </p:tgtEl>
                                      </p:cBhvr>
                                      <p:to x="100000" y="80000"/>
                                    </p:animScale>
                                    <p:animScale>
                                      <p:cBhvr>
                                        <p:cTn id="88" dur="166" decel="50000">
                                          <p:stCondLst>
                                            <p:cond delay="1338"/>
                                          </p:stCondLst>
                                        </p:cTn>
                                        <p:tgtEl>
                                          <p:spTgt spid="13"/>
                                        </p:tgtEl>
                                      </p:cBhvr>
                                      <p:to x="100000" y="100000"/>
                                    </p:animScale>
                                    <p:animScale>
                                      <p:cBhvr>
                                        <p:cTn id="89" dur="26">
                                          <p:stCondLst>
                                            <p:cond delay="1642"/>
                                          </p:stCondLst>
                                        </p:cTn>
                                        <p:tgtEl>
                                          <p:spTgt spid="13"/>
                                        </p:tgtEl>
                                      </p:cBhvr>
                                      <p:to x="100000" y="90000"/>
                                    </p:animScale>
                                    <p:animScale>
                                      <p:cBhvr>
                                        <p:cTn id="90" dur="166" decel="50000">
                                          <p:stCondLst>
                                            <p:cond delay="1668"/>
                                          </p:stCondLst>
                                        </p:cTn>
                                        <p:tgtEl>
                                          <p:spTgt spid="13"/>
                                        </p:tgtEl>
                                      </p:cBhvr>
                                      <p:to x="100000" y="100000"/>
                                    </p:animScale>
                                    <p:animScale>
                                      <p:cBhvr>
                                        <p:cTn id="91" dur="26">
                                          <p:stCondLst>
                                            <p:cond delay="1808"/>
                                          </p:stCondLst>
                                        </p:cTn>
                                        <p:tgtEl>
                                          <p:spTgt spid="13"/>
                                        </p:tgtEl>
                                      </p:cBhvr>
                                      <p:to x="100000" y="95000"/>
                                    </p:animScale>
                                    <p:animScale>
                                      <p:cBhvr>
                                        <p:cTn id="92" dur="166" decel="50000">
                                          <p:stCondLst>
                                            <p:cond delay="1834"/>
                                          </p:stCondLst>
                                        </p:cTn>
                                        <p:tgtEl>
                                          <p:spTgt spid="13"/>
                                        </p:tgtEl>
                                      </p:cBhvr>
                                      <p:to x="100000" y="100000"/>
                                    </p:animScale>
                                    <p:set>
                                      <p:cBhvr>
                                        <p:cTn id="93" dur="1" fill="hold">
                                          <p:stCondLst>
                                            <p:cond delay="1999"/>
                                          </p:stCondLst>
                                        </p:cTn>
                                        <p:tgtEl>
                                          <p:spTgt spid="13"/>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4" presetClass="exit" presetSubtype="10" fill="hold" grpId="1" nodeType="clickEffect">
                                  <p:stCondLst>
                                    <p:cond delay="0"/>
                                  </p:stCondLst>
                                  <p:childTnLst>
                                    <p:animEffect transition="out" filter="randombar(horizontal)">
                                      <p:cBhvr>
                                        <p:cTn id="97" dur="500"/>
                                        <p:tgtEl>
                                          <p:spTgt spid="14"/>
                                        </p:tgtEl>
                                      </p:cBhvr>
                                    </p:animEffect>
                                    <p:set>
                                      <p:cBhvr>
                                        <p:cTn id="98" dur="1" fill="hold">
                                          <p:stCondLst>
                                            <p:cond delay="499"/>
                                          </p:stCondLst>
                                        </p:cTn>
                                        <p:tgtEl>
                                          <p:spTgt spid="1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4" presetClass="exit" presetSubtype="10" fill="hold" grpId="1" nodeType="clickEffect">
                                  <p:stCondLst>
                                    <p:cond delay="0"/>
                                  </p:stCondLst>
                                  <p:childTnLst>
                                    <p:animEffect transition="out" filter="randombar(horizontal)">
                                      <p:cBhvr>
                                        <p:cTn id="102" dur="500"/>
                                        <p:tgtEl>
                                          <p:spTgt spid="15"/>
                                        </p:tgtEl>
                                      </p:cBhvr>
                                    </p:animEffect>
                                    <p:set>
                                      <p:cBhvr>
                                        <p:cTn id="103" dur="1" fill="hold">
                                          <p:stCondLst>
                                            <p:cond delay="499"/>
                                          </p:stCondLst>
                                        </p:cTn>
                                        <p:tgtEl>
                                          <p:spTgt spid="15"/>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6" presetClass="exit" presetSubtype="0" fill="hold" grpId="1" nodeType="clickEffect">
                                  <p:stCondLst>
                                    <p:cond delay="0"/>
                                  </p:stCondLst>
                                  <p:childTnLst>
                                    <p:animEffect transition="out" filter="wipe(down)">
                                      <p:cBhvr>
                                        <p:cTn id="107" dur="180" accel="50000">
                                          <p:stCondLst>
                                            <p:cond delay="1820"/>
                                          </p:stCondLst>
                                        </p:cTn>
                                        <p:tgtEl>
                                          <p:spTgt spid="16"/>
                                        </p:tgtEl>
                                      </p:cBhvr>
                                    </p:animEffect>
                                    <p:anim calcmode="lin" valueType="num">
                                      <p:cBhvr>
                                        <p:cTn id="108" dur="1822" tmFilter="0,0; 0.14,0.31; 0.43,0.73; 0.71,0.91; 1.0,1.0">
                                          <p:stCondLst>
                                            <p:cond delay="0"/>
                                          </p:stCondLst>
                                        </p:cTn>
                                        <p:tgtEl>
                                          <p:spTgt spid="16"/>
                                        </p:tgtEl>
                                        <p:attrNameLst>
                                          <p:attrName>ppt_x</p:attrName>
                                        </p:attrNameLst>
                                      </p:cBhvr>
                                      <p:tavLst>
                                        <p:tav tm="0">
                                          <p:val>
                                            <p:strVal val="ppt_x"/>
                                          </p:val>
                                        </p:tav>
                                        <p:tav tm="100000">
                                          <p:val>
                                            <p:strVal val="#ppt_x+0.25"/>
                                          </p:val>
                                        </p:tav>
                                      </p:tavLst>
                                    </p:anim>
                                    <p:anim calcmode="lin" valueType="num">
                                      <p:cBhvr>
                                        <p:cTn id="109" dur="178">
                                          <p:stCondLst>
                                            <p:cond delay="1822"/>
                                          </p:stCondLst>
                                        </p:cTn>
                                        <p:tgtEl>
                                          <p:spTgt spid="16"/>
                                        </p:tgtEl>
                                        <p:attrNameLst>
                                          <p:attrName>ppt_x</p:attrName>
                                        </p:attrNameLst>
                                      </p:cBhvr>
                                      <p:tavLst>
                                        <p:tav tm="0">
                                          <p:val>
                                            <p:strVal val="ppt_x"/>
                                          </p:val>
                                        </p:tav>
                                        <p:tav tm="100000">
                                          <p:val>
                                            <p:strVal val="ppt_x"/>
                                          </p:val>
                                        </p:tav>
                                      </p:tavLst>
                                    </p:anim>
                                    <p:anim calcmode="lin" valueType="num">
                                      <p:cBhvr>
                                        <p:cTn id="110" dur="664" tmFilter="0.0,0.0;0.25,0.07;0.50,0.2;0.75,0.467;1.0,1.0">
                                          <p:stCondLst>
                                            <p:cond delay="0"/>
                                          </p:stCondLst>
                                        </p:cTn>
                                        <p:tgtEl>
                                          <p:spTgt spid="1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1" dur="664" tmFilter="0, 0; 0.125,0.2665; 0.25,0.4; 0.375,0.465; 0.5,0.5;  0.625,0.535; 0.75,0.6; 0.875,0.7335; 1,1">
                                          <p:stCondLst>
                                            <p:cond delay="664"/>
                                          </p:stCondLst>
                                        </p:cTn>
                                        <p:tgtEl>
                                          <p:spTgt spid="1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2" dur="332" tmFilter="0, 0; 0.125,0.2665; 0.25,0.4; 0.375,0.465; 0.5,0.5;  0.625,0.535; 0.75,0.6; 0.875,0.7335; 1,1">
                                          <p:stCondLst>
                                            <p:cond delay="1324"/>
                                          </p:stCondLst>
                                        </p:cTn>
                                        <p:tgtEl>
                                          <p:spTgt spid="1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3" dur="164" tmFilter="0, 0; 0.125,0.2665; 0.25,0.4; 0.375,0.465; 0.5,0.5;  0.625,0.535; 0.75,0.6; 0.875,0.7335; 1,1">
                                          <p:stCondLst>
                                            <p:cond delay="1656"/>
                                          </p:stCondLst>
                                        </p:cTn>
                                        <p:tgtEl>
                                          <p:spTgt spid="1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4" dur="180" accel="50000">
                                          <p:stCondLst>
                                            <p:cond delay="1820"/>
                                          </p:stCondLst>
                                        </p:cTn>
                                        <p:tgtEl>
                                          <p:spTgt spid="16"/>
                                        </p:tgtEl>
                                        <p:attrNameLst>
                                          <p:attrName>ppt_y</p:attrName>
                                        </p:attrNameLst>
                                      </p:cBhvr>
                                      <p:tavLst>
                                        <p:tav tm="0">
                                          <p:val>
                                            <p:strVal val="ppt_y"/>
                                          </p:val>
                                        </p:tav>
                                        <p:tav tm="100000">
                                          <p:val>
                                            <p:strVal val="ppt_y+ppt_h"/>
                                          </p:val>
                                        </p:tav>
                                      </p:tavLst>
                                    </p:anim>
                                    <p:animScale>
                                      <p:cBhvr>
                                        <p:cTn id="115" dur="26">
                                          <p:stCondLst>
                                            <p:cond delay="620"/>
                                          </p:stCondLst>
                                        </p:cTn>
                                        <p:tgtEl>
                                          <p:spTgt spid="16"/>
                                        </p:tgtEl>
                                      </p:cBhvr>
                                      <p:to x="100000" y="60000"/>
                                    </p:animScale>
                                    <p:animScale>
                                      <p:cBhvr>
                                        <p:cTn id="116" dur="166" decel="50000">
                                          <p:stCondLst>
                                            <p:cond delay="646"/>
                                          </p:stCondLst>
                                        </p:cTn>
                                        <p:tgtEl>
                                          <p:spTgt spid="16"/>
                                        </p:tgtEl>
                                      </p:cBhvr>
                                      <p:to x="100000" y="100000"/>
                                    </p:animScale>
                                    <p:animScale>
                                      <p:cBhvr>
                                        <p:cTn id="117" dur="26">
                                          <p:stCondLst>
                                            <p:cond delay="1312"/>
                                          </p:stCondLst>
                                        </p:cTn>
                                        <p:tgtEl>
                                          <p:spTgt spid="16"/>
                                        </p:tgtEl>
                                      </p:cBhvr>
                                      <p:to x="100000" y="80000"/>
                                    </p:animScale>
                                    <p:animScale>
                                      <p:cBhvr>
                                        <p:cTn id="118" dur="166" decel="50000">
                                          <p:stCondLst>
                                            <p:cond delay="1338"/>
                                          </p:stCondLst>
                                        </p:cTn>
                                        <p:tgtEl>
                                          <p:spTgt spid="16"/>
                                        </p:tgtEl>
                                      </p:cBhvr>
                                      <p:to x="100000" y="100000"/>
                                    </p:animScale>
                                    <p:animScale>
                                      <p:cBhvr>
                                        <p:cTn id="119" dur="26">
                                          <p:stCondLst>
                                            <p:cond delay="1642"/>
                                          </p:stCondLst>
                                        </p:cTn>
                                        <p:tgtEl>
                                          <p:spTgt spid="16"/>
                                        </p:tgtEl>
                                      </p:cBhvr>
                                      <p:to x="100000" y="90000"/>
                                    </p:animScale>
                                    <p:animScale>
                                      <p:cBhvr>
                                        <p:cTn id="120" dur="166" decel="50000">
                                          <p:stCondLst>
                                            <p:cond delay="1668"/>
                                          </p:stCondLst>
                                        </p:cTn>
                                        <p:tgtEl>
                                          <p:spTgt spid="16"/>
                                        </p:tgtEl>
                                      </p:cBhvr>
                                      <p:to x="100000" y="100000"/>
                                    </p:animScale>
                                    <p:animScale>
                                      <p:cBhvr>
                                        <p:cTn id="121" dur="26">
                                          <p:stCondLst>
                                            <p:cond delay="1808"/>
                                          </p:stCondLst>
                                        </p:cTn>
                                        <p:tgtEl>
                                          <p:spTgt spid="16"/>
                                        </p:tgtEl>
                                      </p:cBhvr>
                                      <p:to x="100000" y="95000"/>
                                    </p:animScale>
                                    <p:animScale>
                                      <p:cBhvr>
                                        <p:cTn id="122" dur="166" decel="50000">
                                          <p:stCondLst>
                                            <p:cond delay="1834"/>
                                          </p:stCondLst>
                                        </p:cTn>
                                        <p:tgtEl>
                                          <p:spTgt spid="16"/>
                                        </p:tgtEl>
                                      </p:cBhvr>
                                      <p:to x="100000" y="100000"/>
                                    </p:animScale>
                                    <p:set>
                                      <p:cBhvr>
                                        <p:cTn id="123" dur="1" fill="hold">
                                          <p:stCondLst>
                                            <p:cond delay="1999"/>
                                          </p:stCondLst>
                                        </p:cTn>
                                        <p:tgtEl>
                                          <p:spTgt spid="16"/>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6" presetClass="exit" presetSubtype="0" fill="hold" grpId="1" nodeType="clickEffect">
                                  <p:stCondLst>
                                    <p:cond delay="0"/>
                                  </p:stCondLst>
                                  <p:childTnLst>
                                    <p:animEffect transition="out" filter="wipe(down)">
                                      <p:cBhvr>
                                        <p:cTn id="127" dur="180" accel="50000">
                                          <p:stCondLst>
                                            <p:cond delay="1820"/>
                                          </p:stCondLst>
                                        </p:cTn>
                                        <p:tgtEl>
                                          <p:spTgt spid="17"/>
                                        </p:tgtEl>
                                      </p:cBhvr>
                                    </p:animEffect>
                                    <p:anim calcmode="lin" valueType="num">
                                      <p:cBhvr>
                                        <p:cTn id="128"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129"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130"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1"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2"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3"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4"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135" dur="26">
                                          <p:stCondLst>
                                            <p:cond delay="620"/>
                                          </p:stCondLst>
                                        </p:cTn>
                                        <p:tgtEl>
                                          <p:spTgt spid="17"/>
                                        </p:tgtEl>
                                      </p:cBhvr>
                                      <p:to x="100000" y="60000"/>
                                    </p:animScale>
                                    <p:animScale>
                                      <p:cBhvr>
                                        <p:cTn id="136" dur="166" decel="50000">
                                          <p:stCondLst>
                                            <p:cond delay="646"/>
                                          </p:stCondLst>
                                        </p:cTn>
                                        <p:tgtEl>
                                          <p:spTgt spid="17"/>
                                        </p:tgtEl>
                                      </p:cBhvr>
                                      <p:to x="100000" y="100000"/>
                                    </p:animScale>
                                    <p:animScale>
                                      <p:cBhvr>
                                        <p:cTn id="137" dur="26">
                                          <p:stCondLst>
                                            <p:cond delay="1312"/>
                                          </p:stCondLst>
                                        </p:cTn>
                                        <p:tgtEl>
                                          <p:spTgt spid="17"/>
                                        </p:tgtEl>
                                      </p:cBhvr>
                                      <p:to x="100000" y="80000"/>
                                    </p:animScale>
                                    <p:animScale>
                                      <p:cBhvr>
                                        <p:cTn id="138" dur="166" decel="50000">
                                          <p:stCondLst>
                                            <p:cond delay="1338"/>
                                          </p:stCondLst>
                                        </p:cTn>
                                        <p:tgtEl>
                                          <p:spTgt spid="17"/>
                                        </p:tgtEl>
                                      </p:cBhvr>
                                      <p:to x="100000" y="100000"/>
                                    </p:animScale>
                                    <p:animScale>
                                      <p:cBhvr>
                                        <p:cTn id="139" dur="26">
                                          <p:stCondLst>
                                            <p:cond delay="1642"/>
                                          </p:stCondLst>
                                        </p:cTn>
                                        <p:tgtEl>
                                          <p:spTgt spid="17"/>
                                        </p:tgtEl>
                                      </p:cBhvr>
                                      <p:to x="100000" y="90000"/>
                                    </p:animScale>
                                    <p:animScale>
                                      <p:cBhvr>
                                        <p:cTn id="140" dur="166" decel="50000">
                                          <p:stCondLst>
                                            <p:cond delay="1668"/>
                                          </p:stCondLst>
                                        </p:cTn>
                                        <p:tgtEl>
                                          <p:spTgt spid="17"/>
                                        </p:tgtEl>
                                      </p:cBhvr>
                                      <p:to x="100000" y="100000"/>
                                    </p:animScale>
                                    <p:animScale>
                                      <p:cBhvr>
                                        <p:cTn id="141" dur="26">
                                          <p:stCondLst>
                                            <p:cond delay="1808"/>
                                          </p:stCondLst>
                                        </p:cTn>
                                        <p:tgtEl>
                                          <p:spTgt spid="17"/>
                                        </p:tgtEl>
                                      </p:cBhvr>
                                      <p:to x="100000" y="95000"/>
                                    </p:animScale>
                                    <p:animScale>
                                      <p:cBhvr>
                                        <p:cTn id="142" dur="166" decel="50000">
                                          <p:stCondLst>
                                            <p:cond delay="1834"/>
                                          </p:stCondLst>
                                        </p:cTn>
                                        <p:tgtEl>
                                          <p:spTgt spid="17"/>
                                        </p:tgtEl>
                                      </p:cBhvr>
                                      <p:to x="100000" y="100000"/>
                                    </p:animScale>
                                    <p:set>
                                      <p:cBhvr>
                                        <p:cTn id="143"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4463" y="133778"/>
            <a:ext cx="9721471" cy="1120776"/>
          </a:xfrm>
        </p:spPr>
        <p:txBody>
          <a:bodyPr>
            <a:normAutofit/>
          </a:bodyPr>
          <a:lstStyle/>
          <a:p>
            <a:r>
              <a:rPr lang="en-US" sz="3400" dirty="0" err="1"/>
              <a:t>Em</a:t>
            </a:r>
            <a:r>
              <a:rPr lang="en-US" sz="3400" dirty="0"/>
              <a:t> </a:t>
            </a:r>
            <a:r>
              <a:rPr lang="en-US" sz="3400" dirty="0" err="1"/>
              <a:t>hãy</a:t>
            </a:r>
            <a:r>
              <a:rPr lang="en-US" sz="3400" dirty="0"/>
              <a:t> </a:t>
            </a:r>
            <a:r>
              <a:rPr lang="en-US" sz="3400" dirty="0" err="1"/>
              <a:t>quan</a:t>
            </a:r>
            <a:r>
              <a:rPr lang="en-US" sz="3400" dirty="0"/>
              <a:t> </a:t>
            </a:r>
            <a:r>
              <a:rPr lang="en-US" sz="3400" dirty="0" err="1"/>
              <a:t>sát</a:t>
            </a:r>
            <a:r>
              <a:rPr lang="en-US" sz="3400" dirty="0"/>
              <a:t> </a:t>
            </a:r>
            <a:r>
              <a:rPr lang="en-US" sz="3400" dirty="0" err="1"/>
              <a:t>hình</a:t>
            </a:r>
            <a:r>
              <a:rPr lang="en-US" sz="3400" dirty="0"/>
              <a:t> 1, 2 </a:t>
            </a:r>
            <a:r>
              <a:rPr lang="en-US" sz="3400" dirty="0" err="1"/>
              <a:t>và</a:t>
            </a:r>
            <a:r>
              <a:rPr lang="en-US" sz="3400" dirty="0"/>
              <a:t> </a:t>
            </a:r>
            <a:r>
              <a:rPr lang="en-US" sz="3400" dirty="0" err="1"/>
              <a:t>cho</a:t>
            </a:r>
            <a:r>
              <a:rPr lang="en-US" sz="3400" dirty="0"/>
              <a:t> </a:t>
            </a:r>
            <a:r>
              <a:rPr lang="en-US" sz="3400" dirty="0" err="1"/>
              <a:t>biết</a:t>
            </a:r>
            <a:r>
              <a:rPr lang="en-US" sz="3400" dirty="0"/>
              <a:t>:</a:t>
            </a: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1657350" y="5637212"/>
            <a:ext cx="1778588" cy="964153"/>
          </a:xfrm>
          <a:prstGeom prst="rect">
            <a:avLst/>
          </a:prstGeom>
        </p:spPr>
      </p:pic>
      <p:sp>
        <p:nvSpPr>
          <p:cNvPr id="2" name="Rounded Rectangle 1"/>
          <p:cNvSpPr/>
          <p:nvPr/>
        </p:nvSpPr>
        <p:spPr>
          <a:xfrm>
            <a:off x="1414463" y="1385888"/>
            <a:ext cx="9607171" cy="942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3200" dirty="0">
                <a:latin typeface="Arial" panose="020B0604020202020204" pitchFamily="34" charset="0"/>
                <a:cs typeface="Arial" panose="020B0604020202020204" pitchFamily="34" charset="0"/>
              </a:rPr>
              <a:t>a) </a:t>
            </a:r>
            <a:r>
              <a:rPr lang="en-GB" sz="3200" dirty="0" err="1">
                <a:latin typeface="Arial" panose="020B0604020202020204" pitchFamily="34" charset="0"/>
                <a:cs typeface="Arial" panose="020B0604020202020204" pitchFamily="34" charset="0"/>
              </a:rPr>
              <a:t>Địa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chỉ</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trang</a:t>
            </a:r>
            <a:r>
              <a:rPr lang="en-GB" sz="3200" dirty="0">
                <a:latin typeface="Arial" panose="020B0604020202020204" pitchFamily="34" charset="0"/>
                <a:cs typeface="Arial" panose="020B0604020202020204" pitchFamily="34" charset="0"/>
              </a:rPr>
              <a:t> web </a:t>
            </a:r>
            <a:r>
              <a:rPr lang="en-GB" sz="3200" dirty="0" err="1">
                <a:latin typeface="Arial" panose="020B0604020202020204" pitchFamily="34" charset="0"/>
                <a:cs typeface="Arial" panose="020B0604020202020204" pitchFamily="34" charset="0"/>
              </a:rPr>
              <a:t>của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máy</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tìm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kiếm</a:t>
            </a:r>
            <a:r>
              <a:rPr lang="en-GB" sz="3200" dirty="0">
                <a:latin typeface="Arial" panose="020B0604020202020204" pitchFamily="34" charset="0"/>
                <a:cs typeface="Arial" panose="020B0604020202020204" pitchFamily="34" charset="0"/>
              </a:rPr>
              <a:t> Google.</a:t>
            </a:r>
          </a:p>
        </p:txBody>
      </p:sp>
      <p:sp>
        <p:nvSpPr>
          <p:cNvPr id="5" name="Down Arrow 4"/>
          <p:cNvSpPr/>
          <p:nvPr/>
        </p:nvSpPr>
        <p:spPr>
          <a:xfrm rot="16200000">
            <a:off x="1964327" y="2518567"/>
            <a:ext cx="514350" cy="6429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ounded Rectangle 7"/>
          <p:cNvSpPr/>
          <p:nvPr/>
        </p:nvSpPr>
        <p:spPr>
          <a:xfrm>
            <a:off x="1657350" y="3445731"/>
            <a:ext cx="9607171" cy="942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3200" dirty="0">
                <a:latin typeface="Arial" panose="020B0604020202020204" pitchFamily="34" charset="0"/>
                <a:cs typeface="Arial" panose="020B0604020202020204" pitchFamily="34" charset="0"/>
              </a:rPr>
              <a:t>b) </a:t>
            </a:r>
            <a:r>
              <a:rPr lang="en-GB" sz="3200" dirty="0" err="1">
                <a:latin typeface="Arial" panose="020B0604020202020204" pitchFamily="34" charset="0"/>
                <a:cs typeface="Arial" panose="020B0604020202020204" pitchFamily="34" charset="0"/>
              </a:rPr>
              <a:t>Từ</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khóa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được</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sử</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dụng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để</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tìm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kiếm</a:t>
            </a:r>
            <a:endParaRPr lang="en-GB" sz="3200" dirty="0">
              <a:latin typeface="Arial" panose="020B0604020202020204" pitchFamily="34" charset="0"/>
              <a:cs typeface="Arial" panose="020B0604020202020204" pitchFamily="34" charset="0"/>
            </a:endParaRPr>
          </a:p>
        </p:txBody>
      </p:sp>
      <p:sp>
        <p:nvSpPr>
          <p:cNvPr id="10" name="Rounded Rectangle 9"/>
          <p:cNvSpPr/>
          <p:nvPr/>
        </p:nvSpPr>
        <p:spPr>
          <a:xfrm>
            <a:off x="2542971" y="5288388"/>
            <a:ext cx="9607171" cy="942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3200" dirty="0">
                <a:latin typeface="Arial" panose="020B0604020202020204" pitchFamily="34" charset="0"/>
                <a:cs typeface="Arial" panose="020B0604020202020204" pitchFamily="34" charset="0"/>
              </a:rPr>
              <a:t>c) </a:t>
            </a:r>
            <a:r>
              <a:rPr lang="en-GB" sz="3200" dirty="0" err="1">
                <a:latin typeface="Arial" panose="020B0604020202020204" pitchFamily="34" charset="0"/>
                <a:cs typeface="Arial" panose="020B0604020202020204" pitchFamily="34" charset="0"/>
              </a:rPr>
              <a:t>Mối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quan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hệ</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giữa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từ</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khóa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tìm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kiếm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và</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nội</a:t>
            </a:r>
            <a:r>
              <a:rPr lang="en-GB" sz="3200" dirty="0">
                <a:latin typeface="Arial" panose="020B0604020202020204" pitchFamily="34" charset="0"/>
                <a:cs typeface="Arial" panose="020B0604020202020204" pitchFamily="34" charset="0"/>
              </a:rPr>
              <a:t> dung </a:t>
            </a:r>
            <a:r>
              <a:rPr lang="en-GB" sz="3200" dirty="0" err="1">
                <a:latin typeface="Arial" panose="020B0604020202020204" pitchFamily="34" charset="0"/>
                <a:cs typeface="Arial" panose="020B0604020202020204" pitchFamily="34" charset="0"/>
              </a:rPr>
              <a:t>kết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quả</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tìm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kiếm</a:t>
            </a:r>
            <a:r>
              <a:rPr lang="en-GB" sz="3200" dirty="0">
                <a:latin typeface="Arial" panose="020B0604020202020204" pitchFamily="34" charset="0"/>
                <a:cs typeface="Arial" panose="020B0604020202020204" pitchFamily="34" charset="0"/>
              </a:rPr>
              <a:t> do Google </a:t>
            </a:r>
            <a:r>
              <a:rPr lang="en-GB" sz="3200" dirty="0" err="1">
                <a:latin typeface="Arial" panose="020B0604020202020204" pitchFamily="34" charset="0"/>
                <a:cs typeface="Arial" panose="020B0604020202020204" pitchFamily="34" charset="0"/>
              </a:rPr>
              <a:t>trả</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về</a:t>
            </a:r>
            <a:endParaRPr lang="en-GB" sz="3200" dirty="0">
              <a:latin typeface="Arial" panose="020B0604020202020204" pitchFamily="34" charset="0"/>
              <a:cs typeface="Arial" panose="020B0604020202020204" pitchFamily="34" charset="0"/>
            </a:endParaRPr>
          </a:p>
        </p:txBody>
      </p:sp>
      <p:sp>
        <p:nvSpPr>
          <p:cNvPr id="7" name="Rounded Rectangle 6"/>
          <p:cNvSpPr/>
          <p:nvPr/>
        </p:nvSpPr>
        <p:spPr>
          <a:xfrm>
            <a:off x="3089085" y="2431102"/>
            <a:ext cx="6372225" cy="86287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Google.com.vn</a:t>
            </a:r>
          </a:p>
        </p:txBody>
      </p:sp>
      <p:sp>
        <p:nvSpPr>
          <p:cNvPr id="14" name="Down Arrow 13"/>
          <p:cNvSpPr/>
          <p:nvPr/>
        </p:nvSpPr>
        <p:spPr>
          <a:xfrm rot="16200000">
            <a:off x="2311180" y="4475529"/>
            <a:ext cx="514350" cy="6429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Rounded Rectangle 14"/>
          <p:cNvSpPr/>
          <p:nvPr/>
        </p:nvSpPr>
        <p:spPr>
          <a:xfrm>
            <a:off x="3435938" y="4388064"/>
            <a:ext cx="6372225" cy="86287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000" dirty="0" err="1">
                <a:solidFill>
                  <a:schemeClr val="tx1"/>
                </a:solidFill>
                <a:latin typeface="Arial" panose="020B0604020202020204" pitchFamily="34" charset="0"/>
                <a:cs typeface="Arial" panose="020B0604020202020204" pitchFamily="34" charset="0"/>
              </a:rPr>
              <a:t>Vườn</a:t>
            </a:r>
            <a:r>
              <a:rPr lang="en-GB" sz="4000" dirty="0">
                <a:solidFill>
                  <a:schemeClr val="tx1"/>
                </a:solidFill>
                <a:latin typeface="Arial" panose="020B0604020202020204" pitchFamily="34" charset="0"/>
                <a:cs typeface="Arial" panose="020B0604020202020204" pitchFamily="34" charset="0"/>
              </a:rPr>
              <a:t> </a:t>
            </a:r>
            <a:r>
              <a:rPr lang="en-GB" sz="4000" dirty="0" err="1">
                <a:solidFill>
                  <a:schemeClr val="tx1"/>
                </a:solidFill>
                <a:latin typeface="Arial" panose="020B0604020202020204" pitchFamily="34" charset="0"/>
                <a:cs typeface="Arial" panose="020B0604020202020204" pitchFamily="34" charset="0"/>
              </a:rPr>
              <a:t>quốc</a:t>
            </a:r>
            <a:r>
              <a:rPr lang="en-GB" sz="4000" dirty="0">
                <a:solidFill>
                  <a:schemeClr val="tx1"/>
                </a:solidFill>
                <a:latin typeface="Arial" panose="020B0604020202020204" pitchFamily="34" charset="0"/>
                <a:cs typeface="Arial" panose="020B0604020202020204" pitchFamily="34" charset="0"/>
              </a:rPr>
              <a:t> </a:t>
            </a:r>
            <a:r>
              <a:rPr lang="en-GB" sz="4000" dirty="0" err="1">
                <a:solidFill>
                  <a:schemeClr val="tx1"/>
                </a:solidFill>
                <a:latin typeface="Arial" panose="020B0604020202020204" pitchFamily="34" charset="0"/>
                <a:cs typeface="Arial" panose="020B0604020202020204" pitchFamily="34" charset="0"/>
              </a:rPr>
              <a:t>gia</a:t>
            </a:r>
            <a:r>
              <a:rPr lang="en-GB" sz="4000" dirty="0">
                <a:solidFill>
                  <a:schemeClr val="tx1"/>
                </a:solidFill>
                <a:latin typeface="Arial" panose="020B0604020202020204" pitchFamily="34" charset="0"/>
                <a:cs typeface="Arial" panose="020B0604020202020204" pitchFamily="34" charset="0"/>
              </a:rPr>
              <a:t> </a:t>
            </a:r>
            <a:r>
              <a:rPr lang="en-GB" sz="4000" dirty="0" err="1">
                <a:solidFill>
                  <a:schemeClr val="tx1"/>
                </a:solidFill>
                <a:latin typeface="Arial" panose="020B0604020202020204" pitchFamily="34" charset="0"/>
                <a:cs typeface="Arial" panose="020B0604020202020204" pitchFamily="34" charset="0"/>
              </a:rPr>
              <a:t>cát</a:t>
            </a:r>
            <a:r>
              <a:rPr lang="en-GB" sz="4000" dirty="0">
                <a:solidFill>
                  <a:schemeClr val="tx1"/>
                </a:solidFill>
                <a:latin typeface="Arial" panose="020B0604020202020204" pitchFamily="34" charset="0"/>
                <a:cs typeface="Arial" panose="020B0604020202020204" pitchFamily="34" charset="0"/>
              </a:rPr>
              <a:t> </a:t>
            </a:r>
            <a:r>
              <a:rPr lang="en-GB" sz="4000" dirty="0" err="1">
                <a:solidFill>
                  <a:schemeClr val="tx1"/>
                </a:solidFill>
                <a:latin typeface="Arial" panose="020B0604020202020204" pitchFamily="34" charset="0"/>
                <a:cs typeface="Arial" panose="020B0604020202020204" pitchFamily="34" charset="0"/>
              </a:rPr>
              <a:t>tiên</a:t>
            </a:r>
            <a:endParaRPr lang="en-GB" sz="4000" dirty="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97826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29313" y="595753"/>
            <a:ext cx="6100762" cy="5781645"/>
          </a:xfrm>
          <a:prstGeom prst="rect">
            <a:avLst/>
          </a:prstGeom>
        </p:spPr>
      </p:pic>
      <p:sp>
        <p:nvSpPr>
          <p:cNvPr id="9" name="Oval Callout 8"/>
          <p:cNvSpPr/>
          <p:nvPr/>
        </p:nvSpPr>
        <p:spPr>
          <a:xfrm>
            <a:off x="1771650" y="314325"/>
            <a:ext cx="4000500" cy="2610291"/>
          </a:xfrm>
          <a:prstGeom prst="wedgeEllipseCallout">
            <a:avLst>
              <a:gd name="adj1" fmla="val 61277"/>
              <a:gd name="adj2" fmla="val 4263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err="1">
                <a:latin typeface="Arial" panose="020B0604020202020204" pitchFamily="34" charset="0"/>
                <a:cs typeface="Arial" panose="020B0604020202020204" pitchFamily="34" charset="0"/>
              </a:rPr>
              <a:t>Kết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quả</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trả</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về</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là</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thông</a:t>
            </a:r>
            <a:r>
              <a:rPr lang="en-GB" sz="2800" dirty="0">
                <a:latin typeface="Arial" panose="020B0604020202020204" pitchFamily="34" charset="0"/>
                <a:cs typeface="Arial" panose="020B0604020202020204" pitchFamily="34" charset="0"/>
              </a:rPr>
              <a:t> tin </a:t>
            </a:r>
            <a:r>
              <a:rPr lang="en-GB" sz="2800" dirty="0" err="1">
                <a:latin typeface="Arial" panose="020B0604020202020204" pitchFamily="34" charset="0"/>
                <a:cs typeface="Arial" panose="020B0604020202020204" pitchFamily="34" charset="0"/>
              </a:rPr>
              <a:t>liên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quan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đến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Vườn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quốc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gia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Cát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Tiên</a:t>
            </a:r>
            <a:endParaRPr lang="en-GB" sz="28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372905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4"/>
            <a:ext cx="9597571" cy="5935663"/>
          </a:xfrm>
        </p:spPr>
        <p:txBody>
          <a:bodyPr>
            <a:noAutofit/>
          </a:bodyPr>
          <a:lstStyle/>
          <a:p>
            <a:r>
              <a:rPr lang="en-US" dirty="0"/>
              <a:t>- </a:t>
            </a:r>
            <a:r>
              <a:rPr lang="en-US" dirty="0" err="1"/>
              <a:t>Từ</a:t>
            </a:r>
            <a:r>
              <a:rPr lang="en-US" dirty="0"/>
              <a:t> </a:t>
            </a:r>
            <a:r>
              <a:rPr lang="en-US" dirty="0" err="1"/>
              <a:t>khóa</a:t>
            </a:r>
            <a:r>
              <a:rPr lang="en-US" dirty="0"/>
              <a:t> </a:t>
            </a:r>
            <a:r>
              <a:rPr lang="en-US" dirty="0" err="1"/>
              <a:t>tìm</a:t>
            </a:r>
            <a:r>
              <a:rPr lang="en-US" dirty="0"/>
              <a:t> </a:t>
            </a:r>
            <a:r>
              <a:rPr lang="en-US" dirty="0" err="1"/>
              <a:t>kiếm</a:t>
            </a:r>
            <a:r>
              <a:rPr lang="en-US" dirty="0"/>
              <a:t> (</a:t>
            </a:r>
            <a:r>
              <a:rPr lang="en-US" dirty="0" err="1"/>
              <a:t>gọi</a:t>
            </a:r>
            <a:r>
              <a:rPr lang="en-US" dirty="0"/>
              <a:t> </a:t>
            </a:r>
            <a:r>
              <a:rPr lang="en-US" dirty="0" err="1"/>
              <a:t>tắt</a:t>
            </a:r>
            <a:r>
              <a:rPr lang="en-US" dirty="0"/>
              <a:t> </a:t>
            </a:r>
            <a:r>
              <a:rPr lang="en-US" dirty="0" err="1"/>
              <a:t>là</a:t>
            </a:r>
            <a:r>
              <a:rPr lang="en-US" dirty="0"/>
              <a:t> </a:t>
            </a:r>
            <a:r>
              <a:rPr lang="en-US" dirty="0" err="1"/>
              <a:t>từ</a:t>
            </a:r>
            <a:r>
              <a:rPr lang="en-US" dirty="0"/>
              <a:t> </a:t>
            </a:r>
            <a:r>
              <a:rPr lang="en-US" dirty="0" err="1"/>
              <a:t>khóa</a:t>
            </a:r>
            <a:r>
              <a:rPr lang="en-US" dirty="0"/>
              <a:t>): </a:t>
            </a:r>
            <a:r>
              <a:rPr lang="en-US" dirty="0" err="1"/>
              <a:t>từ</a:t>
            </a:r>
            <a:r>
              <a:rPr lang="en-US" dirty="0"/>
              <a:t>, </a:t>
            </a:r>
            <a:r>
              <a:rPr lang="en-US" dirty="0" err="1"/>
              <a:t>cụm</a:t>
            </a:r>
            <a:r>
              <a:rPr lang="en-US" dirty="0"/>
              <a:t> </a:t>
            </a:r>
            <a:r>
              <a:rPr lang="en-US" dirty="0" err="1"/>
              <a:t>từ</a:t>
            </a:r>
            <a:r>
              <a:rPr lang="en-US" dirty="0"/>
              <a:t> </a:t>
            </a:r>
            <a:r>
              <a:rPr lang="en-US" dirty="0" err="1"/>
              <a:t>được</a:t>
            </a:r>
            <a:r>
              <a:rPr lang="en-US" dirty="0"/>
              <a:t> </a:t>
            </a:r>
            <a:r>
              <a:rPr lang="en-US" dirty="0" err="1"/>
              <a:t>nhập</a:t>
            </a:r>
            <a:r>
              <a:rPr lang="en-US" dirty="0"/>
              <a:t> </a:t>
            </a:r>
            <a:r>
              <a:rPr lang="en-US" dirty="0" err="1"/>
              <a:t>vào</a:t>
            </a:r>
            <a:r>
              <a:rPr lang="en-US" dirty="0"/>
              <a:t> ô </a:t>
            </a:r>
            <a:r>
              <a:rPr lang="en-US" dirty="0" err="1"/>
              <a:t>tìm</a:t>
            </a:r>
            <a:r>
              <a:rPr lang="en-US" dirty="0"/>
              <a:t> </a:t>
            </a:r>
            <a:r>
              <a:rPr lang="en-US" dirty="0" err="1"/>
              <a:t>kiếm</a:t>
            </a:r>
            <a:r>
              <a:rPr lang="en-US" dirty="0"/>
              <a:t>.</a:t>
            </a:r>
            <a:br>
              <a:rPr lang="en-US" dirty="0"/>
            </a:br>
            <a:r>
              <a:rPr lang="en-US" dirty="0"/>
              <a:t>- </a:t>
            </a:r>
            <a:r>
              <a:rPr lang="en-US" dirty="0" err="1"/>
              <a:t>Sử</a:t>
            </a:r>
            <a:r>
              <a:rPr lang="en-US" dirty="0"/>
              <a:t> </a:t>
            </a:r>
            <a:r>
              <a:rPr lang="en-US" dirty="0" err="1"/>
              <a:t>dụng</a:t>
            </a:r>
            <a:r>
              <a:rPr lang="en-US" dirty="0"/>
              <a:t> </a:t>
            </a:r>
            <a:r>
              <a:rPr lang="en-US" dirty="0" err="1"/>
              <a:t>máy</a:t>
            </a:r>
            <a:r>
              <a:rPr lang="en-US" dirty="0"/>
              <a:t> </a:t>
            </a:r>
            <a:r>
              <a:rPr lang="en-US" dirty="0" err="1"/>
              <a:t>tìm</a:t>
            </a:r>
            <a:r>
              <a:rPr lang="en-US" dirty="0"/>
              <a:t> </a:t>
            </a:r>
            <a:r>
              <a:rPr lang="en-US" dirty="0" err="1"/>
              <a:t>kiếm</a:t>
            </a:r>
            <a:r>
              <a:rPr lang="en-US" dirty="0"/>
              <a:t> </a:t>
            </a:r>
            <a:r>
              <a:rPr lang="en-US" dirty="0">
                <a:solidFill>
                  <a:schemeClr val="accent1">
                    <a:lumMod val="75000"/>
                  </a:schemeClr>
                </a:solidFill>
              </a:rPr>
              <a:t>Google</a:t>
            </a:r>
            <a:r>
              <a:rPr lang="en-US" dirty="0"/>
              <a:t> </a:t>
            </a:r>
            <a:r>
              <a:rPr lang="en-US" dirty="0" err="1"/>
              <a:t>để</a:t>
            </a:r>
            <a:r>
              <a:rPr lang="en-US" dirty="0"/>
              <a:t> </a:t>
            </a:r>
            <a:r>
              <a:rPr lang="en-US" dirty="0" err="1"/>
              <a:t>tìm</a:t>
            </a:r>
            <a:r>
              <a:rPr lang="en-US" dirty="0"/>
              <a:t> </a:t>
            </a:r>
            <a:r>
              <a:rPr lang="en-US" dirty="0" err="1"/>
              <a:t>thông</a:t>
            </a:r>
            <a:r>
              <a:rPr lang="en-US" dirty="0"/>
              <a:t> tin: </a:t>
            </a:r>
            <a:r>
              <a:rPr lang="en-US" dirty="0" err="1"/>
              <a:t>truy</a:t>
            </a:r>
            <a:r>
              <a:rPr lang="en-US" dirty="0"/>
              <a:t> </a:t>
            </a:r>
            <a:r>
              <a:rPr lang="en-US" dirty="0" err="1"/>
              <a:t>cập</a:t>
            </a:r>
            <a:r>
              <a:rPr lang="en-US" dirty="0"/>
              <a:t> </a:t>
            </a:r>
            <a:r>
              <a:rPr lang="en-US" dirty="0" err="1"/>
              <a:t>trang</a:t>
            </a:r>
            <a:r>
              <a:rPr lang="en-US" dirty="0"/>
              <a:t> web </a:t>
            </a:r>
            <a:r>
              <a:rPr lang="en-US" dirty="0">
                <a:solidFill>
                  <a:schemeClr val="accent1">
                    <a:lumMod val="75000"/>
                  </a:schemeClr>
                </a:solidFill>
              </a:rPr>
              <a:t>google.com.vn</a:t>
            </a:r>
            <a:r>
              <a:rPr lang="en-US" dirty="0"/>
              <a:t>, </a:t>
            </a:r>
            <a:r>
              <a:rPr lang="en-US" dirty="0" err="1"/>
              <a:t>gõ</a:t>
            </a:r>
            <a:r>
              <a:rPr lang="en-US" dirty="0"/>
              <a:t> </a:t>
            </a:r>
            <a:r>
              <a:rPr lang="en-US" dirty="0" err="1"/>
              <a:t>từ</a:t>
            </a:r>
            <a:r>
              <a:rPr lang="en-US" dirty="0"/>
              <a:t> </a:t>
            </a:r>
            <a:r>
              <a:rPr lang="en-US" dirty="0" err="1"/>
              <a:t>khóa</a:t>
            </a:r>
            <a:r>
              <a:rPr lang="en-US" dirty="0"/>
              <a:t>, </a:t>
            </a:r>
            <a:r>
              <a:rPr lang="en-US" dirty="0" err="1"/>
              <a:t>gõ</a:t>
            </a:r>
            <a:r>
              <a:rPr lang="en-US" dirty="0"/>
              <a:t> </a:t>
            </a:r>
            <a:r>
              <a:rPr lang="en-US" dirty="0" err="1"/>
              <a:t>phím</a:t>
            </a:r>
            <a:r>
              <a:rPr lang="en-US" dirty="0"/>
              <a:t> </a:t>
            </a:r>
            <a:r>
              <a:rPr lang="en-US" dirty="0">
                <a:solidFill>
                  <a:schemeClr val="accent1">
                    <a:lumMod val="75000"/>
                  </a:schemeClr>
                </a:solidFill>
              </a:rPr>
              <a:t>Enter</a:t>
            </a:r>
            <a:r>
              <a:rPr lang="en-US" dirty="0"/>
              <a:t>.</a:t>
            </a:r>
            <a:br>
              <a:rPr lang="en-US" dirty="0"/>
            </a:br>
            <a:endParaRPr lang="en-US" dirty="0"/>
          </a:p>
        </p:txBody>
      </p:sp>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3859074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1145</Words>
  <Application>Microsoft Office PowerPoint</Application>
  <PresentationFormat>Widescreen</PresentationFormat>
  <Paragraphs>84</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Thứ hai ngày 5 tháng 9 năm 2023</vt:lpstr>
      <vt:lpstr>Mục tiêu</vt:lpstr>
      <vt:lpstr>PowerPoint Presentation</vt:lpstr>
      <vt:lpstr>PowerPoint Presentation</vt:lpstr>
      <vt:lpstr> Đọc thông tin SGK/ trang 15 </vt:lpstr>
      <vt:lpstr>PowerPoint Presentation</vt:lpstr>
      <vt:lpstr>Em hãy quan sát hình 1, 2 và cho biết:</vt:lpstr>
      <vt:lpstr>PowerPoint Presentation</vt:lpstr>
      <vt:lpstr>- Từ khóa tìm kiếm (gọi tắt là từ khóa): từ, cụm từ được nhập vào ô tìm kiếm. - Sử dụng máy tìm kiếm Google để tìm thông tin: truy cập trang web google.com.vn, gõ từ khóa, gõ phím Enter. </vt:lpstr>
      <vt:lpstr>2. Xác định từ khóa tìm kiếm</vt:lpstr>
      <vt:lpstr> Đọc thông tin SGK/ trang 17 </vt:lpstr>
      <vt:lpstr>Quan sát hình 4, 5. Theo em bạn đã sử dụng từ khóa nào?</vt:lpstr>
      <vt:lpstr>Đề xuất từ khóa phù hợp để tìm thông tin ở Hình 6 bằng máy tìm kiếm</vt:lpstr>
      <vt:lpstr>Để máy tìm kiếm trả kết quả như mong muốn em cần sử dụng từ khóa là tên chủ đề hay cụm từ mô tả nội dung chính của thông tin cần tìm.</vt:lpstr>
      <vt:lpstr> Bài 1. Sắp xếp các việc dưới đây theo thứ tự đúng để sử dụng máy tìm kiếm Google  tìm thông tin bằng từ khóa </vt:lpstr>
      <vt:lpstr> Bài 2. Phát biểu nào sau đây là sai về tìm thông tin bằng máy tìm kiếm? </vt:lpstr>
      <vt:lpstr> Bài 3. Từ khóa nào sau đây phù hợp nhất khi muốn tìm thông tin về Bảo tàng Phụ nữ Nam Bộ? </vt:lpstr>
      <vt:lpstr>Thực hiện các công việc sau đây:</vt:lpstr>
      <vt:lpstr>Hãy thực hiện tìm thông tin bằng máy tìm kiếm và kể cho bạn về một danh lam, thắng cảnh hay một danh nhân tỉnh Bình Thuận.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5 tháng 9 năm 2023</dc:title>
  <dc:creator>VnTeach.Com</dc:creator>
  <cp:keywords>VnTeach.Com</cp:keywords>
  <cp:lastModifiedBy>Admin</cp:lastModifiedBy>
  <cp:revision>1</cp:revision>
  <dcterms:created xsi:type="dcterms:W3CDTF">2023-06-22T14:33:34Z</dcterms:created>
  <dcterms:modified xsi:type="dcterms:W3CDTF">2023-08-21T15:12:57Z</dcterms:modified>
</cp:coreProperties>
</file>