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80" r:id="rId3"/>
    <p:sldId id="282" r:id="rId4"/>
    <p:sldId id="258" r:id="rId5"/>
    <p:sldId id="259" r:id="rId6"/>
    <p:sldId id="260" r:id="rId7"/>
    <p:sldId id="301" r:id="rId8"/>
    <p:sldId id="265" r:id="rId9"/>
    <p:sldId id="262" r:id="rId10"/>
    <p:sldId id="266" r:id="rId11"/>
    <p:sldId id="267" r:id="rId12"/>
    <p:sldId id="302" r:id="rId13"/>
    <p:sldId id="329" r:id="rId14"/>
    <p:sldId id="269" r:id="rId15"/>
    <p:sldId id="270" r:id="rId16"/>
    <p:sldId id="271" r:id="rId17"/>
    <p:sldId id="272" r:id="rId18"/>
    <p:sldId id="273" r:id="rId19"/>
    <p:sldId id="330" r:id="rId20"/>
    <p:sldId id="274" r:id="rId21"/>
    <p:sldId id="275" r:id="rId22"/>
    <p:sldId id="303" r:id="rId23"/>
    <p:sldId id="305" r:id="rId24"/>
    <p:sldId id="306" r:id="rId25"/>
    <p:sldId id="322" r:id="rId26"/>
    <p:sldId id="324" r:id="rId27"/>
    <p:sldId id="325" r:id="rId28"/>
    <p:sldId id="276" r:id="rId29"/>
    <p:sldId id="277" r:id="rId30"/>
    <p:sldId id="327" r:id="rId31"/>
    <p:sldId id="328" r:id="rId32"/>
    <p:sldId id="279" r:id="rId33"/>
    <p:sldId id="278" r:id="rId34"/>
    <p:sldId id="30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8/17/2023</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8/17/2023</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5175" y="533400"/>
            <a:ext cx="10581640" cy="21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VnTime" panose="020B7200000000000000" pitchFamily="34" charset="0"/>
              </a:defRPr>
            </a:lvl1pPr>
            <a:lvl2pPr marL="742950" indent="-285750">
              <a:defRPr sz="1600">
                <a:solidFill>
                  <a:schemeClr val="tx1"/>
                </a:solidFill>
                <a:latin typeface=".VnTime" panose="020B7200000000000000" pitchFamily="34" charset="0"/>
              </a:defRPr>
            </a:lvl2pPr>
            <a:lvl3pPr marL="1143000" indent="-228600">
              <a:defRPr sz="1600">
                <a:solidFill>
                  <a:schemeClr val="tx1"/>
                </a:solidFill>
                <a:latin typeface=".VnTime" panose="020B7200000000000000" pitchFamily="34" charset="0"/>
              </a:defRPr>
            </a:lvl3pPr>
            <a:lvl4pPr marL="1600200" indent="-228600">
              <a:defRPr sz="1600">
                <a:solidFill>
                  <a:schemeClr val="tx1"/>
                </a:solidFill>
                <a:latin typeface=".VnTime" panose="020B7200000000000000" pitchFamily="34" charset="0"/>
              </a:defRPr>
            </a:lvl4pPr>
            <a:lvl5pPr marL="2057400" indent="-228600">
              <a:defRPr sz="1600">
                <a:solidFill>
                  <a:schemeClr val="tx1"/>
                </a:solidFill>
                <a:latin typeface=".VnTime" panose="020B7200000000000000" pitchFamily="34" charset="0"/>
              </a:defRPr>
            </a:lvl5pPr>
            <a:lvl6pPr marL="2514600" indent="-228600" eaLnBrk="0" fontAlgn="base" hangingPunct="0">
              <a:spcBef>
                <a:spcPct val="0"/>
              </a:spcBef>
              <a:spcAft>
                <a:spcPct val="0"/>
              </a:spcAft>
              <a:defRPr sz="1600">
                <a:solidFill>
                  <a:schemeClr val="tx1"/>
                </a:solidFill>
                <a:latin typeface=".VnTime" panose="020B7200000000000000" pitchFamily="34" charset="0"/>
              </a:defRPr>
            </a:lvl6pPr>
            <a:lvl7pPr marL="2971800" indent="-228600" eaLnBrk="0" fontAlgn="base" hangingPunct="0">
              <a:spcBef>
                <a:spcPct val="0"/>
              </a:spcBef>
              <a:spcAft>
                <a:spcPct val="0"/>
              </a:spcAft>
              <a:defRPr sz="1600">
                <a:solidFill>
                  <a:schemeClr val="tx1"/>
                </a:solidFill>
                <a:latin typeface=".VnTime" panose="020B7200000000000000" pitchFamily="34" charset="0"/>
              </a:defRPr>
            </a:lvl7pPr>
            <a:lvl8pPr marL="3429000" indent="-228600" eaLnBrk="0" fontAlgn="base" hangingPunct="0">
              <a:spcBef>
                <a:spcPct val="0"/>
              </a:spcBef>
              <a:spcAft>
                <a:spcPct val="0"/>
              </a:spcAft>
              <a:defRPr sz="1600">
                <a:solidFill>
                  <a:schemeClr val="tx1"/>
                </a:solidFill>
                <a:latin typeface=".VnTime" panose="020B7200000000000000" pitchFamily="34" charset="0"/>
              </a:defRPr>
            </a:lvl8pPr>
            <a:lvl9pPr marL="3886200" indent="-228600" eaLnBrk="0" fontAlgn="base" hangingPunct="0">
              <a:spcBef>
                <a:spcPct val="0"/>
              </a:spcBef>
              <a:spcAft>
                <a:spcPct val="0"/>
              </a:spcAft>
              <a:defRPr sz="1600">
                <a:solidFill>
                  <a:schemeClr val="tx1"/>
                </a:solidFill>
                <a:latin typeface=".VnTime" panose="020B7200000000000000" pitchFamily="34" charset="0"/>
              </a:defRPr>
            </a:lvl9pPr>
          </a:lstStyle>
          <a:p>
            <a:r>
              <a:rPr lang="en-US" sz="4400" dirty="0">
                <a:latin typeface="Times New Roman" panose="02020603050405020304" pitchFamily="18" charset="0"/>
                <a:cs typeface="Times New Roman" panose="02020603050405020304" pitchFamily="18" charset="0"/>
                <a:sym typeface="+mn-ea"/>
              </a:rPr>
              <a:t>Em đã bao giờ trông thấy hay có một vật gọi là “nam châm” chưa? Bằng cách nào có thể xác định được vật đó là nam châm?</a:t>
            </a:r>
            <a:endParaRPr lang="en-US" altLang="en-US" sz="4400" dirty="0">
              <a:latin typeface="Times New Roman" panose="02020603050405020304" pitchFamily="18" charset="0"/>
              <a:cs typeface="Times New Roman" panose="02020603050405020304" pitchFamily="18" charset="0"/>
              <a:sym typeface="+mn-ea"/>
            </a:endParaRPr>
          </a:p>
        </p:txBody>
      </p:sp>
      <p:sp>
        <p:nvSpPr>
          <p:cNvPr id="2" name="Rectangle 1"/>
          <p:cNvSpPr/>
          <p:nvPr/>
        </p:nvSpPr>
        <p:spPr bwMode="auto">
          <a:xfrm>
            <a:off x="470263" y="6335486"/>
            <a:ext cx="940526" cy="36576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15" y="645160"/>
            <a:ext cx="8660130" cy="1570990"/>
          </a:xfrm>
        </p:spPr>
        <p:txBody>
          <a:bodyPr>
            <a:normAutofit fontScale="90000"/>
          </a:bodyPr>
          <a:lstStyle/>
          <a:p>
            <a:r>
              <a:rPr lang="en-US">
                <a:latin typeface="Times New Roman" panose="02020603050405020304" pitchFamily="18" charset="0"/>
                <a:cs typeface="Times New Roman" panose="02020603050405020304" pitchFamily="18" charset="0"/>
              </a:rPr>
              <a:t> </a:t>
            </a:r>
            <a:r>
              <a:rPr lang="en-US" sz="3555">
                <a:solidFill>
                  <a:srgbClr val="0070C0"/>
                </a:solidFill>
                <a:latin typeface="Times New Roman" panose="02020603050405020304" pitchFamily="18" charset="0"/>
                <a:cs typeface="Times New Roman" panose="02020603050405020304" pitchFamily="18" charset="0"/>
              </a:rPr>
              <a:t>TN2:</a:t>
            </a:r>
            <a:r>
              <a:rPr lang="en-US">
                <a:latin typeface="Times New Roman" panose="02020603050405020304" pitchFamily="18" charset="0"/>
                <a:cs typeface="Times New Roman" panose="02020603050405020304" pitchFamily="18" charset="0"/>
              </a:rPr>
              <a:t> </a:t>
            </a:r>
            <a:r>
              <a:rPr lang="en-US" sz="3555">
                <a:latin typeface="Times New Roman" panose="02020603050405020304" pitchFamily="18" charset="0"/>
                <a:cs typeface="Times New Roman" panose="02020603050405020304" pitchFamily="18" charset="0"/>
              </a:rPr>
              <a:t>Đặt một kim nam châm cân bằng trên một mũi nhọn (kim nam châm tự do) (Hình 18.3), quan sát hướng chỉ của hai đầu kim khi kim đã nằm cân bằng.</a:t>
            </a:r>
            <a:br>
              <a:rPr lang="en-US" sz="3555">
                <a:latin typeface="Times New Roman" panose="02020603050405020304" pitchFamily="18" charset="0"/>
                <a:cs typeface="Times New Roman" panose="02020603050405020304" pitchFamily="18" charset="0"/>
              </a:rPr>
            </a:br>
            <a:endParaRPr lang="en-US" sz="3555">
              <a:latin typeface="Times New Roman" panose="02020603050405020304" pitchFamily="18" charset="0"/>
              <a:cs typeface="Times New Roman" panose="02020603050405020304" pitchFamily="18" charset="0"/>
            </a:endParaRPr>
          </a:p>
        </p:txBody>
      </p:sp>
      <p:pic>
        <p:nvPicPr>
          <p:cNvPr id="4" name="Content Placeholder 3" descr="183"/>
          <p:cNvPicPr>
            <a:picLocks noGrp="1" noChangeAspect="1"/>
          </p:cNvPicPr>
          <p:nvPr>
            <p:ph idx="1"/>
          </p:nvPr>
        </p:nvPicPr>
        <p:blipFill>
          <a:blip r:embed="rId2"/>
          <a:stretch>
            <a:fillRect/>
          </a:stretch>
        </p:blipFill>
        <p:spPr>
          <a:xfrm>
            <a:off x="9248140" y="376555"/>
            <a:ext cx="2705100" cy="2371725"/>
          </a:xfrm>
          <a:prstGeom prst="rect">
            <a:avLst/>
          </a:prstGeom>
        </p:spPr>
      </p:pic>
      <p:sp>
        <p:nvSpPr>
          <p:cNvPr id="5" name="Title 1"/>
          <p:cNvSpPr>
            <a:spLocks noGrp="1"/>
          </p:cNvSpPr>
          <p:nvPr/>
        </p:nvSpPr>
        <p:spPr>
          <a:xfrm>
            <a:off x="361315" y="4488180"/>
            <a:ext cx="8660130" cy="666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Kim nam châm chỉ hướng Bắc – Nam.</a:t>
            </a:r>
          </a:p>
        </p:txBody>
      </p:sp>
      <p:sp>
        <p:nvSpPr>
          <p:cNvPr id="6" name="Title 1"/>
          <p:cNvSpPr>
            <a:spLocks noGrp="1"/>
          </p:cNvSpPr>
          <p:nvPr/>
        </p:nvSpPr>
        <p:spPr>
          <a:xfrm>
            <a:off x="256540" y="2397125"/>
            <a:ext cx="8660130" cy="132715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800">
                <a:latin typeface="Times New Roman" panose="02020603050405020304" pitchFamily="18" charset="0"/>
                <a:cs typeface="Times New Roman" panose="02020603050405020304" pitchFamily="18" charset="0"/>
              </a:rPr>
              <a:t>  Đẩy nhẹ cho kim quay một góc nhỏ rồi buông tay, quan sát hướng chỉ của kim nam châm khi đã nằm cân bằng.</a:t>
            </a:r>
          </a:p>
        </p:txBody>
      </p:sp>
      <p:sp>
        <p:nvSpPr>
          <p:cNvPr id="7" name="Title 1"/>
          <p:cNvSpPr>
            <a:spLocks noGrp="1"/>
          </p:cNvSpPr>
          <p:nvPr/>
        </p:nvSpPr>
        <p:spPr>
          <a:xfrm>
            <a:off x="250190" y="5215890"/>
            <a:ext cx="8660130" cy="65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Kim nam châm chỉ hướng Bắc – Nam.</a:t>
            </a:r>
          </a:p>
        </p:txBody>
      </p:sp>
      <p:sp>
        <p:nvSpPr>
          <p:cNvPr id="3" name="Title 1"/>
          <p:cNvSpPr>
            <a:spLocks noGrp="1"/>
          </p:cNvSpPr>
          <p:nvPr/>
        </p:nvSpPr>
        <p:spPr>
          <a:xfrm>
            <a:off x="488315" y="3776980"/>
            <a:ext cx="8660130" cy="666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TRẢ LỜI: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050" y="374650"/>
            <a:ext cx="10515600" cy="1325563"/>
          </a:xfrm>
        </p:spPr>
        <p:txBody>
          <a:bodyPr>
            <a:normAutofit/>
          </a:bodyPr>
          <a:lstStyle/>
          <a:p>
            <a:r>
              <a:rPr lang="en-US" sz="3110">
                <a:solidFill>
                  <a:srgbClr val="00B0F0"/>
                </a:solidFill>
                <a:latin typeface="Times New Roman" panose="02020603050405020304" pitchFamily="18" charset="0"/>
                <a:cs typeface="Times New Roman" panose="02020603050405020304" pitchFamily="18" charset="0"/>
              </a:rPr>
              <a:t>1.Một đầu kim luôn chỉ hướng nào và đầu kia của kim luôn chỉ hướng nào (hướng Bắc hay hướng Nam)?</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635" y="110490"/>
            <a:ext cx="731520" cy="827405"/>
          </a:xfrm>
          <a:prstGeom prst="rect">
            <a:avLst/>
          </a:prstGeom>
        </p:spPr>
      </p:pic>
      <p:sp>
        <p:nvSpPr>
          <p:cNvPr id="4" name="Title 1"/>
          <p:cNvSpPr>
            <a:spLocks noGrp="1"/>
          </p:cNvSpPr>
          <p:nvPr/>
        </p:nvSpPr>
        <p:spPr>
          <a:xfrm>
            <a:off x="1127125" y="14922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10">
                <a:latin typeface="Times New Roman" panose="02020603050405020304" pitchFamily="18" charset="0"/>
                <a:cs typeface="Times New Roman" panose="02020603050405020304" pitchFamily="18" charset="0"/>
              </a:rPr>
              <a:t>Một đầu của kim nam châm chỉ về phía Bắc địa lí gọi là cực Bắc. Đầu kia hướng về phía Nam địa lí gọi là cực Nam.</a:t>
            </a:r>
          </a:p>
        </p:txBody>
      </p:sp>
      <p:sp>
        <p:nvSpPr>
          <p:cNvPr id="5" name="Title 1"/>
          <p:cNvSpPr>
            <a:spLocks noGrp="1"/>
          </p:cNvSpPr>
          <p:nvPr/>
        </p:nvSpPr>
        <p:spPr>
          <a:xfrm>
            <a:off x="1120775" y="2600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10">
                <a:solidFill>
                  <a:srgbClr val="00B0F0"/>
                </a:solidFill>
                <a:latin typeface="Times New Roman" panose="02020603050405020304" pitchFamily="18" charset="0"/>
                <a:cs typeface="Times New Roman" panose="02020603050405020304" pitchFamily="18" charset="0"/>
              </a:rPr>
              <a:t>2. Từ các thí nghiệm trên có thể rút ra những tính chất gì của nam châm?</a:t>
            </a:r>
          </a:p>
        </p:txBody>
      </p:sp>
      <p:sp>
        <p:nvSpPr>
          <p:cNvPr id="7" name="Title 1"/>
          <p:cNvSpPr>
            <a:spLocks noGrp="1"/>
          </p:cNvSpPr>
          <p:nvPr/>
        </p:nvSpPr>
        <p:spPr>
          <a:xfrm>
            <a:off x="1057275" y="3870325"/>
            <a:ext cx="10515600" cy="1974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Tính chất của nam châm rút ra từ các thí nghiệm trên:</a:t>
            </a:r>
          </a:p>
          <a:p>
            <a:r>
              <a:rPr lang="en-US" sz="2800">
                <a:latin typeface="Times New Roman" panose="02020603050405020304" pitchFamily="18" charset="0"/>
                <a:cs typeface="Times New Roman" panose="02020603050405020304" pitchFamily="18" charset="0"/>
              </a:rPr>
              <a:t>- Nam châm là vật có từ tính (hút được các vật bằng sắt và một số hợp kim của sắt).</a:t>
            </a:r>
          </a:p>
          <a:p>
            <a:r>
              <a:rPr lang="en-US" sz="2800">
                <a:latin typeface="Times New Roman" panose="02020603050405020304" pitchFamily="18" charset="0"/>
                <a:cs typeface="Times New Roman" panose="02020603050405020304" pitchFamily="18" charset="0"/>
              </a:rPr>
              <a:t> Kim nam châm khi đặt cân bằng trên mũi nhọn luôn chỉ hướng Bắc – Nam.</a:t>
            </a:r>
          </a:p>
        </p:txBody>
      </p:sp>
      <p:sp>
        <p:nvSpPr>
          <p:cNvPr id="8" name="Title 1"/>
          <p:cNvSpPr>
            <a:spLocks noGrp="1"/>
          </p:cNvSpPr>
          <p:nvPr/>
        </p:nvSpPr>
        <p:spPr>
          <a:xfrm>
            <a:off x="1076325" y="56896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10">
                <a:solidFill>
                  <a:srgbClr val="00B0F0"/>
                </a:solidFill>
                <a:latin typeface="Times New Roman" panose="02020603050405020304" pitchFamily="18" charset="0"/>
                <a:cs typeface="Times New Roman" panose="02020603050405020304" pitchFamily="18" charset="0"/>
              </a:rPr>
              <a:t>3. Dùng kim nam châm xác định các hướng đông tây nam bắc trong phòng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80385"/>
          </a:xfrm>
        </p:spPr>
        <p:txBody>
          <a:bodyPr>
            <a:normAutofit fontScale="90000"/>
          </a:bodyPr>
          <a:lstStyle/>
          <a:p>
            <a:r>
              <a:rPr lang="en-US" sz="3555">
                <a:latin typeface="Times New Roman" panose="02020603050405020304" pitchFamily="18" charset="0"/>
                <a:cs typeface="Times New Roman" panose="02020603050405020304" pitchFamily="18" charset="0"/>
              </a:rPr>
              <a:t>Bước 1: Xác định hướng nam và hướng bắc bằng kim nam châm đặt cân bằng trên mũi nhọn. Sau đó đánh dấu vào tờ giấy.</a:t>
            </a:r>
            <a:br>
              <a:rPr lang="en-US" sz="3555">
                <a:latin typeface="Times New Roman" panose="02020603050405020304" pitchFamily="18" charset="0"/>
                <a:cs typeface="Times New Roman" panose="02020603050405020304" pitchFamily="18" charset="0"/>
              </a:rPr>
            </a:br>
            <a:br>
              <a:rPr lang="en-US" sz="3555">
                <a:latin typeface="Times New Roman" panose="02020603050405020304" pitchFamily="18" charset="0"/>
                <a:cs typeface="Times New Roman" panose="02020603050405020304" pitchFamily="18" charset="0"/>
              </a:rPr>
            </a:br>
            <a:r>
              <a:rPr lang="en-US" sz="3555">
                <a:latin typeface="Times New Roman" panose="02020603050405020304" pitchFamily="18" charset="0"/>
                <a:cs typeface="Times New Roman" panose="02020603050405020304" pitchFamily="18" charset="0"/>
              </a:rPr>
              <a:t>Bước 2: Xác định hướng Tây và hướng Đông theo quy tắc sau:</a:t>
            </a:r>
          </a:p>
        </p:txBody>
      </p:sp>
      <p:pic>
        <p:nvPicPr>
          <p:cNvPr id="4" name="Content Placeholder 3" descr="12-1652967886"/>
          <p:cNvPicPr>
            <a:picLocks noGrp="1" noChangeAspect="1"/>
          </p:cNvPicPr>
          <p:nvPr>
            <p:ph idx="1"/>
          </p:nvPr>
        </p:nvPicPr>
        <p:blipFill>
          <a:blip r:embed="rId2"/>
          <a:stretch>
            <a:fillRect/>
          </a:stretch>
        </p:blipFill>
        <p:spPr>
          <a:xfrm>
            <a:off x="4618990" y="3601085"/>
            <a:ext cx="4295140" cy="2901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a:solidFill>
                  <a:srgbClr val="FF0000"/>
                </a:solidFill>
                <a:latin typeface="Times New Roman" panose="02020603050405020304" pitchFamily="18" charset="0"/>
                <a:cs typeface="Times New Roman" panose="02020603050405020304" pitchFamily="18" charset="0"/>
              </a:rPr>
              <a:t>TIẾT 2: </a:t>
            </a:r>
          </a:p>
        </p:txBody>
      </p:sp>
    </p:spTree>
    <p:extLst>
      <p:ext uri="{BB962C8B-B14F-4D97-AF65-F5344CB8AC3E}">
        <p14:creationId xmlns:p14="http://schemas.microsoft.com/office/powerpoint/2010/main" val="2545839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3800"/>
            <a:ext cx="10515600" cy="1974215"/>
          </a:xfrm>
        </p:spPr>
        <p:txBody>
          <a:bodyPr>
            <a:normAutofit fontScale="90000"/>
          </a:bodyPr>
          <a:lstStyle/>
          <a:p>
            <a:r>
              <a:rPr lang="en-US" sz="3110">
                <a:latin typeface="Times New Roman" panose="02020603050405020304" pitchFamily="18" charset="0"/>
                <a:cs typeface="Times New Roman" panose="02020603050405020304" pitchFamily="18" charset="0"/>
              </a:rPr>
              <a:t>Treo thanh nam châm thẳng bằng hai sợi chỉ lên thanh ngang của giá đỡ, để cho thanh nam châm nằm cân bằng. Đưa một cực của thanh nam châm khác lại gần một đầu thanh nam châm được treo (Hình 18.4). Sau đó đưa cực kia của nam châm lại gần thanh nam châm được treo. Mô tả hiện tượng xảy ra.</a:t>
            </a:r>
          </a:p>
        </p:txBody>
      </p:sp>
      <p:pic>
        <p:nvPicPr>
          <p:cNvPr id="4" name="Content Placeholder 3" descr="184"/>
          <p:cNvPicPr>
            <a:picLocks noGrp="1" noChangeAspect="1"/>
          </p:cNvPicPr>
          <p:nvPr>
            <p:ph idx="1"/>
          </p:nvPr>
        </p:nvPicPr>
        <p:blipFill>
          <a:blip r:embed="rId2"/>
          <a:stretch>
            <a:fillRect/>
          </a:stretch>
        </p:blipFill>
        <p:spPr>
          <a:xfrm>
            <a:off x="8005445" y="3486785"/>
            <a:ext cx="3876675" cy="2800350"/>
          </a:xfrm>
          <a:prstGeom prst="rect">
            <a:avLst/>
          </a:prstGeom>
        </p:spPr>
      </p:pic>
      <p:sp>
        <p:nvSpPr>
          <p:cNvPr id="5" name="Title 1"/>
          <p:cNvSpPr>
            <a:spLocks noGrp="1"/>
          </p:cNvSpPr>
          <p:nvPr/>
        </p:nvSpPr>
        <p:spPr>
          <a:xfrm>
            <a:off x="841375" y="2854325"/>
            <a:ext cx="7056755" cy="383222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110">
              <a:latin typeface="Times New Roman" panose="02020603050405020304" pitchFamily="18" charset="0"/>
              <a:cs typeface="Times New Roman" panose="02020603050405020304" pitchFamily="18" charset="0"/>
            </a:endParaRPr>
          </a:p>
          <a:p>
            <a:r>
              <a:rPr lang="en-US" sz="3110">
                <a:latin typeface="Times New Roman" panose="02020603050405020304" pitchFamily="18" charset="0"/>
                <a:cs typeface="Times New Roman" panose="02020603050405020304" pitchFamily="18" charset="0"/>
              </a:rPr>
              <a:t>Hiện tượng xảy ra:</a:t>
            </a:r>
          </a:p>
          <a:p>
            <a:endParaRPr lang="en-US" sz="3110">
              <a:latin typeface="Times New Roman" panose="02020603050405020304" pitchFamily="18" charset="0"/>
              <a:cs typeface="Times New Roman" panose="02020603050405020304" pitchFamily="18" charset="0"/>
            </a:endParaRPr>
          </a:p>
          <a:p>
            <a:r>
              <a:rPr lang="en-US" sz="3110">
                <a:latin typeface="Times New Roman" panose="02020603050405020304" pitchFamily="18" charset="0"/>
                <a:cs typeface="Times New Roman" panose="02020603050405020304" pitchFamily="18" charset="0"/>
              </a:rPr>
              <a:t>+ Khi đưa một cực của thanh nam châm khác lại gần một đầu thanh nam châm được treo thì thấy chúng hút nhau.</a:t>
            </a:r>
          </a:p>
          <a:p>
            <a:endParaRPr lang="en-US" sz="3110">
              <a:latin typeface="Times New Roman" panose="02020603050405020304" pitchFamily="18" charset="0"/>
              <a:cs typeface="Times New Roman" panose="02020603050405020304" pitchFamily="18" charset="0"/>
            </a:endParaRPr>
          </a:p>
          <a:p>
            <a:r>
              <a:rPr lang="en-US" sz="3110">
                <a:latin typeface="Times New Roman" panose="02020603050405020304" pitchFamily="18" charset="0"/>
                <a:cs typeface="Times New Roman" panose="02020603050405020304" pitchFamily="18" charset="0"/>
              </a:rPr>
              <a:t>+ Sau đó đưa cực kia của nam châm lại gần thanh nam châm được treo thì thấy chúng đẩy nhau.</a:t>
            </a:r>
          </a:p>
        </p:txBody>
      </p:sp>
      <p:sp>
        <p:nvSpPr>
          <p:cNvPr id="3" name="Title 1"/>
          <p:cNvSpPr>
            <a:spLocks noGrp="1"/>
          </p:cNvSpPr>
          <p:nvPr/>
        </p:nvSpPr>
        <p:spPr>
          <a:xfrm>
            <a:off x="361315" y="459105"/>
            <a:ext cx="8660130" cy="666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   </a:t>
            </a:r>
            <a:r>
              <a:rPr lang="en-US" sz="4000">
                <a:solidFill>
                  <a:srgbClr val="FF0000"/>
                </a:solidFill>
                <a:latin typeface="Times New Roman" panose="02020603050405020304" pitchFamily="18" charset="0"/>
                <a:cs typeface="Times New Roman" panose="02020603050405020304" pitchFamily="18" charset="0"/>
              </a:rPr>
              <a:t>III. Tương tác giữa hai nam châm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972800" cy="582613"/>
          </a:xfrm>
        </p:spPr>
        <p:txBody>
          <a:bodyPr>
            <a:normAutofit fontScale="90000"/>
          </a:bodyPr>
          <a:lstStyle/>
          <a:p>
            <a:r>
              <a:rPr lang="en-US">
                <a:latin typeface="Times New Roman" panose="02020603050405020304" pitchFamily="18" charset="0"/>
                <a:cs typeface="Times New Roman" panose="02020603050405020304" pitchFamily="18" charset="0"/>
              </a:rPr>
              <a:t>Qua thí nghiệm có thể rút ra kết luận gì về tương tác giữa hai nam châm?</a:t>
            </a:r>
          </a:p>
        </p:txBody>
      </p:sp>
      <p:sp>
        <p:nvSpPr>
          <p:cNvPr id="4" name="Title 1"/>
          <p:cNvSpPr>
            <a:spLocks noGrp="1"/>
          </p:cNvSpPr>
          <p:nvPr/>
        </p:nvSpPr>
        <p:spPr>
          <a:xfrm>
            <a:off x="803275" y="1606550"/>
            <a:ext cx="10515600" cy="34048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Tương tác giữa hai nam châm:</a:t>
            </a: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 Hai từ cực khác tên thì hút nhau</a:t>
            </a: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 Hai từ cực cùng tên thì đẩy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5375"/>
            <a:ext cx="10515600" cy="4064635"/>
          </a:xfrm>
        </p:spPr>
        <p:txBody>
          <a:bodyPr>
            <a:normAutofit fontScale="90000"/>
          </a:bodyPr>
          <a:lstStyle/>
          <a:p>
            <a:r>
              <a:rPr lang="en-US" sz="3110">
                <a:latin typeface="Times New Roman" panose="02020603050405020304" pitchFamily="18" charset="0"/>
                <a:cs typeface="Times New Roman" panose="02020603050405020304" pitchFamily="18" charset="0"/>
              </a:rPr>
              <a:t>Thí nghiệm:</a:t>
            </a:r>
            <a:br>
              <a:rPr lang="en-US" sz="3110">
                <a:latin typeface="Times New Roman" panose="02020603050405020304" pitchFamily="18" charset="0"/>
                <a:cs typeface="Times New Roman" panose="02020603050405020304" pitchFamily="18" charset="0"/>
              </a:rPr>
            </a:br>
            <a:r>
              <a:rPr lang="en-US" sz="3110">
                <a:latin typeface="Times New Roman" panose="02020603050405020304" pitchFamily="18" charset="0"/>
                <a:cs typeface="Times New Roman" panose="02020603050405020304" pitchFamily="18" charset="0"/>
              </a:rPr>
              <a:t>- Đặt một kim nam châm tự do tại vị trí gần một nam châm thẳng (Hình 18.5). Xác định hướng của kim nam châm.</a:t>
            </a:r>
            <a:br>
              <a:rPr lang="en-US" sz="3110">
                <a:latin typeface="Times New Roman" panose="02020603050405020304" pitchFamily="18" charset="0"/>
                <a:cs typeface="Times New Roman" panose="02020603050405020304" pitchFamily="18" charset="0"/>
              </a:rPr>
            </a:br>
            <a:br>
              <a:rPr lang="en-US" sz="3110">
                <a:latin typeface="Times New Roman" panose="02020603050405020304" pitchFamily="18" charset="0"/>
                <a:cs typeface="Times New Roman" panose="02020603050405020304" pitchFamily="18" charset="0"/>
              </a:rPr>
            </a:br>
            <a:r>
              <a:rPr lang="en-US" sz="3110">
                <a:latin typeface="Times New Roman" panose="02020603050405020304" pitchFamily="18" charset="0"/>
                <a:cs typeface="Times New Roman" panose="02020603050405020304" pitchFamily="18" charset="0"/>
              </a:rPr>
              <a:t>- Đẩy kim nam châm lệch khỏi hướng vừa xác định rồi buông tay. Khi kim đã đứng yên, kim còn chỉ hướng lúc đầu nữa không? Làm lại thí nghiệm 2 lần và nhận xét.</a:t>
            </a:r>
            <a:br>
              <a:rPr lang="en-US" sz="3110">
                <a:latin typeface="Times New Roman" panose="02020603050405020304" pitchFamily="18" charset="0"/>
                <a:cs typeface="Times New Roman" panose="02020603050405020304" pitchFamily="18" charset="0"/>
              </a:rPr>
            </a:br>
            <a:br>
              <a:rPr lang="en-US" sz="3110">
                <a:latin typeface="Times New Roman" panose="02020603050405020304" pitchFamily="18" charset="0"/>
                <a:cs typeface="Times New Roman" panose="02020603050405020304" pitchFamily="18" charset="0"/>
              </a:rPr>
            </a:br>
            <a:r>
              <a:rPr lang="en-US" sz="3110">
                <a:latin typeface="Times New Roman" panose="02020603050405020304" pitchFamily="18" charset="0"/>
                <a:cs typeface="Times New Roman" panose="02020603050405020304" pitchFamily="18" charset="0"/>
              </a:rPr>
              <a:t>- Làm lại thí nghiệm trên ở vị trí khác của kim nam châm.</a:t>
            </a:r>
          </a:p>
        </p:txBody>
      </p:sp>
      <p:pic>
        <p:nvPicPr>
          <p:cNvPr id="4" name="Content Placeholder 3" descr="185"/>
          <p:cNvPicPr>
            <a:picLocks noGrp="1" noChangeAspect="1"/>
          </p:cNvPicPr>
          <p:nvPr>
            <p:ph idx="1"/>
          </p:nvPr>
        </p:nvPicPr>
        <p:blipFill>
          <a:blip r:embed="rId2"/>
          <a:stretch>
            <a:fillRect/>
          </a:stretch>
        </p:blipFill>
        <p:spPr>
          <a:xfrm>
            <a:off x="5843270" y="1048385"/>
            <a:ext cx="6200775" cy="1638300"/>
          </a:xfrm>
          <a:prstGeom prst="rect">
            <a:avLst/>
          </a:prstGeom>
        </p:spPr>
      </p:pic>
      <p:sp>
        <p:nvSpPr>
          <p:cNvPr id="5" name="Title 1"/>
          <p:cNvSpPr>
            <a:spLocks noGrp="1"/>
          </p:cNvSpPr>
          <p:nvPr/>
        </p:nvSpPr>
        <p:spPr>
          <a:xfrm>
            <a:off x="361315" y="325755"/>
            <a:ext cx="10931525" cy="666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rgbClr val="FF0000"/>
                </a:solidFill>
                <a:latin typeface="Times New Roman" panose="02020603050405020304" pitchFamily="18" charset="0"/>
                <a:cs typeface="Times New Roman" panose="02020603050405020304" pitchFamily="18" charset="0"/>
              </a:rPr>
              <a:t> </a:t>
            </a:r>
            <a:r>
              <a:rPr lang="en-US" sz="4000">
                <a:solidFill>
                  <a:srgbClr val="FF0000"/>
                </a:solidFill>
                <a:latin typeface="Times New Roman" panose="02020603050405020304" pitchFamily="18" charset="0"/>
                <a:cs typeface="Times New Roman" panose="02020603050405020304" pitchFamily="18" charset="0"/>
              </a:rPr>
              <a:t>IV. Định hướng của một kim nam châm tự do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49905"/>
          </a:xfrm>
        </p:spPr>
        <p:txBody>
          <a:bodyPr>
            <a:normAutofit/>
          </a:bodyPr>
          <a:lstStyle/>
          <a:p>
            <a:r>
              <a:rPr lang="en-US">
                <a:latin typeface="Times New Roman" panose="02020603050405020304" pitchFamily="18" charset="0"/>
                <a:cs typeface="Times New Roman" panose="02020603050405020304" pitchFamily="18" charset="0"/>
              </a:rPr>
              <a:t>-</a:t>
            </a:r>
            <a:r>
              <a:rPr lang="en-US" sz="3600">
                <a:latin typeface="Times New Roman" panose="02020603050405020304" pitchFamily="18" charset="0"/>
                <a:cs typeface="Times New Roman" panose="02020603050405020304" pitchFamily="18" charset="0"/>
              </a:rPr>
              <a:t> Đặt một kim nam châm tự do tại vị trí gần một nam châm thẳng (Hình 18.5). Ta thấy kim nam châm chỉ hướng Nam – Bắc.</a:t>
            </a:r>
            <a:br>
              <a:rPr lang="en-US" sz="3600">
                <a:latin typeface="Times New Roman" panose="02020603050405020304" pitchFamily="18" charset="0"/>
                <a:cs typeface="Times New Roman" panose="02020603050405020304" pitchFamily="18" charset="0"/>
              </a:rPr>
            </a:br>
            <a:endParaRPr lang="en-US" sz="3600">
              <a:latin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975360" y="2101215"/>
            <a:ext cx="10515600" cy="30295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 Đẩy kim nam châm lệch khỏi hướng vừa xác định rồi buông tay. Khi kim đã đứng yên, kim vẫn chỉ hướng như lúc đầu.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0025"/>
            <a:ext cx="10515600" cy="1325563"/>
          </a:xfrm>
        </p:spPr>
        <p:txBody>
          <a:bodyPr>
            <a:normAutofit fontScale="90000"/>
          </a:bodyPr>
          <a:lstStyle/>
          <a:p>
            <a:r>
              <a:rPr lang="en-US" sz="4445">
                <a:latin typeface="Times New Roman" panose="02020603050405020304" pitchFamily="18" charset="0"/>
                <a:cs typeface="Times New Roman" panose="02020603050405020304" pitchFamily="18" charset="0"/>
              </a:rPr>
              <a:t>Từ thí nghiệm trên rút ra nhận xét gì về tác dụng của một nam châm lên một kim nam châm?</a:t>
            </a:r>
          </a:p>
        </p:txBody>
      </p:sp>
      <p:sp>
        <p:nvSpPr>
          <p:cNvPr id="4" name="Title 1"/>
          <p:cNvSpPr>
            <a:spLocks noGrp="1"/>
          </p:cNvSpPr>
          <p:nvPr/>
        </p:nvSpPr>
        <p:spPr>
          <a:xfrm>
            <a:off x="803275" y="30448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Times New Roman" panose="02020603050405020304" pitchFamily="18" charset="0"/>
                <a:cs typeface="Times New Roman" panose="02020603050405020304" pitchFamily="18" charset="0"/>
              </a:rPr>
              <a:t>Kim nam châm đặt gần nam châm sẽ chịu tác dụng của nam châm làm cho kim nằm theo một hướng xác định.</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635" y="110490"/>
            <a:ext cx="1269365" cy="11817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a:solidFill>
                  <a:srgbClr val="FF0000"/>
                </a:solidFill>
                <a:latin typeface="Times New Roman" panose="02020603050405020304" pitchFamily="18" charset="0"/>
                <a:cs typeface="Times New Roman" panose="02020603050405020304" pitchFamily="18" charset="0"/>
              </a:rPr>
              <a:t>TIẾT 3</a:t>
            </a:r>
          </a:p>
        </p:txBody>
      </p:sp>
      <p:sp>
        <p:nvSpPr>
          <p:cNvPr id="4" name="TextBox 3">
            <a:extLst>
              <a:ext uri="{FF2B5EF4-FFF2-40B4-BE49-F238E27FC236}">
                <a16:creationId xmlns:a16="http://schemas.microsoft.com/office/drawing/2014/main" id="{95218240-7774-5297-1854-2E4BAC200322}"/>
              </a:ext>
            </a:extLst>
          </p:cNvPr>
          <p:cNvSpPr txBox="1"/>
          <p:nvPr/>
        </p:nvSpPr>
        <p:spPr>
          <a:xfrm>
            <a:off x="410633" y="4897103"/>
            <a:ext cx="6104466" cy="1754326"/>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2536926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10690"/>
          </a:xfrm>
        </p:spPr>
        <p:txBody>
          <a:bodyPr>
            <a:normAutofit fontScale="90000"/>
          </a:bodyPr>
          <a:lstStyle/>
          <a:p>
            <a:r>
              <a:rPr lang="en-US">
                <a:latin typeface="Times New Roman" panose="02020603050405020304" pitchFamily="18" charset="0"/>
                <a:cs typeface="Times New Roman" panose="02020603050405020304" pitchFamily="18" charset="0"/>
              </a:rPr>
              <a:t>Chắc hẳn ai trong số chúng ta cũng đã từng nhìn thấy nam châm. Vì nam châm rất phổ biến trong đời sống và có nhiều hình dạng khác nhau.</a:t>
            </a:r>
          </a:p>
        </p:txBody>
      </p:sp>
      <p:pic>
        <p:nvPicPr>
          <p:cNvPr id="4" name="Content Placeholder 3" descr="blobid1-1652718802"/>
          <p:cNvPicPr>
            <a:picLocks noGrp="1" noChangeAspect="1"/>
          </p:cNvPicPr>
          <p:nvPr>
            <p:ph sz="half" idx="1"/>
          </p:nvPr>
        </p:nvPicPr>
        <p:blipFill>
          <a:blip r:embed="rId2"/>
          <a:stretch>
            <a:fillRect/>
          </a:stretch>
        </p:blipFill>
        <p:spPr>
          <a:xfrm>
            <a:off x="1898650" y="2957195"/>
            <a:ext cx="4236085" cy="3385820"/>
          </a:xfrm>
          <a:prstGeom prst="rect">
            <a:avLst/>
          </a:prstGeom>
        </p:spPr>
      </p:pic>
      <p:pic>
        <p:nvPicPr>
          <p:cNvPr id="5" name="Content Placeholder 4"/>
          <p:cNvPicPr>
            <a:picLocks noGrp="1" noChangeAspect="1"/>
          </p:cNvPicPr>
          <p:nvPr>
            <p:ph sz="half" idx="2"/>
          </p:nvPr>
        </p:nvPicPr>
        <p:blipFill>
          <a:blip r:embed="rId3"/>
          <a:stretch>
            <a:fillRect/>
          </a:stretch>
        </p:blipFill>
        <p:spPr>
          <a:xfrm>
            <a:off x="6436360" y="2957195"/>
            <a:ext cx="3861435" cy="33858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19100"/>
            <a:ext cx="10972800" cy="1140460"/>
          </a:xfrm>
        </p:spPr>
        <p:txBody>
          <a:bodyPr>
            <a:normAutofit fontScale="90000"/>
          </a:bodyPr>
          <a:lstStyle/>
          <a:p>
            <a:pPr algn="ctr"/>
            <a:r>
              <a:rPr lang="en-US" sz="3555" b="1">
                <a:solidFill>
                  <a:srgbClr val="FF0000"/>
                </a:solidFill>
                <a:latin typeface="Times New Roman" panose="02020603050405020304" pitchFamily="18" charset="0"/>
                <a:cs typeface="Times New Roman" panose="02020603050405020304" pitchFamily="18" charset="0"/>
              </a:rPr>
              <a:t>Câu 1: </a:t>
            </a:r>
            <a:br>
              <a:rPr lang="en-US" sz="3555" b="1">
                <a:solidFill>
                  <a:srgbClr val="FF0000"/>
                </a:solidFill>
                <a:latin typeface="Times New Roman" panose="02020603050405020304" pitchFamily="18" charset="0"/>
                <a:cs typeface="Times New Roman" panose="02020603050405020304" pitchFamily="18" charset="0"/>
              </a:rPr>
            </a:br>
            <a:r>
              <a:rPr lang="en-US" sz="3555" b="1">
                <a:solidFill>
                  <a:srgbClr val="FF0000"/>
                </a:solidFill>
                <a:latin typeface="Times New Roman" panose="02020603050405020304" pitchFamily="18" charset="0"/>
                <a:cs typeface="Times New Roman" panose="02020603050405020304" pitchFamily="18" charset="0"/>
              </a:rPr>
              <a:t>Khoanh tròn vào từ đúng hoặc sai các câu dưới đây nói về nam châm </a:t>
            </a:r>
          </a:p>
        </p:txBody>
      </p:sp>
      <p:graphicFrame>
        <p:nvGraphicFramePr>
          <p:cNvPr id="4" name="Content Placeholder 3"/>
          <p:cNvGraphicFramePr>
            <a:graphicFrameLocks noGrp="1"/>
          </p:cNvGraphicFramePr>
          <p:nvPr>
            <p:ph idx="1"/>
          </p:nvPr>
        </p:nvGraphicFramePr>
        <p:xfrm>
          <a:off x="838200" y="2159000"/>
          <a:ext cx="10515600" cy="3947160"/>
        </p:xfrm>
        <a:graphic>
          <a:graphicData uri="http://schemas.openxmlformats.org/drawingml/2006/table">
            <a:tbl>
              <a:tblPr firstRow="1" bandRow="1">
                <a:tableStyleId>{5940675A-B579-460E-94D1-54222C63F5DA}</a:tableStyleId>
              </a:tblPr>
              <a:tblGrid>
                <a:gridCol w="1155700">
                  <a:extLst>
                    <a:ext uri="{9D8B030D-6E8A-4147-A177-3AD203B41FA5}">
                      <a16:colId xmlns:a16="http://schemas.microsoft.com/office/drawing/2014/main" val="20000"/>
                    </a:ext>
                  </a:extLst>
                </a:gridCol>
                <a:gridCol w="6278245">
                  <a:extLst>
                    <a:ext uri="{9D8B030D-6E8A-4147-A177-3AD203B41FA5}">
                      <a16:colId xmlns:a16="http://schemas.microsoft.com/office/drawing/2014/main" val="20001"/>
                    </a:ext>
                  </a:extLst>
                </a:gridCol>
                <a:gridCol w="1537970">
                  <a:extLst>
                    <a:ext uri="{9D8B030D-6E8A-4147-A177-3AD203B41FA5}">
                      <a16:colId xmlns:a16="http://schemas.microsoft.com/office/drawing/2014/main" val="20002"/>
                    </a:ext>
                  </a:extLst>
                </a:gridCol>
                <a:gridCol w="1543685">
                  <a:extLst>
                    <a:ext uri="{9D8B030D-6E8A-4147-A177-3AD203B41FA5}">
                      <a16:colId xmlns:a16="http://schemas.microsoft.com/office/drawing/2014/main" val="20003"/>
                    </a:ext>
                  </a:extLst>
                </a:gridCol>
              </a:tblGrid>
              <a:tr h="480060">
                <a:tc>
                  <a:txBody>
                    <a:bodyPr/>
                    <a:lstStyle/>
                    <a:p>
                      <a:pPr indent="0" algn="ctr">
                        <a:buNone/>
                      </a:pPr>
                      <a:r>
                        <a:rPr lang="en-US" sz="2800" b="1">
                          <a:solidFill>
                            <a:srgbClr val="000000"/>
                          </a:solidFill>
                          <a:latin typeface="Times New Roman" panose="02020603050405020304" pitchFamily="18" charset="0"/>
                          <a:cs typeface="Times New Roman" panose="02020603050405020304" pitchFamily="18" charset="0"/>
                        </a:rPr>
                        <a:t>STT</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000000"/>
                          </a:solidFill>
                          <a:latin typeface="Times New Roman" panose="02020603050405020304" pitchFamily="18" charset="0"/>
                          <a:cs typeface="Times New Roman" panose="02020603050405020304" pitchFamily="18" charset="0"/>
                        </a:rPr>
                        <a:t>Nói về nam châm</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ctr">
                        <a:buNone/>
                      </a:pPr>
                      <a:r>
                        <a:rPr lang="en-US" sz="2800" b="1">
                          <a:solidFill>
                            <a:srgbClr val="000000"/>
                          </a:solidFill>
                          <a:latin typeface="Times New Roman" panose="02020603050405020304" pitchFamily="18" charset="0"/>
                          <a:cs typeface="Times New Roman" panose="02020603050405020304" pitchFamily="18" charset="0"/>
                        </a:rPr>
                        <a:t>Đánh giá </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480695">
                <a:tc>
                  <a:txBody>
                    <a:bodyPr/>
                    <a:lstStyle/>
                    <a:p>
                      <a:pPr indent="0" algn="ctr">
                        <a:buNone/>
                      </a:pPr>
                      <a:r>
                        <a:rPr lang="en-US" sz="2800" b="0">
                          <a:solidFill>
                            <a:srgbClr val="000000"/>
                          </a:solidFill>
                          <a:latin typeface="Times New Roman" panose="02020603050405020304" pitchFamily="18" charset="0"/>
                          <a:cs typeface="Times New Roman" panose="02020603050405020304" pitchFamily="18" charset="0"/>
                        </a:rPr>
                        <a:t>1</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Nam châm hút được tất cả các vật bằng kim loại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đúng</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Sai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0060">
                <a:tc>
                  <a:txBody>
                    <a:bodyPr/>
                    <a:lstStyle/>
                    <a:p>
                      <a:pPr indent="0" algn="ctr">
                        <a:buNone/>
                      </a:pPr>
                      <a:r>
                        <a:rPr lang="en-US" sz="2800" b="0">
                          <a:solidFill>
                            <a:srgbClr val="000000"/>
                          </a:solidFill>
                          <a:latin typeface="Times New Roman" panose="02020603050405020304" pitchFamily="18" charset="0"/>
                          <a:cs typeface="Times New Roman" panose="02020603050405020304" pitchFamily="18" charset="0"/>
                        </a:rPr>
                        <a:t>2</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Nam châm nào cũng có hai cực: một cực gọi là cực bắc, một cực gọi là cực nam</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đúng</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Sai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0060">
                <a:tc>
                  <a:txBody>
                    <a:bodyPr/>
                    <a:lstStyle/>
                    <a:p>
                      <a:pPr indent="0" algn="ctr">
                        <a:buNone/>
                      </a:pPr>
                      <a:r>
                        <a:rPr lang="en-US" sz="2800" b="0">
                          <a:solidFill>
                            <a:srgbClr val="000000"/>
                          </a:solidFill>
                          <a:latin typeface="Times New Roman" panose="02020603050405020304" pitchFamily="18" charset="0"/>
                          <a:cs typeface="Times New Roman" panose="02020603050405020304" pitchFamily="18" charset="0"/>
                        </a:rPr>
                        <a:t>3</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Hai nam châm cứ để gần nhau là hút nhau</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đúng</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Sai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0755">
                <a:tc>
                  <a:txBody>
                    <a:bodyPr/>
                    <a:lstStyle/>
                    <a:p>
                      <a:pPr indent="0" algn="ctr">
                        <a:buNone/>
                      </a:pPr>
                      <a:r>
                        <a:rPr lang="en-US" sz="2800" b="0">
                          <a:solidFill>
                            <a:srgbClr val="000000"/>
                          </a:solidFill>
                          <a:latin typeface="Times New Roman" panose="02020603050405020304" pitchFamily="18" charset="0"/>
                          <a:cs typeface="Times New Roman" panose="02020603050405020304" pitchFamily="18" charset="0"/>
                        </a:rPr>
                        <a:t>4</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Một kim nam châm để tự do thì một đầu kim luôn chỉ hướng bắc, một đầu luôn chỉ hướng nam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đúng</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Sai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684530"/>
            <a:ext cx="10972800" cy="768350"/>
          </a:xfrm>
        </p:spPr>
        <p:txBody>
          <a:bodyPr/>
          <a:lstStyle/>
          <a:p>
            <a:pPr algn="ctr"/>
            <a:r>
              <a:rPr lang="en-US" sz="3200">
                <a:solidFill>
                  <a:srgbClr val="FF0000"/>
                </a:solidFill>
                <a:latin typeface="Times New Roman" panose="02020603050405020304" pitchFamily="18" charset="0"/>
                <a:cs typeface="Times New Roman" panose="02020603050405020304" pitchFamily="18" charset="0"/>
              </a:rPr>
              <a:t>TRẢ LỜI</a:t>
            </a:r>
          </a:p>
        </p:txBody>
      </p:sp>
      <p:graphicFrame>
        <p:nvGraphicFramePr>
          <p:cNvPr id="4" name="Content Placeholder 3"/>
          <p:cNvGraphicFramePr>
            <a:graphicFrameLocks noGrp="1"/>
          </p:cNvGraphicFramePr>
          <p:nvPr>
            <p:ph sz="half" idx="1"/>
          </p:nvPr>
        </p:nvGraphicFramePr>
        <p:xfrm>
          <a:off x="838200" y="1890395"/>
          <a:ext cx="7480300" cy="666750"/>
        </p:xfrm>
        <a:graphic>
          <a:graphicData uri="http://schemas.openxmlformats.org/drawingml/2006/table">
            <a:tbl>
              <a:tblPr firstRow="1" bandRow="1">
                <a:tableStyleId>{5940675A-B579-460E-94D1-54222C63F5DA}</a:tableStyleId>
              </a:tblPr>
              <a:tblGrid>
                <a:gridCol w="896620">
                  <a:extLst>
                    <a:ext uri="{9D8B030D-6E8A-4147-A177-3AD203B41FA5}">
                      <a16:colId xmlns:a16="http://schemas.microsoft.com/office/drawing/2014/main" val="20000"/>
                    </a:ext>
                  </a:extLst>
                </a:gridCol>
                <a:gridCol w="6583680">
                  <a:extLst>
                    <a:ext uri="{9D8B030D-6E8A-4147-A177-3AD203B41FA5}">
                      <a16:colId xmlns:a16="http://schemas.microsoft.com/office/drawing/2014/main" val="20001"/>
                    </a:ext>
                  </a:extLst>
                </a:gridCol>
              </a:tblGrid>
              <a:tr h="666750">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1</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Nam châm hút được tất cả các vật bằng kim loại</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Content Placeholder 4"/>
          <p:cNvGraphicFramePr>
            <a:graphicFrameLocks noGrp="1"/>
          </p:cNvGraphicFramePr>
          <p:nvPr>
            <p:ph sz="half" idx="2"/>
          </p:nvPr>
        </p:nvGraphicFramePr>
        <p:xfrm>
          <a:off x="8947150" y="1891030"/>
          <a:ext cx="1671955" cy="666115"/>
        </p:xfrm>
        <a:graphic>
          <a:graphicData uri="http://schemas.openxmlformats.org/drawingml/2006/table">
            <a:tbl>
              <a:tblPr firstRow="1" bandRow="1">
                <a:tableStyleId>{5940675A-B579-460E-94D1-54222C63F5DA}</a:tableStyleId>
              </a:tblPr>
              <a:tblGrid>
                <a:gridCol w="1671955">
                  <a:extLst>
                    <a:ext uri="{9D8B030D-6E8A-4147-A177-3AD203B41FA5}">
                      <a16:colId xmlns:a16="http://schemas.microsoft.com/office/drawing/2014/main" val="20000"/>
                    </a:ext>
                  </a:extLst>
                </a:gridCol>
              </a:tblGrid>
              <a:tr h="666115">
                <a:tc>
                  <a:txBody>
                    <a:bodyPr/>
                    <a:lstStyle/>
                    <a:p>
                      <a:pPr indent="0">
                        <a:buNone/>
                      </a:pPr>
                      <a:r>
                        <a:rPr lang="en-US" sz="2400" b="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SAI</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Table 6"/>
          <p:cNvGraphicFramePr/>
          <p:nvPr/>
        </p:nvGraphicFramePr>
        <p:xfrm>
          <a:off x="838200" y="2759075"/>
          <a:ext cx="7433945" cy="731520"/>
        </p:xfrm>
        <a:graphic>
          <a:graphicData uri="http://schemas.openxmlformats.org/drawingml/2006/table">
            <a:tbl>
              <a:tblPr firstRow="1" bandRow="1">
                <a:tableStyleId>{5940675A-B579-460E-94D1-54222C63F5DA}</a:tableStyleId>
              </a:tblPr>
              <a:tblGrid>
                <a:gridCol w="850900">
                  <a:extLst>
                    <a:ext uri="{9D8B030D-6E8A-4147-A177-3AD203B41FA5}">
                      <a16:colId xmlns:a16="http://schemas.microsoft.com/office/drawing/2014/main" val="20000"/>
                    </a:ext>
                  </a:extLst>
                </a:gridCol>
                <a:gridCol w="6583045">
                  <a:extLst>
                    <a:ext uri="{9D8B030D-6E8A-4147-A177-3AD203B41FA5}">
                      <a16:colId xmlns:a16="http://schemas.microsoft.com/office/drawing/2014/main" val="20001"/>
                    </a:ext>
                  </a:extLst>
                </a:gridCol>
              </a:tblGrid>
              <a:tr h="480060">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2</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Nam châm nào cũng có hai cực: một cực gọi là cực bắc, một cực gọi là cực nam</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 name="Table 7"/>
          <p:cNvGraphicFramePr/>
          <p:nvPr/>
        </p:nvGraphicFramePr>
        <p:xfrm>
          <a:off x="8947150" y="2759075"/>
          <a:ext cx="1671955" cy="731520"/>
        </p:xfrm>
        <a:graphic>
          <a:graphicData uri="http://schemas.openxmlformats.org/drawingml/2006/table">
            <a:tbl>
              <a:tblPr firstRow="1" bandRow="1">
                <a:tableStyleId>{5940675A-B579-460E-94D1-54222C63F5DA}</a:tableStyleId>
              </a:tblPr>
              <a:tblGrid>
                <a:gridCol w="1671955">
                  <a:extLst>
                    <a:ext uri="{9D8B030D-6E8A-4147-A177-3AD203B41FA5}">
                      <a16:colId xmlns:a16="http://schemas.microsoft.com/office/drawing/2014/main" val="20000"/>
                    </a:ext>
                  </a:extLst>
                </a:gridCol>
              </a:tblGrid>
              <a:tr h="731520">
                <a:tc>
                  <a:txBody>
                    <a:bodyPr/>
                    <a:lstStyle/>
                    <a:p>
                      <a:pPr indent="0">
                        <a:buNone/>
                      </a:pPr>
                      <a:r>
                        <a:rPr lang="en-US" sz="24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Table 8"/>
          <p:cNvGraphicFramePr/>
          <p:nvPr/>
        </p:nvGraphicFramePr>
        <p:xfrm>
          <a:off x="838200" y="3860800"/>
          <a:ext cx="7433310" cy="731520"/>
        </p:xfrm>
        <a:graphic>
          <a:graphicData uri="http://schemas.openxmlformats.org/drawingml/2006/table">
            <a:tbl>
              <a:tblPr firstRow="1" bandRow="1">
                <a:tableStyleId>{5940675A-B579-460E-94D1-54222C63F5DA}</a:tableStyleId>
              </a:tblPr>
              <a:tblGrid>
                <a:gridCol w="871220">
                  <a:extLst>
                    <a:ext uri="{9D8B030D-6E8A-4147-A177-3AD203B41FA5}">
                      <a16:colId xmlns:a16="http://schemas.microsoft.com/office/drawing/2014/main" val="20000"/>
                    </a:ext>
                  </a:extLst>
                </a:gridCol>
                <a:gridCol w="6562090">
                  <a:extLst>
                    <a:ext uri="{9D8B030D-6E8A-4147-A177-3AD203B41FA5}">
                      <a16:colId xmlns:a16="http://schemas.microsoft.com/office/drawing/2014/main" val="20001"/>
                    </a:ext>
                  </a:extLst>
                </a:gridCol>
              </a:tblGrid>
              <a:tr h="731520">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3</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Hai nam châm cứ để gần nhau là hút nhau</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 name="Table 10"/>
          <p:cNvGraphicFramePr/>
          <p:nvPr/>
        </p:nvGraphicFramePr>
        <p:xfrm>
          <a:off x="8947150" y="3860165"/>
          <a:ext cx="1671955" cy="732155"/>
        </p:xfrm>
        <a:graphic>
          <a:graphicData uri="http://schemas.openxmlformats.org/drawingml/2006/table">
            <a:tbl>
              <a:tblPr firstRow="1" bandRow="1">
                <a:tableStyleId>{5940675A-B579-460E-94D1-54222C63F5DA}</a:tableStyleId>
              </a:tblPr>
              <a:tblGrid>
                <a:gridCol w="1671955">
                  <a:extLst>
                    <a:ext uri="{9D8B030D-6E8A-4147-A177-3AD203B41FA5}">
                      <a16:colId xmlns:a16="http://schemas.microsoft.com/office/drawing/2014/main" val="20000"/>
                    </a:ext>
                  </a:extLst>
                </a:gridCol>
              </a:tblGrid>
              <a:tr h="732155">
                <a:tc>
                  <a:txBody>
                    <a:bodyPr/>
                    <a:lstStyle/>
                    <a:p>
                      <a:pPr indent="0">
                        <a:buNone/>
                      </a:pPr>
                      <a:r>
                        <a:rPr lang="en-US" sz="2400" b="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SAI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Table 11"/>
          <p:cNvGraphicFramePr/>
          <p:nvPr/>
        </p:nvGraphicFramePr>
        <p:xfrm>
          <a:off x="838200" y="5130800"/>
          <a:ext cx="7433945" cy="731520"/>
        </p:xfrm>
        <a:graphic>
          <a:graphicData uri="http://schemas.openxmlformats.org/drawingml/2006/table">
            <a:tbl>
              <a:tblPr firstRow="1" bandRow="1">
                <a:tableStyleId>{5940675A-B579-460E-94D1-54222C63F5DA}</a:tableStyleId>
              </a:tblPr>
              <a:tblGrid>
                <a:gridCol w="881380">
                  <a:extLst>
                    <a:ext uri="{9D8B030D-6E8A-4147-A177-3AD203B41FA5}">
                      <a16:colId xmlns:a16="http://schemas.microsoft.com/office/drawing/2014/main" val="20000"/>
                    </a:ext>
                  </a:extLst>
                </a:gridCol>
                <a:gridCol w="6552565">
                  <a:extLst>
                    <a:ext uri="{9D8B030D-6E8A-4147-A177-3AD203B41FA5}">
                      <a16:colId xmlns:a16="http://schemas.microsoft.com/office/drawing/2014/main" val="20001"/>
                    </a:ext>
                  </a:extLst>
                </a:gridCol>
              </a:tblGrid>
              <a:tr h="731520">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4</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Một kim nam châm để tự do thì một đầu kim luôn chỉ hướng bắc, một đầu luôn chỉ hướng nam </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 name="Table 12"/>
          <p:cNvGraphicFramePr/>
          <p:nvPr/>
        </p:nvGraphicFramePr>
        <p:xfrm>
          <a:off x="9033510" y="5130800"/>
          <a:ext cx="1585595" cy="731520"/>
        </p:xfrm>
        <a:graphic>
          <a:graphicData uri="http://schemas.openxmlformats.org/drawingml/2006/table">
            <a:tbl>
              <a:tblPr firstRow="1" bandRow="1">
                <a:tableStyleId>{5940675A-B579-460E-94D1-54222C63F5DA}</a:tableStyleId>
              </a:tblPr>
              <a:tblGrid>
                <a:gridCol w="1585595">
                  <a:extLst>
                    <a:ext uri="{9D8B030D-6E8A-4147-A177-3AD203B41FA5}">
                      <a16:colId xmlns:a16="http://schemas.microsoft.com/office/drawing/2014/main" val="20000"/>
                    </a:ext>
                  </a:extLst>
                </a:gridCol>
              </a:tblGrid>
              <a:tr h="731520">
                <a:tc>
                  <a:txBody>
                    <a:bodyPr/>
                    <a:lstStyle/>
                    <a:p>
                      <a:pPr indent="0">
                        <a:buNone/>
                      </a:pPr>
                      <a:r>
                        <a:rPr lang="en-US" sz="24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28675"/>
            <a:ext cx="10972800" cy="582613"/>
          </a:xfrm>
        </p:spPr>
        <p:txBody>
          <a:bodyPr>
            <a:normAutofit fontScale="90000"/>
          </a:bodyPr>
          <a:lstStyle/>
          <a:p>
            <a:r>
              <a:rPr lang="en-US" sz="4445">
                <a:solidFill>
                  <a:srgbClr val="FF0000"/>
                </a:solidFill>
                <a:latin typeface="Times New Roman" panose="02020603050405020304" pitchFamily="18" charset="0"/>
                <a:cs typeface="Times New Roman" panose="02020603050405020304" pitchFamily="18" charset="0"/>
              </a:rPr>
              <a:t>Câu 2: Một thanh nam châm bị gãy làm hai thì:</a:t>
            </a:r>
          </a:p>
        </p:txBody>
      </p:sp>
      <p:sp>
        <p:nvSpPr>
          <p:cNvPr id="5" name="Title 1"/>
          <p:cNvSpPr>
            <a:spLocks noGrp="1"/>
          </p:cNvSpPr>
          <p:nvPr/>
        </p:nvSpPr>
        <p:spPr>
          <a:xfrm>
            <a:off x="965200" y="13970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A.Một nửa là cực Bắc, một nửa là cực Nam</a:t>
            </a:r>
          </a:p>
        </p:txBody>
      </p:sp>
      <p:sp>
        <p:nvSpPr>
          <p:cNvPr id="6" name="Title 1"/>
          <p:cNvSpPr>
            <a:spLocks noGrp="1"/>
          </p:cNvSpPr>
          <p:nvPr/>
        </p:nvSpPr>
        <p:spPr>
          <a:xfrm>
            <a:off x="965200" y="21590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B. Cả hai nửa đều mất từ tính</a:t>
            </a:r>
          </a:p>
        </p:txBody>
      </p:sp>
      <p:sp>
        <p:nvSpPr>
          <p:cNvPr id="7" name="Title 1"/>
          <p:cNvSpPr>
            <a:spLocks noGrp="1"/>
          </p:cNvSpPr>
          <p:nvPr/>
        </p:nvSpPr>
        <p:spPr>
          <a:xfrm>
            <a:off x="965200" y="29210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C. Mỗi nửa đều là một nam châm có hai cực Bắc Nam</a:t>
            </a:r>
          </a:p>
        </p:txBody>
      </p:sp>
      <p:sp>
        <p:nvSpPr>
          <p:cNvPr id="8" name="Title 1"/>
          <p:cNvSpPr>
            <a:spLocks noGrp="1"/>
          </p:cNvSpPr>
          <p:nvPr/>
        </p:nvSpPr>
        <p:spPr>
          <a:xfrm>
            <a:off x="965200" y="3959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D. Mỗi nửa đều là một nam châm và cực của mỗi nửa ở chỗ đứt gãy cùng tên</a:t>
            </a:r>
          </a:p>
        </p:txBody>
      </p:sp>
      <p:sp>
        <p:nvSpPr>
          <p:cNvPr id="9" name="Title 1"/>
          <p:cNvSpPr>
            <a:spLocks noGrp="1"/>
          </p:cNvSpPr>
          <p:nvPr/>
        </p:nvSpPr>
        <p:spPr>
          <a:xfrm>
            <a:off x="1092200" y="49149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00B0F0"/>
                </a:solidFill>
                <a:latin typeface="Times New Roman" panose="02020603050405020304" pitchFamily="18" charset="0"/>
                <a:cs typeface="Times New Roman" panose="02020603050405020304" pitchFamily="18" charset="0"/>
              </a:rPr>
              <a:t>Đáp án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2950"/>
            <a:ext cx="10972800" cy="582613"/>
          </a:xfrm>
        </p:spPr>
        <p:txBody>
          <a:bodyPr>
            <a:noAutofit/>
          </a:bodyPr>
          <a:lstStyle/>
          <a:p>
            <a:r>
              <a:rPr lang="en-US" sz="4000">
                <a:solidFill>
                  <a:srgbClr val="FF0000"/>
                </a:solidFill>
                <a:latin typeface="Times New Roman" panose="02020603050405020304" pitchFamily="18" charset="0"/>
                <a:cs typeface="Times New Roman" panose="02020603050405020304" pitchFamily="18" charset="0"/>
              </a:rPr>
              <a:t>Câu 3: Trái đất là một nam châm khổng lồ vì:</a:t>
            </a:r>
          </a:p>
        </p:txBody>
      </p:sp>
      <p:sp>
        <p:nvSpPr>
          <p:cNvPr id="5" name="Title 1"/>
          <p:cNvSpPr>
            <a:spLocks noGrp="1"/>
          </p:cNvSpPr>
          <p:nvPr/>
        </p:nvSpPr>
        <p:spPr>
          <a:xfrm>
            <a:off x="965200" y="13398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A.Trái đất hút mọi vật về phía nó</a:t>
            </a:r>
          </a:p>
        </p:txBody>
      </p:sp>
      <p:sp>
        <p:nvSpPr>
          <p:cNvPr id="6" name="Title 1"/>
          <p:cNvSpPr>
            <a:spLocks noGrp="1"/>
          </p:cNvSpPr>
          <p:nvPr/>
        </p:nvSpPr>
        <p:spPr>
          <a:xfrm>
            <a:off x="965200" y="21590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B. Kim của la bàn đặt trên mặt đất luôn chỉ theo hướng Bắc- Nam</a:t>
            </a:r>
          </a:p>
        </p:txBody>
      </p:sp>
      <p:sp>
        <p:nvSpPr>
          <p:cNvPr id="7" name="Title 1"/>
          <p:cNvSpPr>
            <a:spLocks noGrp="1"/>
          </p:cNvSpPr>
          <p:nvPr/>
        </p:nvSpPr>
        <p:spPr>
          <a:xfrm>
            <a:off x="965200" y="30829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C. Trái đất có Bắc cực và Nam cực</a:t>
            </a:r>
          </a:p>
        </p:txBody>
      </p:sp>
      <p:sp>
        <p:nvSpPr>
          <p:cNvPr id="8" name="Title 1"/>
          <p:cNvSpPr>
            <a:spLocks noGrp="1"/>
          </p:cNvSpPr>
          <p:nvPr/>
        </p:nvSpPr>
        <p:spPr>
          <a:xfrm>
            <a:off x="965200" y="3959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D. Ở trái đất có nhiều quặng sắt</a:t>
            </a:r>
          </a:p>
        </p:txBody>
      </p:sp>
      <p:sp>
        <p:nvSpPr>
          <p:cNvPr id="9" name="Title 1"/>
          <p:cNvSpPr>
            <a:spLocks noGrp="1"/>
          </p:cNvSpPr>
          <p:nvPr/>
        </p:nvSpPr>
        <p:spPr>
          <a:xfrm>
            <a:off x="1092200" y="49149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00B0F0"/>
                </a:solidFill>
                <a:latin typeface="Times New Roman" panose="02020603050405020304" pitchFamily="18" charset="0"/>
                <a:cs typeface="Times New Roman" panose="02020603050405020304" pitchFamily="18" charset="0"/>
              </a:rPr>
              <a:t>Đáp án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8305"/>
            <a:ext cx="10972800" cy="917575"/>
          </a:xfrm>
        </p:spPr>
        <p:txBody>
          <a:bodyPr>
            <a:normAutofit fontScale="90000"/>
          </a:bodyPr>
          <a:lstStyle/>
          <a:p>
            <a:r>
              <a:rPr lang="en-US" sz="4445">
                <a:solidFill>
                  <a:srgbClr val="FF0000"/>
                </a:solidFill>
                <a:latin typeface="Times New Roman" panose="02020603050405020304" pitchFamily="18" charset="0"/>
                <a:cs typeface="Times New Roman" panose="02020603050405020304" pitchFamily="18" charset="0"/>
              </a:rPr>
              <a:t>Câu 4: Mạt sắt đặt ở chỗ nào trên thanh nam châm bị hút mạnh nhất?</a:t>
            </a:r>
          </a:p>
        </p:txBody>
      </p:sp>
      <p:sp>
        <p:nvSpPr>
          <p:cNvPr id="5" name="Title 1"/>
          <p:cNvSpPr>
            <a:spLocks noGrp="1"/>
          </p:cNvSpPr>
          <p:nvPr/>
        </p:nvSpPr>
        <p:spPr>
          <a:xfrm>
            <a:off x="965200" y="13398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A. Ở phần giữa của thanh</a:t>
            </a:r>
          </a:p>
        </p:txBody>
      </p:sp>
      <p:sp>
        <p:nvSpPr>
          <p:cNvPr id="6" name="Title 1"/>
          <p:cNvSpPr>
            <a:spLocks noGrp="1"/>
          </p:cNvSpPr>
          <p:nvPr/>
        </p:nvSpPr>
        <p:spPr>
          <a:xfrm>
            <a:off x="965200" y="21590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B. Chỉ ở đầu cự Bắc của thanh nam châm</a:t>
            </a:r>
          </a:p>
        </p:txBody>
      </p:sp>
      <p:sp>
        <p:nvSpPr>
          <p:cNvPr id="7" name="Title 1"/>
          <p:cNvSpPr>
            <a:spLocks noGrp="1"/>
          </p:cNvSpPr>
          <p:nvPr/>
        </p:nvSpPr>
        <p:spPr>
          <a:xfrm>
            <a:off x="965200" y="30829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C. Chỉ ở đầu cực Nam của thanh nam châm</a:t>
            </a:r>
          </a:p>
        </p:txBody>
      </p:sp>
      <p:sp>
        <p:nvSpPr>
          <p:cNvPr id="8" name="Title 1"/>
          <p:cNvSpPr>
            <a:spLocks noGrp="1"/>
          </p:cNvSpPr>
          <p:nvPr/>
        </p:nvSpPr>
        <p:spPr>
          <a:xfrm>
            <a:off x="965200" y="3959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D. Ở cả hai đầu cực Bắc và cực Nam của thanh nam châm</a:t>
            </a:r>
          </a:p>
        </p:txBody>
      </p:sp>
      <p:sp>
        <p:nvSpPr>
          <p:cNvPr id="9" name="Title 1"/>
          <p:cNvSpPr>
            <a:spLocks noGrp="1"/>
          </p:cNvSpPr>
          <p:nvPr/>
        </p:nvSpPr>
        <p:spPr>
          <a:xfrm>
            <a:off x="1092200" y="49149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00B0F0"/>
                </a:solidFill>
                <a:latin typeface="Times New Roman" panose="02020603050405020304" pitchFamily="18" charset="0"/>
                <a:cs typeface="Times New Roman" panose="02020603050405020304" pitchFamily="18" charset="0"/>
              </a:rPr>
              <a:t>Đáp án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8305"/>
            <a:ext cx="10972800" cy="917575"/>
          </a:xfrm>
        </p:spPr>
        <p:txBody>
          <a:bodyPr>
            <a:normAutofit/>
          </a:bodyPr>
          <a:lstStyle/>
          <a:p>
            <a:r>
              <a:rPr lang="en-US" sz="4445">
                <a:solidFill>
                  <a:srgbClr val="FF0000"/>
                </a:solidFill>
                <a:latin typeface="Times New Roman" panose="02020603050405020304" pitchFamily="18" charset="0"/>
                <a:cs typeface="Times New Roman" panose="02020603050405020304" pitchFamily="18" charset="0"/>
              </a:rPr>
              <a:t>Câu 5: Khi nào hai thanh nam châm hút nhau ?</a:t>
            </a:r>
          </a:p>
        </p:txBody>
      </p:sp>
      <p:sp>
        <p:nvSpPr>
          <p:cNvPr id="5" name="Title 1"/>
          <p:cNvSpPr>
            <a:spLocks noGrp="1"/>
          </p:cNvSpPr>
          <p:nvPr/>
        </p:nvSpPr>
        <p:spPr>
          <a:xfrm>
            <a:off x="965200" y="15303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chemeClr val="tx1"/>
                </a:solidFill>
                <a:latin typeface="Times New Roman" panose="02020603050405020304" pitchFamily="18" charset="0"/>
                <a:cs typeface="Times New Roman" panose="02020603050405020304" pitchFamily="18" charset="0"/>
                <a:sym typeface="+mn-ea"/>
              </a:rPr>
              <a:t>A. Khi hai cực Bắc để gần nhau.</a:t>
            </a:r>
            <a:br>
              <a:rPr lang="en-US" sz="3600">
                <a:solidFill>
                  <a:schemeClr val="tx1"/>
                </a:solidFill>
                <a:latin typeface="Times New Roman" panose="02020603050405020304" pitchFamily="18" charset="0"/>
                <a:cs typeface="Times New Roman" panose="02020603050405020304" pitchFamily="18" charset="0"/>
                <a:sym typeface="+mn-ea"/>
              </a:rPr>
            </a:br>
            <a:endParaRPr lang="en-US" sz="3600">
              <a:solidFill>
                <a:schemeClr val="tx1"/>
              </a:solidFill>
              <a:latin typeface="Times New Roman" panose="02020603050405020304" pitchFamily="18" charset="0"/>
              <a:cs typeface="Times New Roman" panose="02020603050405020304" pitchFamily="18" charset="0"/>
              <a:sym typeface="+mn-ea"/>
            </a:endParaRPr>
          </a:p>
        </p:txBody>
      </p:sp>
      <p:sp>
        <p:nvSpPr>
          <p:cNvPr id="6" name="Title 1"/>
          <p:cNvSpPr>
            <a:spLocks noGrp="1"/>
          </p:cNvSpPr>
          <p:nvPr/>
        </p:nvSpPr>
        <p:spPr>
          <a:xfrm>
            <a:off x="965200" y="23114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chemeClr val="tx1"/>
                </a:solidFill>
                <a:latin typeface="Times New Roman" panose="02020603050405020304" pitchFamily="18" charset="0"/>
                <a:cs typeface="Times New Roman" panose="02020603050405020304" pitchFamily="18" charset="0"/>
                <a:sym typeface="+mn-ea"/>
              </a:rPr>
              <a:t>B. Khi hai cực Nam để gần nhau.</a:t>
            </a:r>
            <a:br>
              <a:rPr lang="en-US" sz="3600">
                <a:solidFill>
                  <a:schemeClr val="tx1"/>
                </a:solidFill>
                <a:latin typeface="Times New Roman" panose="02020603050405020304" pitchFamily="18" charset="0"/>
                <a:cs typeface="Times New Roman" panose="02020603050405020304" pitchFamily="18" charset="0"/>
                <a:sym typeface="+mn-ea"/>
              </a:rPr>
            </a:br>
            <a:endParaRPr lang="en-US" sz="3600">
              <a:solidFill>
                <a:schemeClr val="tx1"/>
              </a:solidFill>
              <a:latin typeface="Times New Roman" panose="02020603050405020304" pitchFamily="18" charset="0"/>
              <a:cs typeface="Times New Roman" panose="02020603050405020304" pitchFamily="18" charset="0"/>
              <a:sym typeface="+mn-ea"/>
            </a:endParaRPr>
          </a:p>
        </p:txBody>
      </p:sp>
      <p:sp>
        <p:nvSpPr>
          <p:cNvPr id="7" name="Title 1"/>
          <p:cNvSpPr>
            <a:spLocks noGrp="1"/>
          </p:cNvSpPr>
          <p:nvPr/>
        </p:nvSpPr>
        <p:spPr>
          <a:xfrm>
            <a:off x="965200" y="30829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chemeClr val="tx1"/>
                </a:solidFill>
                <a:latin typeface="Times New Roman" panose="02020603050405020304" pitchFamily="18" charset="0"/>
                <a:cs typeface="Times New Roman" panose="02020603050405020304" pitchFamily="18" charset="0"/>
                <a:sym typeface="+mn-ea"/>
              </a:rPr>
              <a:t>C. Khi để hai cực khác tên gần nhau</a:t>
            </a:r>
            <a:br>
              <a:rPr lang="en-US" sz="3600">
                <a:solidFill>
                  <a:schemeClr val="tx1"/>
                </a:solidFill>
                <a:latin typeface="Times New Roman" panose="02020603050405020304" pitchFamily="18" charset="0"/>
                <a:cs typeface="Times New Roman" panose="02020603050405020304" pitchFamily="18" charset="0"/>
                <a:sym typeface="+mn-ea"/>
              </a:rPr>
            </a:br>
            <a:endParaRPr lang="en-US" sz="3600">
              <a:solidFill>
                <a:schemeClr val="tx1"/>
              </a:solidFill>
              <a:latin typeface="Times New Roman" panose="02020603050405020304" pitchFamily="18" charset="0"/>
              <a:cs typeface="Times New Roman" panose="02020603050405020304" pitchFamily="18" charset="0"/>
              <a:sym typeface="+mn-ea"/>
            </a:endParaRPr>
          </a:p>
        </p:txBody>
      </p:sp>
      <p:sp>
        <p:nvSpPr>
          <p:cNvPr id="8" name="Title 1"/>
          <p:cNvSpPr>
            <a:spLocks noGrp="1"/>
          </p:cNvSpPr>
          <p:nvPr/>
        </p:nvSpPr>
        <p:spPr>
          <a:xfrm>
            <a:off x="965200" y="3673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D. Khi cọ sát hai cực cùng tên vào nhau</a:t>
            </a:r>
          </a:p>
        </p:txBody>
      </p:sp>
      <p:sp>
        <p:nvSpPr>
          <p:cNvPr id="9" name="Title 1"/>
          <p:cNvSpPr>
            <a:spLocks noGrp="1"/>
          </p:cNvSpPr>
          <p:nvPr/>
        </p:nvSpPr>
        <p:spPr>
          <a:xfrm>
            <a:off x="1092200" y="49149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00B0F0"/>
                </a:solidFill>
                <a:latin typeface="Times New Roman" panose="02020603050405020304" pitchFamily="18" charset="0"/>
                <a:cs typeface="Times New Roman" panose="02020603050405020304" pitchFamily="18" charset="0"/>
              </a:rPr>
              <a:t>Đáp án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6100"/>
            <a:ext cx="10972800" cy="1449705"/>
          </a:xfrm>
        </p:spPr>
        <p:txBody>
          <a:bodyPr/>
          <a:lstStyle/>
          <a:p>
            <a:r>
              <a:rPr lang="en-US">
                <a:solidFill>
                  <a:srgbClr val="FF0000"/>
                </a:solidFill>
                <a:latin typeface="Times New Roman" panose="02020603050405020304" pitchFamily="18" charset="0"/>
                <a:cs typeface="Times New Roman" panose="02020603050405020304" pitchFamily="18" charset="0"/>
              </a:rPr>
              <a:t>Câu 6 : Đặt kim nam châm trên giá thẳng đứng như hình sau. Khi đứng cân bằng, kim nam châm nằm dọc theo hướng nào?</a:t>
            </a:r>
          </a:p>
        </p:txBody>
      </p:sp>
      <p:pic>
        <p:nvPicPr>
          <p:cNvPr id="6" name="Picture 2" descr="IMG_256"/>
          <p:cNvPicPr>
            <a:picLocks noGrp="1" noChangeAspect="1"/>
          </p:cNvPicPr>
          <p:nvPr>
            <p:ph idx="1"/>
          </p:nvPr>
        </p:nvPicPr>
        <p:blipFill>
          <a:blip r:embed="rId2"/>
          <a:stretch>
            <a:fillRect/>
          </a:stretch>
        </p:blipFill>
        <p:spPr>
          <a:xfrm>
            <a:off x="6518910" y="1807845"/>
            <a:ext cx="5409565" cy="2973705"/>
          </a:xfrm>
          <a:prstGeom prst="rect">
            <a:avLst/>
          </a:prstGeom>
          <a:noFill/>
          <a:ln w="9525">
            <a:noFill/>
          </a:ln>
        </p:spPr>
      </p:pic>
      <p:sp>
        <p:nvSpPr>
          <p:cNvPr id="8" name="Title 1"/>
          <p:cNvSpPr>
            <a:spLocks noGrp="1"/>
          </p:cNvSpPr>
          <p:nvPr/>
        </p:nvSpPr>
        <p:spPr>
          <a:xfrm>
            <a:off x="965200" y="2339340"/>
            <a:ext cx="8153400" cy="3105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A. Đông – Tây</a:t>
            </a:r>
          </a:p>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B. Đông bắc - Tây nam</a:t>
            </a:r>
          </a:p>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C. Bắc – Nam</a:t>
            </a:r>
          </a:p>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D. Tây bắc - Đông Nam</a:t>
            </a:r>
            <a:br>
              <a:rPr lang="en-US" sz="3200">
                <a:solidFill>
                  <a:schemeClr val="tx1"/>
                </a:solidFill>
                <a:latin typeface="Times New Roman" panose="02020603050405020304" pitchFamily="18" charset="0"/>
                <a:cs typeface="Times New Roman" panose="02020603050405020304" pitchFamily="18" charset="0"/>
                <a:sym typeface="+mn-ea"/>
              </a:rPr>
            </a:br>
            <a:endParaRPr lang="en-US" sz="3200">
              <a:solidFill>
                <a:schemeClr val="tx1"/>
              </a:solidFill>
              <a:latin typeface="Times New Roman" panose="02020603050405020304" pitchFamily="18" charset="0"/>
              <a:cs typeface="Times New Roman" panose="02020603050405020304" pitchFamily="18" charset="0"/>
              <a:sym typeface="+mn-ea"/>
            </a:endParaRPr>
          </a:p>
        </p:txBody>
      </p:sp>
      <p:sp>
        <p:nvSpPr>
          <p:cNvPr id="9" name="Title 1"/>
          <p:cNvSpPr>
            <a:spLocks noGrp="1"/>
          </p:cNvSpPr>
          <p:nvPr/>
        </p:nvSpPr>
        <p:spPr>
          <a:xfrm>
            <a:off x="965200" y="53263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chemeClr val="accent1"/>
                </a:solidFill>
                <a:latin typeface="Times New Roman" panose="02020603050405020304" pitchFamily="18" charset="0"/>
                <a:cs typeface="Times New Roman" panose="02020603050405020304" pitchFamily="18" charset="0"/>
                <a:sym typeface="+mn-ea"/>
              </a:rPr>
              <a:t>Đáp án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6100"/>
            <a:ext cx="10972800" cy="1449705"/>
          </a:xfrm>
        </p:spPr>
        <p:txBody>
          <a:bodyPr/>
          <a:lstStyle/>
          <a:p>
            <a:r>
              <a:rPr lang="en-US">
                <a:solidFill>
                  <a:srgbClr val="FF0000"/>
                </a:solidFill>
                <a:latin typeface="Times New Roman" panose="02020603050405020304" pitchFamily="18" charset="0"/>
                <a:cs typeface="Times New Roman" panose="02020603050405020304" pitchFamily="18" charset="0"/>
              </a:rPr>
              <a:t>Câu 7 : Trong bệnh viện, các bác sĩ phẫu thuật có thể lấy các mạt sắt nhỏ li ti ra khỏi mắt của bệnh nhân một cách an toàn bằng dụng cụ nào sau đây?</a:t>
            </a:r>
          </a:p>
        </p:txBody>
      </p:sp>
      <p:sp>
        <p:nvSpPr>
          <p:cNvPr id="8" name="Title 1"/>
          <p:cNvSpPr>
            <a:spLocks noGrp="1"/>
          </p:cNvSpPr>
          <p:nvPr/>
        </p:nvSpPr>
        <p:spPr>
          <a:xfrm>
            <a:off x="965200" y="2339340"/>
            <a:ext cx="8153400" cy="3105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A. Dùng kéo.</a:t>
            </a:r>
          </a:p>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B. Dùng kìm.</a:t>
            </a:r>
          </a:p>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C. Dùng nam châm.</a:t>
            </a:r>
          </a:p>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D. Dùng một viên bi còn tốt.</a:t>
            </a:r>
          </a:p>
        </p:txBody>
      </p:sp>
      <p:sp>
        <p:nvSpPr>
          <p:cNvPr id="9" name="Title 1"/>
          <p:cNvSpPr>
            <a:spLocks noGrp="1"/>
          </p:cNvSpPr>
          <p:nvPr/>
        </p:nvSpPr>
        <p:spPr>
          <a:xfrm>
            <a:off x="965200" y="53263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chemeClr val="accent1"/>
                </a:solidFill>
                <a:latin typeface="Times New Roman" panose="02020603050405020304" pitchFamily="18" charset="0"/>
                <a:cs typeface="Times New Roman" panose="02020603050405020304" pitchFamily="18" charset="0"/>
                <a:sym typeface="+mn-ea"/>
              </a:rPr>
              <a:t>Đáp án C</a:t>
            </a: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96585"/>
          </a:xfrm>
        </p:spPr>
        <p:txBody>
          <a:bodyPr>
            <a:normAutofit/>
          </a:bodyPr>
          <a:lstStyle/>
          <a:p>
            <a:r>
              <a:rPr lang="en-US" sz="4000">
                <a:solidFill>
                  <a:srgbClr val="FF0000"/>
                </a:solidFill>
                <a:latin typeface="Times New Roman" panose="02020603050405020304" pitchFamily="18" charset="0"/>
                <a:cs typeface="Times New Roman" panose="02020603050405020304" pitchFamily="18" charset="0"/>
              </a:rPr>
              <a:t>Câu 8: Một nam châm thẳng không đánh dấu cực bằng những cách nào để xác định được cực bắc và cực nam của nam châm đó?</a:t>
            </a:r>
            <a:br>
              <a:rPr lang="en-US" sz="4000">
                <a:solidFill>
                  <a:srgbClr val="FF0000"/>
                </a:solidFill>
                <a:latin typeface="Times New Roman" panose="02020603050405020304" pitchFamily="18" charset="0"/>
                <a:cs typeface="Times New Roman" panose="02020603050405020304" pitchFamily="18" charset="0"/>
              </a:rPr>
            </a:br>
            <a:r>
              <a:rPr lang="en-US" sz="4000">
                <a:latin typeface="Times New Roman" panose="02020603050405020304" pitchFamily="18" charset="0"/>
                <a:cs typeface="Times New Roman" panose="02020603050405020304" pitchFamily="18"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52930"/>
          </a:xfrm>
        </p:spPr>
        <p:txBody>
          <a:bodyPr>
            <a:normAutofit fontScale="90000"/>
          </a:bodyPr>
          <a:lstStyle/>
          <a:p>
            <a:r>
              <a:rPr lang="en-US" sz="3555">
                <a:solidFill>
                  <a:schemeClr val="accent2"/>
                </a:solidFill>
                <a:latin typeface="Times New Roman" panose="02020603050405020304" pitchFamily="18" charset="0"/>
                <a:cs typeface="Times New Roman" panose="02020603050405020304" pitchFamily="18" charset="0"/>
              </a:rPr>
              <a:t>Cách 1:Treo thanh nam châm lên giá đỡ bằng một sợi dây không soắn và đặt ở xa các vật liệu từ khác để nam châm cân bằng đầu nào quay về hướng bắc thì đó là cực bắc, đầu còn lại là cực nam</a:t>
            </a:r>
          </a:p>
        </p:txBody>
      </p:sp>
      <p:sp>
        <p:nvSpPr>
          <p:cNvPr id="5" name="Title 1"/>
          <p:cNvSpPr>
            <a:spLocks noGrp="1"/>
          </p:cNvSpPr>
          <p:nvPr/>
        </p:nvSpPr>
        <p:spPr>
          <a:xfrm>
            <a:off x="850900" y="2292350"/>
            <a:ext cx="10515600" cy="1891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accent2"/>
                </a:solidFill>
                <a:latin typeface="Times New Roman" panose="02020603050405020304" pitchFamily="18" charset="0"/>
                <a:cs typeface="Times New Roman" panose="02020603050405020304" pitchFamily="18" charset="0"/>
              </a:rPr>
              <a:t>Cách 2:Dùng kim nam châm thử( đã biết cực của kim nam châm)đưa lại gần một đầu của thanh nam châm . Nếu cực bắc của kim nam châm hướng về đầu này thì đó là cực nam của thanh nam châm , cực còn lại cực Bắc</a:t>
            </a:r>
          </a:p>
        </p:txBody>
      </p:sp>
      <p:sp>
        <p:nvSpPr>
          <p:cNvPr id="6" name="Title 1"/>
          <p:cNvSpPr>
            <a:spLocks noGrp="1"/>
          </p:cNvSpPr>
          <p:nvPr/>
        </p:nvSpPr>
        <p:spPr>
          <a:xfrm>
            <a:off x="882650" y="4257040"/>
            <a:ext cx="10515600" cy="183451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55">
                <a:solidFill>
                  <a:schemeClr val="accent2"/>
                </a:solidFill>
                <a:latin typeface="Times New Roman" panose="02020603050405020304" pitchFamily="18" charset="0"/>
                <a:cs typeface="Times New Roman" panose="02020603050405020304" pitchFamily="18" charset="0"/>
              </a:rPr>
              <a:t>Cách 3: Dùng một thanh nam châm khác ( đã biết cực) đưa một đầu của thanh nam châm đã biết cực lại gần một đầu của thanh nam châm cần xác định cực. Dựa vào tính chất của nam châm sẽ xác định cực bắc và cực nam của thanh nam châm </a:t>
            </a:r>
            <a:r>
              <a:rPr lang="en-US" sz="3555">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6890"/>
            <a:ext cx="10515600" cy="2096770"/>
          </a:xfrm>
        </p:spPr>
        <p:txBody>
          <a:bodyPr>
            <a:normAutofit fontScale="90000"/>
          </a:bodyPr>
          <a:lstStyle/>
          <a:p>
            <a:r>
              <a:rPr lang="en-US"/>
              <a:t> </a:t>
            </a:r>
            <a:r>
              <a:rPr lang="en-US">
                <a:latin typeface="Times New Roman" panose="02020603050405020304" pitchFamily="18" charset="0"/>
                <a:cs typeface="Times New Roman" panose="02020603050405020304" pitchFamily="18" charset="0"/>
              </a:rPr>
              <a:t>Muốn xác định vật đó có phải là nam châm hay không ta đưa lại gần vật bằng sắt. Nếu hút vật bằng sắt thì đó là nam châm.</a:t>
            </a: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p:txBody>
      </p:sp>
      <p:pic>
        <p:nvPicPr>
          <p:cNvPr id="5" name="Content Placeholder 4" descr="blobid2-1652718926"/>
          <p:cNvPicPr>
            <a:picLocks noGrp="1" noChangeAspect="1"/>
          </p:cNvPicPr>
          <p:nvPr>
            <p:ph sz="half" idx="1"/>
          </p:nvPr>
        </p:nvPicPr>
        <p:blipFill>
          <a:blip r:embed="rId2"/>
          <a:stretch>
            <a:fillRect/>
          </a:stretch>
        </p:blipFill>
        <p:spPr>
          <a:xfrm>
            <a:off x="1968500" y="2230120"/>
            <a:ext cx="6864985" cy="409003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9210"/>
            <a:ext cx="10972800" cy="2110740"/>
          </a:xfrm>
        </p:spPr>
        <p:txBody>
          <a:bodyPr/>
          <a:lstStyle/>
          <a:p>
            <a:r>
              <a:rPr lang="en-US">
                <a:solidFill>
                  <a:srgbClr val="FF0000"/>
                </a:solidFill>
              </a:rPr>
              <a:t>Câu 9: Có hai thanh thép luôn hút nhau bất kể đưa các đầu nào của chúng lại gần nhau. Có thể kết luận được rằng một trong hai thanh này không phải là nam châm không?</a:t>
            </a:r>
          </a:p>
        </p:txBody>
      </p:sp>
      <p:sp>
        <p:nvSpPr>
          <p:cNvPr id="5" name="Title 1"/>
          <p:cNvSpPr>
            <a:spLocks noGrp="1"/>
          </p:cNvSpPr>
          <p:nvPr/>
        </p:nvSpPr>
        <p:spPr>
          <a:xfrm>
            <a:off x="736600" y="3630930"/>
            <a:ext cx="10972800" cy="2110740"/>
          </a:xfrm>
          <a:prstGeom prst="rect">
            <a:avLst/>
          </a:prstGeom>
          <a:noFill/>
          <a:ln w="9525">
            <a:noFill/>
          </a:ln>
        </p:spPr>
        <p:txBody>
          <a:bodyPr anchor="ctr" anchorCtr="0"/>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a:solidFill>
                  <a:schemeClr val="accent1"/>
                </a:solidFill>
              </a:rPr>
              <a:t>Trả lời </a:t>
            </a:r>
          </a:p>
          <a:p>
            <a:r>
              <a:rPr lang="en-US">
                <a:solidFill>
                  <a:schemeClr val="accent1"/>
                </a:solidFill>
              </a:rPr>
              <a:t>Có thể kết luận một trong hai thanh này không phải là nam châm. Bởi vì nếu cả hai đều là nam châm thì đổi đầu, chúng sẽ đẩy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8350"/>
            <a:ext cx="10972800" cy="2641600"/>
          </a:xfrm>
        </p:spPr>
        <p:txBody>
          <a:bodyPr/>
          <a:lstStyle/>
          <a:p>
            <a:r>
              <a:rPr lang="en-US">
                <a:solidFill>
                  <a:srgbClr val="FF0000"/>
                </a:solidFill>
              </a:rPr>
              <a:t>Câu 10: Có một số quả đấm cửa làm bằng đồng và một số quả làm bằng sắt mạ đồng. Hãy tìm cách phân loại chúng.</a:t>
            </a:r>
          </a:p>
        </p:txBody>
      </p:sp>
      <p:sp>
        <p:nvSpPr>
          <p:cNvPr id="5" name="Title 1"/>
          <p:cNvSpPr>
            <a:spLocks noGrp="1"/>
          </p:cNvSpPr>
          <p:nvPr/>
        </p:nvSpPr>
        <p:spPr>
          <a:xfrm>
            <a:off x="736600" y="3239770"/>
            <a:ext cx="10972800" cy="3116580"/>
          </a:xfrm>
          <a:prstGeom prst="rect">
            <a:avLst/>
          </a:prstGeom>
          <a:noFill/>
          <a:ln w="9525">
            <a:noFill/>
          </a:ln>
        </p:spPr>
        <p:txBody>
          <a:bodyPr anchor="ctr" anchorCtr="0"/>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a:solidFill>
                  <a:schemeClr val="accent1"/>
                </a:solidFill>
              </a:rPr>
              <a:t>Trả lời </a:t>
            </a:r>
          </a:p>
          <a:p>
            <a:r>
              <a:rPr lang="en-US">
                <a:solidFill>
                  <a:schemeClr val="accent1"/>
                </a:solidFill>
              </a:rPr>
              <a:t>Đưa các quả đấm cửa lại gần thanh nam châm. Nếu quả đấm nào bị thanh nam châm hút thì nó được làm bằng sắt mạ đồng còn quả đấm cửa nào không bị thanh nam châm hút thì đó là quả đấm làm bằng đồng.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752600" y="-48417"/>
            <a:ext cx="10439400" cy="521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Một số ứng dụng của nam châm </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73114"/>
            <a:ext cx="379095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3690938"/>
            <a:ext cx="38354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4" descr="la-ban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835025"/>
            <a:ext cx="38354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657601"/>
            <a:ext cx="37909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2819400" y="3063876"/>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Loa điện</a:t>
            </a:r>
          </a:p>
        </p:txBody>
      </p:sp>
      <p:sp>
        <p:nvSpPr>
          <p:cNvPr id="8" name="TextBox 7"/>
          <p:cNvSpPr txBox="1">
            <a:spLocks noChangeArrowheads="1"/>
          </p:cNvSpPr>
          <p:nvPr/>
        </p:nvSpPr>
        <p:spPr bwMode="auto">
          <a:xfrm>
            <a:off x="7673975" y="315753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La bàn</a:t>
            </a:r>
          </a:p>
        </p:txBody>
      </p:sp>
      <p:sp>
        <p:nvSpPr>
          <p:cNvPr id="9" name="TextBox 8"/>
          <p:cNvSpPr txBox="1">
            <a:spLocks noChangeArrowheads="1"/>
          </p:cNvSpPr>
          <p:nvPr/>
        </p:nvSpPr>
        <p:spPr bwMode="auto">
          <a:xfrm>
            <a:off x="2833688" y="6096001"/>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Động cơ điện</a:t>
            </a:r>
          </a:p>
        </p:txBody>
      </p:sp>
      <p:sp>
        <p:nvSpPr>
          <p:cNvPr id="10" name="TextBox 9"/>
          <p:cNvSpPr txBox="1">
            <a:spLocks noChangeArrowheads="1"/>
          </p:cNvSpPr>
          <p:nvPr/>
        </p:nvSpPr>
        <p:spPr bwMode="auto">
          <a:xfrm>
            <a:off x="7673975" y="5986464"/>
            <a:ext cx="2667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Bóp, ví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randombar(horizontal)">
                                      <p:cBhvr>
                                        <p:cTn id="11" dur="500"/>
                                        <p:tgtEl>
                                          <p:spTgt spid="1741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7413"/>
                                        </p:tgtEl>
                                        <p:attrNameLst>
                                          <p:attrName>style.visibility</p:attrName>
                                        </p:attrNameLst>
                                      </p:cBhvr>
                                      <p:to>
                                        <p:strVal val="visible"/>
                                      </p:to>
                                    </p:set>
                                    <p:animEffect transition="in" filter="randombar(horizontal)">
                                      <p:cBhvr>
                                        <p:cTn id="18" dur="500"/>
                                        <p:tgtEl>
                                          <p:spTgt spid="1741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17412"/>
                                        </p:tgtEl>
                                        <p:attrNameLst>
                                          <p:attrName>style.visibility</p:attrName>
                                        </p:attrNameLst>
                                      </p:cBhvr>
                                      <p:to>
                                        <p:strVal val="visible"/>
                                      </p:to>
                                    </p:set>
                                    <p:animEffect transition="in" filter="randombar(horizontal)">
                                      <p:cBhvr>
                                        <p:cTn id="25" dur="500"/>
                                        <p:tgtEl>
                                          <p:spTgt spid="174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14" presetClass="entr" presetSubtype="1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02815"/>
          </a:xfrm>
        </p:spPr>
        <p:txBody>
          <a:bodyPr>
            <a:normAutofit/>
          </a:bodyPr>
          <a:lstStyle/>
          <a:p>
            <a:r>
              <a:rPr lang="en-US" sz="4000">
                <a:solidFill>
                  <a:srgbClr val="FF0000"/>
                </a:solidFill>
                <a:latin typeface="Times New Roman" panose="02020603050405020304" pitchFamily="18" charset="0"/>
                <a:cs typeface="Times New Roman" panose="02020603050405020304" pitchFamily="18" charset="0"/>
              </a:rPr>
              <a:t>Giải thích được việc dùng khối nam châm có kích thước lớn sức hút mạnh để dọn rác sắt vụn dưới lòng sông, lòng kênh.</a:t>
            </a:r>
            <a:r>
              <a:rPr lang="en-US" sz="4000">
                <a:latin typeface="Times New Roman" panose="02020603050405020304" pitchFamily="18" charset="0"/>
                <a:cs typeface="Times New Roman" panose="02020603050405020304" pitchFamily="18" charset="0"/>
              </a:rPr>
              <a:t>                                                                   </a:t>
            </a:r>
          </a:p>
        </p:txBody>
      </p:sp>
      <p:sp>
        <p:nvSpPr>
          <p:cNvPr id="3" name="Title 1"/>
          <p:cNvSpPr>
            <a:spLocks noGrp="1"/>
          </p:cNvSpPr>
          <p:nvPr/>
        </p:nvSpPr>
        <p:spPr>
          <a:xfrm>
            <a:off x="965200" y="2692400"/>
            <a:ext cx="10515600" cy="22028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Times New Roman" panose="02020603050405020304" pitchFamily="18" charset="0"/>
                <a:cs typeface="Times New Roman" panose="02020603050405020304" pitchFamily="18" charset="0"/>
              </a:rPr>
              <a:t>                                                                </a:t>
            </a:r>
          </a:p>
        </p:txBody>
      </p:sp>
      <p:sp>
        <p:nvSpPr>
          <p:cNvPr id="4" name="Title 1"/>
          <p:cNvSpPr>
            <a:spLocks noGrp="1"/>
          </p:cNvSpPr>
          <p:nvPr/>
        </p:nvSpPr>
        <p:spPr>
          <a:xfrm>
            <a:off x="965200" y="2968625"/>
            <a:ext cx="10515600" cy="22028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a:latin typeface="Times New Roman" panose="02020603050405020304" pitchFamily="18" charset="0"/>
                <a:cs typeface="Times New Roman" panose="02020603050405020304" pitchFamily="18" charset="0"/>
              </a:rPr>
              <a:t>Dùng khối nam châm có kích thước lớn, sức hút mạnh để dọn rác sắt vụn dưới lòng sông, lòng kênh vì nam châm càng lớn thì từ tính càng mạnh có thể hút được nhiều vật sắt vụn dưới lòng sông, lòng kênh.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10972800" cy="1779905"/>
          </a:xfrm>
        </p:spPr>
        <p:txBody>
          <a:bodyPr/>
          <a:lstStyle/>
          <a:p>
            <a:r>
              <a:rPr lang="en-US"/>
              <a:t>Yêu cầu: mỗi bạn về nhà tìm hiểu 5 loại nam châm  khác nhau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584" y="60172"/>
            <a:ext cx="9743605" cy="67076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4" y="45076"/>
            <a:ext cx="7495082" cy="676784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346" y="-29771"/>
            <a:ext cx="10710929" cy="6767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xit" presetSubtype="2" fill="hold" nodeType="withEffect">
                                  <p:stCondLst>
                                    <p:cond delay="0"/>
                                  </p:stCondLst>
                                  <p:childTnLst>
                                    <p:animEffect transition="out" filter="wipe(right)">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xit" presetSubtype="4" fill="hold" nodeType="withEffect">
                                  <p:stCondLst>
                                    <p:cond delay="0"/>
                                  </p:stCondLst>
                                  <p:childTnLst>
                                    <p:animEffect transition="out" filter="wipe(down)">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953877"/>
            <a:ext cx="1045466" cy="1405131"/>
          </a:xfrm>
          <a:prstGeom prst="rect">
            <a:avLst/>
          </a:prstGeom>
        </p:spPr>
      </p:pic>
      <p:sp>
        <p:nvSpPr>
          <p:cNvPr id="7" name="TextBox 6"/>
          <p:cNvSpPr txBox="1"/>
          <p:nvPr/>
        </p:nvSpPr>
        <p:spPr>
          <a:xfrm>
            <a:off x="1880235" y="3025140"/>
            <a:ext cx="9702800" cy="1322070"/>
          </a:xfrm>
          <a:prstGeom prst="rect">
            <a:avLst/>
          </a:prstGeom>
          <a:noFill/>
        </p:spPr>
        <p:txBody>
          <a:bodyPr wrap="square" rtlCol="0">
            <a:spAutoFit/>
          </a:bodyPr>
          <a:lstStyle/>
          <a:p>
            <a:r>
              <a:rPr lang="en-US" sz="4000">
                <a:solidFill>
                  <a:srgbClr val="0000FF"/>
                </a:solidFill>
                <a:latin typeface="Times New Roman" panose="02020603050405020304" pitchFamily="18" charset="0"/>
                <a:cs typeface="Times New Roman" panose="02020603050405020304" pitchFamily="18" charset="0"/>
              </a:rPr>
              <a:t>Nam châm có những tính chất  gì? Các nam châm có thể tương tác với nhau không?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22" presetClass="exit" presetSubtype="4" fill="hold" grpId="1" nodeType="withEffect">
                                  <p:stCondLst>
                                    <p:cond delay="0"/>
                                  </p:stCondLst>
                                  <p:childTnLst>
                                    <p:animEffect transition="out" filter="wipe(dow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905000" y="1256030"/>
            <a:ext cx="838200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VnTime" panose="020B7200000000000000" pitchFamily="34" charset="0"/>
              </a:defRPr>
            </a:lvl1pPr>
            <a:lvl2pPr marL="742950" indent="-285750">
              <a:defRPr sz="1600">
                <a:solidFill>
                  <a:schemeClr val="tx1"/>
                </a:solidFill>
                <a:latin typeface=".VnTime" panose="020B7200000000000000" pitchFamily="34" charset="0"/>
              </a:defRPr>
            </a:lvl2pPr>
            <a:lvl3pPr marL="1143000" indent="-228600">
              <a:defRPr sz="1600">
                <a:solidFill>
                  <a:schemeClr val="tx1"/>
                </a:solidFill>
                <a:latin typeface=".VnTime" panose="020B7200000000000000" pitchFamily="34" charset="0"/>
              </a:defRPr>
            </a:lvl3pPr>
            <a:lvl4pPr marL="1600200" indent="-228600">
              <a:defRPr sz="1600">
                <a:solidFill>
                  <a:schemeClr val="tx1"/>
                </a:solidFill>
                <a:latin typeface=".VnTime" panose="020B7200000000000000" pitchFamily="34" charset="0"/>
              </a:defRPr>
            </a:lvl4pPr>
            <a:lvl5pPr marL="2057400" indent="-228600">
              <a:defRPr sz="1600">
                <a:solidFill>
                  <a:schemeClr val="tx1"/>
                </a:solidFill>
                <a:latin typeface=".VnTime" panose="020B7200000000000000" pitchFamily="34" charset="0"/>
              </a:defRPr>
            </a:lvl5pPr>
            <a:lvl6pPr marL="2514600" indent="-228600" eaLnBrk="0" fontAlgn="base" hangingPunct="0">
              <a:spcBef>
                <a:spcPct val="0"/>
              </a:spcBef>
              <a:spcAft>
                <a:spcPct val="0"/>
              </a:spcAft>
              <a:defRPr sz="1600">
                <a:solidFill>
                  <a:schemeClr val="tx1"/>
                </a:solidFill>
                <a:latin typeface=".VnTime" panose="020B7200000000000000" pitchFamily="34" charset="0"/>
              </a:defRPr>
            </a:lvl6pPr>
            <a:lvl7pPr marL="2971800" indent="-228600" eaLnBrk="0" fontAlgn="base" hangingPunct="0">
              <a:spcBef>
                <a:spcPct val="0"/>
              </a:spcBef>
              <a:spcAft>
                <a:spcPct val="0"/>
              </a:spcAft>
              <a:defRPr sz="1600">
                <a:solidFill>
                  <a:schemeClr val="tx1"/>
                </a:solidFill>
                <a:latin typeface=".VnTime" panose="020B7200000000000000" pitchFamily="34" charset="0"/>
              </a:defRPr>
            </a:lvl7pPr>
            <a:lvl8pPr marL="3429000" indent="-228600" eaLnBrk="0" fontAlgn="base" hangingPunct="0">
              <a:spcBef>
                <a:spcPct val="0"/>
              </a:spcBef>
              <a:spcAft>
                <a:spcPct val="0"/>
              </a:spcAft>
              <a:defRPr sz="1600">
                <a:solidFill>
                  <a:schemeClr val="tx1"/>
                </a:solidFill>
                <a:latin typeface=".VnTime" panose="020B7200000000000000" pitchFamily="34" charset="0"/>
              </a:defRPr>
            </a:lvl8pPr>
            <a:lvl9pPr marL="3886200" indent="-228600" eaLnBrk="0" fontAlgn="base" hangingPunct="0">
              <a:spcBef>
                <a:spcPct val="0"/>
              </a:spcBef>
              <a:spcAft>
                <a:spcPct val="0"/>
              </a:spcAft>
              <a:defRPr sz="1600">
                <a:solidFill>
                  <a:schemeClr val="tx1"/>
                </a:solidFill>
                <a:latin typeface=".VnTime" panose="020B7200000000000000" pitchFamily="34" charset="0"/>
              </a:defRPr>
            </a:lvl9pPr>
          </a:lstStyle>
          <a:p>
            <a:pPr algn="ctr"/>
            <a:r>
              <a:rPr lang="en-US" altLang="en-US" sz="40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CHƯƠNG IV: TỪ</a:t>
            </a:r>
          </a:p>
        </p:txBody>
      </p:sp>
      <p:sp>
        <p:nvSpPr>
          <p:cNvPr id="2" name="TextBox 3"/>
          <p:cNvSpPr txBox="1">
            <a:spLocks noChangeArrowheads="1"/>
          </p:cNvSpPr>
          <p:nvPr/>
        </p:nvSpPr>
        <p:spPr bwMode="auto">
          <a:xfrm>
            <a:off x="2230120" y="2754630"/>
            <a:ext cx="8382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VnTime" panose="020B7200000000000000" pitchFamily="34" charset="0"/>
              </a:defRPr>
            </a:lvl1pPr>
            <a:lvl2pPr marL="742950" indent="-285750">
              <a:defRPr sz="1600">
                <a:solidFill>
                  <a:schemeClr val="tx1"/>
                </a:solidFill>
                <a:latin typeface=".VnTime" panose="020B7200000000000000" pitchFamily="34" charset="0"/>
              </a:defRPr>
            </a:lvl2pPr>
            <a:lvl3pPr marL="1143000" indent="-228600">
              <a:defRPr sz="1600">
                <a:solidFill>
                  <a:schemeClr val="tx1"/>
                </a:solidFill>
                <a:latin typeface=".VnTime" panose="020B7200000000000000" pitchFamily="34" charset="0"/>
              </a:defRPr>
            </a:lvl3pPr>
            <a:lvl4pPr marL="1600200" indent="-228600">
              <a:defRPr sz="1600">
                <a:solidFill>
                  <a:schemeClr val="tx1"/>
                </a:solidFill>
                <a:latin typeface=".VnTime" panose="020B7200000000000000" pitchFamily="34" charset="0"/>
              </a:defRPr>
            </a:lvl4pPr>
            <a:lvl5pPr marL="2057400" indent="-228600">
              <a:defRPr sz="1600">
                <a:solidFill>
                  <a:schemeClr val="tx1"/>
                </a:solidFill>
                <a:latin typeface=".VnTime" panose="020B7200000000000000" pitchFamily="34" charset="0"/>
              </a:defRPr>
            </a:lvl5pPr>
            <a:lvl6pPr marL="2514600" indent="-228600" eaLnBrk="0" fontAlgn="base" hangingPunct="0">
              <a:spcBef>
                <a:spcPct val="0"/>
              </a:spcBef>
              <a:spcAft>
                <a:spcPct val="0"/>
              </a:spcAft>
              <a:defRPr sz="1600">
                <a:solidFill>
                  <a:schemeClr val="tx1"/>
                </a:solidFill>
                <a:latin typeface=".VnTime" panose="020B7200000000000000" pitchFamily="34" charset="0"/>
              </a:defRPr>
            </a:lvl6pPr>
            <a:lvl7pPr marL="2971800" indent="-228600" eaLnBrk="0" fontAlgn="base" hangingPunct="0">
              <a:spcBef>
                <a:spcPct val="0"/>
              </a:spcBef>
              <a:spcAft>
                <a:spcPct val="0"/>
              </a:spcAft>
              <a:defRPr sz="1600">
                <a:solidFill>
                  <a:schemeClr val="tx1"/>
                </a:solidFill>
                <a:latin typeface=".VnTime" panose="020B7200000000000000" pitchFamily="34" charset="0"/>
              </a:defRPr>
            </a:lvl7pPr>
            <a:lvl8pPr marL="3429000" indent="-228600" eaLnBrk="0" fontAlgn="base" hangingPunct="0">
              <a:spcBef>
                <a:spcPct val="0"/>
              </a:spcBef>
              <a:spcAft>
                <a:spcPct val="0"/>
              </a:spcAft>
              <a:defRPr sz="1600">
                <a:solidFill>
                  <a:schemeClr val="tx1"/>
                </a:solidFill>
                <a:latin typeface=".VnTime" panose="020B7200000000000000" pitchFamily="34" charset="0"/>
              </a:defRPr>
            </a:lvl8pPr>
            <a:lvl9pPr marL="3886200" indent="-228600" eaLnBrk="0" fontAlgn="base" hangingPunct="0">
              <a:spcBef>
                <a:spcPct val="0"/>
              </a:spcBef>
              <a:spcAft>
                <a:spcPct val="0"/>
              </a:spcAft>
              <a:defRPr sz="1600">
                <a:solidFill>
                  <a:schemeClr val="tx1"/>
                </a:solidFill>
                <a:latin typeface=".VnTime" panose="020B7200000000000000" pitchFamily="34" charset="0"/>
              </a:defRPr>
            </a:lvl9pPr>
          </a:lstStyle>
          <a:p>
            <a:pPr algn="ctr"/>
            <a:r>
              <a:rPr lang="en-US" altLang="en-US" sz="360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18: NAM CHÂM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bg1"/>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702" y="164374"/>
            <a:ext cx="1946367" cy="582613"/>
          </a:xfrm>
        </p:spPr>
        <p:txBody>
          <a:bodyPr>
            <a:normAutofit fontScale="90000"/>
          </a:bodyPr>
          <a:lstStyle/>
          <a:p>
            <a:r>
              <a:rPr lang="en-US">
                <a:solidFill>
                  <a:srgbClr val="FF0000"/>
                </a:solidFill>
                <a:latin typeface="Times New Roman" panose="02020603050405020304" pitchFamily="18" charset="0"/>
                <a:cs typeface="Times New Roman" panose="02020603050405020304" pitchFamily="18" charset="0"/>
              </a:rPr>
              <a:t>TIẾT 1: </a:t>
            </a:r>
          </a:p>
        </p:txBody>
      </p:sp>
      <p:sp>
        <p:nvSpPr>
          <p:cNvPr id="5" name="Title 1"/>
          <p:cNvSpPr>
            <a:spLocks noGrp="1"/>
          </p:cNvSpPr>
          <p:nvPr/>
        </p:nvSpPr>
        <p:spPr>
          <a:xfrm>
            <a:off x="965200" y="1939925"/>
            <a:ext cx="10515600" cy="13163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Times New Roman" panose="02020603050405020304" pitchFamily="18" charset="0"/>
                <a:cs typeface="Times New Roman" panose="02020603050405020304" pitchFamily="18" charset="0"/>
              </a:rPr>
              <a:t>Nam châm được phát hiện khi nào ? chúng có đặc điểm gì và được sử dụng với mục đích gì?</a:t>
            </a:r>
          </a:p>
        </p:txBody>
      </p:sp>
      <p:sp>
        <p:nvSpPr>
          <p:cNvPr id="4" name="Title 1"/>
          <p:cNvSpPr txBox="1">
            <a:spLocks/>
          </p:cNvSpPr>
          <p:nvPr/>
        </p:nvSpPr>
        <p:spPr>
          <a:xfrm>
            <a:off x="609600" y="1052645"/>
            <a:ext cx="10972800" cy="582613"/>
          </a:xfrm>
          <a:prstGeom prst="rect">
            <a:avLst/>
          </a:prstGeom>
          <a:noFill/>
          <a:ln w="9525">
            <a:noFill/>
          </a:ln>
        </p:spPr>
        <p:txBody>
          <a:bodyPr anchor="ctr" anchorCtr="0">
            <a:normAutofit fontScale="92500" lnSpcReduction="10000"/>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a:solidFill>
                  <a:srgbClr val="FF0000"/>
                </a:solidFill>
                <a:latin typeface="Times New Roman" panose="02020603050405020304" pitchFamily="18" charset="0"/>
                <a:cs typeface="Times New Roman" panose="02020603050405020304" pitchFamily="18" charset="0"/>
              </a:rPr>
              <a:t>I. Nam châm là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075"/>
            <a:ext cx="10515600" cy="1701165"/>
          </a:xfrm>
        </p:spPr>
        <p:txBody>
          <a:bodyPr>
            <a:normAutofit fontScale="90000"/>
          </a:bodyPr>
          <a:lstStyle/>
          <a:p>
            <a:r>
              <a:rPr lang="en-US">
                <a:latin typeface="Times New Roman" panose="02020603050405020304" pitchFamily="18" charset="0"/>
                <a:cs typeface="Times New Roman" panose="02020603050405020304" pitchFamily="18" charset="0"/>
              </a:rPr>
              <a:t>Dụng cụ: 1 nam châm thẳng, 1 nam châm chữ U, 1 kim nam châm có thể quay quanh 1 trục, 1 số vật nhỏ làm bằng sắt, thép, đồng, nhôm, gỗ</a:t>
            </a:r>
          </a:p>
        </p:txBody>
      </p:sp>
      <p:pic>
        <p:nvPicPr>
          <p:cNvPr id="4" name="Content Placeholder 3" descr="181"/>
          <p:cNvPicPr>
            <a:picLocks noGrp="1" noChangeAspect="1"/>
          </p:cNvPicPr>
          <p:nvPr>
            <p:ph idx="1"/>
          </p:nvPr>
        </p:nvPicPr>
        <p:blipFill>
          <a:blip r:embed="rId2"/>
          <a:stretch>
            <a:fillRect/>
          </a:stretch>
        </p:blipFill>
        <p:spPr>
          <a:xfrm>
            <a:off x="6876415" y="2734310"/>
            <a:ext cx="4610100" cy="3714750"/>
          </a:xfrm>
          <a:prstGeom prst="rect">
            <a:avLst/>
          </a:prstGeom>
        </p:spPr>
      </p:pic>
      <p:sp>
        <p:nvSpPr>
          <p:cNvPr id="3" name="Title 1"/>
          <p:cNvSpPr>
            <a:spLocks noGrp="1"/>
          </p:cNvSpPr>
          <p:nvPr/>
        </p:nvSpPr>
        <p:spPr>
          <a:xfrm>
            <a:off x="965200" y="-327025"/>
            <a:ext cx="10515600" cy="17011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FF0000"/>
                </a:solidFill>
                <a:latin typeface="Times New Roman" panose="02020603050405020304" pitchFamily="18" charset="0"/>
                <a:cs typeface="Times New Roman" panose="02020603050405020304" pitchFamily="18" charset="0"/>
              </a:rPr>
              <a:t>II. Tính chất từ của nam châm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515600" cy="890270"/>
          </a:xfrm>
        </p:spPr>
        <p:txBody>
          <a:bodyPr>
            <a:normAutofit fontScale="90000"/>
          </a:bodyPr>
          <a:lstStyle/>
          <a:p>
            <a:r>
              <a:rPr lang="en-US" sz="3110">
                <a:solidFill>
                  <a:srgbClr val="0070C0"/>
                </a:solidFill>
                <a:latin typeface="Times New Roman" panose="02020603050405020304" pitchFamily="18" charset="0"/>
                <a:cs typeface="Times New Roman" panose="02020603050405020304" pitchFamily="18" charset="0"/>
              </a:rPr>
              <a:t>TN1: </a:t>
            </a:r>
            <a:r>
              <a:rPr lang="en-US" sz="3110">
                <a:latin typeface="Times New Roman" panose="02020603050405020304" pitchFamily="18" charset="0"/>
                <a:cs typeface="Times New Roman" panose="02020603050405020304" pitchFamily="18" charset="0"/>
              </a:rPr>
              <a:t>Đưa thanh nam châm thẳng và thanh nam châm chữ U lại gần các vật bằng sắt, thép , đồng, nhôm, gỗ( H 18.2)</a:t>
            </a:r>
          </a:p>
        </p:txBody>
      </p:sp>
      <p:pic>
        <p:nvPicPr>
          <p:cNvPr id="4" name="Content Placeholder 3" descr="182"/>
          <p:cNvPicPr>
            <a:picLocks noGrp="1" noChangeAspect="1"/>
          </p:cNvPicPr>
          <p:nvPr>
            <p:ph idx="1"/>
          </p:nvPr>
        </p:nvPicPr>
        <p:blipFill>
          <a:blip r:embed="rId2"/>
          <a:stretch>
            <a:fillRect/>
          </a:stretch>
        </p:blipFill>
        <p:spPr>
          <a:xfrm>
            <a:off x="6929120" y="2505075"/>
            <a:ext cx="5095875" cy="4153535"/>
          </a:xfrm>
          <a:prstGeom prst="rect">
            <a:avLst/>
          </a:prstGeom>
        </p:spPr>
      </p:pic>
      <p:sp>
        <p:nvSpPr>
          <p:cNvPr id="5" name="Title 1"/>
          <p:cNvSpPr>
            <a:spLocks noGrp="1"/>
          </p:cNvSpPr>
          <p:nvPr/>
        </p:nvSpPr>
        <p:spPr>
          <a:xfrm>
            <a:off x="574675" y="1225550"/>
            <a:ext cx="10515600" cy="890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a, Hai đầu thanh nam châm hút vật liệu nào và không hút vật liệu nào?</a:t>
            </a:r>
          </a:p>
        </p:txBody>
      </p:sp>
      <p:sp>
        <p:nvSpPr>
          <p:cNvPr id="6" name="Title 1"/>
          <p:cNvSpPr>
            <a:spLocks noGrp="1"/>
          </p:cNvSpPr>
          <p:nvPr/>
        </p:nvSpPr>
        <p:spPr>
          <a:xfrm>
            <a:off x="577850" y="1885950"/>
            <a:ext cx="10515600" cy="890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b, Các vật liệu ở đầu hay ở giữa của nam châm thì bị hút mạnh nhất ?</a:t>
            </a:r>
          </a:p>
        </p:txBody>
      </p:sp>
      <p:sp>
        <p:nvSpPr>
          <p:cNvPr id="7" name="Title 1"/>
          <p:cNvSpPr>
            <a:spLocks noGrp="1"/>
          </p:cNvSpPr>
          <p:nvPr/>
        </p:nvSpPr>
        <p:spPr>
          <a:xfrm>
            <a:off x="619125" y="4046855"/>
            <a:ext cx="6133465" cy="9505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a:latin typeface="Times New Roman" panose="02020603050405020304" pitchFamily="18" charset="0"/>
                <a:cs typeface="Times New Roman" panose="02020603050405020304" pitchFamily="18" charset="0"/>
              </a:rPr>
              <a:t>a) Hai đầu nam châm hút vật liệu: sắt, thép, đồng, nhôm. Không hút vật liệu gỗ.</a:t>
            </a:r>
          </a:p>
          <a:p>
            <a:endParaRPr lang="en-US" sz="2700">
              <a:latin typeface="Times New Roman" panose="02020603050405020304" pitchFamily="18" charset="0"/>
              <a:cs typeface="Times New Roman" panose="02020603050405020304" pitchFamily="18" charset="0"/>
            </a:endParaRPr>
          </a:p>
          <a:p>
            <a:endParaRPr lang="en-US" sz="2700">
              <a:latin typeface="Times New Roman" panose="02020603050405020304" pitchFamily="18" charset="0"/>
              <a:cs typeface="Times New Roman" panose="02020603050405020304" pitchFamily="18" charset="0"/>
            </a:endParaRPr>
          </a:p>
        </p:txBody>
      </p:sp>
      <p:sp>
        <p:nvSpPr>
          <p:cNvPr id="8" name="Title 1"/>
          <p:cNvSpPr>
            <a:spLocks noGrp="1"/>
          </p:cNvSpPr>
          <p:nvPr/>
        </p:nvSpPr>
        <p:spPr>
          <a:xfrm>
            <a:off x="708025" y="4849495"/>
            <a:ext cx="6133465" cy="100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700">
              <a:latin typeface="Times New Roman" panose="02020603050405020304" pitchFamily="18" charset="0"/>
              <a:cs typeface="Times New Roman" panose="02020603050405020304" pitchFamily="18" charset="0"/>
            </a:endParaRPr>
          </a:p>
          <a:p>
            <a:r>
              <a:rPr lang="en-US" sz="2700">
                <a:latin typeface="Times New Roman" panose="02020603050405020304" pitchFamily="18" charset="0"/>
                <a:cs typeface="Times New Roman" panose="02020603050405020304" pitchFamily="18" charset="0"/>
              </a:rPr>
              <a:t>b) Các vật liệu đặt ở hai đầu của nam châm thì bị hút mạnh nhất.</a:t>
            </a:r>
          </a:p>
        </p:txBody>
      </p:sp>
      <p:sp>
        <p:nvSpPr>
          <p:cNvPr id="3" name="Title 1"/>
          <p:cNvSpPr>
            <a:spLocks noGrp="1"/>
          </p:cNvSpPr>
          <p:nvPr/>
        </p:nvSpPr>
        <p:spPr>
          <a:xfrm>
            <a:off x="701675" y="2590800"/>
            <a:ext cx="10515600" cy="890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rgbClr val="FF0000"/>
                </a:solidFill>
                <a:latin typeface="Times New Roman" panose="02020603050405020304" pitchFamily="18" charset="0"/>
                <a:cs typeface="Times New Roman" panose="02020603050405020304" pitchFamily="18" charset="0"/>
              </a:rPr>
              <a:t>TRẢ LỜI: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3" grpId="0"/>
    </p:bldLst>
  </p:timing>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2052</Words>
  <Application>Microsoft Office PowerPoint</Application>
  <PresentationFormat>Widescreen</PresentationFormat>
  <Paragraphs>147</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Times New Roman</vt:lpstr>
      <vt:lpstr>Blue Waves</vt:lpstr>
      <vt:lpstr>PowerPoint Presentation</vt:lpstr>
      <vt:lpstr>Chắc hẳn ai trong số chúng ta cũng đã từng nhìn thấy nam châm. Vì nam châm rất phổ biến trong đời sống và có nhiều hình dạng khác nhau.</vt:lpstr>
      <vt:lpstr> Muốn xác định vật đó có phải là nam châm hay không ta đưa lại gần vật bằng sắt. Nếu hút vật bằng sắt thì đó là nam châm. </vt:lpstr>
      <vt:lpstr>PowerPoint Presentation</vt:lpstr>
      <vt:lpstr>PowerPoint Presentation</vt:lpstr>
      <vt:lpstr>PowerPoint Presentation</vt:lpstr>
      <vt:lpstr>TIẾT 1: </vt:lpstr>
      <vt:lpstr>Dụng cụ: 1 nam châm thẳng, 1 nam châm chữ U, 1 kim nam châm có thể quay quanh 1 trục, 1 số vật nhỏ làm bằng sắt, thép, đồng, nhôm, gỗ</vt:lpstr>
      <vt:lpstr>TN1: Đưa thanh nam châm thẳng và thanh nam châm chữ U lại gần các vật bằng sắt, thép , đồng, nhôm, gỗ( H 18.2)</vt:lpstr>
      <vt:lpstr> TN2: Đặt một kim nam châm cân bằng trên một mũi nhọn (kim nam châm tự do) (Hình 18.3), quan sát hướng chỉ của hai đầu kim khi kim đã nằm cân bằng. </vt:lpstr>
      <vt:lpstr>1.Một đầu kim luôn chỉ hướng nào và đầu kia của kim luôn chỉ hướng nào (hướng Bắc hay hướng Nam)?</vt:lpstr>
      <vt:lpstr>Bước 1: Xác định hướng nam và hướng bắc bằng kim nam châm đặt cân bằng trên mũi nhọn. Sau đó đánh dấu vào tờ giấy.  Bước 2: Xác định hướng Tây và hướng Đông theo quy tắc sau:</vt:lpstr>
      <vt:lpstr>PowerPoint Presentation</vt:lpstr>
      <vt:lpstr>Treo thanh nam châm thẳng bằng hai sợi chỉ lên thanh ngang của giá đỡ, để cho thanh nam châm nằm cân bằng. Đưa một cực của thanh nam châm khác lại gần một đầu thanh nam châm được treo (Hình 18.4). Sau đó đưa cực kia của nam châm lại gần thanh nam châm được treo. Mô tả hiện tượng xảy ra.</vt:lpstr>
      <vt:lpstr>Qua thí nghiệm có thể rút ra kết luận gì về tương tác giữa hai nam châm?</vt:lpstr>
      <vt:lpstr>Thí nghiệm: - Đặt một kim nam châm tự do tại vị trí gần một nam châm thẳng (Hình 18.5). Xác định hướng của kim nam châm.  - Đẩy kim nam châm lệch khỏi hướng vừa xác định rồi buông tay. Khi kim đã đứng yên, kim còn chỉ hướng lúc đầu nữa không? Làm lại thí nghiệm 2 lần và nhận xét.  - Làm lại thí nghiệm trên ở vị trí khác của kim nam châm.</vt:lpstr>
      <vt:lpstr>- Đặt một kim nam châm tự do tại vị trí gần một nam châm thẳng (Hình 18.5). Ta thấy kim nam châm chỉ hướng Nam – Bắc. </vt:lpstr>
      <vt:lpstr>Từ thí nghiệm trên rút ra nhận xét gì về tác dụng của một nam châm lên một kim nam châm?</vt:lpstr>
      <vt:lpstr>PowerPoint Presentation</vt:lpstr>
      <vt:lpstr>Câu 1:  Khoanh tròn vào từ đúng hoặc sai các câu dưới đây nói về nam châm </vt:lpstr>
      <vt:lpstr>TRẢ LỜI</vt:lpstr>
      <vt:lpstr>Câu 2: Một thanh nam châm bị gãy làm hai thì:</vt:lpstr>
      <vt:lpstr>Câu 3: Trái đất là một nam châm khổng lồ vì:</vt:lpstr>
      <vt:lpstr>Câu 4: Mạt sắt đặt ở chỗ nào trên thanh nam châm bị hút mạnh nhất?</vt:lpstr>
      <vt:lpstr>Câu 5: Khi nào hai thanh nam châm hút nhau ?</vt:lpstr>
      <vt:lpstr>Câu 6 : Đặt kim nam châm trên giá thẳng đứng như hình sau. Khi đứng cân bằng, kim nam châm nằm dọc theo hướng nào?</vt:lpstr>
      <vt:lpstr>Câu 7 : Trong bệnh viện, các bác sĩ phẫu thuật có thể lấy các mạt sắt nhỏ li ti ra khỏi mắt của bệnh nhân một cách an toàn bằng dụng cụ nào sau đây?</vt:lpstr>
      <vt:lpstr>Câu 8: Một nam châm thẳng không đánh dấu cực bằng những cách nào để xác định được cực bắc và cực nam của nam châm đó?          </vt:lpstr>
      <vt:lpstr>Cách 1:Treo thanh nam châm lên giá đỡ bằng một sợi dây không soắn và đặt ở xa các vật liệu từ khác để nam châm cân bằng đầu nào quay về hướng bắc thì đó là cực bắc, đầu còn lại là cực nam</vt:lpstr>
      <vt:lpstr>Câu 9: Có hai thanh thép luôn hút nhau bất kể đưa các đầu nào của chúng lại gần nhau. Có thể kết luận được rằng một trong hai thanh này không phải là nam châm không?</vt:lpstr>
      <vt:lpstr>Câu 10: Có một số quả đấm cửa làm bằng đồng và một số quả làm bằng sắt mạ đồng. Hãy tìm cách phân loại chúng.</vt:lpstr>
      <vt:lpstr>PowerPoint Presentation</vt:lpstr>
      <vt:lpstr>Giải thích được việc dùng khối nam châm có kích thước lớn sức hút mạnh để dọn rác sắt vụn dưới lòng sông, lòng kênh.                                                                   </vt:lpstr>
      <vt:lpstr>Yêu cầu: mỗi bạn về nhà tìm hiểu 5 loại nam châm  khác nhau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2022-06-20T01:59:00Z</dcterms:created>
  <dcterms:modified xsi:type="dcterms:W3CDTF">2023-08-17T13:27:08Z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27E97108357D4A09AC894084F1920F66</vt:lpwstr>
  </property>
  <property fmtid="{D5CDD505-2E9C-101B-9397-08002B2CF9AE}" pid="3" name="KSOProductBuildVer">
    <vt:lpwstr>1033-11.2.0.11156</vt:lpwstr>
  </property>
</Properties>
</file>