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0" r:id="rId2"/>
    <p:sldId id="304" r:id="rId3"/>
    <p:sldId id="302" r:id="rId4"/>
    <p:sldId id="292" r:id="rId5"/>
    <p:sldId id="385" r:id="rId6"/>
    <p:sldId id="386" r:id="rId7"/>
    <p:sldId id="301" r:id="rId8"/>
    <p:sldId id="369" r:id="rId9"/>
    <p:sldId id="371" r:id="rId10"/>
    <p:sldId id="382" r:id="rId11"/>
    <p:sldId id="372" r:id="rId12"/>
    <p:sldId id="306" r:id="rId13"/>
    <p:sldId id="377" r:id="rId14"/>
    <p:sldId id="374" r:id="rId15"/>
    <p:sldId id="375" r:id="rId16"/>
    <p:sldId id="378" r:id="rId17"/>
    <p:sldId id="342" r:id="rId18"/>
    <p:sldId id="379" r:id="rId19"/>
    <p:sldId id="380" r:id="rId20"/>
    <p:sldId id="381" r:id="rId21"/>
    <p:sldId id="383" r:id="rId22"/>
    <p:sldId id="315" r:id="rId23"/>
    <p:sldId id="332" r:id="rId24"/>
    <p:sldId id="384" r:id="rId25"/>
    <p:sldId id="331" r:id="rId26"/>
    <p:sldId id="328" r:id="rId27"/>
    <p:sldId id="329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3883" autoAdjust="0"/>
  </p:normalViewPr>
  <p:slideViewPr>
    <p:cSldViewPr snapToGrid="0">
      <p:cViewPr varScale="1">
        <p:scale>
          <a:sx n="82" d="100"/>
          <a:sy n="82" d="100"/>
        </p:scale>
        <p:origin x="53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3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5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3542" y="0"/>
            <a:ext cx="27092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</a:rPr>
              <a:t>Unit 5:</a:t>
            </a:r>
            <a:r>
              <a:rPr lang="en-US" b="1" dirty="0">
                <a:solidFill>
                  <a:schemeClr val="bg1"/>
                </a:solidFill>
              </a:rPr>
              <a:t> FOOD AND DRINKS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DA2AA1-29C0-4ED4-957E-1318B39C3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314" y="1367814"/>
            <a:ext cx="5426011" cy="29673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97D3ED-8B08-4891-8A8D-81FB4583FE06}"/>
              </a:ext>
            </a:extLst>
          </p:cNvPr>
          <p:cNvSpPr/>
          <p:nvPr/>
        </p:nvSpPr>
        <p:spPr>
          <a:xfrm>
            <a:off x="494675" y="749508"/>
            <a:ext cx="4807130" cy="50430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9C3C02-F5D5-46F4-A398-52AC5B34014E}"/>
              </a:ext>
            </a:extLst>
          </p:cNvPr>
          <p:cNvSpPr/>
          <p:nvPr/>
        </p:nvSpPr>
        <p:spPr>
          <a:xfrm>
            <a:off x="494675" y="1768838"/>
            <a:ext cx="5846164" cy="402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65138" algn="l"/>
              </a:tabLst>
            </a:pPr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Next, what do we need ?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some flour.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225 grams of flour.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some butter.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How much butter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225 grams of butter.</a:t>
            </a:r>
          </a:p>
          <a:p>
            <a:r>
              <a:rPr lang="en-US" sz="2800" i="1" dirty="0">
                <a:solidFill>
                  <a:schemeClr val="accent1"/>
                </a:solidFill>
              </a:rPr>
              <a:t>Finally, we need 120 ml of water.</a:t>
            </a:r>
          </a:p>
          <a:p>
            <a:pPr algn="ctr"/>
            <a:endParaRPr lang="en-US" dirty="0">
              <a:noFill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FCFB7C-C344-48DB-B761-1910AADD3CF0}"/>
              </a:ext>
            </a:extLst>
          </p:cNvPr>
          <p:cNvCxnSpPr>
            <a:cxnSpLocks/>
          </p:cNvCxnSpPr>
          <p:nvPr/>
        </p:nvCxnSpPr>
        <p:spPr>
          <a:xfrm>
            <a:off x="4529470" y="2413591"/>
            <a:ext cx="4929323" cy="6294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8EF248-E579-4091-A73C-3C4C9385D753}"/>
              </a:ext>
            </a:extLst>
          </p:cNvPr>
          <p:cNvCxnSpPr>
            <a:cxnSpLocks/>
          </p:cNvCxnSpPr>
          <p:nvPr/>
        </p:nvCxnSpPr>
        <p:spPr>
          <a:xfrm flipV="1">
            <a:off x="4763386" y="3400153"/>
            <a:ext cx="4695407" cy="6886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51A1BF-7AD8-4B71-8EC4-4EA45F8E9410}"/>
              </a:ext>
            </a:extLst>
          </p:cNvPr>
          <p:cNvCxnSpPr>
            <a:cxnSpLocks/>
          </p:cNvCxnSpPr>
          <p:nvPr/>
        </p:nvCxnSpPr>
        <p:spPr>
          <a:xfrm flipV="1">
            <a:off x="5301805" y="3702572"/>
            <a:ext cx="4156988" cy="16783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11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D68348-18E9-47B7-9A0D-059B8004C171}"/>
              </a:ext>
            </a:extLst>
          </p:cNvPr>
          <p:cNvSpPr txBox="1"/>
          <p:nvPr/>
        </p:nvSpPr>
        <p:spPr>
          <a:xfrm>
            <a:off x="539646" y="682769"/>
            <a:ext cx="10613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Now, it’s Billy’s turn with beef noodles. Take turns to ask the same questions and answers as mentioned above.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6655E82F-2A83-4B8B-90BE-D36EB3F9C76D}"/>
              </a:ext>
            </a:extLst>
          </p:cNvPr>
          <p:cNvSpPr/>
          <p:nvPr/>
        </p:nvSpPr>
        <p:spPr>
          <a:xfrm>
            <a:off x="734518" y="2474293"/>
            <a:ext cx="3492708" cy="1409076"/>
          </a:xfrm>
          <a:prstGeom prst="wedgeRectCallou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2"/>
                </a:solidFill>
              </a:rPr>
              <a:t>Billy, what do we need to make beef noodles?</a:t>
            </a: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E6CFD050-7B55-47C2-A9DA-D4B082BD5443}"/>
              </a:ext>
            </a:extLst>
          </p:cNvPr>
          <p:cNvSpPr/>
          <p:nvPr/>
        </p:nvSpPr>
        <p:spPr>
          <a:xfrm>
            <a:off x="2256020" y="4474564"/>
            <a:ext cx="2563317" cy="1409076"/>
          </a:xfrm>
          <a:prstGeom prst="wedge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We need some noodles.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5B7BA1-088E-49F2-9295-3E6B66100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189" y="2184256"/>
            <a:ext cx="70104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9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81" y="7025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7B3229-FFDF-4C82-AEA1-C637C5FD60DD}"/>
              </a:ext>
            </a:extLst>
          </p:cNvPr>
          <p:cNvSpPr txBox="1"/>
          <p:nvPr/>
        </p:nvSpPr>
        <p:spPr>
          <a:xfrm>
            <a:off x="677153" y="3136612"/>
            <a:ext cx="1089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/</a:t>
            </a:r>
            <a:r>
              <a:rPr lang="en-US" sz="4000" i="1" dirty="0" err="1">
                <a:solidFill>
                  <a:srgbClr val="C00000"/>
                </a:solidFill>
              </a:rPr>
              <a:t>sp</a:t>
            </a:r>
            <a:r>
              <a:rPr lang="en-US" sz="4000" dirty="0">
                <a:solidFill>
                  <a:schemeClr val="accent1"/>
                </a:solidFill>
              </a:rPr>
              <a:t>/: This cluster is a combination of the /</a:t>
            </a:r>
            <a:r>
              <a:rPr lang="en-US" sz="4000" i="1" dirty="0">
                <a:solidFill>
                  <a:srgbClr val="C00000"/>
                </a:solidFill>
              </a:rPr>
              <a:t>s</a:t>
            </a:r>
            <a:r>
              <a:rPr lang="en-US" sz="4000" dirty="0">
                <a:solidFill>
                  <a:schemeClr val="accent1"/>
                </a:solidFill>
              </a:rPr>
              <a:t>/ and /</a:t>
            </a:r>
            <a:r>
              <a:rPr lang="en-US" sz="4000" i="1" dirty="0">
                <a:solidFill>
                  <a:srgbClr val="C00000"/>
                </a:solidFill>
              </a:rPr>
              <a:t>p</a:t>
            </a:r>
            <a:r>
              <a:rPr lang="en-US" sz="4000" dirty="0">
                <a:solidFill>
                  <a:schemeClr val="accent1"/>
                </a:solidFill>
              </a:rPr>
              <a:t>/ sounds. Let’s listen and copy. </a:t>
            </a:r>
          </a:p>
        </p:txBody>
      </p:sp>
      <p:pic>
        <p:nvPicPr>
          <p:cNvPr id="4" name="01_sp">
            <a:hlinkClick r:id="" action="ppaction://media"/>
            <a:extLst>
              <a:ext uri="{FF2B5EF4-FFF2-40B4-BE49-F238E27FC236}">
                <a16:creationId xmlns:a16="http://schemas.microsoft.com/office/drawing/2014/main" id="{91C2C0B7-DA7C-4AB2-AADD-9A5FC5B7E3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3435" y="385045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57CFB-0789-4C2E-9C16-876B7C9D7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3" y="753490"/>
            <a:ext cx="59150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006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EEB29C-E9AC-42FA-8636-6B5937CF6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95" y="2168046"/>
            <a:ext cx="9966902" cy="1260954"/>
          </a:xfrm>
          <a:prstGeom prst="rect">
            <a:avLst/>
          </a:prstGeom>
        </p:spPr>
      </p:pic>
      <p:pic>
        <p:nvPicPr>
          <p:cNvPr id="3" name="CD1-TRACK 51">
            <a:hlinkClick r:id="" action="ppaction://media"/>
            <a:extLst>
              <a:ext uri="{FF2B5EF4-FFF2-40B4-BE49-F238E27FC236}">
                <a16:creationId xmlns:a16="http://schemas.microsoft.com/office/drawing/2014/main" id="{31ED9D20-D978-46A3-82C1-2EC341F824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85" end="26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1389" y="1202375"/>
            <a:ext cx="638978" cy="6389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0591D0A-3D9E-4C8C-B54F-9564B6C657E9}"/>
              </a:ext>
            </a:extLst>
          </p:cNvPr>
          <p:cNvSpPr/>
          <p:nvPr/>
        </p:nvSpPr>
        <p:spPr>
          <a:xfrm>
            <a:off x="989717" y="3972394"/>
            <a:ext cx="4527029" cy="11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1"/>
                </a:solidFill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897098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FE8012-85E7-4F1F-8B7C-B961CB665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28" y="658814"/>
            <a:ext cx="11041609" cy="785808"/>
          </a:xfrm>
          <a:prstGeom prst="rect">
            <a:avLst/>
          </a:prstGeom>
        </p:spPr>
      </p:pic>
      <p:pic>
        <p:nvPicPr>
          <p:cNvPr id="5" name="CD1-TRACK 52">
            <a:hlinkClick r:id="" action="ppaction://media"/>
            <a:extLst>
              <a:ext uri="{FF2B5EF4-FFF2-40B4-BE49-F238E27FC236}">
                <a16:creationId xmlns:a16="http://schemas.microsoft.com/office/drawing/2014/main" id="{2A7997A8-8AD7-4DC8-B015-2765663F31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42" end="26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999" y="1147972"/>
            <a:ext cx="704537" cy="704537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1BA1D17D-0898-4D81-9D5E-047055752E55}"/>
              </a:ext>
            </a:extLst>
          </p:cNvPr>
          <p:cNvSpPr/>
          <p:nvPr/>
        </p:nvSpPr>
        <p:spPr>
          <a:xfrm>
            <a:off x="740087" y="1876260"/>
            <a:ext cx="4296608" cy="3484721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/</a:t>
            </a:r>
            <a:r>
              <a:rPr lang="en-US" sz="3200" dirty="0" err="1">
                <a:solidFill>
                  <a:schemeClr val="accent1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/ can appear at the beginning of words.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icy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ecial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aghetti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sp</a:t>
            </a:r>
            <a:r>
              <a:rPr lang="en-US" sz="3200" dirty="0">
                <a:solidFill>
                  <a:schemeClr val="accent1"/>
                </a:solidFill>
              </a:rPr>
              <a:t>eaker</a:t>
            </a:r>
          </a:p>
          <a:p>
            <a:pPr algn="ctr"/>
            <a:endParaRPr lang="en-US" dirty="0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BA779F1-E7BB-4CCC-B9EC-4AE33DCCCB46}"/>
              </a:ext>
            </a:extLst>
          </p:cNvPr>
          <p:cNvSpPr/>
          <p:nvPr/>
        </p:nvSpPr>
        <p:spPr>
          <a:xfrm>
            <a:off x="6096000" y="1811728"/>
            <a:ext cx="4876800" cy="3549253"/>
          </a:xfrm>
          <a:prstGeom prst="round2Same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/</a:t>
            </a:r>
            <a:r>
              <a:rPr lang="en-US" sz="3600" dirty="0" err="1">
                <a:solidFill>
                  <a:schemeClr val="accent1"/>
                </a:solidFill>
              </a:rPr>
              <a:t>sp</a:t>
            </a:r>
            <a:r>
              <a:rPr lang="en-US" sz="3600" dirty="0">
                <a:solidFill>
                  <a:schemeClr val="accent1"/>
                </a:solidFill>
              </a:rPr>
              <a:t>/ can also appear at the middle of words.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tea</a:t>
            </a:r>
            <a:r>
              <a:rPr lang="en-US" sz="3600" u="sng" dirty="0">
                <a:solidFill>
                  <a:srgbClr val="FF0000"/>
                </a:solidFill>
              </a:rPr>
              <a:t>sp</a:t>
            </a:r>
            <a:r>
              <a:rPr lang="en-US" sz="3600" dirty="0">
                <a:solidFill>
                  <a:schemeClr val="accent1"/>
                </a:solidFill>
              </a:rPr>
              <a:t>oon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table</a:t>
            </a:r>
            <a:r>
              <a:rPr lang="en-US" sz="3600" u="sng" dirty="0">
                <a:solidFill>
                  <a:srgbClr val="FF0000"/>
                </a:solidFill>
              </a:rPr>
              <a:t>sp</a:t>
            </a:r>
            <a:r>
              <a:rPr lang="en-US" sz="3600" dirty="0">
                <a:solidFill>
                  <a:schemeClr val="accent1"/>
                </a:solidFill>
              </a:rPr>
              <a:t>oon</a:t>
            </a:r>
            <a:endParaRPr lang="en-US" sz="3600" dirty="0"/>
          </a:p>
          <a:p>
            <a:endParaRPr lang="en-US" sz="2800" dirty="0">
              <a:solidFill>
                <a:schemeClr val="accent1"/>
              </a:solidFill>
            </a:endParaRPr>
          </a:p>
          <a:p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B6ACA-2B1E-4F92-B8E6-783925392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3" y="5625000"/>
            <a:ext cx="10233844" cy="63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46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ACCCE-FE9A-441A-8C1A-C4DE4D90D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7" y="1511682"/>
            <a:ext cx="2003227" cy="186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474EF8-AAE5-4AB5-A55D-FB221D2CF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699" y="4132836"/>
            <a:ext cx="2829388" cy="1391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01346-9191-4DC6-B075-DE9361EB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656" y="1382441"/>
            <a:ext cx="2247761" cy="1979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E4E19-B056-4307-AAA2-87B1AEC66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18" y="3979082"/>
            <a:ext cx="2408773" cy="1698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31B5B-7672-414F-8138-0D4C20D314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7947" y="4308872"/>
            <a:ext cx="3505689" cy="8573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4A9221-E44B-4B44-A465-12DD040DD52A}"/>
              </a:ext>
            </a:extLst>
          </p:cNvPr>
          <p:cNvSpPr txBox="1"/>
          <p:nvPr/>
        </p:nvSpPr>
        <p:spPr>
          <a:xfrm>
            <a:off x="1513440" y="3397948"/>
            <a:ext cx="2372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F515D-9D76-4D08-BAE9-8AC144A65AEE}"/>
              </a:ext>
            </a:extLst>
          </p:cNvPr>
          <p:cNvSpPr txBox="1"/>
          <p:nvPr/>
        </p:nvSpPr>
        <p:spPr>
          <a:xfrm>
            <a:off x="5504266" y="3348006"/>
            <a:ext cx="1498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9CC576-9AC5-4A40-AC75-08EF98CBA9F7}"/>
              </a:ext>
            </a:extLst>
          </p:cNvPr>
          <p:cNvSpPr txBox="1"/>
          <p:nvPr/>
        </p:nvSpPr>
        <p:spPr>
          <a:xfrm>
            <a:off x="8883718" y="3396969"/>
            <a:ext cx="2335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end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6052F5-FFC5-4A37-BDD7-1148B31A1CA5}"/>
              </a:ext>
            </a:extLst>
          </p:cNvPr>
          <p:cNvSpPr txBox="1"/>
          <p:nvPr/>
        </p:nvSpPr>
        <p:spPr>
          <a:xfrm>
            <a:off x="1356454" y="5617300"/>
            <a:ext cx="1461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eed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23CFA9-6335-45CD-A07E-A1673023430B}"/>
              </a:ext>
            </a:extLst>
          </p:cNvPr>
          <p:cNvSpPr txBox="1"/>
          <p:nvPr/>
        </p:nvSpPr>
        <p:spPr>
          <a:xfrm>
            <a:off x="4802877" y="5524146"/>
            <a:ext cx="1744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oon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3A1C11-05C5-4BD7-A2CB-F2555B3EC4DF}"/>
              </a:ext>
            </a:extLst>
          </p:cNvPr>
          <p:cNvSpPr txBox="1"/>
          <p:nvPr/>
        </p:nvSpPr>
        <p:spPr>
          <a:xfrm>
            <a:off x="9031381" y="5486306"/>
            <a:ext cx="2187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Mis</a:t>
            </a:r>
            <a:r>
              <a:rPr lang="en-US" sz="2800" dirty="0">
                <a:solidFill>
                  <a:srgbClr val="FF0000"/>
                </a:solidFill>
              </a:rPr>
              <a:t>sp</a:t>
            </a:r>
            <a:r>
              <a:rPr lang="en-US" sz="2800" dirty="0">
                <a:solidFill>
                  <a:schemeClr val="accent1"/>
                </a:solidFill>
              </a:rPr>
              <a:t>ell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59651-F180-48CF-95D8-0491953B688E}"/>
              </a:ext>
            </a:extLst>
          </p:cNvPr>
          <p:cNvSpPr txBox="1"/>
          <p:nvPr/>
        </p:nvSpPr>
        <p:spPr>
          <a:xfrm>
            <a:off x="788364" y="359764"/>
            <a:ext cx="891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What are these with /</a:t>
            </a:r>
            <a:r>
              <a:rPr lang="en-US" sz="4000" dirty="0" err="1">
                <a:solidFill>
                  <a:schemeClr val="accent1"/>
                </a:solidFill>
              </a:rPr>
              <a:t>sp</a:t>
            </a:r>
            <a:r>
              <a:rPr lang="en-US" sz="4000" dirty="0">
                <a:solidFill>
                  <a:schemeClr val="accent1"/>
                </a:solidFill>
              </a:rPr>
              <a:t>/?</a:t>
            </a:r>
          </a:p>
        </p:txBody>
      </p:sp>
      <p:pic>
        <p:nvPicPr>
          <p:cNvPr id="1026" name="Picture 2" descr="Outer space - Simple English Wikipedia, the free encyclopedia">
            <a:extLst>
              <a:ext uri="{FF2B5EF4-FFF2-40B4-BE49-F238E27FC236}">
                <a16:creationId xmlns:a16="http://schemas.microsoft.com/office/drawing/2014/main" id="{3CB44D41-D81B-228A-4280-9D7ED94C1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87" y="1433186"/>
            <a:ext cx="2156129" cy="187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3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A0F48-CE3C-431F-AA7A-A79CAA11C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01" y="468846"/>
            <a:ext cx="9701342" cy="59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1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EC6489-B7A2-4532-A441-F2B87B5D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4068" y="1848187"/>
            <a:ext cx="4200680" cy="3767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2429E3-9F4F-4D9A-B2C7-69088780E2EC}"/>
              </a:ext>
            </a:extLst>
          </p:cNvPr>
          <p:cNvSpPr txBox="1"/>
          <p:nvPr/>
        </p:nvSpPr>
        <p:spPr>
          <a:xfrm>
            <a:off x="492175" y="2050003"/>
            <a:ext cx="68530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800" dirty="0">
                <a:solidFill>
                  <a:schemeClr val="accent1"/>
                </a:solidFill>
              </a:rPr>
              <a:t>We are making some lemon pancakes.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chemeClr val="accent1"/>
                </a:solidFill>
              </a:rPr>
              <a:t>: What do we need to make lemon pancakes?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chemeClr val="accent1"/>
                </a:solidFill>
              </a:rPr>
              <a:t>: Well, we need some flour.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chemeClr val="accent1"/>
                </a:solidFill>
              </a:rPr>
              <a:t>: We need 200 grams of flour</a:t>
            </a:r>
            <a:r>
              <a:rPr lang="en-US" sz="2800" dirty="0"/>
              <a:t>.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A12121D-B9F0-4B29-9CBB-84F351C00637}"/>
              </a:ext>
            </a:extLst>
          </p:cNvPr>
          <p:cNvSpPr/>
          <p:nvPr/>
        </p:nvSpPr>
        <p:spPr>
          <a:xfrm>
            <a:off x="7839856" y="2802762"/>
            <a:ext cx="1723869" cy="49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3E0C50-CC4D-4582-9EE7-513399B5B0B1}"/>
              </a:ext>
            </a:extLst>
          </p:cNvPr>
          <p:cNvCxnSpPr>
            <a:cxnSpLocks/>
            <a:endCxn id="4" idx="2"/>
          </p:cNvCxnSpPr>
          <p:nvPr/>
        </p:nvCxnSpPr>
        <p:spPr>
          <a:xfrm flipV="1">
            <a:off x="4742121" y="3050100"/>
            <a:ext cx="3097735" cy="6075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49A3307-0290-4BD0-94F1-7ED9BC9E4F10}"/>
              </a:ext>
            </a:extLst>
          </p:cNvPr>
          <p:cNvSpPr/>
          <p:nvPr/>
        </p:nvSpPr>
        <p:spPr>
          <a:xfrm>
            <a:off x="569625" y="729206"/>
            <a:ext cx="5526375" cy="74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Making lemon pancakes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816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52706A-6D91-43F5-B311-3F5960778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608" y="1014713"/>
            <a:ext cx="4637924" cy="41595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1A3BB2-85AA-4F57-B197-2E04008DEB41}"/>
              </a:ext>
            </a:extLst>
          </p:cNvPr>
          <p:cNvSpPr/>
          <p:nvPr/>
        </p:nvSpPr>
        <p:spPr>
          <a:xfrm>
            <a:off x="609600" y="518678"/>
            <a:ext cx="6618007" cy="624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Do the same with other ingredients.</a:t>
            </a:r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some sugar.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How much sugar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1 teaspoon of sugar.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    We also need 1 egg.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And we need some milk.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How much milk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200 milliliters of milk.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chemeClr val="accent1"/>
                </a:solidFill>
              </a:rPr>
              <a:t>: How much butter do we need?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</a:t>
            </a:r>
            <a:r>
              <a:rPr lang="en-US" sz="2400" dirty="0">
                <a:solidFill>
                  <a:schemeClr val="accent1"/>
                </a:solidFill>
              </a:rPr>
              <a:t>: We need 2 tablespoons of butter.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     Finally, we need 1 lemon.  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EFF5D59-8995-4FC2-B134-A81349CCE7E4}"/>
              </a:ext>
            </a:extLst>
          </p:cNvPr>
          <p:cNvCxnSpPr>
            <a:cxnSpLocks/>
          </p:cNvCxnSpPr>
          <p:nvPr/>
        </p:nvCxnSpPr>
        <p:spPr>
          <a:xfrm>
            <a:off x="3731288" y="2700670"/>
            <a:ext cx="3838745" cy="86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808C14-2BED-4CD2-A507-34FC367A3078}"/>
              </a:ext>
            </a:extLst>
          </p:cNvPr>
          <p:cNvCxnSpPr>
            <a:cxnSpLocks/>
          </p:cNvCxnSpPr>
          <p:nvPr/>
        </p:nvCxnSpPr>
        <p:spPr>
          <a:xfrm flipV="1">
            <a:off x="3530009" y="3245766"/>
            <a:ext cx="4040024" cy="550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9FFEF4-6515-4FCB-909C-5965D2CD8C94}"/>
              </a:ext>
            </a:extLst>
          </p:cNvPr>
          <p:cNvCxnSpPr>
            <a:cxnSpLocks/>
          </p:cNvCxnSpPr>
          <p:nvPr/>
        </p:nvCxnSpPr>
        <p:spPr>
          <a:xfrm flipV="1">
            <a:off x="4082902" y="3639433"/>
            <a:ext cx="3487131" cy="550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AE0625-49E5-4421-A40D-8ADF4F7875E4}"/>
              </a:ext>
            </a:extLst>
          </p:cNvPr>
          <p:cNvCxnSpPr>
            <a:cxnSpLocks/>
          </p:cNvCxnSpPr>
          <p:nvPr/>
        </p:nvCxnSpPr>
        <p:spPr>
          <a:xfrm flipV="1">
            <a:off x="5133956" y="4196275"/>
            <a:ext cx="4040024" cy="14283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2949C16-8C73-477C-9EED-BC251A36CA80}"/>
              </a:ext>
            </a:extLst>
          </p:cNvPr>
          <p:cNvCxnSpPr>
            <a:cxnSpLocks/>
          </p:cNvCxnSpPr>
          <p:nvPr/>
        </p:nvCxnSpPr>
        <p:spPr>
          <a:xfrm flipV="1">
            <a:off x="4242391" y="4651793"/>
            <a:ext cx="4931589" cy="13237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42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27" y="1887072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380321" y="54808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0321" y="2891243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036" y="417139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331" y="481487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785D8-9B8D-464E-883D-C3F40828FED4}"/>
              </a:ext>
            </a:extLst>
          </p:cNvPr>
          <p:cNvSpPr/>
          <p:nvPr/>
        </p:nvSpPr>
        <p:spPr>
          <a:xfrm>
            <a:off x="663191" y="345413"/>
            <a:ext cx="8304551" cy="857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1"/>
                </a:solidFill>
              </a:rPr>
              <a:t>MAKING SPAGHETTI AND BEANS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7C569D-CB95-43B8-BD5A-D179DB78DCD1}"/>
              </a:ext>
            </a:extLst>
          </p:cNvPr>
          <p:cNvSpPr/>
          <p:nvPr/>
        </p:nvSpPr>
        <p:spPr>
          <a:xfrm>
            <a:off x="459129" y="1361065"/>
            <a:ext cx="6819432" cy="566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are making spaghetti and beans.</a:t>
            </a:r>
          </a:p>
          <a:p>
            <a:pPr>
              <a:tabLst>
                <a:tab pos="404813" algn="l"/>
              </a:tabLst>
            </a:pPr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do we need to make spaghetti     	and beans?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Well, we need some spaghetti.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much spaghetti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200 grams of spaghetti.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some onions.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many onions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1 onion. </a:t>
            </a:r>
          </a:p>
          <a:p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B42D6-8429-44A1-8AB5-5C2CC7B54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754" y="1481105"/>
            <a:ext cx="3732714" cy="3311112"/>
          </a:xfrm>
          <a:prstGeom prst="rect">
            <a:avLst/>
          </a:prstGeom>
        </p:spPr>
      </p:pic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CC3A205A-2CF3-45AD-8DEA-0C4DECD83DFD}"/>
              </a:ext>
            </a:extLst>
          </p:cNvPr>
          <p:cNvSpPr/>
          <p:nvPr/>
        </p:nvSpPr>
        <p:spPr>
          <a:xfrm>
            <a:off x="8371899" y="1765842"/>
            <a:ext cx="2420147" cy="462893"/>
          </a:xfrm>
          <a:prstGeom prst="flowChartTerminator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56D39E-FCA7-4D10-A810-9C54C4E38FAC}"/>
              </a:ext>
            </a:extLst>
          </p:cNvPr>
          <p:cNvCxnSpPr>
            <a:cxnSpLocks/>
          </p:cNvCxnSpPr>
          <p:nvPr/>
        </p:nvCxnSpPr>
        <p:spPr>
          <a:xfrm flipV="1">
            <a:off x="6063499" y="2702312"/>
            <a:ext cx="2555845" cy="4628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9363059-1757-437F-8C94-7E1067DFF0AE}"/>
              </a:ext>
            </a:extLst>
          </p:cNvPr>
          <p:cNvCxnSpPr>
            <a:cxnSpLocks/>
          </p:cNvCxnSpPr>
          <p:nvPr/>
        </p:nvCxnSpPr>
        <p:spPr>
          <a:xfrm flipV="1">
            <a:off x="4731488" y="2933758"/>
            <a:ext cx="3887856" cy="21431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47F880-771A-4033-92D9-769C1BDBC7F8}"/>
              </a:ext>
            </a:extLst>
          </p:cNvPr>
          <p:cNvSpPr/>
          <p:nvPr/>
        </p:nvSpPr>
        <p:spPr>
          <a:xfrm>
            <a:off x="537537" y="1615270"/>
            <a:ext cx="63579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And we need some oil.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much oil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3 tablespoons of oil.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Ok. What else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350 grams of beans.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    </a:t>
            </a:r>
            <a:r>
              <a:rPr lang="en-US" sz="3200" dirty="0">
                <a:solidFill>
                  <a:schemeClr val="accent1"/>
                </a:solidFill>
              </a:rPr>
              <a:t>Finally, we need some tomatoes.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many tomatoes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3 tomatoes.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B9751-8938-4A38-AFDD-E721BA4FB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937" y="1480359"/>
            <a:ext cx="3955928" cy="358670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F0E5EEF-1A3B-421F-96FD-2ABE763846A0}"/>
              </a:ext>
            </a:extLst>
          </p:cNvPr>
          <p:cNvCxnSpPr>
            <a:cxnSpLocks/>
          </p:cNvCxnSpPr>
          <p:nvPr/>
        </p:nvCxnSpPr>
        <p:spPr>
          <a:xfrm>
            <a:off x="4827181" y="1983724"/>
            <a:ext cx="3019647" cy="1520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457092-0A5F-4833-9D32-7FD9937D4538}"/>
              </a:ext>
            </a:extLst>
          </p:cNvPr>
          <p:cNvCxnSpPr>
            <a:cxnSpLocks/>
          </p:cNvCxnSpPr>
          <p:nvPr/>
        </p:nvCxnSpPr>
        <p:spPr>
          <a:xfrm flipV="1">
            <a:off x="5975498" y="3877427"/>
            <a:ext cx="1954299" cy="20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9DD12D-D4B9-4937-A742-94578EF3BB9F}"/>
              </a:ext>
            </a:extLst>
          </p:cNvPr>
          <p:cNvCxnSpPr>
            <a:cxnSpLocks/>
          </p:cNvCxnSpPr>
          <p:nvPr/>
        </p:nvCxnSpPr>
        <p:spPr>
          <a:xfrm flipV="1">
            <a:off x="4644064" y="4287187"/>
            <a:ext cx="3285733" cy="1069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162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9DA504-D965-4C7D-A981-B3056AD8531F}"/>
              </a:ext>
            </a:extLst>
          </p:cNvPr>
          <p:cNvSpPr/>
          <p:nvPr/>
        </p:nvSpPr>
        <p:spPr>
          <a:xfrm>
            <a:off x="371726" y="462044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4B1BF-4B81-459C-9CB5-5E8D2F7E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1271583"/>
            <a:ext cx="110966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5C23B-88C5-40AE-8E85-6C1A89941A21}"/>
              </a:ext>
            </a:extLst>
          </p:cNvPr>
          <p:cNvSpPr/>
          <p:nvPr/>
        </p:nvSpPr>
        <p:spPr>
          <a:xfrm>
            <a:off x="749507" y="704538"/>
            <a:ext cx="10073391" cy="5021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rgbClr val="FF0000"/>
                </a:solidFill>
              </a:rPr>
              <a:t>Sample answer:</a:t>
            </a:r>
          </a:p>
          <a:p>
            <a:br>
              <a:rPr lang="en-US" sz="3600" i="1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My favorite food is mashed potato. To make it, you need potatoes, some boiling water, some butter, a little milk, some salt, and pepper. I like it because it's easy to make. You don't need many potatoes or much butter, and you can eat it with many different kinds of food. I usually eat it with fried chicken. It’s delicious. 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064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7" y="300789"/>
            <a:ext cx="9075822" cy="61880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2921" y="2133308"/>
            <a:ext cx="11659079" cy="1661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400" i="1" dirty="0">
                <a:solidFill>
                  <a:srgbClr val="0070C0"/>
                </a:solidFill>
              </a:rPr>
              <a:t>Talk about ingredients needed to make some kinds of food.</a:t>
            </a:r>
          </a:p>
          <a:p>
            <a:pPr marL="571500" indent="-571500">
              <a:buFontTx/>
              <a:buChar char="-"/>
            </a:pPr>
            <a:r>
              <a:rPr lang="en-US" sz="3400" i="1" dirty="0">
                <a:solidFill>
                  <a:srgbClr val="0070C0"/>
                </a:solidFill>
              </a:rPr>
              <a:t>Practice pronouncing /</a:t>
            </a:r>
            <a:r>
              <a:rPr lang="en-US" sz="3400" i="1" dirty="0" err="1">
                <a:solidFill>
                  <a:srgbClr val="0070C0"/>
                </a:solidFill>
              </a:rPr>
              <a:t>sp</a:t>
            </a:r>
            <a:r>
              <a:rPr lang="en-US" sz="3400" i="1" dirty="0">
                <a:solidFill>
                  <a:srgbClr val="0070C0"/>
                </a:solidFill>
              </a:rPr>
              <a:t>/ words.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896" y="1898685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 err="1">
                <a:solidFill>
                  <a:srgbClr val="0070C0"/>
                </a:solidFill>
              </a:rPr>
              <a:t>sp</a:t>
            </a:r>
            <a:r>
              <a:rPr lang="en-US" sz="3600" i="1" dirty="0">
                <a:solidFill>
                  <a:srgbClr val="0070C0"/>
                </a:solidFill>
              </a:rPr>
              <a:t>/ words.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Redo the writing exercise on page 27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28 &amp; 29).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9646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2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 and answer using the recipe to make some kinds of food.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 err="1">
                <a:solidFill>
                  <a:srgbClr val="0070C0"/>
                </a:solidFill>
              </a:rPr>
              <a:t>sp</a:t>
            </a:r>
            <a:r>
              <a:rPr lang="en-US" sz="3600" i="1" dirty="0">
                <a:solidFill>
                  <a:srgbClr val="0070C0"/>
                </a:solidFill>
              </a:rPr>
              <a:t>/ sounds.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dramatic		B. effective	C. classical	 	D. unhealthy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event			B. contact		C. workshop	D. talent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milliliter		 B. superhero	C. convenience	D. frequency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220206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differently from the others. </a:t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5069" y="323018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01724" y="52162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drəˈmætɪk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ɪˈfektɪv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klæsɪkl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ʌnˈhel</a:t>
            </a:r>
            <a:r>
              <a:rPr lang="el-GR" sz="3200" dirty="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3" y="5524505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/ˈsuːpərhɪroʊ/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kənˈvi:niəns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tælənt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ɪˈvent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626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kɑːntækt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89877" y="5523095"/>
            <a:ext cx="23254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fri:kwənsi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1773" y="360735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wɜːrkʃɑːp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mɪlɪliːtər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91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paint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B. stay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C. mind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D. want</a:t>
            </a:r>
            <a:r>
              <a:rPr lang="en-US" sz="3200" u="sng" dirty="0">
                <a:latin typeface="+mj-lt"/>
              </a:rPr>
              <a:t>ed</a:t>
            </a: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	watch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B. stopp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C. wash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D. play</a:t>
            </a:r>
            <a:r>
              <a:rPr lang="en-US" sz="3200" u="sng" dirty="0">
                <a:latin typeface="+mj-lt"/>
              </a:rPr>
              <a:t>ed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hop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B. miss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C. fix</a:t>
            </a:r>
            <a:r>
              <a:rPr lang="en-US" sz="3200" u="sng" dirty="0">
                <a:latin typeface="+mj-lt"/>
              </a:rPr>
              <a:t>ed</a:t>
            </a:r>
            <a:r>
              <a:rPr lang="en-US" sz="3200" dirty="0">
                <a:latin typeface="+mj-lt"/>
              </a:rPr>
              <a:t>		D. liv</a:t>
            </a:r>
            <a:r>
              <a:rPr lang="en-US" sz="3200" u="sng" dirty="0">
                <a:latin typeface="+mj-lt"/>
              </a:rPr>
              <a:t>ed</a:t>
            </a: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3802244" y="142057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34751" y="338873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 i="1" dirty="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234751" y="530912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peɪntɪd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ste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maɪndɪd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wɑːntɪd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wɑ:tʃt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/stɑ:pt/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/wɑ:ʃt/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/pleɪd/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/hoʊpt/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mɪst/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/fɪkst/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666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409257"/>
            <a:ext cx="12041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a typeface="Times New Roman" panose="02020603050405020304" pitchFamily="18" charset="0"/>
              </a:rPr>
              <a:t>Groupwork: Put the sentences into a logical order to make a dialog.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FECF38AA-47C2-4AE7-B711-786628D4FF5C}"/>
              </a:ext>
            </a:extLst>
          </p:cNvPr>
          <p:cNvSpPr/>
          <p:nvPr/>
        </p:nvSpPr>
        <p:spPr>
          <a:xfrm>
            <a:off x="329931" y="1735032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A. What do we need to make an apple pie?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6067D85C-673B-4CAC-802B-6EDD95DF39FC}"/>
              </a:ext>
            </a:extLst>
          </p:cNvPr>
          <p:cNvSpPr/>
          <p:nvPr/>
        </p:nvSpPr>
        <p:spPr>
          <a:xfrm>
            <a:off x="380621" y="3892983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F. First, we need some apples.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C8BB91AD-EFF0-4F0A-B336-C907D1782FE6}"/>
              </a:ext>
            </a:extLst>
          </p:cNvPr>
          <p:cNvSpPr/>
          <p:nvPr/>
        </p:nvSpPr>
        <p:spPr>
          <a:xfrm>
            <a:off x="3363007" y="3805727"/>
            <a:ext cx="2044500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D. We need six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DCC1AED-53FC-42DD-9157-D4F98C18E306}"/>
              </a:ext>
            </a:extLst>
          </p:cNvPr>
          <p:cNvSpPr/>
          <p:nvPr/>
        </p:nvSpPr>
        <p:spPr>
          <a:xfrm>
            <a:off x="3363007" y="1917661"/>
            <a:ext cx="2044500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C. What else do we need?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6C9D2BC-6908-4615-A994-393E1CC513C0}"/>
              </a:ext>
            </a:extLst>
          </p:cNvPr>
          <p:cNvSpPr/>
          <p:nvPr/>
        </p:nvSpPr>
        <p:spPr>
          <a:xfrm>
            <a:off x="6197602" y="3817826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B. How many apples do we need?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4C4004AB-8302-44E6-B390-2B09B31DEEF4}"/>
              </a:ext>
            </a:extLst>
          </p:cNvPr>
          <p:cNvSpPr/>
          <p:nvPr/>
        </p:nvSpPr>
        <p:spPr>
          <a:xfrm>
            <a:off x="9476143" y="1907676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E. We need some flour.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944A7A36-3869-4154-9EC3-EB3BA62C83FE}"/>
              </a:ext>
            </a:extLst>
          </p:cNvPr>
          <p:cNvSpPr/>
          <p:nvPr/>
        </p:nvSpPr>
        <p:spPr>
          <a:xfrm>
            <a:off x="6197602" y="1898236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H. How much flour do we need?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604184C7-6C2C-404C-BB67-2BCBFCA04AAB}"/>
              </a:ext>
            </a:extLst>
          </p:cNvPr>
          <p:cNvSpPr/>
          <p:nvPr/>
        </p:nvSpPr>
        <p:spPr>
          <a:xfrm>
            <a:off x="9476143" y="3795832"/>
            <a:ext cx="2335236" cy="1107996"/>
          </a:xfrm>
          <a:prstGeom prst="wedgeRectCallou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G. We need 225 grams of flour.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721214-DDE2-422F-AD50-ECD021580B1F}"/>
              </a:ext>
            </a:extLst>
          </p:cNvPr>
          <p:cNvSpPr txBox="1"/>
          <p:nvPr/>
        </p:nvSpPr>
        <p:spPr>
          <a:xfrm>
            <a:off x="715946" y="5621311"/>
            <a:ext cx="923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ANSWER: 1. A; 2. F; 3. B; 4. D; 5. C; 6. E; 7. H; 8.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F37EC-306A-43EF-9BDC-BAD2B5684BCB}"/>
              </a:ext>
            </a:extLst>
          </p:cNvPr>
          <p:cNvSpPr txBox="1"/>
          <p:nvPr/>
        </p:nvSpPr>
        <p:spPr>
          <a:xfrm>
            <a:off x="703384" y="618978"/>
            <a:ext cx="10642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accent1"/>
                </a:solidFill>
              </a:rPr>
              <a:t>This is the dialogue.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8A7C8-3CA5-4196-9B6E-A1F51F5A7E84}"/>
              </a:ext>
            </a:extLst>
          </p:cNvPr>
          <p:cNvSpPr txBox="1"/>
          <p:nvPr/>
        </p:nvSpPr>
        <p:spPr>
          <a:xfrm>
            <a:off x="562708" y="1437708"/>
            <a:ext cx="1004433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do we need to make an apple pie?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First, we need some apples.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many apples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six.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some flour.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>
                <a:solidFill>
                  <a:schemeClr val="accent1"/>
                </a:solidFill>
              </a:rPr>
              <a:t>: How much flour do we need?</a:t>
            </a:r>
          </a:p>
          <a:p>
            <a:r>
              <a:rPr lang="en-US" sz="3200" dirty="0">
                <a:solidFill>
                  <a:srgbClr val="FF0000"/>
                </a:solidFill>
              </a:rPr>
              <a:t>B</a:t>
            </a:r>
            <a:r>
              <a:rPr lang="en-US" sz="3200" dirty="0">
                <a:solidFill>
                  <a:schemeClr val="accent1"/>
                </a:solidFill>
              </a:rPr>
              <a:t>: We need 225 grams of flour.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F37EC-306A-43EF-9BDC-BAD2B5684BCB}"/>
              </a:ext>
            </a:extLst>
          </p:cNvPr>
          <p:cNvSpPr txBox="1"/>
          <p:nvPr/>
        </p:nvSpPr>
        <p:spPr>
          <a:xfrm>
            <a:off x="187565" y="509044"/>
            <a:ext cx="11441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1"/>
                </a:solidFill>
              </a:rPr>
              <a:t>Pairwork</a:t>
            </a:r>
            <a:r>
              <a:rPr lang="en-US" sz="3200" dirty="0">
                <a:solidFill>
                  <a:schemeClr val="accent1"/>
                </a:solidFill>
              </a:rPr>
              <a:t>. Let’s move on with the list of recipe to make an apple pie. Student A will be Adam, student B will be Billy.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8A7C8-3CA5-4196-9B6E-A1F51F5A7E84}"/>
              </a:ext>
            </a:extLst>
          </p:cNvPr>
          <p:cNvSpPr txBox="1"/>
          <p:nvPr/>
        </p:nvSpPr>
        <p:spPr>
          <a:xfrm>
            <a:off x="344962" y="1736163"/>
            <a:ext cx="7352487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65138" algn="l"/>
              </a:tabLst>
            </a:pPr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What do we need to make an apple pie?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First, we need some apples.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How many apples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six.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What else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some sugar. 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Billy</a:t>
            </a:r>
            <a:r>
              <a:rPr lang="en-US" sz="2800" i="1" dirty="0">
                <a:solidFill>
                  <a:schemeClr val="accent1"/>
                </a:solidFill>
              </a:rPr>
              <a:t>: How much sugar do we need?</a:t>
            </a:r>
          </a:p>
          <a:p>
            <a:r>
              <a:rPr lang="en-US" sz="2800" i="1" dirty="0">
                <a:solidFill>
                  <a:srgbClr val="FF0000"/>
                </a:solidFill>
              </a:rPr>
              <a:t>Adam</a:t>
            </a:r>
            <a:r>
              <a:rPr lang="en-US" sz="2800" i="1" dirty="0">
                <a:solidFill>
                  <a:schemeClr val="accent1"/>
                </a:solidFill>
              </a:rPr>
              <a:t>: We need 130 grams of sugar.</a:t>
            </a:r>
          </a:p>
          <a:p>
            <a:r>
              <a:rPr lang="en-US" sz="2800" i="1" dirty="0">
                <a:solidFill>
                  <a:srgbClr val="FF0000"/>
                </a:solidFill>
                <a:latin typeface="+mj-lt"/>
              </a:rPr>
              <a:t>Billy</a:t>
            </a:r>
            <a:r>
              <a:rPr lang="en-US" sz="2800" dirty="0">
                <a:solidFill>
                  <a:schemeClr val="accent1"/>
                </a:solidFill>
                <a:latin typeface="+mj-lt"/>
              </a:rPr>
              <a:t>: …………….?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11150-99BA-426C-9CF7-AAF26BEC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189" y="1586262"/>
            <a:ext cx="4852246" cy="27345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F72909-1320-40CD-90A3-B45B1C13A382}"/>
              </a:ext>
            </a:extLst>
          </p:cNvPr>
          <p:cNvCxnSpPr>
            <a:cxnSpLocks/>
          </p:cNvCxnSpPr>
          <p:nvPr/>
        </p:nvCxnSpPr>
        <p:spPr>
          <a:xfrm>
            <a:off x="5433237" y="2406090"/>
            <a:ext cx="4452776" cy="324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6C9445-8615-4B33-82D2-838444BC7C29}"/>
              </a:ext>
            </a:extLst>
          </p:cNvPr>
          <p:cNvCxnSpPr>
            <a:cxnSpLocks/>
          </p:cNvCxnSpPr>
          <p:nvPr/>
        </p:nvCxnSpPr>
        <p:spPr>
          <a:xfrm flipV="1">
            <a:off x="4508205" y="3019649"/>
            <a:ext cx="5377808" cy="11080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34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6244</TotalTime>
  <Words>1278</Words>
  <Application>Microsoft Office PowerPoint</Application>
  <PresentationFormat>Widescreen</PresentationFormat>
  <Paragraphs>168</Paragraphs>
  <Slides>28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342</cp:revision>
  <dcterms:created xsi:type="dcterms:W3CDTF">2020-12-08T03:17:05Z</dcterms:created>
  <dcterms:modified xsi:type="dcterms:W3CDTF">2023-07-27T07:32:18Z</dcterms:modified>
</cp:coreProperties>
</file>