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86" r:id="rId3"/>
  </p:sldMasterIdLst>
  <p:notesMasterIdLst>
    <p:notesMasterId r:id="rId22"/>
  </p:notesMasterIdLst>
  <p:handoutMasterIdLst>
    <p:handoutMasterId r:id="rId23"/>
  </p:handoutMasterIdLst>
  <p:sldIdLst>
    <p:sldId id="256" r:id="rId4"/>
    <p:sldId id="686" r:id="rId5"/>
    <p:sldId id="769" r:id="rId6"/>
    <p:sldId id="826" r:id="rId7"/>
    <p:sldId id="827" r:id="rId8"/>
    <p:sldId id="828" r:id="rId9"/>
    <p:sldId id="829" r:id="rId10"/>
    <p:sldId id="830" r:id="rId11"/>
    <p:sldId id="831" r:id="rId12"/>
    <p:sldId id="832" r:id="rId13"/>
    <p:sldId id="834" r:id="rId14"/>
    <p:sldId id="835" r:id="rId15"/>
    <p:sldId id="836" r:id="rId16"/>
    <p:sldId id="837" r:id="rId17"/>
    <p:sldId id="838" r:id="rId18"/>
    <p:sldId id="839" r:id="rId19"/>
    <p:sldId id="840" r:id="rId20"/>
    <p:sldId id="841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FFCC"/>
    <a:srgbClr val="FFCCCC"/>
    <a:srgbClr val="FFCCFF"/>
    <a:srgbClr val="FFFFFF"/>
    <a:srgbClr val="FF99FF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2844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B1CA57-EF50-4B34-AD67-B1CF2193736A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E77790-E0B4-473C-84F7-9BB971AB72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117069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B9864B-AE44-4CFF-A342-6CE242E77BB6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E0AB5D-A78D-4A7B-88F8-4D0640FCB73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54546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CCE2E09-86DE-47D5-A3D9-D1AF1CF31986}" type="slidenum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Arial" charset="0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Arial" charset="0"/>
            </a:endParaRPr>
          </a:p>
        </p:txBody>
      </p:sp>
      <p:sp>
        <p:nvSpPr>
          <p:cNvPr id="153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44887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13877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8279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712456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987011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26583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6865131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95045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670242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1961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500978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638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4157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486451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65430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0512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0861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Hình ảnh của Bản chiế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Chỗ dành sẵn cho Ghi chú 2"/>
          <p:cNvSpPr>
            <a:spLocks noGrp="1"/>
          </p:cNvSpPr>
          <p:nvPr>
            <p:ph type="body" idx="1"/>
          </p:nvPr>
        </p:nvSpPr>
        <p:spPr/>
        <p:txBody>
          <a:bodyPr rtlCol="0"/>
          <a:lstStyle/>
          <a:p>
            <a:pPr rtl="0"/>
            <a:endParaRPr lang="vi-VN"/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5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A3C37BE-C303-496D-B5CD-85F2937540FC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4320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1403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963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7457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786833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611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53039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1400471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7136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372933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6317363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28616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78202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36614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1502888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016322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rang chiếu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Hình chữ nhật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Hình ảnh 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  <p:sp>
        <p:nvSpPr>
          <p:cNvPr id="2" name="Tiêu đề 1"/>
          <p:cNvSpPr>
            <a:spLocks noGrp="1"/>
          </p:cNvSpPr>
          <p:nvPr>
            <p:ph type="ctrTitle" hasCustomPrompt="1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 hasCustomPrompt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vi-VN" noProof="0"/>
              <a:t>Bấm để chỉnh sửa kiểu phụ đề của Bản cái</a:t>
            </a:r>
          </a:p>
        </p:txBody>
      </p:sp>
      <p:sp>
        <p:nvSpPr>
          <p:cNvPr id="7" name="Hình chữ nhật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E62A524-D553-4150-B31D-CC2921A3C179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20000"/>
                  <a:lumOff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20000"/>
                  <a:lumOff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 baseline="0">
                <a:solidFill>
                  <a:schemeClr val="tx1">
                    <a:lumMod val="20000"/>
                    <a:lumOff val="80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20000"/>
                    <a:lumOff val="8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20000"/>
                  <a:lumOff val="8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5545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ề và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48432CE-9B19-4D50-9877-D9B3D5A56E62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54344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rang chiếu Tiêu đề có Ả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ctrTitle" hasCustomPrompt="1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>
              <a:defRPr sz="4400" cap="all" baseline="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Tiêu đề phụ 2"/>
          <p:cNvSpPr>
            <a:spLocks noGrp="1"/>
          </p:cNvSpPr>
          <p:nvPr>
            <p:ph type="subTitle" idx="1" hasCustomPrompt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>
              <a:spcBef>
                <a:spcPts val="0"/>
              </a:spcBef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vi-VN" noProof="0"/>
              <a:t>Bấm để chỉnh sửa kiểu phụ đề của Bản cái</a:t>
            </a:r>
          </a:p>
        </p:txBody>
      </p:sp>
      <p:sp>
        <p:nvSpPr>
          <p:cNvPr id="11" name="Chỗ dành sẵn cho Hình ảnh 10" descr="Chỗ dành sẵn trống để thêm một hình ảnh. Bấm vào chỗ dành sẵn, rồi chọn hình ảnh mà bạn muốn thêm.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>
              <a:buNone/>
              <a:defRPr/>
            </a:lvl1pPr>
          </a:lstStyle>
          <a:p>
            <a:pPr rtl="0"/>
            <a:r>
              <a:rPr lang="en-US" noProof="0" smtClean="0"/>
              <a:t>Click icon to add picture</a:t>
            </a:r>
            <a:endParaRPr lang="vi-VN" noProof="0"/>
          </a:p>
        </p:txBody>
      </p:sp>
      <p:sp>
        <p:nvSpPr>
          <p:cNvPr id="8" name="Hình chữ nhật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pSp>
        <p:nvGrpSpPr>
          <p:cNvPr id="14" name="Nhóm 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Đường nối Thẳng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Đường nối Thẳng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10" name="Hình ảnh 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grpSp>
        <p:nvGrpSpPr>
          <p:cNvPr id="13" name="Nhóm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Đường nối Thẳng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Đường nối Thẳng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Hình chữ nhật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6747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Đầu trang của phầ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Nhóm 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Nhóm 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Đường nối Thẳng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Đường nối Thẳng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Hình chữ nhật 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vi-VN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grpSp>
          <p:nvGrpSpPr>
            <p:cNvPr id="11" name="Nhóm 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Đường nối Thẳng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Đường nối Thẳng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pic>
        <p:nvPicPr>
          <p:cNvPr id="7" name="Hình ảnh 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1537BAA-94AF-4BB2-B5CD-9D7D39829126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47668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ộ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sz="half" idx="1" hasCustomPrompt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defRPr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</a:lstStyle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42CA78C-E794-464E-9E53-85D796E007EB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77198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o sá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 hasCustomPrompt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4" name="Chỗ dành sẵn cho Nội dung 3"/>
          <p:cNvSpPr>
            <a:spLocks noGrp="1"/>
          </p:cNvSpPr>
          <p:nvPr>
            <p:ph sz="half" idx="2" hasCustomPrompt="1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5" name="Chỗ dành sẵn cho Văn bản 4"/>
          <p:cNvSpPr>
            <a:spLocks noGrp="1"/>
          </p:cNvSpPr>
          <p:nvPr>
            <p:ph type="body" sz="quarter" idx="3" hasCustomPrompt="1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6" name="Chỗ dành sẵn cho Nội dung 5"/>
          <p:cNvSpPr>
            <a:spLocks noGrp="1"/>
          </p:cNvSpPr>
          <p:nvPr>
            <p:ph sz="quarter" idx="4" hasCustomPrompt="1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7" name="Chỗ dành sẵn cho Ngày tháng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F02C9D8-A4BA-4B1F-9D4C-F8A2801E9099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Chỗ dành sẵn cho Chân trang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9" name="Chỗ dành sẵn cho Số hiệu Bản chiếu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2457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ỉ Tiêu đ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Ngày tháng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D496535-7181-4DCE-B5FF-CF08423E869A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hỗ dành sẵn cho Chân trang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Số hiệu Bản chiếu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62319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520926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rố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B4702B9-3BAD-477C-A9F6-8D20C16F0B93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Chỗ dành sẵn cho Chân trang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" name="Chỗ dành sẵn cho Số hiệu Bản chiếu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24176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ội dung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3" name="Chỗ dành sẵn cho Nội dung 2"/>
          <p:cNvSpPr>
            <a:spLocks noGrp="1"/>
          </p:cNvSpPr>
          <p:nvPr>
            <p:ph idx="1" hasCustomPrompt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70DFE86-86E7-44B0-B670-DF786F8D4270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914607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Ảnh có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4" name="Chỗ dành sẵn cho Văn bản 3"/>
          <p:cNvSpPr>
            <a:spLocks noGrp="1"/>
          </p:cNvSpPr>
          <p:nvPr>
            <p:ph type="body" sz="half" idx="2" hasCustomPrompt="1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vi-VN" noProof="0"/>
              <a:t>Bấm để chỉnh sửa kiểu văn bản Bản cái</a:t>
            </a:r>
          </a:p>
        </p:txBody>
      </p:sp>
      <p:sp>
        <p:nvSpPr>
          <p:cNvPr id="3" name="Chỗ dành sẵn cho Hình ảnh 2" descr="Chỗ dành sẵn trống để thêm một hình ảnh. Bấm vào chỗ dành sẵn, rồi chọn hình ảnh mà bạn muốn thêm.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n-US" noProof="0" smtClean="0"/>
              <a:t>Click icon to add picture</a:t>
            </a:r>
            <a:endParaRPr lang="vi-VN" noProof="0"/>
          </a:p>
        </p:txBody>
      </p:sp>
      <p:sp>
        <p:nvSpPr>
          <p:cNvPr id="5" name="Chỗ dành sẵn cho Ngày tháng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A4E5610-4918-48A8-8C52-2B00BFDF87E3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Chân trang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Chỗ dành sẵn cho Số hiệu Bản chiếu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2106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/>
          <p:cNvSpPr>
            <a:spLocks noGrp="1"/>
          </p:cNvSpPr>
          <p:nvPr>
            <p:ph type="title" hasCustomPrompt="1"/>
          </p:nvPr>
        </p:nvSpPr>
        <p:spPr/>
        <p:txBody>
          <a:bodyPr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ỗ dành sẵn cho Văn bản Dọc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DC0E1A-71D8-40A3-BC24-669FAC7D4222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62157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ề Dọc 1"/>
          <p:cNvSpPr>
            <a:spLocks noGrp="1"/>
          </p:cNvSpPr>
          <p:nvPr>
            <p:ph type="title" orient="vert" hasCustomPrompt="1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ỗ dành sẵn cho Văn bản Dọc 2"/>
          <p:cNvSpPr>
            <a:spLocks noGrp="1"/>
          </p:cNvSpPr>
          <p:nvPr>
            <p:ph type="body" orient="vert" idx="1" hasCustomPrompt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ECEA59D-308E-4F63-B4DE-D4E03AE8D94C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7" name="Nhóm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Đường nối Thẳng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Đường nối Thẳng 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588863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9048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561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7114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24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75546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46008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DCED4-6884-4DED-AA36-9F95F21F7F1F}" type="datetimeFigureOut">
              <a:rPr lang="en-US" smtClean="0"/>
              <a:t>11/23/2022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B3AC9-D0C9-4E9C-8EDC-C0DDEEDFE8F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818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pct5">
          <a:fgClr>
            <a:schemeClr val="accent1"/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998770-F393-4B4F-B3D4-7B26E33AAB39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11/23/2022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69F733F-C1F6-44B3-B2C6-83F1FE04E706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356340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vi-VN" noProof="0"/>
              <a:t>Bấm để chỉnh sửa kiểu tiêu đề Bản cái</a:t>
            </a:r>
          </a:p>
        </p:txBody>
      </p:sp>
      <p:sp>
        <p:nvSpPr>
          <p:cNvPr id="3" name="Chỗ dành sẵn cho Văn bản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vi-VN" noProof="0"/>
              <a:t>Bấm để chỉnh sửa kiểu văn bản Bản cái</a:t>
            </a:r>
          </a:p>
          <a:p>
            <a:pPr lvl="1" rtl="0"/>
            <a:r>
              <a:rPr lang="vi-VN" noProof="0"/>
              <a:t>Mức hai</a:t>
            </a:r>
          </a:p>
          <a:p>
            <a:pPr lvl="2" rtl="0"/>
            <a:r>
              <a:rPr lang="vi-VN" noProof="0"/>
              <a:t>Mức ba</a:t>
            </a:r>
          </a:p>
          <a:p>
            <a:pPr lvl="3" rtl="0"/>
            <a:r>
              <a:rPr lang="vi-VN" noProof="0"/>
              <a:t>Mức bốn</a:t>
            </a:r>
          </a:p>
          <a:p>
            <a:pPr lvl="4" rtl="0"/>
            <a:r>
              <a:rPr lang="vi-VN" noProof="0"/>
              <a:t>Mức năm</a:t>
            </a:r>
          </a:p>
          <a:p>
            <a:pPr lvl="5" rtl="0"/>
            <a:r>
              <a:rPr lang="vi-VN" noProof="0"/>
              <a:t>Mức sáu</a:t>
            </a:r>
          </a:p>
          <a:p>
            <a:pPr lvl="6" rtl="0"/>
            <a:r>
              <a:rPr lang="vi-VN" noProof="0"/>
              <a:t>Mức bảy</a:t>
            </a:r>
          </a:p>
          <a:p>
            <a:pPr lvl="7" rtl="0"/>
            <a:r>
              <a:rPr lang="vi-VN" noProof="0"/>
              <a:t>Mức tám</a:t>
            </a:r>
          </a:p>
          <a:p>
            <a:pPr lvl="8" rtl="0"/>
            <a:r>
              <a:rPr lang="vi-VN" noProof="0"/>
              <a:t>Mức chín</a:t>
            </a:r>
          </a:p>
        </p:txBody>
      </p:sp>
      <p:sp>
        <p:nvSpPr>
          <p:cNvPr id="4" name="Chỗ dành sẵn cho Ngày tháng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120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5B9F846-5AEB-445A-8D59-5D5072F11D50}" type="datetime1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23/11/2022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Chỗ dành sẵn cho Chân trang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>
              <a:defRPr sz="120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" name="Chỗ dành sẵn cho Số hiệu Bản chiếu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>
              <a:defRPr sz="1200" baseline="0">
                <a:solidFill>
                  <a:schemeClr val="tx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F54DE5-C571-48E8-A5BC-B369434E2F44}" type="slidenum">
              <a:rPr kumimoji="0" lang="vi-VN" sz="1200" b="0" i="0" u="none" strike="noStrike" kern="1200" cap="none" spc="0" normalizeH="0" baseline="0" noProof="0" smtClean="0">
                <a:ln>
                  <a:noFill/>
                </a:ln>
                <a:solidFill>
                  <a:srgbClr val="514843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vi-VN" sz="1200" b="0" i="0" u="none" strike="noStrike" kern="1200" cap="none" spc="0" normalizeH="0" baseline="0" noProof="0">
              <a:ln>
                <a:noFill/>
              </a:ln>
              <a:solidFill>
                <a:srgbClr val="514843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grpSp>
        <p:nvGrpSpPr>
          <p:cNvPr id="15" name="Nhóm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Đường nối Thẳng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Đường nối Thẳng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386568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2667000" y="-2667000"/>
            <a:ext cx="6858000" cy="12192000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50126" y="2923717"/>
            <a:ext cx="12191999" cy="161582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66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SỬ DỤNG TỪ HÁN VIỆT.</a:t>
            </a:r>
          </a:p>
        </p:txBody>
      </p:sp>
      <p:sp>
        <p:nvSpPr>
          <p:cNvPr id="8" name="Rectangle 7"/>
          <p:cNvSpPr/>
          <p:nvPr/>
        </p:nvSpPr>
        <p:spPr>
          <a:xfrm>
            <a:off x="1133768" y="2007134"/>
            <a:ext cx="6649001" cy="203132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lvl="0" algn="ctr">
              <a:lnSpc>
                <a:spcPct val="150000"/>
              </a:lnSpc>
            </a:pPr>
            <a:r>
              <a:rPr lang="en-US" sz="4000" b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THỰC HÀNH </a:t>
            </a:r>
            <a:r>
              <a:rPr lang="en-US" sz="4000" b="1" smtClean="0">
                <a:ln w="9525">
                  <a:solidFill>
                    <a:prstClr val="white"/>
                  </a:solidFill>
                  <a:prstDash val="solid"/>
                </a:ln>
                <a:solidFill>
                  <a:srgbClr val="002060"/>
                </a:solidFill>
                <a:effectLst>
                  <a:outerShdw blurRad="12700" dist="38100" dir="2700000" algn="tl" rotWithShape="0">
                    <a:prstClr val="white">
                      <a:lumMod val="50000"/>
                    </a:prst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 VIỆT:</a:t>
            </a:r>
            <a:endParaRPr lang="en-US" sz="4000" b="1">
              <a:ln w="9525">
                <a:solidFill>
                  <a:prstClr val="white"/>
                </a:solidFill>
                <a:prstDash val="solid"/>
              </a:ln>
              <a:solidFill>
                <a:srgbClr val="002060"/>
              </a:solidFill>
              <a:effectLst>
                <a:outerShdw blurRad="12700" dist="38100" dir="2700000" algn="tl" rotWithShape="0">
                  <a:prstClr val="white">
                    <a:lumMod val="5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en-US" sz="6600" b="1" cap="none" spc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21276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3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5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2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32513" y="1364776"/>
            <a:ext cx="1067255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3.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 thức mấy đêm rồi,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 cho ai, hỏi ai người biết cho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                  (Nguyễn Bính –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Nghĩa của tiếng, từ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Tìm những từ Hán Việt khác có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với nghĩa như trong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Phân biệt nghĩa của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tư, tương tri (Từ rằng: “Tâm phúc tương tri/ Sao chưa thoát khỏi nữ nhi thường tình, (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Du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Truyện Kiều), tương tàn (“Xin quy thuận Tạ thành/ Miễn tương tàn cốt nhục” – Sơn Hậu)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những từ Hán Việt 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825330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760561"/>
            <a:ext cx="10385946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Nghĩa của tiếng,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nhau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nhớ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nhớ nhau (giữa nam và nữ)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Những từ Hán Việt khác có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với nghĩa như trong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tư: tương phùng, tương tri.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31735" y="442332"/>
            <a:ext cx="115127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4030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8950" y="1380994"/>
            <a:ext cx="10395044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Phân biệt nghĩa của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tư, tương tri (Từ rằng: “Tâm phúc tương tri/ Sao chưa thoát khỏi nữ nhi thường tình, (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Nguyễn Du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Truyện Kiều), tương tàn (“Xin quy thuận Tạ thành/ Miễn tương tàn cốt nhục” – Sơn Hậu)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 biết,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tri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 hiểu nhau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Tàn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là làm hại,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tàn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 làm hại nhau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Điểm khác biệt giữa hai từ là: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tri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là sự hiểu nhau, xuất phát từ hai phía, còn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tư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tương tàn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thể chỉ xuất phát từ một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30859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87103" y="1665026"/>
            <a:ext cx="10495129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những từ Hán Việt 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nghĩa là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tiền của, địa vị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từ: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sản, đầu tư,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bản.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Tư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nghĩa là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bẩm sinh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từ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chất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nghĩa là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có tính chất cá nhân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từ: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tư hữu, tư doanh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nghĩa là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quản lí, chủ trì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các từ: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lệnh, tư pháp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có nghĩa là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suy nghĩ, nhớ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từ: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tưởng, tư duy, tư biện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có nghĩa là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hỏi thăm, mưu kế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từ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tư vấn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85557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69074" y="1454288"/>
            <a:ext cx="10244919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4. 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Chong đèn, huyện trưởng lo công việc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 đất Lai Tân vẫn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 bình.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(Hồ Chí Minh –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Lai Tân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Nghĩa của tiếng, từ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thái bình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 Tìm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những từ Hán Việt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những từ Hán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23271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41694" y="1446663"/>
            <a:ext cx="10590663" cy="5185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Nghĩa của tiếng,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thái (trong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 bình):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an vui.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bình (trong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 bình):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yên ổn.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 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thái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những từ sau: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“thái” nghĩa là “rất, lớn” trong các từ: thái giám, thái hậu, thái sư, thái tử, thái cực, thái dương, thái cổ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“thái” nghĩa là “màu mỡ”: thái ấp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“thái” nghĩa là “tình trạng bề ngoài”: thái độ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220109" y="346797"/>
            <a:ext cx="115127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8146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5216" y="1310185"/>
            <a:ext cx="11109279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trong những từ sau đây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 dân, bình dị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chỉ mức độ giữa tốt và xấu, thường.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 diện, bình đẳng, bình định, bình nguyên, bình quân, bình phương, trung 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có nghĩa là: bằng phẳng, ngang hàng, đều nhau.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 luận, phê 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tỏ ý khen chê nhằm đánh giá, nghị luận.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 phong, bình đồ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nghĩa là: ngăn che.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bình tĩnh, bình phục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 nghĩa là: yên ổn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59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801074" y="387742"/>
            <a:ext cx="8248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Bài 5.</a:t>
            </a:r>
            <a:r>
              <a:rPr lang="en-US" sz="2800">
                <a:solidFill>
                  <a:srgbClr val="FF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Nối các từ Hán Việt tương ứng với nghĩa của nó :</a:t>
            </a:r>
            <a:endParaRPr lang="en-US" sz="2800">
              <a:solidFill>
                <a:srgbClr val="FF0000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2403759"/>
              </p:ext>
            </p:extLst>
          </p:nvPr>
        </p:nvGraphicFramePr>
        <p:xfrm>
          <a:off x="801074" y="1910685"/>
          <a:ext cx="10553862" cy="4374044"/>
        </p:xfrm>
        <a:graphic>
          <a:graphicData uri="http://schemas.openxmlformats.org/drawingml/2006/table">
            <a:tbl>
              <a:tblPr firstRow="1" firstCol="1" bandRow="1"/>
              <a:tblGrid>
                <a:gridCol w="5276931">
                  <a:extLst>
                    <a:ext uri="{9D8B030D-6E8A-4147-A177-3AD203B41FA5}">
                      <a16:colId xmlns:a16="http://schemas.microsoft.com/office/drawing/2014/main" val="1746492847"/>
                    </a:ext>
                  </a:extLst>
                </a:gridCol>
                <a:gridCol w="5276931">
                  <a:extLst>
                    <a:ext uri="{9D8B030D-6E8A-4147-A177-3AD203B41FA5}">
                      <a16:colId xmlns:a16="http://schemas.microsoft.com/office/drawing/2014/main" val="3736514069"/>
                    </a:ext>
                  </a:extLst>
                </a:gridCol>
              </a:tblGrid>
              <a:tr h="76427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A. Từ Hán – Việt 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 Nghĩa 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60271501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Thái bình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Ngàn xưa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40858744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cổ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Rất yên ổn, yên bình.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20921257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Giang san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 cho, trời ban.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64821747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bẩm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Dưới gầm trời (chỉ toàn xã hội; người ta)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98576240"/>
                  </a:ext>
                </a:extLst>
              </a:tr>
              <a:tr h="66679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hạ	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 sông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106718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3438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520361" y="619752"/>
            <a:ext cx="1151277" cy="3579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ts val="18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  <a:endParaRPr lang="en-US" sz="280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4594613"/>
              </p:ext>
            </p:extLst>
          </p:nvPr>
        </p:nvGraphicFramePr>
        <p:xfrm>
          <a:off x="1104899" y="2328238"/>
          <a:ext cx="9982199" cy="3413760"/>
        </p:xfrm>
        <a:graphic>
          <a:graphicData uri="http://schemas.openxmlformats.org/drawingml/2006/table">
            <a:tbl>
              <a:tblPr firstRow="1" firstCol="1" bandRow="1"/>
              <a:tblGrid>
                <a:gridCol w="3862886">
                  <a:extLst>
                    <a:ext uri="{9D8B030D-6E8A-4147-A177-3AD203B41FA5}">
                      <a16:colId xmlns:a16="http://schemas.microsoft.com/office/drawing/2014/main" val="2548785825"/>
                    </a:ext>
                  </a:extLst>
                </a:gridCol>
                <a:gridCol w="2442949">
                  <a:extLst>
                    <a:ext uri="{9D8B030D-6E8A-4147-A177-3AD203B41FA5}">
                      <a16:colId xmlns:a16="http://schemas.microsoft.com/office/drawing/2014/main" val="2584306627"/>
                    </a:ext>
                  </a:extLst>
                </a:gridCol>
                <a:gridCol w="3676364">
                  <a:extLst>
                    <a:ext uri="{9D8B030D-6E8A-4147-A177-3AD203B41FA5}">
                      <a16:colId xmlns:a16="http://schemas.microsoft.com/office/drawing/2014/main" val="273751501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   A. Từ Hán – Việt 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en-US" sz="2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B. Nghĩa 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80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456614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Thái bình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Ngàn xưa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353714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cổ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9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Rất yên ổn, yên bình.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478033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Giang san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Trời cho, trời ban.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792426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bẩm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Dưới gầm trời (chỉ toàn xã hội; người ta)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87408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Thiên hạ	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280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Núi sông</a:t>
                      </a:r>
                      <a:endParaRPr lang="en-US" sz="28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C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233275"/>
                  </a:ext>
                </a:extLst>
              </a:tr>
            </a:tbl>
          </a:graphicData>
        </a:graphic>
      </p:graphicFrame>
      <p:sp>
        <p:nvSpPr>
          <p:cNvPr id="4" name="AutoShape 3"/>
          <p:cNvSpPr>
            <a:spLocks noChangeShapeType="1"/>
          </p:cNvSpPr>
          <p:nvPr/>
        </p:nvSpPr>
        <p:spPr bwMode="auto">
          <a:xfrm>
            <a:off x="4898006" y="4274005"/>
            <a:ext cx="2553669" cy="1239691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/>
          <p:cNvSpPr>
            <a:spLocks noChangeShapeType="1"/>
          </p:cNvSpPr>
          <p:nvPr/>
        </p:nvSpPr>
        <p:spPr bwMode="auto">
          <a:xfrm flipV="1">
            <a:off x="5010147" y="4274004"/>
            <a:ext cx="2441528" cy="651520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5"/>
          <p:cNvSpPr>
            <a:spLocks noChangeShapeType="1"/>
          </p:cNvSpPr>
          <p:nvPr/>
        </p:nvSpPr>
        <p:spPr bwMode="auto">
          <a:xfrm flipV="1">
            <a:off x="5010147" y="5063319"/>
            <a:ext cx="2441528" cy="540884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"/>
          <p:cNvSpPr>
            <a:spLocks noChangeShapeType="1"/>
          </p:cNvSpPr>
          <p:nvPr/>
        </p:nvSpPr>
        <p:spPr bwMode="auto">
          <a:xfrm>
            <a:off x="5010148" y="3374622"/>
            <a:ext cx="2441529" cy="4331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AutoShape 2"/>
          <p:cNvSpPr>
            <a:spLocks noChangeShapeType="1"/>
          </p:cNvSpPr>
          <p:nvPr/>
        </p:nvSpPr>
        <p:spPr bwMode="auto">
          <a:xfrm flipV="1">
            <a:off x="5010147" y="3374621"/>
            <a:ext cx="2441529" cy="433103"/>
          </a:xfrm>
          <a:prstGeom prst="straightConnector1">
            <a:avLst/>
          </a:prstGeom>
          <a:noFill/>
          <a:ln w="9525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0634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6287" y="1378426"/>
            <a:ext cx="1038594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1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Đọc câu thơ sau và thực hiện yêu cầu: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Trời nghe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 giới</a:t>
            </a:r>
            <a:r>
              <a:rPr lang="en-US" sz="2800" b="1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ai ngâm nga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Tiếng ngâm vang cả sông Ngân Hà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(Tản Đà –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Hầu trời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Nghĩa của tiếng, từ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 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giới?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Chỉ ra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những từ Hán Việt: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Những từ Hán Việt khác có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với nghĩa như trong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 giới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Tìm từ có nghĩa đối lập với “hạ giới” là “cõi tiên”?</a:t>
            </a:r>
            <a:endParaRPr lang="en-US" sz="280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4205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28132" y="1742070"/>
            <a:ext cx="10326806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Nghĩa của tiếng,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hạ: ở dưới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giới: phạm vi, ranh giới, một vùng đất.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hạ giới: thế giới của người trần trên mặt đất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493066" y="415035"/>
            <a:ext cx="115127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7868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37312" y="1664733"/>
            <a:ext cx="10340455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Chỉ ra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giới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những từ Hán Việt: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“Giới” nghĩa là ” phạm vi, ranh giới” trong các từ: Biên giới, địa giới, giới hạn, phân giới, giới tính, nam giới, thế  giới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“Giới” nghĩa là “vũ khí” trong các từ: khí giới, quân giới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“Giới” nghĩa là “phòng tránh, cấm” trong các từ: giới nghiêm, giới luật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“Giới” nghĩa là ” ở giữa hai bên” trong các từ: giới thiệu, giới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9266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14400" y="1801504"/>
            <a:ext cx="10331355" cy="3246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Những từ Hán Việt khác có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 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với nghĩa như trong từ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 giới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hạ tiện, hạ thần, hạ dân…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d. Nghĩa của từ hạ giới là “cõi trần”, đối lập với “thượng giới” là “cõi tiên”; nghĩa của từ “trần giới” cũng là “cõi trần” nhưng đối lập với nó là “tiên giới”.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6572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110018" y="1533816"/>
            <a:ext cx="10108442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Bài 2. 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Lòng tôi rộng nhưng lượng trời cứ chật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457200" algn="just">
              <a:lnSpc>
                <a:spcPct val="150000"/>
              </a:lnSpc>
              <a:spcAft>
                <a:spcPts val="0"/>
              </a:spcAft>
            </a:pP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 cho dài thời trẻ của nhân gian.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                                    (Xuân Diệu -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Vội vàng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a. Nghĩa của tiếng, từ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gian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Nghĩa của tiếng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các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2747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078173" y="2402007"/>
            <a:ext cx="8065827" cy="26001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Nghĩa của tiếng,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loài người.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khoảng giữa, một căn nhà.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 gian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chỗ người ở, cõi đời.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520361" y="401388"/>
            <a:ext cx="1151276" cy="6612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lnSpc>
                <a:spcPct val="150000"/>
              </a:lnSpc>
              <a:spcAft>
                <a:spcPts val="0"/>
              </a:spcAft>
            </a:pPr>
            <a:r>
              <a:rPr 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Gợi ý: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839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96287" y="1787856"/>
            <a:ext cx="10153934" cy="3892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b. Nghĩa của tiếng 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trong các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“nhân” nghĩa là “hạt giống” trong các từ: Nguyên nhân, nhân quả, nhân tố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“nhân” nghĩa là “người” trong các từ: nhân ái, danh nhân, nhân cách, nhân dân, nhân đạo, nhân hậu, nhân loại, nhân khẩu, nhân sâm, nhân sinh, nhân tài, nhân tạo, nhân thọ, nhân </a:t>
            </a:r>
            <a:r>
              <a:rPr lang="en-US" sz="280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văn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43998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68991" y="1610437"/>
            <a:ext cx="10235821" cy="4539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c. Nghĩa của tiếng </a:t>
            </a:r>
            <a:r>
              <a:rPr lang="en-US" sz="2800" i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gian</a:t>
            </a: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các từ: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“gian” nghĩa là “khoảng giữa” trong các từ: dân gian, không gian, thế gian, trung gian, dương gian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“gian” nghĩa là “dối trá” trong các từ: gian hiểm, gian hùng, gian tà, gian tặc, gian thần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  <a:spcAft>
                <a:spcPts val="0"/>
              </a:spcAft>
            </a:pPr>
            <a:r>
              <a:rPr lang="en-US" sz="280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+ “gian” nghĩa là “khó khăn” trong các từ: gian lao, gian nan, gian nguy, gian truân</a:t>
            </a:r>
            <a:endParaRPr lang="en-US" sz="280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8744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Văn học 16x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50521053_TF03431380_Win32" id="{97A0B05D-6A43-465A-975C-5643A4A8F354}" vid="{9870D970-F83A-40C9-94BE-B2C804BC00AB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691</TotalTime>
  <Words>446</Words>
  <PresentationFormat>Widescreen</PresentationFormat>
  <Paragraphs>132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18</vt:i4>
      </vt:variant>
    </vt:vector>
  </HeadingPairs>
  <TitlesOfParts>
    <vt:vector size="28" baseType="lpstr">
      <vt:lpstr>Arial</vt:lpstr>
      <vt:lpstr>Calibri</vt:lpstr>
      <vt:lpstr>Calibri Light</vt:lpstr>
      <vt:lpstr>Euphemia</vt:lpstr>
      <vt:lpstr>Plantagenet Cherokee</vt:lpstr>
      <vt:lpstr>Times New Roman</vt:lpstr>
      <vt:lpstr>Wingdings</vt:lpstr>
      <vt:lpstr>Office Theme</vt:lpstr>
      <vt:lpstr>1_Office Theme</vt:lpstr>
      <vt:lpstr>Văn học 16x9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2022-06-20T07:41:40Z</dcterms:created>
  <dcterms:modified xsi:type="dcterms:W3CDTF">2022-11-23T03:15:42Z</dcterms:modified>
</cp:coreProperties>
</file>