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57" r:id="rId5"/>
    <p:sldId id="278" r:id="rId6"/>
    <p:sldId id="260" r:id="rId7"/>
    <p:sldId id="279" r:id="rId8"/>
    <p:sldId id="280" r:id="rId9"/>
    <p:sldId id="281" r:id="rId10"/>
    <p:sldId id="282" r:id="rId11"/>
    <p:sldId id="283" r:id="rId12"/>
    <p:sldId id="284" r:id="rId13"/>
    <p:sldId id="285" r:id="rId14"/>
    <p:sldId id="286" r:id="rId15"/>
    <p:sldId id="287" r:id="rId16"/>
    <p:sldId id="288" r:id="rId17"/>
    <p:sldId id="290" r:id="rId18"/>
    <p:sldId id="289" r:id="rId19"/>
    <p:sldId id="291" r:id="rId20"/>
    <p:sldId id="293" r:id="rId21"/>
    <p:sldId id="292" r:id="rId22"/>
    <p:sldId id="294" r:id="rId23"/>
    <p:sldId id="295" r:id="rId24"/>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5CEAD4-FA10-4771-A734-BC23992F1906}">
          <p14:sldIdLst>
            <p14:sldId id="256"/>
            <p14:sldId id="259"/>
            <p14:sldId id="258"/>
            <p14:sldId id="257"/>
            <p14:sldId id="278"/>
            <p14:sldId id="260"/>
            <p14:sldId id="279"/>
            <p14:sldId id="280"/>
            <p14:sldId id="281"/>
            <p14:sldId id="282"/>
            <p14:sldId id="283"/>
            <p14:sldId id="284"/>
            <p14:sldId id="285"/>
            <p14:sldId id="286"/>
            <p14:sldId id="287"/>
            <p14:sldId id="288"/>
            <p14:sldId id="290"/>
            <p14:sldId id="289"/>
            <p14:sldId id="291"/>
            <p14:sldId id="293"/>
            <p14:sldId id="292"/>
            <p14:sldId id="29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5.svg"/><Relationship Id="rId7" Type="http://schemas.openxmlformats.org/officeDocument/2006/relationships/image" Target="../media/image4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7.svg"/><Relationship Id="rId5" Type="http://schemas.openxmlformats.org/officeDocument/2006/relationships/image" Target="../media/image47.svg"/><Relationship Id="rId10" Type="http://schemas.openxmlformats.org/officeDocument/2006/relationships/image" Target="../media/image76.png"/><Relationship Id="rId4" Type="http://schemas.openxmlformats.org/officeDocument/2006/relationships/image" Target="../media/image46.png"/><Relationship Id="rId9" Type="http://schemas.openxmlformats.org/officeDocument/2006/relationships/image" Target="../media/image68.sv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5.svg"/><Relationship Id="rId7" Type="http://schemas.openxmlformats.org/officeDocument/2006/relationships/image" Target="../media/image4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9.png"/><Relationship Id="rId5" Type="http://schemas.openxmlformats.org/officeDocument/2006/relationships/image" Target="../media/image47.svg"/><Relationship Id="rId10" Type="http://schemas.openxmlformats.org/officeDocument/2006/relationships/image" Target="../media/image78.png"/><Relationship Id="rId4" Type="http://schemas.openxmlformats.org/officeDocument/2006/relationships/image" Target="../media/image46.png"/><Relationship Id="rId9" Type="http://schemas.openxmlformats.org/officeDocument/2006/relationships/image" Target="../media/image68.sv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80.png"/><Relationship Id="rId5" Type="http://schemas.openxmlformats.org/officeDocument/2006/relationships/image" Target="../media/image49.svg"/><Relationship Id="rId10" Type="http://schemas.openxmlformats.org/officeDocument/2006/relationships/image" Target="../media/image75.svg"/><Relationship Id="rId4" Type="http://schemas.openxmlformats.org/officeDocument/2006/relationships/image" Target="../media/image48.pn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8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84.png"/><Relationship Id="rId5" Type="http://schemas.openxmlformats.org/officeDocument/2006/relationships/image" Target="../media/image49.svg"/><Relationship Id="rId10" Type="http://schemas.openxmlformats.org/officeDocument/2006/relationships/image" Target="../media/image83.png"/><Relationship Id="rId4" Type="http://schemas.openxmlformats.org/officeDocument/2006/relationships/image" Target="../media/image48.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3" Type="http://schemas.openxmlformats.org/officeDocument/2006/relationships/image" Target="../media/image10.svg"/><Relationship Id="rId7" Type="http://schemas.openxmlformats.org/officeDocument/2006/relationships/image" Target="../media/image18.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9.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9.png"/><Relationship Id="rId5" Type="http://schemas.openxmlformats.org/officeDocument/2006/relationships/image" Target="../media/image57.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24.sv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9.png"/><Relationship Id="rId3" Type="http://schemas.openxmlformats.org/officeDocument/2006/relationships/image" Target="../media/image82.svg"/><Relationship Id="rId7" Type="http://schemas.openxmlformats.org/officeDocument/2006/relationships/image" Target="../media/image49.svg"/><Relationship Id="rId12"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7.png"/><Relationship Id="rId5" Type="http://schemas.openxmlformats.org/officeDocument/2006/relationships/image" Target="../media/image47.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46.png"/><Relationship Id="rId9" Type="http://schemas.openxmlformats.org/officeDocument/2006/relationships/image" Target="../media/image68.sv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8.sv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0.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93.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5.svg"/><Relationship Id="rId5" Type="http://schemas.openxmlformats.org/officeDocument/2006/relationships/image" Target="../media/image49.svg"/><Relationship Id="rId10" Type="http://schemas.openxmlformats.org/officeDocument/2006/relationships/image" Target="../media/image64.png"/><Relationship Id="rId4" Type="http://schemas.openxmlformats.org/officeDocument/2006/relationships/image" Target="../media/image48.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8.sv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0.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svg"/><Relationship Id="rId7" Type="http://schemas.openxmlformats.org/officeDocument/2006/relationships/image" Target="../media/image5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9.sv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3" Type="http://schemas.openxmlformats.org/officeDocument/2006/relationships/image" Target="../media/image10.svg"/><Relationship Id="rId7" Type="http://schemas.openxmlformats.org/officeDocument/2006/relationships/image" Target="../media/image18.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9.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9.png"/><Relationship Id="rId5" Type="http://schemas.openxmlformats.org/officeDocument/2006/relationships/image" Target="../media/image57.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24.sv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7.svg"/><Relationship Id="rId7"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70.sv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9.svg"/><Relationship Id="rId10" Type="http://schemas.openxmlformats.org/officeDocument/2006/relationships/image" Target="../media/image73.svg"/><Relationship Id="rId4" Type="http://schemas.openxmlformats.org/officeDocument/2006/relationships/image" Target="../media/image48.pn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E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375" y="330432"/>
            <a:ext cx="14952635" cy="1173781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913" t="70245"/>
          <a:stretch>
            <a:fillRect/>
          </a:stretch>
        </p:blipFill>
        <p:spPr>
          <a:xfrm>
            <a:off x="8569" y="0"/>
            <a:ext cx="6145614" cy="297096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913" t="70245"/>
          <a:stretch>
            <a:fillRect/>
          </a:stretch>
        </p:blipFill>
        <p:spPr>
          <a:xfrm flipH="1" flipV="1">
            <a:off x="12900287" y="7682424"/>
            <a:ext cx="5387713" cy="260457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67828">
            <a:off x="-1232664" y="-857679"/>
            <a:ext cx="3143905" cy="31439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67828">
            <a:off x="17174139" y="7097104"/>
            <a:ext cx="3143905" cy="3143905"/>
          </a:xfrm>
          <a:prstGeom prst="rect">
            <a:avLst/>
          </a:prstGeom>
        </p:spPr>
      </p:pic>
      <p:sp>
        <p:nvSpPr>
          <p:cNvPr id="11" name="TextBox 11"/>
          <p:cNvSpPr txBox="1"/>
          <p:nvPr/>
        </p:nvSpPr>
        <p:spPr>
          <a:xfrm>
            <a:off x="1914706" y="2667899"/>
            <a:ext cx="14099971" cy="3032048"/>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CHÀO MỪNG CÁC EM ĐẾN VỚI TIẾT HỌC MÔN TIẾNG VIỆT!</a:t>
            </a:r>
          </a:p>
        </p:txBody>
      </p:sp>
      <p:pic>
        <p:nvPicPr>
          <p:cNvPr id="14" name="Picture 20">
            <a:extLst>
              <a:ext uri="{FF2B5EF4-FFF2-40B4-BE49-F238E27FC236}">
                <a16:creationId xmlns:a16="http://schemas.microsoft.com/office/drawing/2014/main" id="{BBF62CFF-43C5-3FDD-DFCB-858D8C614E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9288" y="6469468"/>
            <a:ext cx="3306803" cy="4114800"/>
          </a:xfrm>
          <a:prstGeom prst="rect">
            <a:avLst/>
          </a:prstGeom>
        </p:spPr>
      </p:pic>
      <p:pic>
        <p:nvPicPr>
          <p:cNvPr id="15" name="Picture 20">
            <a:extLst>
              <a:ext uri="{FF2B5EF4-FFF2-40B4-BE49-F238E27FC236}">
                <a16:creationId xmlns:a16="http://schemas.microsoft.com/office/drawing/2014/main" id="{0363BF66-6850-A080-CE91-26BFEAD055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87608" y="6469468"/>
            <a:ext cx="3306803" cy="4114800"/>
          </a:xfrm>
          <a:prstGeom prst="rect">
            <a:avLst/>
          </a:prstGeom>
        </p:spPr>
      </p:pic>
      <p:pic>
        <p:nvPicPr>
          <p:cNvPr id="19" name="Picture 26">
            <a:extLst>
              <a:ext uri="{FF2B5EF4-FFF2-40B4-BE49-F238E27FC236}">
                <a16:creationId xmlns:a16="http://schemas.microsoft.com/office/drawing/2014/main" id="{4EF3AEDD-B057-33C0-A49E-588133452B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81587" y="7717339"/>
            <a:ext cx="3235262" cy="4114800"/>
          </a:xfrm>
          <a:prstGeom prst="rect">
            <a:avLst/>
          </a:prstGeom>
        </p:spPr>
      </p:pic>
      <p:pic>
        <p:nvPicPr>
          <p:cNvPr id="16" name="Picture 4">
            <a:extLst>
              <a:ext uri="{FF2B5EF4-FFF2-40B4-BE49-F238E27FC236}">
                <a16:creationId xmlns:a16="http://schemas.microsoft.com/office/drawing/2014/main" id="{3355580D-79A1-6F51-E396-C1DD362922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95178" y="8492883"/>
            <a:ext cx="1898560" cy="1067940"/>
          </a:xfrm>
          <a:prstGeom prst="rect">
            <a:avLst/>
          </a:prstGeom>
        </p:spPr>
      </p:pic>
      <p:pic>
        <p:nvPicPr>
          <p:cNvPr id="20" name="Picture 26">
            <a:extLst>
              <a:ext uri="{FF2B5EF4-FFF2-40B4-BE49-F238E27FC236}">
                <a16:creationId xmlns:a16="http://schemas.microsoft.com/office/drawing/2014/main" id="{68EA37EF-464E-3BFB-B129-D22BB89C28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60009" y="8808717"/>
            <a:ext cx="3235262" cy="4114800"/>
          </a:xfrm>
          <a:prstGeom prst="rect">
            <a:avLst/>
          </a:prstGeom>
        </p:spPr>
      </p:pic>
      <p:pic>
        <p:nvPicPr>
          <p:cNvPr id="18" name="Picture 5">
            <a:extLst>
              <a:ext uri="{FF2B5EF4-FFF2-40B4-BE49-F238E27FC236}">
                <a16:creationId xmlns:a16="http://schemas.microsoft.com/office/drawing/2014/main" id="{D22AB791-1565-E601-9756-43E6B2E487F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784374" y="7682424"/>
            <a:ext cx="2285794" cy="18772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43AE4DAF-2E6A-D8B5-56C0-F12C71A301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6992" y="1608548"/>
            <a:ext cx="9874408" cy="4304001"/>
          </a:xfrm>
          <a:prstGeom prst="rect">
            <a:avLst/>
          </a:prstGeom>
        </p:spPr>
      </p:pic>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2884" y="5912549"/>
            <a:ext cx="4516659" cy="4766923"/>
          </a:xfrm>
          <a:prstGeom prst="rect">
            <a:avLst/>
          </a:prstGeom>
        </p:spPr>
      </p:pic>
      <p:sp>
        <p:nvSpPr>
          <p:cNvPr id="12" name="TextBox 12"/>
          <p:cNvSpPr txBox="1"/>
          <p:nvPr/>
        </p:nvSpPr>
        <p:spPr>
          <a:xfrm>
            <a:off x="2313618" y="-218215"/>
            <a:ext cx="8077200" cy="1632113"/>
          </a:xfrm>
          <a:prstGeom prst="rect">
            <a:avLst/>
          </a:prstGeom>
        </p:spPr>
        <p:txBody>
          <a:bodyPr wrap="square" lIns="0" tIns="0" rIns="0" bIns="0" rtlCol="0" anchor="t">
            <a:spAutoFit/>
          </a:bodyPr>
          <a:lstStyle/>
          <a:p>
            <a:pPr>
              <a:lnSpc>
                <a:spcPts val="15308"/>
              </a:lnSpc>
            </a:pPr>
            <a:r>
              <a:rPr lang="en-US" sz="55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983725" y="-483428"/>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996604" y="2443830"/>
            <a:ext cx="8711227" cy="2258054"/>
          </a:xfrm>
          <a:prstGeom prst="rect">
            <a:avLst/>
          </a:prstGeom>
          <a:noFill/>
        </p:spPr>
        <p:txBody>
          <a:bodyPr wrap="square" rtlCol="0">
            <a:spAutoFit/>
          </a:bodyPr>
          <a:lstStyle/>
          <a:p>
            <a:pPr>
              <a:lnSpc>
                <a:spcPct val="150000"/>
              </a:lnSpc>
            </a:pPr>
            <a:r>
              <a:rPr lang="en-US" sz="5000">
                <a:latin typeface="Arial" panose="020B0604020202020204" pitchFamily="34" charset="0"/>
                <a:cs typeface="Arial" panose="020B0604020202020204" pitchFamily="34" charset="0"/>
              </a:rPr>
              <a:t>Tìm những chi tiết cho thấy Cô-li-a lúng túng khi làm bài.</a:t>
            </a: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30140" y="8972181"/>
            <a:ext cx="1370454" cy="1407398"/>
          </a:xfrm>
          <a:prstGeom prst="rect">
            <a:avLst/>
          </a:prstGeom>
        </p:spPr>
      </p:pic>
      <p:pic>
        <p:nvPicPr>
          <p:cNvPr id="16" name="Picture 12">
            <a:extLst>
              <a:ext uri="{FF2B5EF4-FFF2-40B4-BE49-F238E27FC236}">
                <a16:creationId xmlns:a16="http://schemas.microsoft.com/office/drawing/2014/main" id="{3821FF45-914E-7463-B41D-27E47B5202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3775" y="4903036"/>
            <a:ext cx="3887283" cy="5139437"/>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10648884" y="2593090"/>
            <a:ext cx="7580169"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Loay hoay một lúc mới bắt đầu viết.</a:t>
            </a:r>
          </a:p>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Bài viết ngắn ngủn.</a:t>
            </a:r>
          </a:p>
          <a:p>
            <a:pPr marL="685800" indent="-685800">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Không “bịa” được ra thêm điều gì.</a:t>
            </a:r>
          </a:p>
        </p:txBody>
      </p:sp>
    </p:spTree>
    <p:extLst>
      <p:ext uri="{BB962C8B-B14F-4D97-AF65-F5344CB8AC3E}">
        <p14:creationId xmlns:p14="http://schemas.microsoft.com/office/powerpoint/2010/main" val="1349254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43AE4DAF-2E6A-D8B5-56C0-F12C71A301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0992" y="1406107"/>
            <a:ext cx="9874408" cy="4766923"/>
          </a:xfrm>
          <a:prstGeom prst="rect">
            <a:avLst/>
          </a:prstGeom>
        </p:spPr>
      </p:pic>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2884" y="5912549"/>
            <a:ext cx="4516659" cy="4766923"/>
          </a:xfrm>
          <a:prstGeom prst="rect">
            <a:avLst/>
          </a:prstGeom>
        </p:spPr>
      </p:pic>
      <p:sp>
        <p:nvSpPr>
          <p:cNvPr id="12" name="TextBox 12"/>
          <p:cNvSpPr txBox="1"/>
          <p:nvPr/>
        </p:nvSpPr>
        <p:spPr>
          <a:xfrm>
            <a:off x="2313618" y="-218215"/>
            <a:ext cx="8077200" cy="1632113"/>
          </a:xfrm>
          <a:prstGeom prst="rect">
            <a:avLst/>
          </a:prstGeom>
        </p:spPr>
        <p:txBody>
          <a:bodyPr wrap="square" lIns="0" tIns="0" rIns="0" bIns="0" rtlCol="0" anchor="t">
            <a:spAutoFit/>
          </a:bodyPr>
          <a:lstStyle/>
          <a:p>
            <a:pPr>
              <a:lnSpc>
                <a:spcPts val="15308"/>
              </a:lnSpc>
            </a:pPr>
            <a:r>
              <a:rPr lang="en-US" sz="55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983725" y="-483428"/>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2253058" y="2083460"/>
            <a:ext cx="7909395" cy="3412216"/>
          </a:xfrm>
          <a:prstGeom prst="rect">
            <a:avLst/>
          </a:prstGeom>
          <a:noFill/>
        </p:spPr>
        <p:txBody>
          <a:bodyPr wrap="square" rtlCol="0">
            <a:spAutoFit/>
          </a:bodyPr>
          <a:lstStyle/>
          <a:p>
            <a:pPr algn="ctr">
              <a:lnSpc>
                <a:spcPct val="150000"/>
              </a:lnSpc>
            </a:pPr>
            <a:r>
              <a:rPr lang="vi-VN" sz="5000">
                <a:cs typeface="Arial" panose="020B0604020202020204" pitchFamily="34" charset="0"/>
              </a:rPr>
              <a:t>Việc nào Cô-li-a kể trong bài làm văn là việc bạn ấy chưa làm được?</a:t>
            </a:r>
            <a:endParaRPr lang="en-US" sz="5000">
              <a:latin typeface="Arial" panose="020B0604020202020204" pitchFamily="34" charset="0"/>
              <a:cs typeface="Arial" panose="020B0604020202020204" pitchFamily="34" charset="0"/>
            </a:endParaRP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30140" y="8972181"/>
            <a:ext cx="1370454" cy="1407398"/>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10266749" y="4717150"/>
            <a:ext cx="7580169" cy="3080202"/>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Giặt áo lót, áo sơ mi và quần là việc Cô-li-a chưa làm được. </a:t>
            </a:r>
            <a:endParaRPr lang="en-US" sz="45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10">
            <a:extLst>
              <a:ext uri="{28A0092B-C50C-407E-A947-70E740481C1C}">
                <a14:useLocalDpi xmlns:a14="http://schemas.microsoft.com/office/drawing/2010/main" val="0"/>
              </a:ext>
            </a:extLst>
          </a:blip>
          <a:srcRect l="10946" t="21271" r="20048" b="15781"/>
          <a:stretch/>
        </p:blipFill>
        <p:spPr>
          <a:xfrm>
            <a:off x="8086142" y="5270996"/>
            <a:ext cx="2443355" cy="2228855"/>
          </a:xfrm>
          <a:prstGeom prst="rect">
            <a:avLst/>
          </a:prstGeom>
        </p:spPr>
      </p:pic>
      <p:pic>
        <p:nvPicPr>
          <p:cNvPr id="19" name="Picture 10">
            <a:extLst>
              <a:ext uri="{FF2B5EF4-FFF2-40B4-BE49-F238E27FC236}">
                <a16:creationId xmlns:a16="http://schemas.microsoft.com/office/drawing/2014/main" id="{7CF356A9-970E-8FAE-A769-57323DE81787}"/>
              </a:ext>
            </a:extLst>
          </p:cNvPr>
          <p:cNvPicPr>
            <a:picLocks noChangeAspect="1"/>
          </p:cNvPicPr>
          <p:nvPr/>
        </p:nvPicPr>
        <p:blipFill>
          <a:blip r:embed="rId11"/>
          <a:srcRect/>
          <a:stretch>
            <a:fillRect/>
          </a:stretch>
        </p:blipFill>
        <p:spPr>
          <a:xfrm>
            <a:off x="7137587" y="6956405"/>
            <a:ext cx="3391910" cy="3848976"/>
          </a:xfrm>
          <a:prstGeom prst="rect">
            <a:avLst/>
          </a:prstGeom>
        </p:spPr>
      </p:pic>
    </p:spTree>
    <p:extLst>
      <p:ext uri="{BB962C8B-B14F-4D97-AF65-F5344CB8AC3E}">
        <p14:creationId xmlns:p14="http://schemas.microsoft.com/office/powerpoint/2010/main" val="1177765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313618" y="-218215"/>
            <a:ext cx="8077200" cy="1632113"/>
          </a:xfrm>
          <a:prstGeom prst="rect">
            <a:avLst/>
          </a:prstGeom>
        </p:spPr>
        <p:txBody>
          <a:bodyPr wrap="square" lIns="0" tIns="0" rIns="0" bIns="0" rtlCol="0" anchor="t">
            <a:spAutoFit/>
          </a:bodyPr>
          <a:lstStyle/>
          <a:p>
            <a:pPr>
              <a:lnSpc>
                <a:spcPts val="15308"/>
              </a:lnSpc>
            </a:pPr>
            <a:r>
              <a:rPr lang="en-US" sz="55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983725" y="-483428"/>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3413775" y="1751564"/>
            <a:ext cx="12442622" cy="3407883"/>
          </a:xfrm>
          <a:prstGeom prst="roundRect">
            <a:avLst/>
          </a:prstGeom>
          <a:solidFill>
            <a:schemeClr val="accent3">
              <a:lumMod val="60000"/>
              <a:lumOff val="40000"/>
            </a:schemeClr>
          </a:solidFill>
        </p:spPr>
        <p:txBody>
          <a:bodyPr wrap="square" rtlCol="0">
            <a:spAutoFit/>
          </a:bodyPr>
          <a:lstStyle/>
          <a:p>
            <a:pPr>
              <a:lnSpc>
                <a:spcPct val="150000"/>
              </a:lnSpc>
            </a:pPr>
            <a:r>
              <a:rPr lang="vi-VN" sz="4500">
                <a:cs typeface="Arial" panose="020B0604020202020204" pitchFamily="34" charset="0"/>
              </a:rPr>
              <a:t>Vì sao khi mẹ bảo Cô-li-a đi giặt quần áo:</a:t>
            </a:r>
            <a:endParaRPr lang="en-US" sz="4500">
              <a:cs typeface="Arial" panose="020B0604020202020204" pitchFamily="34" charset="0"/>
            </a:endParaRPr>
          </a:p>
          <a:p>
            <a:pPr>
              <a:lnSpc>
                <a:spcPct val="150000"/>
              </a:lnSpc>
            </a:pPr>
            <a:r>
              <a:rPr lang="en-US" sz="4500">
                <a:latin typeface="Arial" panose="020B0604020202020204" pitchFamily="34" charset="0"/>
                <a:cs typeface="Arial" panose="020B0604020202020204" pitchFamily="34" charset="0"/>
              </a:rPr>
              <a:t>a. Lúc đầu bạn ấy ngạc nhiên.</a:t>
            </a:r>
            <a:endParaRPr lang="vi-VN" sz="4500">
              <a:latin typeface="Arial" panose="020B0604020202020204" pitchFamily="34" charset="0"/>
              <a:cs typeface="Arial" panose="020B0604020202020204" pitchFamily="34" charset="0"/>
            </a:endParaRPr>
          </a:p>
          <a:p>
            <a:pPr>
              <a:lnSpc>
                <a:spcPct val="150000"/>
              </a:lnSpc>
            </a:pPr>
            <a:r>
              <a:rPr lang="vi-VN" sz="4500">
                <a:cs typeface="Arial" panose="020B0604020202020204" pitchFamily="34" charset="0"/>
              </a:rPr>
              <a:t>b. Về sau, bạn ấy vui vẻ làm theo lời mẹ. </a:t>
            </a: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4495800" y="5562856"/>
            <a:ext cx="12788208" cy="2041456"/>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Bạn ấy ngạc nhiên là vì chưa làm việc đó bao giờ nhưng lại vui vẻ làm vì đã viết vào bài văn.</a:t>
            </a: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8">
            <a:extLst>
              <a:ext uri="{28A0092B-C50C-407E-A947-70E740481C1C}">
                <a14:useLocalDpi xmlns:a14="http://schemas.microsoft.com/office/drawing/2010/main" val="0"/>
              </a:ext>
            </a:extLst>
          </a:blip>
          <a:srcRect l="10946" t="21271" r="20048" b="15781"/>
          <a:stretch/>
        </p:blipFill>
        <p:spPr>
          <a:xfrm>
            <a:off x="2223728" y="5397799"/>
            <a:ext cx="2443355" cy="2228855"/>
          </a:xfrm>
          <a:prstGeom prst="rect">
            <a:avLst/>
          </a:prstGeom>
        </p:spPr>
      </p:pic>
      <p:pic>
        <p:nvPicPr>
          <p:cNvPr id="22" name="Picture 3">
            <a:extLst>
              <a:ext uri="{FF2B5EF4-FFF2-40B4-BE49-F238E27FC236}">
                <a16:creationId xmlns:a16="http://schemas.microsoft.com/office/drawing/2014/main" id="{AAF5D4D3-835F-EC0E-D9B6-FDD9FD08ED74}"/>
              </a:ext>
            </a:extLst>
          </p:cNvPr>
          <p:cNvPicPr>
            <a:picLocks noChangeAspect="1"/>
          </p:cNvPicPr>
          <p:nvPr/>
        </p:nvPicPr>
        <p:blipFill>
          <a:blip r:embed="rId9"/>
          <a:srcRect/>
          <a:stretch>
            <a:fillRect/>
          </a:stretch>
        </p:blipFill>
        <p:spPr>
          <a:xfrm>
            <a:off x="8351073" y="7729000"/>
            <a:ext cx="3205720" cy="2748905"/>
          </a:xfrm>
          <a:prstGeom prst="rect">
            <a:avLst/>
          </a:prstGeom>
        </p:spPr>
      </p:pic>
    </p:spTree>
    <p:extLst>
      <p:ext uri="{BB962C8B-B14F-4D97-AF65-F5344CB8AC3E}">
        <p14:creationId xmlns:p14="http://schemas.microsoft.com/office/powerpoint/2010/main" val="836674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313618" y="-218215"/>
            <a:ext cx="8077200" cy="1632113"/>
          </a:xfrm>
          <a:prstGeom prst="rect">
            <a:avLst/>
          </a:prstGeom>
        </p:spPr>
        <p:txBody>
          <a:bodyPr wrap="square" lIns="0" tIns="0" rIns="0" bIns="0" rtlCol="0" anchor="t">
            <a:spAutoFit/>
          </a:bodyPr>
          <a:lstStyle/>
          <a:p>
            <a:pPr>
              <a:lnSpc>
                <a:spcPts val="15308"/>
              </a:lnSpc>
            </a:pPr>
            <a:r>
              <a:rPr lang="en-US" sz="5500" b="1">
                <a:solidFill>
                  <a:srgbClr val="FF0000"/>
                </a:solidFill>
                <a:latin typeface="Arial" panose="020B0604020202020204" pitchFamily="34" charset="0"/>
                <a:cs typeface="Arial" panose="020B0604020202020204" pitchFamily="34" charset="0"/>
              </a:rPr>
              <a:t>HĐ 2: Đọc hiểu</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983725" y="-48342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7" name="TextBox 6">
            <a:extLst>
              <a:ext uri="{FF2B5EF4-FFF2-40B4-BE49-F238E27FC236}">
                <a16:creationId xmlns:a16="http://schemas.microsoft.com/office/drawing/2014/main" id="{51DAF1D0-FC4C-7ADB-DC56-CA6A39398F37}"/>
              </a:ext>
            </a:extLst>
          </p:cNvPr>
          <p:cNvSpPr txBox="1"/>
          <p:nvPr/>
        </p:nvSpPr>
        <p:spPr>
          <a:xfrm>
            <a:off x="10867826" y="4269277"/>
            <a:ext cx="7537104" cy="2258054"/>
          </a:xfrm>
          <a:prstGeom prst="rect">
            <a:avLst/>
          </a:prstGeom>
          <a:noFill/>
        </p:spPr>
        <p:txBody>
          <a:bodyPr wrap="square" rtlCol="0">
            <a:spAutoFit/>
          </a:bodyPr>
          <a:lstStyle/>
          <a:p>
            <a:pPr>
              <a:lnSpc>
                <a:spcPct val="150000"/>
              </a:lnSpc>
            </a:pPr>
            <a:r>
              <a:rPr lang="en-US" sz="5000">
                <a:latin typeface="Arial" panose="020B0604020202020204" pitchFamily="34" charset="0"/>
                <a:cs typeface="Arial" panose="020B0604020202020204" pitchFamily="34" charset="0"/>
              </a:rPr>
              <a:t>“Nói được làm được”; </a:t>
            </a:r>
          </a:p>
          <a:p>
            <a:pPr>
              <a:lnSpc>
                <a:spcPct val="150000"/>
              </a:lnSpc>
            </a:pPr>
            <a:r>
              <a:rPr lang="en-US" sz="5000">
                <a:latin typeface="Arial" panose="020B0604020202020204" pitchFamily="34" charset="0"/>
                <a:cs typeface="Arial" panose="020B0604020202020204" pitchFamily="34" charset="0"/>
              </a:rPr>
              <a:t>“Học đi đôi với hành”</a:t>
            </a:r>
          </a:p>
        </p:txBody>
      </p:sp>
      <p:pic>
        <p:nvPicPr>
          <p:cNvPr id="8" name="Picture 7">
            <a:extLst>
              <a:ext uri="{FF2B5EF4-FFF2-40B4-BE49-F238E27FC236}">
                <a16:creationId xmlns:a16="http://schemas.microsoft.com/office/drawing/2014/main" id="{13191658-E9BB-222D-41A6-272478C4F45A}"/>
              </a:ext>
            </a:extLst>
          </p:cNvPr>
          <p:cNvPicPr>
            <a:picLocks noChangeAspect="1"/>
          </p:cNvPicPr>
          <p:nvPr/>
        </p:nvPicPr>
        <p:blipFill rotWithShape="1">
          <a:blip r:embed="rId8">
            <a:extLst>
              <a:ext uri="{28A0092B-C50C-407E-A947-70E740481C1C}">
                <a14:useLocalDpi xmlns:a14="http://schemas.microsoft.com/office/drawing/2010/main" val="0"/>
              </a:ext>
            </a:extLst>
          </a:blip>
          <a:srcRect l="10946" t="21271" r="20048" b="15781"/>
          <a:stretch/>
        </p:blipFill>
        <p:spPr>
          <a:xfrm>
            <a:off x="8336988" y="4839062"/>
            <a:ext cx="2443355" cy="2228855"/>
          </a:xfrm>
          <a:prstGeom prst="rect">
            <a:avLst/>
          </a:prstGeom>
        </p:spPr>
      </p:pic>
      <p:pic>
        <p:nvPicPr>
          <p:cNvPr id="15" name="Picture 6">
            <a:extLst>
              <a:ext uri="{FF2B5EF4-FFF2-40B4-BE49-F238E27FC236}">
                <a16:creationId xmlns:a16="http://schemas.microsoft.com/office/drawing/2014/main" id="{68C9E3DE-C021-DAAB-C686-4DC24A71810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82385" y="1605572"/>
            <a:ext cx="9442815" cy="4156244"/>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2720734" y="2252066"/>
            <a:ext cx="7387286" cy="2498273"/>
          </a:xfrm>
          <a:prstGeom prst="roundRect">
            <a:avLst/>
          </a:prstGeom>
          <a:noFill/>
        </p:spPr>
        <p:txBody>
          <a:bodyPr wrap="square" rtlCol="0">
            <a:spAutoFit/>
          </a:bodyPr>
          <a:lstStyle/>
          <a:p>
            <a:pPr algn="ctr">
              <a:lnSpc>
                <a:spcPct val="150000"/>
              </a:lnSpc>
            </a:pPr>
            <a:r>
              <a:rPr lang="vi-VN" sz="5000">
                <a:cs typeface="Arial" panose="020B0604020202020204" pitchFamily="34" charset="0"/>
              </a:rPr>
              <a:t>Có thể đặt tên khác cho câu chuyện là gì?</a:t>
            </a:r>
          </a:p>
        </p:txBody>
      </p:sp>
      <p:pic>
        <p:nvPicPr>
          <p:cNvPr id="16" name="Picture 9">
            <a:extLst>
              <a:ext uri="{FF2B5EF4-FFF2-40B4-BE49-F238E27FC236}">
                <a16:creationId xmlns:a16="http://schemas.microsoft.com/office/drawing/2014/main" id="{BEADE42D-4F09-564C-280C-0AC726EAE7C9}"/>
              </a:ext>
            </a:extLst>
          </p:cNvPr>
          <p:cNvPicPr>
            <a:picLocks noChangeAspect="1"/>
          </p:cNvPicPr>
          <p:nvPr/>
        </p:nvPicPr>
        <p:blipFill>
          <a:blip r:embed="rId11"/>
          <a:srcRect/>
          <a:stretch>
            <a:fillRect/>
          </a:stretch>
        </p:blipFill>
        <p:spPr>
          <a:xfrm>
            <a:off x="6346118" y="6556887"/>
            <a:ext cx="2974248" cy="3904920"/>
          </a:xfrm>
          <a:prstGeom prst="rect">
            <a:avLst/>
          </a:prstGeom>
        </p:spPr>
      </p:pic>
    </p:spTree>
    <p:extLst>
      <p:ext uri="{BB962C8B-B14F-4D97-AF65-F5344CB8AC3E}">
        <p14:creationId xmlns:p14="http://schemas.microsoft.com/office/powerpoint/2010/main" val="1059797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5184939" y="-292135"/>
            <a:ext cx="8077200" cy="1632113"/>
          </a:xfrm>
          <a:prstGeom prst="rect">
            <a:avLst/>
          </a:prstGeom>
        </p:spPr>
        <p:txBody>
          <a:bodyPr wrap="square" lIns="0" tIns="0" rIns="0" bIns="0" rtlCol="0" anchor="t">
            <a:spAutoFit/>
          </a:bodyPr>
          <a:lstStyle/>
          <a:p>
            <a:pPr algn="ctr">
              <a:lnSpc>
                <a:spcPts val="15308"/>
              </a:lnSpc>
            </a:pPr>
            <a:r>
              <a:rPr lang="en-US" sz="5500" b="1">
                <a:solidFill>
                  <a:srgbClr val="FF0000"/>
                </a:solidFill>
                <a:latin typeface="Arial" panose="020B0604020202020204" pitchFamily="34" charset="0"/>
                <a:cs typeface="Arial" panose="020B0604020202020204" pitchFamily="34" charset="0"/>
              </a:rPr>
              <a:t>LUYỆN TẬP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034143" y="1322778"/>
            <a:ext cx="17221200" cy="1002710"/>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Dấu ngoặc kép trong mỗi câu dưới đây được dùng để làm gì?</a:t>
            </a:r>
            <a:endParaRPr lang="vi-VN" sz="45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7F0CCF8-40E6-175F-8347-0B66FDBACCF4}"/>
              </a:ext>
            </a:extLst>
          </p:cNvPr>
          <p:cNvSpPr txBox="1"/>
          <p:nvPr/>
        </p:nvSpPr>
        <p:spPr>
          <a:xfrm>
            <a:off x="818623" y="2772895"/>
            <a:ext cx="853440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a) Cô giáo ra cho chúng tôi một đề văn: “Em đã làm gì để giúp đỡ mẹ?”</a:t>
            </a:r>
          </a:p>
        </p:txBody>
      </p:sp>
      <p:sp>
        <p:nvSpPr>
          <p:cNvPr id="19" name="TextBox 18">
            <a:extLst>
              <a:ext uri="{FF2B5EF4-FFF2-40B4-BE49-F238E27FC236}">
                <a16:creationId xmlns:a16="http://schemas.microsoft.com/office/drawing/2014/main" id="{3087F4F4-CF01-64E7-D97E-6FCB65E90523}"/>
              </a:ext>
            </a:extLst>
          </p:cNvPr>
          <p:cNvSpPr txBox="1"/>
          <p:nvPr/>
        </p:nvSpPr>
        <p:spPr>
          <a:xfrm>
            <a:off x="913734" y="5108230"/>
            <a:ext cx="853440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b) Tôi đã loay hoay mất một lúc rồi viết: “Em đã nhiều lần giúp đỡ mẹ.”</a:t>
            </a:r>
          </a:p>
        </p:txBody>
      </p:sp>
      <p:sp>
        <p:nvSpPr>
          <p:cNvPr id="23" name="TextBox 22">
            <a:extLst>
              <a:ext uri="{FF2B5EF4-FFF2-40B4-BE49-F238E27FC236}">
                <a16:creationId xmlns:a16="http://schemas.microsoft.com/office/drawing/2014/main" id="{849BD910-37B1-49C5-EDEC-E4D77C13BBD6}"/>
              </a:ext>
            </a:extLst>
          </p:cNvPr>
          <p:cNvSpPr txBox="1"/>
          <p:nvPr/>
        </p:nvSpPr>
        <p:spPr>
          <a:xfrm>
            <a:off x="10315002" y="2855940"/>
            <a:ext cx="739140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1) Đánh dấu một câu ghi lại lời nói của nhân vật.</a:t>
            </a:r>
          </a:p>
        </p:txBody>
      </p:sp>
      <p:sp>
        <p:nvSpPr>
          <p:cNvPr id="25" name="TextBox 24">
            <a:extLst>
              <a:ext uri="{FF2B5EF4-FFF2-40B4-BE49-F238E27FC236}">
                <a16:creationId xmlns:a16="http://schemas.microsoft.com/office/drawing/2014/main" id="{DC837434-7120-0004-14D3-211CB9B279A1}"/>
              </a:ext>
            </a:extLst>
          </p:cNvPr>
          <p:cNvSpPr txBox="1"/>
          <p:nvPr/>
        </p:nvSpPr>
        <p:spPr>
          <a:xfrm>
            <a:off x="10315002" y="5695202"/>
            <a:ext cx="739140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2) Đánh dấu một câu được trích nguyên văn.</a:t>
            </a:r>
          </a:p>
        </p:txBody>
      </p:sp>
    </p:spTree>
    <p:extLst>
      <p:ext uri="{BB962C8B-B14F-4D97-AF65-F5344CB8AC3E}">
        <p14:creationId xmlns:p14="http://schemas.microsoft.com/office/powerpoint/2010/main" val="1444356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21" name="TextBox 20">
            <a:extLst>
              <a:ext uri="{FF2B5EF4-FFF2-40B4-BE49-F238E27FC236}">
                <a16:creationId xmlns:a16="http://schemas.microsoft.com/office/drawing/2014/main" id="{022C9E34-FB38-CC59-BD5D-BB6A6DCB04D3}"/>
              </a:ext>
            </a:extLst>
          </p:cNvPr>
          <p:cNvSpPr txBox="1"/>
          <p:nvPr/>
        </p:nvSpPr>
        <p:spPr>
          <a:xfrm>
            <a:off x="1324251" y="1728768"/>
            <a:ext cx="705774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 Mẹ hỏi tôi: “Hôm nay con đã làm bài kiểm tra thế nào?”</a:t>
            </a:r>
          </a:p>
        </p:txBody>
      </p:sp>
      <p:sp>
        <p:nvSpPr>
          <p:cNvPr id="22" name="TextBox 21">
            <a:extLst>
              <a:ext uri="{FF2B5EF4-FFF2-40B4-BE49-F238E27FC236}">
                <a16:creationId xmlns:a16="http://schemas.microsoft.com/office/drawing/2014/main" id="{CC8C353B-FEF1-D489-3D8C-37F038A7DD3F}"/>
              </a:ext>
            </a:extLst>
          </p:cNvPr>
          <p:cNvSpPr txBox="1"/>
          <p:nvPr/>
        </p:nvSpPr>
        <p:spPr>
          <a:xfrm>
            <a:off x="1324251" y="4942484"/>
            <a:ext cx="721014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d) Tôi ngạc nhiên: “Sao các bạn viết được nhiều thế nhỉ?”.</a:t>
            </a:r>
          </a:p>
        </p:txBody>
      </p:sp>
      <p:sp>
        <p:nvSpPr>
          <p:cNvPr id="23" name="TextBox 22">
            <a:extLst>
              <a:ext uri="{FF2B5EF4-FFF2-40B4-BE49-F238E27FC236}">
                <a16:creationId xmlns:a16="http://schemas.microsoft.com/office/drawing/2014/main" id="{849BD910-37B1-49C5-EDEC-E4D77C13BBD6}"/>
              </a:ext>
            </a:extLst>
          </p:cNvPr>
          <p:cNvSpPr txBox="1"/>
          <p:nvPr/>
        </p:nvSpPr>
        <p:spPr>
          <a:xfrm>
            <a:off x="9086743" y="885778"/>
            <a:ext cx="781974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1) Đánh dấu một câu ghi lại lời nói của nhân vật.</a:t>
            </a:r>
          </a:p>
        </p:txBody>
      </p:sp>
      <p:sp>
        <p:nvSpPr>
          <p:cNvPr id="24" name="TextBox 23">
            <a:extLst>
              <a:ext uri="{FF2B5EF4-FFF2-40B4-BE49-F238E27FC236}">
                <a16:creationId xmlns:a16="http://schemas.microsoft.com/office/drawing/2014/main" id="{842CD233-8918-86BE-38CE-58C1FD2E4996}"/>
              </a:ext>
            </a:extLst>
          </p:cNvPr>
          <p:cNvSpPr txBox="1"/>
          <p:nvPr/>
        </p:nvSpPr>
        <p:spPr>
          <a:xfrm>
            <a:off x="9173677" y="3456346"/>
            <a:ext cx="781974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2) Đánh dấu một câu ghi lại ý nghĩa của nhân vật.</a:t>
            </a:r>
          </a:p>
        </p:txBody>
      </p:sp>
      <p:sp>
        <p:nvSpPr>
          <p:cNvPr id="25" name="TextBox 24">
            <a:extLst>
              <a:ext uri="{FF2B5EF4-FFF2-40B4-BE49-F238E27FC236}">
                <a16:creationId xmlns:a16="http://schemas.microsoft.com/office/drawing/2014/main" id="{DC837434-7120-0004-14D3-211CB9B279A1}"/>
              </a:ext>
            </a:extLst>
          </p:cNvPr>
          <p:cNvSpPr txBox="1"/>
          <p:nvPr/>
        </p:nvSpPr>
        <p:spPr>
          <a:xfrm>
            <a:off x="9173677" y="6162372"/>
            <a:ext cx="7210149"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3) Đánh dấu một câu được trích nguyên văn.</a:t>
            </a:r>
          </a:p>
        </p:txBody>
      </p:sp>
    </p:spTree>
    <p:extLst>
      <p:ext uri="{BB962C8B-B14F-4D97-AF65-F5344CB8AC3E}">
        <p14:creationId xmlns:p14="http://schemas.microsoft.com/office/powerpoint/2010/main" val="3436326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24" name="TextBox 23">
            <a:extLst>
              <a:ext uri="{FF2B5EF4-FFF2-40B4-BE49-F238E27FC236}">
                <a16:creationId xmlns:a16="http://schemas.microsoft.com/office/drawing/2014/main" id="{842CD233-8918-86BE-38CE-58C1FD2E4996}"/>
              </a:ext>
            </a:extLst>
          </p:cNvPr>
          <p:cNvSpPr txBox="1"/>
          <p:nvPr/>
        </p:nvSpPr>
        <p:spPr>
          <a:xfrm>
            <a:off x="2376908" y="393615"/>
            <a:ext cx="7819749" cy="1103892"/>
          </a:xfrm>
          <a:prstGeom prst="rect">
            <a:avLst/>
          </a:prstGeom>
          <a:noFill/>
        </p:spPr>
        <p:txBody>
          <a:bodyPr wrap="square" rtlCol="0">
            <a:spAutoFit/>
          </a:bodyPr>
          <a:lstStyle/>
          <a:p>
            <a:pPr>
              <a:lnSpc>
                <a:spcPct val="150000"/>
              </a:lnSpc>
            </a:pPr>
            <a:r>
              <a:rPr lang="en-US" sz="5000" b="1">
                <a:solidFill>
                  <a:srgbClr val="FF0000"/>
                </a:solidFill>
                <a:latin typeface="Arial" panose="020B0604020202020204" pitchFamily="34" charset="0"/>
                <a:cs typeface="Arial" panose="020B0604020202020204" pitchFamily="34" charset="0"/>
              </a:rPr>
              <a:t>Sử dụng dấu ngoặc kép</a:t>
            </a:r>
          </a:p>
        </p:txBody>
      </p:sp>
      <p:pic>
        <p:nvPicPr>
          <p:cNvPr id="17" name="Picture 2">
            <a:extLst>
              <a:ext uri="{FF2B5EF4-FFF2-40B4-BE49-F238E27FC236}">
                <a16:creationId xmlns:a16="http://schemas.microsoft.com/office/drawing/2014/main" id="{627CC6ED-2D80-3E4A-001E-C21BFF2CA0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0185" y="1675950"/>
            <a:ext cx="9468916" cy="6210750"/>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2376908" y="2992228"/>
            <a:ext cx="8138692" cy="3080202"/>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Viết lại một câu em đã nói với bạn. Sử dụng dấu ngoặc kép để đánh dấu câu đó.</a:t>
            </a:r>
          </a:p>
        </p:txBody>
      </p:sp>
      <p:sp>
        <p:nvSpPr>
          <p:cNvPr id="8" name="Oval 7">
            <a:extLst>
              <a:ext uri="{FF2B5EF4-FFF2-40B4-BE49-F238E27FC236}">
                <a16:creationId xmlns:a16="http://schemas.microsoft.com/office/drawing/2014/main" id="{1A68ED75-CAA4-9823-AD0B-183758BA1436}"/>
              </a:ext>
            </a:extLst>
          </p:cNvPr>
          <p:cNvSpPr/>
          <p:nvPr/>
        </p:nvSpPr>
        <p:spPr>
          <a:xfrm>
            <a:off x="4179280" y="6940004"/>
            <a:ext cx="1219200" cy="1235887"/>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solidFill>
                  <a:srgbClr val="002060"/>
                </a:solidFill>
                <a:latin typeface="Arial" panose="020B0604020202020204" pitchFamily="34" charset="0"/>
                <a:cs typeface="Arial" panose="020B0604020202020204" pitchFamily="34" charset="0"/>
              </a:rPr>
              <a:t>M</a:t>
            </a:r>
          </a:p>
        </p:txBody>
      </p:sp>
      <p:sp>
        <p:nvSpPr>
          <p:cNvPr id="19" name="TextBox 18">
            <a:extLst>
              <a:ext uri="{FF2B5EF4-FFF2-40B4-BE49-F238E27FC236}">
                <a16:creationId xmlns:a16="http://schemas.microsoft.com/office/drawing/2014/main" id="{A3589D71-8C47-DAFE-2A91-916C7C4397C5}"/>
              </a:ext>
            </a:extLst>
          </p:cNvPr>
          <p:cNvSpPr txBox="1"/>
          <p:nvPr/>
        </p:nvSpPr>
        <p:spPr>
          <a:xfrm>
            <a:off x="5540709" y="7012018"/>
            <a:ext cx="134576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Em nói với bạn: “Bài toán này không khó đâu!”.</a:t>
            </a:r>
          </a:p>
        </p:txBody>
      </p:sp>
      <p:pic>
        <p:nvPicPr>
          <p:cNvPr id="26" name="Picture 6">
            <a:extLst>
              <a:ext uri="{FF2B5EF4-FFF2-40B4-BE49-F238E27FC236}">
                <a16:creationId xmlns:a16="http://schemas.microsoft.com/office/drawing/2014/main" id="{B4275A5B-243B-3F5E-60F4-03D31C385DF2}"/>
              </a:ext>
            </a:extLst>
          </p:cNvPr>
          <p:cNvPicPr>
            <a:picLocks noChangeAspect="1"/>
          </p:cNvPicPr>
          <p:nvPr/>
        </p:nvPicPr>
        <p:blipFill>
          <a:blip r:embed="rId10"/>
          <a:srcRect/>
          <a:stretch>
            <a:fillRect/>
          </a:stretch>
        </p:blipFill>
        <p:spPr>
          <a:xfrm rot="19433956">
            <a:off x="11065471" y="2912321"/>
            <a:ext cx="4822635" cy="3438137"/>
          </a:xfrm>
          <a:prstGeom prst="rect">
            <a:avLst/>
          </a:prstGeom>
        </p:spPr>
      </p:pic>
      <p:pic>
        <p:nvPicPr>
          <p:cNvPr id="27" name="Picture 11">
            <a:extLst>
              <a:ext uri="{FF2B5EF4-FFF2-40B4-BE49-F238E27FC236}">
                <a16:creationId xmlns:a16="http://schemas.microsoft.com/office/drawing/2014/main" id="{B4861E2F-4FE4-0025-6DC2-004E501D45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690583" y="1376079"/>
            <a:ext cx="1559393" cy="1313789"/>
          </a:xfrm>
          <a:prstGeom prst="rect">
            <a:avLst/>
          </a:prstGeom>
        </p:spPr>
      </p:pic>
    </p:spTree>
    <p:extLst>
      <p:ext uri="{BB962C8B-B14F-4D97-AF65-F5344CB8AC3E}">
        <p14:creationId xmlns:p14="http://schemas.microsoft.com/office/powerpoint/2010/main" val="937004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E54B390-AF7B-354C-2A8C-4DCA0EE18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25499" y="5218021"/>
            <a:ext cx="3235262" cy="41148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0489" y="-13130690"/>
            <a:ext cx="18090585" cy="1894302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72385">
            <a:off x="13765035" y="7512465"/>
            <a:ext cx="8293507" cy="86843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068">
            <a:off x="-1039196" y="6120066"/>
            <a:ext cx="3580644" cy="45798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888">
            <a:off x="15264094" y="5165855"/>
            <a:ext cx="3663550" cy="4685936"/>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62620">
            <a:off x="3140267" y="8486078"/>
            <a:ext cx="834042" cy="1693487"/>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70242">
            <a:off x="16058873" y="1132647"/>
            <a:ext cx="1147805" cy="2330569"/>
          </a:xfrm>
          <a:prstGeom prst="rect">
            <a:avLst/>
          </a:prstGeom>
        </p:spPr>
      </p:pic>
      <p:pic>
        <p:nvPicPr>
          <p:cNvPr id="26" name="Picture 16">
            <a:extLst>
              <a:ext uri="{FF2B5EF4-FFF2-40B4-BE49-F238E27FC236}">
                <a16:creationId xmlns:a16="http://schemas.microsoft.com/office/drawing/2014/main" id="{B16565B2-A17E-DC53-4814-004705886ADE}"/>
              </a:ext>
            </a:extLst>
          </p:cNvPr>
          <p:cNvPicPr>
            <a:picLocks noChangeAspect="1"/>
          </p:cNvPicPr>
          <p:nvPr/>
        </p:nvPicPr>
        <p:blipFill>
          <a:blip r:embed="rId10"/>
          <a:srcRect/>
          <a:stretch>
            <a:fillRect/>
          </a:stretch>
        </p:blipFill>
        <p:spPr>
          <a:xfrm rot="20355731">
            <a:off x="14390198" y="5212478"/>
            <a:ext cx="5313583" cy="5527785"/>
          </a:xfrm>
          <a:prstGeom prst="rect">
            <a:avLst/>
          </a:prstGeom>
        </p:spPr>
      </p:pic>
      <p:pic>
        <p:nvPicPr>
          <p:cNvPr id="25" name="Picture 17">
            <a:extLst>
              <a:ext uri="{FF2B5EF4-FFF2-40B4-BE49-F238E27FC236}">
                <a16:creationId xmlns:a16="http://schemas.microsoft.com/office/drawing/2014/main" id="{549E4256-2E95-718E-04BD-6BE09D666CF6}"/>
              </a:ext>
            </a:extLst>
          </p:cNvPr>
          <p:cNvPicPr>
            <a:picLocks noChangeAspect="1"/>
          </p:cNvPicPr>
          <p:nvPr/>
        </p:nvPicPr>
        <p:blipFill>
          <a:blip r:embed="rId11"/>
          <a:srcRect/>
          <a:stretch>
            <a:fillRect/>
          </a:stretch>
        </p:blipFill>
        <p:spPr>
          <a:xfrm rot="20540017">
            <a:off x="11542841" y="7535523"/>
            <a:ext cx="2023269" cy="1980274"/>
          </a:xfrm>
          <a:prstGeom prst="rect">
            <a:avLst/>
          </a:prstGeom>
        </p:spPr>
      </p:pic>
      <p:pic>
        <p:nvPicPr>
          <p:cNvPr id="28" name="Picture 11">
            <a:extLst>
              <a:ext uri="{FF2B5EF4-FFF2-40B4-BE49-F238E27FC236}">
                <a16:creationId xmlns:a16="http://schemas.microsoft.com/office/drawing/2014/main" id="{F20668C4-E51A-EEAA-A604-2C16C128B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5938">
            <a:off x="810368" y="1336622"/>
            <a:ext cx="2341695" cy="4114800"/>
          </a:xfrm>
          <a:prstGeom prst="rect">
            <a:avLst/>
          </a:prstGeom>
        </p:spPr>
      </p:pic>
      <p:pic>
        <p:nvPicPr>
          <p:cNvPr id="29" name="Picture 10">
            <a:extLst>
              <a:ext uri="{FF2B5EF4-FFF2-40B4-BE49-F238E27FC236}">
                <a16:creationId xmlns:a16="http://schemas.microsoft.com/office/drawing/2014/main" id="{4D359950-94E1-5D1D-29BB-586514339A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87" y="5949398"/>
            <a:ext cx="2057400" cy="4114800"/>
          </a:xfrm>
          <a:prstGeom prst="rect">
            <a:avLst/>
          </a:prstGeom>
        </p:spPr>
      </p:pic>
      <p:pic>
        <p:nvPicPr>
          <p:cNvPr id="30" name="Picture 12">
            <a:extLst>
              <a:ext uri="{FF2B5EF4-FFF2-40B4-BE49-F238E27FC236}">
                <a16:creationId xmlns:a16="http://schemas.microsoft.com/office/drawing/2014/main" id="{2286B2BE-33C4-67C6-F00D-92DFB95EA73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152222" y="6972300"/>
            <a:ext cx="2454501" cy="3292624"/>
          </a:xfrm>
          <a:prstGeom prst="rect">
            <a:avLst/>
          </a:prstGeom>
        </p:spPr>
      </p:pic>
      <p:sp>
        <p:nvSpPr>
          <p:cNvPr id="31" name="TextBox 30">
            <a:extLst>
              <a:ext uri="{FF2B5EF4-FFF2-40B4-BE49-F238E27FC236}">
                <a16:creationId xmlns:a16="http://schemas.microsoft.com/office/drawing/2014/main" id="{CFBF693C-163A-6ABB-AF9B-13B93CCD8BC0}"/>
              </a:ext>
            </a:extLst>
          </p:cNvPr>
          <p:cNvSpPr txBox="1"/>
          <p:nvPr/>
        </p:nvSpPr>
        <p:spPr>
          <a:xfrm>
            <a:off x="2866310" y="2620751"/>
            <a:ext cx="13466825"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GÓC SÁNG TẠO:</a:t>
            </a:r>
          </a:p>
          <a:p>
            <a:pPr algn="ctr">
              <a:lnSpc>
                <a:spcPct val="150000"/>
              </a:lnSpc>
            </a:pPr>
            <a:r>
              <a:rPr lang="en-US" sz="7500" b="1">
                <a:latin typeface="Arial" panose="020B0604020202020204" pitchFamily="34" charset="0"/>
                <a:cs typeface="Arial" panose="020B0604020202020204" pitchFamily="34" charset="0"/>
              </a:rPr>
              <a:t>GHI CHÉP VIỆC HẰNG NGÀY</a:t>
            </a:r>
          </a:p>
        </p:txBody>
      </p:sp>
    </p:spTree>
    <p:extLst>
      <p:ext uri="{BB962C8B-B14F-4D97-AF65-F5344CB8AC3E}">
        <p14:creationId xmlns:p14="http://schemas.microsoft.com/office/powerpoint/2010/main" val="21570922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iterate type="lt">
                                    <p:tmPct val="0"/>
                                  </p:iterate>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4" presetClass="emph" presetSubtype="0" repeatCount="indefinite" fill="hold" grpId="1" nodeType="clickEffect">
                                  <p:stCondLst>
                                    <p:cond delay="0"/>
                                  </p:stCondLst>
                                  <p:endCondLst>
                                    <p:cond evt="onNext" delay="0">
                                      <p:tgtEl>
                                        <p:sldTgt/>
                                      </p:tgtEl>
                                    </p:cond>
                                  </p:endCondLst>
                                  <p:iterate type="lt">
                                    <p:tmPct val="10000"/>
                                  </p:iterate>
                                  <p:childTnLst>
                                    <p:animMotion origin="layout" path="M -3.19444E-6 3.7037E-7 L -3.19444E-6 -0.07207 " pathEditMode="relative" rAng="0" ptsTypes="AA">
                                      <p:cBhvr>
                                        <p:cTn id="60" dur="250" accel="50000" decel="50000" autoRev="1" fill="hold">
                                          <p:stCondLst>
                                            <p:cond delay="0"/>
                                          </p:stCondLst>
                                        </p:cTn>
                                        <p:tgtEl>
                                          <p:spTgt spid="31"/>
                                        </p:tgtEl>
                                        <p:attrNameLst>
                                          <p:attrName>ppt_x</p:attrName>
                                          <p:attrName>ppt_y</p:attrName>
                                        </p:attrNameLst>
                                      </p:cBhvr>
                                      <p:rCtr x="0" y="-3611"/>
                                    </p:animMotion>
                                    <p:animRot by="1500000">
                                      <p:cBhvr>
                                        <p:cTn id="61" dur="125" fill="hold">
                                          <p:stCondLst>
                                            <p:cond delay="0"/>
                                          </p:stCondLst>
                                        </p:cTn>
                                        <p:tgtEl>
                                          <p:spTgt spid="31"/>
                                        </p:tgtEl>
                                        <p:attrNameLst>
                                          <p:attrName>r</p:attrName>
                                        </p:attrNameLst>
                                      </p:cBhvr>
                                    </p:animRot>
                                    <p:animRot by="-1500000">
                                      <p:cBhvr>
                                        <p:cTn id="62" dur="125" fill="hold">
                                          <p:stCondLst>
                                            <p:cond delay="125"/>
                                          </p:stCondLst>
                                        </p:cTn>
                                        <p:tgtEl>
                                          <p:spTgt spid="31"/>
                                        </p:tgtEl>
                                        <p:attrNameLst>
                                          <p:attrName>r</p:attrName>
                                        </p:attrNameLst>
                                      </p:cBhvr>
                                    </p:animRot>
                                    <p:animRot by="-1500000">
                                      <p:cBhvr>
                                        <p:cTn id="63" dur="125" fill="hold">
                                          <p:stCondLst>
                                            <p:cond delay="250"/>
                                          </p:stCondLst>
                                        </p:cTn>
                                        <p:tgtEl>
                                          <p:spTgt spid="31"/>
                                        </p:tgtEl>
                                        <p:attrNameLst>
                                          <p:attrName>r</p:attrName>
                                        </p:attrNameLst>
                                      </p:cBhvr>
                                    </p:animRot>
                                    <p:animRot by="1500000">
                                      <p:cBhvr>
                                        <p:cTn id="64"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F914AED-9F67-1042-2C74-426119522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53000" y="-266699"/>
            <a:ext cx="14170623" cy="10286999"/>
          </a:xfrm>
          <a:prstGeom prst="rect">
            <a:avLst/>
          </a:prstGeom>
        </p:spPr>
      </p:pic>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4852" flipH="1" flipV="1">
            <a:off x="-1083476" y="785597"/>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30140" y="8972181"/>
            <a:ext cx="1370454" cy="1407398"/>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7185378" y="558195"/>
            <a:ext cx="10454084" cy="7277954"/>
          </a:xfrm>
          <a:prstGeom prst="rect">
            <a:avLst/>
          </a:prstGeom>
          <a:noFill/>
        </p:spPr>
        <p:txBody>
          <a:bodyPr wrap="square" rtlCol="0">
            <a:spAutoFit/>
          </a:bodyPr>
          <a:lstStyle/>
          <a:p>
            <a:pPr algn="ctr">
              <a:lnSpc>
                <a:spcPct val="150000"/>
              </a:lnSpc>
            </a:pPr>
            <a:r>
              <a:rPr lang="en-US" sz="4000">
                <a:solidFill>
                  <a:srgbClr val="FF0000"/>
                </a:solidFill>
                <a:latin typeface="Arial" panose="020B0604020202020204" pitchFamily="34" charset="0"/>
                <a:cs typeface="Arial" panose="020B0604020202020204" pitchFamily="34" charset="0"/>
              </a:rPr>
              <a:t>Nhật kí của Bống</a:t>
            </a:r>
          </a:p>
          <a:p>
            <a:pPr>
              <a:lnSpc>
                <a:spcPct val="150000"/>
              </a:lnSpc>
            </a:pPr>
            <a:r>
              <a:rPr lang="en-US" sz="3000" b="1">
                <a:latin typeface="Arial" panose="020B0604020202020204" pitchFamily="34" charset="0"/>
                <a:cs typeface="Arial" panose="020B0604020202020204" pitchFamily="34" charset="0"/>
              </a:rPr>
              <a:t>Thứ 2, 14-6</a:t>
            </a:r>
          </a:p>
          <a:p>
            <a:pPr>
              <a:lnSpc>
                <a:spcPct val="150000"/>
              </a:lnSpc>
            </a:pPr>
            <a:r>
              <a:rPr lang="en-US" sz="3000">
                <a:latin typeface="Arial" panose="020B0604020202020204" pitchFamily="34" charset="0"/>
                <a:cs typeface="Arial" panose="020B0604020202020204" pitchFamily="34" charset="0"/>
              </a:rPr>
              <a:t>Bố báo tin vui: “Cuối tuần này cả nhà đi tắm biển”. Vui quá! Lại sắp được nhảy sóng, được nằm trên phao, xây lâu đài trên bãi cát rồi.</a:t>
            </a:r>
          </a:p>
          <a:p>
            <a:pPr>
              <a:lnSpc>
                <a:spcPct val="150000"/>
              </a:lnSpc>
            </a:pPr>
            <a:r>
              <a:rPr lang="en-US" sz="3000" b="1">
                <a:latin typeface="Arial" panose="020B0604020202020204" pitchFamily="34" charset="0"/>
                <a:cs typeface="Arial" panose="020B0604020202020204" pitchFamily="34" charset="0"/>
              </a:rPr>
              <a:t>Thứ 5, 17-6</a:t>
            </a:r>
          </a:p>
          <a:p>
            <a:pPr>
              <a:lnSpc>
                <a:spcPct val="150000"/>
              </a:lnSpc>
            </a:pPr>
            <a:r>
              <a:rPr lang="en-US" sz="3000">
                <a:latin typeface="Arial" panose="020B0604020202020204" pitchFamily="34" charset="0"/>
                <a:cs typeface="Arial" panose="020B0604020202020204" pitchFamily="34" charset="0"/>
              </a:rPr>
              <a:t>Mẹ bảo: “Con giúp mẹ chuẩn bị đồ bơi cho hai chị em nhé!”. Mình chuẩn bị ngay từ hôm bố bảo rồi. Nhưng kiểm tra lại, không thấy kính bơi của em Tuấn đâu. Hóa ra, cậu đem nghịch bỏ vào ngăn tủ. May quá!</a:t>
            </a:r>
          </a:p>
        </p:txBody>
      </p:sp>
      <p:pic>
        <p:nvPicPr>
          <p:cNvPr id="9" name="Picture 8">
            <a:extLst>
              <a:ext uri="{FF2B5EF4-FFF2-40B4-BE49-F238E27FC236}">
                <a16:creationId xmlns:a16="http://schemas.microsoft.com/office/drawing/2014/main" id="{1C711B34-6D9B-48CA-9F04-1EA39244912D}"/>
              </a:ext>
            </a:extLst>
          </p:cNvPr>
          <p:cNvPicPr>
            <a:picLocks noChangeAspect="1"/>
          </p:cNvPicPr>
          <p:nvPr/>
        </p:nvPicPr>
        <p:blipFill>
          <a:blip r:embed="rId10"/>
          <a:stretch>
            <a:fillRect/>
          </a:stretch>
        </p:blipFill>
        <p:spPr>
          <a:xfrm>
            <a:off x="4902244" y="6966883"/>
            <a:ext cx="2026999" cy="1738531"/>
          </a:xfrm>
          <a:prstGeom prst="rect">
            <a:avLst/>
          </a:prstGeom>
        </p:spPr>
      </p:pic>
      <p:pic>
        <p:nvPicPr>
          <p:cNvPr id="12" name="Picture 11">
            <a:extLst>
              <a:ext uri="{FF2B5EF4-FFF2-40B4-BE49-F238E27FC236}">
                <a16:creationId xmlns:a16="http://schemas.microsoft.com/office/drawing/2014/main" id="{4729B99C-1900-ECE6-59F0-0F906446C16B}"/>
              </a:ext>
            </a:extLst>
          </p:cNvPr>
          <p:cNvPicPr>
            <a:picLocks noChangeAspect="1"/>
          </p:cNvPicPr>
          <p:nvPr/>
        </p:nvPicPr>
        <p:blipFill>
          <a:blip r:embed="rId11"/>
          <a:stretch>
            <a:fillRect/>
          </a:stretch>
        </p:blipFill>
        <p:spPr>
          <a:xfrm>
            <a:off x="15525716" y="6955094"/>
            <a:ext cx="2682983" cy="2667178"/>
          </a:xfrm>
          <a:prstGeom prst="rect">
            <a:avLst/>
          </a:prstGeom>
        </p:spPr>
      </p:pic>
      <p:pic>
        <p:nvPicPr>
          <p:cNvPr id="22" name="Picture 25">
            <a:extLst>
              <a:ext uri="{FF2B5EF4-FFF2-40B4-BE49-F238E27FC236}">
                <a16:creationId xmlns:a16="http://schemas.microsoft.com/office/drawing/2014/main" id="{88AD4716-FFBB-8D35-03E0-0FD8DA09E330}"/>
              </a:ext>
            </a:extLst>
          </p:cNvPr>
          <p:cNvPicPr>
            <a:picLocks noChangeAspect="1"/>
          </p:cNvPicPr>
          <p:nvPr/>
        </p:nvPicPr>
        <p:blipFill>
          <a:blip r:embed="rId12"/>
          <a:srcRect/>
          <a:stretch>
            <a:fillRect/>
          </a:stretch>
        </p:blipFill>
        <p:spPr>
          <a:xfrm>
            <a:off x="15571167" y="419744"/>
            <a:ext cx="1505974" cy="1394909"/>
          </a:xfrm>
          <a:prstGeom prst="rect">
            <a:avLst/>
          </a:prstGeom>
        </p:spPr>
      </p:pic>
      <p:sp>
        <p:nvSpPr>
          <p:cNvPr id="13" name="TextBox 12">
            <a:extLst>
              <a:ext uri="{FF2B5EF4-FFF2-40B4-BE49-F238E27FC236}">
                <a16:creationId xmlns:a16="http://schemas.microsoft.com/office/drawing/2014/main" id="{159C8EE9-AA66-FABC-950E-7CF24D9139EB}"/>
              </a:ext>
            </a:extLst>
          </p:cNvPr>
          <p:cNvSpPr txBox="1"/>
          <p:nvPr/>
        </p:nvSpPr>
        <p:spPr>
          <a:xfrm>
            <a:off x="570064" y="626538"/>
            <a:ext cx="8001000" cy="938719"/>
          </a:xfrm>
          <a:prstGeom prst="rect">
            <a:avLst/>
          </a:prstGeom>
          <a:noFill/>
        </p:spPr>
        <p:txBody>
          <a:bodyPr wrap="square" rtlCol="0">
            <a:spAutoFit/>
          </a:bodyPr>
          <a:lstStyle/>
          <a:p>
            <a:r>
              <a:rPr lang="en-US" sz="5500" b="1">
                <a:solidFill>
                  <a:srgbClr val="FF0000"/>
                </a:solidFill>
                <a:latin typeface="Arial" panose="020B0604020202020204" pitchFamily="34" charset="0"/>
                <a:cs typeface="Arial" panose="020B0604020202020204" pitchFamily="34" charset="0"/>
              </a:rPr>
              <a:t>Đọc và trả lời câu hỏi</a:t>
            </a:r>
          </a:p>
        </p:txBody>
      </p:sp>
      <p:pic>
        <p:nvPicPr>
          <p:cNvPr id="25" name="Picture 7">
            <a:extLst>
              <a:ext uri="{FF2B5EF4-FFF2-40B4-BE49-F238E27FC236}">
                <a16:creationId xmlns:a16="http://schemas.microsoft.com/office/drawing/2014/main" id="{5849CE63-181E-A7D0-B36C-0DD85FD55D28}"/>
              </a:ext>
            </a:extLst>
          </p:cNvPr>
          <p:cNvPicPr>
            <a:picLocks noChangeAspect="1"/>
          </p:cNvPicPr>
          <p:nvPr/>
        </p:nvPicPr>
        <p:blipFill>
          <a:blip r:embed="rId13"/>
          <a:srcRect/>
          <a:stretch>
            <a:fillRect/>
          </a:stretch>
        </p:blipFill>
        <p:spPr>
          <a:xfrm>
            <a:off x="393353" y="1603367"/>
            <a:ext cx="6296980" cy="7386487"/>
          </a:xfrm>
          <a:prstGeom prst="rect">
            <a:avLst/>
          </a:prstGeom>
        </p:spPr>
      </p:pic>
      <p:pic>
        <p:nvPicPr>
          <p:cNvPr id="28" name="Picture 21">
            <a:extLst>
              <a:ext uri="{FF2B5EF4-FFF2-40B4-BE49-F238E27FC236}">
                <a16:creationId xmlns:a16="http://schemas.microsoft.com/office/drawing/2014/main" id="{634D2904-C7FD-E500-4FBB-F24D8E7985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24025" y="7046570"/>
            <a:ext cx="1142812" cy="789579"/>
          </a:xfrm>
          <a:prstGeom prst="rect">
            <a:avLst/>
          </a:prstGeom>
        </p:spPr>
      </p:pic>
      <p:pic>
        <p:nvPicPr>
          <p:cNvPr id="29" name="Picture 21">
            <a:extLst>
              <a:ext uri="{FF2B5EF4-FFF2-40B4-BE49-F238E27FC236}">
                <a16:creationId xmlns:a16="http://schemas.microsoft.com/office/drawing/2014/main" id="{B61B14D4-9B10-9FAB-885C-5F8721220BA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950110" y="1764684"/>
            <a:ext cx="1021384" cy="789579"/>
          </a:xfrm>
          <a:prstGeom prst="rect">
            <a:avLst/>
          </a:prstGeom>
        </p:spPr>
      </p:pic>
    </p:spTree>
    <p:extLst>
      <p:ext uri="{BB962C8B-B14F-4D97-AF65-F5344CB8AC3E}">
        <p14:creationId xmlns:p14="http://schemas.microsoft.com/office/powerpoint/2010/main" val="1709235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24" name="TextBox 23">
            <a:extLst>
              <a:ext uri="{FF2B5EF4-FFF2-40B4-BE49-F238E27FC236}">
                <a16:creationId xmlns:a16="http://schemas.microsoft.com/office/drawing/2014/main" id="{842CD233-8918-86BE-38CE-58C1FD2E4996}"/>
              </a:ext>
            </a:extLst>
          </p:cNvPr>
          <p:cNvSpPr txBox="1"/>
          <p:nvPr/>
        </p:nvSpPr>
        <p:spPr>
          <a:xfrm>
            <a:off x="2376908" y="452076"/>
            <a:ext cx="7819749" cy="1103892"/>
          </a:xfrm>
          <a:prstGeom prst="rect">
            <a:avLst/>
          </a:prstGeom>
          <a:noFill/>
        </p:spPr>
        <p:txBody>
          <a:bodyPr wrap="square" rtlCol="0">
            <a:spAutoFit/>
          </a:bodyPr>
          <a:lstStyle/>
          <a:p>
            <a:pPr>
              <a:lnSpc>
                <a:spcPct val="150000"/>
              </a:lnSpc>
            </a:pPr>
            <a:r>
              <a:rPr lang="vi-VN" sz="5000" b="1">
                <a:solidFill>
                  <a:srgbClr val="FF0000"/>
                </a:solidFill>
                <a:latin typeface="Arial" panose="020B0604020202020204" pitchFamily="34" charset="0"/>
                <a:cs typeface="Arial" panose="020B0604020202020204" pitchFamily="34" charset="0"/>
              </a:rPr>
              <a:t>Trả lời các câu hỏi</a:t>
            </a:r>
            <a:endParaRPr lang="en-US" sz="5000" b="1">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49BD910-37B1-49C5-EDEC-E4D77C13BBD6}"/>
              </a:ext>
            </a:extLst>
          </p:cNvPr>
          <p:cNvSpPr txBox="1"/>
          <p:nvPr/>
        </p:nvSpPr>
        <p:spPr>
          <a:xfrm>
            <a:off x="3407244" y="1753453"/>
            <a:ext cx="13578825" cy="1221327"/>
          </a:xfrm>
          <a:prstGeom prst="roundRect">
            <a:avLst/>
          </a:prstGeom>
          <a:solidFill>
            <a:schemeClr val="accent6">
              <a:lumMod val="60000"/>
              <a:lumOff val="40000"/>
            </a:schemeClr>
          </a:solidFill>
        </p:spPr>
        <p:txBody>
          <a:bodyPr wrap="square" rtlCol="0">
            <a:spAutoFit/>
          </a:bodyPr>
          <a:lstStyle/>
          <a:p>
            <a:pPr>
              <a:lnSpc>
                <a:spcPct val="150000"/>
              </a:lnSpc>
            </a:pPr>
            <a:r>
              <a:rPr lang="vi-VN" sz="5000">
                <a:latin typeface="Arial" panose="020B0604020202020204" pitchFamily="34" charset="0"/>
                <a:cs typeface="Arial" panose="020B0604020202020204" pitchFamily="34" charset="0"/>
              </a:rPr>
              <a:t>Theo em, bạn Bống đã viết nhật kí để làm gì?</a:t>
            </a:r>
            <a:endParaRPr lang="en-US" sz="500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A68ED75-CAA4-9823-AD0B-183758BA1436}"/>
              </a:ext>
            </a:extLst>
          </p:cNvPr>
          <p:cNvSpPr/>
          <p:nvPr/>
        </p:nvSpPr>
        <p:spPr>
          <a:xfrm>
            <a:off x="2631968" y="3495801"/>
            <a:ext cx="1005825" cy="102254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500" b="1">
                <a:solidFill>
                  <a:srgbClr val="002060"/>
                </a:solidFill>
                <a:latin typeface="Arial" panose="020B0604020202020204" pitchFamily="34" charset="0"/>
                <a:cs typeface="Arial" panose="020B0604020202020204" pitchFamily="34" charset="0"/>
              </a:rPr>
              <a:t>A</a:t>
            </a:r>
            <a:endParaRPr lang="en-US" sz="5500" b="1">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589D71-8C47-DAFE-2A91-916C7C4397C5}"/>
              </a:ext>
            </a:extLst>
          </p:cNvPr>
          <p:cNvSpPr txBox="1"/>
          <p:nvPr/>
        </p:nvSpPr>
        <p:spPr>
          <a:xfrm>
            <a:off x="4487874" y="3332978"/>
            <a:ext cx="12739543" cy="901593"/>
          </a:xfrm>
          <a:prstGeom prst="rect">
            <a:avLst/>
          </a:prstGeom>
          <a:no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Để ghi nhớ những việc cần làm, thay cho thời gian biểu</a:t>
            </a:r>
            <a:endParaRPr lang="en-US" sz="4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1F68A70-85E7-C7F3-881E-14565CD8B700}"/>
              </a:ext>
            </a:extLst>
          </p:cNvPr>
          <p:cNvSpPr txBox="1"/>
          <p:nvPr/>
        </p:nvSpPr>
        <p:spPr>
          <a:xfrm>
            <a:off x="4487874" y="4864303"/>
            <a:ext cx="12293329" cy="1824923"/>
          </a:xfrm>
          <a:prstGeom prst="rect">
            <a:avLst/>
          </a:prstGeom>
          <a:no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Để ghi lại những điều đáng nhớ trong ngày và cảm nghĩ của bạn ấy</a:t>
            </a:r>
            <a:endParaRPr lang="en-US" sz="4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FB4D571-9970-53CF-CD13-846845BA5476}"/>
              </a:ext>
            </a:extLst>
          </p:cNvPr>
          <p:cNvSpPr txBox="1"/>
          <p:nvPr/>
        </p:nvSpPr>
        <p:spPr>
          <a:xfrm>
            <a:off x="4520531" y="7204342"/>
            <a:ext cx="11920662" cy="901593"/>
          </a:xfrm>
          <a:prstGeom prst="rect">
            <a:avLst/>
          </a:prstGeom>
          <a:no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Để nộp cho cô giáo, thay thế cho bài tập làm văn</a:t>
            </a:r>
            <a:endParaRPr lang="en-US" sz="40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D2169EBC-6BBB-9B29-6448-A86FD3770466}"/>
              </a:ext>
            </a:extLst>
          </p:cNvPr>
          <p:cNvSpPr/>
          <p:nvPr/>
        </p:nvSpPr>
        <p:spPr>
          <a:xfrm>
            <a:off x="2621185" y="5234534"/>
            <a:ext cx="1005825" cy="102254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500" b="1">
                <a:solidFill>
                  <a:srgbClr val="002060"/>
                </a:solidFill>
                <a:latin typeface="Arial" panose="020B0604020202020204" pitchFamily="34" charset="0"/>
                <a:cs typeface="Arial" panose="020B0604020202020204" pitchFamily="34" charset="0"/>
              </a:rPr>
              <a:t>B</a:t>
            </a:r>
            <a:endParaRPr lang="en-US" sz="5500" b="1">
              <a:solidFill>
                <a:srgbClr val="002060"/>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6B4DCD2-A769-433C-ACF9-8440452FCD1F}"/>
              </a:ext>
            </a:extLst>
          </p:cNvPr>
          <p:cNvSpPr/>
          <p:nvPr/>
        </p:nvSpPr>
        <p:spPr>
          <a:xfrm>
            <a:off x="2621186" y="7073040"/>
            <a:ext cx="1005825" cy="102254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500" b="1">
                <a:solidFill>
                  <a:srgbClr val="002060"/>
                </a:solidFill>
                <a:latin typeface="Arial" panose="020B0604020202020204" pitchFamily="34" charset="0"/>
                <a:cs typeface="Arial" panose="020B0604020202020204" pitchFamily="34" charset="0"/>
              </a:rPr>
              <a:t>C</a:t>
            </a:r>
            <a:endParaRPr lang="en-US" sz="5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925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6595" flipV="1">
            <a:off x="1919752" y="-399710"/>
            <a:ext cx="14448495" cy="113420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4704">
            <a:off x="14416051" y="5876476"/>
            <a:ext cx="4416173" cy="564859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7721">
            <a:off x="-157543" y="-332517"/>
            <a:ext cx="4380957" cy="56035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51529" y="1214292"/>
            <a:ext cx="3193043" cy="209579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88904" y="7443025"/>
            <a:ext cx="2902090" cy="19786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975311">
            <a:off x="16180698" y="888389"/>
            <a:ext cx="1192052" cy="242040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62620">
            <a:off x="1578569" y="7757117"/>
            <a:ext cx="908731" cy="1845140"/>
          </a:xfrm>
          <a:prstGeom prst="rect">
            <a:avLst/>
          </a:prstGeom>
        </p:spPr>
      </p:pic>
      <p:sp>
        <p:nvSpPr>
          <p:cNvPr id="9" name="TextBox 9"/>
          <p:cNvSpPr txBox="1"/>
          <p:nvPr/>
        </p:nvSpPr>
        <p:spPr>
          <a:xfrm>
            <a:off x="3827047" y="3845394"/>
            <a:ext cx="10881051" cy="3248646"/>
          </a:xfrm>
          <a:prstGeom prst="rect">
            <a:avLst/>
          </a:prstGeom>
        </p:spPr>
        <p:txBody>
          <a:bodyPr wrap="square" lIns="0" tIns="0" rIns="0" bIns="0" rtlCol="0" anchor="t">
            <a:spAutoFit/>
          </a:bodyPr>
          <a:lstStyle/>
          <a:p>
            <a:pPr algn="ctr">
              <a:lnSpc>
                <a:spcPct val="150000"/>
              </a:lnSpc>
            </a:pPr>
            <a:r>
              <a:rPr lang="en-US" sz="7500" b="1">
                <a:latin typeface="Arial" panose="020B0604020202020204" pitchFamily="34" charset="0"/>
                <a:cs typeface="Arial" panose="020B0604020202020204" pitchFamily="34" charset="0"/>
              </a:rPr>
              <a:t>BÀI 2: EM ĐÃ LỚN </a:t>
            </a:r>
          </a:p>
          <a:p>
            <a:pPr algn="ctr">
              <a:lnSpc>
                <a:spcPct val="150000"/>
              </a:lnSpc>
            </a:pPr>
            <a:r>
              <a:rPr lang="en-US" sz="7500" b="1">
                <a:latin typeface="Arial" panose="020B0604020202020204" pitchFamily="34" charset="0"/>
                <a:cs typeface="Arial" panose="020B0604020202020204" pitchFamily="34" charset="0"/>
              </a:rPr>
              <a:t>(tiếp)</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7828">
            <a:off x="9256392" y="8981179"/>
            <a:ext cx="3742854" cy="3742854"/>
          </a:xfrm>
          <a:prstGeom prst="rect">
            <a:avLst/>
          </a:prstGeom>
        </p:spPr>
      </p:pic>
      <p:pic>
        <p:nvPicPr>
          <p:cNvPr id="12" name="Picture 26">
            <a:extLst>
              <a:ext uri="{FF2B5EF4-FFF2-40B4-BE49-F238E27FC236}">
                <a16:creationId xmlns:a16="http://schemas.microsoft.com/office/drawing/2014/main" id="{07FBA961-FD9B-0AB6-65C9-BCF0CF81AB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671005" y="7313344"/>
            <a:ext cx="3235262" cy="4114800"/>
          </a:xfrm>
          <a:prstGeom prst="rect">
            <a:avLst/>
          </a:prstGeom>
        </p:spPr>
      </p:pic>
      <p:pic>
        <p:nvPicPr>
          <p:cNvPr id="13" name="Picture 26">
            <a:extLst>
              <a:ext uri="{FF2B5EF4-FFF2-40B4-BE49-F238E27FC236}">
                <a16:creationId xmlns:a16="http://schemas.microsoft.com/office/drawing/2014/main" id="{8F816870-E9AB-88EC-69ED-39F3D7DDBA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4208">
            <a:off x="-514088" y="6178153"/>
            <a:ext cx="3235262" cy="4114800"/>
          </a:xfrm>
          <a:prstGeom prst="rect">
            <a:avLst/>
          </a:prstGeom>
        </p:spPr>
      </p:pic>
      <p:pic>
        <p:nvPicPr>
          <p:cNvPr id="14" name="Picture 19">
            <a:extLst>
              <a:ext uri="{FF2B5EF4-FFF2-40B4-BE49-F238E27FC236}">
                <a16:creationId xmlns:a16="http://schemas.microsoft.com/office/drawing/2014/main" id="{26C2E738-E0E9-B80B-A13D-15057D83B0E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92900" y="6961596"/>
            <a:ext cx="1379058" cy="2547913"/>
          </a:xfrm>
          <a:prstGeom prst="rect">
            <a:avLst/>
          </a:prstGeom>
        </p:spPr>
      </p:pic>
      <p:pic>
        <p:nvPicPr>
          <p:cNvPr id="15" name="Picture 19">
            <a:extLst>
              <a:ext uri="{FF2B5EF4-FFF2-40B4-BE49-F238E27FC236}">
                <a16:creationId xmlns:a16="http://schemas.microsoft.com/office/drawing/2014/main" id="{E49DC963-6A29-E3D7-2E29-71F967CA311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807855" y="6873810"/>
            <a:ext cx="1385797" cy="2547913"/>
          </a:xfrm>
          <a:prstGeom prst="rect">
            <a:avLst/>
          </a:prstGeom>
        </p:spPr>
      </p:pic>
      <p:pic>
        <p:nvPicPr>
          <p:cNvPr id="16" name="Picture 19">
            <a:extLst>
              <a:ext uri="{FF2B5EF4-FFF2-40B4-BE49-F238E27FC236}">
                <a16:creationId xmlns:a16="http://schemas.microsoft.com/office/drawing/2014/main" id="{D003D01C-FB24-3716-FB9C-C08A856E967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9250086">
            <a:off x="5320322" y="61806"/>
            <a:ext cx="2192066" cy="4114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23" name="TextBox 22">
            <a:extLst>
              <a:ext uri="{FF2B5EF4-FFF2-40B4-BE49-F238E27FC236}">
                <a16:creationId xmlns:a16="http://schemas.microsoft.com/office/drawing/2014/main" id="{849BD910-37B1-49C5-EDEC-E4D77C13BBD6}"/>
              </a:ext>
            </a:extLst>
          </p:cNvPr>
          <p:cNvSpPr txBox="1"/>
          <p:nvPr/>
        </p:nvSpPr>
        <p:spPr>
          <a:xfrm>
            <a:off x="2667000" y="393615"/>
            <a:ext cx="13578825" cy="3775218"/>
          </a:xfrm>
          <a:prstGeom prst="roundRect">
            <a:avLst/>
          </a:prstGeom>
          <a:solidFill>
            <a:schemeClr val="accent6">
              <a:lumMod val="60000"/>
              <a:lumOff val="40000"/>
            </a:schemeClr>
          </a:solidFill>
        </p:spPr>
        <p:txBody>
          <a:bodyPr wrap="square" rtlCol="0">
            <a:spAutoFit/>
          </a:bodyPr>
          <a:lstStyle/>
          <a:p>
            <a:pPr>
              <a:lnSpc>
                <a:spcPct val="150000"/>
              </a:lnSpc>
            </a:pPr>
            <a:r>
              <a:rPr lang="vi-VN" sz="5000">
                <a:latin typeface="Arial" panose="020B0604020202020204" pitchFamily="34" charset="0"/>
                <a:cs typeface="Arial" panose="020B0604020202020204" pitchFamily="34" charset="0"/>
              </a:rPr>
              <a:t>Đọc lại Nhật kí 1 ngày của bạn Bống (thứ Hai hoặc thứ Năm) và cho biết ngày hôm đó có việc gì? Cảm nghĩ của bạn ấy thế nào?</a:t>
            </a:r>
            <a:endParaRPr lang="en-US" sz="5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589D71-8C47-DAFE-2A91-916C7C4397C5}"/>
              </a:ext>
            </a:extLst>
          </p:cNvPr>
          <p:cNvSpPr txBox="1"/>
          <p:nvPr/>
        </p:nvSpPr>
        <p:spPr>
          <a:xfrm>
            <a:off x="3413775" y="4577774"/>
            <a:ext cx="12588225" cy="341221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5000">
                <a:latin typeface="Arial" panose="020B0604020202020204" pitchFamily="34" charset="0"/>
                <a:cs typeface="Arial" panose="020B0604020202020204" pitchFamily="34" charset="0"/>
              </a:rPr>
              <a:t>Ngày thứ 2 bố bạn Bống báo tin cả nhà sẽ đi biển.</a:t>
            </a:r>
          </a:p>
          <a:p>
            <a:pPr marL="571500" indent="-571500">
              <a:lnSpc>
                <a:spcPct val="150000"/>
              </a:lnSpc>
              <a:buFont typeface="Wingdings" panose="05000000000000000000" pitchFamily="2" charset="2"/>
              <a:buChar char="§"/>
            </a:pPr>
            <a:r>
              <a:rPr lang="vi-VN" sz="5000">
                <a:latin typeface="Arial" panose="020B0604020202020204" pitchFamily="34" charset="0"/>
                <a:cs typeface="Arial" panose="020B0604020202020204" pitchFamily="34" charset="0"/>
              </a:rPr>
              <a:t>Ngày thứ 5 bạn Bống sắp xếp đồ đạc.</a:t>
            </a:r>
            <a:endParaRPr lang="en-US" sz="5000">
              <a:latin typeface="Arial" panose="020B0604020202020204" pitchFamily="34" charset="0"/>
              <a:cs typeface="Arial" panose="020B0604020202020204" pitchFamily="34" charset="0"/>
            </a:endParaRPr>
          </a:p>
        </p:txBody>
      </p:sp>
      <p:pic>
        <p:nvPicPr>
          <p:cNvPr id="21" name="Picture 22">
            <a:extLst>
              <a:ext uri="{FF2B5EF4-FFF2-40B4-BE49-F238E27FC236}">
                <a16:creationId xmlns:a16="http://schemas.microsoft.com/office/drawing/2014/main" id="{FA09E10C-A696-42D7-0816-A2E776954D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94794" y="2612715"/>
            <a:ext cx="3683146" cy="2082652"/>
          </a:xfrm>
          <a:prstGeom prst="rect">
            <a:avLst/>
          </a:prstGeom>
        </p:spPr>
      </p:pic>
    </p:spTree>
    <p:extLst>
      <p:ext uri="{BB962C8B-B14F-4D97-AF65-F5344CB8AC3E}">
        <p14:creationId xmlns:p14="http://schemas.microsoft.com/office/powerpoint/2010/main" val="2810917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19" name="TextBox 18">
            <a:extLst>
              <a:ext uri="{FF2B5EF4-FFF2-40B4-BE49-F238E27FC236}">
                <a16:creationId xmlns:a16="http://schemas.microsoft.com/office/drawing/2014/main" id="{A3589D71-8C47-DAFE-2A91-916C7C4397C5}"/>
              </a:ext>
            </a:extLst>
          </p:cNvPr>
          <p:cNvSpPr txBox="1"/>
          <p:nvPr/>
        </p:nvSpPr>
        <p:spPr>
          <a:xfrm>
            <a:off x="1400706" y="393615"/>
            <a:ext cx="12588225" cy="1205073"/>
          </a:xfrm>
          <a:prstGeom prst="rect">
            <a:avLst/>
          </a:prstGeom>
          <a:noFill/>
        </p:spPr>
        <p:txBody>
          <a:bodyPr wrap="square" rtlCol="0">
            <a:spAutoFit/>
          </a:bodyPr>
          <a:lstStyle/>
          <a:p>
            <a:pPr>
              <a:lnSpc>
                <a:spcPct val="150000"/>
              </a:lnSpc>
            </a:pPr>
            <a:r>
              <a:rPr lang="vi-VN" sz="5500" b="1">
                <a:solidFill>
                  <a:srgbClr val="FF0000"/>
                </a:solidFill>
                <a:latin typeface="Arial" panose="020B0604020202020204" pitchFamily="34" charset="0"/>
                <a:cs typeface="Arial" panose="020B0604020202020204" pitchFamily="34" charset="0"/>
              </a:rPr>
              <a:t>Ghi lại việc đáng nhớ em đã làm</a:t>
            </a:r>
            <a:endParaRPr lang="en-US" sz="5500" b="1">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F2EFA8C-119D-7CD4-1EE0-73C9E3C05498}"/>
              </a:ext>
            </a:extLst>
          </p:cNvPr>
          <p:cNvSpPr txBox="1"/>
          <p:nvPr/>
        </p:nvSpPr>
        <p:spPr>
          <a:xfrm>
            <a:off x="2140283" y="2097516"/>
            <a:ext cx="14007433" cy="2276935"/>
          </a:xfrm>
          <a:prstGeom prst="roundRect">
            <a:avLst/>
          </a:prstGeom>
          <a:solidFill>
            <a:schemeClr val="accent6">
              <a:lumMod val="60000"/>
              <a:lumOff val="40000"/>
            </a:schemeClr>
          </a:solidFill>
        </p:spPr>
        <p:txBody>
          <a:bodyPr wrap="square" rtlCol="0">
            <a:spAutoFit/>
          </a:bodyPr>
          <a:lstStyle/>
          <a:p>
            <a:pPr>
              <a:lnSpc>
                <a:spcPct val="150000"/>
              </a:lnSpc>
            </a:pPr>
            <a:r>
              <a:rPr lang="vi-VN" sz="4500"/>
              <a:t>Dựa vào nhật kí của bạn Bống em hãy viết một đoạn văn ngắn kể về một việc đáng nhớ mà em đã làm.</a:t>
            </a:r>
            <a:endParaRPr lang="en-US" sz="4500"/>
          </a:p>
        </p:txBody>
      </p:sp>
      <p:sp>
        <p:nvSpPr>
          <p:cNvPr id="7" name="TextBox 6">
            <a:extLst>
              <a:ext uri="{FF2B5EF4-FFF2-40B4-BE49-F238E27FC236}">
                <a16:creationId xmlns:a16="http://schemas.microsoft.com/office/drawing/2014/main" id="{8BDA260B-A7B4-71A6-5D69-E45786D687FF}"/>
              </a:ext>
            </a:extLst>
          </p:cNvPr>
          <p:cNvSpPr txBox="1"/>
          <p:nvPr/>
        </p:nvSpPr>
        <p:spPr>
          <a:xfrm>
            <a:off x="2667000" y="4844120"/>
            <a:ext cx="13731225" cy="3096745"/>
          </a:xfrm>
          <a:prstGeom prst="rect">
            <a:avLst/>
          </a:prstGeom>
          <a:noFill/>
        </p:spPr>
        <p:txBody>
          <a:bodyPr wrap="square" rtlCol="0">
            <a:spAutoFit/>
          </a:bodyPr>
          <a:lstStyle/>
          <a:p>
            <a:pPr>
              <a:lnSpc>
                <a:spcPct val="150000"/>
              </a:lnSpc>
            </a:pPr>
            <a:r>
              <a:rPr lang="vi-VN" sz="4500" b="1"/>
              <a:t>Ví dụ:</a:t>
            </a:r>
          </a:p>
          <a:p>
            <a:pPr>
              <a:lnSpc>
                <a:spcPct val="150000"/>
              </a:lnSpc>
            </a:pPr>
            <a:r>
              <a:rPr lang="vi-VN" sz="4500"/>
              <a:t>Kể về ngày đi du lịch với gia đình, ngày về quê ngoại, đi thăm bảo tàng, một ngày đi thiện nguyện...</a:t>
            </a:r>
            <a:endParaRPr lang="en-US" sz="4500"/>
          </a:p>
        </p:txBody>
      </p:sp>
      <p:pic>
        <p:nvPicPr>
          <p:cNvPr id="22" name="Picture 17">
            <a:extLst>
              <a:ext uri="{FF2B5EF4-FFF2-40B4-BE49-F238E27FC236}">
                <a16:creationId xmlns:a16="http://schemas.microsoft.com/office/drawing/2014/main" id="{F20EE63F-1E04-0A43-3930-67FB4C40E29A}"/>
              </a:ext>
            </a:extLst>
          </p:cNvPr>
          <p:cNvPicPr>
            <a:picLocks noChangeAspect="1"/>
          </p:cNvPicPr>
          <p:nvPr/>
        </p:nvPicPr>
        <p:blipFill>
          <a:blip r:embed="rId8"/>
          <a:srcRect/>
          <a:stretch>
            <a:fillRect/>
          </a:stretch>
        </p:blipFill>
        <p:spPr>
          <a:xfrm>
            <a:off x="2667000" y="8721928"/>
            <a:ext cx="1949326" cy="1907903"/>
          </a:xfrm>
          <a:prstGeom prst="rect">
            <a:avLst/>
          </a:prstGeom>
        </p:spPr>
      </p:pic>
      <p:pic>
        <p:nvPicPr>
          <p:cNvPr id="26" name="Picture 17">
            <a:extLst>
              <a:ext uri="{FF2B5EF4-FFF2-40B4-BE49-F238E27FC236}">
                <a16:creationId xmlns:a16="http://schemas.microsoft.com/office/drawing/2014/main" id="{E47D6569-85B6-B9F9-54BD-23182486AE48}"/>
              </a:ext>
            </a:extLst>
          </p:cNvPr>
          <p:cNvPicPr>
            <a:picLocks noChangeAspect="1"/>
          </p:cNvPicPr>
          <p:nvPr/>
        </p:nvPicPr>
        <p:blipFill>
          <a:blip r:embed="rId8"/>
          <a:srcRect/>
          <a:stretch>
            <a:fillRect/>
          </a:stretch>
        </p:blipFill>
        <p:spPr>
          <a:xfrm>
            <a:off x="9936402" y="7931931"/>
            <a:ext cx="1949326" cy="1907903"/>
          </a:xfrm>
          <a:prstGeom prst="rect">
            <a:avLst/>
          </a:prstGeom>
        </p:spPr>
      </p:pic>
    </p:spTree>
    <p:extLst>
      <p:ext uri="{BB962C8B-B14F-4D97-AF65-F5344CB8AC3E}">
        <p14:creationId xmlns:p14="http://schemas.microsoft.com/office/powerpoint/2010/main" val="2812390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398914" y="-1262453"/>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1044754" y="-937338"/>
            <a:ext cx="2942964" cy="3164477"/>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19" name="TextBox 18">
            <a:extLst>
              <a:ext uri="{FF2B5EF4-FFF2-40B4-BE49-F238E27FC236}">
                <a16:creationId xmlns:a16="http://schemas.microsoft.com/office/drawing/2014/main" id="{A3589D71-8C47-DAFE-2A91-916C7C4397C5}"/>
              </a:ext>
            </a:extLst>
          </p:cNvPr>
          <p:cNvSpPr txBox="1"/>
          <p:nvPr/>
        </p:nvSpPr>
        <p:spPr>
          <a:xfrm>
            <a:off x="3009180" y="1054755"/>
            <a:ext cx="12588225" cy="1205073"/>
          </a:xfrm>
          <a:prstGeom prst="rect">
            <a:avLst/>
          </a:prstGeom>
          <a:noFill/>
        </p:spPr>
        <p:txBody>
          <a:bodyPr wrap="square" rtlCol="0">
            <a:spAutoFit/>
          </a:bodyPr>
          <a:lstStyle/>
          <a:p>
            <a:pPr algn="ctr">
              <a:lnSpc>
                <a:spcPct val="150000"/>
              </a:lnSpc>
            </a:pPr>
            <a:r>
              <a:rPr lang="vi-VN" sz="5500" b="1">
                <a:solidFill>
                  <a:srgbClr val="FF0000"/>
                </a:solidFill>
                <a:latin typeface="Arial" panose="020B0604020202020204" pitchFamily="34" charset="0"/>
                <a:cs typeface="Arial" panose="020B0604020202020204" pitchFamily="34" charset="0"/>
              </a:rPr>
              <a:t>HƯỚNG DẪN VỀ NHÀ </a:t>
            </a:r>
            <a:endParaRPr lang="en-US" sz="5500" b="1">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BDA260B-A7B4-71A6-5D69-E45786D687FF}"/>
              </a:ext>
            </a:extLst>
          </p:cNvPr>
          <p:cNvSpPr txBox="1"/>
          <p:nvPr/>
        </p:nvSpPr>
        <p:spPr>
          <a:xfrm>
            <a:off x="1371600" y="3520039"/>
            <a:ext cx="7546231" cy="3407883"/>
          </a:xfrm>
          <a:prstGeom prst="roundRect">
            <a:avLst/>
          </a:prstGeom>
          <a:solidFill>
            <a:schemeClr val="accent6">
              <a:lumMod val="60000"/>
              <a:lumOff val="40000"/>
            </a:schemeClr>
          </a:solidFill>
        </p:spPr>
        <p:txBody>
          <a:bodyPr wrap="square" rtlCol="0">
            <a:spAutoFit/>
          </a:bodyPr>
          <a:lstStyle/>
          <a:p>
            <a:pPr algn="ctr">
              <a:lnSpc>
                <a:spcPct val="150000"/>
              </a:lnSpc>
            </a:pPr>
            <a:r>
              <a:rPr lang="vi-VN" sz="4500"/>
              <a:t>Ôn tập lại nội dung bài học ngày hôm nay, làm đầy đủ bài tập về nhà </a:t>
            </a:r>
          </a:p>
        </p:txBody>
      </p:sp>
      <p:pic>
        <p:nvPicPr>
          <p:cNvPr id="22" name="Picture 17">
            <a:extLst>
              <a:ext uri="{FF2B5EF4-FFF2-40B4-BE49-F238E27FC236}">
                <a16:creationId xmlns:a16="http://schemas.microsoft.com/office/drawing/2014/main" id="{F20EE63F-1E04-0A43-3930-67FB4C40E29A}"/>
              </a:ext>
            </a:extLst>
          </p:cNvPr>
          <p:cNvPicPr>
            <a:picLocks noChangeAspect="1"/>
          </p:cNvPicPr>
          <p:nvPr/>
        </p:nvPicPr>
        <p:blipFill>
          <a:blip r:embed="rId8"/>
          <a:srcRect/>
          <a:stretch>
            <a:fillRect/>
          </a:stretch>
        </p:blipFill>
        <p:spPr>
          <a:xfrm>
            <a:off x="2667000" y="8721928"/>
            <a:ext cx="1949326" cy="1907903"/>
          </a:xfrm>
          <a:prstGeom prst="rect">
            <a:avLst/>
          </a:prstGeom>
        </p:spPr>
      </p:pic>
      <p:pic>
        <p:nvPicPr>
          <p:cNvPr id="26" name="Picture 17">
            <a:extLst>
              <a:ext uri="{FF2B5EF4-FFF2-40B4-BE49-F238E27FC236}">
                <a16:creationId xmlns:a16="http://schemas.microsoft.com/office/drawing/2014/main" id="{E47D6569-85B6-B9F9-54BD-23182486AE48}"/>
              </a:ext>
            </a:extLst>
          </p:cNvPr>
          <p:cNvPicPr>
            <a:picLocks noChangeAspect="1"/>
          </p:cNvPicPr>
          <p:nvPr/>
        </p:nvPicPr>
        <p:blipFill>
          <a:blip r:embed="rId8"/>
          <a:srcRect/>
          <a:stretch>
            <a:fillRect/>
          </a:stretch>
        </p:blipFill>
        <p:spPr>
          <a:xfrm>
            <a:off x="9936402" y="7931931"/>
            <a:ext cx="1949326" cy="1907903"/>
          </a:xfrm>
          <a:prstGeom prst="rect">
            <a:avLst/>
          </a:prstGeom>
        </p:spPr>
      </p:pic>
      <p:sp>
        <p:nvSpPr>
          <p:cNvPr id="15" name="TextBox 14">
            <a:extLst>
              <a:ext uri="{FF2B5EF4-FFF2-40B4-BE49-F238E27FC236}">
                <a16:creationId xmlns:a16="http://schemas.microsoft.com/office/drawing/2014/main" id="{B0C68E97-0D87-DFF7-F63A-C44A51D5D9D5}"/>
              </a:ext>
            </a:extLst>
          </p:cNvPr>
          <p:cNvSpPr txBox="1"/>
          <p:nvPr/>
        </p:nvSpPr>
        <p:spPr>
          <a:xfrm>
            <a:off x="9543497" y="3520039"/>
            <a:ext cx="7546231" cy="3407883"/>
          </a:xfrm>
          <a:prstGeom prst="roundRect">
            <a:avLst/>
          </a:prstGeom>
          <a:solidFill>
            <a:schemeClr val="accent6">
              <a:lumMod val="60000"/>
              <a:lumOff val="40000"/>
            </a:schemeClr>
          </a:solidFill>
        </p:spPr>
        <p:txBody>
          <a:bodyPr wrap="square" rtlCol="0">
            <a:spAutoFit/>
          </a:bodyPr>
          <a:lstStyle/>
          <a:p>
            <a:pPr algn="ctr">
              <a:lnSpc>
                <a:spcPct val="150000"/>
              </a:lnSpc>
            </a:pPr>
            <a:r>
              <a:rPr lang="vi-VN" sz="4500"/>
              <a:t>Chuẩn bị, đọc trước bài mới Bài 3: Niềm vui của em; </a:t>
            </a:r>
            <a:r>
              <a:rPr lang="vi-VN" sz="4500">
                <a:solidFill>
                  <a:srgbClr val="FF0000"/>
                </a:solidFill>
              </a:rPr>
              <a:t>Bài đọc 1: Con heo đất </a:t>
            </a:r>
          </a:p>
        </p:txBody>
      </p:sp>
      <p:pic>
        <p:nvPicPr>
          <p:cNvPr id="8" name="Picture 7">
            <a:extLst>
              <a:ext uri="{FF2B5EF4-FFF2-40B4-BE49-F238E27FC236}">
                <a16:creationId xmlns:a16="http://schemas.microsoft.com/office/drawing/2014/main" id="{598997BC-8AFC-DFDE-05F7-5087A6ED5749}"/>
              </a:ext>
            </a:extLst>
          </p:cNvPr>
          <p:cNvPicPr>
            <a:picLocks noChangeAspect="1"/>
          </p:cNvPicPr>
          <p:nvPr/>
        </p:nvPicPr>
        <p:blipFill>
          <a:blip r:embed="rId9"/>
          <a:stretch>
            <a:fillRect/>
          </a:stretch>
        </p:blipFill>
        <p:spPr>
          <a:xfrm rot="680615">
            <a:off x="-1334296" y="2027793"/>
            <a:ext cx="3066554" cy="4115157"/>
          </a:xfrm>
          <a:prstGeom prst="rect">
            <a:avLst/>
          </a:prstGeom>
        </p:spPr>
      </p:pic>
      <p:pic>
        <p:nvPicPr>
          <p:cNvPr id="17" name="Picture 12">
            <a:extLst>
              <a:ext uri="{FF2B5EF4-FFF2-40B4-BE49-F238E27FC236}">
                <a16:creationId xmlns:a16="http://schemas.microsoft.com/office/drawing/2014/main" id="{2181F313-45EB-E036-A740-71B6BAB806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656114">
            <a:off x="16754302" y="2326554"/>
            <a:ext cx="3067396" cy="4114800"/>
          </a:xfrm>
          <a:prstGeom prst="rect">
            <a:avLst/>
          </a:prstGeom>
        </p:spPr>
      </p:pic>
    </p:spTree>
    <p:extLst>
      <p:ext uri="{BB962C8B-B14F-4D97-AF65-F5344CB8AC3E}">
        <p14:creationId xmlns:p14="http://schemas.microsoft.com/office/powerpoint/2010/main" val="4065982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6595" flipV="1">
            <a:off x="1919752" y="-399710"/>
            <a:ext cx="14448495" cy="113420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4704">
            <a:off x="14416051" y="5876476"/>
            <a:ext cx="4416173" cy="564859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7721">
            <a:off x="-157543" y="-332517"/>
            <a:ext cx="4380957" cy="56035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51529" y="1214292"/>
            <a:ext cx="3193043" cy="209579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88904" y="7443025"/>
            <a:ext cx="2902090" cy="19786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975311">
            <a:off x="16180698" y="888389"/>
            <a:ext cx="1192052" cy="242040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62620">
            <a:off x="1578569" y="7757117"/>
            <a:ext cx="908731" cy="1845140"/>
          </a:xfrm>
          <a:prstGeom prst="rect">
            <a:avLst/>
          </a:prstGeom>
        </p:spPr>
      </p:pic>
      <p:sp>
        <p:nvSpPr>
          <p:cNvPr id="9" name="TextBox 9"/>
          <p:cNvSpPr txBox="1"/>
          <p:nvPr/>
        </p:nvSpPr>
        <p:spPr>
          <a:xfrm>
            <a:off x="3827047" y="3845394"/>
            <a:ext cx="10881051" cy="3248646"/>
          </a:xfrm>
          <a:prstGeom prst="rect">
            <a:avLst/>
          </a:prstGeom>
        </p:spPr>
        <p:txBody>
          <a:bodyPr wrap="square" lIns="0" tIns="0" rIns="0" bIns="0" rtlCol="0" anchor="t">
            <a:spAutoFit/>
          </a:bodyPr>
          <a:lstStyle/>
          <a:p>
            <a:pPr algn="ctr">
              <a:lnSpc>
                <a:spcPct val="150000"/>
              </a:lnSpc>
            </a:pPr>
            <a:r>
              <a:rPr lang="vi-VN" sz="7500" b="1">
                <a:latin typeface="Arial" panose="020B0604020202020204" pitchFamily="34" charset="0"/>
                <a:cs typeface="Arial" panose="020B0604020202020204" pitchFamily="34" charset="0"/>
              </a:rPr>
              <a:t>CẢM ƠN CÁC EM ĐÃ CHÚ Ý LẮNG NGHE!</a:t>
            </a:r>
            <a:endParaRPr lang="en-US" sz="7500" b="1">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7828">
            <a:off x="9256392" y="8981179"/>
            <a:ext cx="3742854" cy="3742854"/>
          </a:xfrm>
          <a:prstGeom prst="rect">
            <a:avLst/>
          </a:prstGeom>
        </p:spPr>
      </p:pic>
      <p:pic>
        <p:nvPicPr>
          <p:cNvPr id="12" name="Picture 26">
            <a:extLst>
              <a:ext uri="{FF2B5EF4-FFF2-40B4-BE49-F238E27FC236}">
                <a16:creationId xmlns:a16="http://schemas.microsoft.com/office/drawing/2014/main" id="{07FBA961-FD9B-0AB6-65C9-BCF0CF81AB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671005" y="7313344"/>
            <a:ext cx="3235262" cy="4114800"/>
          </a:xfrm>
          <a:prstGeom prst="rect">
            <a:avLst/>
          </a:prstGeom>
        </p:spPr>
      </p:pic>
      <p:pic>
        <p:nvPicPr>
          <p:cNvPr id="13" name="Picture 26">
            <a:extLst>
              <a:ext uri="{FF2B5EF4-FFF2-40B4-BE49-F238E27FC236}">
                <a16:creationId xmlns:a16="http://schemas.microsoft.com/office/drawing/2014/main" id="{8F816870-E9AB-88EC-69ED-39F3D7DDBA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4208">
            <a:off x="-514088" y="6178153"/>
            <a:ext cx="3235262" cy="4114800"/>
          </a:xfrm>
          <a:prstGeom prst="rect">
            <a:avLst/>
          </a:prstGeom>
        </p:spPr>
      </p:pic>
      <p:pic>
        <p:nvPicPr>
          <p:cNvPr id="14" name="Picture 19">
            <a:extLst>
              <a:ext uri="{FF2B5EF4-FFF2-40B4-BE49-F238E27FC236}">
                <a16:creationId xmlns:a16="http://schemas.microsoft.com/office/drawing/2014/main" id="{26C2E738-E0E9-B80B-A13D-15057D83B0E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92900" y="6961596"/>
            <a:ext cx="1379058" cy="2547913"/>
          </a:xfrm>
          <a:prstGeom prst="rect">
            <a:avLst/>
          </a:prstGeom>
        </p:spPr>
      </p:pic>
      <p:pic>
        <p:nvPicPr>
          <p:cNvPr id="15" name="Picture 19">
            <a:extLst>
              <a:ext uri="{FF2B5EF4-FFF2-40B4-BE49-F238E27FC236}">
                <a16:creationId xmlns:a16="http://schemas.microsoft.com/office/drawing/2014/main" id="{E49DC963-6A29-E3D7-2E29-71F967CA311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807855" y="6873810"/>
            <a:ext cx="1385797" cy="2547913"/>
          </a:xfrm>
          <a:prstGeom prst="rect">
            <a:avLst/>
          </a:prstGeom>
        </p:spPr>
      </p:pic>
      <p:pic>
        <p:nvPicPr>
          <p:cNvPr id="16" name="Picture 19">
            <a:extLst>
              <a:ext uri="{FF2B5EF4-FFF2-40B4-BE49-F238E27FC236}">
                <a16:creationId xmlns:a16="http://schemas.microsoft.com/office/drawing/2014/main" id="{D003D01C-FB24-3716-FB9C-C08A856E967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9250086">
            <a:off x="5320322" y="61806"/>
            <a:ext cx="2192066" cy="4114800"/>
          </a:xfrm>
          <a:prstGeom prst="rect">
            <a:avLst/>
          </a:prstGeom>
        </p:spPr>
      </p:pic>
    </p:spTree>
    <p:extLst>
      <p:ext uri="{BB962C8B-B14F-4D97-AF65-F5344CB8AC3E}">
        <p14:creationId xmlns:p14="http://schemas.microsoft.com/office/powerpoint/2010/main" val="2540479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DC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59203" y="-6376352"/>
            <a:ext cx="13339190" cy="12872318"/>
          </a:xfrm>
          <a:prstGeom prst="rect">
            <a:avLst/>
          </a:prstGeom>
        </p:spPr>
      </p:pic>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18405" y="2719770"/>
            <a:ext cx="13339190" cy="128723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5845" y="1720763"/>
            <a:ext cx="15753752" cy="5994485"/>
          </a:xfrm>
          <a:prstGeom prst="rect">
            <a:avLst/>
          </a:prstGeom>
        </p:spPr>
      </p:pic>
      <p:grpSp>
        <p:nvGrpSpPr>
          <p:cNvPr id="5" name="Group 5"/>
          <p:cNvGrpSpPr/>
          <p:nvPr/>
        </p:nvGrpSpPr>
        <p:grpSpPr>
          <a:xfrm>
            <a:off x="3366941" y="7715250"/>
            <a:ext cx="21180353" cy="2118035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277"/>
            </a:solidFill>
          </p:spPr>
        </p:sp>
      </p:grpSp>
      <p:grpSp>
        <p:nvGrpSpPr>
          <p:cNvPr id="7" name="Group 7"/>
          <p:cNvGrpSpPr/>
          <p:nvPr/>
        </p:nvGrpSpPr>
        <p:grpSpPr>
          <a:xfrm>
            <a:off x="-5727267" y="8667767"/>
            <a:ext cx="19275318" cy="192753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C99A"/>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9982" y="6913850"/>
            <a:ext cx="3363988" cy="35503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66941" y="6605486"/>
            <a:ext cx="2103004" cy="221952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35028" y="6187190"/>
            <a:ext cx="2134065" cy="225231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89513" y="1028700"/>
            <a:ext cx="2969787" cy="193778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639" y="4449758"/>
            <a:ext cx="2126411" cy="1387483"/>
          </a:xfrm>
          <a:prstGeom prst="rect">
            <a:avLst/>
          </a:prstGeom>
        </p:spPr>
      </p:pic>
      <p:sp>
        <p:nvSpPr>
          <p:cNvPr id="14" name="TextBox 14"/>
          <p:cNvSpPr txBox="1"/>
          <p:nvPr/>
        </p:nvSpPr>
        <p:spPr>
          <a:xfrm>
            <a:off x="4696943" y="504282"/>
            <a:ext cx="8808102" cy="1266950"/>
          </a:xfrm>
          <a:prstGeom prst="rect">
            <a:avLst/>
          </a:prstGeom>
        </p:spPr>
        <p:txBody>
          <a:bodyPr lIns="0" tIns="0" rIns="0" bIns="0" rtlCol="0" anchor="t">
            <a:spAutoFit/>
          </a:bodyPr>
          <a:lstStyle/>
          <a:p>
            <a:pPr algn="ctr">
              <a:lnSpc>
                <a:spcPts val="11200"/>
              </a:lnSpc>
            </a:pPr>
            <a:r>
              <a:rPr lang="en-US" sz="5500" b="1">
                <a:latin typeface="Arial" panose="020B0604020202020204" pitchFamily="34" charset="0"/>
                <a:cs typeface="Arial" panose="020B0604020202020204" pitchFamily="34" charset="0"/>
              </a:rPr>
              <a:t>NỘI DUNG BÀI HỌC</a:t>
            </a:r>
          </a:p>
        </p:txBody>
      </p:sp>
      <p:sp>
        <p:nvSpPr>
          <p:cNvPr id="15" name="TextBox 15"/>
          <p:cNvSpPr txBox="1"/>
          <p:nvPr/>
        </p:nvSpPr>
        <p:spPr>
          <a:xfrm>
            <a:off x="3002816" y="2895386"/>
            <a:ext cx="12196356" cy="718145"/>
          </a:xfrm>
          <a:prstGeom prst="rect">
            <a:avLst/>
          </a:prstGeom>
        </p:spPr>
        <p:txBody>
          <a:bodyPr lIns="0" tIns="0" rIns="0" bIns="0" rtlCol="0" anchor="t">
            <a:spAutoFit/>
          </a:bodyPr>
          <a:lstStyle/>
          <a:p>
            <a:pPr algn="ctr">
              <a:lnSpc>
                <a:spcPts val="5599"/>
              </a:lnSpc>
            </a:pPr>
            <a:r>
              <a:rPr lang="en-US" sz="5500">
                <a:solidFill>
                  <a:srgbClr val="FF0000"/>
                </a:solidFill>
                <a:latin typeface="Arial" panose="020B0604020202020204" pitchFamily="34" charset="0"/>
                <a:cs typeface="Arial" panose="020B0604020202020204" pitchFamily="34" charset="0"/>
              </a:rPr>
              <a:t>Bài đọc 4: </a:t>
            </a:r>
            <a:r>
              <a:rPr lang="en-US" sz="5500">
                <a:solidFill>
                  <a:srgbClr val="16213D"/>
                </a:solidFill>
                <a:latin typeface="Arial" panose="020B0604020202020204" pitchFamily="34" charset="0"/>
                <a:cs typeface="Arial" panose="020B0604020202020204" pitchFamily="34" charset="0"/>
              </a:rPr>
              <a:t>Bài tập làm văn</a:t>
            </a: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03030">
            <a:off x="4396741" y="798194"/>
            <a:ext cx="908731" cy="1845140"/>
          </a:xfrm>
          <a:prstGeom prst="rect">
            <a:avLst/>
          </a:prstGeom>
        </p:spPr>
      </p:pic>
      <p:sp>
        <p:nvSpPr>
          <p:cNvPr id="17" name="TextBox 15">
            <a:extLst>
              <a:ext uri="{FF2B5EF4-FFF2-40B4-BE49-F238E27FC236}">
                <a16:creationId xmlns:a16="http://schemas.microsoft.com/office/drawing/2014/main" id="{8E7BF201-D21F-B6F8-6ECE-3FE332548707}"/>
              </a:ext>
            </a:extLst>
          </p:cNvPr>
          <p:cNvSpPr txBox="1"/>
          <p:nvPr/>
        </p:nvSpPr>
        <p:spPr>
          <a:xfrm>
            <a:off x="3425081" y="4618029"/>
            <a:ext cx="12196356" cy="2382319"/>
          </a:xfrm>
          <a:prstGeom prst="rect">
            <a:avLst/>
          </a:prstGeom>
        </p:spPr>
        <p:txBody>
          <a:bodyPr lIns="0" tIns="0" rIns="0" bIns="0" rtlCol="0" anchor="t">
            <a:spAutoFit/>
          </a:bodyPr>
          <a:lstStyle/>
          <a:p>
            <a:pPr algn="ctr">
              <a:lnSpc>
                <a:spcPct val="150000"/>
              </a:lnSpc>
            </a:pPr>
            <a:r>
              <a:rPr lang="en-US" sz="5500">
                <a:solidFill>
                  <a:srgbClr val="FF0000"/>
                </a:solidFill>
                <a:latin typeface="Arial" panose="020B0604020202020204" pitchFamily="34" charset="0"/>
                <a:cs typeface="Arial" panose="020B0604020202020204" pitchFamily="34" charset="0"/>
              </a:rPr>
              <a:t>Góc sáng tạo: </a:t>
            </a:r>
            <a:r>
              <a:rPr lang="en-US" sz="5500">
                <a:solidFill>
                  <a:srgbClr val="16213D"/>
                </a:solidFill>
                <a:latin typeface="Arial" panose="020B0604020202020204" pitchFamily="34" charset="0"/>
                <a:cs typeface="Arial" panose="020B0604020202020204" pitchFamily="34" charset="0"/>
              </a:rPr>
              <a:t>Ghi chép công việc hằng ngày </a:t>
            </a:r>
          </a:p>
        </p:txBody>
      </p:sp>
      <p:pic>
        <p:nvPicPr>
          <p:cNvPr id="19" name="Picture 9">
            <a:extLst>
              <a:ext uri="{FF2B5EF4-FFF2-40B4-BE49-F238E27FC236}">
                <a16:creationId xmlns:a16="http://schemas.microsoft.com/office/drawing/2014/main" id="{52ECC2C9-0346-B7CC-9DA8-8E33BE0A4B5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43989" y="7601828"/>
            <a:ext cx="2882856" cy="31082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0AB2AD-7C82-FB19-CD31-93DA1A4A8A09}"/>
              </a:ext>
            </a:extLst>
          </p:cNvPr>
          <p:cNvPicPr>
            <a:picLocks noChangeAspect="1"/>
          </p:cNvPicPr>
          <p:nvPr/>
        </p:nvPicPr>
        <p:blipFill rotWithShape="1">
          <a:blip r:embed="rId2"/>
          <a:srcRect l="2750"/>
          <a:stretch/>
        </p:blipFill>
        <p:spPr>
          <a:xfrm>
            <a:off x="8173876" y="4354128"/>
            <a:ext cx="9791950" cy="3824080"/>
          </a:xfrm>
          <a:prstGeom prst="rect">
            <a:avLst/>
          </a:prstGeom>
        </p:spPr>
      </p:pic>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90451">
            <a:off x="16180564" y="2924281"/>
            <a:ext cx="3189025" cy="34290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2884" y="5912549"/>
            <a:ext cx="4516659" cy="4766923"/>
          </a:xfrm>
          <a:prstGeom prst="rect">
            <a:avLst/>
          </a:prstGeom>
        </p:spPr>
      </p:pic>
      <p:sp>
        <p:nvSpPr>
          <p:cNvPr id="12" name="TextBox 12"/>
          <p:cNvSpPr txBox="1"/>
          <p:nvPr/>
        </p:nvSpPr>
        <p:spPr>
          <a:xfrm>
            <a:off x="2514600" y="-34759"/>
            <a:ext cx="4325076" cy="1661289"/>
          </a:xfrm>
          <a:prstGeom prst="rect">
            <a:avLst/>
          </a:prstGeom>
        </p:spPr>
        <p:txBody>
          <a:bodyPr wrap="square" lIns="0" tIns="0" rIns="0" bIns="0" rtlCol="0" anchor="t">
            <a:spAutoFit/>
          </a:bodyPr>
          <a:lstStyle/>
          <a:p>
            <a:pPr>
              <a:lnSpc>
                <a:spcPts val="15308"/>
              </a:lnSpc>
            </a:pPr>
            <a:r>
              <a:rPr lang="en-US" sz="5500" b="1">
                <a:latin typeface="Arial" panose="020B0604020202020204" pitchFamily="34" charset="0"/>
                <a:cs typeface="Arial" panose="020B0604020202020204" pitchFamily="34" charset="0"/>
              </a:rPr>
              <a:t>KHỞI ĐỘNG</a:t>
            </a:r>
          </a:p>
        </p:txBody>
      </p:sp>
      <p:pic>
        <p:nvPicPr>
          <p:cNvPr id="13" name="Picture 2">
            <a:extLst>
              <a:ext uri="{FF2B5EF4-FFF2-40B4-BE49-F238E27FC236}">
                <a16:creationId xmlns:a16="http://schemas.microsoft.com/office/drawing/2014/main" id="{75AB463C-9261-AD46-8A9A-581451A568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5431" y="1676072"/>
            <a:ext cx="6627694" cy="586439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4852" flipH="1" flipV="1">
            <a:off x="-442782" y="66911"/>
            <a:ext cx="2942964" cy="3164477"/>
          </a:xfrm>
          <a:prstGeom prst="rect">
            <a:avLst/>
          </a:prstGeom>
        </p:spPr>
      </p:pic>
      <p:sp>
        <p:nvSpPr>
          <p:cNvPr id="16" name="TextBox 15">
            <a:extLst>
              <a:ext uri="{FF2B5EF4-FFF2-40B4-BE49-F238E27FC236}">
                <a16:creationId xmlns:a16="http://schemas.microsoft.com/office/drawing/2014/main" id="{FFEBC270-7031-A406-2544-30CD84617E48}"/>
              </a:ext>
            </a:extLst>
          </p:cNvPr>
          <p:cNvSpPr txBox="1"/>
          <p:nvPr/>
        </p:nvSpPr>
        <p:spPr>
          <a:xfrm>
            <a:off x="8173876" y="2521826"/>
            <a:ext cx="9601200"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Quan sát tranh và trả lời câu hỏi:</a:t>
            </a:r>
          </a:p>
        </p:txBody>
      </p:sp>
      <p:sp>
        <p:nvSpPr>
          <p:cNvPr id="17" name="TextBox 16">
            <a:extLst>
              <a:ext uri="{FF2B5EF4-FFF2-40B4-BE49-F238E27FC236}">
                <a16:creationId xmlns:a16="http://schemas.microsoft.com/office/drawing/2014/main" id="{2F9B0B3F-FE38-4A20-E2AB-ADAC58E29AB3}"/>
              </a:ext>
            </a:extLst>
          </p:cNvPr>
          <p:cNvSpPr txBox="1"/>
          <p:nvPr/>
        </p:nvSpPr>
        <p:spPr>
          <a:xfrm>
            <a:off x="1848079" y="3257788"/>
            <a:ext cx="5872850" cy="2258054"/>
          </a:xfrm>
          <a:prstGeom prst="rect">
            <a:avLst/>
          </a:prstGeom>
          <a:noFill/>
        </p:spPr>
        <p:txBody>
          <a:bodyPr wrap="square" rtlCol="0">
            <a:spAutoFit/>
          </a:bodyPr>
          <a:lstStyle/>
          <a:p>
            <a:pPr algn="ctr">
              <a:lnSpc>
                <a:spcPct val="150000"/>
              </a:lnSpc>
            </a:pPr>
            <a:r>
              <a:rPr lang="en-US" sz="5000">
                <a:solidFill>
                  <a:srgbClr val="FF0000"/>
                </a:solidFill>
                <a:latin typeface="Arial" panose="020B0604020202020204" pitchFamily="34" charset="0"/>
                <a:cs typeface="Arial" panose="020B0604020202020204" pitchFamily="34" charset="0"/>
              </a:rPr>
              <a:t>Theo em, bức tranh nói về điều gì?</a:t>
            </a:r>
          </a:p>
        </p:txBody>
      </p:sp>
      <p:pic>
        <p:nvPicPr>
          <p:cNvPr id="18" name="Picture 5">
            <a:extLst>
              <a:ext uri="{FF2B5EF4-FFF2-40B4-BE49-F238E27FC236}">
                <a16:creationId xmlns:a16="http://schemas.microsoft.com/office/drawing/2014/main" id="{FE7657D1-06E9-37DA-48B6-FE764E51C61D}"/>
              </a:ext>
            </a:extLst>
          </p:cNvPr>
          <p:cNvPicPr>
            <a:picLocks noChangeAspect="1"/>
          </p:cNvPicPr>
          <p:nvPr/>
        </p:nvPicPr>
        <p:blipFill>
          <a:blip r:embed="rId9"/>
          <a:srcRect/>
          <a:stretch>
            <a:fillRect/>
          </a:stretch>
        </p:blipFill>
        <p:spPr>
          <a:xfrm>
            <a:off x="4096669" y="6446740"/>
            <a:ext cx="3201773" cy="3462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6180564" y="2924281"/>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514600" y="-34759"/>
            <a:ext cx="4325076" cy="1661289"/>
          </a:xfrm>
          <a:prstGeom prst="rect">
            <a:avLst/>
          </a:prstGeom>
        </p:spPr>
        <p:txBody>
          <a:bodyPr wrap="square" lIns="0" tIns="0" rIns="0" bIns="0" rtlCol="0" anchor="t">
            <a:spAutoFit/>
          </a:bodyPr>
          <a:lstStyle/>
          <a:p>
            <a:pPr>
              <a:lnSpc>
                <a:spcPts val="15308"/>
              </a:lnSpc>
            </a:pPr>
            <a:r>
              <a:rPr lang="en-US" sz="5500" b="1">
                <a:latin typeface="Arial" panose="020B0604020202020204" pitchFamily="34" charset="0"/>
                <a:cs typeface="Arial" panose="020B0604020202020204" pitchFamily="34" charset="0"/>
              </a:rPr>
              <a:t>KHỞI ĐỘNG</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442782" y="66911"/>
            <a:ext cx="2942964" cy="3164477"/>
          </a:xfrm>
          <a:prstGeom prst="rect">
            <a:avLst/>
          </a:prstGeom>
        </p:spPr>
      </p:pic>
      <p:pic>
        <p:nvPicPr>
          <p:cNvPr id="14" name="Picture 3">
            <a:extLst>
              <a:ext uri="{FF2B5EF4-FFF2-40B4-BE49-F238E27FC236}">
                <a16:creationId xmlns:a16="http://schemas.microsoft.com/office/drawing/2014/main" id="{0E99925A-F449-2AFB-73C9-1B724E4B67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5287" y="1801238"/>
            <a:ext cx="10858960" cy="564112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4189273" y="2726770"/>
            <a:ext cx="8064581" cy="2474652"/>
          </a:xfrm>
          <a:prstGeom prst="rect">
            <a:avLst/>
          </a:prstGeom>
          <a:noFill/>
        </p:spPr>
        <p:txBody>
          <a:bodyPr wrap="square" rtlCol="0">
            <a:spAutoFit/>
          </a:bodyPr>
          <a:lstStyle/>
          <a:p>
            <a:pPr algn="ctr">
              <a:lnSpc>
                <a:spcPct val="150000"/>
              </a:lnSpc>
            </a:pPr>
            <a:r>
              <a:rPr lang="en-US" sz="5500">
                <a:latin typeface="Arial" panose="020B0604020202020204" pitchFamily="34" charset="0"/>
                <a:cs typeface="Arial" panose="020B0604020202020204" pitchFamily="34" charset="0"/>
              </a:rPr>
              <a:t>Bức tranh vẽ về giờ kiểm tra của một lớp học.</a:t>
            </a:r>
          </a:p>
        </p:txBody>
      </p:sp>
      <p:pic>
        <p:nvPicPr>
          <p:cNvPr id="19" name="Picture 8">
            <a:extLst>
              <a:ext uri="{FF2B5EF4-FFF2-40B4-BE49-F238E27FC236}">
                <a16:creationId xmlns:a16="http://schemas.microsoft.com/office/drawing/2014/main" id="{2C8A263B-ED1D-8FAD-EA45-9902BC5A8B9C}"/>
              </a:ext>
            </a:extLst>
          </p:cNvPr>
          <p:cNvPicPr>
            <a:picLocks noChangeAspect="1"/>
          </p:cNvPicPr>
          <p:nvPr/>
        </p:nvPicPr>
        <p:blipFill>
          <a:blip r:embed="rId8"/>
          <a:srcRect/>
          <a:stretch>
            <a:fillRect/>
          </a:stretch>
        </p:blipFill>
        <p:spPr>
          <a:xfrm>
            <a:off x="9128940" y="5001153"/>
            <a:ext cx="4258569" cy="4671191"/>
          </a:xfrm>
          <a:prstGeom prst="rect">
            <a:avLst/>
          </a:prstGeom>
        </p:spPr>
      </p:pic>
    </p:spTree>
    <p:extLst>
      <p:ext uri="{BB962C8B-B14F-4D97-AF65-F5344CB8AC3E}">
        <p14:creationId xmlns:p14="http://schemas.microsoft.com/office/powerpoint/2010/main" val="466109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DBFD"/>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E54B390-AF7B-354C-2A8C-4DCA0EE18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36131" y="3394023"/>
            <a:ext cx="3235262" cy="41148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0489" y="-13130690"/>
            <a:ext cx="18090585" cy="1894302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72385">
            <a:off x="13765035" y="7512465"/>
            <a:ext cx="8293507" cy="86843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068">
            <a:off x="-1039196" y="6120066"/>
            <a:ext cx="3580644" cy="45798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888">
            <a:off x="15264094" y="5165855"/>
            <a:ext cx="3663550" cy="4685936"/>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62620">
            <a:off x="3140267" y="8486078"/>
            <a:ext cx="834042" cy="1693487"/>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370242">
            <a:off x="16058873" y="1132647"/>
            <a:ext cx="1147805" cy="2330569"/>
          </a:xfrm>
          <a:prstGeom prst="rect">
            <a:avLst/>
          </a:prstGeom>
        </p:spPr>
      </p:pic>
      <p:pic>
        <p:nvPicPr>
          <p:cNvPr id="26" name="Picture 16">
            <a:extLst>
              <a:ext uri="{FF2B5EF4-FFF2-40B4-BE49-F238E27FC236}">
                <a16:creationId xmlns:a16="http://schemas.microsoft.com/office/drawing/2014/main" id="{B16565B2-A17E-DC53-4814-004705886ADE}"/>
              </a:ext>
            </a:extLst>
          </p:cNvPr>
          <p:cNvPicPr>
            <a:picLocks noChangeAspect="1"/>
          </p:cNvPicPr>
          <p:nvPr/>
        </p:nvPicPr>
        <p:blipFill>
          <a:blip r:embed="rId10"/>
          <a:srcRect/>
          <a:stretch>
            <a:fillRect/>
          </a:stretch>
        </p:blipFill>
        <p:spPr>
          <a:xfrm rot="20355731">
            <a:off x="13193288" y="4350415"/>
            <a:ext cx="6352759" cy="6608852"/>
          </a:xfrm>
          <a:prstGeom prst="rect">
            <a:avLst/>
          </a:prstGeom>
        </p:spPr>
      </p:pic>
      <p:pic>
        <p:nvPicPr>
          <p:cNvPr id="25" name="Picture 17">
            <a:extLst>
              <a:ext uri="{FF2B5EF4-FFF2-40B4-BE49-F238E27FC236}">
                <a16:creationId xmlns:a16="http://schemas.microsoft.com/office/drawing/2014/main" id="{549E4256-2E95-718E-04BD-6BE09D666CF6}"/>
              </a:ext>
            </a:extLst>
          </p:cNvPr>
          <p:cNvPicPr>
            <a:picLocks noChangeAspect="1"/>
          </p:cNvPicPr>
          <p:nvPr/>
        </p:nvPicPr>
        <p:blipFill>
          <a:blip r:embed="rId11"/>
          <a:srcRect/>
          <a:stretch>
            <a:fillRect/>
          </a:stretch>
        </p:blipFill>
        <p:spPr>
          <a:xfrm rot="20540017">
            <a:off x="11542841" y="7535523"/>
            <a:ext cx="2023269" cy="1980274"/>
          </a:xfrm>
          <a:prstGeom prst="rect">
            <a:avLst/>
          </a:prstGeom>
        </p:spPr>
      </p:pic>
      <p:pic>
        <p:nvPicPr>
          <p:cNvPr id="28" name="Picture 11">
            <a:extLst>
              <a:ext uri="{FF2B5EF4-FFF2-40B4-BE49-F238E27FC236}">
                <a16:creationId xmlns:a16="http://schemas.microsoft.com/office/drawing/2014/main" id="{F20668C4-E51A-EEAA-A604-2C16C128B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5938">
            <a:off x="810368" y="1336622"/>
            <a:ext cx="2341695" cy="4114800"/>
          </a:xfrm>
          <a:prstGeom prst="rect">
            <a:avLst/>
          </a:prstGeom>
        </p:spPr>
      </p:pic>
      <p:pic>
        <p:nvPicPr>
          <p:cNvPr id="29" name="Picture 10">
            <a:extLst>
              <a:ext uri="{FF2B5EF4-FFF2-40B4-BE49-F238E27FC236}">
                <a16:creationId xmlns:a16="http://schemas.microsoft.com/office/drawing/2014/main" id="{4D359950-94E1-5D1D-29BB-586514339A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87" y="5949398"/>
            <a:ext cx="2057400" cy="4114800"/>
          </a:xfrm>
          <a:prstGeom prst="rect">
            <a:avLst/>
          </a:prstGeom>
        </p:spPr>
      </p:pic>
      <p:pic>
        <p:nvPicPr>
          <p:cNvPr id="30" name="Picture 12">
            <a:extLst>
              <a:ext uri="{FF2B5EF4-FFF2-40B4-BE49-F238E27FC236}">
                <a16:creationId xmlns:a16="http://schemas.microsoft.com/office/drawing/2014/main" id="{2286B2BE-33C4-67C6-F00D-92DFB95EA73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152222" y="6972300"/>
            <a:ext cx="2454501" cy="3292624"/>
          </a:xfrm>
          <a:prstGeom prst="rect">
            <a:avLst/>
          </a:prstGeom>
        </p:spPr>
      </p:pic>
      <p:sp>
        <p:nvSpPr>
          <p:cNvPr id="31" name="TextBox 30">
            <a:extLst>
              <a:ext uri="{FF2B5EF4-FFF2-40B4-BE49-F238E27FC236}">
                <a16:creationId xmlns:a16="http://schemas.microsoft.com/office/drawing/2014/main" id="{CFBF693C-163A-6ABB-AF9B-13B93CCD8BC0}"/>
              </a:ext>
            </a:extLst>
          </p:cNvPr>
          <p:cNvSpPr txBox="1"/>
          <p:nvPr/>
        </p:nvSpPr>
        <p:spPr>
          <a:xfrm>
            <a:off x="4693880" y="2517104"/>
            <a:ext cx="8900239"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BÀI ĐỌC 4:</a:t>
            </a:r>
          </a:p>
          <a:p>
            <a:pPr algn="ctr">
              <a:lnSpc>
                <a:spcPct val="150000"/>
              </a:lnSpc>
            </a:pPr>
            <a:r>
              <a:rPr lang="en-US" sz="7500" b="1">
                <a:latin typeface="Arial" panose="020B0604020202020204" pitchFamily="34" charset="0"/>
                <a:cs typeface="Arial" panose="020B0604020202020204" pitchFamily="34" charset="0"/>
              </a:rPr>
              <a:t>BÀI TẬP LÀM VĂN</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iterate type="lt">
                                    <p:tmPct val="0"/>
                                  </p:iterate>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4" presetClass="emph" presetSubtype="0" repeatCount="indefinite" fill="hold" grpId="1" nodeType="clickEffect">
                                  <p:stCondLst>
                                    <p:cond delay="0"/>
                                  </p:stCondLst>
                                  <p:endCondLst>
                                    <p:cond evt="onNext" delay="0">
                                      <p:tgtEl>
                                        <p:sldTgt/>
                                      </p:tgtEl>
                                    </p:cond>
                                  </p:endCondLst>
                                  <p:iterate type="lt">
                                    <p:tmPct val="10000"/>
                                  </p:iterate>
                                  <p:childTnLst>
                                    <p:animMotion origin="layout" path="M 0.0 0.0 L 0.0 -0.07213" pathEditMode="relative" ptsTypes="">
                                      <p:cBhvr>
                                        <p:cTn id="60" dur="250" accel="50000" decel="50000" autoRev="1" fill="hold">
                                          <p:stCondLst>
                                            <p:cond delay="0"/>
                                          </p:stCondLst>
                                        </p:cTn>
                                        <p:tgtEl>
                                          <p:spTgt spid="31"/>
                                        </p:tgtEl>
                                        <p:attrNameLst>
                                          <p:attrName>ppt_x</p:attrName>
                                          <p:attrName>ppt_y</p:attrName>
                                        </p:attrNameLst>
                                      </p:cBhvr>
                                    </p:animMotion>
                                    <p:animRot by="1500000">
                                      <p:cBhvr>
                                        <p:cTn id="61" dur="125" fill="hold">
                                          <p:stCondLst>
                                            <p:cond delay="0"/>
                                          </p:stCondLst>
                                        </p:cTn>
                                        <p:tgtEl>
                                          <p:spTgt spid="31"/>
                                        </p:tgtEl>
                                        <p:attrNameLst>
                                          <p:attrName>r</p:attrName>
                                        </p:attrNameLst>
                                      </p:cBhvr>
                                    </p:animRot>
                                    <p:animRot by="-1500000">
                                      <p:cBhvr>
                                        <p:cTn id="62" dur="125" fill="hold">
                                          <p:stCondLst>
                                            <p:cond delay="125"/>
                                          </p:stCondLst>
                                        </p:cTn>
                                        <p:tgtEl>
                                          <p:spTgt spid="31"/>
                                        </p:tgtEl>
                                        <p:attrNameLst>
                                          <p:attrName>r</p:attrName>
                                        </p:attrNameLst>
                                      </p:cBhvr>
                                    </p:animRot>
                                    <p:animRot by="-1500000">
                                      <p:cBhvr>
                                        <p:cTn id="63" dur="125" fill="hold">
                                          <p:stCondLst>
                                            <p:cond delay="250"/>
                                          </p:stCondLst>
                                        </p:cTn>
                                        <p:tgtEl>
                                          <p:spTgt spid="31"/>
                                        </p:tgtEl>
                                        <p:attrNameLst>
                                          <p:attrName>r</p:attrName>
                                        </p:attrNameLst>
                                      </p:cBhvr>
                                    </p:animRot>
                                    <p:animRot by="1500000">
                                      <p:cBhvr>
                                        <p:cTn id="64"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6180564" y="2924281"/>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514600" y="-34759"/>
            <a:ext cx="8077200" cy="1632113"/>
          </a:xfrm>
          <a:prstGeom prst="rect">
            <a:avLst/>
          </a:prstGeom>
        </p:spPr>
        <p:txBody>
          <a:bodyPr wrap="square" lIns="0" tIns="0" rIns="0" bIns="0" rtlCol="0" anchor="t">
            <a:spAutoFit/>
          </a:bodyPr>
          <a:lstStyle/>
          <a:p>
            <a:pPr>
              <a:lnSpc>
                <a:spcPts val="15308"/>
              </a:lnSpc>
            </a:pPr>
            <a:r>
              <a:rPr lang="en-US" sz="5500" b="1">
                <a:solidFill>
                  <a:srgbClr val="FF0000"/>
                </a:solidFill>
                <a:latin typeface="Arial" panose="020B0604020202020204" pitchFamily="34" charset="0"/>
                <a:cs typeface="Arial" panose="020B0604020202020204" pitchFamily="34" charset="0"/>
              </a:rPr>
              <a:t>HĐ 1: Đọc thành tiếng</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442782" y="66911"/>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2978880" y="1715138"/>
            <a:ext cx="13799511" cy="6009081"/>
          </a:xfrm>
          <a:prstGeom prst="rect">
            <a:avLst/>
          </a:prstGeom>
          <a:noFill/>
        </p:spPr>
        <p:txBody>
          <a:bodyPr wrap="square" rtlCol="0">
            <a:spAutoFit/>
          </a:bodyPr>
          <a:lstStyle/>
          <a:p>
            <a:pPr>
              <a:lnSpc>
                <a:spcPct val="200000"/>
              </a:lnSpc>
            </a:pPr>
            <a:r>
              <a:rPr lang="en-US" sz="5000" b="1">
                <a:latin typeface="Arial" panose="020B0604020202020204" pitchFamily="34" charset="0"/>
                <a:cs typeface="Arial" panose="020B0604020202020204" pitchFamily="34" charset="0"/>
              </a:rPr>
              <a:t>Giọng đọc trong bài:</a:t>
            </a:r>
          </a:p>
          <a:p>
            <a:pPr marL="685800" indent="-685800">
              <a:lnSpc>
                <a:spcPct val="200000"/>
              </a:lnSpc>
              <a:buFont typeface="Wingdings" panose="05000000000000000000" pitchFamily="2" charset="2"/>
              <a:buChar char="§"/>
            </a:pPr>
            <a:r>
              <a:rPr lang="vi-VN" sz="5000">
                <a:cs typeface="Arial" panose="020B0604020202020204" pitchFamily="34" charset="0"/>
              </a:rPr>
              <a:t>Giọng kể phù hợp với diễn biến câu chuyện. </a:t>
            </a:r>
          </a:p>
          <a:p>
            <a:pPr marL="685800" indent="-685800">
              <a:lnSpc>
                <a:spcPct val="200000"/>
              </a:lnSpc>
              <a:buFont typeface="Wingdings" panose="05000000000000000000" pitchFamily="2" charset="2"/>
              <a:buChar char="§"/>
            </a:pPr>
            <a:r>
              <a:rPr lang="vi-VN" sz="5000">
                <a:cs typeface="Arial" panose="020B0604020202020204" pitchFamily="34" charset="0"/>
              </a:rPr>
              <a:t>Nhấn giọng, gây ấn tượng với những từ ngữ gợi tả, gợi cảm. </a:t>
            </a:r>
          </a:p>
        </p:txBody>
      </p:sp>
      <p:pic>
        <p:nvPicPr>
          <p:cNvPr id="15" name="Picture 3">
            <a:extLst>
              <a:ext uri="{FF2B5EF4-FFF2-40B4-BE49-F238E27FC236}">
                <a16:creationId xmlns:a16="http://schemas.microsoft.com/office/drawing/2014/main" id="{DED08C3B-E83B-F599-A476-4971D6028AD9}"/>
              </a:ext>
            </a:extLst>
          </p:cNvPr>
          <p:cNvPicPr>
            <a:picLocks noChangeAspect="1"/>
          </p:cNvPicPr>
          <p:nvPr/>
        </p:nvPicPr>
        <p:blipFill>
          <a:blip r:embed="rId6"/>
          <a:srcRect/>
          <a:stretch>
            <a:fillRect/>
          </a:stretch>
        </p:blipFill>
        <p:spPr>
          <a:xfrm>
            <a:off x="8686800" y="7170660"/>
            <a:ext cx="3268109" cy="2802403"/>
          </a:xfrm>
          <a:prstGeom prst="rect">
            <a:avLst/>
          </a:prstGeom>
        </p:spPr>
      </p:pic>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30140" y="8972181"/>
            <a:ext cx="1370454" cy="1407398"/>
          </a:xfrm>
          <a:prstGeom prst="rect">
            <a:avLst/>
          </a:prstGeom>
        </p:spPr>
      </p:pic>
    </p:spTree>
    <p:extLst>
      <p:ext uri="{BB962C8B-B14F-4D97-AF65-F5344CB8AC3E}">
        <p14:creationId xmlns:p14="http://schemas.microsoft.com/office/powerpoint/2010/main" val="843175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011687" y="-317153"/>
            <a:ext cx="8077200" cy="1602875"/>
          </a:xfrm>
          <a:prstGeom prst="rect">
            <a:avLst/>
          </a:prstGeom>
        </p:spPr>
        <p:txBody>
          <a:bodyPr wrap="square" lIns="0" tIns="0" rIns="0" bIns="0" rtlCol="0" anchor="t">
            <a:spAutoFit/>
          </a:bodyPr>
          <a:lstStyle/>
          <a:p>
            <a:pPr>
              <a:lnSpc>
                <a:spcPts val="15308"/>
              </a:lnSpc>
            </a:pPr>
            <a:r>
              <a:rPr lang="en-US" sz="4500" b="1">
                <a:solidFill>
                  <a:srgbClr val="FF0000"/>
                </a:solidFill>
                <a:latin typeface="Arial" panose="020B0604020202020204" pitchFamily="34" charset="0"/>
                <a:cs typeface="Arial" panose="020B0604020202020204" pitchFamily="34" charset="0"/>
              </a:rPr>
              <a:t>Ghép nghĩa của các từ sau:</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983725" y="-483428"/>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1922431" y="1153494"/>
            <a:ext cx="5479320" cy="1410771"/>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a) Khăn mùi soa</a:t>
            </a:r>
            <a:endParaRPr lang="vi-VN" sz="5000">
              <a:latin typeface="Arial" panose="020B0604020202020204" pitchFamily="34" charset="0"/>
              <a:cs typeface="Arial" panose="020B0604020202020204" pitchFamily="34" charset="0"/>
            </a:endParaRP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sp>
        <p:nvSpPr>
          <p:cNvPr id="16" name="TextBox 15">
            <a:extLst>
              <a:ext uri="{FF2B5EF4-FFF2-40B4-BE49-F238E27FC236}">
                <a16:creationId xmlns:a16="http://schemas.microsoft.com/office/drawing/2014/main" id="{EF80F833-4D19-FA38-7F9D-72EBDF200109}"/>
              </a:ext>
            </a:extLst>
          </p:cNvPr>
          <p:cNvSpPr txBox="1"/>
          <p:nvPr/>
        </p:nvSpPr>
        <p:spPr>
          <a:xfrm>
            <a:off x="2000801" y="2564265"/>
            <a:ext cx="5479320" cy="1410771"/>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b) Bí </a:t>
            </a:r>
            <a:endParaRPr lang="vi-VN" sz="5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7F40221-003C-8ECF-06EF-38A979A039A8}"/>
              </a:ext>
            </a:extLst>
          </p:cNvPr>
          <p:cNvSpPr txBox="1"/>
          <p:nvPr/>
        </p:nvSpPr>
        <p:spPr>
          <a:xfrm>
            <a:off x="2011687" y="3987028"/>
            <a:ext cx="5479320" cy="1410771"/>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c) Viết lia lịa</a:t>
            </a:r>
            <a:endParaRPr lang="vi-VN" sz="5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7DA4B1E-D351-25BF-FD2D-5281302127D5}"/>
              </a:ext>
            </a:extLst>
          </p:cNvPr>
          <p:cNvSpPr txBox="1"/>
          <p:nvPr/>
        </p:nvSpPr>
        <p:spPr>
          <a:xfrm>
            <a:off x="2011687" y="5356275"/>
            <a:ext cx="5479320" cy="1410771"/>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d) Ngắn ngủn</a:t>
            </a:r>
            <a:endParaRPr lang="vi-VN" sz="5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2A7F2C1-EDDB-980C-854B-3F6C907C42DA}"/>
              </a:ext>
            </a:extLst>
          </p:cNvPr>
          <p:cNvSpPr txBox="1"/>
          <p:nvPr/>
        </p:nvSpPr>
        <p:spPr>
          <a:xfrm>
            <a:off x="7998392" y="1211770"/>
            <a:ext cx="6425048" cy="1392432"/>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1) rất ngắn (có ý chê)</a:t>
            </a:r>
            <a:endParaRPr lang="vi-VN" sz="5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83816CF-2084-4304-3D7E-7C1E7491C324}"/>
              </a:ext>
            </a:extLst>
          </p:cNvPr>
          <p:cNvSpPr txBox="1"/>
          <p:nvPr/>
        </p:nvSpPr>
        <p:spPr>
          <a:xfrm>
            <a:off x="8079298" y="2719145"/>
            <a:ext cx="9366978" cy="1392432"/>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2) Ở vào hoàn cảnh khó khăn…</a:t>
            </a:r>
            <a:endParaRPr lang="vi-VN" sz="5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16ED766-E5B5-70D9-2E6B-FAA05058028D}"/>
              </a:ext>
            </a:extLst>
          </p:cNvPr>
          <p:cNvSpPr txBox="1"/>
          <p:nvPr/>
        </p:nvSpPr>
        <p:spPr>
          <a:xfrm>
            <a:off x="8079298" y="4041126"/>
            <a:ext cx="8411370" cy="1392432"/>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3) Viết rất nhanh và liên tục</a:t>
            </a:r>
            <a:endParaRPr lang="vi-VN" sz="5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BB0D145-9552-48D6-A0D3-9906BEA140CA}"/>
              </a:ext>
            </a:extLst>
          </p:cNvPr>
          <p:cNvSpPr txBox="1"/>
          <p:nvPr/>
        </p:nvSpPr>
        <p:spPr>
          <a:xfrm>
            <a:off x="8079298" y="5548341"/>
            <a:ext cx="10363200" cy="1392432"/>
          </a:xfrm>
          <a:prstGeom prst="rect">
            <a:avLst/>
          </a:prstGeom>
          <a:noFill/>
        </p:spPr>
        <p:txBody>
          <a:bodyPr wrap="square" rtlCol="0">
            <a:spAutoFit/>
          </a:bodyPr>
          <a:lstStyle/>
          <a:p>
            <a:pPr>
              <a:lnSpc>
                <a:spcPct val="200000"/>
              </a:lnSpc>
            </a:pPr>
            <a:r>
              <a:rPr lang="en-US" sz="5000">
                <a:latin typeface="Arial" panose="020B0604020202020204" pitchFamily="34" charset="0"/>
                <a:cs typeface="Arial" panose="020B0604020202020204" pitchFamily="34" charset="0"/>
              </a:rPr>
              <a:t>4) Loại khăn mỏng dùng để bỏ túi…</a:t>
            </a:r>
            <a:endParaRPr lang="vi-VN" sz="5000">
              <a:latin typeface="Arial" panose="020B0604020202020204" pitchFamily="34" charset="0"/>
              <a:cs typeface="Arial" panose="020B0604020202020204" pitchFamily="34" charset="0"/>
            </a:endParaRPr>
          </a:p>
        </p:txBody>
      </p:sp>
      <p:pic>
        <p:nvPicPr>
          <p:cNvPr id="26" name="Picture 23">
            <a:extLst>
              <a:ext uri="{FF2B5EF4-FFF2-40B4-BE49-F238E27FC236}">
                <a16:creationId xmlns:a16="http://schemas.microsoft.com/office/drawing/2014/main" id="{DB2F091F-155C-1555-C3A1-676A26BC5B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16691" y="7047657"/>
            <a:ext cx="2704120" cy="3072864"/>
          </a:xfrm>
          <a:prstGeom prst="rect">
            <a:avLst/>
          </a:prstGeom>
        </p:spPr>
      </p:pic>
    </p:spTree>
    <p:extLst>
      <p:ext uri="{BB962C8B-B14F-4D97-AF65-F5344CB8AC3E}">
        <p14:creationId xmlns:p14="http://schemas.microsoft.com/office/powerpoint/2010/main" val="3337613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9" presetClass="path" presetSubtype="0" accel="50000" decel="50000" fill="hold" grpId="2" nodeType="clickEffect">
                                  <p:stCondLst>
                                    <p:cond delay="0"/>
                                  </p:stCondLst>
                                  <p:childTnLst>
                                    <p:animMotion origin="layout" path="M 3.19444E-6 -4.44444E-6 L -0.00426 -0.42546 " pathEditMode="relative" rAng="0" ptsTypes="AA">
                                      <p:cBhvr>
                                        <p:cTn id="79" dur="2000" fill="hold"/>
                                        <p:tgtEl>
                                          <p:spTgt spid="25"/>
                                        </p:tgtEl>
                                        <p:attrNameLst>
                                          <p:attrName>ppt_x</p:attrName>
                                          <p:attrName>ppt_y</p:attrName>
                                        </p:attrNameLst>
                                      </p:cBhvr>
                                      <p:rCtr x="-217" y="-21281"/>
                                    </p:animMotion>
                                  </p:childTnLst>
                                </p:cTn>
                              </p:par>
                              <p:par>
                                <p:cTn id="80" presetID="1" presetClass="entr" presetSubtype="0" fill="hold" grpId="3" nodeType="with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2"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2"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2" nodeType="clickEffect">
                                  <p:stCondLst>
                                    <p:cond delay="0"/>
                                  </p:stCondLst>
                                  <p:childTnLst>
                                    <p:animMotion origin="layout" path="M -8.33333E-7 4.93827E-7 L 0.00365 0.41497 " pathEditMode="relative" rAng="0" ptsTypes="AA">
                                      <p:cBhvr>
                                        <p:cTn id="93" dur="2000" fill="hold"/>
                                        <p:tgtEl>
                                          <p:spTgt spid="22"/>
                                        </p:tgtEl>
                                        <p:attrNameLst>
                                          <p:attrName>ppt_x</p:attrName>
                                          <p:attrName>ppt_y</p:attrName>
                                        </p:attrNameLst>
                                      </p:cBhvr>
                                      <p:rCtr x="182" y="20741"/>
                                    </p:animMotion>
                                  </p:childTnLst>
                                </p:cTn>
                              </p:par>
                              <p:par>
                                <p:cTn id="94" presetID="1" presetClass="entr" presetSubtype="0" fill="hold" grpId="3" nodeType="with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6" grpId="0"/>
      <p:bldP spid="19" grpId="0"/>
      <p:bldP spid="21" grpId="0"/>
      <p:bldP spid="22" grpId="0"/>
      <p:bldP spid="22" grpId="1"/>
      <p:bldP spid="22" grpId="2"/>
      <p:bldP spid="22" grpId="3"/>
      <p:bldP spid="23" grpId="0"/>
      <p:bldP spid="23" grpId="1"/>
      <p:bldP spid="23" grpId="2"/>
      <p:bldP spid="24" grpId="0"/>
      <p:bldP spid="24" grpId="1"/>
      <p:bldP spid="24" grpId="2"/>
      <p:bldP spid="25" grpId="0"/>
      <p:bldP spid="25" grpId="1"/>
      <p:bldP spid="25" grpId="2"/>
      <p:bldP spid="25" grpId="3"/>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6BD"/>
        </a:solidFill>
        <a:effectLst/>
      </p:bgPr>
    </p:bg>
    <p:spTree>
      <p:nvGrpSpPr>
        <p:cNvPr id="1" name=""/>
        <p:cNvGrpSpPr/>
        <p:nvPr/>
      </p:nvGrpSpPr>
      <p:grpSpPr>
        <a:xfrm>
          <a:off x="0" y="0"/>
          <a:ext cx="0" cy="0"/>
          <a:chOff x="0" y="0"/>
          <a:chExt cx="0" cy="0"/>
        </a:xfrm>
      </p:grpSpPr>
      <p:grpSp>
        <p:nvGrpSpPr>
          <p:cNvPr id="2" name="Group 2"/>
          <p:cNvGrpSpPr/>
          <p:nvPr/>
        </p:nvGrpSpPr>
        <p:grpSpPr>
          <a:xfrm>
            <a:off x="-593611" y="8333879"/>
            <a:ext cx="19445107" cy="10287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BE4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0451">
            <a:off x="15106082" y="-649596"/>
            <a:ext cx="3189025" cy="34290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90445" y="7520125"/>
            <a:ext cx="2840515" cy="29979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884" y="5912549"/>
            <a:ext cx="4516659" cy="4766923"/>
          </a:xfrm>
          <a:prstGeom prst="rect">
            <a:avLst/>
          </a:prstGeom>
        </p:spPr>
      </p:pic>
      <p:sp>
        <p:nvSpPr>
          <p:cNvPr id="12" name="TextBox 12"/>
          <p:cNvSpPr txBox="1"/>
          <p:nvPr/>
        </p:nvSpPr>
        <p:spPr>
          <a:xfrm>
            <a:off x="2011687" y="-317153"/>
            <a:ext cx="8077200" cy="1602875"/>
          </a:xfrm>
          <a:prstGeom prst="rect">
            <a:avLst/>
          </a:prstGeom>
        </p:spPr>
        <p:txBody>
          <a:bodyPr wrap="square" lIns="0" tIns="0" rIns="0" bIns="0" rtlCol="0" anchor="t">
            <a:spAutoFit/>
          </a:bodyPr>
          <a:lstStyle/>
          <a:p>
            <a:pPr>
              <a:lnSpc>
                <a:spcPts val="15308"/>
              </a:lnSpc>
            </a:pPr>
            <a:r>
              <a:rPr lang="en-US" sz="5000" b="1">
                <a:solidFill>
                  <a:srgbClr val="FF0000"/>
                </a:solidFill>
                <a:latin typeface="Arial" panose="020B0604020202020204" pitchFamily="34" charset="0"/>
                <a:cs typeface="Arial" panose="020B0604020202020204" pitchFamily="34" charset="0"/>
              </a:rPr>
              <a:t>Thực hành đọc bài</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4852" flipH="1" flipV="1">
            <a:off x="-983725" y="-483428"/>
            <a:ext cx="2942964" cy="3164477"/>
          </a:xfrm>
          <a:prstGeom prst="rect">
            <a:avLst/>
          </a:prstGeom>
        </p:spPr>
      </p:pic>
      <p:sp>
        <p:nvSpPr>
          <p:cNvPr id="17" name="TextBox 16">
            <a:extLst>
              <a:ext uri="{FF2B5EF4-FFF2-40B4-BE49-F238E27FC236}">
                <a16:creationId xmlns:a16="http://schemas.microsoft.com/office/drawing/2014/main" id="{2F9B0B3F-FE38-4A20-E2AB-ADAC58E29AB3}"/>
              </a:ext>
            </a:extLst>
          </p:cNvPr>
          <p:cNvSpPr txBox="1"/>
          <p:nvPr/>
        </p:nvSpPr>
        <p:spPr>
          <a:xfrm>
            <a:off x="2335639" y="1747417"/>
            <a:ext cx="14083633" cy="5720540"/>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Hướng dẫn:</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Các em chú ý đọc đúng các tên phiên âm nước ngoài.</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Ngắt nghỉ đúng dấu câu hoặc nghĩa, đọc đúng thanh điệu.</a:t>
            </a:r>
          </a:p>
        </p:txBody>
      </p:sp>
      <p:pic>
        <p:nvPicPr>
          <p:cNvPr id="18" name="Picture 14">
            <a:extLst>
              <a:ext uri="{FF2B5EF4-FFF2-40B4-BE49-F238E27FC236}">
                <a16:creationId xmlns:a16="http://schemas.microsoft.com/office/drawing/2014/main" id="{5DB5CC0E-99DC-E3F1-CF95-0847EE56C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9833" y="8803548"/>
            <a:ext cx="1370454" cy="1407398"/>
          </a:xfrm>
          <a:prstGeom prst="rect">
            <a:avLst/>
          </a:prstGeom>
        </p:spPr>
      </p:pic>
      <p:pic>
        <p:nvPicPr>
          <p:cNvPr id="20" name="Picture 14">
            <a:extLst>
              <a:ext uri="{FF2B5EF4-FFF2-40B4-BE49-F238E27FC236}">
                <a16:creationId xmlns:a16="http://schemas.microsoft.com/office/drawing/2014/main" id="{713713EE-BD07-4886-6742-E0BD46E7F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30140" y="8972181"/>
            <a:ext cx="1370454" cy="1407398"/>
          </a:xfrm>
          <a:prstGeom prst="rect">
            <a:avLst/>
          </a:prstGeom>
        </p:spPr>
      </p:pic>
      <p:pic>
        <p:nvPicPr>
          <p:cNvPr id="4" name="Picture 3">
            <a:extLst>
              <a:ext uri="{FF2B5EF4-FFF2-40B4-BE49-F238E27FC236}">
                <a16:creationId xmlns:a16="http://schemas.microsoft.com/office/drawing/2014/main" id="{7EA64CCF-E866-A8B8-E5A5-557D491662B4}"/>
              </a:ext>
            </a:extLst>
          </p:cNvPr>
          <p:cNvPicPr>
            <a:picLocks noChangeAspect="1"/>
          </p:cNvPicPr>
          <p:nvPr/>
        </p:nvPicPr>
        <p:blipFill>
          <a:blip r:embed="rId8"/>
          <a:stretch>
            <a:fillRect/>
          </a:stretch>
        </p:blipFill>
        <p:spPr>
          <a:xfrm>
            <a:off x="14889043" y="613696"/>
            <a:ext cx="3060457" cy="4115157"/>
          </a:xfrm>
          <a:prstGeom prst="rect">
            <a:avLst/>
          </a:prstGeom>
        </p:spPr>
      </p:pic>
      <p:pic>
        <p:nvPicPr>
          <p:cNvPr id="27" name="Picture 4">
            <a:extLst>
              <a:ext uri="{FF2B5EF4-FFF2-40B4-BE49-F238E27FC236}">
                <a16:creationId xmlns:a16="http://schemas.microsoft.com/office/drawing/2014/main" id="{C681F88B-CC7D-3165-674A-684AF64F51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00581" y="6797057"/>
            <a:ext cx="3806865" cy="2997906"/>
          </a:xfrm>
          <a:prstGeom prst="rect">
            <a:avLst/>
          </a:prstGeom>
        </p:spPr>
      </p:pic>
    </p:spTree>
    <p:extLst>
      <p:ext uri="{BB962C8B-B14F-4D97-AF65-F5344CB8AC3E}">
        <p14:creationId xmlns:p14="http://schemas.microsoft.com/office/powerpoint/2010/main" val="13066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939</Words>
  <Application>Microsoft Office PowerPoint</Application>
  <PresentationFormat>Custom</PresentationFormat>
  <Paragraphs>89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Colorful Creative Types Of Animals Based On Habitat Presentation</dc:title>
  <cp:lastModifiedBy>Thảo Đào</cp:lastModifiedBy>
  <cp:revision>4</cp:revision>
  <dcterms:created xsi:type="dcterms:W3CDTF">2006-08-16T00:00:00Z</dcterms:created>
  <dcterms:modified xsi:type="dcterms:W3CDTF">2022-08-02T22:53:20Z</dcterms:modified>
  <dc:identifier>DAFHxjePI-A</dc:identifier>
</cp:coreProperties>
</file>