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294" r:id="rId2"/>
    <p:sldId id="295" r:id="rId3"/>
    <p:sldId id="258" r:id="rId4"/>
    <p:sldId id="259" r:id="rId5"/>
    <p:sldId id="260" r:id="rId6"/>
    <p:sldId id="276" r:id="rId7"/>
    <p:sldId id="261" r:id="rId8"/>
    <p:sldId id="277" r:id="rId9"/>
    <p:sldId id="278" r:id="rId10"/>
    <p:sldId id="279" r:id="rId11"/>
    <p:sldId id="263" r:id="rId12"/>
    <p:sldId id="281" r:id="rId13"/>
    <p:sldId id="264" r:id="rId14"/>
    <p:sldId id="282" r:id="rId15"/>
    <p:sldId id="265" r:id="rId16"/>
    <p:sldId id="266" r:id="rId17"/>
    <p:sldId id="283" r:id="rId18"/>
    <p:sldId id="289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5" d="100"/>
          <a:sy n="55" d="100"/>
        </p:scale>
        <p:origin x="-73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DB28-5B88-4BB3-A27D-CE95781F38D4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B118C-1010-4E25-BF4F-1AA7D2ABA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B118C-1010-4E25-BF4F-1AA7D2ABA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22EE5-B775-4370-B347-06661891B40E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64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2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77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2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700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700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7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700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700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7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90" name="Google Shape;90;p7"/>
          <p:cNvSpPr/>
          <p:nvPr/>
        </p:nvSpPr>
        <p:spPr>
          <a:xfrm>
            <a:off x="10851766" y="316035"/>
            <a:ext cx="985341" cy="1237312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11396892" y="3796060"/>
            <a:ext cx="349497" cy="308144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5902355" y="6299608"/>
            <a:ext cx="1184197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7158362" y="6340678"/>
            <a:ext cx="115853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7384870" y="6340232"/>
            <a:ext cx="399637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34048" y="1370193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342669" y="1494769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01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2967" y="1037461"/>
            <a:ext cx="10106061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947125" y="723249"/>
            <a:ext cx="1085676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829291" y="1094674"/>
            <a:ext cx="247627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930557" y="673688"/>
            <a:ext cx="110816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7624" y="649722"/>
            <a:ext cx="371152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33007" y="6019681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33479" y="6161424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490533" y="2308633"/>
            <a:ext cx="72108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792726" y="883466"/>
            <a:ext cx="1646557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728001" y="4316907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10600281" y="5251215"/>
            <a:ext cx="282332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3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90710"/>
            <a:ext cx="11887200" cy="74749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38200"/>
            <a:ext cx="11887200" cy="593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7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84" y="89397"/>
            <a:ext cx="11765216" cy="74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302" y="1026782"/>
            <a:ext cx="11783298" cy="583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27. Slide 2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27. Slide 2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video" Target="../media/media2.mp4"/><Relationship Id="rId7" Type="http://schemas.openxmlformats.org/officeDocument/2006/relationships/image" Target="../media/image12.emf"/><Relationship Id="rId2" Type="http://schemas.microsoft.com/office/2007/relationships/media" Target="../media/media2.mp4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27. Slide 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1"/>
            <a:ext cx="12192000" cy="6856389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xmlns="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304800" y="1480114"/>
            <a:ext cx="7213600" cy="2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53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KHỞI ĐỘNG</a:t>
            </a:r>
            <a:r>
              <a:rPr lang="en-US" sz="53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53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863" y="5230157"/>
            <a:ext cx="2604081" cy="14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3400" y="1658034"/>
            <a:ext cx="7556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99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709"/>
            <a:ext cx="12103100" cy="1301993"/>
          </a:xfrm>
        </p:spPr>
        <p:txBody>
          <a:bodyPr>
            <a:normAutofit/>
          </a:bodyPr>
          <a:lstStyle/>
          <a:p>
            <a:pPr algn="ctr"/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TÌM HIỂU KHẢ NĂNG DẪN ĐIỆN, DẪN NHIỆT CỦA  MỘT SỐ VẬT LIỆU THÔNG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191" y="1280161"/>
            <a:ext cx="7915226" cy="53763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 Tìm hiểu về khả năng dẫn điện của vật liệu</a:t>
            </a:r>
          </a:p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1.1. Chuẩn bị</a:t>
            </a:r>
          </a:p>
          <a:p>
            <a:pPr algn="just">
              <a:buFontTx/>
              <a:buChar char="-"/>
            </a:pPr>
            <a:r>
              <a:rPr lang="en-US"/>
              <a:t>Bộ dụng cụ sơ đồ</a:t>
            </a:r>
          </a:p>
          <a:p>
            <a:pPr lvl="0" algn="just">
              <a:buFontTx/>
              <a:buChar char="-"/>
            </a:pPr>
            <a:r>
              <a:rPr lang="en-US"/>
              <a:t>Các vật dụng bằng kim loại, nhựa, gỗ, cao su, thủy tinh, gốm sứ.</a:t>
            </a:r>
          </a:p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1.2. Tiến hành</a:t>
            </a:r>
          </a:p>
          <a:p>
            <a:pPr algn="just">
              <a:buFontTx/>
              <a:buChar char="-"/>
            </a:pPr>
            <a:r>
              <a:rPr lang="en-US"/>
              <a:t>Kiểm tra dụng cụ: Kẹp 2 đầu kẹp trực tiếp vào nhau xem có sáng không.</a:t>
            </a:r>
          </a:p>
          <a:p>
            <a:pPr algn="just">
              <a:buFontTx/>
              <a:buChar char="-"/>
            </a:pPr>
            <a:r>
              <a:rPr lang="en-US"/>
              <a:t>Kẹp lần lượt từng đồ vật vào hai chiếc kẹp.</a:t>
            </a:r>
          </a:p>
          <a:p>
            <a:pPr algn="just">
              <a:buFontTx/>
              <a:buChar char="-"/>
            </a:pPr>
            <a:r>
              <a:rPr lang="en-US"/>
              <a:t>Quan sát và ghi kết quả vào PHIẾU HT SỐ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26" y="2002206"/>
            <a:ext cx="3756074" cy="24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63013"/>
              </p:ext>
            </p:extLst>
          </p:nvPr>
        </p:nvGraphicFramePr>
        <p:xfrm>
          <a:off x="838200" y="990603"/>
          <a:ext cx="10401299" cy="5486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576"/>
                <a:gridCol w="4259263"/>
                <a:gridCol w="4727460"/>
              </a:tblGrid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spc="-3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Nhựa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Gốm, sứ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su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7650" y="178504"/>
            <a:ext cx="12249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ếm ngược 3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3650" y="5886450"/>
            <a:ext cx="1692664" cy="9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3234" y="1779350"/>
            <a:ext cx="4211392" cy="25151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129" y="789973"/>
            <a:ext cx="7512285" cy="646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US" b="1">
                <a:solidFill>
                  <a:srgbClr val="FF0000"/>
                </a:solidFill>
              </a:rPr>
              <a:t>2.1. Chuẩn bị</a:t>
            </a:r>
          </a:p>
          <a:p>
            <a:pPr marL="0" lvl="0" indent="0">
              <a:buNone/>
            </a:pPr>
            <a:r>
              <a:rPr lang="en-US"/>
              <a:t>- Bát sứ, các thìa bằng kim loại, gỗ, sứ, nhựa.</a:t>
            </a:r>
          </a:p>
          <a:p>
            <a:pPr marL="0" indent="0" algn="just">
              <a:buFont typeface="Wingdings 3" charset="2"/>
              <a:buNone/>
            </a:pPr>
            <a:r>
              <a:rPr lang="en-US" b="1">
                <a:solidFill>
                  <a:srgbClr val="FF0000"/>
                </a:solidFill>
              </a:rPr>
              <a:t>2.2. Tiến hành</a:t>
            </a:r>
          </a:p>
          <a:p>
            <a:pPr algn="just">
              <a:buFontTx/>
              <a:buChar char="-"/>
            </a:pPr>
            <a:r>
              <a:rPr lang="en-US"/>
              <a:t>Đổ nước nóng già (khoảng 90</a:t>
            </a:r>
            <a:r>
              <a:rPr lang="en-US" baseline="30000"/>
              <a:t>o</a:t>
            </a:r>
            <a:r>
              <a:rPr lang="en-US"/>
              <a:t>C) vào 2/3 bát và đặt 4 chiếc thìa vào bát. Sau khoảng 2 – 3 phút, dùng tay cầm vào cán từng chiếc thìa.</a:t>
            </a:r>
          </a:p>
          <a:p>
            <a:pPr algn="just">
              <a:buFontTx/>
              <a:buChar char="-"/>
            </a:pPr>
            <a:r>
              <a:rPr lang="en-US"/>
              <a:t>Lặp lại thí nghiệm nhưng thay nước nóng bằng nước đá.</a:t>
            </a:r>
          </a:p>
          <a:p>
            <a:pPr algn="just">
              <a:buFontTx/>
              <a:buChar char="-"/>
            </a:pPr>
            <a:r>
              <a:rPr lang="en-US"/>
              <a:t>Quan sát và ghi kết quả vào PHT SỐ 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29" y="257577"/>
            <a:ext cx="896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Tìm hiểu về khả năng dẫn nhiệt của vật liệu</a:t>
            </a:r>
          </a:p>
        </p:txBody>
      </p:sp>
    </p:spTree>
    <p:extLst>
      <p:ext uri="{BB962C8B-B14F-4D97-AF65-F5344CB8AC3E}">
        <p14:creationId xmlns:p14="http://schemas.microsoft.com/office/powerpoint/2010/main" val="38286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677942"/>
              </p:ext>
            </p:extLst>
          </p:nvPr>
        </p:nvGraphicFramePr>
        <p:xfrm>
          <a:off x="950277" y="1084574"/>
          <a:ext cx="10784524" cy="539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9614"/>
                <a:gridCol w="2839614"/>
                <a:gridCol w="2764492"/>
                <a:gridCol w="2340804"/>
              </a:tblGrid>
              <a:tr h="18093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 thìa nóng hơn/lạnh hơn/ không nhận thấy thay đổi?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 liệu dẫn nhiệt tốt hay không?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Nhúng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Nhúng vào nước lạnh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Nhựa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Gốm sứ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3" y="-61128"/>
            <a:ext cx="115098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phút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Đếm ngược 3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6050" y="5848350"/>
            <a:ext cx="1692664" cy="9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TÍNH CHẤT CỦA MỘT SỐ VẬT LIỆU THÔNG DỤNG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5" y="838200"/>
            <a:ext cx="11918915" cy="56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ÁP DỤNG: PHIẾU HỌC TẬP SỐ 3 (theo cặp)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683653"/>
            <a:ext cx="11887200" cy="59309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/>
              <a:t>Câu 1.</a:t>
            </a:r>
            <a:r>
              <a:rPr lang="en-US"/>
              <a:t> Để làm chiếc ấm điện đun nước, người ta đã sử dụng vật liệu nào? Giải thích.</a:t>
            </a:r>
          </a:p>
          <a:p>
            <a:pPr marL="0" indent="0" algn="just">
              <a:buNone/>
            </a:pPr>
            <a:r>
              <a:rPr lang="en-US" b="1"/>
              <a:t>Câu 2:</a:t>
            </a:r>
            <a:r>
              <a:rPr lang="en-US"/>
              <a:t> Quan sát hình ảnh các đồ vật, nêu vật liệu và tính chất của vật liệu tạo ra chúng. Công dụng của nó là gì?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just">
              <a:buNone/>
            </a:pPr>
            <a:endParaRPr lang="en-US" b="1"/>
          </a:p>
          <a:p>
            <a:pPr marL="0" indent="0" algn="just">
              <a:buNone/>
            </a:pPr>
            <a:r>
              <a:rPr lang="en-US" b="1"/>
              <a:t>Câu 3.</a:t>
            </a:r>
            <a:r>
              <a:rPr lang="en-US"/>
              <a:t> Hãy cho biết sử dụng một số đồ dùng trong gia đình sao cho an toàn (tránh bị bỏng, tránh bị điện giật,…).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4" y="2625770"/>
            <a:ext cx="1778805" cy="1778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66" y="2625770"/>
            <a:ext cx="2041030" cy="177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62" y="2625770"/>
            <a:ext cx="1778805" cy="177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59" y="2625770"/>
            <a:ext cx="1778805" cy="177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04" y="2625770"/>
            <a:ext cx="1760440" cy="177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23" y="2679956"/>
            <a:ext cx="1696189" cy="16961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9366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3142341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182124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157721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187284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11086177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6" name="Đồng hồ đếm ngược 5 phút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66923" y="5891221"/>
            <a:ext cx="1636177" cy="9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113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22301" y="1889682"/>
            <a:ext cx="2743200" cy="266168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365500" y="1822450"/>
            <a:ext cx="2933699" cy="952500"/>
          </a:xfrm>
          <a:custGeom>
            <a:avLst/>
            <a:gdLst>
              <a:gd name="T0" fmla="*/ 0 w 1086"/>
              <a:gd name="T1" fmla="*/ 592 h 592"/>
              <a:gd name="T2" fmla="*/ 66 w 1086"/>
              <a:gd name="T3" fmla="*/ 256 h 592"/>
              <a:gd name="T4" fmla="*/ 366 w 1086"/>
              <a:gd name="T5" fmla="*/ 40 h 592"/>
              <a:gd name="T6" fmla="*/ 1086 w 1086"/>
              <a:gd name="T7" fmla="*/ 1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6" h="592">
                <a:moveTo>
                  <a:pt x="0" y="592"/>
                </a:moveTo>
                <a:cubicBezTo>
                  <a:pt x="11" y="536"/>
                  <a:pt x="5" y="348"/>
                  <a:pt x="66" y="256"/>
                </a:cubicBezTo>
                <a:cubicBezTo>
                  <a:pt x="127" y="164"/>
                  <a:pt x="196" y="80"/>
                  <a:pt x="366" y="40"/>
                </a:cubicBezTo>
                <a:cubicBezTo>
                  <a:pt x="536" y="0"/>
                  <a:pt x="936" y="21"/>
                  <a:pt x="1086" y="16"/>
                </a:cubicBezTo>
              </a:path>
            </a:pathLst>
          </a:custGeom>
          <a:noFill/>
          <a:ln w="762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352799" y="3708401"/>
            <a:ext cx="2854325" cy="887413"/>
          </a:xfrm>
          <a:custGeom>
            <a:avLst/>
            <a:gdLst>
              <a:gd name="T0" fmla="*/ 0 w 1320"/>
              <a:gd name="T1" fmla="*/ 0 h 559"/>
              <a:gd name="T2" fmla="*/ 105 w 1320"/>
              <a:gd name="T3" fmla="*/ 350 h 559"/>
              <a:gd name="T4" fmla="*/ 422 w 1320"/>
              <a:gd name="T5" fmla="*/ 525 h 559"/>
              <a:gd name="T6" fmla="*/ 1320 w 1320"/>
              <a:gd name="T7" fmla="*/ 552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0" h="559">
                <a:moveTo>
                  <a:pt x="0" y="0"/>
                </a:moveTo>
                <a:cubicBezTo>
                  <a:pt x="18" y="58"/>
                  <a:pt x="35" y="263"/>
                  <a:pt x="105" y="350"/>
                </a:cubicBezTo>
                <a:cubicBezTo>
                  <a:pt x="176" y="438"/>
                  <a:pt x="220" y="491"/>
                  <a:pt x="422" y="525"/>
                </a:cubicBezTo>
                <a:cubicBezTo>
                  <a:pt x="624" y="559"/>
                  <a:pt x="1133" y="546"/>
                  <a:pt x="1320" y="552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267200" y="1441451"/>
            <a:ext cx="203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Tính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chất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267200" y="4184651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Ứng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11150" y="621091"/>
            <a:ext cx="721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</a:rPr>
              <a:t>Củng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cố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726" y="1993484"/>
            <a:ext cx="229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2999" y="3708401"/>
            <a:ext cx="2182814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>
            <a:off x="6146799" y="910828"/>
            <a:ext cx="2136775" cy="1823244"/>
          </a:xfrm>
          <a:prstGeom prst="snip2Same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Uứng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34919" y="970076"/>
            <a:ext cx="1820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4" grpId="0"/>
      <p:bldP spid="9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685800"/>
            <a:ext cx="98552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812800" y="1219200"/>
            <a:ext cx="904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68325" indent="-5683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Trong các vật liệu sau, vật liệu nào dẫn điện tốt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.VnVogue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743200" y="23622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5" name="Rectangle 7"/>
          <p:cNvSpPr>
            <a:spLocks noRot="1" noChangeArrowheads="1"/>
          </p:cNvSpPr>
          <p:nvPr/>
        </p:nvSpPr>
        <p:spPr bwMode="auto">
          <a:xfrm>
            <a:off x="3149600" y="2590800"/>
            <a:ext cx="70104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/>
              <a:t>Thủy tinh</a:t>
            </a:r>
            <a:endParaRPr lang="en-US" sz="2800" dirty="0"/>
          </a:p>
          <a:p>
            <a:pPr eaLnBrk="0" hangingPunct="0"/>
            <a:endParaRPr lang="en-US" sz="2800" b="1" dirty="0">
              <a:solidFill>
                <a:srgbClr val="000099"/>
              </a:solidFill>
              <a:latin typeface=".VnArial" pitchFamily="34" charset="0"/>
            </a:endParaRPr>
          </a:p>
        </p:txBody>
      </p:sp>
      <p:pic>
        <p:nvPicPr>
          <p:cNvPr id="28" name="Picture 33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9144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600" y="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0" y="304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685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743200" y="33528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7" name="Rectangle 7"/>
          <p:cNvSpPr>
            <a:spLocks noRot="1" noChangeArrowheads="1"/>
          </p:cNvSpPr>
          <p:nvPr/>
        </p:nvSpPr>
        <p:spPr bwMode="auto">
          <a:xfrm>
            <a:off x="3149600" y="3581400"/>
            <a:ext cx="77216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dirty="0">
              <a:solidFill>
                <a:srgbClr val="000099"/>
              </a:solidFill>
              <a:latin typeface=".Vn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844800" y="44196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9" name="Rectangle 7"/>
          <p:cNvSpPr>
            <a:spLocks noRot="1" noChangeArrowheads="1"/>
          </p:cNvSpPr>
          <p:nvPr/>
        </p:nvSpPr>
        <p:spPr bwMode="auto">
          <a:xfrm>
            <a:off x="3149600" y="4495800"/>
            <a:ext cx="39624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/>
              <a:t>Kim loại</a:t>
            </a:r>
            <a:endParaRPr lang="en-US" sz="2800" dirty="0"/>
          </a:p>
        </p:txBody>
      </p:sp>
      <p:sp>
        <p:nvSpPr>
          <p:cNvPr id="10" name="Rectangle 7"/>
          <p:cNvSpPr>
            <a:spLocks noRot="1" noChangeArrowheads="1"/>
          </p:cNvSpPr>
          <p:nvPr/>
        </p:nvSpPr>
        <p:spPr bwMode="auto">
          <a:xfrm>
            <a:off x="3454400" y="8151813"/>
            <a:ext cx="40640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600" b="1">
                <a:solidFill>
                  <a:srgbClr val="000099"/>
                </a:solidFill>
                <a:latin typeface=".VnArial" pitchFamily="34" charset="0"/>
              </a:rPr>
              <a:t> C¶ A vµ B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77851" y="3362325"/>
            <a:ext cx="2032000" cy="685800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814918" y="3340100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58800" y="4494213"/>
            <a:ext cx="2032000" cy="685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05317" y="4483100"/>
            <a:ext cx="2062976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®óng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09600" y="2268539"/>
            <a:ext cx="2032000" cy="712787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783167" y="2251075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grpSp>
        <p:nvGrpSpPr>
          <p:cNvPr id="20" name="Oval 23"/>
          <p:cNvGrpSpPr>
            <a:grpSpLocks/>
          </p:cNvGrpSpPr>
          <p:nvPr/>
        </p:nvGrpSpPr>
        <p:grpSpPr bwMode="auto">
          <a:xfrm>
            <a:off x="546101" y="3335339"/>
            <a:ext cx="2095500" cy="738187"/>
            <a:chOff x="849" y="2246"/>
            <a:chExt cx="990" cy="465"/>
          </a:xfrm>
        </p:grpSpPr>
        <p:pic>
          <p:nvPicPr>
            <p:cNvPr id="168985" name="Oval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246"/>
              <a:ext cx="990" cy="4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86" name="Oval 26"/>
            <p:cNvSpPr>
              <a:spLocks noChangeArrowheads="1"/>
            </p:cNvSpPr>
            <p:nvPr/>
          </p:nvSpPr>
          <p:spPr bwMode="auto">
            <a:xfrm>
              <a:off x="1005" y="2326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117600" y="3200400"/>
            <a:ext cx="802920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000099"/>
                </a:solidFill>
                <a:latin typeface=".VnCooperH" pitchFamily="34" charset="0"/>
              </a:rPr>
              <a:t>b</a:t>
            </a:r>
          </a:p>
        </p:txBody>
      </p:sp>
      <p:grpSp>
        <p:nvGrpSpPr>
          <p:cNvPr id="22" name="Oval 25"/>
          <p:cNvGrpSpPr>
            <a:grpSpLocks/>
          </p:cNvGrpSpPr>
          <p:nvPr/>
        </p:nvGrpSpPr>
        <p:grpSpPr bwMode="auto">
          <a:xfrm>
            <a:off x="508001" y="4495800"/>
            <a:ext cx="2095500" cy="731838"/>
            <a:chOff x="822" y="1624"/>
            <a:chExt cx="990" cy="461"/>
          </a:xfrm>
        </p:grpSpPr>
        <p:pic>
          <p:nvPicPr>
            <p:cNvPr id="168989" name="Oval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4"/>
              <a:ext cx="990" cy="46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90" name="Oval 30"/>
            <p:cNvSpPr>
              <a:spLocks noChangeArrowheads="1"/>
            </p:cNvSpPr>
            <p:nvPr/>
          </p:nvSpPr>
          <p:spPr bwMode="auto">
            <a:xfrm>
              <a:off x="980" y="1702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016001" y="4267200"/>
            <a:ext cx="805174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c</a:t>
            </a:r>
          </a:p>
        </p:txBody>
      </p:sp>
      <p:grpSp>
        <p:nvGrpSpPr>
          <p:cNvPr id="26" name="Oval 29"/>
          <p:cNvGrpSpPr>
            <a:grpSpLocks/>
          </p:cNvGrpSpPr>
          <p:nvPr/>
        </p:nvGrpSpPr>
        <p:grpSpPr bwMode="auto">
          <a:xfrm>
            <a:off x="609601" y="2333625"/>
            <a:ext cx="1993900" cy="609600"/>
            <a:chOff x="849" y="3491"/>
            <a:chExt cx="990" cy="460"/>
          </a:xfrm>
        </p:grpSpPr>
        <p:pic>
          <p:nvPicPr>
            <p:cNvPr id="168993" name="Oval 2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3491"/>
              <a:ext cx="990" cy="46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94" name="Oval 34"/>
            <p:cNvSpPr>
              <a:spLocks noChangeArrowheads="1"/>
            </p:cNvSpPr>
            <p:nvPr/>
          </p:nvSpPr>
          <p:spPr bwMode="auto">
            <a:xfrm>
              <a:off x="1005" y="3567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016000" y="2062164"/>
            <a:ext cx="886322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a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743200" y="55626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16" name="Rectangle 7"/>
          <p:cNvSpPr>
            <a:spLocks noRot="1" noChangeArrowheads="1"/>
          </p:cNvSpPr>
          <p:nvPr/>
        </p:nvSpPr>
        <p:spPr bwMode="auto">
          <a:xfrm>
            <a:off x="3166533" y="5526088"/>
            <a:ext cx="77216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Cao su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94784" y="5535613"/>
            <a:ext cx="2032000" cy="685800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831851" y="5513389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grpSp>
        <p:nvGrpSpPr>
          <p:cNvPr id="25" name="Oval 23"/>
          <p:cNvGrpSpPr>
            <a:grpSpLocks/>
          </p:cNvGrpSpPr>
          <p:nvPr/>
        </p:nvGrpSpPr>
        <p:grpSpPr bwMode="auto">
          <a:xfrm>
            <a:off x="563034" y="5508625"/>
            <a:ext cx="2095500" cy="738188"/>
            <a:chOff x="849" y="2246"/>
            <a:chExt cx="990" cy="465"/>
          </a:xfrm>
        </p:grpSpPr>
        <p:pic>
          <p:nvPicPr>
            <p:cNvPr id="169001" name="Oval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246"/>
              <a:ext cx="990" cy="4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9002" name="Oval 42"/>
            <p:cNvSpPr>
              <a:spLocks noChangeArrowheads="1"/>
            </p:cNvSpPr>
            <p:nvPr/>
          </p:nvSpPr>
          <p:spPr bwMode="auto">
            <a:xfrm>
              <a:off x="1005" y="2326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168960" name="Oval 24"/>
          <p:cNvSpPr>
            <a:spLocks noChangeArrowheads="1"/>
          </p:cNvSpPr>
          <p:nvPr/>
        </p:nvSpPr>
        <p:spPr bwMode="auto">
          <a:xfrm>
            <a:off x="1104901" y="5410200"/>
            <a:ext cx="868289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d</a:t>
            </a:r>
          </a:p>
        </p:txBody>
      </p:sp>
      <p:sp>
        <p:nvSpPr>
          <p:cNvPr id="169004" name="AutoShape 4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5" name="Rectangle 45"/>
          <p:cNvSpPr>
            <a:spLocks noChangeArrowheads="1"/>
          </p:cNvSpPr>
          <p:nvPr/>
        </p:nvSpPr>
        <p:spPr bwMode="auto">
          <a:xfrm>
            <a:off x="5670430" y="228600"/>
            <a:ext cx="31496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 CỐ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2" dur="1000"/>
                                        <p:tgtEl>
                                          <p:spTgt spid="168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  <p:bldP spid="21" grpId="0" animBg="1"/>
      <p:bldP spid="23" grpId="0" animBg="1"/>
      <p:bldP spid="27" grpId="0" animBg="1"/>
      <p:bldP spid="168960" grpId="0" animBg="1"/>
      <p:bldP spid="1690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6000" y="762000"/>
            <a:ext cx="9855200" cy="4572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1600" y="1219201"/>
            <a:ext cx="1188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3275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6175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sz="2800">
              <a:latin typeface=".VnVogue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641600" y="2438400"/>
            <a:ext cx="8737600" cy="7620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5" name="Rectangle 9"/>
          <p:cNvSpPr>
            <a:spLocks noRot="1" noChangeArrowheads="1"/>
          </p:cNvSpPr>
          <p:nvPr/>
        </p:nvSpPr>
        <p:spPr bwMode="auto">
          <a:xfrm>
            <a:off x="3149600" y="2514600"/>
            <a:ext cx="85344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1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743200" y="3429000"/>
            <a:ext cx="8636000" cy="8382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7" name="Rectangle 11"/>
          <p:cNvSpPr>
            <a:spLocks noRot="1" noChangeArrowheads="1"/>
          </p:cNvSpPr>
          <p:nvPr/>
        </p:nvSpPr>
        <p:spPr bwMode="auto">
          <a:xfrm>
            <a:off x="3149600" y="3505200"/>
            <a:ext cx="83312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975" indent="-53975" eaLnBrk="0" hangingPunct="0">
              <a:lnSpc>
                <a:spcPct val="90000"/>
              </a:lnSpc>
            </a:pPr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2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743200" y="4495800"/>
            <a:ext cx="8534400" cy="8382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9" name="Rectangle 13"/>
          <p:cNvSpPr>
            <a:spLocks noRot="1" noChangeArrowheads="1"/>
          </p:cNvSpPr>
          <p:nvPr/>
        </p:nvSpPr>
        <p:spPr bwMode="auto">
          <a:xfrm>
            <a:off x="3251200" y="4572000"/>
            <a:ext cx="70104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3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743200" y="5486400"/>
            <a:ext cx="8534400" cy="9144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1" name="Rectangle 15"/>
          <p:cNvSpPr>
            <a:spLocks noRot="1" noChangeArrowheads="1"/>
          </p:cNvSpPr>
          <p:nvPr/>
        </p:nvSpPr>
        <p:spPr bwMode="auto">
          <a:xfrm>
            <a:off x="3352800" y="5638800"/>
            <a:ext cx="53848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08000" y="2476500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929218" y="2543176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08000" y="5540375"/>
            <a:ext cx="2032000" cy="685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08000" y="5621339"/>
            <a:ext cx="14670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®óng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08000" y="4495800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14400" y="4572001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08000" y="3482975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865718" y="3549651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08000" y="2476500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134534" y="2476501"/>
            <a:ext cx="6303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00" y="5540375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117601" y="5486401"/>
            <a:ext cx="617477" cy="707886"/>
          </a:xfrm>
          <a:prstGeom prst="rect">
            <a:avLst/>
          </a:prstGeom>
          <a:noFill/>
          <a:ln>
            <a:noFill/>
          </a:ln>
          <a:effectLst>
            <a:outerShdw dist="52363" dir="842175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D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8000" y="4495800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172634" y="4419601"/>
            <a:ext cx="5725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c</a:t>
            </a: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508000" y="3482975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214967" y="3467101"/>
            <a:ext cx="57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B</a:t>
            </a:r>
          </a:p>
        </p:txBody>
      </p:sp>
      <p:pic>
        <p:nvPicPr>
          <p:cNvPr id="28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4495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00" y="4876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9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1200" y="53340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5481638"/>
            <a:ext cx="2032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16000" y="1371600"/>
            <a:ext cx="10160000" cy="95410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 các vật liệu sau: Nhựa, thủy tinh, gốm, đá, thép số vật liệu nhân tạo là: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020" name="AutoShape 3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4" grpId="0" animBg="1"/>
      <p:bldP spid="15" grpId="0"/>
      <p:bldP spid="16" grpId="0" animBg="1"/>
      <p:bldP spid="18" grpId="0" animBg="1"/>
      <p:bldP spid="20" grpId="0" animBg="1"/>
      <p:bldP spid="20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2371594" y="1549476"/>
            <a:ext cx="771652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12: </a:t>
            </a:r>
            <a:r>
              <a:rPr lang="en-US" sz="54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5400" b="1" dirty="0">
                <a:solidFill>
                  <a:srgbClr val="00B05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MỘT SỐ VẬT </a:t>
            </a:r>
            <a:r>
              <a:rPr lang="en-US" sz="5400" b="1" dirty="0" smtClean="0">
                <a:solidFill>
                  <a:srgbClr val="00B05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endParaRPr lang="en-US" sz="5400" b="1" dirty="0">
              <a:solidFill>
                <a:srgbClr val="00B05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1351" y="1176011"/>
            <a:ext cx="99107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Người ta dùng vật liệu gì để làm chốt phích cắm,tay cầm và dây điện của phích cắm điện, dựa vào tính chất nào của vật liệu?Lưu ý an toàn sử dụng điện.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22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83" y="0"/>
            <a:ext cx="10972800" cy="1143000"/>
          </a:xfrm>
        </p:spPr>
        <p:txBody>
          <a:bodyPr>
            <a:normAutofit/>
          </a:bodyPr>
          <a:lstStyle/>
          <a:p>
            <a:r>
              <a:rPr lang="vi-VN" sz="4600" dirty="0" smtClean="0">
                <a:latin typeface="Times New Roman" pitchFamily="18" charset="0"/>
                <a:cs typeface="Times New Roman" pitchFamily="18" charset="0"/>
              </a:rPr>
              <a:t>DẶN DÒ: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594361"/>
            <a:ext cx="11785600" cy="452596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1, 2,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power point)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chế,trong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video quay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4: poster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tuyên truyền thu gom rác thải, tái sử dụng đồ trong gia 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892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46915"/>
              </p:ext>
            </p:extLst>
          </p:nvPr>
        </p:nvGraphicFramePr>
        <p:xfrm>
          <a:off x="203202" y="219456"/>
          <a:ext cx="11988799" cy="6583680"/>
        </p:xfrm>
        <a:graphic>
          <a:graphicData uri="http://schemas.openxmlformats.org/drawingml/2006/table">
            <a:tbl>
              <a:tblPr bandRow="1"/>
              <a:tblGrid>
                <a:gridCol w="904816"/>
                <a:gridCol w="6816783"/>
                <a:gridCol w="1930400"/>
                <a:gridCol w="2336800"/>
              </a:tblGrid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đánh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tối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đạt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Đầy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Bố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lí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sắc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hài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hòa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sát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 gridSpan="4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Poster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tái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Kĩ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năng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Trả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đóng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góp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2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9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42" y="485126"/>
            <a:ext cx="12857871" cy="7474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/>
              <a:t>Quan sát các hình ảnh sau và cho biết các vật liệu tạo ra chúng</a:t>
            </a:r>
            <a:br>
              <a:rPr lang="en-US" sz="3000"/>
            </a:br>
            <a:endParaRPr lang="en-US" sz="3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461158"/>
            <a:ext cx="3795676" cy="2524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1461158"/>
            <a:ext cx="3593205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94" y="1461158"/>
            <a:ext cx="3810000" cy="2524125"/>
          </a:xfrm>
          <a:prstGeom prst="rect">
            <a:avLst/>
          </a:prstGeom>
        </p:spPr>
      </p:pic>
      <p:pic>
        <p:nvPicPr>
          <p:cNvPr id="9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96990" y="5390912"/>
            <a:ext cx="2604081" cy="14670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13646" y="4501662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5700422" y="4501662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399031" y="4501661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900" y="4442367"/>
            <a:ext cx="3795676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Rìu làm bằng đá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2070" y="4442366"/>
            <a:ext cx="3635710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làm bằng đồng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6324" y="4442366"/>
            <a:ext cx="3795676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 lao động bằng sắt</a:t>
            </a:r>
          </a:p>
        </p:txBody>
      </p:sp>
    </p:spTree>
    <p:extLst>
      <p:ext uri="{BB962C8B-B14F-4D97-AF65-F5344CB8AC3E}">
        <p14:creationId xmlns:p14="http://schemas.microsoft.com/office/powerpoint/2010/main" val="32396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1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791"/>
            <a:ext cx="11887200" cy="74749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LỊCH SỬ PHÁT TRIỂN CỦA CON NGƯỜI QUA CÁC THỜI ĐẠI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1099" y="5493671"/>
            <a:ext cx="5272706" cy="1208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đá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1099" y="4152122"/>
            <a:ext cx="5272706" cy="1208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đồng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1098" y="2810571"/>
            <a:ext cx="5272706" cy="12085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sắt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1097" y="1456141"/>
            <a:ext cx="5272706" cy="1208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nay thời đại vật liệu composite - nano</a:t>
            </a:r>
          </a:p>
        </p:txBody>
      </p:sp>
    </p:spTree>
    <p:extLst>
      <p:ext uri="{BB962C8B-B14F-4D97-AF65-F5344CB8AC3E}">
        <p14:creationId xmlns:p14="http://schemas.microsoft.com/office/powerpoint/2010/main" val="10522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3" y="547919"/>
            <a:ext cx="11887200" cy="1010620"/>
          </a:xfrm>
        </p:spPr>
        <p:txBody>
          <a:bodyPr>
            <a:normAutofit fontScale="90000"/>
          </a:bodyPr>
          <a:lstStyle/>
          <a:p>
            <a:pPr algn="just"/>
            <a:r>
              <a:rPr lang="en-US"/>
              <a:t>Câu 1: </a:t>
            </a:r>
            <a:r>
              <a:rPr lang="en-US" b="0"/>
              <a:t>Quan sát hình ảnh, cho biết </a:t>
            </a:r>
            <a:r>
              <a:rPr lang="en-US">
                <a:solidFill>
                  <a:srgbClr val="FF0000"/>
                </a:solidFill>
              </a:rPr>
              <a:t>vật liệu làm ra chúng </a:t>
            </a:r>
            <a:r>
              <a:rPr lang="en-US" b="0"/>
              <a:t>và xác định những </a:t>
            </a:r>
            <a:r>
              <a:rPr lang="en-US">
                <a:solidFill>
                  <a:srgbClr val="FF0000"/>
                </a:solidFill>
              </a:rPr>
              <a:t>vật liệu này có sẵn trong tự nhiên hay do con người làm ra</a:t>
            </a:r>
            <a:r>
              <a:rPr lang="en-US" b="0"/>
              <a:t>.</a:t>
            </a:r>
            <a:br>
              <a:rPr lang="en-US" b="0"/>
            </a:br>
            <a:endParaRPr lang="en-US" b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2380"/>
            <a:ext cx="1960098" cy="19600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9" y="1622380"/>
            <a:ext cx="3063980" cy="1960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60" y="1622380"/>
            <a:ext cx="1933416" cy="2027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86" y="1622380"/>
            <a:ext cx="2065973" cy="2027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14028"/>
            <a:ext cx="2585192" cy="1938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39" y="4250488"/>
            <a:ext cx="2096336" cy="20024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04123" y="379563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321476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538829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0394013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1087248" y="633812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5800783" y="633812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33884" y="1087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  <a:b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3p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PHT1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20303"/>
              </p:ext>
            </p:extLst>
          </p:nvPr>
        </p:nvGraphicFramePr>
        <p:xfrm>
          <a:off x="476250" y="838200"/>
          <a:ext cx="11049000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6" imgW="6078322" imgH="6639264" progId="Word.Document.12">
                  <p:embed/>
                </p:oleObj>
              </mc:Choice>
              <mc:Fallback>
                <p:oleObj name="Document" r:id="rId6" imgW="6078322" imgH="6639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250" y="838200"/>
                        <a:ext cx="11049000" cy="591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Đếm ngược 3 phút có tiến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29884" y="5485968"/>
            <a:ext cx="2068830" cy="11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-1"/>
            <a:ext cx="101536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1424"/>
            <a:ext cx="11887200" cy="643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KẾT </a:t>
            </a:r>
            <a:r>
              <a:rPr lang="en-US" sz="4000" b="1" dirty="0">
                <a:solidFill>
                  <a:srgbClr val="FF0000"/>
                </a:solidFill>
              </a:rPr>
              <a:t>LUẬN: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- </a:t>
            </a:r>
            <a:r>
              <a:rPr lang="en-US" sz="4000" dirty="0" err="1" smtClean="0"/>
              <a:t>Vật</a:t>
            </a:r>
            <a:r>
              <a:rPr lang="en-US" sz="4000" dirty="0" smtClean="0"/>
              <a:t> </a:t>
            </a:r>
            <a:r>
              <a:rPr lang="en-US" sz="4000" dirty="0" err="1" smtClean="0"/>
              <a:t>liệu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hợp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con </a:t>
            </a:r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sản</a:t>
            </a:r>
            <a:r>
              <a:rPr lang="en-US" sz="4000" dirty="0" smtClean="0"/>
              <a:t> </a:t>
            </a:r>
            <a:r>
              <a:rPr lang="en-US" sz="4000" dirty="0" err="1" smtClean="0"/>
              <a:t>phẩm</a:t>
            </a:r>
            <a:r>
              <a:rPr lang="en-US" sz="4000" dirty="0" smtClean="0"/>
              <a:t> </a:t>
            </a:r>
            <a:r>
              <a:rPr lang="en-US" sz="4000" dirty="0" err="1" smtClean="0"/>
              <a:t>khác</a:t>
            </a:r>
            <a:r>
              <a:rPr lang="en-US" sz="4000" dirty="0" smtClean="0"/>
              <a:t> </a:t>
            </a:r>
            <a:r>
              <a:rPr lang="en-US" sz="4000" dirty="0" err="1" smtClean="0"/>
              <a:t>nhau</a:t>
            </a:r>
            <a:r>
              <a:rPr lang="en-US" sz="4000" dirty="0" smtClean="0"/>
              <a:t>.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+ </a:t>
            </a:r>
            <a:r>
              <a:rPr lang="en-US" sz="4000" dirty="0" err="1"/>
              <a:t>Vật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nhiên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đá</a:t>
            </a:r>
            <a:r>
              <a:rPr lang="en-US" sz="4000" dirty="0"/>
              <a:t>, </a:t>
            </a:r>
            <a:r>
              <a:rPr lang="en-US" sz="4000" dirty="0" err="1"/>
              <a:t>gỗ</a:t>
            </a:r>
            <a:r>
              <a:rPr lang="en-US" sz="4000" dirty="0"/>
              <a:t>, </a:t>
            </a:r>
            <a:r>
              <a:rPr lang="en-US" sz="4000" dirty="0" err="1"/>
              <a:t>đất</a:t>
            </a:r>
            <a:r>
              <a:rPr lang="en-US" sz="4000" dirty="0"/>
              <a:t>,…</a:t>
            </a:r>
          </a:p>
          <a:p>
            <a:pPr marL="0" indent="0">
              <a:buNone/>
            </a:pPr>
            <a:r>
              <a:rPr lang="en-US" sz="4000" dirty="0"/>
              <a:t>	+ </a:t>
            </a:r>
            <a:r>
              <a:rPr lang="en-US" sz="4000" dirty="0" err="1"/>
              <a:t>Vật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do con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(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nhiên</a:t>
            </a:r>
            <a:r>
              <a:rPr lang="en-US" sz="4000" dirty="0"/>
              <a:t>) </a:t>
            </a:r>
            <a:r>
              <a:rPr lang="en-US" sz="4000" dirty="0" err="1"/>
              <a:t>như</a:t>
            </a:r>
            <a:r>
              <a:rPr lang="en-US" sz="4000" dirty="0"/>
              <a:t>: </a:t>
            </a:r>
            <a:r>
              <a:rPr lang="en-US" sz="4000" dirty="0" err="1"/>
              <a:t>cao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, </a:t>
            </a:r>
            <a:r>
              <a:rPr lang="en-US" sz="4000" dirty="0" err="1"/>
              <a:t>thủy</a:t>
            </a:r>
            <a:r>
              <a:rPr lang="en-US" sz="4000" dirty="0"/>
              <a:t> </a:t>
            </a:r>
            <a:r>
              <a:rPr lang="en-US" sz="4000" dirty="0" err="1"/>
              <a:t>tinh</a:t>
            </a:r>
            <a:r>
              <a:rPr lang="en-US" sz="4000" dirty="0"/>
              <a:t>, </a:t>
            </a:r>
            <a:r>
              <a:rPr lang="en-US" sz="4000" dirty="0" err="1"/>
              <a:t>nhựa</a:t>
            </a:r>
            <a:r>
              <a:rPr lang="en-US" sz="4000" dirty="0"/>
              <a:t>, </a:t>
            </a:r>
            <a:r>
              <a:rPr lang="en-US" sz="4000" dirty="0" err="1"/>
              <a:t>gốm</a:t>
            </a:r>
            <a:r>
              <a:rPr lang="en-US" sz="4000" dirty="0"/>
              <a:t> </a:t>
            </a:r>
            <a:r>
              <a:rPr lang="en-US" sz="4000" dirty="0" err="1"/>
              <a:t>sứ</a:t>
            </a:r>
            <a:r>
              <a:rPr lang="en-US" sz="4000" dirty="0"/>
              <a:t>, </a:t>
            </a:r>
            <a:r>
              <a:rPr lang="en-US" sz="4000" dirty="0" err="1"/>
              <a:t>kim</a:t>
            </a:r>
            <a:r>
              <a:rPr lang="en-US" sz="4000" dirty="0"/>
              <a:t> </a:t>
            </a:r>
            <a:r>
              <a:rPr lang="en-US" sz="4000" dirty="0" err="1"/>
              <a:t>loại</a:t>
            </a:r>
            <a:r>
              <a:rPr lang="en-US" sz="4000" dirty="0"/>
              <a:t>,…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3400" y="1658034"/>
            <a:ext cx="755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68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767</TotalTime>
  <Words>1055</Words>
  <PresentationFormat>Custom</PresentationFormat>
  <Paragraphs>199</Paragraphs>
  <Slides>22</Slides>
  <Notes>4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Wisp</vt:lpstr>
      <vt:lpstr>Document</vt:lpstr>
      <vt:lpstr>PowerPoint Presentation</vt:lpstr>
      <vt:lpstr>Bài 12:  MỘT SỐ VẬT LIỆU</vt:lpstr>
      <vt:lpstr>Quan sát các hình ảnh sau và cho biết các vật liệu tạo ra chúng </vt:lpstr>
      <vt:lpstr>LỊCH SỬ PHÁT TRIỂN CỦA CON NGƯỜI QUA CÁC THỜI ĐẠI</vt:lpstr>
      <vt:lpstr>Câu 1: Quan sát hình ảnh, cho biết vật liệu làm ra chúng và xác định những vật liệu này có sẵn trong tự nhiên hay do con người làm ra. </vt:lpstr>
      <vt:lpstr>                  Thảo luận theo cặp 3p hoàn thành PHT1</vt:lpstr>
      <vt:lpstr>PowerPoint Presentation</vt:lpstr>
      <vt:lpstr>PowerPoint Presentation</vt:lpstr>
      <vt:lpstr>PowerPoint Presentation</vt:lpstr>
      <vt:lpstr>PowerPoint Presentation</vt:lpstr>
      <vt:lpstr> TÌM HIỂU KHẢ NĂNG DẪN ĐIỆN, DẪN NHIỆT CỦA  MỘT SỐ VẬT LIỆU THÔNG DỤNG</vt:lpstr>
      <vt:lpstr>PowerPoint Presentation</vt:lpstr>
      <vt:lpstr>PowerPoint Presentation</vt:lpstr>
      <vt:lpstr>PowerPoint Presentation</vt:lpstr>
      <vt:lpstr>TÍNH CHẤT CỦA MỘT SỐ VẬT LIỆU THÔNG DỤNG </vt:lpstr>
      <vt:lpstr>ÁP DỤNG: PHIẾU HỌC TẬP SỐ 3 (theo cặp)</vt:lpstr>
      <vt:lpstr>PowerPoint Presentation</vt:lpstr>
      <vt:lpstr>PowerPoint Presentation</vt:lpstr>
      <vt:lpstr>PowerPoint Presentation</vt:lpstr>
      <vt:lpstr>PowerPoint Presentation</vt:lpstr>
      <vt:lpstr>DẶN DÒ: Nhiệm vụ của các nhóm: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2021-05-28T03:27:19Z</dcterms:created>
  <dcterms:modified xsi:type="dcterms:W3CDTF">2021-08-15T02:56:45Z</dcterms:modified>
</cp:coreProperties>
</file>