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1" r:id="rId3"/>
    <p:sldId id="305" r:id="rId4"/>
    <p:sldId id="302" r:id="rId5"/>
    <p:sldId id="306" r:id="rId6"/>
    <p:sldId id="307" r:id="rId7"/>
    <p:sldId id="308" r:id="rId8"/>
    <p:sldId id="288" r:id="rId9"/>
    <p:sldId id="309" r:id="rId10"/>
    <p:sldId id="298" r:id="rId11"/>
    <p:sldId id="26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AF"/>
    <a:srgbClr val="CEEAB0"/>
    <a:srgbClr val="C4E59F"/>
    <a:srgbClr val="A9DA74"/>
    <a:srgbClr val="005EA4"/>
    <a:srgbClr val="005A9E"/>
    <a:srgbClr val="FFD757"/>
    <a:srgbClr val="D6AB0C"/>
    <a:srgbClr val="B7ECFF"/>
    <a:srgbClr val="8F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9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13753" y="13017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4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701532" y="-269094"/>
            <a:ext cx="8137668" cy="20643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smtClean="0">
                <a:latin typeface="Arial" pitchFamily="34" charset="0"/>
                <a:cs typeface="Arial" pitchFamily="34" charset="0"/>
              </a:rPr>
              <a:t>Một đống gạch có 86 viên. Bạn Rô-bốt đã lấy đi 50 viên gạch để xây tường. Hỏi đống gạch đó còn lại bao nhiêu viên?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53" y="1879728"/>
            <a:ext cx="3818096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858982" y="514350"/>
            <a:ext cx="46956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19800" y="514350"/>
            <a:ext cx="2667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13091" y="1017318"/>
            <a:ext cx="60481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86600" y="997609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13091" y="1504950"/>
            <a:ext cx="5435309" cy="70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001708"/>
              </p:ext>
            </p:extLst>
          </p:nvPr>
        </p:nvGraphicFramePr>
        <p:xfrm>
          <a:off x="126453" y="2689000"/>
          <a:ext cx="5181600" cy="930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320"/>
                <a:gridCol w="1036320"/>
                <a:gridCol w="1036320"/>
                <a:gridCol w="1036320"/>
                <a:gridCol w="1036320"/>
              </a:tblGrid>
              <a:tr h="930724"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=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smtClean="0">
                          <a:solidFill>
                            <a:schemeClr val="tx1"/>
                          </a:solidFill>
                          <a:latin typeface="Arial" pitchFamily="34" charset="0"/>
                          <a:ea typeface="Arabia" pitchFamily="2" charset="0"/>
                          <a:cs typeface="Arial" pitchFamily="34" charset="0"/>
                        </a:rPr>
                        <a:t>?</a:t>
                      </a:r>
                      <a:endParaRPr lang="en-US" sz="3600">
                        <a:solidFill>
                          <a:schemeClr val="tx1"/>
                        </a:solidFill>
                        <a:latin typeface="Arial" pitchFamily="34" charset="0"/>
                        <a:ea typeface="Arabia" pitchFamily="2" charset="0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223435" y="2865794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336253" y="2875771"/>
            <a:ext cx="7620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393653" y="2914373"/>
            <a:ext cx="838200" cy="5725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262525" y="2897448"/>
            <a:ext cx="838200" cy="62975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36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54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77804" y="133350"/>
            <a:ext cx="8763000" cy="4857750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tập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62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-1"/>
            <a:ext cx="9296400" cy="1878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-4108" y="140955"/>
            <a:ext cx="2088115" cy="1328801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378787" y="116444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200" b="1" smtClean="0">
                <a:latin typeface="Arial" pitchFamily="34" charset="0"/>
                <a:cs typeface="Arial" pitchFamily="34" charset="0"/>
              </a:rPr>
            </a:br>
            <a:r>
              <a:rPr lang="en-US" sz="3200" b="1" smtClean="0">
                <a:latin typeface="Arial" pitchFamily="34" charset="0"/>
                <a:cs typeface="Arial" pitchFamily="34" charset="0"/>
              </a:rPr>
              <a:t>8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6689" y="328301"/>
            <a:ext cx="7220884" cy="1031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PHÉP CỘNG, PHÉP TRỪ (không nhớ) </a:t>
            </a:r>
          </a:p>
          <a:p>
            <a:pPr>
              <a:spcBef>
                <a:spcPts val="600"/>
              </a:spcBef>
            </a:pPr>
            <a:r>
              <a:rPr lang="en-US" sz="28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TRONG PHẠM VI 100</a:t>
            </a:r>
            <a:endParaRPr lang="en-US" sz="28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980294"/>
            <a:ext cx="8458200" cy="1686346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6930" y="2009481"/>
            <a:ext cx="21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32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6231" y="2556668"/>
            <a:ext cx="5886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PHÉP TRỪ SỐ CÓ HAI CHỮ SỐ CHO 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48" y="3666640"/>
            <a:ext cx="4037976" cy="1421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72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73629" y="5557157"/>
            <a:ext cx="63246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LUYỆN TẬP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6002" y="4628172"/>
            <a:ext cx="2209800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Trang 60/SGK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4" y="-154214"/>
            <a:ext cx="7374996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37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Tính nhẩm (theo mẫu)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6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8709" y="1352550"/>
            <a:ext cx="8430491" cy="16764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548409" y="1762125"/>
            <a:ext cx="26773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 – 20 = 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1"/>
          <a:stretch/>
        </p:blipFill>
        <p:spPr bwMode="auto">
          <a:xfrm>
            <a:off x="3225800" y="1353343"/>
            <a:ext cx="56245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4"/>
          <p:cNvSpPr txBox="1">
            <a:spLocks/>
          </p:cNvSpPr>
          <p:nvPr/>
        </p:nvSpPr>
        <p:spPr>
          <a:xfrm>
            <a:off x="3429000" y="1428750"/>
            <a:ext cx="598516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60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- 2</a:t>
            </a:r>
            <a:r>
              <a:rPr lang="en-US" sz="360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= 4 </a:t>
            </a:r>
            <a:r>
              <a:rPr lang="en-US" sz="360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chục</a:t>
            </a:r>
            <a:endParaRPr lang="en-US" sz="3600">
              <a:solidFill>
                <a:srgbClr val="005A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itle 4"/>
          <p:cNvSpPr txBox="1">
            <a:spLocks/>
          </p:cNvSpPr>
          <p:nvPr/>
        </p:nvSpPr>
        <p:spPr>
          <a:xfrm>
            <a:off x="3454400" y="2038350"/>
            <a:ext cx="26773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60 – 20 =  ?</a:t>
            </a:r>
            <a:endParaRPr lang="en-US" sz="3600" b="1">
              <a:solidFill>
                <a:srgbClr val="005E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itle 4"/>
          <p:cNvSpPr txBox="1">
            <a:spLocks/>
          </p:cNvSpPr>
          <p:nvPr/>
        </p:nvSpPr>
        <p:spPr>
          <a:xfrm>
            <a:off x="5577609" y="2134965"/>
            <a:ext cx="746991" cy="70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3600" b="1">
              <a:solidFill>
                <a:srgbClr val="005EA4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8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" y="1962150"/>
            <a:ext cx="2819400" cy="3124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162300" y="1962150"/>
            <a:ext cx="2819400" cy="3124200"/>
          </a:xfrm>
          <a:prstGeom prst="roundRect">
            <a:avLst/>
          </a:prstGeom>
          <a:solidFill>
            <a:srgbClr val="CEE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6134100" y="1962150"/>
            <a:ext cx="2819400" cy="3124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itle 4"/>
          <p:cNvSpPr txBox="1">
            <a:spLocks/>
          </p:cNvSpPr>
          <p:nvPr/>
        </p:nvSpPr>
        <p:spPr>
          <a:xfrm>
            <a:off x="421409" y="267335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 – 50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4800" y="133350"/>
            <a:ext cx="8430491" cy="16764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itle 4"/>
          <p:cNvSpPr txBox="1">
            <a:spLocks/>
          </p:cNvSpPr>
          <p:nvPr/>
        </p:nvSpPr>
        <p:spPr>
          <a:xfrm>
            <a:off x="444500" y="542925"/>
            <a:ext cx="26773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 – 20 = ?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1"/>
          <a:stretch/>
        </p:blipFill>
        <p:spPr bwMode="auto">
          <a:xfrm>
            <a:off x="3121891" y="134143"/>
            <a:ext cx="5624513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itle 4"/>
          <p:cNvSpPr txBox="1">
            <a:spLocks/>
          </p:cNvSpPr>
          <p:nvPr/>
        </p:nvSpPr>
        <p:spPr>
          <a:xfrm>
            <a:off x="3325091" y="209550"/>
            <a:ext cx="598516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60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- 2</a:t>
            </a:r>
            <a:r>
              <a:rPr lang="en-US" sz="360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 chục </a:t>
            </a:r>
            <a:r>
              <a:rPr lang="en-US" sz="3600" b="1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= 4 </a:t>
            </a:r>
            <a:r>
              <a:rPr lang="en-US" sz="3600" smtClean="0">
                <a:solidFill>
                  <a:srgbClr val="005A9E"/>
                </a:solidFill>
                <a:latin typeface="Arial" pitchFamily="34" charset="0"/>
                <a:cs typeface="Arial" pitchFamily="34" charset="0"/>
              </a:rPr>
              <a:t>chục</a:t>
            </a:r>
            <a:endParaRPr lang="en-US" sz="3600">
              <a:solidFill>
                <a:srgbClr val="005A9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4"/>
          <p:cNvSpPr txBox="1">
            <a:spLocks/>
          </p:cNvSpPr>
          <p:nvPr/>
        </p:nvSpPr>
        <p:spPr>
          <a:xfrm>
            <a:off x="3350491" y="819150"/>
            <a:ext cx="26773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60 – 20 =  ?</a:t>
            </a:r>
            <a:endParaRPr lang="en-US" sz="3600" b="1">
              <a:solidFill>
                <a:srgbClr val="005E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itle 4"/>
          <p:cNvSpPr txBox="1">
            <a:spLocks/>
          </p:cNvSpPr>
          <p:nvPr/>
        </p:nvSpPr>
        <p:spPr>
          <a:xfrm>
            <a:off x="5473700" y="915765"/>
            <a:ext cx="746991" cy="7084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5EA4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3600" b="1">
              <a:solidFill>
                <a:srgbClr val="005EA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4"/>
          <p:cNvSpPr txBox="1">
            <a:spLocks/>
          </p:cNvSpPr>
          <p:nvPr/>
        </p:nvSpPr>
        <p:spPr>
          <a:xfrm>
            <a:off x="421409" y="3267075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90 – 70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itle 4"/>
          <p:cNvSpPr txBox="1">
            <a:spLocks/>
          </p:cNvSpPr>
          <p:nvPr/>
        </p:nvSpPr>
        <p:spPr>
          <a:xfrm>
            <a:off x="421409" y="386080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– 10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itle 4"/>
          <p:cNvSpPr txBox="1">
            <a:spLocks/>
          </p:cNvSpPr>
          <p:nvPr/>
        </p:nvSpPr>
        <p:spPr>
          <a:xfrm>
            <a:off x="1219200" y="1962150"/>
            <a:ext cx="622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a)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itle 4"/>
          <p:cNvSpPr txBox="1">
            <a:spLocks/>
          </p:cNvSpPr>
          <p:nvPr/>
        </p:nvSpPr>
        <p:spPr>
          <a:xfrm>
            <a:off x="2209800" y="2763608"/>
            <a:ext cx="704850" cy="644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itle 4"/>
          <p:cNvSpPr txBox="1">
            <a:spLocks/>
          </p:cNvSpPr>
          <p:nvPr/>
        </p:nvSpPr>
        <p:spPr>
          <a:xfrm>
            <a:off x="2203450" y="3371850"/>
            <a:ext cx="704850" cy="644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itle 4"/>
          <p:cNvSpPr txBox="1">
            <a:spLocks/>
          </p:cNvSpPr>
          <p:nvPr/>
        </p:nvSpPr>
        <p:spPr>
          <a:xfrm>
            <a:off x="2222500" y="3967392"/>
            <a:ext cx="704850" cy="6440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itle 4"/>
          <p:cNvSpPr txBox="1">
            <a:spLocks/>
          </p:cNvSpPr>
          <p:nvPr/>
        </p:nvSpPr>
        <p:spPr>
          <a:xfrm>
            <a:off x="3359149" y="267335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80 – 10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itle 4"/>
          <p:cNvSpPr txBox="1">
            <a:spLocks/>
          </p:cNvSpPr>
          <p:nvPr/>
        </p:nvSpPr>
        <p:spPr>
          <a:xfrm>
            <a:off x="3359149" y="3267075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 – 50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itle 4"/>
          <p:cNvSpPr txBox="1">
            <a:spLocks/>
          </p:cNvSpPr>
          <p:nvPr/>
        </p:nvSpPr>
        <p:spPr>
          <a:xfrm>
            <a:off x="3359149" y="386080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90 – 20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4"/>
          <p:cNvSpPr txBox="1">
            <a:spLocks/>
          </p:cNvSpPr>
          <p:nvPr/>
        </p:nvSpPr>
        <p:spPr>
          <a:xfrm>
            <a:off x="4337049" y="1962150"/>
            <a:ext cx="622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b)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itle 4"/>
          <p:cNvSpPr txBox="1">
            <a:spLocks/>
          </p:cNvSpPr>
          <p:nvPr/>
        </p:nvSpPr>
        <p:spPr>
          <a:xfrm>
            <a:off x="5147540" y="2763608"/>
            <a:ext cx="704850" cy="644065"/>
          </a:xfrm>
          <a:prstGeom prst="rect">
            <a:avLst/>
          </a:prstGeom>
          <a:solidFill>
            <a:srgbClr val="CEEAB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itle 4"/>
          <p:cNvSpPr txBox="1">
            <a:spLocks/>
          </p:cNvSpPr>
          <p:nvPr/>
        </p:nvSpPr>
        <p:spPr>
          <a:xfrm>
            <a:off x="5141190" y="3371850"/>
            <a:ext cx="704850" cy="644065"/>
          </a:xfrm>
          <a:prstGeom prst="rect">
            <a:avLst/>
          </a:prstGeom>
          <a:solidFill>
            <a:srgbClr val="CEEAB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itle 4"/>
          <p:cNvSpPr txBox="1">
            <a:spLocks/>
          </p:cNvSpPr>
          <p:nvPr/>
        </p:nvSpPr>
        <p:spPr>
          <a:xfrm>
            <a:off x="5160240" y="3967392"/>
            <a:ext cx="704850" cy="644065"/>
          </a:xfrm>
          <a:prstGeom prst="rect">
            <a:avLst/>
          </a:prstGeom>
          <a:solidFill>
            <a:srgbClr val="CEEAB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itle 4"/>
          <p:cNvSpPr txBox="1">
            <a:spLocks/>
          </p:cNvSpPr>
          <p:nvPr/>
        </p:nvSpPr>
        <p:spPr>
          <a:xfrm>
            <a:off x="6324600" y="267335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 – 30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itle 4"/>
          <p:cNvSpPr txBox="1">
            <a:spLocks/>
          </p:cNvSpPr>
          <p:nvPr/>
        </p:nvSpPr>
        <p:spPr>
          <a:xfrm>
            <a:off x="6324600" y="3267075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 – 30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itle 4"/>
          <p:cNvSpPr txBox="1">
            <a:spLocks/>
          </p:cNvSpPr>
          <p:nvPr/>
        </p:nvSpPr>
        <p:spPr>
          <a:xfrm>
            <a:off x="6324600" y="3860800"/>
            <a:ext cx="23217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70 – 40 = ?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itle 4"/>
          <p:cNvSpPr txBox="1">
            <a:spLocks/>
          </p:cNvSpPr>
          <p:nvPr/>
        </p:nvSpPr>
        <p:spPr>
          <a:xfrm>
            <a:off x="7302500" y="1962150"/>
            <a:ext cx="6223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latin typeface="Arial" pitchFamily="34" charset="0"/>
                <a:cs typeface="Arial" pitchFamily="34" charset="0"/>
              </a:rPr>
              <a:t>c)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itle 4"/>
          <p:cNvSpPr txBox="1">
            <a:spLocks/>
          </p:cNvSpPr>
          <p:nvPr/>
        </p:nvSpPr>
        <p:spPr>
          <a:xfrm>
            <a:off x="8112991" y="2763608"/>
            <a:ext cx="704850" cy="644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itle 4"/>
          <p:cNvSpPr txBox="1">
            <a:spLocks/>
          </p:cNvSpPr>
          <p:nvPr/>
        </p:nvSpPr>
        <p:spPr>
          <a:xfrm>
            <a:off x="8106641" y="3371850"/>
            <a:ext cx="704850" cy="644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itle 4"/>
          <p:cNvSpPr txBox="1">
            <a:spLocks/>
          </p:cNvSpPr>
          <p:nvPr/>
        </p:nvSpPr>
        <p:spPr>
          <a:xfrm>
            <a:off x="8125691" y="3967392"/>
            <a:ext cx="704850" cy="644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2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5" grpId="0" animBg="1"/>
      <p:bldP spid="66" grpId="0" animBg="1"/>
      <p:bldP spid="67" grpId="0" animBg="1"/>
      <p:bldP spid="72" grpId="0" animBg="1"/>
      <p:bldP spid="73" grpId="0" animBg="1"/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028636" y="3771493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0486" y="89476"/>
            <a:ext cx="629371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Đặt tính rồi tính. 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5037" y="21370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5037" y="30327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7928" y="25326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43510" y="38373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142009" y="235526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47636" y="3782020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07527" y="3743837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73928" y="210940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73928" y="300508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96819" y="250501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322401" y="380964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626527" y="3754364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051192" y="1143000"/>
            <a:ext cx="2110943" cy="762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92 - 72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51857" y="1143000"/>
            <a:ext cx="2110943" cy="762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65 - 25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2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" grpId="0"/>
      <p:bldP spid="18" grpId="0"/>
      <p:bldP spid="21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028636" y="3771493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5037" y="2137063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86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5037" y="303273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17928" y="2532666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43510" y="3837302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647636" y="3782020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07527" y="3743837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73928" y="2109407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77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73928" y="300508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53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96819" y="250501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322401" y="3809646"/>
            <a:ext cx="12954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626527" y="3754364"/>
            <a:ext cx="589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051192" y="1143000"/>
            <a:ext cx="2110943" cy="762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86 - 64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051857" y="1143000"/>
            <a:ext cx="2110943" cy="762000"/>
          </a:xfrm>
          <a:prstGeom prst="roundRect">
            <a:avLst/>
          </a:prstGeom>
          <a:solidFill>
            <a:srgbClr val="FFFB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77 - 53</a:t>
            </a:r>
            <a:endParaRPr lang="en-US" sz="4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9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5" grpId="0"/>
      <p:bldP spid="18" grpId="0"/>
      <p:bldP spid="21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5731" y="134813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12471" y="134813"/>
            <a:ext cx="15428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Số?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4" t="54167" r="29722" b="26822"/>
          <a:stretch/>
        </p:blipFill>
        <p:spPr bwMode="auto">
          <a:xfrm>
            <a:off x="-19050" y="1657350"/>
            <a:ext cx="908554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3910584" y="2667000"/>
            <a:ext cx="737616" cy="6267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60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le 4"/>
          <p:cNvSpPr txBox="1">
            <a:spLocks/>
          </p:cNvSpPr>
          <p:nvPr/>
        </p:nvSpPr>
        <p:spPr>
          <a:xfrm>
            <a:off x="7236741" y="2666999"/>
            <a:ext cx="737616" cy="62674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6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521745" y="1123950"/>
            <a:ext cx="15428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a)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5731" y="134813"/>
            <a:ext cx="586740" cy="58674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40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712471" y="134813"/>
            <a:ext cx="15428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Số?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521745" y="1123950"/>
            <a:ext cx="1542823" cy="6894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" pitchFamily="34" charset="0"/>
                <a:cs typeface="Arial" pitchFamily="34" charset="0"/>
              </a:rPr>
              <a:t>b)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9" t="37699" r="30502" b="42968"/>
          <a:stretch/>
        </p:blipFill>
        <p:spPr bwMode="auto">
          <a:xfrm>
            <a:off x="14514" y="1823346"/>
            <a:ext cx="8955129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4"/>
          <p:cNvSpPr txBox="1">
            <a:spLocks/>
          </p:cNvSpPr>
          <p:nvPr/>
        </p:nvSpPr>
        <p:spPr>
          <a:xfrm>
            <a:off x="1115074" y="2147208"/>
            <a:ext cx="368808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2960916" y="2132693"/>
            <a:ext cx="368808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latin typeface="Arial" pitchFamily="34" charset="0"/>
                <a:cs typeface="Arial" pitchFamily="34" charset="0"/>
              </a:rPr>
              <a:t>9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4"/>
          <p:cNvSpPr txBox="1">
            <a:spLocks/>
          </p:cNvSpPr>
          <p:nvPr/>
        </p:nvSpPr>
        <p:spPr>
          <a:xfrm>
            <a:off x="5793378" y="2772635"/>
            <a:ext cx="335280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latin typeface="Arial" pitchFamily="34" charset="0"/>
                <a:cs typeface="Arial" pitchFamily="34" charset="0"/>
              </a:rPr>
              <a:t>3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5290386" y="3504593"/>
            <a:ext cx="335280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7617678" y="2797008"/>
            <a:ext cx="368808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8138886" y="2808443"/>
            <a:ext cx="368808" cy="4708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smtClean="0">
                <a:latin typeface="Arial" pitchFamily="34" charset="0"/>
                <a:cs typeface="Arial" pitchFamily="34" charset="0"/>
              </a:rPr>
              <a:t>4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5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2192</TotalTime>
  <Words>267</Words>
  <PresentationFormat>On-screen Show (16:9)</PresentationFormat>
  <Paragraphs>102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Chủ đề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2021-01-09T02:19:28Z</dcterms:created>
  <dcterms:modified xsi:type="dcterms:W3CDTF">2021-02-23T22:24:08Z</dcterms:modified>
</cp:coreProperties>
</file>