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7" r:id="rId6"/>
    <p:sldId id="272" r:id="rId7"/>
    <p:sldId id="273" r:id="rId8"/>
    <p:sldId id="274" r:id="rId9"/>
    <p:sldId id="275" r:id="rId10"/>
    <p:sldId id="276" r:id="rId11"/>
    <p:sldId id="277" r:id="rId12"/>
    <p:sldId id="278" r:id="rId13"/>
    <p:sldId id="279" r:id="rId14"/>
    <p:sldId id="280" r:id="rId15"/>
    <p:sldId id="260" r:id="rId16"/>
    <p:sldId id="261" r:id="rId17"/>
    <p:sldId id="262" r:id="rId18"/>
    <p:sldId id="263" r:id="rId19"/>
    <p:sldId id="265" r:id="rId20"/>
    <p:sldId id="264" r:id="rId21"/>
    <p:sldId id="269" r:id="rId22"/>
    <p:sldId id="268" r:id="rId23"/>
  </p:sldIdLst>
  <p:sldSz cx="18288000" cy="10287000"/>
  <p:notesSz cx="6858000" cy="9144000"/>
  <p:embeddedFontLst>
    <p:embeddedFont>
      <p:font typeface="Varela Round" charset="-79"/>
      <p:regular r:id="rId24"/>
    </p:embeddedFon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0" d="100"/>
          <a:sy n="30" d="100"/>
        </p:scale>
        <p:origin x="-165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8.svg"/><Relationship Id="rId4" Type="http://schemas.openxmlformats.org/officeDocument/2006/relationships/image" Target="../media/image11.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E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68603" y="1477524"/>
            <a:ext cx="14350795" cy="733195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80202" y="5026801"/>
            <a:ext cx="3278390" cy="8085716"/>
          </a:xfrm>
          <a:prstGeom prst="rect">
            <a:avLst/>
          </a:prstGeom>
        </p:spPr>
      </p:pic>
      <p:grpSp>
        <p:nvGrpSpPr>
          <p:cNvPr id="4" name="Group 4"/>
          <p:cNvGrpSpPr/>
          <p:nvPr/>
        </p:nvGrpSpPr>
        <p:grpSpPr>
          <a:xfrm>
            <a:off x="4495799" y="2727838"/>
            <a:ext cx="9448801" cy="4487035"/>
            <a:chOff x="1045627" y="-69497"/>
            <a:chExt cx="12598401" cy="5982715"/>
          </a:xfrm>
        </p:grpSpPr>
        <p:sp>
          <p:nvSpPr>
            <p:cNvPr id="5" name="TextBox 5"/>
            <p:cNvSpPr txBox="1"/>
            <p:nvPr/>
          </p:nvSpPr>
          <p:spPr>
            <a:xfrm>
              <a:off x="1045627" y="1303511"/>
              <a:ext cx="12598401" cy="3453938"/>
            </a:xfrm>
            <a:prstGeom prst="rect">
              <a:avLst/>
            </a:prstGeom>
          </p:spPr>
          <p:txBody>
            <a:bodyPr wrap="square" lIns="0" tIns="0" rIns="0" bIns="0" rtlCol="0" anchor="t">
              <a:spAutoFit/>
            </a:bodyPr>
            <a:lstStyle/>
            <a:p>
              <a:pPr algn="ctr">
                <a:lnSpc>
                  <a:spcPts val="10080"/>
                </a:lnSpc>
              </a:pPr>
              <a:r>
                <a:rPr lang="en-US" sz="7200" smtClean="0">
                  <a:solidFill>
                    <a:srgbClr val="FFFFFF"/>
                  </a:solidFill>
                  <a:latin typeface="Arial" pitchFamily="34" charset="0"/>
                  <a:cs typeface="Arial" pitchFamily="34" charset="0"/>
                </a:rPr>
                <a:t>CHÀO MỪNG THẦY CÔ VÀ CÁC EM</a:t>
              </a:r>
              <a:endParaRPr lang="en-US" sz="7200">
                <a:solidFill>
                  <a:srgbClr val="FFFFFF"/>
                </a:solidFill>
                <a:latin typeface="Arial" pitchFamily="34" charset="0"/>
                <a:cs typeface="Arial" pitchFamily="34" charset="0"/>
              </a:endParaRPr>
            </a:p>
          </p:txBody>
        </p:sp>
        <p:sp>
          <p:nvSpPr>
            <p:cNvPr id="6" name="TextBox 6"/>
            <p:cNvSpPr txBox="1"/>
            <p:nvPr/>
          </p:nvSpPr>
          <p:spPr>
            <a:xfrm>
              <a:off x="2010497" y="5195073"/>
              <a:ext cx="10465463" cy="718145"/>
            </a:xfrm>
            <a:prstGeom prst="rect">
              <a:avLst/>
            </a:prstGeom>
          </p:spPr>
          <p:txBody>
            <a:bodyPr lIns="0" tIns="0" rIns="0" bIns="0" rtlCol="0" anchor="t">
              <a:spAutoFit/>
            </a:bodyPr>
            <a:lstStyle/>
            <a:p>
              <a:pPr algn="ctr">
                <a:lnSpc>
                  <a:spcPts val="4200"/>
                </a:lnSpc>
              </a:pPr>
              <a:r>
                <a:rPr lang="en-US" sz="3000">
                  <a:solidFill>
                    <a:srgbClr val="FFFFFF"/>
                  </a:solidFill>
                  <a:latin typeface="Arial" pitchFamily="34" charset="0"/>
                  <a:cs typeface="Arial" pitchFamily="34" charset="0"/>
                </a:rPr>
                <a:t>Giáo viên:</a:t>
              </a:r>
            </a:p>
          </p:txBody>
        </p:sp>
        <p:sp>
          <p:nvSpPr>
            <p:cNvPr id="7" name="TextBox 7"/>
            <p:cNvSpPr txBox="1"/>
            <p:nvPr/>
          </p:nvSpPr>
          <p:spPr>
            <a:xfrm>
              <a:off x="1436279" y="-69497"/>
              <a:ext cx="11613899" cy="718146"/>
            </a:xfrm>
            <a:prstGeom prst="rect">
              <a:avLst/>
            </a:prstGeom>
          </p:spPr>
          <p:txBody>
            <a:bodyPr lIns="0" tIns="0" rIns="0" bIns="0" rtlCol="0" anchor="t">
              <a:spAutoFit/>
            </a:bodyPr>
            <a:lstStyle/>
            <a:p>
              <a:pPr algn="ctr">
                <a:lnSpc>
                  <a:spcPts val="4200"/>
                </a:lnSpc>
              </a:pPr>
              <a:r>
                <a:rPr lang="en-US" sz="3000">
                  <a:solidFill>
                    <a:srgbClr val="FFFFFF"/>
                  </a:solidFill>
                  <a:latin typeface="Arial" pitchFamily="34" charset="0"/>
                  <a:cs typeface="Arial" pitchFamily="34" charset="0"/>
                </a:rPr>
                <a:t>Trường</a:t>
              </a: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5450" y="4777248"/>
            <a:ext cx="2933052" cy="896210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703024" y="-1197272"/>
            <a:ext cx="2437194" cy="23945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6"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4"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5"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11"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0"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6"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4"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5"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384995"/>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6:</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extLst>
      <p:ext uri="{BB962C8B-B14F-4D97-AF65-F5344CB8AC3E}">
        <p14:creationId xmlns:p14="http://schemas.microsoft.com/office/powerpoint/2010/main" val="22450655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6"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4"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5"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11"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0"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6"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4"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5"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384995"/>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7:</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extLst>
      <p:ext uri="{BB962C8B-B14F-4D97-AF65-F5344CB8AC3E}">
        <p14:creationId xmlns:p14="http://schemas.microsoft.com/office/powerpoint/2010/main" val="6995132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6"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4"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5"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11"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0"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6"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4"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5"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384995"/>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8:</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extLst>
      <p:ext uri="{BB962C8B-B14F-4D97-AF65-F5344CB8AC3E}">
        <p14:creationId xmlns:p14="http://schemas.microsoft.com/office/powerpoint/2010/main" val="13565632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6"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4"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5"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11"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0"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6"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4"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5"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384995"/>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9:</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extLst>
      <p:ext uri="{BB962C8B-B14F-4D97-AF65-F5344CB8AC3E}">
        <p14:creationId xmlns:p14="http://schemas.microsoft.com/office/powerpoint/2010/main" val="4976286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6"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4"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5"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11"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0"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6"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4"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5"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384995"/>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10:</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extLst>
      <p:ext uri="{BB962C8B-B14F-4D97-AF65-F5344CB8AC3E}">
        <p14:creationId xmlns:p14="http://schemas.microsoft.com/office/powerpoint/2010/main" val="31861818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9525"/>
            <a:ext cx="18288000" cy="10296525"/>
          </a:xfrm>
          <a:prstGeom prst="rect">
            <a:avLst/>
          </a:prstGeom>
        </p:spPr>
      </p:pic>
      <p:grpSp>
        <p:nvGrpSpPr>
          <p:cNvPr id="3" name="Group 3"/>
          <p:cNvGrpSpPr>
            <a:grpSpLocks noChangeAspect="1"/>
          </p:cNvGrpSpPr>
          <p:nvPr/>
        </p:nvGrpSpPr>
        <p:grpSpPr>
          <a:xfrm>
            <a:off x="1028700" y="4018333"/>
            <a:ext cx="3523127" cy="3523127"/>
            <a:chOff x="0" y="0"/>
            <a:chExt cx="6350000" cy="6350000"/>
          </a:xfrm>
        </p:grpSpPr>
        <p:sp>
          <p:nvSpPr>
            <p:cNvPr id="4" name="Freeform 4"/>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a:stretch>
                <a:fillRect t="-13620" r="-24277" b="-72795"/>
              </a:stretch>
            </a:blipFill>
          </p:spPr>
        </p:sp>
      </p:grpSp>
      <p:grpSp>
        <p:nvGrpSpPr>
          <p:cNvPr id="5" name="Group 5"/>
          <p:cNvGrpSpPr>
            <a:grpSpLocks noChangeAspect="1"/>
          </p:cNvGrpSpPr>
          <p:nvPr/>
        </p:nvGrpSpPr>
        <p:grpSpPr>
          <a:xfrm>
            <a:off x="5176380" y="4018333"/>
            <a:ext cx="3523127" cy="3523127"/>
            <a:chOff x="0" y="0"/>
            <a:chExt cx="6350000" cy="6350000"/>
          </a:xfrm>
        </p:grpSpPr>
        <p:sp>
          <p:nvSpPr>
            <p:cNvPr id="6" name="Freeform 6"/>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23263" t="-25055" r="-81399" b="-15479"/>
              </a:stretch>
            </a:blipFill>
          </p:spPr>
        </p:sp>
      </p:grpSp>
      <p:grpSp>
        <p:nvGrpSpPr>
          <p:cNvPr id="7" name="Group 7"/>
          <p:cNvGrpSpPr>
            <a:grpSpLocks noChangeAspect="1"/>
          </p:cNvGrpSpPr>
          <p:nvPr/>
        </p:nvGrpSpPr>
        <p:grpSpPr>
          <a:xfrm>
            <a:off x="13518315" y="4018333"/>
            <a:ext cx="3523127" cy="3523127"/>
            <a:chOff x="0" y="0"/>
            <a:chExt cx="6350000" cy="6350000"/>
          </a:xfrm>
        </p:grpSpPr>
        <p:sp>
          <p:nvSpPr>
            <p:cNvPr id="8" name="Freeform 8"/>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15724" t="-11706" r="-86350" b="-22673"/>
              </a:stretch>
            </a:blipFill>
          </p:spPr>
        </p:sp>
      </p:grpSp>
      <p:grpSp>
        <p:nvGrpSpPr>
          <p:cNvPr id="9" name="Group 9"/>
          <p:cNvGrpSpPr>
            <a:grpSpLocks noChangeAspect="1"/>
          </p:cNvGrpSpPr>
          <p:nvPr/>
        </p:nvGrpSpPr>
        <p:grpSpPr>
          <a:xfrm>
            <a:off x="9450794" y="4018333"/>
            <a:ext cx="3523127" cy="3523127"/>
            <a:chOff x="0" y="0"/>
            <a:chExt cx="6350000" cy="6350000"/>
          </a:xfrm>
        </p:grpSpPr>
        <p:sp>
          <p:nvSpPr>
            <p:cNvPr id="10" name="Freeform 10"/>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a:stretch>
                <a:fillRect l="-5528" t="-1932" r="-10167" b="-71610"/>
              </a:stretch>
            </a:blipFill>
          </p:spPr>
        </p:sp>
      </p:grpSp>
      <p:grpSp>
        <p:nvGrpSpPr>
          <p:cNvPr id="11" name="Group 11"/>
          <p:cNvGrpSpPr/>
          <p:nvPr/>
        </p:nvGrpSpPr>
        <p:grpSpPr>
          <a:xfrm>
            <a:off x="1247580" y="7940622"/>
            <a:ext cx="3054316" cy="1128627"/>
            <a:chOff x="0" y="-28575"/>
            <a:chExt cx="4072422" cy="1504835"/>
          </a:xfrm>
        </p:grpSpPr>
        <p:sp>
          <p:nvSpPr>
            <p:cNvPr id="12" name="TextBox 12"/>
            <p:cNvSpPr txBox="1"/>
            <p:nvPr/>
          </p:nvSpPr>
          <p:spPr>
            <a:xfrm>
              <a:off x="0" y="-28575"/>
              <a:ext cx="4072422" cy="984885"/>
            </a:xfrm>
            <a:prstGeom prst="rect">
              <a:avLst/>
            </a:prstGeom>
          </p:spPr>
          <p:txBody>
            <a:bodyPr lIns="0" tIns="0" rIns="0" bIns="0" rtlCol="0" anchor="t">
              <a:spAutoFit/>
            </a:bodyPr>
            <a:lstStyle/>
            <a:p>
              <a:pPr algn="ctr">
                <a:lnSpc>
                  <a:spcPct val="150000"/>
                </a:lnSpc>
              </a:pPr>
              <a:r>
                <a:rPr lang="en-US" sz="3200">
                  <a:solidFill>
                    <a:srgbClr val="000000"/>
                  </a:solidFill>
                  <a:latin typeface="Arial" pitchFamily="34" charset="0"/>
                  <a:cs typeface="Arial" pitchFamily="34" charset="0"/>
                </a:rPr>
                <a:t>GIẢI NHẤT</a:t>
              </a:r>
            </a:p>
          </p:txBody>
        </p:sp>
        <p:sp>
          <p:nvSpPr>
            <p:cNvPr id="13" name="TextBox 13"/>
            <p:cNvSpPr txBox="1"/>
            <p:nvPr/>
          </p:nvSpPr>
          <p:spPr>
            <a:xfrm>
              <a:off x="0" y="829930"/>
              <a:ext cx="4072422" cy="646330"/>
            </a:xfrm>
            <a:prstGeom prst="rect">
              <a:avLst/>
            </a:prstGeom>
          </p:spPr>
          <p:txBody>
            <a:bodyPr lIns="0" tIns="0" rIns="0" bIns="0" rtlCol="0" anchor="t">
              <a:spAutoFit/>
            </a:bodyPr>
            <a:lstStyle/>
            <a:p>
              <a:pPr algn="ctr">
                <a:lnSpc>
                  <a:spcPct val="150000"/>
                </a:lnSpc>
              </a:pPr>
              <a:r>
                <a:rPr lang="en-US" sz="2100">
                  <a:solidFill>
                    <a:srgbClr val="000000"/>
                  </a:solidFill>
                  <a:latin typeface="Arial" pitchFamily="34" charset="0"/>
                  <a:cs typeface="Arial" pitchFamily="34" charset="0"/>
                </a:rPr>
                <a:t>NHÓM </a:t>
              </a:r>
            </a:p>
          </p:txBody>
        </p:sp>
      </p:grpSp>
      <p:grpSp>
        <p:nvGrpSpPr>
          <p:cNvPr id="14" name="Group 14"/>
          <p:cNvGrpSpPr/>
          <p:nvPr/>
        </p:nvGrpSpPr>
        <p:grpSpPr>
          <a:xfrm>
            <a:off x="5410785" y="7940455"/>
            <a:ext cx="3054316" cy="1128627"/>
            <a:chOff x="0" y="-28575"/>
            <a:chExt cx="4072422" cy="1504835"/>
          </a:xfrm>
        </p:grpSpPr>
        <p:sp>
          <p:nvSpPr>
            <p:cNvPr id="15" name="TextBox 15"/>
            <p:cNvSpPr txBox="1"/>
            <p:nvPr/>
          </p:nvSpPr>
          <p:spPr>
            <a:xfrm>
              <a:off x="0" y="-28575"/>
              <a:ext cx="4072422" cy="984885"/>
            </a:xfrm>
            <a:prstGeom prst="rect">
              <a:avLst/>
            </a:prstGeom>
          </p:spPr>
          <p:txBody>
            <a:bodyPr lIns="0" tIns="0" rIns="0" bIns="0" rtlCol="0" anchor="t">
              <a:spAutoFit/>
            </a:bodyPr>
            <a:lstStyle/>
            <a:p>
              <a:pPr algn="ctr">
                <a:lnSpc>
                  <a:spcPct val="150000"/>
                </a:lnSpc>
              </a:pPr>
              <a:r>
                <a:rPr lang="en-US" sz="3200">
                  <a:solidFill>
                    <a:srgbClr val="000000"/>
                  </a:solidFill>
                  <a:latin typeface="Arial" pitchFamily="34" charset="0"/>
                  <a:cs typeface="Arial" pitchFamily="34" charset="0"/>
                </a:rPr>
                <a:t>GIẢI NHÌ</a:t>
              </a:r>
            </a:p>
          </p:txBody>
        </p:sp>
        <p:sp>
          <p:nvSpPr>
            <p:cNvPr id="16" name="TextBox 16"/>
            <p:cNvSpPr txBox="1"/>
            <p:nvPr/>
          </p:nvSpPr>
          <p:spPr>
            <a:xfrm>
              <a:off x="0" y="829930"/>
              <a:ext cx="4072422" cy="646330"/>
            </a:xfrm>
            <a:prstGeom prst="rect">
              <a:avLst/>
            </a:prstGeom>
          </p:spPr>
          <p:txBody>
            <a:bodyPr lIns="0" tIns="0" rIns="0" bIns="0" rtlCol="0" anchor="t">
              <a:spAutoFit/>
            </a:bodyPr>
            <a:lstStyle/>
            <a:p>
              <a:pPr algn="ctr">
                <a:lnSpc>
                  <a:spcPct val="150000"/>
                </a:lnSpc>
              </a:pPr>
              <a:r>
                <a:rPr lang="en-US" sz="2100">
                  <a:solidFill>
                    <a:srgbClr val="000000"/>
                  </a:solidFill>
                  <a:latin typeface="Arial" pitchFamily="34" charset="0"/>
                  <a:cs typeface="Arial" pitchFamily="34" charset="0"/>
                </a:rPr>
                <a:t>NHÓM</a:t>
              </a:r>
            </a:p>
          </p:txBody>
        </p:sp>
      </p:grpSp>
      <p:grpSp>
        <p:nvGrpSpPr>
          <p:cNvPr id="17" name="Group 17"/>
          <p:cNvGrpSpPr/>
          <p:nvPr/>
        </p:nvGrpSpPr>
        <p:grpSpPr>
          <a:xfrm>
            <a:off x="13518315" y="7940622"/>
            <a:ext cx="4245962" cy="1128627"/>
            <a:chOff x="0" y="-28575"/>
            <a:chExt cx="5661283" cy="1504835"/>
          </a:xfrm>
        </p:grpSpPr>
        <p:sp>
          <p:nvSpPr>
            <p:cNvPr id="18" name="TextBox 18"/>
            <p:cNvSpPr txBox="1"/>
            <p:nvPr/>
          </p:nvSpPr>
          <p:spPr>
            <a:xfrm>
              <a:off x="0" y="-28575"/>
              <a:ext cx="5661283" cy="984885"/>
            </a:xfrm>
            <a:prstGeom prst="rect">
              <a:avLst/>
            </a:prstGeom>
          </p:spPr>
          <p:txBody>
            <a:bodyPr lIns="0" tIns="0" rIns="0" bIns="0" rtlCol="0" anchor="t">
              <a:spAutoFit/>
            </a:bodyPr>
            <a:lstStyle/>
            <a:p>
              <a:pPr algn="ctr">
                <a:lnSpc>
                  <a:spcPct val="150000"/>
                </a:lnSpc>
              </a:pPr>
              <a:r>
                <a:rPr lang="en-US" sz="3200">
                  <a:solidFill>
                    <a:srgbClr val="000000"/>
                  </a:solidFill>
                  <a:latin typeface="Arial" pitchFamily="34" charset="0"/>
                  <a:cs typeface="Arial" pitchFamily="34" charset="0"/>
                </a:rPr>
                <a:t>GIẢI KHUYẾN KHÍCH</a:t>
              </a:r>
            </a:p>
          </p:txBody>
        </p:sp>
        <p:sp>
          <p:nvSpPr>
            <p:cNvPr id="19" name="TextBox 19"/>
            <p:cNvSpPr txBox="1"/>
            <p:nvPr/>
          </p:nvSpPr>
          <p:spPr>
            <a:xfrm>
              <a:off x="0" y="829930"/>
              <a:ext cx="5661283" cy="646330"/>
            </a:xfrm>
            <a:prstGeom prst="rect">
              <a:avLst/>
            </a:prstGeom>
          </p:spPr>
          <p:txBody>
            <a:bodyPr lIns="0" tIns="0" rIns="0" bIns="0" rtlCol="0" anchor="t">
              <a:spAutoFit/>
            </a:bodyPr>
            <a:lstStyle/>
            <a:p>
              <a:pPr algn="ctr">
                <a:lnSpc>
                  <a:spcPct val="150000"/>
                </a:lnSpc>
              </a:pPr>
              <a:r>
                <a:rPr lang="en-US" sz="2100">
                  <a:solidFill>
                    <a:srgbClr val="000000"/>
                  </a:solidFill>
                  <a:latin typeface="Arial" pitchFamily="34" charset="0"/>
                  <a:cs typeface="Arial" pitchFamily="34" charset="0"/>
                </a:rPr>
                <a:t>NHÓM</a:t>
              </a:r>
            </a:p>
          </p:txBody>
        </p:sp>
      </p:grpSp>
      <p:sp>
        <p:nvSpPr>
          <p:cNvPr id="20" name="TextBox 20"/>
          <p:cNvSpPr txBox="1"/>
          <p:nvPr/>
        </p:nvSpPr>
        <p:spPr>
          <a:xfrm>
            <a:off x="3748010" y="1572350"/>
            <a:ext cx="10674048" cy="1335237"/>
          </a:xfrm>
          <a:prstGeom prst="rect">
            <a:avLst/>
          </a:prstGeom>
        </p:spPr>
        <p:txBody>
          <a:bodyPr lIns="0" tIns="0" rIns="0" bIns="0" rtlCol="0" anchor="t">
            <a:spAutoFit/>
          </a:bodyPr>
          <a:lstStyle/>
          <a:p>
            <a:pPr algn="ctr">
              <a:lnSpc>
                <a:spcPct val="150000"/>
              </a:lnSpc>
            </a:pPr>
            <a:r>
              <a:rPr lang="en-US" sz="6600">
                <a:solidFill>
                  <a:srgbClr val="000000"/>
                </a:solidFill>
                <a:latin typeface="Arial" pitchFamily="34" charset="0"/>
                <a:cs typeface="Arial" pitchFamily="34" charset="0"/>
              </a:rPr>
              <a:t>KẾT QUẢ</a:t>
            </a:r>
          </a:p>
        </p:txBody>
      </p:sp>
      <p:grpSp>
        <p:nvGrpSpPr>
          <p:cNvPr id="21" name="Group 21"/>
          <p:cNvGrpSpPr/>
          <p:nvPr/>
        </p:nvGrpSpPr>
        <p:grpSpPr>
          <a:xfrm>
            <a:off x="9685199" y="7940455"/>
            <a:ext cx="3054316" cy="1128627"/>
            <a:chOff x="0" y="-28575"/>
            <a:chExt cx="4072422" cy="1504835"/>
          </a:xfrm>
        </p:grpSpPr>
        <p:sp>
          <p:nvSpPr>
            <p:cNvPr id="22" name="TextBox 22"/>
            <p:cNvSpPr txBox="1"/>
            <p:nvPr/>
          </p:nvSpPr>
          <p:spPr>
            <a:xfrm>
              <a:off x="0" y="-28575"/>
              <a:ext cx="4072422" cy="984885"/>
            </a:xfrm>
            <a:prstGeom prst="rect">
              <a:avLst/>
            </a:prstGeom>
          </p:spPr>
          <p:txBody>
            <a:bodyPr lIns="0" tIns="0" rIns="0" bIns="0" rtlCol="0" anchor="t">
              <a:spAutoFit/>
            </a:bodyPr>
            <a:lstStyle/>
            <a:p>
              <a:pPr algn="ctr">
                <a:lnSpc>
                  <a:spcPct val="150000"/>
                </a:lnSpc>
              </a:pPr>
              <a:r>
                <a:rPr lang="en-US" sz="3200">
                  <a:solidFill>
                    <a:srgbClr val="000000"/>
                  </a:solidFill>
                  <a:latin typeface="Arial" pitchFamily="34" charset="0"/>
                  <a:cs typeface="Arial" pitchFamily="34" charset="0"/>
                </a:rPr>
                <a:t>GIẢI BA</a:t>
              </a:r>
            </a:p>
          </p:txBody>
        </p:sp>
        <p:sp>
          <p:nvSpPr>
            <p:cNvPr id="23" name="TextBox 23"/>
            <p:cNvSpPr txBox="1"/>
            <p:nvPr/>
          </p:nvSpPr>
          <p:spPr>
            <a:xfrm>
              <a:off x="0" y="829930"/>
              <a:ext cx="4072422" cy="646330"/>
            </a:xfrm>
            <a:prstGeom prst="rect">
              <a:avLst/>
            </a:prstGeom>
          </p:spPr>
          <p:txBody>
            <a:bodyPr lIns="0" tIns="0" rIns="0" bIns="0" rtlCol="0" anchor="t">
              <a:spAutoFit/>
            </a:bodyPr>
            <a:lstStyle/>
            <a:p>
              <a:pPr algn="ctr">
                <a:lnSpc>
                  <a:spcPct val="150000"/>
                </a:lnSpc>
              </a:pPr>
              <a:r>
                <a:rPr lang="en-US" sz="2100">
                  <a:solidFill>
                    <a:srgbClr val="000000"/>
                  </a:solidFill>
                  <a:latin typeface="Arial" pitchFamily="34" charset="0"/>
                  <a:cs typeface="Arial" pitchFamily="34" charset="0"/>
                </a:rPr>
                <a:t>NHÓM</a:t>
              </a: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grpSp>
        <p:nvGrpSpPr>
          <p:cNvPr id="2" name="Group 2"/>
          <p:cNvGrpSpPr/>
          <p:nvPr/>
        </p:nvGrpSpPr>
        <p:grpSpPr>
          <a:xfrm>
            <a:off x="3745685" y="690073"/>
            <a:ext cx="10796629" cy="6008563"/>
            <a:chOff x="-942868" y="167238"/>
            <a:chExt cx="14395505" cy="8011420"/>
          </a:xfrm>
        </p:grpSpPr>
        <p:sp>
          <p:nvSpPr>
            <p:cNvPr id="3" name="TextBox 3"/>
            <p:cNvSpPr txBox="1"/>
            <p:nvPr/>
          </p:nvSpPr>
          <p:spPr>
            <a:xfrm>
              <a:off x="1151589" y="2638677"/>
              <a:ext cx="12092325" cy="5539981"/>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 Thời gian: 5 phút</a:t>
              </a:r>
            </a:p>
            <a:p>
              <a:pPr algn="just">
                <a:lnSpc>
                  <a:spcPct val="150000"/>
                </a:lnSpc>
              </a:pPr>
              <a:r>
                <a:rPr lang="en-US" sz="3600">
                  <a:solidFill>
                    <a:srgbClr val="000000"/>
                  </a:solidFill>
                  <a:latin typeface="Arial" pitchFamily="34" charset="0"/>
                  <a:cs typeface="Arial" pitchFamily="34" charset="0"/>
                </a:rPr>
                <a:t>- Nhiệm vụ: Thảo luận đưa ra cách tự bảo vệ bản thân khi xảy </a:t>
              </a:r>
              <a:r>
                <a:rPr lang="en-US" sz="3600" smtClean="0">
                  <a:solidFill>
                    <a:srgbClr val="000000"/>
                  </a:solidFill>
                  <a:latin typeface="Arial" pitchFamily="34" charset="0"/>
                  <a:cs typeface="Arial" pitchFamily="34" charset="0"/>
                </a:rPr>
                <a:t>ra một </a:t>
              </a:r>
              <a:r>
                <a:rPr lang="en-US" sz="3600">
                  <a:solidFill>
                    <a:srgbClr val="000000"/>
                  </a:solidFill>
                  <a:latin typeface="Arial" pitchFamily="34" charset="0"/>
                  <a:cs typeface="Arial" pitchFamily="34" charset="0"/>
                </a:rPr>
                <a:t>số tình huống nguy hiểm do thiên tai và sắm vai xử lí ba tình huống trong SGK.</a:t>
              </a:r>
            </a:p>
          </p:txBody>
        </p:sp>
        <p:sp>
          <p:nvSpPr>
            <p:cNvPr id="4" name="TextBox 4"/>
            <p:cNvSpPr txBox="1"/>
            <p:nvPr/>
          </p:nvSpPr>
          <p:spPr>
            <a:xfrm>
              <a:off x="-942868" y="167238"/>
              <a:ext cx="14395505" cy="1456725"/>
            </a:xfrm>
            <a:prstGeom prst="rect">
              <a:avLst/>
            </a:prstGeom>
          </p:spPr>
          <p:txBody>
            <a:bodyPr lIns="0" tIns="0" rIns="0" bIns="0" rtlCol="0" anchor="t">
              <a:spAutoFit/>
            </a:bodyPr>
            <a:lstStyle/>
            <a:p>
              <a:pPr algn="ctr">
                <a:lnSpc>
                  <a:spcPct val="150000"/>
                </a:lnSpc>
              </a:pPr>
              <a:r>
                <a:rPr lang="en-US" sz="5400" b="1">
                  <a:solidFill>
                    <a:srgbClr val="000000"/>
                  </a:solidFill>
                  <a:latin typeface="Arial" pitchFamily="34" charset="0"/>
                  <a:cs typeface="Arial" pitchFamily="34" charset="0"/>
                </a:rPr>
                <a:t>THẢO LUẬN NHÓM</a:t>
              </a:r>
            </a:p>
          </p:txBody>
        </p:sp>
      </p:grpSp>
      <p:sp>
        <p:nvSpPr>
          <p:cNvPr id="5" name="AutoShape 5"/>
          <p:cNvSpPr/>
          <p:nvPr/>
        </p:nvSpPr>
        <p:spPr>
          <a:xfrm>
            <a:off x="0" y="8808068"/>
            <a:ext cx="18288000" cy="1478932"/>
          </a:xfrm>
          <a:prstGeom prst="rect">
            <a:avLst/>
          </a:prstGeom>
          <a:solidFill>
            <a:srgbClr val="84653C"/>
          </a:solidFill>
        </p:spPr>
      </p:sp>
      <p:sp>
        <p:nvSpPr>
          <p:cNvPr id="6" name="TextBox 6"/>
          <p:cNvSpPr txBox="1"/>
          <p:nvPr/>
        </p:nvSpPr>
        <p:spPr>
          <a:xfrm>
            <a:off x="1028700" y="9233958"/>
            <a:ext cx="3147755" cy="485518"/>
          </a:xfrm>
          <a:prstGeom prst="rect">
            <a:avLst/>
          </a:prstGeom>
        </p:spPr>
        <p:txBody>
          <a:bodyPr lIns="0" tIns="0" rIns="0" bIns="0" rtlCol="0" anchor="t">
            <a:spAutoFit/>
          </a:bodyPr>
          <a:lstStyle/>
          <a:p>
            <a:pPr algn="just">
              <a:lnSpc>
                <a:spcPct val="150000"/>
              </a:lnSpc>
              <a:spcBef>
                <a:spcPct val="0"/>
              </a:spcBef>
            </a:pPr>
            <a:r>
              <a:rPr lang="en-US" sz="2400">
                <a:solidFill>
                  <a:srgbClr val="FFFFFF"/>
                </a:solidFill>
                <a:latin typeface="Arial" pitchFamily="34" charset="0"/>
                <a:cs typeface="Arial" pitchFamily="34" charset="0"/>
              </a:rPr>
              <a:t>Đông Quân</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24260" y="1977578"/>
            <a:ext cx="2756635" cy="802195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34294" y="1236345"/>
            <a:ext cx="2425006" cy="844147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AB3"/>
        </a:solidFill>
        <a:effectLst/>
      </p:bgPr>
    </p:bg>
    <p:spTree>
      <p:nvGrpSpPr>
        <p:cNvPr id="1" name=""/>
        <p:cNvGrpSpPr/>
        <p:nvPr/>
      </p:nvGrpSpPr>
      <p:grpSpPr>
        <a:xfrm>
          <a:off x="0" y="0"/>
          <a:ext cx="0" cy="0"/>
          <a:chOff x="0" y="0"/>
          <a:chExt cx="0" cy="0"/>
        </a:xfrm>
      </p:grpSpPr>
      <p:grpSp>
        <p:nvGrpSpPr>
          <p:cNvPr id="2" name="Group 2"/>
          <p:cNvGrpSpPr/>
          <p:nvPr/>
        </p:nvGrpSpPr>
        <p:grpSpPr>
          <a:xfrm>
            <a:off x="4202827" y="3562063"/>
            <a:ext cx="13846921" cy="2191037"/>
            <a:chOff x="0" y="0"/>
            <a:chExt cx="4684020" cy="961284"/>
          </a:xfrm>
        </p:grpSpPr>
        <p:sp>
          <p:nvSpPr>
            <p:cNvPr id="3" name="Freeform 3"/>
            <p:cNvSpPr/>
            <p:nvPr/>
          </p:nvSpPr>
          <p:spPr>
            <a:xfrm>
              <a:off x="0" y="0"/>
              <a:ext cx="4684020" cy="961284"/>
            </a:xfrm>
            <a:custGeom>
              <a:avLst/>
              <a:gdLst/>
              <a:ahLst/>
              <a:cxnLst/>
              <a:rect l="l" t="t" r="r" b="b"/>
              <a:pathLst>
                <a:path w="4684020" h="961284">
                  <a:moveTo>
                    <a:pt x="4559560" y="961284"/>
                  </a:moveTo>
                  <a:lnTo>
                    <a:pt x="124460" y="961284"/>
                  </a:lnTo>
                  <a:cubicBezTo>
                    <a:pt x="55880" y="961284"/>
                    <a:pt x="0" y="905404"/>
                    <a:pt x="0" y="836824"/>
                  </a:cubicBezTo>
                  <a:lnTo>
                    <a:pt x="0" y="124460"/>
                  </a:lnTo>
                  <a:cubicBezTo>
                    <a:pt x="0" y="55880"/>
                    <a:pt x="55880" y="0"/>
                    <a:pt x="124460" y="0"/>
                  </a:cubicBezTo>
                  <a:lnTo>
                    <a:pt x="4559560" y="0"/>
                  </a:lnTo>
                  <a:cubicBezTo>
                    <a:pt x="4628140" y="0"/>
                    <a:pt x="4684020" y="55880"/>
                    <a:pt x="4684020" y="124460"/>
                  </a:cubicBezTo>
                  <a:lnTo>
                    <a:pt x="4684020" y="836824"/>
                  </a:lnTo>
                  <a:cubicBezTo>
                    <a:pt x="4684020" y="905404"/>
                    <a:pt x="4628140" y="961284"/>
                    <a:pt x="4559560" y="961284"/>
                  </a:cubicBezTo>
                  <a:close/>
                </a:path>
              </a:pathLst>
            </a:custGeom>
            <a:solidFill>
              <a:srgbClr val="FDF9DE"/>
            </a:solidFill>
          </p:spPr>
        </p:sp>
      </p:grpSp>
      <p:sp>
        <p:nvSpPr>
          <p:cNvPr id="4" name="TextBox 4"/>
          <p:cNvSpPr txBox="1"/>
          <p:nvPr/>
        </p:nvSpPr>
        <p:spPr>
          <a:xfrm>
            <a:off x="4506503" y="3568646"/>
            <a:ext cx="9666697" cy="566502"/>
          </a:xfrm>
          <a:prstGeom prst="rect">
            <a:avLst/>
          </a:prstGeom>
        </p:spPr>
        <p:txBody>
          <a:bodyPr lIns="0" tIns="0" rIns="0" bIns="0" rtlCol="0" anchor="t">
            <a:spAutoFit/>
          </a:bodyPr>
          <a:lstStyle/>
          <a:p>
            <a:pPr algn="just">
              <a:lnSpc>
                <a:spcPct val="150000"/>
              </a:lnSpc>
            </a:pPr>
            <a:r>
              <a:rPr lang="en-US" sz="2800" b="1" i="1">
                <a:solidFill>
                  <a:srgbClr val="000000"/>
                </a:solidFill>
                <a:latin typeface="Arial" pitchFamily="34" charset="0"/>
                <a:cs typeface="Arial" pitchFamily="34" charset="0"/>
              </a:rPr>
              <a:t>Tình huống 2</a:t>
            </a:r>
          </a:p>
        </p:txBody>
      </p:sp>
      <p:sp>
        <p:nvSpPr>
          <p:cNvPr id="5" name="TextBox 5"/>
          <p:cNvSpPr txBox="1"/>
          <p:nvPr/>
        </p:nvSpPr>
        <p:spPr>
          <a:xfrm>
            <a:off x="4648200" y="4205942"/>
            <a:ext cx="13048718" cy="1292662"/>
          </a:xfrm>
          <a:prstGeom prst="rect">
            <a:avLst/>
          </a:prstGeom>
        </p:spPr>
        <p:txBody>
          <a:bodyPr wrap="square" lIns="0" tIns="0" rIns="0" bIns="0" rtlCol="0" anchor="t">
            <a:spAutoFit/>
          </a:bodyPr>
          <a:lstStyle/>
          <a:p>
            <a:pPr algn="just"/>
            <a:r>
              <a:rPr lang="en-US" sz="2800">
                <a:solidFill>
                  <a:srgbClr val="000000"/>
                </a:solidFill>
                <a:latin typeface="Arial" pitchFamily="34" charset="0"/>
                <a:cs typeface="Arial" pitchFamily="34" charset="0"/>
              </a:rPr>
              <a:t>Pao và </a:t>
            </a:r>
            <a:r>
              <a:rPr lang="en-US" sz="2800" smtClean="0">
                <a:solidFill>
                  <a:srgbClr val="000000"/>
                </a:solidFill>
                <a:latin typeface="Arial" pitchFamily="34" charset="0"/>
                <a:cs typeface="Arial" pitchFamily="34" charset="0"/>
              </a:rPr>
              <a:t>các</a:t>
            </a:r>
            <a:r>
              <a:rPr lang="en-US" sz="2800" smtClean="0">
                <a:solidFill>
                  <a:srgbClr val="000000"/>
                </a:solidFill>
                <a:latin typeface="Arial" pitchFamily="34" charset="0"/>
                <a:cs typeface="Arial" pitchFamily="34" charset="0"/>
              </a:rPr>
              <a:t> </a:t>
            </a:r>
            <a:r>
              <a:rPr lang="en-US" sz="2800">
                <a:solidFill>
                  <a:srgbClr val="000000"/>
                </a:solidFill>
                <a:latin typeface="Arial" pitchFamily="34" charset="0"/>
                <a:cs typeface="Arial" pitchFamily="34" charset="0"/>
              </a:rPr>
              <a:t>bạn đang trên đường để đi học về, bỗng nhiên trời đổ mưa to, làm nước lũ ở đập tràn mà Pao phải đi qua dâng lên nhanh và chảy xiết. Một số bạn rủ Pao lội qua đập tràn về nhà kẻo tối. Nếu là Pao em sẽ làm gì?</a:t>
            </a:r>
          </a:p>
        </p:txBody>
      </p:sp>
      <p:sp>
        <p:nvSpPr>
          <p:cNvPr id="6" name="AutoShape 6"/>
          <p:cNvSpPr/>
          <p:nvPr/>
        </p:nvSpPr>
        <p:spPr>
          <a:xfrm>
            <a:off x="0" y="8808068"/>
            <a:ext cx="18288000" cy="1478932"/>
          </a:xfrm>
          <a:prstGeom prst="rect">
            <a:avLst/>
          </a:prstGeom>
          <a:solidFill>
            <a:srgbClr val="84653C"/>
          </a:solidFill>
        </p:spPr>
      </p:sp>
      <p:grpSp>
        <p:nvGrpSpPr>
          <p:cNvPr id="7" name="Group 7"/>
          <p:cNvGrpSpPr/>
          <p:nvPr/>
        </p:nvGrpSpPr>
        <p:grpSpPr>
          <a:xfrm>
            <a:off x="4176455" y="6261618"/>
            <a:ext cx="13082845" cy="2262970"/>
            <a:chOff x="0" y="0"/>
            <a:chExt cx="4425555" cy="810842"/>
          </a:xfrm>
        </p:grpSpPr>
        <p:sp>
          <p:nvSpPr>
            <p:cNvPr id="8" name="Freeform 8"/>
            <p:cNvSpPr/>
            <p:nvPr/>
          </p:nvSpPr>
          <p:spPr>
            <a:xfrm>
              <a:off x="0" y="0"/>
              <a:ext cx="4425555" cy="810842"/>
            </a:xfrm>
            <a:custGeom>
              <a:avLst/>
              <a:gdLst/>
              <a:ahLst/>
              <a:cxnLst/>
              <a:rect l="l" t="t" r="r" b="b"/>
              <a:pathLst>
                <a:path w="4425555" h="810842">
                  <a:moveTo>
                    <a:pt x="4301095" y="810842"/>
                  </a:moveTo>
                  <a:lnTo>
                    <a:pt x="124460" y="810842"/>
                  </a:lnTo>
                  <a:cubicBezTo>
                    <a:pt x="55880" y="810842"/>
                    <a:pt x="0" y="754962"/>
                    <a:pt x="0" y="686382"/>
                  </a:cubicBezTo>
                  <a:lnTo>
                    <a:pt x="0" y="124460"/>
                  </a:lnTo>
                  <a:cubicBezTo>
                    <a:pt x="0" y="55880"/>
                    <a:pt x="55880" y="0"/>
                    <a:pt x="124460" y="0"/>
                  </a:cubicBezTo>
                  <a:lnTo>
                    <a:pt x="4301095" y="0"/>
                  </a:lnTo>
                  <a:cubicBezTo>
                    <a:pt x="4369675" y="0"/>
                    <a:pt x="4425555" y="55880"/>
                    <a:pt x="4425555" y="124460"/>
                  </a:cubicBezTo>
                  <a:lnTo>
                    <a:pt x="4425555" y="686382"/>
                  </a:lnTo>
                  <a:cubicBezTo>
                    <a:pt x="4425555" y="754962"/>
                    <a:pt x="4369675" y="810842"/>
                    <a:pt x="4301095" y="810842"/>
                  </a:cubicBezTo>
                  <a:close/>
                </a:path>
              </a:pathLst>
            </a:custGeom>
            <a:solidFill>
              <a:srgbClr val="FDF9DE"/>
            </a:solidFill>
          </p:spPr>
        </p:sp>
      </p:grpSp>
      <p:sp>
        <p:nvSpPr>
          <p:cNvPr id="9" name="TextBox 9"/>
          <p:cNvSpPr txBox="1"/>
          <p:nvPr/>
        </p:nvSpPr>
        <p:spPr>
          <a:xfrm>
            <a:off x="4658903" y="6329598"/>
            <a:ext cx="9666697" cy="566502"/>
          </a:xfrm>
          <a:prstGeom prst="rect">
            <a:avLst/>
          </a:prstGeom>
        </p:spPr>
        <p:txBody>
          <a:bodyPr lIns="0" tIns="0" rIns="0" bIns="0" rtlCol="0" anchor="t">
            <a:spAutoFit/>
          </a:bodyPr>
          <a:lstStyle/>
          <a:p>
            <a:pPr algn="just">
              <a:lnSpc>
                <a:spcPct val="150000"/>
              </a:lnSpc>
            </a:pPr>
            <a:r>
              <a:rPr lang="en-US" sz="2800" b="1" i="1">
                <a:solidFill>
                  <a:srgbClr val="000000"/>
                </a:solidFill>
                <a:latin typeface="Arial" pitchFamily="34" charset="0"/>
                <a:cs typeface="Arial" pitchFamily="34" charset="0"/>
              </a:rPr>
              <a:t>Tình huống 3</a:t>
            </a:r>
          </a:p>
        </p:txBody>
      </p:sp>
      <p:sp>
        <p:nvSpPr>
          <p:cNvPr id="10" name="TextBox 10"/>
          <p:cNvSpPr txBox="1"/>
          <p:nvPr/>
        </p:nvSpPr>
        <p:spPr>
          <a:xfrm>
            <a:off x="4648199" y="6975038"/>
            <a:ext cx="9107259" cy="1292662"/>
          </a:xfrm>
          <a:prstGeom prst="rect">
            <a:avLst/>
          </a:prstGeom>
        </p:spPr>
        <p:txBody>
          <a:bodyPr wrap="square" lIns="0" tIns="0" rIns="0" bIns="0" rtlCol="0" anchor="t">
            <a:spAutoFit/>
          </a:bodyPr>
          <a:lstStyle/>
          <a:p>
            <a:pPr algn="just"/>
            <a:r>
              <a:rPr lang="en-US" sz="2800">
                <a:solidFill>
                  <a:srgbClr val="000000"/>
                </a:solidFill>
                <a:latin typeface="Arial" pitchFamily="34" charset="0"/>
                <a:cs typeface="Arial" pitchFamily="34" charset="0"/>
              </a:rPr>
              <a:t>Nhà Hà ở sát chân núi đất. Suốt tuần, mưa to tầm tã không dứt khiến núi có nguy cơ bị sạt lở. Nếu là Hà, em sẽ cùng gia đình làm gì?</a:t>
            </a:r>
          </a:p>
        </p:txBody>
      </p:sp>
      <p:grpSp>
        <p:nvGrpSpPr>
          <p:cNvPr id="11" name="Group 11"/>
          <p:cNvGrpSpPr/>
          <p:nvPr/>
        </p:nvGrpSpPr>
        <p:grpSpPr>
          <a:xfrm>
            <a:off x="4202827" y="818863"/>
            <a:ext cx="13846921" cy="2191037"/>
            <a:chOff x="0" y="0"/>
            <a:chExt cx="4684020" cy="961284"/>
          </a:xfrm>
        </p:grpSpPr>
        <p:sp>
          <p:nvSpPr>
            <p:cNvPr id="12" name="Freeform 12"/>
            <p:cNvSpPr/>
            <p:nvPr/>
          </p:nvSpPr>
          <p:spPr>
            <a:xfrm>
              <a:off x="0" y="0"/>
              <a:ext cx="4684020" cy="961284"/>
            </a:xfrm>
            <a:custGeom>
              <a:avLst/>
              <a:gdLst/>
              <a:ahLst/>
              <a:cxnLst/>
              <a:rect l="l" t="t" r="r" b="b"/>
              <a:pathLst>
                <a:path w="4684020" h="961284">
                  <a:moveTo>
                    <a:pt x="4559560" y="961284"/>
                  </a:moveTo>
                  <a:lnTo>
                    <a:pt x="124460" y="961284"/>
                  </a:lnTo>
                  <a:cubicBezTo>
                    <a:pt x="55880" y="961284"/>
                    <a:pt x="0" y="905404"/>
                    <a:pt x="0" y="836824"/>
                  </a:cubicBezTo>
                  <a:lnTo>
                    <a:pt x="0" y="124460"/>
                  </a:lnTo>
                  <a:cubicBezTo>
                    <a:pt x="0" y="55880"/>
                    <a:pt x="55880" y="0"/>
                    <a:pt x="124460" y="0"/>
                  </a:cubicBezTo>
                  <a:lnTo>
                    <a:pt x="4559560" y="0"/>
                  </a:lnTo>
                  <a:cubicBezTo>
                    <a:pt x="4628140" y="0"/>
                    <a:pt x="4684020" y="55880"/>
                    <a:pt x="4684020" y="124460"/>
                  </a:cubicBezTo>
                  <a:lnTo>
                    <a:pt x="4684020" y="836824"/>
                  </a:lnTo>
                  <a:cubicBezTo>
                    <a:pt x="4684020" y="905404"/>
                    <a:pt x="4628140" y="961284"/>
                    <a:pt x="4559560" y="961284"/>
                  </a:cubicBezTo>
                  <a:close/>
                </a:path>
              </a:pathLst>
            </a:custGeom>
            <a:solidFill>
              <a:srgbClr val="FDF9DE"/>
            </a:solidFill>
          </p:spPr>
        </p:sp>
      </p:grpSp>
      <p:sp>
        <p:nvSpPr>
          <p:cNvPr id="13" name="TextBox 13"/>
          <p:cNvSpPr txBox="1"/>
          <p:nvPr/>
        </p:nvSpPr>
        <p:spPr>
          <a:xfrm>
            <a:off x="4648200" y="818863"/>
            <a:ext cx="12692033" cy="566502"/>
          </a:xfrm>
          <a:prstGeom prst="rect">
            <a:avLst/>
          </a:prstGeom>
        </p:spPr>
        <p:txBody>
          <a:bodyPr lIns="0" tIns="0" rIns="0" bIns="0" rtlCol="0" anchor="t">
            <a:spAutoFit/>
          </a:bodyPr>
          <a:lstStyle/>
          <a:p>
            <a:pPr algn="just">
              <a:lnSpc>
                <a:spcPct val="150000"/>
              </a:lnSpc>
            </a:pPr>
            <a:r>
              <a:rPr lang="en-US" sz="2800" b="1" i="1">
                <a:solidFill>
                  <a:srgbClr val="000000"/>
                </a:solidFill>
                <a:latin typeface="Arial" pitchFamily="34" charset="0"/>
                <a:cs typeface="Arial" pitchFamily="34" charset="0"/>
              </a:rPr>
              <a:t>Tình huống 1</a:t>
            </a:r>
          </a:p>
        </p:txBody>
      </p:sp>
      <p:sp>
        <p:nvSpPr>
          <p:cNvPr id="14" name="TextBox 14"/>
          <p:cNvSpPr txBox="1"/>
          <p:nvPr/>
        </p:nvSpPr>
        <p:spPr>
          <a:xfrm>
            <a:off x="4648200" y="1507401"/>
            <a:ext cx="13048718" cy="1292662"/>
          </a:xfrm>
          <a:prstGeom prst="rect">
            <a:avLst/>
          </a:prstGeom>
        </p:spPr>
        <p:txBody>
          <a:bodyPr wrap="square" lIns="0" tIns="0" rIns="0" bIns="0" rtlCol="0" anchor="t">
            <a:spAutoFit/>
          </a:bodyPr>
          <a:lstStyle/>
          <a:p>
            <a:pPr algn="just"/>
            <a:r>
              <a:rPr lang="en-US" sz="2800">
                <a:solidFill>
                  <a:srgbClr val="000000"/>
                </a:solidFill>
                <a:latin typeface="Arial" pitchFamily="34" charset="0"/>
                <a:cs typeface="Arial" pitchFamily="34" charset="0"/>
              </a:rPr>
              <a:t>Hằng ngày, Mai phải đạp xe đạp qua một </a:t>
            </a:r>
            <a:r>
              <a:rPr lang="en-US" sz="2800" smtClean="0">
                <a:solidFill>
                  <a:srgbClr val="000000"/>
                </a:solidFill>
                <a:latin typeface="Arial" pitchFamily="34" charset="0"/>
                <a:cs typeface="Arial" pitchFamily="34" charset="0"/>
              </a:rPr>
              <a:t>cánh </a:t>
            </a:r>
            <a:r>
              <a:rPr lang="en-US" sz="2800">
                <a:solidFill>
                  <a:srgbClr val="000000"/>
                </a:solidFill>
                <a:latin typeface="Arial" pitchFamily="34" charset="0"/>
                <a:cs typeface="Arial" pitchFamily="34" charset="0"/>
              </a:rPr>
              <a:t>đồng để tới trường. Chiều nay trong lúc đang đi học về, bất ngờ một cơn dông sét xảy ra, kèm theo mưa to, gió </a:t>
            </a:r>
            <a:r>
              <a:rPr lang="en-US" sz="2800" smtClean="0">
                <a:solidFill>
                  <a:srgbClr val="000000"/>
                </a:solidFill>
                <a:latin typeface="Arial" pitchFamily="34" charset="0"/>
                <a:cs typeface="Arial" pitchFamily="34" charset="0"/>
              </a:rPr>
              <a:t>lớn. Nếu </a:t>
            </a:r>
            <a:r>
              <a:rPr lang="en-US" sz="2800">
                <a:solidFill>
                  <a:srgbClr val="000000"/>
                </a:solidFill>
                <a:latin typeface="Arial" pitchFamily="34" charset="0"/>
                <a:cs typeface="Arial" pitchFamily="34" charset="0"/>
              </a:rPr>
              <a:t>là Mai, em cần làm gì để bảo vệ bản thân?</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5459" y="5503527"/>
            <a:ext cx="4989741" cy="302106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3183210"/>
            <a:ext cx="3410712" cy="2371145"/>
          </a:xfrm>
          <a:prstGeom prst="rect">
            <a:avLst/>
          </a:prstGeom>
        </p:spPr>
      </p:pic>
      <p:sp>
        <p:nvSpPr>
          <p:cNvPr id="17" name="TextBox 17"/>
          <p:cNvSpPr txBox="1"/>
          <p:nvPr/>
        </p:nvSpPr>
        <p:spPr>
          <a:xfrm>
            <a:off x="4114800" y="9182100"/>
            <a:ext cx="11871266" cy="830997"/>
          </a:xfrm>
          <a:prstGeom prst="rect">
            <a:avLst/>
          </a:prstGeom>
        </p:spPr>
        <p:txBody>
          <a:bodyPr wrap="square" lIns="0" tIns="0" rIns="0" bIns="0" rtlCol="0" anchor="t">
            <a:spAutoFit/>
          </a:bodyPr>
          <a:lstStyle/>
          <a:p>
            <a:pPr algn="just">
              <a:lnSpc>
                <a:spcPct val="150000"/>
              </a:lnSpc>
            </a:pPr>
            <a:r>
              <a:rPr lang="en-US" sz="3600" b="1">
                <a:solidFill>
                  <a:schemeClr val="bg1"/>
                </a:solidFill>
                <a:latin typeface="Arial" pitchFamily="34" charset="0"/>
                <a:cs typeface="Arial" pitchFamily="34" charset="0"/>
              </a:rPr>
              <a:t>XỬ LÝ TÌNH HUỐNG ỨNG PHÓ VỚI THIÊN </a:t>
            </a:r>
            <a:r>
              <a:rPr lang="en-US" sz="3600" b="1" smtClean="0">
                <a:solidFill>
                  <a:schemeClr val="bg1"/>
                </a:solidFill>
                <a:latin typeface="Arial" pitchFamily="34" charset="0"/>
                <a:cs typeface="Arial" pitchFamily="34" charset="0"/>
              </a:rPr>
              <a:t>TAI</a:t>
            </a:r>
            <a:endParaRPr lang="en-US" sz="3600" b="1">
              <a:solidFill>
                <a:schemeClr val="bg1"/>
              </a:solidFill>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TextBox 2"/>
          <p:cNvSpPr txBox="1"/>
          <p:nvPr/>
        </p:nvSpPr>
        <p:spPr>
          <a:xfrm>
            <a:off x="12966025" y="858707"/>
            <a:ext cx="4330061" cy="890180"/>
          </a:xfrm>
          <a:prstGeom prst="rect">
            <a:avLst/>
          </a:prstGeom>
          <a:ln>
            <a:solidFill>
              <a:schemeClr val="tx1"/>
            </a:solidFill>
          </a:ln>
        </p:spPr>
        <p:txBody>
          <a:bodyPr lIns="0" tIns="0" rIns="0" bIns="0" rtlCol="0" anchor="t">
            <a:spAutoFit/>
          </a:bodyPr>
          <a:lstStyle/>
          <a:p>
            <a:pPr algn="ctr">
              <a:lnSpc>
                <a:spcPct val="150000"/>
              </a:lnSpc>
            </a:pPr>
            <a:r>
              <a:rPr lang="en-US" sz="4400" smtClean="0">
                <a:solidFill>
                  <a:srgbClr val="000000"/>
                </a:solidFill>
                <a:latin typeface="Arial" pitchFamily="34" charset="0"/>
                <a:cs typeface="Arial" pitchFamily="34" charset="0"/>
              </a:rPr>
              <a:t>Xử lí tình huống</a:t>
            </a:r>
            <a:endParaRPr lang="en-US" sz="4400">
              <a:solidFill>
                <a:srgbClr val="000000"/>
              </a:solidFill>
              <a:latin typeface="Arial" pitchFamily="34" charset="0"/>
              <a:cs typeface="Arial" pitchFamily="34" charset="0"/>
            </a:endParaRPr>
          </a:p>
        </p:txBody>
      </p:sp>
      <p:grpSp>
        <p:nvGrpSpPr>
          <p:cNvPr id="3" name="Group 3"/>
          <p:cNvGrpSpPr/>
          <p:nvPr/>
        </p:nvGrpSpPr>
        <p:grpSpPr>
          <a:xfrm>
            <a:off x="1028700" y="190500"/>
            <a:ext cx="11010900" cy="3053412"/>
            <a:chOff x="0" y="0"/>
            <a:chExt cx="13268465" cy="4071216"/>
          </a:xfrm>
        </p:grpSpPr>
        <p:grpSp>
          <p:nvGrpSpPr>
            <p:cNvPr id="4" name="Group 4"/>
            <p:cNvGrpSpPr/>
            <p:nvPr/>
          </p:nvGrpSpPr>
          <p:grpSpPr>
            <a:xfrm>
              <a:off x="0" y="0"/>
              <a:ext cx="13268465" cy="4071216"/>
              <a:chOff x="0" y="0"/>
              <a:chExt cx="2968132" cy="1071545"/>
            </a:xfrm>
          </p:grpSpPr>
          <p:sp>
            <p:nvSpPr>
              <p:cNvPr id="5" name="Freeform 5"/>
              <p:cNvSpPr/>
              <p:nvPr/>
            </p:nvSpPr>
            <p:spPr>
              <a:xfrm>
                <a:off x="0" y="0"/>
                <a:ext cx="2968132" cy="1071545"/>
              </a:xfrm>
              <a:custGeom>
                <a:avLst/>
                <a:gdLst/>
                <a:ahLst/>
                <a:cxnLst/>
                <a:rect l="l" t="t" r="r" b="b"/>
                <a:pathLst>
                  <a:path w="2968132" h="1071545">
                    <a:moveTo>
                      <a:pt x="2843672" y="1071545"/>
                    </a:moveTo>
                    <a:lnTo>
                      <a:pt x="124460" y="1071545"/>
                    </a:lnTo>
                    <a:cubicBezTo>
                      <a:pt x="55880" y="1071545"/>
                      <a:pt x="0" y="1015665"/>
                      <a:pt x="0" y="947085"/>
                    </a:cubicBezTo>
                    <a:lnTo>
                      <a:pt x="0" y="124460"/>
                    </a:lnTo>
                    <a:cubicBezTo>
                      <a:pt x="0" y="55880"/>
                      <a:pt x="55880" y="0"/>
                      <a:pt x="124460" y="0"/>
                    </a:cubicBezTo>
                    <a:lnTo>
                      <a:pt x="2843672" y="0"/>
                    </a:lnTo>
                    <a:cubicBezTo>
                      <a:pt x="2912252" y="0"/>
                      <a:pt x="2968132" y="55880"/>
                      <a:pt x="2968132" y="124460"/>
                    </a:cubicBezTo>
                    <a:lnTo>
                      <a:pt x="2968132" y="947085"/>
                    </a:lnTo>
                    <a:cubicBezTo>
                      <a:pt x="2968132" y="1015665"/>
                      <a:pt x="2912252" y="1071545"/>
                      <a:pt x="2843672" y="1071545"/>
                    </a:cubicBezTo>
                    <a:close/>
                  </a:path>
                </a:pathLst>
              </a:custGeom>
              <a:solidFill>
                <a:srgbClr val="AAC95B"/>
              </a:solidFill>
            </p:spPr>
          </p:sp>
        </p:grpSp>
        <p:sp>
          <p:nvSpPr>
            <p:cNvPr id="6" name="TextBox 6"/>
            <p:cNvSpPr txBox="1"/>
            <p:nvPr/>
          </p:nvSpPr>
          <p:spPr>
            <a:xfrm>
              <a:off x="457200" y="93344"/>
              <a:ext cx="12443971" cy="3939540"/>
            </a:xfrm>
            <a:prstGeom prst="rect">
              <a:avLst/>
            </a:prstGeom>
          </p:spPr>
          <p:txBody>
            <a:bodyPr wrap="square" lIns="0" tIns="0" rIns="0" bIns="0" rtlCol="0" anchor="t">
              <a:spAutoFit/>
            </a:bodyPr>
            <a:lstStyle/>
            <a:p>
              <a:pPr algn="just">
                <a:lnSpc>
                  <a:spcPct val="150000"/>
                </a:lnSpc>
              </a:pPr>
              <a:r>
                <a:rPr lang="en-US" sz="3200">
                  <a:solidFill>
                    <a:srgbClr val="000000"/>
                  </a:solidFill>
                  <a:latin typeface="Arial" pitchFamily="34" charset="0"/>
                  <a:cs typeface="Arial" pitchFamily="34" charset="0"/>
                </a:rPr>
                <a:t>- TH1: Nếu là Mai, em cần làm để bảo vệ bản thân là: Ngay lập tức xuống xe đạp, để lại xe đạp ở đó và kiếm nhà an toàn để tránh, tuyệt đối không lại gần xe đạp. Vì xe đạp là vật kim loại không an toàn.</a:t>
              </a:r>
            </a:p>
          </p:txBody>
        </p:sp>
      </p:grpSp>
      <p:grpSp>
        <p:nvGrpSpPr>
          <p:cNvPr id="7" name="Group 7"/>
          <p:cNvGrpSpPr/>
          <p:nvPr/>
        </p:nvGrpSpPr>
        <p:grpSpPr>
          <a:xfrm>
            <a:off x="1028700" y="3467100"/>
            <a:ext cx="11010900" cy="2503837"/>
            <a:chOff x="0" y="0"/>
            <a:chExt cx="13268465" cy="3555596"/>
          </a:xfrm>
        </p:grpSpPr>
        <p:grpSp>
          <p:nvGrpSpPr>
            <p:cNvPr id="8" name="Group 8"/>
            <p:cNvGrpSpPr/>
            <p:nvPr/>
          </p:nvGrpSpPr>
          <p:grpSpPr>
            <a:xfrm>
              <a:off x="0" y="0"/>
              <a:ext cx="13268465" cy="3555596"/>
              <a:chOff x="0" y="0"/>
              <a:chExt cx="2968132" cy="795380"/>
            </a:xfrm>
          </p:grpSpPr>
          <p:sp>
            <p:nvSpPr>
              <p:cNvPr id="9" name="Freeform 9"/>
              <p:cNvSpPr/>
              <p:nvPr/>
            </p:nvSpPr>
            <p:spPr>
              <a:xfrm>
                <a:off x="0" y="0"/>
                <a:ext cx="2968132" cy="795380"/>
              </a:xfrm>
              <a:custGeom>
                <a:avLst/>
                <a:gdLst/>
                <a:ahLst/>
                <a:cxnLst/>
                <a:rect l="l" t="t" r="r" b="b"/>
                <a:pathLst>
                  <a:path w="2968132" h="795380">
                    <a:moveTo>
                      <a:pt x="2843672" y="795380"/>
                    </a:moveTo>
                    <a:lnTo>
                      <a:pt x="124460" y="795380"/>
                    </a:lnTo>
                    <a:cubicBezTo>
                      <a:pt x="55880" y="795380"/>
                      <a:pt x="0" y="739500"/>
                      <a:pt x="0" y="670920"/>
                    </a:cubicBezTo>
                    <a:lnTo>
                      <a:pt x="0" y="124460"/>
                    </a:lnTo>
                    <a:cubicBezTo>
                      <a:pt x="0" y="55880"/>
                      <a:pt x="55880" y="0"/>
                      <a:pt x="124460" y="0"/>
                    </a:cubicBezTo>
                    <a:lnTo>
                      <a:pt x="2843672" y="0"/>
                    </a:lnTo>
                    <a:cubicBezTo>
                      <a:pt x="2912252" y="0"/>
                      <a:pt x="2968132" y="55880"/>
                      <a:pt x="2968132" y="124460"/>
                    </a:cubicBezTo>
                    <a:lnTo>
                      <a:pt x="2968132" y="670920"/>
                    </a:lnTo>
                    <a:cubicBezTo>
                      <a:pt x="2968132" y="739500"/>
                      <a:pt x="2912252" y="795380"/>
                      <a:pt x="2843672" y="795380"/>
                    </a:cubicBezTo>
                    <a:close/>
                  </a:path>
                </a:pathLst>
              </a:custGeom>
              <a:solidFill>
                <a:srgbClr val="AAC95B"/>
              </a:solidFill>
            </p:spPr>
          </p:sp>
        </p:grpSp>
        <p:sp>
          <p:nvSpPr>
            <p:cNvPr id="10" name="TextBox 10"/>
            <p:cNvSpPr txBox="1"/>
            <p:nvPr/>
          </p:nvSpPr>
          <p:spPr>
            <a:xfrm>
              <a:off x="253999" y="78994"/>
              <a:ext cx="12647172" cy="2954655"/>
            </a:xfrm>
            <a:prstGeom prst="rect">
              <a:avLst/>
            </a:prstGeom>
          </p:spPr>
          <p:txBody>
            <a:bodyPr wrap="square" lIns="0" tIns="0" rIns="0" bIns="0" rtlCol="0" anchor="t">
              <a:spAutoFit/>
            </a:bodyPr>
            <a:lstStyle/>
            <a:p>
              <a:pPr algn="just">
                <a:lnSpc>
                  <a:spcPct val="150000"/>
                </a:lnSpc>
              </a:pPr>
              <a:r>
                <a:rPr lang="en-US" sz="3200">
                  <a:solidFill>
                    <a:srgbClr val="000000"/>
                  </a:solidFill>
                  <a:latin typeface="Arial" pitchFamily="34" charset="0"/>
                  <a:cs typeface="Arial" pitchFamily="34" charset="0"/>
                </a:rPr>
                <a:t>- TH2: Nếu là Pao, em tuyệt đối sẽ không lội qua cùng các bạn, sẽ kêu các bạn quay lại không nên mạo hiểm lội qua, hãy chờ có người lớn đi ngang qua rồi mình nhờ giúp.</a:t>
              </a:r>
            </a:p>
          </p:txBody>
        </p:sp>
      </p:grpSp>
      <p:grpSp>
        <p:nvGrpSpPr>
          <p:cNvPr id="11" name="Group 11"/>
          <p:cNvGrpSpPr/>
          <p:nvPr/>
        </p:nvGrpSpPr>
        <p:grpSpPr>
          <a:xfrm>
            <a:off x="1028700" y="6210300"/>
            <a:ext cx="11010900" cy="2313615"/>
            <a:chOff x="0" y="0"/>
            <a:chExt cx="13268465" cy="3508864"/>
          </a:xfrm>
        </p:grpSpPr>
        <p:grpSp>
          <p:nvGrpSpPr>
            <p:cNvPr id="12" name="Group 12"/>
            <p:cNvGrpSpPr/>
            <p:nvPr/>
          </p:nvGrpSpPr>
          <p:grpSpPr>
            <a:xfrm>
              <a:off x="0" y="0"/>
              <a:ext cx="13268465" cy="3508864"/>
              <a:chOff x="0" y="0"/>
              <a:chExt cx="2968132" cy="939124"/>
            </a:xfrm>
          </p:grpSpPr>
          <p:sp>
            <p:nvSpPr>
              <p:cNvPr id="13" name="Freeform 13"/>
              <p:cNvSpPr/>
              <p:nvPr/>
            </p:nvSpPr>
            <p:spPr>
              <a:xfrm>
                <a:off x="0" y="0"/>
                <a:ext cx="2968132" cy="939124"/>
              </a:xfrm>
              <a:custGeom>
                <a:avLst/>
                <a:gdLst/>
                <a:ahLst/>
                <a:cxnLst/>
                <a:rect l="l" t="t" r="r" b="b"/>
                <a:pathLst>
                  <a:path w="2968132" h="939124">
                    <a:moveTo>
                      <a:pt x="2843672" y="939124"/>
                    </a:moveTo>
                    <a:lnTo>
                      <a:pt x="124460" y="939124"/>
                    </a:lnTo>
                    <a:cubicBezTo>
                      <a:pt x="55880" y="939124"/>
                      <a:pt x="0" y="883244"/>
                      <a:pt x="0" y="814664"/>
                    </a:cubicBezTo>
                    <a:lnTo>
                      <a:pt x="0" y="124460"/>
                    </a:lnTo>
                    <a:cubicBezTo>
                      <a:pt x="0" y="55880"/>
                      <a:pt x="55880" y="0"/>
                      <a:pt x="124460" y="0"/>
                    </a:cubicBezTo>
                    <a:lnTo>
                      <a:pt x="2843672" y="0"/>
                    </a:lnTo>
                    <a:cubicBezTo>
                      <a:pt x="2912252" y="0"/>
                      <a:pt x="2968132" y="55880"/>
                      <a:pt x="2968132" y="124460"/>
                    </a:cubicBezTo>
                    <a:lnTo>
                      <a:pt x="2968132" y="814664"/>
                    </a:lnTo>
                    <a:cubicBezTo>
                      <a:pt x="2968132" y="883244"/>
                      <a:pt x="2912252" y="939124"/>
                      <a:pt x="2843672" y="939124"/>
                    </a:cubicBezTo>
                    <a:close/>
                  </a:path>
                </a:pathLst>
              </a:custGeom>
              <a:solidFill>
                <a:srgbClr val="AAC95B"/>
              </a:solidFill>
            </p:spPr>
          </p:sp>
        </p:grpSp>
        <p:sp>
          <p:nvSpPr>
            <p:cNvPr id="14" name="TextBox 14"/>
            <p:cNvSpPr txBox="1"/>
            <p:nvPr/>
          </p:nvSpPr>
          <p:spPr>
            <a:xfrm>
              <a:off x="457200" y="115566"/>
              <a:ext cx="12443970" cy="3360806"/>
            </a:xfrm>
            <a:prstGeom prst="rect">
              <a:avLst/>
            </a:prstGeom>
          </p:spPr>
          <p:txBody>
            <a:bodyPr wrap="square" lIns="0" tIns="0" rIns="0" bIns="0" rtlCol="0" anchor="t">
              <a:spAutoFit/>
            </a:bodyPr>
            <a:lstStyle/>
            <a:p>
              <a:pPr algn="just">
                <a:lnSpc>
                  <a:spcPct val="150000"/>
                </a:lnSpc>
              </a:pPr>
              <a:r>
                <a:rPr lang="en-US" sz="3200">
                  <a:solidFill>
                    <a:srgbClr val="000000"/>
                  </a:solidFill>
                  <a:latin typeface="Arial" pitchFamily="34" charset="0"/>
                  <a:cs typeface="Arial" pitchFamily="34" charset="0"/>
                </a:rPr>
                <a:t>- TH3: Nếu là Hà, em sẽ cùng gia đình tìm đến nơi an toàn để trú. Và báo cho những cơ quan có thẩm quyền để có kế hoạch phòng tránh sạt lở.</a:t>
              </a: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361110" y="7152536"/>
            <a:ext cx="5926890" cy="382553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83623" y="4789651"/>
            <a:ext cx="2881865" cy="7013389"/>
          </a:xfrm>
          <a:prstGeom prst="rect">
            <a:avLst/>
          </a:prstGeom>
        </p:spPr>
      </p:pic>
      <p:sp>
        <p:nvSpPr>
          <p:cNvPr id="17" name="AutoShape 17"/>
          <p:cNvSpPr/>
          <p:nvPr/>
        </p:nvSpPr>
        <p:spPr>
          <a:xfrm>
            <a:off x="0" y="8918133"/>
            <a:ext cx="18288000" cy="1368867"/>
          </a:xfrm>
          <a:prstGeom prst="rect">
            <a:avLst/>
          </a:prstGeom>
          <a:solidFill>
            <a:srgbClr val="84653C"/>
          </a:solidFill>
        </p:spPr>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grpSp>
        <p:nvGrpSpPr>
          <p:cNvPr id="3" name="Group 3"/>
          <p:cNvGrpSpPr/>
          <p:nvPr/>
        </p:nvGrpSpPr>
        <p:grpSpPr>
          <a:xfrm>
            <a:off x="304800" y="1195019"/>
            <a:ext cx="5758657" cy="4159672"/>
            <a:chOff x="-965200" y="221759"/>
            <a:chExt cx="7678209" cy="5546229"/>
          </a:xfrm>
        </p:grpSpPr>
        <p:sp>
          <p:nvSpPr>
            <p:cNvPr id="4" name="TextBox 4"/>
            <p:cNvSpPr txBox="1"/>
            <p:nvPr/>
          </p:nvSpPr>
          <p:spPr>
            <a:xfrm>
              <a:off x="-965200" y="221759"/>
              <a:ext cx="7639053" cy="1186907"/>
            </a:xfrm>
            <a:prstGeom prst="rect">
              <a:avLst/>
            </a:prstGeom>
          </p:spPr>
          <p:txBody>
            <a:bodyPr lIns="0" tIns="0" rIns="0" bIns="0" rtlCol="0" anchor="t">
              <a:spAutoFit/>
            </a:bodyPr>
            <a:lstStyle/>
            <a:p>
              <a:pPr algn="ctr">
                <a:lnSpc>
                  <a:spcPct val="150000"/>
                </a:lnSpc>
              </a:pPr>
              <a:r>
                <a:rPr lang="en-US" sz="4400" b="1">
                  <a:solidFill>
                    <a:srgbClr val="000000"/>
                  </a:solidFill>
                  <a:latin typeface="Arial" pitchFamily="34" charset="0"/>
                  <a:cs typeface="Arial" pitchFamily="34" charset="0"/>
                </a:rPr>
                <a:t>LUYỆN TẬP</a:t>
              </a:r>
            </a:p>
          </p:txBody>
        </p:sp>
        <p:sp>
          <p:nvSpPr>
            <p:cNvPr id="5" name="TextBox 5"/>
            <p:cNvSpPr txBox="1"/>
            <p:nvPr/>
          </p:nvSpPr>
          <p:spPr>
            <a:xfrm>
              <a:off x="0" y="1828448"/>
              <a:ext cx="6713009" cy="3939540"/>
            </a:xfrm>
            <a:prstGeom prst="rect">
              <a:avLst/>
            </a:prstGeom>
          </p:spPr>
          <p:txBody>
            <a:bodyPr wrap="square" lIns="0" tIns="0" rIns="0" bIns="0" rtlCol="0" anchor="t">
              <a:spAutoFit/>
            </a:bodyPr>
            <a:lstStyle/>
            <a:p>
              <a:pPr algn="just">
                <a:lnSpc>
                  <a:spcPct val="150000"/>
                </a:lnSpc>
              </a:pPr>
              <a:r>
                <a:rPr lang="en-US" sz="3200">
                  <a:solidFill>
                    <a:srgbClr val="000000"/>
                  </a:solidFill>
                  <a:latin typeface="Arial" pitchFamily="34" charset="0"/>
                  <a:cs typeface="Arial" pitchFamily="34" charset="0"/>
                </a:rPr>
                <a:t>Tổng kết lại dấu hiệu nhận biết, cách ứng phó với một số loại thiên tai thường xuyên xảy ra ở nước ta</a:t>
              </a:r>
            </a:p>
          </p:txBody>
        </p:sp>
      </p:grpSp>
      <p:grpSp>
        <p:nvGrpSpPr>
          <p:cNvPr id="6" name="Group 6"/>
          <p:cNvGrpSpPr/>
          <p:nvPr/>
        </p:nvGrpSpPr>
        <p:grpSpPr>
          <a:xfrm>
            <a:off x="7610753" y="846127"/>
            <a:ext cx="10195964" cy="7674464"/>
            <a:chOff x="0" y="0"/>
            <a:chExt cx="13594619" cy="10232619"/>
          </a:xfrm>
        </p:grpSpPr>
        <p:pic>
          <p:nvPicPr>
            <p:cNvPr id="7" name="Picture 7"/>
            <p:cNvPicPr>
              <a:picLocks noChangeAspect="1"/>
            </p:cNvPicPr>
            <p:nvPr/>
          </p:nvPicPr>
          <p:blipFill>
            <a:blip r:embed="rId2"/>
            <a:srcRect t="22492" b="22492"/>
            <a:stretch>
              <a:fillRect/>
            </a:stretch>
          </p:blipFill>
          <p:spPr>
            <a:xfrm>
              <a:off x="0" y="0"/>
              <a:ext cx="13594619" cy="4982959"/>
            </a:xfrm>
            <a:prstGeom prst="rect">
              <a:avLst/>
            </a:prstGeom>
          </p:spPr>
        </p:pic>
        <p:pic>
          <p:nvPicPr>
            <p:cNvPr id="8" name="Picture 8"/>
            <p:cNvPicPr>
              <a:picLocks noChangeAspect="1"/>
            </p:cNvPicPr>
            <p:nvPr/>
          </p:nvPicPr>
          <p:blipFill>
            <a:blip r:embed="rId3"/>
            <a:srcRect l="5115" r="5115"/>
            <a:stretch>
              <a:fillRect/>
            </a:stretch>
          </p:blipFill>
          <p:spPr>
            <a:xfrm>
              <a:off x="0" y="5249659"/>
              <a:ext cx="6663960" cy="4982959"/>
            </a:xfrm>
            <a:prstGeom prst="rect">
              <a:avLst/>
            </a:prstGeom>
          </p:spPr>
        </p:pic>
        <p:pic>
          <p:nvPicPr>
            <p:cNvPr id="9" name="Picture 9"/>
            <p:cNvPicPr>
              <a:picLocks noChangeAspect="1"/>
            </p:cNvPicPr>
            <p:nvPr/>
          </p:nvPicPr>
          <p:blipFill>
            <a:blip r:embed="rId4"/>
            <a:srcRect l="10506" r="10506"/>
            <a:stretch>
              <a:fillRect/>
            </a:stretch>
          </p:blipFill>
          <p:spPr>
            <a:xfrm>
              <a:off x="6930660" y="5249659"/>
              <a:ext cx="6663960" cy="4982959"/>
            </a:xfrm>
            <a:prstGeom prst="rect">
              <a:avLst/>
            </a:prstGeom>
          </p:spPr>
        </p:pic>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6063457" y="3750319"/>
            <a:ext cx="1973371" cy="62376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32209" y="6181208"/>
            <a:ext cx="8223582" cy="530794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81388" y="5143500"/>
            <a:ext cx="3525224" cy="7154513"/>
          </a:xfrm>
          <a:prstGeom prst="rect">
            <a:avLst/>
          </a:prstGeom>
        </p:spPr>
      </p:pic>
      <p:sp>
        <p:nvSpPr>
          <p:cNvPr id="6" name="TextBox 6"/>
          <p:cNvSpPr txBox="1"/>
          <p:nvPr/>
        </p:nvSpPr>
        <p:spPr>
          <a:xfrm>
            <a:off x="4168173" y="2247900"/>
            <a:ext cx="9951655" cy="2079095"/>
          </a:xfrm>
          <a:prstGeom prst="rect">
            <a:avLst/>
          </a:prstGeom>
        </p:spPr>
        <p:txBody>
          <a:bodyPr lIns="0" tIns="0" rIns="0" bIns="0" rtlCol="0" anchor="t">
            <a:spAutoFit/>
          </a:bodyPr>
          <a:lstStyle/>
          <a:p>
            <a:pPr algn="ctr">
              <a:lnSpc>
                <a:spcPct val="150000"/>
              </a:lnSpc>
            </a:pPr>
            <a:r>
              <a:rPr lang="en-US" sz="4800" b="1">
                <a:solidFill>
                  <a:srgbClr val="000000"/>
                </a:solidFill>
                <a:latin typeface="Arial" pitchFamily="34" charset="0"/>
                <a:cs typeface="Arial" pitchFamily="34" charset="0"/>
              </a:rPr>
              <a:t>HOẠT ĐỘNG 3: THAM GIA "ỨNG PHÓ VỚI THIÊN TAI"</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25403" y="-882519"/>
            <a:ext cx="2437194" cy="2394543"/>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48506" y="2752170"/>
            <a:ext cx="2929551" cy="7391070"/>
          </a:xfrm>
          <a:prstGeom prst="rect">
            <a:avLst/>
          </a:prstGeom>
        </p:spPr>
      </p:pic>
      <p:sp>
        <p:nvSpPr>
          <p:cNvPr id="3" name="AutoShape 3"/>
          <p:cNvSpPr/>
          <p:nvPr/>
        </p:nvSpPr>
        <p:spPr>
          <a:xfrm>
            <a:off x="0" y="8808068"/>
            <a:ext cx="18288000" cy="1478932"/>
          </a:xfrm>
          <a:prstGeom prst="rect">
            <a:avLst/>
          </a:prstGeom>
          <a:solidFill>
            <a:srgbClr val="84653C"/>
          </a:solidFill>
        </p:spPr>
      </p:sp>
      <p:grpSp>
        <p:nvGrpSpPr>
          <p:cNvPr id="4" name="Group 4"/>
          <p:cNvGrpSpPr/>
          <p:nvPr/>
        </p:nvGrpSpPr>
        <p:grpSpPr>
          <a:xfrm>
            <a:off x="325364" y="631413"/>
            <a:ext cx="3634286" cy="4585253"/>
            <a:chOff x="0" y="0"/>
            <a:chExt cx="5210607" cy="6113671"/>
          </a:xfrm>
        </p:grpSpPr>
        <p:grpSp>
          <p:nvGrpSpPr>
            <p:cNvPr id="5" name="Group 5"/>
            <p:cNvGrpSpPr/>
            <p:nvPr/>
          </p:nvGrpSpPr>
          <p:grpSpPr>
            <a:xfrm>
              <a:off x="0" y="0"/>
              <a:ext cx="5210607" cy="6113671"/>
              <a:chOff x="0" y="0"/>
              <a:chExt cx="1321950" cy="1551061"/>
            </a:xfrm>
          </p:grpSpPr>
          <p:sp>
            <p:nvSpPr>
              <p:cNvPr id="6" name="Freeform 6"/>
              <p:cNvSpPr/>
              <p:nvPr/>
            </p:nvSpPr>
            <p:spPr>
              <a:xfrm>
                <a:off x="0" y="0"/>
                <a:ext cx="1321950" cy="1551061"/>
              </a:xfrm>
              <a:custGeom>
                <a:avLst/>
                <a:gdLst/>
                <a:ahLst/>
                <a:cxnLst/>
                <a:rect l="l" t="t" r="r" b="b"/>
                <a:pathLst>
                  <a:path w="1321950" h="1551061">
                    <a:moveTo>
                      <a:pt x="1197490" y="1551061"/>
                    </a:moveTo>
                    <a:lnTo>
                      <a:pt x="124460" y="1551061"/>
                    </a:lnTo>
                    <a:cubicBezTo>
                      <a:pt x="55880" y="1551061"/>
                      <a:pt x="0" y="1495181"/>
                      <a:pt x="0" y="1426601"/>
                    </a:cubicBezTo>
                    <a:lnTo>
                      <a:pt x="0" y="124460"/>
                    </a:lnTo>
                    <a:cubicBezTo>
                      <a:pt x="0" y="55880"/>
                      <a:pt x="55880" y="0"/>
                      <a:pt x="124460" y="0"/>
                    </a:cubicBezTo>
                    <a:lnTo>
                      <a:pt x="1197490" y="0"/>
                    </a:lnTo>
                    <a:cubicBezTo>
                      <a:pt x="1266070" y="0"/>
                      <a:pt x="1321950" y="55880"/>
                      <a:pt x="1321950" y="124460"/>
                    </a:cubicBezTo>
                    <a:lnTo>
                      <a:pt x="1321950" y="1426601"/>
                    </a:lnTo>
                    <a:cubicBezTo>
                      <a:pt x="1321950" y="1495181"/>
                      <a:pt x="1266070" y="1551061"/>
                      <a:pt x="1197490" y="1551061"/>
                    </a:cubicBezTo>
                    <a:close/>
                  </a:path>
                </a:pathLst>
              </a:custGeom>
              <a:solidFill>
                <a:srgbClr val="AAC95B"/>
              </a:solidFill>
            </p:spPr>
          </p:sp>
        </p:grpSp>
        <p:sp>
          <p:nvSpPr>
            <p:cNvPr id="7" name="TextBox 7"/>
            <p:cNvSpPr txBox="1"/>
            <p:nvPr/>
          </p:nvSpPr>
          <p:spPr>
            <a:xfrm>
              <a:off x="403221" y="567708"/>
              <a:ext cx="4414466" cy="553997"/>
            </a:xfrm>
            <a:prstGeom prst="rect">
              <a:avLst/>
            </a:prstGeom>
          </p:spPr>
          <p:txBody>
            <a:bodyPr lIns="0" tIns="0" rIns="0" bIns="0" rtlCol="0" anchor="t">
              <a:spAutoFit/>
            </a:bodyPr>
            <a:lstStyle/>
            <a:p>
              <a:pPr algn="just">
                <a:lnSpc>
                  <a:spcPct val="150000"/>
                </a:lnSpc>
              </a:pPr>
              <a:endParaRPr sz="2000">
                <a:latin typeface="Arial" pitchFamily="34" charset="0"/>
                <a:cs typeface="Arial" pitchFamily="34" charset="0"/>
              </a:endParaRPr>
            </a:p>
          </p:txBody>
        </p:sp>
        <p:sp>
          <p:nvSpPr>
            <p:cNvPr id="8" name="TextBox 8"/>
            <p:cNvSpPr txBox="1"/>
            <p:nvPr/>
          </p:nvSpPr>
          <p:spPr>
            <a:xfrm>
              <a:off x="431249" y="21716"/>
              <a:ext cx="4414466" cy="5064208"/>
            </a:xfrm>
            <a:prstGeom prst="rect">
              <a:avLst/>
            </a:prstGeom>
          </p:spPr>
          <p:txBody>
            <a:bodyPr lIns="0" tIns="0" rIns="0" bIns="0" rtlCol="0" anchor="t">
              <a:spAutoFit/>
            </a:bodyPr>
            <a:lstStyle/>
            <a:p>
              <a:pPr algn="just">
                <a:lnSpc>
                  <a:spcPct val="150000"/>
                </a:lnSpc>
              </a:pPr>
              <a:r>
                <a:rPr lang="en-US" sz="2800">
                  <a:solidFill>
                    <a:srgbClr val="000000"/>
                  </a:solidFill>
                  <a:latin typeface="Arial" pitchFamily="34" charset="0"/>
                  <a:cs typeface="Arial" pitchFamily="34" charset="0"/>
                </a:rPr>
                <a:t>Tham gia diễn tập tình huống xảy ra lũ lụt, động đất (nếu nhà trường hoặc địa phương có điều kiện tổ chức diễn tập).</a:t>
              </a:r>
            </a:p>
          </p:txBody>
        </p:sp>
      </p:grpSp>
      <p:grpSp>
        <p:nvGrpSpPr>
          <p:cNvPr id="9" name="Group 9"/>
          <p:cNvGrpSpPr/>
          <p:nvPr/>
        </p:nvGrpSpPr>
        <p:grpSpPr>
          <a:xfrm>
            <a:off x="4363963" y="1216984"/>
            <a:ext cx="4482185" cy="7250007"/>
            <a:chOff x="0" y="0"/>
            <a:chExt cx="5210607" cy="9666676"/>
          </a:xfrm>
        </p:grpSpPr>
        <p:grpSp>
          <p:nvGrpSpPr>
            <p:cNvPr id="10" name="Group 10"/>
            <p:cNvGrpSpPr/>
            <p:nvPr/>
          </p:nvGrpSpPr>
          <p:grpSpPr>
            <a:xfrm>
              <a:off x="0" y="0"/>
              <a:ext cx="5210607" cy="9604156"/>
              <a:chOff x="0" y="0"/>
              <a:chExt cx="1321950" cy="2436610"/>
            </a:xfrm>
          </p:grpSpPr>
          <p:sp>
            <p:nvSpPr>
              <p:cNvPr id="11" name="Freeform 11"/>
              <p:cNvSpPr/>
              <p:nvPr/>
            </p:nvSpPr>
            <p:spPr>
              <a:xfrm>
                <a:off x="0" y="0"/>
                <a:ext cx="1321950" cy="2436610"/>
              </a:xfrm>
              <a:custGeom>
                <a:avLst/>
                <a:gdLst/>
                <a:ahLst/>
                <a:cxnLst/>
                <a:rect l="l" t="t" r="r" b="b"/>
                <a:pathLst>
                  <a:path w="1321950" h="2652031">
                    <a:moveTo>
                      <a:pt x="1197490" y="2652031"/>
                    </a:moveTo>
                    <a:lnTo>
                      <a:pt x="124460" y="2652031"/>
                    </a:lnTo>
                    <a:cubicBezTo>
                      <a:pt x="55880" y="2652031"/>
                      <a:pt x="0" y="2596151"/>
                      <a:pt x="0" y="2527571"/>
                    </a:cubicBezTo>
                    <a:lnTo>
                      <a:pt x="0" y="124460"/>
                    </a:lnTo>
                    <a:cubicBezTo>
                      <a:pt x="0" y="55880"/>
                      <a:pt x="55880" y="0"/>
                      <a:pt x="124460" y="0"/>
                    </a:cubicBezTo>
                    <a:lnTo>
                      <a:pt x="1197490" y="0"/>
                    </a:lnTo>
                    <a:cubicBezTo>
                      <a:pt x="1266070" y="0"/>
                      <a:pt x="1321950" y="55880"/>
                      <a:pt x="1321950" y="124460"/>
                    </a:cubicBezTo>
                    <a:lnTo>
                      <a:pt x="1321950" y="2527571"/>
                    </a:lnTo>
                    <a:cubicBezTo>
                      <a:pt x="1321950" y="2596151"/>
                      <a:pt x="1266070" y="2652031"/>
                      <a:pt x="1197490" y="2652031"/>
                    </a:cubicBezTo>
                    <a:close/>
                  </a:path>
                </a:pathLst>
              </a:custGeom>
              <a:solidFill>
                <a:srgbClr val="AAC95B"/>
              </a:solidFill>
            </p:spPr>
          </p:sp>
        </p:grpSp>
        <p:sp>
          <p:nvSpPr>
            <p:cNvPr id="12" name="TextBox 12"/>
            <p:cNvSpPr txBox="1"/>
            <p:nvPr/>
          </p:nvSpPr>
          <p:spPr>
            <a:xfrm>
              <a:off x="371691" y="155355"/>
              <a:ext cx="4414466" cy="9511321"/>
            </a:xfrm>
            <a:prstGeom prst="rect">
              <a:avLst/>
            </a:prstGeom>
          </p:spPr>
          <p:txBody>
            <a:bodyPr lIns="0" tIns="0" rIns="0" bIns="0" rtlCol="0" anchor="t">
              <a:spAutoFit/>
            </a:bodyPr>
            <a:lstStyle/>
            <a:p>
              <a:pPr algn="just">
                <a:lnSpc>
                  <a:spcPct val="150000"/>
                </a:lnSpc>
              </a:pPr>
              <a:r>
                <a:rPr lang="en-US" sz="2400">
                  <a:solidFill>
                    <a:srgbClr val="000000"/>
                  </a:solidFill>
                  <a:latin typeface="Arial" pitchFamily="34" charset="0"/>
                  <a:cs typeface="Arial" pitchFamily="34" charset="0"/>
                </a:rPr>
                <a:t>Cùng các bạn kiểm tra khu vực quanh trường nhằm phát hiện những nơi không an toàn khi có thiên tai (như: ao, hổ xung quanh không có rào chắn; nắp cống, nắp hố ga bị vỡ...). Sau đó thực hiện một số việc để đảm bảo an toàn khi bị ngập lụt, như: lấp hoặc làm nắp đậy hố, làm rào chắn xung quanh ao, hổ...</a:t>
              </a:r>
            </a:p>
          </p:txBody>
        </p:sp>
      </p:grpSp>
      <p:grpSp>
        <p:nvGrpSpPr>
          <p:cNvPr id="13" name="Group 13"/>
          <p:cNvGrpSpPr/>
          <p:nvPr/>
        </p:nvGrpSpPr>
        <p:grpSpPr>
          <a:xfrm>
            <a:off x="9264535" y="2555452"/>
            <a:ext cx="3613265" cy="5600388"/>
            <a:chOff x="0" y="0"/>
            <a:chExt cx="5210607" cy="7467185"/>
          </a:xfrm>
        </p:grpSpPr>
        <p:grpSp>
          <p:nvGrpSpPr>
            <p:cNvPr id="14" name="Group 14"/>
            <p:cNvGrpSpPr/>
            <p:nvPr/>
          </p:nvGrpSpPr>
          <p:grpSpPr>
            <a:xfrm>
              <a:off x="0" y="0"/>
              <a:ext cx="5210607" cy="7431931"/>
              <a:chOff x="0" y="0"/>
              <a:chExt cx="1321950" cy="1885508"/>
            </a:xfrm>
          </p:grpSpPr>
          <p:sp>
            <p:nvSpPr>
              <p:cNvPr id="15" name="Freeform 15"/>
              <p:cNvSpPr/>
              <p:nvPr/>
            </p:nvSpPr>
            <p:spPr>
              <a:xfrm>
                <a:off x="0" y="0"/>
                <a:ext cx="1321950" cy="1885509"/>
              </a:xfrm>
              <a:custGeom>
                <a:avLst/>
                <a:gdLst/>
                <a:ahLst/>
                <a:cxnLst/>
                <a:rect l="l" t="t" r="r" b="b"/>
                <a:pathLst>
                  <a:path w="1321950" h="1885509">
                    <a:moveTo>
                      <a:pt x="1197490" y="1885508"/>
                    </a:moveTo>
                    <a:lnTo>
                      <a:pt x="124460" y="1885508"/>
                    </a:lnTo>
                    <a:cubicBezTo>
                      <a:pt x="55880" y="1885508"/>
                      <a:pt x="0" y="1829628"/>
                      <a:pt x="0" y="1761048"/>
                    </a:cubicBezTo>
                    <a:lnTo>
                      <a:pt x="0" y="124460"/>
                    </a:lnTo>
                    <a:cubicBezTo>
                      <a:pt x="0" y="55880"/>
                      <a:pt x="55880" y="0"/>
                      <a:pt x="124460" y="0"/>
                    </a:cubicBezTo>
                    <a:lnTo>
                      <a:pt x="1197490" y="0"/>
                    </a:lnTo>
                    <a:cubicBezTo>
                      <a:pt x="1266070" y="0"/>
                      <a:pt x="1321950" y="55880"/>
                      <a:pt x="1321950" y="124460"/>
                    </a:cubicBezTo>
                    <a:lnTo>
                      <a:pt x="1321950" y="1761049"/>
                    </a:lnTo>
                    <a:cubicBezTo>
                      <a:pt x="1321950" y="1829628"/>
                      <a:pt x="1266070" y="1885509"/>
                      <a:pt x="1197490" y="1885509"/>
                    </a:cubicBezTo>
                    <a:close/>
                  </a:path>
                </a:pathLst>
              </a:custGeom>
              <a:solidFill>
                <a:srgbClr val="AAC95B"/>
              </a:solidFill>
            </p:spPr>
          </p:sp>
        </p:grpSp>
        <p:sp>
          <p:nvSpPr>
            <p:cNvPr id="16" name="TextBox 16"/>
            <p:cNvSpPr txBox="1"/>
            <p:nvPr/>
          </p:nvSpPr>
          <p:spPr>
            <a:xfrm>
              <a:off x="403221" y="679429"/>
              <a:ext cx="4414466" cy="6787756"/>
            </a:xfrm>
            <a:prstGeom prst="rect">
              <a:avLst/>
            </a:prstGeom>
          </p:spPr>
          <p:txBody>
            <a:bodyPr lIns="0" tIns="0" rIns="0" bIns="0" rtlCol="0" anchor="t">
              <a:spAutoFit/>
            </a:bodyPr>
            <a:lstStyle/>
            <a:p>
              <a:pPr algn="just">
                <a:lnSpc>
                  <a:spcPct val="150000"/>
                </a:lnSpc>
              </a:pPr>
              <a:r>
                <a:rPr lang="en-US" sz="2800">
                  <a:solidFill>
                    <a:srgbClr val="000000"/>
                  </a:solidFill>
                  <a:latin typeface="Arial" pitchFamily="34" charset="0"/>
                  <a:cs typeface="Arial" pitchFamily="34" charset="0"/>
                </a:rPr>
                <a:t>Tham gia và vận động, tuyên truyền, hướng dẫn mọi người rèn luyện kĩ năng ứng phó với thiên tai hay xảy ra tại địa phương.</a:t>
              </a:r>
            </a:p>
            <a:p>
              <a:pPr algn="just">
                <a:lnSpc>
                  <a:spcPct val="150000"/>
                </a:lnSpc>
              </a:pPr>
              <a:endParaRPr lang="en-US" sz="2800">
                <a:solidFill>
                  <a:srgbClr val="000000"/>
                </a:solidFill>
                <a:latin typeface="Arial" pitchFamily="34" charset="0"/>
                <a:cs typeface="Arial" pitchFamily="34" charset="0"/>
              </a:endParaRPr>
            </a:p>
          </p:txBody>
        </p:sp>
      </p:grpSp>
      <p:sp>
        <p:nvSpPr>
          <p:cNvPr id="17" name="TextBox 17"/>
          <p:cNvSpPr txBox="1"/>
          <p:nvPr/>
        </p:nvSpPr>
        <p:spPr>
          <a:xfrm>
            <a:off x="14115370" y="677255"/>
            <a:ext cx="8345259" cy="971100"/>
          </a:xfrm>
          <a:prstGeom prst="rect">
            <a:avLst/>
          </a:prstGeom>
        </p:spPr>
        <p:txBody>
          <a:bodyPr lIns="0" tIns="0" rIns="0" bIns="0" rtlCol="0" anchor="t">
            <a:spAutoFit/>
          </a:bodyPr>
          <a:lstStyle/>
          <a:p>
            <a:pPr algn="just">
              <a:lnSpc>
                <a:spcPct val="150000"/>
              </a:lnSpc>
            </a:pPr>
            <a:r>
              <a:rPr lang="en-US" sz="4800" b="1">
                <a:solidFill>
                  <a:srgbClr val="000000"/>
                </a:solidFill>
                <a:latin typeface="Arial" pitchFamily="34" charset="0"/>
                <a:cs typeface="Arial" pitchFamily="34" charset="0"/>
              </a:rPr>
              <a:t>VẬN DỤNG</a:t>
            </a:r>
          </a:p>
        </p:txBody>
      </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168671" y="5355646"/>
            <a:ext cx="5940942" cy="44935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sp>
        <p:nvSpPr>
          <p:cNvPr id="3" name="TextBox 3"/>
          <p:cNvSpPr txBox="1"/>
          <p:nvPr/>
        </p:nvSpPr>
        <p:spPr>
          <a:xfrm>
            <a:off x="1028700" y="971550"/>
            <a:ext cx="7098513" cy="936347"/>
          </a:xfrm>
          <a:prstGeom prst="rect">
            <a:avLst/>
          </a:prstGeom>
        </p:spPr>
        <p:txBody>
          <a:bodyPr lIns="0" tIns="0" rIns="0" bIns="0" rtlCol="0" anchor="t">
            <a:spAutoFit/>
          </a:bodyPr>
          <a:lstStyle/>
          <a:p>
            <a:pPr>
              <a:lnSpc>
                <a:spcPts val="8385"/>
              </a:lnSpc>
            </a:pPr>
            <a:r>
              <a:rPr lang="en-US" sz="4400" b="1" smtClean="0">
                <a:solidFill>
                  <a:srgbClr val="000000"/>
                </a:solidFill>
                <a:latin typeface="Arial" pitchFamily="34" charset="0"/>
                <a:cs typeface="Arial" pitchFamily="34" charset="0"/>
              </a:rPr>
              <a:t>HƯỚNG DẪN VỀ NHÀ</a:t>
            </a:r>
            <a:endParaRPr lang="en-US" sz="4400" b="1">
              <a:solidFill>
                <a:srgbClr val="000000"/>
              </a:solidFill>
              <a:latin typeface="Arial" pitchFamily="34" charset="0"/>
              <a:cs typeface="Arial" pitchFamily="34" charset="0"/>
            </a:endParaRPr>
          </a:p>
        </p:txBody>
      </p:sp>
      <p:grpSp>
        <p:nvGrpSpPr>
          <p:cNvPr id="4" name="Group 4"/>
          <p:cNvGrpSpPr/>
          <p:nvPr/>
        </p:nvGrpSpPr>
        <p:grpSpPr>
          <a:xfrm>
            <a:off x="1049157" y="3343431"/>
            <a:ext cx="11343149" cy="397545"/>
            <a:chOff x="0" y="-28575"/>
            <a:chExt cx="15124199" cy="530060"/>
          </a:xfrm>
        </p:grpSpPr>
        <p:sp>
          <p:nvSpPr>
            <p:cNvPr id="5" name="TextBox 5"/>
            <p:cNvSpPr txBox="1"/>
            <p:nvPr/>
          </p:nvSpPr>
          <p:spPr>
            <a:xfrm>
              <a:off x="1484939" y="-28575"/>
              <a:ext cx="13639260" cy="530060"/>
            </a:xfrm>
            <a:prstGeom prst="rect">
              <a:avLst/>
            </a:prstGeom>
          </p:spPr>
          <p:txBody>
            <a:bodyPr lIns="0" tIns="0" rIns="0" bIns="0" rtlCol="0" anchor="t">
              <a:spAutoFit/>
            </a:bodyPr>
            <a:lstStyle/>
            <a:p>
              <a:pPr>
                <a:lnSpc>
                  <a:spcPts val="3120"/>
                </a:lnSpc>
              </a:pPr>
              <a:r>
                <a:rPr lang="en-US" sz="3200">
                  <a:solidFill>
                    <a:srgbClr val="000000"/>
                  </a:solidFill>
                  <a:latin typeface="Arial" pitchFamily="34" charset="0"/>
                  <a:cs typeface="Arial" pitchFamily="34" charset="0"/>
                </a:rPr>
                <a:t>Ôn tập lại bài cũ</a:t>
              </a:r>
            </a:p>
          </p:txBody>
        </p:sp>
        <p:sp>
          <p:nvSpPr>
            <p:cNvPr id="6" name="TextBox 6"/>
            <p:cNvSpPr txBox="1"/>
            <p:nvPr/>
          </p:nvSpPr>
          <p:spPr>
            <a:xfrm>
              <a:off x="0" y="-28575"/>
              <a:ext cx="802349" cy="530060"/>
            </a:xfrm>
            <a:prstGeom prst="rect">
              <a:avLst/>
            </a:prstGeom>
          </p:spPr>
          <p:txBody>
            <a:bodyPr lIns="0" tIns="0" rIns="0" bIns="0" rtlCol="0" anchor="t">
              <a:spAutoFit/>
            </a:bodyPr>
            <a:lstStyle/>
            <a:p>
              <a:pPr>
                <a:lnSpc>
                  <a:spcPts val="3120"/>
                </a:lnSpc>
              </a:pPr>
              <a:r>
                <a:rPr lang="en-US" sz="3200">
                  <a:solidFill>
                    <a:srgbClr val="000000"/>
                  </a:solidFill>
                  <a:latin typeface="Arial" pitchFamily="34" charset="0"/>
                  <a:cs typeface="Arial" pitchFamily="34" charset="0"/>
                </a:rPr>
                <a:t>01</a:t>
              </a:r>
            </a:p>
          </p:txBody>
        </p:sp>
      </p:grpSp>
      <p:grpSp>
        <p:nvGrpSpPr>
          <p:cNvPr id="7" name="Group 7"/>
          <p:cNvGrpSpPr/>
          <p:nvPr/>
        </p:nvGrpSpPr>
        <p:grpSpPr>
          <a:xfrm>
            <a:off x="1049157" y="5110809"/>
            <a:ext cx="11343149" cy="397545"/>
            <a:chOff x="0" y="-28575"/>
            <a:chExt cx="15124199" cy="530060"/>
          </a:xfrm>
        </p:grpSpPr>
        <p:sp>
          <p:nvSpPr>
            <p:cNvPr id="8" name="TextBox 8"/>
            <p:cNvSpPr txBox="1"/>
            <p:nvPr/>
          </p:nvSpPr>
          <p:spPr>
            <a:xfrm>
              <a:off x="0" y="-28575"/>
              <a:ext cx="802349" cy="530060"/>
            </a:xfrm>
            <a:prstGeom prst="rect">
              <a:avLst/>
            </a:prstGeom>
          </p:spPr>
          <p:txBody>
            <a:bodyPr lIns="0" tIns="0" rIns="0" bIns="0" rtlCol="0" anchor="t">
              <a:spAutoFit/>
            </a:bodyPr>
            <a:lstStyle/>
            <a:p>
              <a:pPr>
                <a:lnSpc>
                  <a:spcPts val="3120"/>
                </a:lnSpc>
              </a:pPr>
              <a:r>
                <a:rPr lang="en-US" sz="3200">
                  <a:solidFill>
                    <a:srgbClr val="000000"/>
                  </a:solidFill>
                  <a:latin typeface="Arial" pitchFamily="34" charset="0"/>
                  <a:cs typeface="Arial" pitchFamily="34" charset="0"/>
                </a:rPr>
                <a:t>03</a:t>
              </a:r>
            </a:p>
          </p:txBody>
        </p:sp>
        <p:sp>
          <p:nvSpPr>
            <p:cNvPr id="9" name="TextBox 9"/>
            <p:cNvSpPr txBox="1"/>
            <p:nvPr/>
          </p:nvSpPr>
          <p:spPr>
            <a:xfrm>
              <a:off x="1484939" y="-28575"/>
              <a:ext cx="13639260" cy="530060"/>
            </a:xfrm>
            <a:prstGeom prst="rect">
              <a:avLst/>
            </a:prstGeom>
          </p:spPr>
          <p:txBody>
            <a:bodyPr lIns="0" tIns="0" rIns="0" bIns="0" rtlCol="0" anchor="t">
              <a:spAutoFit/>
            </a:bodyPr>
            <a:lstStyle/>
            <a:p>
              <a:pPr>
                <a:lnSpc>
                  <a:spcPts val="3120"/>
                </a:lnSpc>
              </a:pPr>
              <a:r>
                <a:rPr lang="en-US" sz="3200" smtClean="0">
                  <a:solidFill>
                    <a:srgbClr val="000000"/>
                  </a:solidFill>
                  <a:latin typeface="Arial" pitchFamily="34" charset="0"/>
                  <a:cs typeface="Arial" pitchFamily="34" charset="0"/>
                </a:rPr>
                <a:t>Chuẩn bị tiết học sau: Tuần 13 – Chủ đề 4</a:t>
              </a:r>
              <a:endParaRPr lang="en-US" sz="3200">
                <a:solidFill>
                  <a:srgbClr val="000000"/>
                </a:solidFill>
                <a:latin typeface="Arial" pitchFamily="34" charset="0"/>
                <a:cs typeface="Arial" pitchFamily="34" charset="0"/>
              </a:endParaRPr>
            </a:p>
          </p:txBody>
        </p:sp>
      </p:grpSp>
      <p:grpSp>
        <p:nvGrpSpPr>
          <p:cNvPr id="10" name="Group 10"/>
          <p:cNvGrpSpPr/>
          <p:nvPr/>
        </p:nvGrpSpPr>
        <p:grpSpPr>
          <a:xfrm>
            <a:off x="1049157" y="4227120"/>
            <a:ext cx="11343149" cy="397545"/>
            <a:chOff x="0" y="-28575"/>
            <a:chExt cx="15124199" cy="530060"/>
          </a:xfrm>
        </p:grpSpPr>
        <p:sp>
          <p:nvSpPr>
            <p:cNvPr id="11" name="TextBox 11"/>
            <p:cNvSpPr txBox="1"/>
            <p:nvPr/>
          </p:nvSpPr>
          <p:spPr>
            <a:xfrm>
              <a:off x="0" y="-28575"/>
              <a:ext cx="802349" cy="530060"/>
            </a:xfrm>
            <a:prstGeom prst="rect">
              <a:avLst/>
            </a:prstGeom>
          </p:spPr>
          <p:txBody>
            <a:bodyPr lIns="0" tIns="0" rIns="0" bIns="0" rtlCol="0" anchor="t">
              <a:spAutoFit/>
            </a:bodyPr>
            <a:lstStyle/>
            <a:p>
              <a:pPr>
                <a:lnSpc>
                  <a:spcPts val="3120"/>
                </a:lnSpc>
              </a:pPr>
              <a:r>
                <a:rPr lang="en-US" sz="3200">
                  <a:solidFill>
                    <a:srgbClr val="000000"/>
                  </a:solidFill>
                  <a:latin typeface="Arial" pitchFamily="34" charset="0"/>
                  <a:cs typeface="Arial" pitchFamily="34" charset="0"/>
                </a:rPr>
                <a:t>02</a:t>
              </a:r>
            </a:p>
          </p:txBody>
        </p:sp>
        <p:sp>
          <p:nvSpPr>
            <p:cNvPr id="12" name="TextBox 12"/>
            <p:cNvSpPr txBox="1"/>
            <p:nvPr/>
          </p:nvSpPr>
          <p:spPr>
            <a:xfrm>
              <a:off x="1484939" y="-28575"/>
              <a:ext cx="13639260" cy="530060"/>
            </a:xfrm>
            <a:prstGeom prst="rect">
              <a:avLst/>
            </a:prstGeom>
          </p:spPr>
          <p:txBody>
            <a:bodyPr lIns="0" tIns="0" rIns="0" bIns="0" rtlCol="0" anchor="t">
              <a:spAutoFit/>
            </a:bodyPr>
            <a:lstStyle/>
            <a:p>
              <a:pPr>
                <a:lnSpc>
                  <a:spcPts val="3120"/>
                </a:lnSpc>
              </a:pPr>
              <a:r>
                <a:rPr lang="en-US" sz="3200" smtClean="0">
                  <a:solidFill>
                    <a:srgbClr val="000000"/>
                  </a:solidFill>
                  <a:latin typeface="Arial" pitchFamily="34" charset="0"/>
                  <a:cs typeface="Arial" pitchFamily="34" charset="0"/>
                </a:rPr>
                <a:t>Chia sẻ lại bài học cho gia đình, bạn bè</a:t>
              </a:r>
              <a:endParaRPr lang="en-US" sz="3200">
                <a:solidFill>
                  <a:srgbClr val="000000"/>
                </a:solidFill>
                <a:latin typeface="Arial" pitchFamily="34" charset="0"/>
                <a:cs typeface="Arial" pitchFamily="34" charset="0"/>
              </a:endParaRPr>
            </a:p>
          </p:txBody>
        </p:sp>
      </p:grpSp>
      <p:sp>
        <p:nvSpPr>
          <p:cNvPr id="15" name="TextBox 15"/>
          <p:cNvSpPr txBox="1"/>
          <p:nvPr/>
        </p:nvSpPr>
        <p:spPr>
          <a:xfrm>
            <a:off x="2162861" y="5965155"/>
            <a:ext cx="10229445" cy="397545"/>
          </a:xfrm>
          <a:prstGeom prst="rect">
            <a:avLst/>
          </a:prstGeom>
        </p:spPr>
        <p:txBody>
          <a:bodyPr lIns="0" tIns="0" rIns="0" bIns="0" rtlCol="0" anchor="t">
            <a:spAutoFit/>
          </a:bodyPr>
          <a:lstStyle/>
          <a:p>
            <a:pPr>
              <a:lnSpc>
                <a:spcPts val="3120"/>
              </a:lnSpc>
            </a:pPr>
            <a:r>
              <a:rPr lang="nl-NL" sz="3200" smtClean="0">
                <a:latin typeface="Arial" pitchFamily="34" charset="0"/>
                <a:cs typeface="Arial" pitchFamily="34" charset="0"/>
              </a:rPr>
              <a:t>Chia </a:t>
            </a:r>
            <a:r>
              <a:rPr lang="nl-NL" sz="3200">
                <a:latin typeface="Arial" pitchFamily="34" charset="0"/>
                <a:cs typeface="Arial" pitchFamily="34" charset="0"/>
              </a:rPr>
              <a:t>sẻ việc sắp xếp góc học tập gọn gàng, ngăn nắp</a:t>
            </a:r>
            <a:endParaRPr lang="en-US" sz="3200">
              <a:solidFill>
                <a:srgbClr val="000000"/>
              </a:solidFill>
              <a:latin typeface="Arial" pitchFamily="34" charset="0"/>
              <a:cs typeface="Arial" pitchFamily="34" charset="0"/>
            </a:endParaRPr>
          </a:p>
        </p:txBody>
      </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653478" y="2396067"/>
            <a:ext cx="5089405" cy="7648012"/>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09012" y="970319"/>
            <a:ext cx="2437194" cy="239454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E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7461" y="1396984"/>
            <a:ext cx="14893079" cy="7493032"/>
          </a:xfrm>
          <a:prstGeom prst="rect">
            <a:avLst/>
          </a:prstGeom>
        </p:spPr>
      </p:pic>
      <p:sp>
        <p:nvSpPr>
          <p:cNvPr id="3" name="TextBox 3"/>
          <p:cNvSpPr txBox="1"/>
          <p:nvPr/>
        </p:nvSpPr>
        <p:spPr>
          <a:xfrm>
            <a:off x="4807184" y="4099796"/>
            <a:ext cx="8673632" cy="1600200"/>
          </a:xfrm>
          <a:prstGeom prst="rect">
            <a:avLst/>
          </a:prstGeom>
        </p:spPr>
        <p:txBody>
          <a:bodyPr lIns="0" tIns="0" rIns="0" bIns="0" rtlCol="0" anchor="t">
            <a:spAutoFit/>
          </a:bodyPr>
          <a:lstStyle/>
          <a:p>
            <a:pPr algn="ctr">
              <a:lnSpc>
                <a:spcPts val="12000"/>
              </a:lnSpc>
            </a:pPr>
            <a:r>
              <a:rPr lang="en-US" sz="12000">
                <a:solidFill>
                  <a:srgbClr val="000000"/>
                </a:solidFill>
                <a:latin typeface="Varela Round"/>
              </a:rPr>
              <a:t>Xin cảm ơn!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94396" y="495300"/>
            <a:ext cx="12087597" cy="7772400"/>
            <a:chOff x="0" y="0"/>
            <a:chExt cx="2714502" cy="2421584"/>
          </a:xfrm>
        </p:grpSpPr>
        <p:sp>
          <p:nvSpPr>
            <p:cNvPr id="3" name="Freeform 3"/>
            <p:cNvSpPr/>
            <p:nvPr/>
          </p:nvSpPr>
          <p:spPr>
            <a:xfrm>
              <a:off x="0" y="0"/>
              <a:ext cx="2714502" cy="2421584"/>
            </a:xfrm>
            <a:custGeom>
              <a:avLst/>
              <a:gdLst/>
              <a:ahLst/>
              <a:cxnLst/>
              <a:rect l="l" t="t" r="r" b="b"/>
              <a:pathLst>
                <a:path w="2714502" h="2421584">
                  <a:moveTo>
                    <a:pt x="2590042" y="2421584"/>
                  </a:moveTo>
                  <a:lnTo>
                    <a:pt x="124460" y="2421584"/>
                  </a:lnTo>
                  <a:cubicBezTo>
                    <a:pt x="55880" y="2421584"/>
                    <a:pt x="0" y="2365704"/>
                    <a:pt x="0" y="2297124"/>
                  </a:cubicBezTo>
                  <a:lnTo>
                    <a:pt x="0" y="124460"/>
                  </a:lnTo>
                  <a:cubicBezTo>
                    <a:pt x="0" y="55880"/>
                    <a:pt x="55880" y="0"/>
                    <a:pt x="124460" y="0"/>
                  </a:cubicBezTo>
                  <a:lnTo>
                    <a:pt x="2590042" y="0"/>
                  </a:lnTo>
                  <a:cubicBezTo>
                    <a:pt x="2658622" y="0"/>
                    <a:pt x="2714502" y="55880"/>
                    <a:pt x="2714502" y="124460"/>
                  </a:cubicBezTo>
                  <a:lnTo>
                    <a:pt x="2714502" y="2297124"/>
                  </a:lnTo>
                  <a:cubicBezTo>
                    <a:pt x="2714502" y="2365704"/>
                    <a:pt x="2658622" y="2421584"/>
                    <a:pt x="2590042" y="2421584"/>
                  </a:cubicBezTo>
                  <a:close/>
                </a:path>
              </a:pathLst>
            </a:custGeom>
            <a:solidFill>
              <a:srgbClr val="FFBAB3"/>
            </a:solidFill>
          </p:spPr>
        </p:sp>
      </p:grpSp>
      <p:sp>
        <p:nvSpPr>
          <p:cNvPr id="4" name="TextBox 4"/>
          <p:cNvSpPr txBox="1"/>
          <p:nvPr/>
        </p:nvSpPr>
        <p:spPr>
          <a:xfrm>
            <a:off x="5791200" y="495300"/>
            <a:ext cx="11468100" cy="7755969"/>
          </a:xfrm>
          <a:prstGeom prst="rect">
            <a:avLst/>
          </a:prstGeom>
        </p:spPr>
        <p:txBody>
          <a:bodyPr wrap="square" lIns="0" tIns="0" rIns="0" bIns="0" rtlCol="0" anchor="t">
            <a:spAutoFit/>
          </a:bodyPr>
          <a:lstStyle/>
          <a:p>
            <a:pPr algn="just">
              <a:lnSpc>
                <a:spcPct val="150000"/>
              </a:lnSpc>
            </a:pPr>
            <a:r>
              <a:rPr lang="en-US" sz="2800">
                <a:solidFill>
                  <a:srgbClr val="000000"/>
                </a:solidFill>
                <a:latin typeface="Arial" pitchFamily="34" charset="0"/>
                <a:cs typeface="Arial" pitchFamily="34" charset="0"/>
              </a:rPr>
              <a:t>Cách chơi: Lập 4 đội chơi, mỗi đội có 4 - 5 HS và cử một HS làm quản trò, hai HS làm trọng tài. Các đội chơi đứng vào vị trí được chỉ định, hội ý để đặt tên cho nhóm mình (ví dụ: đội Sông Hương, đội Sông Hồng,...) và cách giới thiệu đội mình. Sau phần giới thiệu của 4 đội, quản trò nêu lần lượt từng câu hỏi về thiên tai và cách tự bảo vệ bản thân trong một số tình huống nguy hiểm do thiên tai. Mỗi câu hỏi có 3 phương án trả lời. Đội chơi chọn đáp án đúng. Khi có hiệu lệnh “</a:t>
            </a:r>
            <a:r>
              <a:rPr lang="en-US" sz="2800" smtClean="0">
                <a:solidFill>
                  <a:srgbClr val="000000"/>
                </a:solidFill>
                <a:latin typeface="Arial" pitchFamily="34" charset="0"/>
                <a:cs typeface="Arial" pitchFamily="34" charset="0"/>
              </a:rPr>
              <a:t>Bắt </a:t>
            </a:r>
            <a:r>
              <a:rPr lang="en-US" sz="2800">
                <a:solidFill>
                  <a:srgbClr val="000000"/>
                </a:solidFill>
                <a:latin typeface="Arial" pitchFamily="34" charset="0"/>
                <a:cs typeface="Arial" pitchFamily="34" charset="0"/>
              </a:rPr>
              <a:t>đầu”, đội nào </a:t>
            </a:r>
            <a:r>
              <a:rPr lang="en-US" sz="2800" smtClean="0">
                <a:solidFill>
                  <a:srgbClr val="000000"/>
                </a:solidFill>
                <a:latin typeface="Arial" pitchFamily="34" charset="0"/>
                <a:cs typeface="Arial" pitchFamily="34" charset="0"/>
              </a:rPr>
              <a:t>giơ </a:t>
            </a:r>
            <a:r>
              <a:rPr lang="en-US" sz="2800">
                <a:solidFill>
                  <a:srgbClr val="000000"/>
                </a:solidFill>
                <a:latin typeface="Arial" pitchFamily="34" charset="0"/>
                <a:cs typeface="Arial" pitchFamily="34" charset="0"/>
              </a:rPr>
              <a:t>tay nhanh nhất, đội đó giành </a:t>
            </a:r>
            <a:r>
              <a:rPr lang="en-US" sz="2800" smtClean="0">
                <a:solidFill>
                  <a:srgbClr val="000000"/>
                </a:solidFill>
                <a:latin typeface="Arial" pitchFamily="34" charset="0"/>
                <a:cs typeface="Arial" pitchFamily="34" charset="0"/>
              </a:rPr>
              <a:t>quyền </a:t>
            </a:r>
            <a:r>
              <a:rPr lang="en-US" sz="2800">
                <a:solidFill>
                  <a:srgbClr val="000000"/>
                </a:solidFill>
                <a:latin typeface="Arial" pitchFamily="34" charset="0"/>
                <a:cs typeface="Arial" pitchFamily="34" charset="0"/>
              </a:rPr>
              <a:t>trả lời. Nếu trả lời án đúng, được 10 điểm. Trả lời sai, không được điểm và đội giơ tay nhanh thứ hai được quyền trả lời. Sau mỗi câu hỏi, trọng tài ghi điểm của các đội lên bảng. Kết thúc </a:t>
            </a:r>
            <a:r>
              <a:rPr lang="en-US" sz="2800" smtClean="0">
                <a:solidFill>
                  <a:srgbClr val="000000"/>
                </a:solidFill>
                <a:latin typeface="Arial" pitchFamily="34" charset="0"/>
                <a:cs typeface="Arial" pitchFamily="34" charset="0"/>
              </a:rPr>
              <a:t>cuộc chơi</a:t>
            </a:r>
            <a:r>
              <a:rPr lang="en-US" sz="2800">
                <a:solidFill>
                  <a:srgbClr val="000000"/>
                </a:solidFill>
                <a:latin typeface="Arial" pitchFamily="34" charset="0"/>
                <a:cs typeface="Arial" pitchFamily="34" charset="0"/>
              </a:rPr>
              <a:t>, tổng kết số điểm mỗi đội đạt được và công bố đội thắng cuộc</a:t>
            </a:r>
          </a:p>
        </p:txBody>
      </p:sp>
      <p:sp>
        <p:nvSpPr>
          <p:cNvPr id="5" name="TextBox 5"/>
          <p:cNvSpPr txBox="1"/>
          <p:nvPr/>
        </p:nvSpPr>
        <p:spPr>
          <a:xfrm>
            <a:off x="685800" y="1038225"/>
            <a:ext cx="4406093" cy="1092543"/>
          </a:xfrm>
          <a:prstGeom prst="rect">
            <a:avLst/>
          </a:prstGeom>
        </p:spPr>
        <p:txBody>
          <a:bodyPr lIns="0" tIns="0" rIns="0" bIns="0" rtlCol="0" anchor="t">
            <a:spAutoFit/>
          </a:bodyPr>
          <a:lstStyle/>
          <a:p>
            <a:pPr>
              <a:lnSpc>
                <a:spcPct val="150000"/>
              </a:lnSpc>
            </a:pPr>
            <a:r>
              <a:rPr lang="en-US" sz="5400" b="1">
                <a:solidFill>
                  <a:srgbClr val="000000"/>
                </a:solidFill>
                <a:latin typeface="Arial" pitchFamily="34" charset="0"/>
                <a:cs typeface="Arial" pitchFamily="34" charset="0"/>
              </a:rPr>
              <a:t>TRÒ CHƠI</a:t>
            </a:r>
          </a:p>
        </p:txBody>
      </p:sp>
      <p:sp>
        <p:nvSpPr>
          <p:cNvPr id="6" name="AutoShape 6"/>
          <p:cNvSpPr/>
          <p:nvPr/>
        </p:nvSpPr>
        <p:spPr>
          <a:xfrm>
            <a:off x="0" y="8808068"/>
            <a:ext cx="18288000" cy="1478932"/>
          </a:xfrm>
          <a:prstGeom prst="rect">
            <a:avLst/>
          </a:prstGeom>
          <a:solidFill>
            <a:srgbClr val="84653C"/>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9074" y="3674866"/>
            <a:ext cx="3338121" cy="7746694"/>
          </a:xfrm>
          <a:prstGeom prst="rect">
            <a:avLst/>
          </a:prstGeom>
        </p:spPr>
      </p:pic>
      <p:sp>
        <p:nvSpPr>
          <p:cNvPr id="8" name="TextBox 8"/>
          <p:cNvSpPr txBox="1"/>
          <p:nvPr/>
        </p:nvSpPr>
        <p:spPr>
          <a:xfrm>
            <a:off x="14111545" y="9233958"/>
            <a:ext cx="3147755" cy="404663"/>
          </a:xfrm>
          <a:prstGeom prst="rect">
            <a:avLst/>
          </a:prstGeom>
        </p:spPr>
        <p:txBody>
          <a:bodyPr lIns="0" tIns="0" rIns="0" bIns="0" rtlCol="0" anchor="t">
            <a:spAutoFit/>
          </a:bodyPr>
          <a:lstStyle/>
          <a:p>
            <a:pPr algn="r">
              <a:lnSpc>
                <a:spcPct val="150000"/>
              </a:lnSpc>
              <a:spcBef>
                <a:spcPct val="0"/>
              </a:spcBef>
            </a:pPr>
            <a:r>
              <a:rPr lang="en-US" sz="2000">
                <a:solidFill>
                  <a:srgbClr val="FFFFFF"/>
                </a:solidFill>
                <a:latin typeface="Arial" pitchFamily="34" charset="0"/>
                <a:cs typeface="Arial" pitchFamily="34" charset="0"/>
              </a:rPr>
              <a:t>San</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017545" y="1028700"/>
            <a:ext cx="4982200" cy="8229600"/>
            <a:chOff x="0" y="0"/>
            <a:chExt cx="3844290" cy="6350000"/>
          </a:xfrm>
        </p:grpSpPr>
        <p:sp>
          <p:nvSpPr>
            <p:cNvPr id="3" name="Freeform 3"/>
            <p:cNvSpPr/>
            <p:nvPr/>
          </p:nvSpPr>
          <p:spPr>
            <a:xfrm>
              <a:off x="0" y="0"/>
              <a:ext cx="3843020" cy="6350000"/>
            </a:xfrm>
            <a:custGeom>
              <a:avLst/>
              <a:gdLst/>
              <a:ahLst/>
              <a:cxnLst/>
              <a:rect l="l" t="t" r="r" b="b"/>
              <a:pathLst>
                <a:path w="3843020" h="6350000">
                  <a:moveTo>
                    <a:pt x="1205230" y="0"/>
                  </a:moveTo>
                  <a:lnTo>
                    <a:pt x="2637790" y="0"/>
                  </a:lnTo>
                  <a:cubicBezTo>
                    <a:pt x="3303270" y="0"/>
                    <a:pt x="3843020" y="539750"/>
                    <a:pt x="3843020" y="1205230"/>
                  </a:cubicBezTo>
                  <a:lnTo>
                    <a:pt x="3843020" y="6350000"/>
                  </a:lnTo>
                  <a:lnTo>
                    <a:pt x="3843020" y="6350000"/>
                  </a:lnTo>
                  <a:lnTo>
                    <a:pt x="0" y="6350000"/>
                  </a:lnTo>
                  <a:lnTo>
                    <a:pt x="0" y="6350000"/>
                  </a:lnTo>
                  <a:lnTo>
                    <a:pt x="0" y="1205230"/>
                  </a:lnTo>
                  <a:cubicBezTo>
                    <a:pt x="0" y="539750"/>
                    <a:pt x="539750" y="0"/>
                    <a:pt x="1205230" y="0"/>
                  </a:cubicBezTo>
                  <a:close/>
                </a:path>
              </a:pathLst>
            </a:custGeom>
            <a:blipFill>
              <a:blip r:embed="rId2"/>
              <a:stretch>
                <a:fillRect l="-73400" r="-73367"/>
              </a:stretch>
            </a:blipFill>
          </p:spPr>
        </p:sp>
      </p:grpSp>
      <p:grpSp>
        <p:nvGrpSpPr>
          <p:cNvPr id="4" name="Group 4"/>
          <p:cNvGrpSpPr/>
          <p:nvPr/>
        </p:nvGrpSpPr>
        <p:grpSpPr>
          <a:xfrm>
            <a:off x="1015563" y="1101954"/>
            <a:ext cx="7065864" cy="6483208"/>
            <a:chOff x="-17516" y="97672"/>
            <a:chExt cx="9421152" cy="8644280"/>
          </a:xfrm>
        </p:grpSpPr>
        <p:sp>
          <p:nvSpPr>
            <p:cNvPr id="5" name="TextBox 5"/>
            <p:cNvSpPr txBox="1"/>
            <p:nvPr/>
          </p:nvSpPr>
          <p:spPr>
            <a:xfrm>
              <a:off x="56868" y="2230850"/>
              <a:ext cx="9346768" cy="6511102"/>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Khi có hiệu lệnh “Bắt đầu” mới được giơ tay. Mỗi câu hỏi phải được trả lời trong 15 giây. Đội nào giơ tay trước khi có hiệu lệnh hoặc đưa ra câu trả lời quá thời gian quy định là phạm luật.</a:t>
              </a:r>
            </a:p>
          </p:txBody>
        </p:sp>
        <p:sp>
          <p:nvSpPr>
            <p:cNvPr id="6" name="TextBox 6"/>
            <p:cNvSpPr txBox="1"/>
            <p:nvPr/>
          </p:nvSpPr>
          <p:spPr>
            <a:xfrm>
              <a:off x="-17516" y="97672"/>
              <a:ext cx="8991600" cy="1846661"/>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itchFamily="34" charset="0"/>
                  <a:cs typeface="Arial" pitchFamily="34" charset="0"/>
                </a:rPr>
                <a:t>LUẬT CHƠI</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703410" y="5046233"/>
            <a:ext cx="5779355" cy="3761835"/>
          </a:xfrm>
          <a:prstGeom prst="rect">
            <a:avLst/>
          </a:prstGeom>
        </p:spPr>
      </p:pic>
      <p:sp>
        <p:nvSpPr>
          <p:cNvPr id="8" name="AutoShape 8"/>
          <p:cNvSpPr/>
          <p:nvPr/>
        </p:nvSpPr>
        <p:spPr>
          <a:xfrm>
            <a:off x="0" y="8808068"/>
            <a:ext cx="18288000" cy="1478932"/>
          </a:xfrm>
          <a:prstGeom prst="rect">
            <a:avLst/>
          </a:prstGeom>
          <a:solidFill>
            <a:srgbClr val="84653C"/>
          </a:solidFill>
        </p:spPr>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4"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5"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6"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9"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0"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1"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4"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5"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6"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272271"/>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1:</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alpha val="62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6"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4"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5"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11"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0"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6"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4"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5"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384995"/>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2:</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extLst>
      <p:ext uri="{BB962C8B-B14F-4D97-AF65-F5344CB8AC3E}">
        <p14:creationId xmlns:p14="http://schemas.microsoft.com/office/powerpoint/2010/main" val="3881608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6"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4"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5"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11"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0"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6"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4"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5"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384995"/>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3:</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extLst>
      <p:ext uri="{BB962C8B-B14F-4D97-AF65-F5344CB8AC3E}">
        <p14:creationId xmlns:p14="http://schemas.microsoft.com/office/powerpoint/2010/main" val="7256893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6"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4"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5"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11"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0"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6"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4"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5"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384995"/>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4:</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extLst>
      <p:ext uri="{BB962C8B-B14F-4D97-AF65-F5344CB8AC3E}">
        <p14:creationId xmlns:p14="http://schemas.microsoft.com/office/powerpoint/2010/main" val="20201302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p:nvPr/>
        </p:nvGrpSpPr>
        <p:grpSpPr>
          <a:xfrm>
            <a:off x="6786366" y="3715889"/>
            <a:ext cx="4730794" cy="4528580"/>
            <a:chOff x="0" y="0"/>
            <a:chExt cx="6307725" cy="6038106"/>
          </a:xfrm>
        </p:grpSpPr>
        <p:grpSp>
          <p:nvGrpSpPr>
            <p:cNvPr id="3" name="Group 3"/>
            <p:cNvGrpSpPr/>
            <p:nvPr/>
          </p:nvGrpSpPr>
          <p:grpSpPr>
            <a:xfrm>
              <a:off x="0" y="0"/>
              <a:ext cx="6307725" cy="6038106"/>
              <a:chOff x="0" y="0"/>
              <a:chExt cx="1600293" cy="1531890"/>
            </a:xfrm>
          </p:grpSpPr>
          <p:sp>
            <p:nvSpPr>
              <p:cNvPr id="6" name="Freeform 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4" name="TextBox 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B</a:t>
              </a:r>
              <a:endParaRPr lang="en-US" sz="3600">
                <a:solidFill>
                  <a:srgbClr val="000000"/>
                </a:solidFill>
                <a:latin typeface="Arial" pitchFamily="34" charset="0"/>
                <a:cs typeface="Arial" pitchFamily="34" charset="0"/>
              </a:endParaRPr>
            </a:p>
          </p:txBody>
        </p:sp>
        <p:sp>
          <p:nvSpPr>
            <p:cNvPr id="5" name="TextBox 6"/>
            <p:cNvSpPr txBox="1"/>
            <p:nvPr/>
          </p:nvSpPr>
          <p:spPr>
            <a:xfrm>
              <a:off x="439069" y="3079612"/>
              <a:ext cx="5429586" cy="478764"/>
            </a:xfrm>
            <a:prstGeom prst="rect">
              <a:avLst/>
            </a:prstGeom>
          </p:spPr>
          <p:txBody>
            <a:bodyPr lIns="0" tIns="0" rIns="0" bIns="0" rtlCol="0" anchor="t">
              <a:spAutoFit/>
            </a:bodyPr>
            <a:lstStyle/>
            <a:p>
              <a:pPr algn="ctr">
                <a:lnSpc>
                  <a:spcPts val="2827"/>
                </a:lnSpc>
              </a:pPr>
              <a:r>
                <a:rPr lang="en-US" sz="2175" smtClean="0">
                  <a:solidFill>
                    <a:srgbClr val="000000"/>
                  </a:solidFill>
                  <a:latin typeface="Arial" pitchFamily="34" charset="0"/>
                  <a:cs typeface="Arial" pitchFamily="34" charset="0"/>
                </a:rPr>
                <a:t>…</a:t>
              </a:r>
              <a:endParaRPr lang="en-US" sz="2175">
                <a:solidFill>
                  <a:srgbClr val="000000"/>
                </a:solidFill>
                <a:latin typeface="Arial" pitchFamily="34" charset="0"/>
                <a:cs typeface="Arial" pitchFamily="34" charset="0"/>
              </a:endParaRPr>
            </a:p>
          </p:txBody>
        </p:sp>
      </p:grpSp>
      <p:grpSp>
        <p:nvGrpSpPr>
          <p:cNvPr id="7" name="Group 7"/>
          <p:cNvGrpSpPr/>
          <p:nvPr/>
        </p:nvGrpSpPr>
        <p:grpSpPr>
          <a:xfrm>
            <a:off x="11684246" y="3715889"/>
            <a:ext cx="4730794" cy="4528580"/>
            <a:chOff x="0" y="0"/>
            <a:chExt cx="6307725" cy="6038106"/>
          </a:xfrm>
        </p:grpSpPr>
        <p:grpSp>
          <p:nvGrpSpPr>
            <p:cNvPr id="8" name="Group 8"/>
            <p:cNvGrpSpPr/>
            <p:nvPr/>
          </p:nvGrpSpPr>
          <p:grpSpPr>
            <a:xfrm>
              <a:off x="0" y="0"/>
              <a:ext cx="6307725" cy="6038106"/>
              <a:chOff x="0" y="0"/>
              <a:chExt cx="1600293" cy="1531890"/>
            </a:xfrm>
          </p:grpSpPr>
          <p:sp>
            <p:nvSpPr>
              <p:cNvPr id="11" name="Freeform 9"/>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10"/>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C</a:t>
              </a:r>
              <a:endParaRPr lang="en-US" sz="3600">
                <a:solidFill>
                  <a:srgbClr val="000000"/>
                </a:solidFill>
                <a:latin typeface="Arial" pitchFamily="34" charset="0"/>
                <a:cs typeface="Arial" pitchFamily="34" charset="0"/>
              </a:endParaRPr>
            </a:p>
          </p:txBody>
        </p:sp>
        <p:sp>
          <p:nvSpPr>
            <p:cNvPr id="10" name="TextBox 11"/>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2" name="Group 12"/>
          <p:cNvGrpSpPr/>
          <p:nvPr/>
        </p:nvGrpSpPr>
        <p:grpSpPr>
          <a:xfrm>
            <a:off x="1811058" y="3715889"/>
            <a:ext cx="4730794" cy="4528580"/>
            <a:chOff x="0" y="0"/>
            <a:chExt cx="6307725" cy="6038106"/>
          </a:xfrm>
        </p:grpSpPr>
        <p:grpSp>
          <p:nvGrpSpPr>
            <p:cNvPr id="13" name="Group 13"/>
            <p:cNvGrpSpPr/>
            <p:nvPr/>
          </p:nvGrpSpPr>
          <p:grpSpPr>
            <a:xfrm>
              <a:off x="0" y="0"/>
              <a:ext cx="6307725" cy="6038106"/>
              <a:chOff x="0" y="0"/>
              <a:chExt cx="1600293" cy="1531890"/>
            </a:xfrm>
          </p:grpSpPr>
          <p:sp>
            <p:nvSpPr>
              <p:cNvPr id="16" name="Freeform 14"/>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4" name="TextBox 15"/>
            <p:cNvSpPr txBox="1"/>
            <p:nvPr/>
          </p:nvSpPr>
          <p:spPr>
            <a:xfrm>
              <a:off x="946629" y="1119311"/>
              <a:ext cx="4414466" cy="803639"/>
            </a:xfrm>
            <a:prstGeom prst="rect">
              <a:avLst/>
            </a:prstGeom>
          </p:spPr>
          <p:txBody>
            <a:bodyPr lIns="0" tIns="0" rIns="0" bIns="0" rtlCol="0" anchor="t">
              <a:spAutoFit/>
            </a:bodyPr>
            <a:lstStyle/>
            <a:p>
              <a:pPr algn="ctr">
                <a:lnSpc>
                  <a:spcPts val="4680"/>
                </a:lnSpc>
              </a:pPr>
              <a:r>
                <a:rPr lang="en-US" sz="3600" smtClean="0">
                  <a:solidFill>
                    <a:srgbClr val="000000"/>
                  </a:solidFill>
                  <a:latin typeface="Arial" pitchFamily="34" charset="0"/>
                  <a:cs typeface="Arial" pitchFamily="34" charset="0"/>
                </a:rPr>
                <a:t>A</a:t>
              </a:r>
              <a:endParaRPr lang="en-US" sz="3600">
                <a:solidFill>
                  <a:srgbClr val="000000"/>
                </a:solidFill>
                <a:latin typeface="Arial" pitchFamily="34" charset="0"/>
                <a:cs typeface="Arial" pitchFamily="34" charset="0"/>
              </a:endParaRPr>
            </a:p>
          </p:txBody>
        </p:sp>
        <p:sp>
          <p:nvSpPr>
            <p:cNvPr id="15" name="TextBox 16"/>
            <p:cNvSpPr txBox="1"/>
            <p:nvPr/>
          </p:nvSpPr>
          <p:spPr>
            <a:xfrm>
              <a:off x="439069" y="3089136"/>
              <a:ext cx="5429586" cy="461665"/>
            </a:xfrm>
            <a:prstGeom prst="rect">
              <a:avLst/>
            </a:prstGeom>
          </p:spPr>
          <p:txBody>
            <a:bodyPr lIns="0" tIns="0" rIns="0" bIns="0" rtlCol="0" anchor="t">
              <a:spAutoFit/>
            </a:bodyPr>
            <a:lstStyle/>
            <a:p>
              <a:pPr algn="ctr">
                <a:lnSpc>
                  <a:spcPts val="2730"/>
                </a:lnSpc>
              </a:pPr>
              <a:r>
                <a:rPr lang="en-US" sz="2100" smtClean="0">
                  <a:solidFill>
                    <a:srgbClr val="000000"/>
                  </a:solidFill>
                  <a:latin typeface="Arial" pitchFamily="34" charset="0"/>
                  <a:cs typeface="Arial" pitchFamily="34" charset="0"/>
                </a:rPr>
                <a:t>…</a:t>
              </a:r>
              <a:endParaRPr lang="en-US" sz="2100">
                <a:solidFill>
                  <a:srgbClr val="000000"/>
                </a:solidFill>
                <a:latin typeface="Arial" pitchFamily="34" charset="0"/>
                <a:cs typeface="Arial" pitchFamily="34" charset="0"/>
              </a:endParaRPr>
            </a:p>
          </p:txBody>
        </p:sp>
      </p:grpSp>
      <p:grpSp>
        <p:nvGrpSpPr>
          <p:cNvPr id="17" name="Group 17"/>
          <p:cNvGrpSpPr/>
          <p:nvPr/>
        </p:nvGrpSpPr>
        <p:grpSpPr>
          <a:xfrm>
            <a:off x="3331799" y="2871233"/>
            <a:ext cx="1689312" cy="168931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grpSp>
        <p:nvGrpSpPr>
          <p:cNvPr id="19" name="Group 19"/>
          <p:cNvGrpSpPr/>
          <p:nvPr/>
        </p:nvGrpSpPr>
        <p:grpSpPr>
          <a:xfrm>
            <a:off x="13204987" y="2871233"/>
            <a:ext cx="1689312" cy="168931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52998" y="3271327"/>
            <a:ext cx="593288" cy="889124"/>
          </a:xfrm>
          <a:prstGeom prst="rect">
            <a:avLst/>
          </a:prstGeom>
        </p:spPr>
      </p:pic>
      <p:grpSp>
        <p:nvGrpSpPr>
          <p:cNvPr id="22" name="Group 22"/>
          <p:cNvGrpSpPr/>
          <p:nvPr/>
        </p:nvGrpSpPr>
        <p:grpSpPr>
          <a:xfrm>
            <a:off x="8307107" y="2871233"/>
            <a:ext cx="1689312" cy="168931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749345" y="3300043"/>
            <a:ext cx="804836" cy="78873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1319" y="3271327"/>
            <a:ext cx="644629" cy="846171"/>
          </a:xfrm>
          <a:prstGeom prst="rect">
            <a:avLst/>
          </a:prstGeom>
        </p:spPr>
      </p:pic>
      <p:sp>
        <p:nvSpPr>
          <p:cNvPr id="26" name="TextBox 26"/>
          <p:cNvSpPr txBox="1"/>
          <p:nvPr/>
        </p:nvSpPr>
        <p:spPr>
          <a:xfrm>
            <a:off x="3558572" y="819874"/>
            <a:ext cx="11170856" cy="1384995"/>
          </a:xfrm>
          <a:prstGeom prst="rect">
            <a:avLst/>
          </a:prstGeom>
        </p:spPr>
        <p:txBody>
          <a:bodyPr lIns="0" tIns="0" rIns="0" bIns="0" rtlCol="0" anchor="t">
            <a:spAutoFit/>
          </a:bodyPr>
          <a:lstStyle/>
          <a:p>
            <a:pPr algn="ctr">
              <a:lnSpc>
                <a:spcPts val="10800"/>
              </a:lnSpc>
            </a:pPr>
            <a:r>
              <a:rPr lang="en-US" sz="7200" b="1" smtClean="0">
                <a:solidFill>
                  <a:srgbClr val="000000"/>
                </a:solidFill>
                <a:latin typeface="Arial" pitchFamily="34" charset="0"/>
                <a:cs typeface="Arial" pitchFamily="34" charset="0"/>
              </a:rPr>
              <a:t>CÂU HỎI 5:</a:t>
            </a:r>
            <a:endParaRPr lang="en-US" sz="7200" b="1">
              <a:solidFill>
                <a:srgbClr val="000000"/>
              </a:solidFill>
              <a:latin typeface="Arial" pitchFamily="34" charset="0"/>
              <a:cs typeface="Arial" pitchFamily="34" charset="0"/>
            </a:endParaRPr>
          </a:p>
        </p:txBody>
      </p:sp>
      <p:sp>
        <p:nvSpPr>
          <p:cNvPr id="27" name="AutoShape 27"/>
          <p:cNvSpPr/>
          <p:nvPr/>
        </p:nvSpPr>
        <p:spPr>
          <a:xfrm>
            <a:off x="0" y="8808068"/>
            <a:ext cx="18288000" cy="1478932"/>
          </a:xfrm>
          <a:prstGeom prst="rect">
            <a:avLst/>
          </a:prstGeom>
          <a:solidFill>
            <a:srgbClr val="84653C"/>
          </a:solidFill>
        </p:spPr>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136368" y="5274707"/>
            <a:ext cx="2840638" cy="8266408"/>
          </a:xfrm>
          <a:prstGeom prst="rect">
            <a:avLst/>
          </a:prstGeom>
        </p:spPr>
      </p:pic>
    </p:spTree>
    <p:extLst>
      <p:ext uri="{BB962C8B-B14F-4D97-AF65-F5344CB8AC3E}">
        <p14:creationId xmlns:p14="http://schemas.microsoft.com/office/powerpoint/2010/main" val="15743415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975</Words>
  <PresentationFormat>Custom</PresentationFormat>
  <Paragraphs>118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Varela Round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2021-09-21T03:45:54Z</dcterms:modified>
  <dc:identifier>DAEqmtXbr_U</dc:identifier>
</cp:coreProperties>
</file>