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5" r:id="rId3"/>
    <p:sldId id="268" r:id="rId4"/>
    <p:sldId id="276" r:id="rId5"/>
    <p:sldId id="277" r:id="rId6"/>
    <p:sldId id="305" r:id="rId7"/>
    <p:sldId id="291" r:id="rId8"/>
    <p:sldId id="278" r:id="rId9"/>
    <p:sldId id="279" r:id="rId10"/>
    <p:sldId id="292" r:id="rId11"/>
    <p:sldId id="293" r:id="rId12"/>
    <p:sldId id="302" r:id="rId13"/>
    <p:sldId id="269" r:id="rId14"/>
    <p:sldId id="294" r:id="rId15"/>
    <p:sldId id="303" r:id="rId16"/>
    <p:sldId id="296" r:id="rId17"/>
    <p:sldId id="304" r:id="rId18"/>
    <p:sldId id="281" r:id="rId19"/>
    <p:sldId id="300" r:id="rId20"/>
    <p:sldId id="285" r:id="rId21"/>
    <p:sldId id="301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1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4472890E-FD61-D1D2-8A07-CF050C59E77E}"/>
              </a:ext>
            </a:extLst>
          </p:cNvPr>
          <p:cNvSpPr txBox="1"/>
          <p:nvPr userDrawn="1"/>
        </p:nvSpPr>
        <p:spPr>
          <a:xfrm>
            <a:off x="11026762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1e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1" y="1"/>
            <a:ext cx="12192000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360" y="2415514"/>
            <a:ext cx="663416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Unit 1: Home and Places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Calibri" pitchFamily="34" charset="0"/>
              </a:rPr>
              <a:t>Lesson 1e: Grammar (cont.)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Page 29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92" y="692864"/>
            <a:ext cx="5822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Look at the drawings and say.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2" y="2743200"/>
            <a:ext cx="9343014" cy="2846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0285" y="1598123"/>
            <a:ext cx="492089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0033CC"/>
                </a:solidFill>
              </a:rPr>
              <a:t>The blue owl is </a:t>
            </a:r>
            <a:r>
              <a:rPr lang="en-US" sz="3400" b="1" dirty="0">
                <a:solidFill>
                  <a:srgbClr val="0033CC"/>
                </a:solidFill>
              </a:rPr>
              <a:t>on </a:t>
            </a:r>
            <a:r>
              <a:rPr lang="en-US" sz="3400" dirty="0">
                <a:solidFill>
                  <a:srgbClr val="0033CC"/>
                </a:solidFill>
              </a:rPr>
              <a:t>the box.</a:t>
            </a:r>
          </a:p>
        </p:txBody>
      </p:sp>
      <p:sp>
        <p:nvSpPr>
          <p:cNvPr id="7" name="Oval 6"/>
          <p:cNvSpPr/>
          <p:nvPr/>
        </p:nvSpPr>
        <p:spPr>
          <a:xfrm>
            <a:off x="973394" y="2993923"/>
            <a:ext cx="1460090" cy="1327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1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4624" y="5436506"/>
            <a:ext cx="4577518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above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006"/>
            <a:ext cx="1445342" cy="1460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941" y="1548825"/>
            <a:ext cx="421512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green owl is </a:t>
            </a:r>
            <a:r>
              <a:rPr lang="vi-VN" sz="28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079"/>
            <a:ext cx="1441941" cy="1321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1941" y="2862970"/>
            <a:ext cx="458381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8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under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5683" y="4165810"/>
            <a:ext cx="4745097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 front of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7043" y="5568813"/>
            <a:ext cx="4404924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behind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7008"/>
            <a:ext cx="1441941" cy="1164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9" y="5106744"/>
            <a:ext cx="1418222" cy="13791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86853" y="1153589"/>
            <a:ext cx="4306529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near/next to 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green owl.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6651" y="2388673"/>
            <a:ext cx="4006646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opposite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green owl.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0411" y="3956901"/>
            <a:ext cx="4299126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blue owl is </a:t>
            </a:r>
            <a:r>
              <a:rPr lang="vi-VN" sz="2600" i="1" u="sng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below</a:t>
            </a:r>
            <a:r>
              <a:rPr lang="vi-VN" sz="2600" i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box.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77" y="1045180"/>
            <a:ext cx="1726976" cy="1108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776" y="2312967"/>
            <a:ext cx="1530875" cy="1113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t="4487"/>
          <a:stretch/>
        </p:blipFill>
        <p:spPr>
          <a:xfrm>
            <a:off x="6663957" y="3491845"/>
            <a:ext cx="1154514" cy="14235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598" y="4980477"/>
            <a:ext cx="993026" cy="13296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95683" y="362348"/>
            <a:ext cx="5822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Look at the drawings and say.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30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" y="611256"/>
            <a:ext cx="10287000" cy="563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3765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354"/>
            <a:ext cx="6141534" cy="51207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535129"/>
            <a:ext cx="118527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E6B3"/>
                </a:solidFill>
              </a:rPr>
              <a:t>4. </a:t>
            </a:r>
            <a:r>
              <a:rPr lang="en-US" sz="3000" b="1" dirty="0">
                <a:solidFill>
                  <a:srgbClr val="000000"/>
                </a:solidFill>
              </a:rPr>
              <a:t>Look at the picture. Read the text and choose the correct preposition.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6302483" y="1471676"/>
            <a:ext cx="58452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is my bedroom. It has got brown curtains and a carpet </a:t>
            </a:r>
            <a:r>
              <a:rPr lang="en-US" sz="2800" b="1" dirty="0"/>
              <a:t>1) under/in front of </a:t>
            </a:r>
            <a:r>
              <a:rPr lang="en-US" sz="2800" dirty="0"/>
              <a:t>the bed </a:t>
            </a:r>
            <a:r>
              <a:rPr lang="en-US" sz="2800" b="1" dirty="0"/>
              <a:t>2) in/on </a:t>
            </a:r>
            <a:r>
              <a:rPr lang="en-US" sz="2800" dirty="0"/>
              <a:t>the floor.</a:t>
            </a:r>
          </a:p>
          <a:p>
            <a:r>
              <a:rPr lang="en-US" sz="2800" dirty="0"/>
              <a:t>There is a bedside cabinet </a:t>
            </a:r>
            <a:r>
              <a:rPr lang="en-US" sz="2800" b="1" dirty="0"/>
              <a:t>3) opposite/under </a:t>
            </a:r>
            <a:r>
              <a:rPr lang="en-US" sz="2800" dirty="0"/>
              <a:t>the window </a:t>
            </a:r>
            <a:r>
              <a:rPr lang="en-US" sz="2800" b="1" dirty="0"/>
              <a:t>4) next to/below </a:t>
            </a:r>
            <a:r>
              <a:rPr lang="en-US" sz="2800" dirty="0"/>
              <a:t>the bed.</a:t>
            </a:r>
          </a:p>
          <a:p>
            <a:r>
              <a:rPr lang="en-US" sz="2800" dirty="0"/>
              <a:t>There is a lamp </a:t>
            </a:r>
            <a:r>
              <a:rPr lang="en-US" sz="2800" b="1" dirty="0"/>
              <a:t>5) on/in </a:t>
            </a:r>
            <a:r>
              <a:rPr lang="en-US" sz="2800" dirty="0"/>
              <a:t>the bedside cabinet. There is a poster </a:t>
            </a:r>
            <a:r>
              <a:rPr lang="en-US" sz="2800" b="1" dirty="0"/>
              <a:t>6) above/ on </a:t>
            </a:r>
            <a:r>
              <a:rPr lang="en-US" sz="2800" dirty="0"/>
              <a:t>the bed </a:t>
            </a:r>
            <a:r>
              <a:rPr lang="en-US" sz="2800" b="1" dirty="0"/>
              <a:t>7) on/below </a:t>
            </a:r>
            <a:r>
              <a:rPr lang="en-US" sz="2800" dirty="0"/>
              <a:t>the wall and</a:t>
            </a:r>
          </a:p>
          <a:p>
            <a:r>
              <a:rPr lang="en-US" sz="2800" dirty="0"/>
              <a:t>there is a box </a:t>
            </a:r>
            <a:r>
              <a:rPr lang="en-US" sz="2800" b="1" dirty="0"/>
              <a:t>8) in front of/under </a:t>
            </a:r>
            <a:r>
              <a:rPr lang="en-US" sz="2800" dirty="0"/>
              <a:t>the bed. My bedroom is great!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7784688" y="3618273"/>
            <a:ext cx="958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10928566" y="3618273"/>
            <a:ext cx="693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6370738" y="4026262"/>
            <a:ext cx="312795" cy="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043219" y="4462895"/>
            <a:ext cx="393296" cy="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412373" y="4876802"/>
            <a:ext cx="103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937081" y="5308469"/>
            <a:ext cx="393296" cy="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0412372" y="5758108"/>
            <a:ext cx="839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15E7D9-4341-515C-6628-C35D7F9F0AD9}"/>
              </a:ext>
            </a:extLst>
          </p:cNvPr>
          <p:cNvCxnSpPr/>
          <p:nvPr/>
        </p:nvCxnSpPr>
        <p:spPr>
          <a:xfrm>
            <a:off x="10928566" y="2336879"/>
            <a:ext cx="103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A8C4BC-AAEB-6DAE-DFF5-9CEF0E149197}"/>
              </a:ext>
            </a:extLst>
          </p:cNvPr>
          <p:cNvCxnSpPr/>
          <p:nvPr/>
        </p:nvCxnSpPr>
        <p:spPr>
          <a:xfrm flipV="1">
            <a:off x="6370738" y="2769808"/>
            <a:ext cx="393296" cy="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8CCB5F-58A3-D04D-54F3-D670B55A5217}"/>
              </a:ext>
            </a:extLst>
          </p:cNvPr>
          <p:cNvCxnSpPr/>
          <p:nvPr/>
        </p:nvCxnSpPr>
        <p:spPr>
          <a:xfrm flipV="1">
            <a:off x="8743335" y="2767353"/>
            <a:ext cx="393296" cy="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44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5" y="476351"/>
            <a:ext cx="1237810" cy="676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8725" y="466028"/>
            <a:ext cx="1030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Look at the picture in Exercise 4. Ask and answer questions.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349" y="1199086"/>
            <a:ext cx="6204155" cy="5172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75" y="40394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A: Where’s the bedside cabinet?</a:t>
            </a:r>
          </a:p>
          <a:p>
            <a:r>
              <a:rPr lang="en-US" sz="3200" dirty="0">
                <a:solidFill>
                  <a:srgbClr val="0033CC"/>
                </a:solidFill>
              </a:rPr>
              <a:t>B: It’s next to the bed.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813" y="1050803"/>
            <a:ext cx="3518126" cy="28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39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339215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GB p. 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994" y="369993"/>
            <a:ext cx="475880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00E6B3"/>
                </a:solidFill>
              </a:rPr>
              <a:t>★ </a:t>
            </a:r>
            <a:r>
              <a:rPr lang="en-US" sz="3400" b="1" dirty="0">
                <a:solidFill>
                  <a:srgbClr val="000000"/>
                </a:solidFill>
              </a:rPr>
              <a:t>Circle the correct item.</a:t>
            </a:r>
            <a:endParaRPr lang="en-US" sz="3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29" y="1150307"/>
            <a:ext cx="6851126" cy="51201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778475" y="2713704"/>
            <a:ext cx="501446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89122" y="3621880"/>
            <a:ext cx="501446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57878" y="4665406"/>
            <a:ext cx="501446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78473" y="5683045"/>
            <a:ext cx="501446" cy="442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2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872"/>
            <a:ext cx="6305923" cy="3918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509480"/>
            <a:ext cx="6607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E6B3"/>
                </a:solidFill>
              </a:rPr>
              <a:t>★★ </a:t>
            </a:r>
            <a:r>
              <a:rPr lang="en-US" sz="3000" b="1" dirty="0">
                <a:solidFill>
                  <a:srgbClr val="000000"/>
                </a:solidFill>
              </a:rPr>
              <a:t>Look at the picture and fill in the gaps with the correct preposition.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6423907" y="1144350"/>
            <a:ext cx="5699264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This is Andy’s bedroom. There’s a bed 1) _________ the desk with pillows 2) ________ it. There’s a lamp 3) _________ to the desk. 4) _________ the desk, there is a bookcase with</a:t>
            </a:r>
          </a:p>
          <a:p>
            <a:r>
              <a:rPr lang="en-US" sz="2800" dirty="0">
                <a:solidFill>
                  <a:srgbClr val="0033CC"/>
                </a:solidFill>
              </a:rPr>
              <a:t>books in it. 5) _________ the desk, there is a computer and a book. 6) _________ the desk, there’s a chair. 7) _________ the desk and the bed, there is a carpet. There are trees 8) _________ the garden outside his window.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9752" y="1569387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opposite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909752" y="2008898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on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900251" y="2419461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next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668673" y="2419461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Above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054570" y="3252619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423907" y="4151785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In front of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147417" y="4560410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Under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133024" y="541048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D0033"/>
                </a:solidFill>
                <a:latin typeface="HypatiaSansPro-Regular"/>
              </a:rPr>
              <a:t>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69678" y="370980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GB p. 66</a:t>
            </a:r>
          </a:p>
        </p:txBody>
      </p:sp>
    </p:spTree>
    <p:extLst>
      <p:ext uri="{BB962C8B-B14F-4D97-AF65-F5344CB8AC3E}">
        <p14:creationId xmlns:p14="http://schemas.microsoft.com/office/powerpoint/2010/main" val="314366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9" y="558416"/>
            <a:ext cx="8905802" cy="57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5789" y="3094516"/>
            <a:ext cx="282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2810256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835" y="838703"/>
            <a:ext cx="9048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6. Post a description of your ideal bedroom (about 40-50 words). Use the text in Exercise 4 as a model.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51" y="2521836"/>
            <a:ext cx="9400446" cy="297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8597"/>
            <a:ext cx="2441046" cy="28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0588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9203" y="167173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2311" y="26825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5420" y="458911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7863" y="565591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6087" y="364671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70972" y="66091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78" y="450626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8" y="2182761"/>
            <a:ext cx="1160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Write a paragraph (about 40-60) words to describe your living room.</a:t>
            </a:r>
          </a:p>
        </p:txBody>
      </p:sp>
    </p:spTree>
    <p:extLst>
      <p:ext uri="{BB962C8B-B14F-4D97-AF65-F5344CB8AC3E}">
        <p14:creationId xmlns:p14="http://schemas.microsoft.com/office/powerpoint/2010/main" val="3416061666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09"/>
            <a:ext cx="10058400" cy="5774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4228" y="1951143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33CC"/>
                </a:solidFill>
              </a:rPr>
              <a:t>Prepositions of place</a:t>
            </a:r>
          </a:p>
          <a:p>
            <a:r>
              <a:rPr lang="en-US" sz="3600" i="1" dirty="0">
                <a:solidFill>
                  <a:srgbClr val="0033CC"/>
                </a:solidFill>
              </a:rPr>
              <a:t>Question word with </a:t>
            </a:r>
            <a:r>
              <a:rPr lang="en-US" sz="3600" i="1" dirty="0">
                <a:solidFill>
                  <a:srgbClr val="FF000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682" y="1941091"/>
            <a:ext cx="11872029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400" i="1" dirty="0" err="1">
                <a:solidFill>
                  <a:srgbClr val="0070C0"/>
                </a:solidFill>
              </a:rPr>
              <a:t>Practise</a:t>
            </a:r>
            <a:r>
              <a:rPr lang="en-US" sz="3400" i="1" dirty="0">
                <a:solidFill>
                  <a:srgbClr val="0070C0"/>
                </a:solidFill>
              </a:rPr>
              <a:t> grammar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Do the exercises in </a:t>
            </a:r>
            <a:r>
              <a:rPr lang="en-US" sz="3400" b="1" i="1" dirty="0">
                <a:solidFill>
                  <a:srgbClr val="0070C0"/>
                </a:solidFill>
              </a:rPr>
              <a:t>TA 6 Right on WB </a:t>
            </a:r>
            <a:r>
              <a:rPr lang="en-US" sz="3400" i="1" dirty="0">
                <a:solidFill>
                  <a:srgbClr val="0070C0"/>
                </a:solidFill>
              </a:rPr>
              <a:t>(p. 16).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400" b="1" i="1" dirty="0">
                <a:solidFill>
                  <a:srgbClr val="0070C0"/>
                </a:solidFill>
              </a:rPr>
              <a:t>TA 6 Right on Notebook</a:t>
            </a:r>
            <a:r>
              <a:rPr lang="en-US" sz="3400" i="1" dirty="0">
                <a:solidFill>
                  <a:srgbClr val="0070C0"/>
                </a:solidFill>
              </a:rPr>
              <a:t> (p. 16).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Prepare the next lesson (p. 30 SB).</a:t>
            </a:r>
            <a:endParaRPr lang="en-US" sz="3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412" y="2285578"/>
            <a:ext cx="10188829" cy="342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prepositions of place.</a:t>
            </a:r>
            <a:endParaRPr lang="en-US" sz="3200" i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the question word 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Describe a picture and their room.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rite a description of an ideal bedroom</a:t>
            </a:r>
            <a:r>
              <a:rPr lang="vi-VN" sz="3200" i="1" dirty="0">
                <a:solidFill>
                  <a:srgbClr val="0033CC"/>
                </a:solidFill>
              </a:rPr>
              <a:t>.</a:t>
            </a:r>
            <a:endParaRPr lang="en-US" sz="32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10058400" cy="58387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102195" y="1710652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 1 A. </a:t>
            </a:r>
            <a:r>
              <a:rPr lang="en-US" sz="3200" dirty="0"/>
              <a:t>island	               </a:t>
            </a:r>
            <a:r>
              <a:rPr lang="en-US" sz="3200" dirty="0">
                <a:latin typeface="+mn-lt"/>
              </a:rPr>
              <a:t>B. carpet                C. </a:t>
            </a:r>
            <a:r>
              <a:rPr lang="en-US" sz="3200" dirty="0"/>
              <a:t>football       </a:t>
            </a:r>
            <a:r>
              <a:rPr lang="en-US" sz="3200" dirty="0">
                <a:latin typeface="+mn-lt"/>
              </a:rPr>
              <a:t>    D.  alarm    </a:t>
            </a:r>
            <a:endParaRPr lang="vi-VN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98" y="2299359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aɪlənd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1378" y="2286605"/>
            <a:ext cx="1976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kɑːpɪt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3696" y="2222896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fʊtbɔːl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9438567" y="2199310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əˈlɑːm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36648" y="3368379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2 A. </a:t>
            </a:r>
            <a:r>
              <a:rPr lang="en-US" sz="3200" dirty="0"/>
              <a:t>bedroom</a:t>
            </a:r>
            <a:r>
              <a:rPr lang="en-US" sz="3200" dirty="0">
                <a:latin typeface="+mn-lt"/>
              </a:rPr>
              <a:t>	  </a:t>
            </a:r>
            <a:r>
              <a:rPr lang="en-US" sz="3200" dirty="0"/>
              <a:t>  </a:t>
            </a:r>
            <a:r>
              <a:rPr lang="en-US" sz="3200" dirty="0">
                <a:latin typeface="+mn-lt"/>
              </a:rPr>
              <a:t>B. </a:t>
            </a:r>
            <a:r>
              <a:rPr lang="en-US" sz="3200" dirty="0"/>
              <a:t>bathroom</a:t>
            </a:r>
            <a:r>
              <a:rPr lang="en-US" sz="3200" dirty="0">
                <a:latin typeface="+mn-lt"/>
              </a:rPr>
              <a:t>          C. thirteen         D. </a:t>
            </a:r>
            <a:r>
              <a:rPr lang="en-US" sz="3200" dirty="0"/>
              <a:t>kitchen</a:t>
            </a:r>
            <a:r>
              <a:rPr lang="en-US" sz="3200" dirty="0">
                <a:latin typeface="+mn-lt"/>
              </a:rPr>
              <a:t>    </a:t>
            </a:r>
            <a:endParaRPr lang="vi-VN" sz="3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466" y="3874007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bedruːm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1581" y="3854128"/>
            <a:ext cx="2441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bɑ</a:t>
            </a:r>
            <a:r>
              <a:rPr lang="en-US" sz="3200" dirty="0">
                <a:solidFill>
                  <a:srgbClr val="FF0000"/>
                </a:solidFill>
              </a:rPr>
              <a:t>ː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ruːm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3890" y="3868802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>
                <a:solidFill>
                  <a:srgbClr val="FF0000"/>
                </a:solidFill>
              </a:rPr>
              <a:t>ɜːˈ</a:t>
            </a:r>
            <a:r>
              <a:rPr lang="en-US" sz="3200" dirty="0" err="1">
                <a:solidFill>
                  <a:srgbClr val="FF0000"/>
                </a:solidFill>
              </a:rPr>
              <a:t>tiːn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8698" y="3858959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kɪtʃən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0264" y="5110340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 A. </a:t>
            </a:r>
            <a:r>
              <a:rPr lang="en-US" sz="3200" dirty="0"/>
              <a:t> quiet</a:t>
            </a:r>
            <a:r>
              <a:rPr lang="en-US" sz="3200" dirty="0">
                <a:latin typeface="+mn-lt"/>
              </a:rPr>
              <a:t>		   B. </a:t>
            </a:r>
            <a:r>
              <a:rPr lang="en-US" sz="3200" dirty="0"/>
              <a:t>noisy</a:t>
            </a:r>
            <a:r>
              <a:rPr lang="en-US" sz="3200" dirty="0">
                <a:latin typeface="+mn-lt"/>
              </a:rPr>
              <a:t> 		      C. </a:t>
            </a:r>
            <a:r>
              <a:rPr lang="en-US" sz="3200" dirty="0"/>
              <a:t>ugly</a:t>
            </a:r>
            <a:r>
              <a:rPr lang="en-US" sz="3200" dirty="0">
                <a:latin typeface="+mn-lt"/>
              </a:rPr>
              <a:t> 	     	     D. correct </a:t>
            </a:r>
            <a:r>
              <a:rPr lang="en-US" dirty="0"/>
              <a:t> </a:t>
            </a:r>
            <a:r>
              <a:rPr lang="en-US" sz="3200" dirty="0">
                <a:latin typeface="+mn-lt"/>
              </a:rPr>
              <a:t>   </a:t>
            </a:r>
            <a:endParaRPr lang="vi-VN" sz="3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466" y="5556623"/>
            <a:ext cx="155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kwaɪt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1581" y="5560111"/>
            <a:ext cx="1628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nɔɪzi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2359" y="5532777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ʌɡli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43971" y="5556623"/>
            <a:ext cx="1672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kəˈrekt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19" name="Oval 18"/>
          <p:cNvSpPr/>
          <p:nvPr/>
        </p:nvSpPr>
        <p:spPr>
          <a:xfrm>
            <a:off x="8876735" y="1722473"/>
            <a:ext cx="561832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37436" y="3368379"/>
            <a:ext cx="561832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56010" y="5142842"/>
            <a:ext cx="561832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472772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  <a:cs typeface="Arial" panose="020B0604020202020204" pitchFamily="34" charset="0"/>
              </a:rPr>
              <a:t>Choose the word whose main stress is placed differently from that of the others.</a:t>
            </a:r>
            <a:endParaRPr lang="vi-VN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746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8608" y="5241850"/>
            <a:ext cx="104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208" y="486914"/>
            <a:ext cx="11170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/>
              <a:t>* Fill in the blanks with these words: </a:t>
            </a:r>
            <a:r>
              <a:rPr lang="en-US" sz="3800" i="1" dirty="0">
                <a:solidFill>
                  <a:srgbClr val="FF0000"/>
                </a:solidFill>
              </a:rPr>
              <a:t>is</a:t>
            </a:r>
            <a:r>
              <a:rPr lang="en-US" sz="3800" dirty="0"/>
              <a:t>, </a:t>
            </a:r>
            <a:r>
              <a:rPr lang="en-US" sz="3800" i="1" dirty="0">
                <a:solidFill>
                  <a:srgbClr val="FF0000"/>
                </a:solidFill>
              </a:rPr>
              <a:t>are</a:t>
            </a:r>
            <a:r>
              <a:rPr lang="en-US" sz="3800" dirty="0"/>
              <a:t>, </a:t>
            </a:r>
            <a:r>
              <a:rPr lang="en-US" sz="3800" i="1" dirty="0">
                <a:solidFill>
                  <a:srgbClr val="FF0000"/>
                </a:solidFill>
              </a:rPr>
              <a:t>some</a:t>
            </a:r>
            <a:r>
              <a:rPr lang="en-US" sz="3800" dirty="0"/>
              <a:t>, </a:t>
            </a:r>
            <a:r>
              <a:rPr lang="en-US" sz="3800" i="1" dirty="0">
                <a:solidFill>
                  <a:srgbClr val="FF0000"/>
                </a:solidFill>
              </a:rPr>
              <a:t>any</a:t>
            </a:r>
            <a:r>
              <a:rPr lang="en-US" sz="3800" dirty="0">
                <a:ea typeface="Arial" panose="020B0604020202020204" pitchFamily="34" charset="0"/>
              </a:rPr>
              <a:t>: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276639" y="2096053"/>
            <a:ext cx="10525708" cy="379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1. There ____ a book on the table.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2. There _____ many pens in the box.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 There are ______ shoes under the desk.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4. There aren’t _______ students in the school yard.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5383" y="2322631"/>
            <a:ext cx="933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5383" y="3287750"/>
            <a:ext cx="125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0874" y="4264800"/>
            <a:ext cx="1669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11849915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28" y="546652"/>
            <a:ext cx="8937522" cy="572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822" y="4011567"/>
            <a:ext cx="40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 1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627"/>
            <a:ext cx="3211242" cy="3645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987" y="2580968"/>
            <a:ext cx="9343014" cy="2846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961" y="731232"/>
            <a:ext cx="7283750" cy="10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8797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745</Words>
  <Application>Microsoft Office PowerPoint</Application>
  <PresentationFormat>Widescreen</PresentationFormat>
  <Paragraphs>97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HypatiaSansPro-Regular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83</cp:revision>
  <dcterms:created xsi:type="dcterms:W3CDTF">2021-09-24T06:18:33Z</dcterms:created>
  <dcterms:modified xsi:type="dcterms:W3CDTF">2023-08-02T07:32:26Z</dcterms:modified>
</cp:coreProperties>
</file>