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316" r:id="rId3"/>
    <p:sldId id="299" r:id="rId4"/>
    <p:sldId id="317" r:id="rId5"/>
    <p:sldId id="330" r:id="rId6"/>
    <p:sldId id="328" r:id="rId7"/>
    <p:sldId id="332" r:id="rId8"/>
    <p:sldId id="320" r:id="rId9"/>
    <p:sldId id="321" r:id="rId10"/>
    <p:sldId id="333" r:id="rId11"/>
    <p:sldId id="324" r:id="rId12"/>
    <p:sldId id="335" r:id="rId13"/>
    <p:sldId id="339" r:id="rId14"/>
    <p:sldId id="341" r:id="rId15"/>
    <p:sldId id="338" r:id="rId16"/>
    <p:sldId id="336" r:id="rId17"/>
    <p:sldId id="342" r:id="rId18"/>
    <p:sldId id="343" r:id="rId19"/>
    <p:sldId id="344" r:id="rId20"/>
    <p:sldId id="337" r:id="rId21"/>
    <p:sldId id="325" r:id="rId22"/>
    <p:sldId id="345" r:id="rId23"/>
    <p:sldId id="346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374" autoAdjust="0"/>
  </p:normalViewPr>
  <p:slideViewPr>
    <p:cSldViewPr>
      <p:cViewPr varScale="1">
        <p:scale>
          <a:sx n="75" d="100"/>
          <a:sy n="75" d="100"/>
        </p:scale>
        <p:origin x="58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CF19-C15D-4E0A-BBA4-5D07151BB33F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A1E3C-FDF6-4DED-8482-A47DF833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rễ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lá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A1E3C-FDF6-4DED-8482-A47DF8332D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DD4F-D538-45FF-BFF8-EF1B0223A7BD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0506-C779-4E2D-83B8-689C2E1BA286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773-499E-449C-ACC8-10C53B05E104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966715-09ED-4C94-99AA-9BFA803E8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1CAA-27BA-48A8-AA8E-68ED6A732F4E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695A-2566-4F0C-AB87-10F8F2977AB4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1CF-C12C-470B-AF30-06672C52F772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E883-80D7-47CF-9ECE-4C46F8E522D7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71AC-73BF-4912-B981-B3B405496A06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5DE7-042B-4FDA-A1CF-2A4C8B420CC9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8CD-026C-4664-9885-FD1C1A0E33A4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FD5B-47AF-4F1A-9379-593A20C64C07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6715-09ED-4C94-99AA-9BFA803E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o4FthCBEQ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1676400"/>
            <a:ext cx="10820400" cy="30480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u="sng" dirty="0" err="1">
                <a:solidFill>
                  <a:schemeClr val="tx1"/>
                </a:solidFill>
              </a:rPr>
              <a:t>Câu</a:t>
            </a:r>
            <a:r>
              <a:rPr lang="en-US" sz="3600" u="sng" dirty="0">
                <a:solidFill>
                  <a:schemeClr val="tx1"/>
                </a:solidFill>
              </a:rPr>
              <a:t> 1: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chế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hấp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thụ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nước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ion </a:t>
            </a:r>
            <a:r>
              <a:rPr lang="en-US" sz="3600" dirty="0" err="1">
                <a:solidFill>
                  <a:schemeClr val="tx1"/>
                </a:solidFill>
              </a:rPr>
              <a:t>khoáng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3600" u="sng" dirty="0" err="1">
                <a:solidFill>
                  <a:schemeClr val="tx1"/>
                </a:solidFill>
              </a:rPr>
              <a:t>Câu</a:t>
            </a:r>
            <a:r>
              <a:rPr lang="en-US" sz="3600" u="sng" dirty="0">
                <a:solidFill>
                  <a:schemeClr val="tx1"/>
                </a:solidFill>
              </a:rPr>
              <a:t> 2: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Mô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tả</a:t>
            </a:r>
            <a:r>
              <a:rPr lang="en-US" sz="3600" dirty="0">
                <a:solidFill>
                  <a:schemeClr val="tx1"/>
                </a:solidFill>
              </a:rPr>
              <a:t> 2 con </a:t>
            </a:r>
            <a:r>
              <a:rPr lang="en-US" sz="3600" dirty="0" err="1">
                <a:solidFill>
                  <a:schemeClr val="tx1"/>
                </a:solidFill>
              </a:rPr>
              <a:t>đường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xâm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nhập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nước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ion </a:t>
            </a:r>
            <a:r>
              <a:rPr lang="en-US" sz="3600" dirty="0" err="1">
                <a:solidFill>
                  <a:schemeClr val="tx1"/>
                </a:solidFill>
              </a:rPr>
              <a:t>khoáng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đất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3600" u="sng" dirty="0" err="1">
                <a:solidFill>
                  <a:schemeClr val="tx1"/>
                </a:solidFill>
              </a:rPr>
              <a:t>Câu</a:t>
            </a:r>
            <a:r>
              <a:rPr lang="en-US" sz="3600" u="sng" dirty="0">
                <a:solidFill>
                  <a:schemeClr val="tx1"/>
                </a:solidFill>
              </a:rPr>
              <a:t> 3: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Vì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cây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cạn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ngập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úng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sẽ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chết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36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838200" y="1397872"/>
            <a:ext cx="5029200" cy="3200400"/>
          </a:xfrm>
          <a:prstGeom prst="wedgeEllipseCallout">
            <a:avLst>
              <a:gd name="adj1" fmla="val 87982"/>
              <a:gd name="adj2" fmla="val 22284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xảy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vài</a:t>
            </a:r>
            <a:r>
              <a:rPr lang="en-US" sz="3600" dirty="0"/>
              <a:t> </a:t>
            </a:r>
            <a:r>
              <a:rPr lang="en-US" sz="3600" dirty="0" err="1"/>
              <a:t>ống</a:t>
            </a:r>
            <a:r>
              <a:rPr lang="en-US" sz="3600" dirty="0"/>
              <a:t> </a:t>
            </a:r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tắc</a:t>
            </a:r>
            <a:r>
              <a:rPr lang="en-US" sz="36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9280" y="4732321"/>
            <a:ext cx="585968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=&gt; </a:t>
            </a:r>
            <a:r>
              <a:rPr lang="en-US" sz="4000" b="1" dirty="0" err="1">
                <a:solidFill>
                  <a:srgbClr val="FF0000"/>
                </a:solidFill>
              </a:rPr>
              <a:t>Dòng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chuyển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ngang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1C3D6A6D-6388-4811-8DDD-328870C5A815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261CED-A564-4504-A9B9-82D3F3699769}"/>
              </a:ext>
            </a:extLst>
          </p:cNvPr>
          <p:cNvGrpSpPr/>
          <p:nvPr/>
        </p:nvGrpSpPr>
        <p:grpSpPr>
          <a:xfrm>
            <a:off x="7853552" y="455285"/>
            <a:ext cx="4297808" cy="6098868"/>
            <a:chOff x="6685280" y="488315"/>
            <a:chExt cx="5374669" cy="6098868"/>
          </a:xfrm>
        </p:grpSpPr>
        <p:pic>
          <p:nvPicPr>
            <p:cNvPr id="15" name="Picture 6" descr="http://d3.violet.vn/uploads/previews/document/0/181/416/Machgocuathucvatcohoa.jpg.jpg">
              <a:extLst>
                <a:ext uri="{FF2B5EF4-FFF2-40B4-BE49-F238E27FC236}">
                  <a16:creationId xmlns:a16="http://schemas.microsoft.com/office/drawing/2014/main" id="{8DFD5D55-4338-4F35-9538-F6429625C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280" y="488315"/>
              <a:ext cx="5374669" cy="568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6363A8-3813-4BDD-8498-FFC4FE8D1E75}"/>
                </a:ext>
              </a:extLst>
            </p:cNvPr>
            <p:cNvSpPr txBox="1"/>
            <p:nvPr/>
          </p:nvSpPr>
          <p:spPr>
            <a:xfrm>
              <a:off x="6713773" y="6125518"/>
              <a:ext cx="53461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Hình</a:t>
              </a:r>
              <a:r>
                <a:rPr lang="en-US" sz="2400" dirty="0"/>
                <a:t> 2.2 </a:t>
              </a:r>
              <a:r>
                <a:rPr lang="en-US" sz="2400" dirty="0" err="1"/>
                <a:t>Cấu</a:t>
              </a:r>
              <a:r>
                <a:rPr lang="en-US" sz="2400" dirty="0"/>
                <a:t>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mạch</a:t>
              </a:r>
              <a:r>
                <a:rPr lang="en-US" sz="2400" dirty="0"/>
                <a:t> </a:t>
              </a:r>
              <a:r>
                <a:rPr lang="en-US" sz="2400" dirty="0" err="1"/>
                <a:t>gỗ</a:t>
              </a:r>
              <a:endParaRPr lang="en-GB" sz="2400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D1CC2B42-0F8F-4A9D-A638-6984F8F0A91C}"/>
              </a:ext>
            </a:extLst>
          </p:cNvPr>
          <p:cNvSpPr txBox="1">
            <a:spLocks/>
          </p:cNvSpPr>
          <p:nvPr/>
        </p:nvSpPr>
        <p:spPr>
          <a:xfrm>
            <a:off x="914400" y="596264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Cấu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tạo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3454400" y="2291397"/>
            <a:ext cx="5410200" cy="2057400"/>
          </a:xfrm>
          <a:prstGeom prst="wedgeEllipseCallout">
            <a:avLst>
              <a:gd name="adj1" fmla="val -37891"/>
              <a:gd name="adj2" fmla="val 6371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dịch</a:t>
            </a:r>
            <a:r>
              <a:rPr lang="en-US" sz="3600" dirty="0"/>
              <a:t> </a:t>
            </a:r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424B6B6E-0E04-42CB-8199-4231C6977640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F07C11-4772-4EBB-822D-CFABF062CCAF}"/>
              </a:ext>
            </a:extLst>
          </p:cNvPr>
          <p:cNvSpPr txBox="1">
            <a:spLocks/>
          </p:cNvSpPr>
          <p:nvPr/>
        </p:nvSpPr>
        <p:spPr>
          <a:xfrm>
            <a:off x="762000" y="69167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Thành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phần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dịch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mạch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12</a:t>
            </a:fld>
            <a:endParaRPr lang="en-US"/>
          </a:p>
        </p:txBody>
      </p:sp>
      <p:pic>
        <p:nvPicPr>
          <p:cNvPr id="7170" name="Picture 2" descr="D:\huyen\giao an\hình ảnh tk\3-1502451104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7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5540876" y="1471613"/>
            <a:ext cx="3581400" cy="4495800"/>
          </a:xfrm>
          <a:prstGeom prst="wedgeEllipseCallout">
            <a:avLst>
              <a:gd name="adj1" fmla="val 46908"/>
              <a:gd name="adj2" fmla="val 55513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lực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vậy</a:t>
            </a:r>
            <a:r>
              <a:rPr lang="en-US" sz="3600" dirty="0"/>
              <a:t>?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642A4C2-F2A9-4722-AC52-DC01EBC416E2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4EA3BF-BEBC-4690-B39E-C8D03AFE2281}"/>
              </a:ext>
            </a:extLst>
          </p:cNvPr>
          <p:cNvSpPr txBox="1">
            <a:spLocks/>
          </p:cNvSpPr>
          <p:nvPr/>
        </p:nvSpPr>
        <p:spPr>
          <a:xfrm>
            <a:off x="819151" y="55721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2" name="Picture 2" descr="Vẻ đẹp lung linh của những loài cây đẹp nhất thế giới">
            <a:extLst>
              <a:ext uri="{FF2B5EF4-FFF2-40B4-BE49-F238E27FC236}">
                <a16:creationId xmlns:a16="http://schemas.microsoft.com/office/drawing/2014/main" id="{07488DF5-D1AE-43C3-96CA-98B70B7D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0"/>
            <a:ext cx="2956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8AB51-33FA-4476-8839-527DC8D4B789}"/>
              </a:ext>
            </a:extLst>
          </p:cNvPr>
          <p:cNvSpPr txBox="1"/>
          <p:nvPr/>
        </p:nvSpPr>
        <p:spPr>
          <a:xfrm>
            <a:off x="9144000" y="76198"/>
            <a:ext cx="29784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bạch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75m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08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92723" y="1318954"/>
            <a:ext cx="5610225" cy="1525906"/>
          </a:xfrm>
          <a:prstGeom prst="wedgeEllipseCallout">
            <a:avLst>
              <a:gd name="adj1" fmla="val 46908"/>
              <a:gd name="adj2" fmla="val 55513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</a:t>
            </a:r>
            <a:r>
              <a:rPr lang="en-US" sz="3600" dirty="0" err="1"/>
              <a:t>chứng</a:t>
            </a:r>
            <a:r>
              <a:rPr lang="en-US" sz="3600" dirty="0"/>
              <a:t> </a:t>
            </a:r>
            <a:r>
              <a:rPr lang="en-US" sz="3600" dirty="0" err="1"/>
              <a:t>minh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642A4C2-F2A9-4722-AC52-DC01EBC416E2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pic>
        <p:nvPicPr>
          <p:cNvPr id="8196" name="Picture 4" descr="Download bộ tranh ảnh trong SGK môn Sinh Học lớp 11 – ÔN THI ĐỊA LÝ – OTDL  Channel">
            <a:extLst>
              <a:ext uri="{FF2B5EF4-FFF2-40B4-BE49-F238E27FC236}">
                <a16:creationId xmlns:a16="http://schemas.microsoft.com/office/drawing/2014/main" id="{34AF3C80-3F6C-4DF2-8AEC-8B653949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55" y="1371600"/>
            <a:ext cx="56102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F99216-710C-454B-8EDE-9A3159E931AF}"/>
              </a:ext>
            </a:extLst>
          </p:cNvPr>
          <p:cNvSpPr txBox="1"/>
          <p:nvPr/>
        </p:nvSpPr>
        <p:spPr>
          <a:xfrm>
            <a:off x="457200" y="5871260"/>
            <a:ext cx="51720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Video </a:t>
            </a:r>
            <a:r>
              <a:rPr lang="en-GB" dirty="0" err="1"/>
              <a:t>lấy</a:t>
            </a:r>
            <a:r>
              <a:rPr lang="en-GB" dirty="0"/>
              <a:t> </a:t>
            </a:r>
            <a:r>
              <a:rPr lang="en-GB" dirty="0" err="1"/>
              <a:t>nước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thân</a:t>
            </a:r>
            <a:r>
              <a:rPr lang="en-GB" dirty="0"/>
              <a:t> </a:t>
            </a:r>
            <a:r>
              <a:rPr lang="en-GB" dirty="0" err="1"/>
              <a:t>cây</a:t>
            </a:r>
            <a:r>
              <a:rPr lang="en-GB" dirty="0"/>
              <a:t> </a:t>
            </a:r>
            <a:r>
              <a:rPr lang="en-GB" dirty="0" err="1"/>
              <a:t>chuối</a:t>
            </a:r>
            <a:r>
              <a:rPr lang="en-GB" dirty="0"/>
              <a:t> </a:t>
            </a:r>
            <a:r>
              <a:rPr lang="en-GB" dirty="0" err="1"/>
              <a:t>chặt</a:t>
            </a:r>
            <a:r>
              <a:rPr lang="en-GB" dirty="0"/>
              <a:t> </a:t>
            </a:r>
            <a:r>
              <a:rPr lang="en-GB" dirty="0" err="1"/>
              <a:t>ngang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https://www.youtube.com/watch?v=wwo4FthCBEQ</a:t>
            </a:r>
            <a:r>
              <a:rPr lang="en-GB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8F3EE-BF90-420C-A55B-DA029D9466AC}"/>
              </a:ext>
            </a:extLst>
          </p:cNvPr>
          <p:cNvSpPr/>
          <p:nvPr/>
        </p:nvSpPr>
        <p:spPr>
          <a:xfrm>
            <a:off x="9408477" y="104714"/>
            <a:ext cx="2590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Dưới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AE264D-263D-445D-8876-DE74547D5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59" y="3289022"/>
            <a:ext cx="3217752" cy="2630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6FED23E-5DE0-4C9B-AC2D-03A49BE27419}"/>
              </a:ext>
            </a:extLst>
          </p:cNvPr>
          <p:cNvSpPr txBox="1">
            <a:spLocks/>
          </p:cNvSpPr>
          <p:nvPr/>
        </p:nvSpPr>
        <p:spPr>
          <a:xfrm>
            <a:off x="819151" y="55721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14</a:t>
            </a:fld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642A4C2-F2A9-4722-AC52-DC01EBC416E2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9B8B9-54F4-49F2-9D4E-87A6FED0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66213"/>
            <a:ext cx="8900668" cy="50576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B6DD74-5DB6-471F-872D-EB94141831CB}"/>
              </a:ext>
            </a:extLst>
          </p:cNvPr>
          <p:cNvSpPr/>
          <p:nvPr/>
        </p:nvSpPr>
        <p:spPr>
          <a:xfrm>
            <a:off x="8991600" y="234948"/>
            <a:ext cx="2590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Trên</a:t>
            </a:r>
            <a:endParaRPr lang="en-US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E44FE77-646A-49B2-AD68-0F4C591672DA}"/>
              </a:ext>
            </a:extLst>
          </p:cNvPr>
          <p:cNvSpPr txBox="1">
            <a:spLocks/>
          </p:cNvSpPr>
          <p:nvPr/>
        </p:nvSpPr>
        <p:spPr>
          <a:xfrm>
            <a:off x="819151" y="55721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15</a:t>
            </a:fld>
            <a:endParaRPr lang="en-US"/>
          </a:p>
        </p:txBody>
      </p:sp>
      <p:pic>
        <p:nvPicPr>
          <p:cNvPr id="8194" name="Picture 2" descr="https://4.bp.blogspot.com/-l8xali4rP70/V0NpAgZxsGI/AAAAAAAD-qE/m_Fb_QC24ion2ZQZvMf5K_ddlwM9NcDpQCLcB/s1600/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80539"/>
            <a:ext cx="5334000" cy="47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0AF7D1CC-9810-47AE-B23C-3E15BC45DAB1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sp>
        <p:nvSpPr>
          <p:cNvPr id="12" name="Oval Callout 9">
            <a:extLst>
              <a:ext uri="{FF2B5EF4-FFF2-40B4-BE49-F238E27FC236}">
                <a16:creationId xmlns:a16="http://schemas.microsoft.com/office/drawing/2014/main" id="{603B6C98-8D3C-4D71-BE95-EE75E9BAEAAA}"/>
              </a:ext>
            </a:extLst>
          </p:cNvPr>
          <p:cNvSpPr/>
          <p:nvPr/>
        </p:nvSpPr>
        <p:spPr>
          <a:xfrm>
            <a:off x="447040" y="1371599"/>
            <a:ext cx="4107180" cy="5131753"/>
          </a:xfrm>
          <a:prstGeom prst="wedgeEllipseCallout">
            <a:avLst>
              <a:gd name="adj1" fmla="val 70903"/>
              <a:gd name="adj2" fmla="val 38091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đêm</a:t>
            </a:r>
            <a:r>
              <a:rPr lang="en-US" sz="3600" dirty="0"/>
              <a:t> </a:t>
            </a:r>
            <a:r>
              <a:rPr lang="en-US" sz="3600" dirty="0" err="1"/>
              <a:t>ẩm</a:t>
            </a:r>
            <a:r>
              <a:rPr lang="en-US" sz="3600" dirty="0"/>
              <a:t> </a:t>
            </a:r>
            <a:r>
              <a:rPr lang="en-US" sz="3600" dirty="0" err="1"/>
              <a:t>ướt,sáng</a:t>
            </a:r>
            <a:r>
              <a:rPr lang="en-US" sz="3600" dirty="0"/>
              <a:t> </a:t>
            </a:r>
            <a:r>
              <a:rPr lang="en-US" sz="3600" dirty="0" err="1"/>
              <a:t>hôm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ứ </a:t>
            </a:r>
            <a:r>
              <a:rPr lang="en-US" sz="3600" dirty="0" err="1"/>
              <a:t>giọt</a:t>
            </a:r>
            <a:r>
              <a:rPr lang="en-US" sz="3600" dirty="0"/>
              <a:t>.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đâu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6A60B2-1DF0-4476-AD84-EF86A1A3810F}"/>
              </a:ext>
            </a:extLst>
          </p:cNvPr>
          <p:cNvSpPr txBox="1">
            <a:spLocks/>
          </p:cNvSpPr>
          <p:nvPr/>
        </p:nvSpPr>
        <p:spPr>
          <a:xfrm>
            <a:off x="819151" y="55721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16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E2B7C55-CB2F-48D6-B13F-0B1792A35DE6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pic>
        <p:nvPicPr>
          <p:cNvPr id="9220" name="Picture 4" descr="Chương VII: Hiện tượng mao dẫn là gì? hiện tượng dính ướt">
            <a:extLst>
              <a:ext uri="{FF2B5EF4-FFF2-40B4-BE49-F238E27FC236}">
                <a16:creationId xmlns:a16="http://schemas.microsoft.com/office/drawing/2014/main" id="{7AB929C8-9C0F-47E8-A887-4EE17D15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09" y="1401948"/>
            <a:ext cx="6353982" cy="44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66AC74-6408-4DEC-B58F-F20FA39A1304}"/>
              </a:ext>
            </a:extLst>
          </p:cNvPr>
          <p:cNvSpPr txBox="1"/>
          <p:nvPr/>
        </p:nvSpPr>
        <p:spPr>
          <a:xfrm>
            <a:off x="3581400" y="5909068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Thí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mao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6A690A-1C71-4001-BDC5-229481C12FBA}"/>
              </a:ext>
            </a:extLst>
          </p:cNvPr>
          <p:cNvSpPr/>
          <p:nvPr/>
        </p:nvSpPr>
        <p:spPr>
          <a:xfrm>
            <a:off x="9220200" y="251197"/>
            <a:ext cx="2590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endParaRPr lang="en-US" sz="32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01D207-3CEA-428C-9722-0C99BE11CB09}"/>
              </a:ext>
            </a:extLst>
          </p:cNvPr>
          <p:cNvSpPr txBox="1">
            <a:spLocks/>
          </p:cNvSpPr>
          <p:nvPr/>
        </p:nvSpPr>
        <p:spPr>
          <a:xfrm>
            <a:off x="819151" y="55721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33802" y="2796606"/>
            <a:ext cx="2694296" cy="1642742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mạch</a:t>
            </a:r>
            <a:r>
              <a:rPr lang="en-US" sz="3200" dirty="0"/>
              <a:t> </a:t>
            </a:r>
            <a:r>
              <a:rPr lang="en-US" sz="3200" dirty="0" err="1"/>
              <a:t>gỗ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5876" y="2361313"/>
            <a:ext cx="1828800" cy="14097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5876" y="3771014"/>
            <a:ext cx="1981200" cy="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5876" y="3809113"/>
            <a:ext cx="1905000" cy="14859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00556" y="1713613"/>
            <a:ext cx="2590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Dưới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700556" y="3182684"/>
            <a:ext cx="2590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Trên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5700556" y="4660854"/>
            <a:ext cx="2590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endParaRPr lang="en-US" sz="3200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E2B7C55-CB2F-48D6-B13F-0B1792A35DE6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5F7937-975C-44E1-83D5-E6B1321664D5}"/>
              </a:ext>
            </a:extLst>
          </p:cNvPr>
          <p:cNvSpPr txBox="1">
            <a:spLocks/>
          </p:cNvSpPr>
          <p:nvPr/>
        </p:nvSpPr>
        <p:spPr>
          <a:xfrm>
            <a:off x="762000" y="632197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220" name="Picture 4" descr="Chương VII: Hiện tượng mao dẫn là gì? hiện tượng dính ướt">
            <a:extLst>
              <a:ext uri="{FF2B5EF4-FFF2-40B4-BE49-F238E27FC236}">
                <a16:creationId xmlns:a16="http://schemas.microsoft.com/office/drawing/2014/main" id="{7AB929C8-9C0F-47E8-A887-4EE17D15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026" y="4615403"/>
            <a:ext cx="1893574" cy="1508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1797A-556F-48D0-848E-40C42E7C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1434837"/>
            <a:ext cx="1905000" cy="1557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2" descr="https://4.bp.blogspot.com/-l8xali4rP70/V0NpAgZxsGI/AAAAAAAD-qE/m_Fb_QC24ion2ZQZvMf5K_ddlwM9NcDpQCLcB/s1600/BB.jpg">
            <a:extLst>
              <a:ext uri="{FF2B5EF4-FFF2-40B4-BE49-F238E27FC236}">
                <a16:creationId xmlns:a16="http://schemas.microsoft.com/office/drawing/2014/main" id="{7FB120A4-CAE6-4349-B860-435B7EAB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005727"/>
            <a:ext cx="1908319" cy="15650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18</a:t>
            </a:fld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A1985D64-6A19-42FD-A55B-C59890A4C41A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rây</a:t>
            </a:r>
            <a:endParaRPr lang="en-US" dirty="0"/>
          </a:p>
        </p:txBody>
      </p:sp>
      <p:pic>
        <p:nvPicPr>
          <p:cNvPr id="2050" name="Picture 2" descr="Download bộ tranh ảnh trong SGK môn Sinh Học lớp 11 – ÔN THI ĐỊA LÝ – OTDL  Channel">
            <a:extLst>
              <a:ext uri="{FF2B5EF4-FFF2-40B4-BE49-F238E27FC236}">
                <a16:creationId xmlns:a16="http://schemas.microsoft.com/office/drawing/2014/main" id="{1C679EA3-4A55-4326-AEA1-DD982A03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80" y="-30122"/>
            <a:ext cx="5748020" cy="68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561BAC9-BEF3-4912-BD8F-8E145F65C312}"/>
              </a:ext>
            </a:extLst>
          </p:cNvPr>
          <p:cNvSpPr txBox="1">
            <a:spLocks/>
          </p:cNvSpPr>
          <p:nvPr/>
        </p:nvSpPr>
        <p:spPr>
          <a:xfrm>
            <a:off x="914400" y="596264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Cấu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tạo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9244853E-8B2A-4898-8C3C-4FA291ED1888}"/>
              </a:ext>
            </a:extLst>
          </p:cNvPr>
          <p:cNvSpPr/>
          <p:nvPr/>
        </p:nvSpPr>
        <p:spPr>
          <a:xfrm>
            <a:off x="1143000" y="1676400"/>
            <a:ext cx="3469768" cy="3222626"/>
          </a:xfrm>
          <a:prstGeom prst="wedgeEllipseCallout">
            <a:avLst>
              <a:gd name="adj1" fmla="val 66599"/>
              <a:gd name="adj2" fmla="val 3607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rây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cấu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71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19</a:t>
            </a:fld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3454400" y="2291397"/>
            <a:ext cx="5410200" cy="2057400"/>
          </a:xfrm>
          <a:prstGeom prst="wedgeEllipseCallout">
            <a:avLst>
              <a:gd name="adj1" fmla="val -37891"/>
              <a:gd name="adj2" fmla="val 6371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dịch</a:t>
            </a:r>
            <a:r>
              <a:rPr lang="en-US" sz="3600" dirty="0"/>
              <a:t> </a:t>
            </a:r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rây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424B6B6E-0E04-42CB-8199-4231C6977640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rây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F07C11-4772-4EBB-822D-CFABF062CCAF}"/>
              </a:ext>
            </a:extLst>
          </p:cNvPr>
          <p:cNvSpPr txBox="1">
            <a:spLocks/>
          </p:cNvSpPr>
          <p:nvPr/>
        </p:nvSpPr>
        <p:spPr>
          <a:xfrm>
            <a:off x="762000" y="691673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Thành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phần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dịch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mạch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6751" y="0"/>
            <a:ext cx="11506200" cy="5840748"/>
            <a:chOff x="-76200" y="1"/>
            <a:chExt cx="9220200" cy="6858000"/>
          </a:xfrm>
        </p:grpSpPr>
        <p:pic>
          <p:nvPicPr>
            <p:cNvPr id="8" name="Picture 2" descr="http://image.hoc247.net/fckeditor/upload/images/vc-nc_1(1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"/>
              <a:ext cx="92202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7724987" y="2819401"/>
              <a:ext cx="462815" cy="4355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467600" y="3254992"/>
              <a:ext cx="720203" cy="4026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465554" y="1447800"/>
              <a:ext cx="462816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67000" y="3728684"/>
              <a:ext cx="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95400" y="2909248"/>
              <a:ext cx="761716" cy="127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940701" y="3254992"/>
              <a:ext cx="0" cy="1698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1B9F8B7-CAC5-4BF4-B19D-8D38E5FED6E7}"/>
              </a:ext>
            </a:extLst>
          </p:cNvPr>
          <p:cNvSpPr/>
          <p:nvPr/>
        </p:nvSpPr>
        <p:spPr>
          <a:xfrm>
            <a:off x="8861654" y="2401196"/>
            <a:ext cx="720203" cy="8381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BBD58-875B-4B2C-A17C-9D5487BD49AD}"/>
              </a:ext>
            </a:extLst>
          </p:cNvPr>
          <p:cNvSpPr txBox="1"/>
          <p:nvPr/>
        </p:nvSpPr>
        <p:spPr>
          <a:xfrm>
            <a:off x="1029872" y="5767369"/>
            <a:ext cx="105169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mũi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dòng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ion </a:t>
            </a:r>
            <a:r>
              <a:rPr lang="en-US" sz="2800" dirty="0" err="1">
                <a:solidFill>
                  <a:srgbClr val="FF0000"/>
                </a:solidFill>
              </a:rPr>
              <a:t>khoáng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rễ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chú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đỏ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6" name="Picture 2" descr="http://file.vforum.vn/hinh/2014/4/dau-hoi-cham-1.jpg">
            <a:extLst>
              <a:ext uri="{FF2B5EF4-FFF2-40B4-BE49-F238E27FC236}">
                <a16:creationId xmlns:a16="http://schemas.microsoft.com/office/drawing/2014/main" id="{862B9AFA-3A28-433D-9765-1007E07F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2" y="5791200"/>
            <a:ext cx="714460" cy="924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88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1536437"/>
            <a:ext cx="1779896" cy="1642742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mạch</a:t>
            </a:r>
            <a:r>
              <a:rPr lang="en-US" sz="3200" dirty="0"/>
              <a:t> </a:t>
            </a:r>
            <a:r>
              <a:rPr lang="en-US" sz="3200" dirty="0" err="1"/>
              <a:t>rây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48200" y="2298438"/>
            <a:ext cx="1981200" cy="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36392" y="1536437"/>
            <a:ext cx="3298208" cy="16427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Chênh</a:t>
            </a:r>
            <a:r>
              <a:rPr lang="en-US" sz="3200" dirty="0"/>
              <a:t> </a:t>
            </a:r>
            <a:r>
              <a:rPr lang="en-US" sz="3200" dirty="0" err="1"/>
              <a:t>lệch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thẩm</a:t>
            </a:r>
            <a:r>
              <a:rPr lang="en-US" sz="3200" dirty="0"/>
              <a:t> </a:t>
            </a:r>
            <a:r>
              <a:rPr lang="en-US" sz="3200" dirty="0" err="1"/>
              <a:t>thấu</a:t>
            </a:r>
            <a:endParaRPr lang="en-US" sz="3200" dirty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919C3965-930E-48FE-B547-A6426691C32E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rây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998945-BBF9-4047-B696-F94B5FAB7F93}"/>
              </a:ext>
            </a:extLst>
          </p:cNvPr>
          <p:cNvSpPr txBox="1">
            <a:spLocks/>
          </p:cNvSpPr>
          <p:nvPr/>
        </p:nvSpPr>
        <p:spPr>
          <a:xfrm>
            <a:off x="762000" y="632197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lực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của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dòng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vận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chuyển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Oval Callout 8">
            <a:extLst>
              <a:ext uri="{FF2B5EF4-FFF2-40B4-BE49-F238E27FC236}">
                <a16:creationId xmlns:a16="http://schemas.microsoft.com/office/drawing/2014/main" id="{6B01B653-DEA5-4F42-BFA9-C95117609F61}"/>
              </a:ext>
            </a:extLst>
          </p:cNvPr>
          <p:cNvSpPr/>
          <p:nvPr/>
        </p:nvSpPr>
        <p:spPr>
          <a:xfrm>
            <a:off x="876300" y="3461913"/>
            <a:ext cx="10439400" cy="2894438"/>
          </a:xfrm>
          <a:prstGeom prst="wedgeEllipseCallout">
            <a:avLst>
              <a:gd name="adj1" fmla="val -37891"/>
              <a:gd name="adj2" fmla="val 6371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 </a:t>
            </a:r>
            <a:r>
              <a:rPr lang="en-US" sz="3600" dirty="0" err="1"/>
              <a:t>củ</a:t>
            </a:r>
            <a:r>
              <a:rPr lang="en-US" sz="3600" dirty="0"/>
              <a:t> </a:t>
            </a:r>
            <a:r>
              <a:rPr lang="en-US" sz="3600" dirty="0" err="1"/>
              <a:t>khoai</a:t>
            </a:r>
            <a:r>
              <a:rPr lang="en-US" sz="3600" dirty="0"/>
              <a:t> </a:t>
            </a:r>
            <a:r>
              <a:rPr lang="en-US" sz="3600" dirty="0" err="1"/>
              <a:t>tây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dinh</a:t>
            </a:r>
            <a:r>
              <a:rPr lang="en-US" sz="3600" dirty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lá</a:t>
            </a:r>
            <a:r>
              <a:rPr lang="en-US" sz="3600" dirty="0"/>
              <a:t> </a:t>
            </a:r>
            <a:r>
              <a:rPr lang="en-US" sz="3600" dirty="0" err="1"/>
              <a:t>khoai</a:t>
            </a:r>
            <a:r>
              <a:rPr lang="en-US" sz="3600" dirty="0"/>
              <a:t> </a:t>
            </a:r>
            <a:r>
              <a:rPr lang="en-US" sz="3600" dirty="0" err="1"/>
              <a:t>tây</a:t>
            </a:r>
            <a:r>
              <a:rPr lang="en-US" sz="3600" dirty="0"/>
              <a:t> </a:t>
            </a:r>
            <a:r>
              <a:rPr lang="en-US" sz="3600" dirty="0" err="1"/>
              <a:t>nhưng</a:t>
            </a:r>
            <a:r>
              <a:rPr lang="en-US" sz="3600" dirty="0"/>
              <a:t> </a:t>
            </a:r>
            <a:r>
              <a:rPr lang="en-US" sz="3600" dirty="0" err="1"/>
              <a:t>vẫn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rây</a:t>
            </a:r>
            <a:r>
              <a:rPr lang="en-US" sz="3600" dirty="0"/>
              <a:t> </a:t>
            </a:r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chuyển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lá</a:t>
            </a:r>
            <a:r>
              <a:rPr lang="en-US" sz="3600" dirty="0"/>
              <a:t> </a:t>
            </a:r>
            <a:r>
              <a:rPr lang="en-US" sz="3600" dirty="0" err="1"/>
              <a:t>xuống</a:t>
            </a:r>
            <a:r>
              <a:rPr lang="en-US" sz="3600" dirty="0"/>
              <a:t> </a:t>
            </a:r>
            <a:r>
              <a:rPr lang="en-US" sz="3600" dirty="0" err="1"/>
              <a:t>củ</a:t>
            </a:r>
            <a:r>
              <a:rPr lang="en-US" sz="3600" dirty="0"/>
              <a:t> </a:t>
            </a:r>
            <a:r>
              <a:rPr lang="en-US" sz="3600" dirty="0" err="1"/>
              <a:t>khoai</a:t>
            </a:r>
            <a:r>
              <a:rPr lang="en-US" sz="3600" dirty="0"/>
              <a:t> </a:t>
            </a:r>
            <a:r>
              <a:rPr lang="en-US" sz="3600" dirty="0" err="1"/>
              <a:t>tây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dự</a:t>
            </a:r>
            <a:r>
              <a:rPr lang="en-US" sz="3600" dirty="0"/>
              <a:t> </a:t>
            </a:r>
            <a:r>
              <a:rPr lang="en-US" sz="3600" dirty="0" err="1"/>
              <a:t>trữ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7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14401"/>
            <a:ext cx="8229600" cy="4754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i="1" dirty="0" err="1">
                <a:solidFill>
                  <a:srgbClr val="002060"/>
                </a:solidFill>
              </a:rPr>
              <a:t>Lập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bảng</a:t>
            </a:r>
            <a:r>
              <a:rPr lang="en-US" sz="4400" b="1" i="1" dirty="0">
                <a:solidFill>
                  <a:srgbClr val="002060"/>
                </a:solidFill>
              </a:rPr>
              <a:t> so </a:t>
            </a:r>
            <a:r>
              <a:rPr lang="en-US" sz="4400" b="1" i="1" dirty="0" err="1">
                <a:solidFill>
                  <a:srgbClr val="002060"/>
                </a:solidFill>
              </a:rPr>
              <a:t>sánh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về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cấu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tạo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mạch</a:t>
            </a:r>
            <a:r>
              <a:rPr lang="en-US" sz="4400" b="1" i="1" dirty="0">
                <a:solidFill>
                  <a:srgbClr val="002060"/>
                </a:solidFill>
              </a:rPr>
              <a:t>, </a:t>
            </a:r>
            <a:r>
              <a:rPr lang="en-US" sz="4400" b="1" i="1" dirty="0" err="1">
                <a:solidFill>
                  <a:srgbClr val="002060"/>
                </a:solidFill>
              </a:rPr>
              <a:t>thành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phần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dịch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mạch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và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động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lực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dòng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vận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chuyển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của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mạch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gỗ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và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mạch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rây</a:t>
            </a:r>
            <a:r>
              <a:rPr lang="en-US" sz="4400" b="1" i="1" dirty="0">
                <a:solidFill>
                  <a:srgbClr val="002060"/>
                </a:solidFill>
              </a:rPr>
              <a:t>.</a:t>
            </a:r>
            <a:endParaRPr lang="en-US" sz="4400" dirty="0">
              <a:solidFill>
                <a:srgbClr val="002060"/>
              </a:solidFill>
            </a:endParaRPr>
          </a:p>
          <a:p>
            <a:pPr algn="ctr"/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6EDE5-FD65-4AC6-978D-C0A1672DE2CD}"/>
              </a:ext>
            </a:extLst>
          </p:cNvPr>
          <p:cNvSpPr txBox="1"/>
          <p:nvPr/>
        </p:nvSpPr>
        <p:spPr>
          <a:xfrm>
            <a:off x="4724400" y="55318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Luyện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tập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1"/>
            <a:ext cx="5486400" cy="475456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4400" b="1" i="1" dirty="0">
                <a:solidFill>
                  <a:srgbClr val="002060"/>
                </a:solidFill>
              </a:rPr>
              <a:t>Ý </a:t>
            </a:r>
            <a:r>
              <a:rPr lang="en-US" sz="4400" b="1" i="1" dirty="0" err="1">
                <a:solidFill>
                  <a:srgbClr val="002060"/>
                </a:solidFill>
              </a:rPr>
              <a:t>kiến</a:t>
            </a:r>
            <a:r>
              <a:rPr lang="en-US" sz="4400" b="1" i="1" dirty="0">
                <a:solidFill>
                  <a:srgbClr val="002060"/>
                </a:solidFill>
              </a:rPr>
              <a:t> “</a:t>
            </a:r>
            <a:r>
              <a:rPr lang="en-US" sz="4400" b="1" i="1" dirty="0" err="1">
                <a:solidFill>
                  <a:srgbClr val="002060"/>
                </a:solidFill>
              </a:rPr>
              <a:t>mạch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gỗ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và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dòng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mạch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rây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hoạt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động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hoàn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toàn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độc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lập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với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nhau</a:t>
            </a:r>
            <a:r>
              <a:rPr lang="en-US" sz="4400" b="1" i="1" dirty="0">
                <a:solidFill>
                  <a:srgbClr val="002060"/>
                </a:solidFill>
              </a:rPr>
              <a:t>” </a:t>
            </a:r>
            <a:r>
              <a:rPr lang="en-US" sz="4400" b="1" i="1" dirty="0" err="1">
                <a:solidFill>
                  <a:srgbClr val="002060"/>
                </a:solidFill>
              </a:rPr>
              <a:t>là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đúng</a:t>
            </a:r>
            <a:r>
              <a:rPr lang="en-US" sz="4400" b="1" i="1" dirty="0">
                <a:solidFill>
                  <a:srgbClr val="002060"/>
                </a:solidFill>
              </a:rPr>
              <a:t> hay </a:t>
            </a:r>
            <a:r>
              <a:rPr lang="en-US" sz="4400" b="1" i="1" dirty="0" err="1">
                <a:solidFill>
                  <a:srgbClr val="002060"/>
                </a:solidFill>
              </a:rPr>
              <a:t>sai</a:t>
            </a:r>
            <a:r>
              <a:rPr lang="en-US" sz="4400" b="1" i="1" dirty="0">
                <a:solidFill>
                  <a:srgbClr val="002060"/>
                </a:solidFill>
              </a:rPr>
              <a:t>? </a:t>
            </a:r>
            <a:r>
              <a:rPr lang="en-US" sz="4400" b="1" i="1" dirty="0" err="1">
                <a:solidFill>
                  <a:srgbClr val="002060"/>
                </a:solidFill>
              </a:rPr>
              <a:t>Vì</a:t>
            </a:r>
            <a:r>
              <a:rPr lang="en-US" sz="4400" b="1" i="1" dirty="0">
                <a:solidFill>
                  <a:srgbClr val="002060"/>
                </a:solidFill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</a:rPr>
              <a:t>sao</a:t>
            </a:r>
            <a:r>
              <a:rPr lang="en-US" sz="4400" b="1" i="1" dirty="0">
                <a:solidFill>
                  <a:srgbClr val="002060"/>
                </a:solidFill>
              </a:rPr>
              <a:t>?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1A7AB5D-B43D-4BC1-8884-7C0FBA97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0" y="0"/>
            <a:ext cx="6004560" cy="68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 descr="Đường hầm xuyên cây cổ thụ ở Mỹ - Địa điểm du lịch">
            <a:extLst>
              <a:ext uri="{FF2B5EF4-FFF2-40B4-BE49-F238E27FC236}">
                <a16:creationId xmlns:a16="http://schemas.microsoft.com/office/drawing/2014/main" id="{9CAD6D06-EA46-42F1-958E-8C63BE93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1131"/>
            <a:ext cx="5490558" cy="32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CF6C337-EE44-4FE7-8857-59C3F43E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6" y="3813031"/>
            <a:ext cx="5857240" cy="29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508C7-8CFB-4CB5-B897-5565F896A0B1}"/>
              </a:ext>
            </a:extLst>
          </p:cNvPr>
          <p:cNvSpPr txBox="1"/>
          <p:nvPr/>
        </p:nvSpPr>
        <p:spPr>
          <a:xfrm>
            <a:off x="4648200" y="304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Vận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dụng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15A08-EF52-4C97-82D9-55F62479FD6A}"/>
              </a:ext>
            </a:extLst>
          </p:cNvPr>
          <p:cNvSpPr txBox="1"/>
          <p:nvPr/>
        </p:nvSpPr>
        <p:spPr>
          <a:xfrm>
            <a:off x="76200" y="942785"/>
            <a:ext cx="624424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vẫn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rỗng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gãy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 </a:t>
            </a:r>
            <a:r>
              <a:rPr lang="en-US" sz="2800" dirty="0" err="1"/>
              <a:t>vong</a:t>
            </a:r>
            <a:r>
              <a:rPr lang="en-US" sz="2800" dirty="0"/>
              <a:t>. (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phượng</a:t>
            </a:r>
            <a:r>
              <a:rPr lang="en-US" sz="2800" dirty="0"/>
              <a:t> </a:t>
            </a:r>
            <a:r>
              <a:rPr lang="en-US" sz="2800" dirty="0" err="1"/>
              <a:t>ngã</a:t>
            </a:r>
            <a:r>
              <a:rPr lang="en-US" sz="2800" dirty="0"/>
              <a:t> </a:t>
            </a:r>
            <a:r>
              <a:rPr lang="en-US" sz="2800" dirty="0" err="1"/>
              <a:t>đè</a:t>
            </a:r>
            <a:r>
              <a:rPr lang="en-US" sz="2800" dirty="0"/>
              <a:t> </a:t>
            </a:r>
            <a:r>
              <a:rPr lang="en-US" sz="2800" dirty="0" err="1"/>
              <a:t>chết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ở HCM)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678521-D41F-462E-A74A-F63E91F77F30}"/>
              </a:ext>
            </a:extLst>
          </p:cNvPr>
          <p:cNvSpPr txBox="1"/>
          <p:nvPr/>
        </p:nvSpPr>
        <p:spPr>
          <a:xfrm>
            <a:off x="6451600" y="4592680"/>
            <a:ext cx="54707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</a:rPr>
              <a:t>Trên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tiếc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xảy</a:t>
            </a:r>
            <a:r>
              <a:rPr lang="en-US" sz="3200" dirty="0">
                <a:solidFill>
                  <a:srgbClr val="FF0000"/>
                </a:solidFill>
              </a:rPr>
              <a:t> ra.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3C963E-0B26-41E1-8B19-F98D99C18238}"/>
              </a:ext>
            </a:extLst>
          </p:cNvPr>
          <p:cNvSpPr txBox="1">
            <a:spLocks/>
          </p:cNvSpPr>
          <p:nvPr/>
        </p:nvSpPr>
        <p:spPr>
          <a:xfrm>
            <a:off x="4191000" y="2595880"/>
            <a:ext cx="7620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/>
              <a:t>CHÚC CÁC EM HỌC TỐT!!!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786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1980236"/>
            <a:ext cx="1821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D7B-30F5-4186-8537-241EE08230BC}" type="datetime1">
              <a:rPr lang="en-US" smtClean="0"/>
              <a:t>8/20/2021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864685">
            <a:off x="701815" y="2559844"/>
            <a:ext cx="9967978" cy="193899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VẬN CHUYỂN CÁC CHẤT TRONG CÂY</a:t>
            </a:r>
            <a:endParaRPr lang="vi-VN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25190" y="393138"/>
            <a:ext cx="10094020" cy="10300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–CHUYỂN HÓA VẬT CHẤT VÀ NĂNG LƯỢNG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16413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9E7577E-0542-40FC-A87C-8CE593352B59}"/>
              </a:ext>
            </a:extLst>
          </p:cNvPr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CD9C84C-857B-4888-84B3-AD84C290B00D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966715-09ED-4C94-99AA-9BFA803E867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2" descr="https://previews.123rf.com/images/olganikitina/olganikitina1303/olganikitina130300022/18551811-Tree-with-roots-Stock-Photo.jpg">
            <a:extLst>
              <a:ext uri="{FF2B5EF4-FFF2-40B4-BE49-F238E27FC236}">
                <a16:creationId xmlns:a16="http://schemas.microsoft.com/office/drawing/2014/main" id="{4AFE08EE-8DDB-4F6B-820F-0EDD4301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6" t="-756" r="24852" b="1230"/>
          <a:stretch/>
        </p:blipFill>
        <p:spPr bwMode="auto">
          <a:xfrm>
            <a:off x="381000" y="476372"/>
            <a:ext cx="11430000" cy="60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97362AC-6A9A-4357-B844-2556320DFC2D}"/>
              </a:ext>
            </a:extLst>
          </p:cNvPr>
          <p:cNvSpPr/>
          <p:nvPr/>
        </p:nvSpPr>
        <p:spPr>
          <a:xfrm>
            <a:off x="7968580" y="5105461"/>
            <a:ext cx="1629750" cy="4616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Circular Arrow 12">
            <a:extLst>
              <a:ext uri="{FF2B5EF4-FFF2-40B4-BE49-F238E27FC236}">
                <a16:creationId xmlns:a16="http://schemas.microsoft.com/office/drawing/2014/main" id="{6F1AA357-8858-4600-8DBD-99006FC9DD20}"/>
              </a:ext>
            </a:extLst>
          </p:cNvPr>
          <p:cNvSpPr/>
          <p:nvPr/>
        </p:nvSpPr>
        <p:spPr>
          <a:xfrm rot="15933148">
            <a:off x="7873014" y="-640821"/>
            <a:ext cx="1875223" cy="6557526"/>
          </a:xfrm>
          <a:prstGeom prst="circularArrow">
            <a:avLst>
              <a:gd name="adj1" fmla="val 7753"/>
              <a:gd name="adj2" fmla="val 1142319"/>
              <a:gd name="adj3" fmla="val 1497770"/>
              <a:gd name="adj4" fmla="val 16150426"/>
              <a:gd name="adj5" fmla="val 1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Right Arrow 13">
            <a:extLst>
              <a:ext uri="{FF2B5EF4-FFF2-40B4-BE49-F238E27FC236}">
                <a16:creationId xmlns:a16="http://schemas.microsoft.com/office/drawing/2014/main" id="{E1326750-D8C1-494E-804B-8B9171F8E25D}"/>
              </a:ext>
            </a:extLst>
          </p:cNvPr>
          <p:cNvSpPr/>
          <p:nvPr/>
        </p:nvSpPr>
        <p:spPr>
          <a:xfrm rot="15944278">
            <a:off x="4826287" y="3532888"/>
            <a:ext cx="1752601" cy="3531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Curved Up Arrow 14">
            <a:extLst>
              <a:ext uri="{FF2B5EF4-FFF2-40B4-BE49-F238E27FC236}">
                <a16:creationId xmlns:a16="http://schemas.microsoft.com/office/drawing/2014/main" id="{0B0993D5-FE96-45F1-AC49-37CECC9AF5FA}"/>
              </a:ext>
            </a:extLst>
          </p:cNvPr>
          <p:cNvSpPr/>
          <p:nvPr/>
        </p:nvSpPr>
        <p:spPr>
          <a:xfrm rot="10800000" flipH="1">
            <a:off x="9562671" y="1136054"/>
            <a:ext cx="2210660" cy="762000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Circular Arrow 12">
            <a:extLst>
              <a:ext uri="{FF2B5EF4-FFF2-40B4-BE49-F238E27FC236}">
                <a16:creationId xmlns:a16="http://schemas.microsoft.com/office/drawing/2014/main" id="{F17BC463-CC52-4545-9317-F0EB179D0376}"/>
              </a:ext>
            </a:extLst>
          </p:cNvPr>
          <p:cNvSpPr/>
          <p:nvPr/>
        </p:nvSpPr>
        <p:spPr>
          <a:xfrm rot="7461133">
            <a:off x="5883931" y="2125255"/>
            <a:ext cx="2047848" cy="4513318"/>
          </a:xfrm>
          <a:prstGeom prst="circularArrow">
            <a:avLst>
              <a:gd name="adj1" fmla="val 7349"/>
              <a:gd name="adj2" fmla="val 1142319"/>
              <a:gd name="adj3" fmla="val 1609374"/>
              <a:gd name="adj4" fmla="val 16577314"/>
              <a:gd name="adj5" fmla="val 1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12">
            <a:extLst>
              <a:ext uri="{FF2B5EF4-FFF2-40B4-BE49-F238E27FC236}">
                <a16:creationId xmlns:a16="http://schemas.microsoft.com/office/drawing/2014/main" id="{D5C59A84-CC78-4EED-810D-B54D0B2F2496}"/>
              </a:ext>
            </a:extLst>
          </p:cNvPr>
          <p:cNvSpPr/>
          <p:nvPr/>
        </p:nvSpPr>
        <p:spPr>
          <a:xfrm rot="18949956" flipV="1">
            <a:off x="5468101" y="1003710"/>
            <a:ext cx="1859550" cy="1450597"/>
          </a:xfrm>
          <a:prstGeom prst="circularArrow">
            <a:avLst>
              <a:gd name="adj1" fmla="val 7753"/>
              <a:gd name="adj2" fmla="val 1142319"/>
              <a:gd name="adj3" fmla="val 1497770"/>
              <a:gd name="adj4" fmla="val 15194755"/>
              <a:gd name="adj5" fmla="val 1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70AB34-F322-45A5-AE23-4C1689EF7CEF}"/>
              </a:ext>
            </a:extLst>
          </p:cNvPr>
          <p:cNvSpPr/>
          <p:nvPr/>
        </p:nvSpPr>
        <p:spPr>
          <a:xfrm>
            <a:off x="6194168" y="164517"/>
            <a:ext cx="132767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CO2</a:t>
            </a:r>
            <a:endParaRPr lang="en-GB" sz="2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71D82D-277B-4C04-9A74-58A5AC61E694}"/>
              </a:ext>
            </a:extLst>
          </p:cNvPr>
          <p:cNvSpPr/>
          <p:nvPr/>
        </p:nvSpPr>
        <p:spPr>
          <a:xfrm>
            <a:off x="4677029" y="269596"/>
            <a:ext cx="9525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O2</a:t>
            </a:r>
            <a:endParaRPr lang="en-GB" sz="2800" dirty="0"/>
          </a:p>
        </p:txBody>
      </p:sp>
      <p:sp>
        <p:nvSpPr>
          <p:cNvPr id="24" name="Circular Arrow 12">
            <a:extLst>
              <a:ext uri="{FF2B5EF4-FFF2-40B4-BE49-F238E27FC236}">
                <a16:creationId xmlns:a16="http://schemas.microsoft.com/office/drawing/2014/main" id="{83B0799B-499E-4255-8E50-EEABFA70E6FA}"/>
              </a:ext>
            </a:extLst>
          </p:cNvPr>
          <p:cNvSpPr/>
          <p:nvPr/>
        </p:nvSpPr>
        <p:spPr>
          <a:xfrm rot="2338835" flipH="1">
            <a:off x="4994300" y="863146"/>
            <a:ext cx="1221140" cy="1474946"/>
          </a:xfrm>
          <a:prstGeom prst="circularArrow">
            <a:avLst>
              <a:gd name="adj1" fmla="val 7753"/>
              <a:gd name="adj2" fmla="val 1142319"/>
              <a:gd name="adj3" fmla="val 1497770"/>
              <a:gd name="adj4" fmla="val 17151022"/>
              <a:gd name="adj5" fmla="val 10000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E00BB6-31BD-48C4-BDE0-2A3571719268}"/>
              </a:ext>
            </a:extLst>
          </p:cNvPr>
          <p:cNvSpPr/>
          <p:nvPr/>
        </p:nvSpPr>
        <p:spPr>
          <a:xfrm>
            <a:off x="3821737" y="1629958"/>
            <a:ext cx="2058698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Đường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Circular Arrow 12">
            <a:extLst>
              <a:ext uri="{FF2B5EF4-FFF2-40B4-BE49-F238E27FC236}">
                <a16:creationId xmlns:a16="http://schemas.microsoft.com/office/drawing/2014/main" id="{749E48A3-F06D-4DC8-B7BB-5A1242EF2776}"/>
              </a:ext>
            </a:extLst>
          </p:cNvPr>
          <p:cNvSpPr/>
          <p:nvPr/>
        </p:nvSpPr>
        <p:spPr>
          <a:xfrm rot="17774310" flipH="1">
            <a:off x="4733667" y="1380305"/>
            <a:ext cx="1194871" cy="1675690"/>
          </a:xfrm>
          <a:prstGeom prst="circularArrow">
            <a:avLst>
              <a:gd name="adj1" fmla="val 7753"/>
              <a:gd name="adj2" fmla="val 1142319"/>
              <a:gd name="adj3" fmla="val 1497770"/>
              <a:gd name="adj4" fmla="val 16667022"/>
              <a:gd name="adj5" fmla="val 10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Right Arrow 13">
            <a:extLst>
              <a:ext uri="{FF2B5EF4-FFF2-40B4-BE49-F238E27FC236}">
                <a16:creationId xmlns:a16="http://schemas.microsoft.com/office/drawing/2014/main" id="{647FCFE2-6FCF-4BD7-A7E9-3A2897B6B5AB}"/>
              </a:ext>
            </a:extLst>
          </p:cNvPr>
          <p:cNvSpPr/>
          <p:nvPr/>
        </p:nvSpPr>
        <p:spPr>
          <a:xfrm rot="5400000">
            <a:off x="4525869" y="3517574"/>
            <a:ext cx="1752601" cy="353172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5D7F70-7C3D-48BA-8147-C0802DEF8CAD}"/>
              </a:ext>
            </a:extLst>
          </p:cNvPr>
          <p:cNvSpPr/>
          <p:nvPr/>
        </p:nvSpPr>
        <p:spPr>
          <a:xfrm>
            <a:off x="10782248" y="1924613"/>
            <a:ext cx="1288327" cy="8932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48A195-B3AD-4951-859C-0E1CCF153797}"/>
              </a:ext>
            </a:extLst>
          </p:cNvPr>
          <p:cNvSpPr txBox="1"/>
          <p:nvPr/>
        </p:nvSpPr>
        <p:spPr>
          <a:xfrm>
            <a:off x="1349424" y="6013211"/>
            <a:ext cx="1023297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Hãy cho biết tên gọi và chức năng của các dòng vận chuyển trong cây.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0" name="Picture 2" descr="QUANIMAT">
            <a:extLst>
              <a:ext uri="{FF2B5EF4-FFF2-40B4-BE49-F238E27FC236}">
                <a16:creationId xmlns:a16="http://schemas.microsoft.com/office/drawing/2014/main" id="{0F28944A-B944-452C-A1E7-36B2368C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7" y="5993834"/>
            <a:ext cx="434781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5DF8998-16A4-45DC-A500-2DFDA3C9BDFC}"/>
              </a:ext>
            </a:extLst>
          </p:cNvPr>
          <p:cNvSpPr/>
          <p:nvPr/>
        </p:nvSpPr>
        <p:spPr>
          <a:xfrm>
            <a:off x="8418339" y="5567126"/>
            <a:ext cx="2630661" cy="3927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Ion </a:t>
            </a:r>
            <a:r>
              <a:rPr lang="en-US" sz="2800" dirty="0" err="1">
                <a:solidFill>
                  <a:schemeClr val="tx1"/>
                </a:solidFill>
              </a:rPr>
              <a:t>khoáng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187603-6270-4455-AB21-C0DD22F9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70" y="531147"/>
            <a:ext cx="136562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4" descr="http://laodongthudo.vn/stores/news_dataimages/baogiay/082015/19/09/854b552360d51ae6c54c53c0d845acbf_Cay_xa_cY_cY_thY_bY_boc_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749724" cy="48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huyen\giao an\hình ảnh tk\images558079_anh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6171"/>
            <a:ext cx="6194753" cy="42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7">
            <a:extLst>
              <a:ext uri="{FF2B5EF4-FFF2-40B4-BE49-F238E27FC236}">
                <a16:creationId xmlns:a16="http://schemas.microsoft.com/office/drawing/2014/main" id="{DA64DA8F-A3AE-43B4-B53A-13C8B944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549"/>
            <a:ext cx="11582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I.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quát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76AB0D1-F9D5-4764-9407-ABBDC86422C1}" type="datetime1">
              <a:rPr lang="en-US" smtClean="0"/>
              <a:pPr algn="ctr"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C966715-09ED-4C94-99AA-9BFA803E8674}" type="slidenum">
              <a:rPr lang="en-US" smtClean="0"/>
              <a:pPr algn="ctr"/>
              <a:t>6</a:t>
            </a:fld>
            <a:endParaRPr lang="en-US"/>
          </a:p>
        </p:txBody>
      </p:sp>
      <p:pic>
        <p:nvPicPr>
          <p:cNvPr id="9" name="Picture 3" descr="D:\huyen\giao an\hình ảnh tk\images558089_anh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38476"/>
            <a:ext cx="5715000" cy="38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happycard.vn/images/news/572342719359325014-anh-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2" y="1143001"/>
            <a:ext cx="4762500" cy="340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813412" y="1516857"/>
            <a:ext cx="1828800" cy="26622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76900" y="3200401"/>
            <a:ext cx="4419600" cy="21288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6601536" y="1143000"/>
            <a:ext cx="3505200" cy="1524000"/>
          </a:xfrm>
          <a:prstGeom prst="wedgeEllipseCallout">
            <a:avLst>
              <a:gd name="adj1" fmla="val 62563"/>
              <a:gd name="adj2" fmla="val 70874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Tại</a:t>
            </a:r>
            <a:r>
              <a:rPr lang="en-US" sz="3600" b="1" dirty="0"/>
              <a:t> </a:t>
            </a:r>
            <a:r>
              <a:rPr lang="en-US" sz="3600" b="1" dirty="0" err="1"/>
              <a:t>sao</a:t>
            </a:r>
            <a:r>
              <a:rPr lang="en-US" sz="3600" b="1" dirty="0"/>
              <a:t>???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410BF596-363F-4267-9574-09923C54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549"/>
            <a:ext cx="11582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I.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quát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 descr="D:\huyen\giao an\hình ảnh tk\2_29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797">
            <a:off x="374116" y="435637"/>
            <a:ext cx="5638800" cy="40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uyen\giao an\hình ảnh tk\quang-cao3-1493618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385">
            <a:off x="5632668" y="1823930"/>
            <a:ext cx="5951570" cy="44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F3AB5F-D3F3-4948-B92B-5DD773BAE1DD}"/>
              </a:ext>
            </a:extLst>
          </p:cNvPr>
          <p:cNvSpPr txBox="1"/>
          <p:nvPr/>
        </p:nvSpPr>
        <p:spPr>
          <a:xfrm>
            <a:off x="609600" y="5120668"/>
            <a:ext cx="528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trạng</a:t>
            </a:r>
            <a:r>
              <a:rPr lang="en-US" sz="3200" dirty="0"/>
              <a:t> </a:t>
            </a:r>
            <a:r>
              <a:rPr lang="en-US" sz="3200" dirty="0" err="1"/>
              <a:t>gây</a:t>
            </a:r>
            <a:r>
              <a:rPr lang="en-US" sz="3200" dirty="0"/>
              <a:t> </a:t>
            </a:r>
            <a:r>
              <a:rPr lang="en-US" sz="3200" dirty="0" err="1"/>
              <a:t>tổn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255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CBC9E7-C6D7-45E1-A1DC-FBC9C1FA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4674"/>
            <a:ext cx="4858944" cy="60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11632" y="1577974"/>
            <a:ext cx="2917038" cy="2684147"/>
          </a:xfrm>
          <a:prstGeom prst="wedgeEllipseCallout">
            <a:avLst>
              <a:gd name="adj1" fmla="val 66599"/>
              <a:gd name="adj2" fmla="val 3607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Mạch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cấu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563200A0-74D4-4D30-B098-3630F34B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549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127F51-9ABC-4F33-AA36-C52C526AEC55}"/>
              </a:ext>
            </a:extLst>
          </p:cNvPr>
          <p:cNvGrpSpPr/>
          <p:nvPr/>
        </p:nvGrpSpPr>
        <p:grpSpPr>
          <a:xfrm>
            <a:off x="7802880" y="684674"/>
            <a:ext cx="4297808" cy="6098868"/>
            <a:chOff x="6685280" y="488315"/>
            <a:chExt cx="5374669" cy="6098868"/>
          </a:xfrm>
        </p:grpSpPr>
        <p:pic>
          <p:nvPicPr>
            <p:cNvPr id="11" name="Picture 6" descr="http://d3.violet.vn/uploads/previews/document/0/181/416/Machgocuathucvatcohoa.jpg.jpg">
              <a:extLst>
                <a:ext uri="{FF2B5EF4-FFF2-40B4-BE49-F238E27FC236}">
                  <a16:creationId xmlns:a16="http://schemas.microsoft.com/office/drawing/2014/main" id="{460F2906-A72B-47E2-841C-BC4BABBC8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280" y="488315"/>
              <a:ext cx="5374669" cy="568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6C9B86-A442-43A9-8A8A-08E9CEFA3FED}"/>
                </a:ext>
              </a:extLst>
            </p:cNvPr>
            <p:cNvSpPr txBox="1"/>
            <p:nvPr/>
          </p:nvSpPr>
          <p:spPr>
            <a:xfrm>
              <a:off x="6713773" y="6125518"/>
              <a:ext cx="53461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Hình</a:t>
              </a:r>
              <a:r>
                <a:rPr lang="en-US" sz="2400" dirty="0"/>
                <a:t> 2.2 </a:t>
              </a:r>
              <a:r>
                <a:rPr lang="en-US" sz="2400" dirty="0" err="1"/>
                <a:t>Cấu</a:t>
              </a:r>
              <a:r>
                <a:rPr lang="en-US" sz="2400" dirty="0"/>
                <a:t>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mạch</a:t>
              </a:r>
              <a:r>
                <a:rPr lang="en-US" sz="2400" dirty="0"/>
                <a:t> </a:t>
              </a:r>
              <a:r>
                <a:rPr lang="en-US" sz="2400" dirty="0" err="1"/>
                <a:t>gỗ</a:t>
              </a:r>
              <a:endParaRPr lang="en-GB" sz="2400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21F6CC45-3286-4FD5-8813-2896A90B6262}"/>
              </a:ext>
            </a:extLst>
          </p:cNvPr>
          <p:cNvSpPr txBox="1">
            <a:spLocks/>
          </p:cNvSpPr>
          <p:nvPr/>
        </p:nvSpPr>
        <p:spPr>
          <a:xfrm>
            <a:off x="914400" y="596264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Cấu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tạo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0D1-F9D5-4764-9407-ABBDC86422C1}" type="datetime1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6715-09ED-4C94-99AA-9BFA803E86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1EC44BFD-6371-4341-BD8B-CD50FC62803D}"/>
              </a:ext>
            </a:extLst>
          </p:cNvPr>
          <p:cNvSpPr txBox="1">
            <a:spLocks/>
          </p:cNvSpPr>
          <p:nvPr/>
        </p:nvSpPr>
        <p:spPr>
          <a:xfrm>
            <a:off x="457200" y="82549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II.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gỗ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67157-1500-48F9-9CF6-129209F2AE68}"/>
              </a:ext>
            </a:extLst>
          </p:cNvPr>
          <p:cNvSpPr/>
          <p:nvPr/>
        </p:nvSpPr>
        <p:spPr>
          <a:xfrm>
            <a:off x="1649104" y="2971800"/>
            <a:ext cx="1779896" cy="1642742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Mạch</a:t>
            </a:r>
            <a:r>
              <a:rPr lang="en-US" sz="3200" dirty="0"/>
              <a:t> </a:t>
            </a:r>
            <a:r>
              <a:rPr lang="en-US" sz="3200" dirty="0" err="1"/>
              <a:t>gỗ</a:t>
            </a:r>
            <a:endParaRPr lang="en-US" sz="32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239B4C2-EA94-4902-A711-FE8D0C5A6B73}"/>
              </a:ext>
            </a:extLst>
          </p:cNvPr>
          <p:cNvSpPr/>
          <p:nvPr/>
        </p:nvSpPr>
        <p:spPr>
          <a:xfrm>
            <a:off x="4104564" y="1600200"/>
            <a:ext cx="3048000" cy="16957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Cấu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dirty="0" err="1"/>
              <a:t>chết</a:t>
            </a:r>
            <a:r>
              <a:rPr lang="en-US" sz="3200" dirty="0"/>
              <a:t> 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CF11EBBB-25CF-4413-9668-1728907D81F4}"/>
              </a:ext>
            </a:extLst>
          </p:cNvPr>
          <p:cNvSpPr/>
          <p:nvPr/>
        </p:nvSpPr>
        <p:spPr>
          <a:xfrm>
            <a:off x="4114800" y="4343400"/>
            <a:ext cx="3048000" cy="16957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linhin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 </a:t>
            </a:r>
            <a:r>
              <a:rPr lang="en-US" sz="3200" dirty="0" err="1"/>
              <a:t>chắc</a:t>
            </a:r>
            <a:endParaRPr lang="en-US" sz="3200" dirty="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67F2A2D-7D56-4301-A9A2-A26BD4E00CB4}"/>
              </a:ext>
            </a:extLst>
          </p:cNvPr>
          <p:cNvSpPr/>
          <p:nvPr/>
        </p:nvSpPr>
        <p:spPr>
          <a:xfrm>
            <a:off x="8001000" y="1583140"/>
            <a:ext cx="2590800" cy="169573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cản</a:t>
            </a:r>
            <a:r>
              <a:rPr lang="en-US" sz="3200" dirty="0"/>
              <a:t> </a:t>
            </a:r>
            <a:r>
              <a:rPr lang="en-US" sz="3200" dirty="0" err="1"/>
              <a:t>thấp</a:t>
            </a:r>
            <a:r>
              <a:rPr lang="en-US" sz="3200" dirty="0"/>
              <a:t>.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04158A86-DA35-41A1-A308-DB172179E4E7}"/>
              </a:ext>
            </a:extLst>
          </p:cNvPr>
          <p:cNvSpPr/>
          <p:nvPr/>
        </p:nvSpPr>
        <p:spPr>
          <a:xfrm>
            <a:off x="8001000" y="4343400"/>
            <a:ext cx="2590800" cy="169573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Chịu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C8AFBB-8D15-4731-8109-942A64D2F6C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3429000" y="2448067"/>
            <a:ext cx="675564" cy="1345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DD75D1-BD7A-4CEB-A278-0EA5F18F4303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3429000" y="3793171"/>
            <a:ext cx="685800" cy="13980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2028D7-F400-459D-B309-6E98448711F8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7152564" y="2431007"/>
            <a:ext cx="848436" cy="170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4F211E-6907-4119-AD63-A911FEF16043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7162800" y="5191267"/>
            <a:ext cx="838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4D3D475-3574-4D59-88A2-874AEC479FBB}"/>
              </a:ext>
            </a:extLst>
          </p:cNvPr>
          <p:cNvSpPr txBox="1">
            <a:spLocks/>
          </p:cNvSpPr>
          <p:nvPr/>
        </p:nvSpPr>
        <p:spPr>
          <a:xfrm>
            <a:off x="914400" y="596264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Cấu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tạo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3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746</Words>
  <Application>Microsoft Office PowerPoint</Application>
  <PresentationFormat>Widescreen</PresentationFormat>
  <Paragraphs>132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A –CHUYỂN HÓA VẬT CHẤT VÀ NĂNG LƯỢNG Ở THỰC VẬT</vt:lpstr>
      <vt:lpstr>PowerPoint Presentation</vt:lpstr>
      <vt:lpstr>I. Khái quát các dòng vận chuyển vật chất trong cây</vt:lpstr>
      <vt:lpstr>I. Khái quát các dòng vận chuyển vật chất trong cây</vt:lpstr>
      <vt:lpstr>PowerPoint Presentation</vt:lpstr>
      <vt:lpstr>II. Dòng mạch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</dc:creator>
  <cp:lastModifiedBy>Windows User</cp:lastModifiedBy>
  <cp:revision>87</cp:revision>
  <dcterms:created xsi:type="dcterms:W3CDTF">2015-03-29T15:56:26Z</dcterms:created>
  <dcterms:modified xsi:type="dcterms:W3CDTF">2021-08-20T16:39:53Z</dcterms:modified>
</cp:coreProperties>
</file>