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4" r:id="rId6"/>
    <p:sldId id="267" r:id="rId7"/>
    <p:sldId id="268" r:id="rId8"/>
    <p:sldId id="270" r:id="rId9"/>
    <p:sldId id="28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7" d="100"/>
          <a:sy n="57" d="100"/>
        </p:scale>
        <p:origin x="59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8409-4E20-4BE2-B1C6-6501D74BEC0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7FE01-E7CD-4F61-B1EC-9C40F9C8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0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5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0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5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6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5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1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1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2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224284-A7A6-EB11-9698-C940C0AB9F41}"/>
              </a:ext>
            </a:extLst>
          </p:cNvPr>
          <p:cNvSpPr txBox="1"/>
          <p:nvPr/>
        </p:nvSpPr>
        <p:spPr>
          <a:xfrm>
            <a:off x="1475429" y="1257300"/>
            <a:ext cx="15337141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F92361E-B1A3-4405-3F12-6C0A6939C853}"/>
              </a:ext>
            </a:extLst>
          </p:cNvPr>
          <p:cNvSpPr txBox="1"/>
          <p:nvPr/>
        </p:nvSpPr>
        <p:spPr>
          <a:xfrm>
            <a:off x="195618" y="1775014"/>
            <a:ext cx="17830800" cy="336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75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29: KHÁI QUÁT VỀ SINH TRƯỞNG VÀ PHÁT TRIỂN Ở SINH VẬT</a:t>
            </a:r>
            <a:endParaRPr lang="en-US" sz="7500" b="1">
              <a:solidFill>
                <a:srgbClr val="4472C4"/>
              </a:solidFill>
              <a:effectLst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19200" y="106262"/>
            <a:ext cx="16236336" cy="2425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5600" b="1" u="none">
                <a:solidFill>
                  <a:srgbClr val="2E4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Khái niệm sinh trưởng, phát triển và mối quan hệ giữa sinh trưởng, phát triển ở sinh vật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0067E-220A-5A29-C32C-004B763610C8}"/>
              </a:ext>
            </a:extLst>
          </p:cNvPr>
          <p:cNvSpPr txBox="1"/>
          <p:nvPr/>
        </p:nvSpPr>
        <p:spPr>
          <a:xfrm>
            <a:off x="4267200" y="3771829"/>
            <a:ext cx="6400800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Nêu khái niệm sinh trưởng và phát triển ở sinh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CA74776-A5B3-19DA-DC86-938230149F2C}"/>
              </a:ext>
            </a:extLst>
          </p:cNvPr>
          <p:cNvSpPr txBox="1"/>
          <p:nvPr/>
        </p:nvSpPr>
        <p:spPr>
          <a:xfrm>
            <a:off x="5638800" y="0"/>
            <a:ext cx="11658600" cy="731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nl-NL" sz="1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5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lời: 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 trưởng ở sinh vật: là quá trình tăng về kích thước, khối lượng của cơ thể do tăng số lượng và kích thước của tế bào, làm cơ thể lớn lên. 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 triển ở sinh vật: là quá trình biến đổi tạo nên các tế bào, mô, cơ quan, hình thành chức năng mới ở các giai đoạn.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Callout 1 (Border and Accent Bar) 3">
            <a:extLst>
              <a:ext uri="{FF2B5EF4-FFF2-40B4-BE49-F238E27FC236}">
                <a16:creationId xmlns:a16="http://schemas.microsoft.com/office/drawing/2014/main" id="{2860801E-8050-3211-2E3E-76695B2C573B}"/>
              </a:ext>
            </a:extLst>
          </p:cNvPr>
          <p:cNvSpPr/>
          <p:nvPr/>
        </p:nvSpPr>
        <p:spPr>
          <a:xfrm>
            <a:off x="914400" y="647700"/>
            <a:ext cx="5334000" cy="1209233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D5978-B970-44B2-2505-45B0620C992D}"/>
              </a:ext>
            </a:extLst>
          </p:cNvPr>
          <p:cNvSpPr/>
          <p:nvPr/>
        </p:nvSpPr>
        <p:spPr>
          <a:xfrm>
            <a:off x="8403609" y="1233550"/>
            <a:ext cx="8991600" cy="7167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Tìm các ví dụ về sinh trưởng, phát triển. 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 Nêu mối quan hệ giữa sinh trưởng và phát triển ở sinh vật và cho biết tốc độ sinh trưởng có đồng đều ở các giai đoạn không?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308801"/>
            <a:ext cx="12756626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>
                <a:solidFill>
                  <a:srgbClr val="2E4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29.1 , 29.2 và trả lời câu hỏi: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14622-14A7-15A3-E576-A6471D5DA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" y="2087049"/>
            <a:ext cx="7378586" cy="398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92EFA7-8D45-75E8-CC62-0E581D37E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84" y="2026232"/>
            <a:ext cx="8470672" cy="344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769FB9-39AD-5AB8-5AE1-CABD01843140}"/>
              </a:ext>
            </a:extLst>
          </p:cNvPr>
          <p:cNvSpPr txBox="1"/>
          <p:nvPr/>
        </p:nvSpPr>
        <p:spPr>
          <a:xfrm>
            <a:off x="1593895" y="6475984"/>
            <a:ext cx="14591731" cy="356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ví dụ chứng minh mối quan hệ giữa sinh trưởng và phát triển ở động vật. 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29.1 và 29.2 chỉ ra dấu hiệu của sinh trưởng và phát triển.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94EE7-3F0B-91B0-119C-65647F77DCC7}"/>
              </a:ext>
            </a:extLst>
          </p:cNvPr>
          <p:cNvSpPr txBox="1"/>
          <p:nvPr/>
        </p:nvSpPr>
        <p:spPr>
          <a:xfrm>
            <a:off x="4800600" y="750213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49EA8-59EE-6BA7-E7F5-9A49EB7CF250}"/>
              </a:ext>
            </a:extLst>
          </p:cNvPr>
          <p:cNvSpPr txBox="1"/>
          <p:nvPr/>
        </p:nvSpPr>
        <p:spPr>
          <a:xfrm>
            <a:off x="533400" y="2311539"/>
            <a:ext cx="17678400" cy="722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3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dụ: 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vòng đời của ếch: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Nòng nọc 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kích thước nhất định 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ếch 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kích thước nhất định 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phát dục sinh sản. 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 thể trước tuổi phát dục: sinh trưởng nhanh</a:t>
            </a:r>
            <a:endParaRPr lang="en-US" sz="3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 tuổi sau phát dục: sinh trưởng chậm lại.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 hiệu của: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 trưởng</a:t>
            </a: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 khối lượng, kích thước của cơ thể, các cơ quan trong cơ thể.</a:t>
            </a:r>
            <a:endParaRPr lang="en-US" sz="3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 triển: 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 đổi tạo nên các tế bào, mô, cơ quan và sự hình thành các chức năng mới ở mỗi giai đoạn.</a:t>
            </a:r>
          </a:p>
        </p:txBody>
      </p:sp>
    </p:spTree>
    <p:extLst>
      <p:ext uri="{BB962C8B-B14F-4D97-AF65-F5344CB8AC3E}">
        <p14:creationId xmlns:p14="http://schemas.microsoft.com/office/powerpoint/2010/main" val="36087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5D2B0F-A7EC-F458-DBA2-8F963AA0134E}"/>
              </a:ext>
            </a:extLst>
          </p:cNvPr>
          <p:cNvSpPr txBox="1"/>
          <p:nvPr/>
        </p:nvSpPr>
        <p:spPr>
          <a:xfrm>
            <a:off x="5867400" y="495300"/>
            <a:ext cx="61722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B7433-B8E0-E1D8-DB9E-5B256C729E00}"/>
              </a:ext>
            </a:extLst>
          </p:cNvPr>
          <p:cNvSpPr txBox="1"/>
          <p:nvPr/>
        </p:nvSpPr>
        <p:spPr>
          <a:xfrm>
            <a:off x="-86459" y="1751592"/>
            <a:ext cx="18460915" cy="813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5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Câu 1: </a:t>
            </a:r>
            <a:r>
              <a:rPr lang="nl-NL" sz="35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Tìm hiểu ảnh hưởng của các nhân tố đến sự sinh trưởng và phát triển của sinh vật</a:t>
            </a:r>
            <a:endParaRPr lang="en-US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86A4E7E-C77A-4DFB-13DA-37A79C8E0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40760"/>
              </p:ext>
            </p:extLst>
          </p:nvPr>
        </p:nvGraphicFramePr>
        <p:xfrm>
          <a:off x="381000" y="2779040"/>
          <a:ext cx="17754598" cy="7287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280">
                  <a:extLst>
                    <a:ext uri="{9D8B030D-6E8A-4147-A177-3AD203B41FA5}">
                      <a16:colId xmlns:a16="http://schemas.microsoft.com/office/drawing/2014/main" val="2004819086"/>
                    </a:ext>
                  </a:extLst>
                </a:gridCol>
                <a:gridCol w="5686720">
                  <a:extLst>
                    <a:ext uri="{9D8B030D-6E8A-4147-A177-3AD203B41FA5}">
                      <a16:colId xmlns:a16="http://schemas.microsoft.com/office/drawing/2014/main" val="82315918"/>
                    </a:ext>
                  </a:extLst>
                </a:gridCol>
                <a:gridCol w="10134598">
                  <a:extLst>
                    <a:ext uri="{9D8B030D-6E8A-4147-A177-3AD203B41FA5}">
                      <a16:colId xmlns:a16="http://schemas.microsoft.com/office/drawing/2014/main" val="2998860897"/>
                    </a:ext>
                  </a:extLst>
                </a:gridCol>
              </a:tblGrid>
              <a:tr h="129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 tố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 hưởng đến sự sinh trưởng và phát triển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 dụ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82147"/>
                  </a:ext>
                </a:extLst>
              </a:tr>
              <a:tr h="2887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 dinh dưỡng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 thể sinh vật nếu thiếu hoặc thừa chất dinh dưỡng</a:t>
                      </a:r>
                      <a:r>
                        <a:rPr lang="en-US" sz="27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→ tốc độ sinh trưởng và phát triển của sinh vật</a:t>
                      </a:r>
                      <a:endParaRPr lang="en-US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 ăn thiếu protein→ vật nuôi sẽ chậm lớn và gầy yếu.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lúa: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Thiếu đạm → sinh trưởng chậm.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Thừa đạm → sinh trưởng nhanh, phát triển chậm.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13536"/>
                  </a:ext>
                </a:extLst>
              </a:tr>
              <a:tr h="17406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Thiếu nước → phát triển chậm hoặc chết.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Nước ảnh hưởng đến: nảy mầm, lớn lên (ở thực vật), con non, con trưởng thành (ở động vật).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Cây lúa non cần nhiều nước, cây lúa chin cần ít nước.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Nòng nọc chỉ có thể sống trong nước. Còn ếch thì có thể sống trong nước hoặc dưới cạn.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0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224284-A7A6-EB11-9698-C940C0AB9F41}"/>
              </a:ext>
            </a:extLst>
          </p:cNvPr>
          <p:cNvSpPr txBox="1"/>
          <p:nvPr/>
        </p:nvSpPr>
        <p:spPr>
          <a:xfrm>
            <a:off x="1510598" y="1552437"/>
            <a:ext cx="15337141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-21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8000" b="1" spc="-21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8000" b="1" spc="-21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231</TotalTime>
  <Words>514</Words>
  <PresentationFormat>Custom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Gill Sans MT</vt:lpstr>
      <vt:lpstr>Arial</vt:lpstr>
      <vt:lpstr>Calibri Light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2022-11-26T08:06:35Z</dcterms:modified>
  <dc:identifier>DAFRh19ysgU</dc:identifier>
</cp:coreProperties>
</file>