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70" r:id="rId2"/>
    <p:sldId id="479" r:id="rId3"/>
    <p:sldId id="352" r:id="rId4"/>
    <p:sldId id="480" r:id="rId5"/>
    <p:sldId id="486" r:id="rId6"/>
    <p:sldId id="481" r:id="rId7"/>
    <p:sldId id="482" r:id="rId8"/>
    <p:sldId id="483" r:id="rId9"/>
    <p:sldId id="484" r:id="rId10"/>
    <p:sldId id="487"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B3F95-CB25-4A3B-AAD1-3A60C5A8B360}"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ECE3A-7923-490B-BFF4-F6BE20BAAC47}" type="slidenum">
              <a:rPr lang="en-US" smtClean="0"/>
              <a:t>‹#›</a:t>
            </a:fld>
            <a:endParaRPr lang="en-US"/>
          </a:p>
        </p:txBody>
      </p:sp>
    </p:spTree>
    <p:extLst>
      <p:ext uri="{BB962C8B-B14F-4D97-AF65-F5344CB8AC3E}">
        <p14:creationId xmlns:p14="http://schemas.microsoft.com/office/powerpoint/2010/main" val="389329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1995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417180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1632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60367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26163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9110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68348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7152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44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299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3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198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35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963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085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6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333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345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239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04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053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9915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15"/>
          <p:cNvSpPr txBox="1"/>
          <p:nvPr/>
        </p:nvSpPr>
        <p:spPr>
          <a:xfrm>
            <a:off x="2926570" y="869080"/>
            <a:ext cx="6766787" cy="646181"/>
          </a:xfrm>
          <a:prstGeom prst="rect">
            <a:avLst/>
          </a:prstGeom>
          <a:noFill/>
        </p:spPr>
        <p:txBody>
          <a:bodyPr wrap="square" rtlCol="0">
            <a:spAutoFit/>
          </a:bodyPr>
          <a:lstStyle/>
          <a:p>
            <a:pPr algn="ctr" defTabSz="914217">
              <a:defRPr/>
            </a:pPr>
            <a:r>
              <a:rPr lang="en-US" altLang="zh-CN" sz="3599" kern="0" dirty="0" err="1">
                <a:ln w="3175">
                  <a:solidFill>
                    <a:prstClr val="black"/>
                  </a:solidFill>
                </a:ln>
                <a:solidFill>
                  <a:prstClr val="black"/>
                </a:solidFill>
                <a:latin typeface="Calibri"/>
                <a:ea typeface="站酷快乐体2016修订版" panose="02010600030101010101" pitchFamily="2" charset="-122"/>
              </a:rPr>
              <a:t>Thứ</a:t>
            </a:r>
            <a:r>
              <a:rPr lang="en-US" altLang="zh-CN" sz="3599" kern="0" dirty="0">
                <a:ln w="3175">
                  <a:solidFill>
                    <a:prstClr val="black"/>
                  </a:solidFill>
                </a:ln>
                <a:solidFill>
                  <a:prstClr val="black"/>
                </a:solidFill>
                <a:latin typeface="Calibri"/>
                <a:ea typeface="站酷快乐体2016修订版" panose="02010600030101010101" pitchFamily="2" charset="-122"/>
              </a:rPr>
              <a:t> … </a:t>
            </a:r>
            <a:r>
              <a:rPr lang="en-US" altLang="zh-CN" sz="3599" kern="0" dirty="0" err="1">
                <a:ln w="3175">
                  <a:solidFill>
                    <a:prstClr val="black"/>
                  </a:solidFill>
                </a:ln>
                <a:solidFill>
                  <a:prstClr val="black"/>
                </a:solidFill>
                <a:latin typeface="Calibri"/>
                <a:ea typeface="站酷快乐体2016修订版" panose="02010600030101010101" pitchFamily="2" charset="-122"/>
              </a:rPr>
              <a:t>ngày</a:t>
            </a:r>
            <a:r>
              <a:rPr lang="en-US" altLang="zh-CN" sz="3599" kern="0" dirty="0">
                <a:ln w="3175">
                  <a:solidFill>
                    <a:prstClr val="black"/>
                  </a:solidFill>
                </a:ln>
                <a:solidFill>
                  <a:prstClr val="black"/>
                </a:solidFill>
                <a:latin typeface="Calibri"/>
                <a:ea typeface="站酷快乐体2016修订版" panose="02010600030101010101" pitchFamily="2" charset="-122"/>
              </a:rPr>
              <a:t> … </a:t>
            </a:r>
            <a:r>
              <a:rPr lang="en-US" altLang="zh-CN" sz="3599" kern="0" dirty="0" err="1">
                <a:ln w="3175">
                  <a:solidFill>
                    <a:prstClr val="black"/>
                  </a:solidFill>
                </a:ln>
                <a:solidFill>
                  <a:prstClr val="black"/>
                </a:solidFill>
                <a:latin typeface="Calibri"/>
                <a:ea typeface="站酷快乐体2016修订版" panose="02010600030101010101" pitchFamily="2" charset="-122"/>
              </a:rPr>
              <a:t>tháng</a:t>
            </a:r>
            <a:r>
              <a:rPr lang="en-US" altLang="zh-CN" sz="3599" kern="0" dirty="0">
                <a:ln w="3175">
                  <a:solidFill>
                    <a:prstClr val="black"/>
                  </a:solidFill>
                </a:ln>
                <a:solidFill>
                  <a:prstClr val="black"/>
                </a:solidFill>
                <a:latin typeface="Calibri"/>
                <a:ea typeface="站酷快乐体2016修订版" panose="02010600030101010101" pitchFamily="2" charset="-122"/>
              </a:rPr>
              <a:t> … </a:t>
            </a:r>
            <a:r>
              <a:rPr lang="en-US" altLang="zh-CN" sz="3599" kern="0" dirty="0" err="1">
                <a:ln w="3175">
                  <a:solidFill>
                    <a:prstClr val="black"/>
                  </a:solidFill>
                </a:ln>
                <a:solidFill>
                  <a:prstClr val="black"/>
                </a:solidFill>
                <a:latin typeface="Calibri"/>
                <a:ea typeface="站酷快乐体2016修订版" panose="02010600030101010101" pitchFamily="2" charset="-122"/>
              </a:rPr>
              <a:t>năm</a:t>
            </a:r>
            <a:endParaRPr lang="zh-CN" altLang="en-US" sz="3599" kern="0" dirty="0">
              <a:ln w="3175">
                <a:solidFill>
                  <a:prstClr val="black"/>
                </a:solidFill>
              </a:ln>
              <a:solidFill>
                <a:prstClr val="black"/>
              </a:solidFill>
              <a:latin typeface="Calibri"/>
              <a:ea typeface="站酷快乐体2016修订版" panose="02010600030101010101" pitchFamily="2" charset="-122"/>
            </a:endParaRPr>
          </a:p>
        </p:txBody>
      </p:sp>
      <p:pic>
        <p:nvPicPr>
          <p:cNvPr id="6" name="Picture 5">
            <a:extLst>
              <a:ext uri="{FF2B5EF4-FFF2-40B4-BE49-F238E27FC236}">
                <a16:creationId xmlns:a16="http://schemas.microsoft.com/office/drawing/2014/main" id="{0F000492-DC01-425D-92BF-F2044429FB7B}"/>
              </a:ext>
            </a:extLst>
          </p:cNvPr>
          <p:cNvPicPr>
            <a:picLocks noChangeAspect="1"/>
          </p:cNvPicPr>
          <p:nvPr/>
        </p:nvPicPr>
        <p:blipFill>
          <a:blip r:embed="rId4"/>
          <a:stretch>
            <a:fillRect/>
          </a:stretch>
        </p:blipFill>
        <p:spPr>
          <a:xfrm>
            <a:off x="2305834" y="2376807"/>
            <a:ext cx="8285182" cy="1682642"/>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A1AFD-949E-4FBC-A07C-5944374D4492}"/>
              </a:ext>
            </a:extLst>
          </p:cNvPr>
          <p:cNvPicPr>
            <a:picLocks noChangeAspect="1"/>
          </p:cNvPicPr>
          <p:nvPr/>
        </p:nvPicPr>
        <p:blipFill>
          <a:blip r:embed="rId4"/>
          <a:stretch>
            <a:fillRect/>
          </a:stretch>
        </p:blipFill>
        <p:spPr>
          <a:xfrm>
            <a:off x="76200" y="1660313"/>
            <a:ext cx="11821395" cy="3429848"/>
          </a:xfrm>
          <a:prstGeom prst="rect">
            <a:avLst/>
          </a:prstGeom>
        </p:spPr>
      </p:pic>
    </p:spTree>
    <p:extLst>
      <p:ext uri="{BB962C8B-B14F-4D97-AF65-F5344CB8AC3E}">
        <p14:creationId xmlns:p14="http://schemas.microsoft.com/office/powerpoint/2010/main" val="2435292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FD26D33-B1F0-41D2-ACF9-226A7D23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25" name="任意多边形 70">
            <a:extLst>
              <a:ext uri="{FF2B5EF4-FFF2-40B4-BE49-F238E27FC236}">
                <a16:creationId xmlns:a16="http://schemas.microsoft.com/office/drawing/2014/main" id="{F5814427-19AC-4496-860A-28C57A834931}"/>
              </a:ext>
            </a:extLst>
          </p:cNvPr>
          <p:cNvSpPr/>
          <p:nvPr/>
        </p:nvSpPr>
        <p:spPr>
          <a:xfrm rot="10800000">
            <a:off x="2396177" y="1196357"/>
            <a:ext cx="8732930"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FFFF"/>
              </a:solidFill>
              <a:latin typeface="字魂59号-创粗黑" panose="00000500000000000000" pitchFamily="2" charset="-122"/>
              <a:ea typeface="宋体" panose="02010600030101010101" pitchFamily="2" charset="-122"/>
            </a:endParaRPr>
          </a:p>
        </p:txBody>
      </p:sp>
      <p:pic>
        <p:nvPicPr>
          <p:cNvPr id="2" name="Picture 1"/>
          <p:cNvPicPr>
            <a:picLocks noChangeAspect="1"/>
          </p:cNvPicPr>
          <p:nvPr/>
        </p:nvPicPr>
        <p:blipFill>
          <a:blip r:embed="rId4"/>
          <a:stretch>
            <a:fillRect/>
          </a:stretch>
        </p:blipFill>
        <p:spPr>
          <a:xfrm>
            <a:off x="2697198" y="1749794"/>
            <a:ext cx="8130887" cy="3358410"/>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2000"/>
                            </p:stCondLst>
                            <p:childTnLst>
                              <p:par>
                                <p:cTn id="20" presetID="32" presetClass="emph" presetSubtype="0" fill="hold" nodeType="afterEffect">
                                  <p:stCondLst>
                                    <p:cond delay="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941478"/>
            <a:ext cx="13477875" cy="5038301"/>
          </a:xfrm>
          <a:prstGeom prst="rect">
            <a:avLst/>
          </a:prstGeom>
        </p:spPr>
      </p:pic>
      <p:grpSp>
        <p:nvGrpSpPr>
          <p:cNvPr id="10" name="Group 9"/>
          <p:cNvGrpSpPr/>
          <p:nvPr/>
        </p:nvGrpSpPr>
        <p:grpSpPr>
          <a:xfrm>
            <a:off x="-269329" y="-242336"/>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736269" cy="1569703"/>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3</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3" name="Picture 2">
            <a:extLst>
              <a:ext uri="{FF2B5EF4-FFF2-40B4-BE49-F238E27FC236}">
                <a16:creationId xmlns:a16="http://schemas.microsoft.com/office/drawing/2014/main" id="{569ED536-7127-48E7-8A7B-114EEB59A455}"/>
              </a:ext>
            </a:extLst>
          </p:cNvPr>
          <p:cNvPicPr>
            <a:picLocks noChangeAspect="1"/>
          </p:cNvPicPr>
          <p:nvPr/>
        </p:nvPicPr>
        <p:blipFill>
          <a:blip r:embed="rId6"/>
          <a:stretch>
            <a:fillRect/>
          </a:stretch>
        </p:blipFill>
        <p:spPr>
          <a:xfrm>
            <a:off x="2799709" y="2587679"/>
            <a:ext cx="7864522" cy="1682642"/>
          </a:xfrm>
          <a:prstGeom prst="rect">
            <a:avLst/>
          </a:prstGeom>
        </p:spPr>
      </p:pic>
    </p:spTree>
    <p:extLst>
      <p:ext uri="{BB962C8B-B14F-4D97-AF65-F5344CB8AC3E}">
        <p14:creationId xmlns:p14="http://schemas.microsoft.com/office/powerpoint/2010/main" val="1255919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8" y="293911"/>
            <a:ext cx="1412627" cy="1221387"/>
          </a:xfrm>
          <a:prstGeom prst="rect">
            <a:avLst/>
          </a:prstGeom>
        </p:spPr>
      </p:pic>
      <p:sp>
        <p:nvSpPr>
          <p:cNvPr id="16" name="文本框 15"/>
          <p:cNvSpPr txBox="1"/>
          <p:nvPr/>
        </p:nvSpPr>
        <p:spPr>
          <a:xfrm>
            <a:off x="1617736" y="489105"/>
            <a:ext cx="9328489" cy="830997"/>
          </a:xfrm>
          <a:prstGeom prst="rect">
            <a:avLst/>
          </a:prstGeom>
          <a:noFill/>
        </p:spPr>
        <p:txBody>
          <a:bodyPr wrap="square" rtlCol="0">
            <a:spAutoFit/>
          </a:bodyPr>
          <a:lstStyle/>
          <a:p>
            <a:pPr algn="ctr" defTabSz="914217">
              <a:defRPr/>
            </a:pPr>
            <a:r>
              <a:rPr lang="en-US" altLang="zh-CN" sz="4800" kern="0" dirty="0" err="1">
                <a:ln w="3175">
                  <a:solidFill>
                    <a:prstClr val="black"/>
                  </a:solidFill>
                </a:ln>
                <a:solidFill>
                  <a:prstClr val="black"/>
                </a:solidFill>
                <a:latin typeface="Calibri"/>
                <a:ea typeface="站酷快乐体2016修订版" panose="02010600030101010101" pitchFamily="2" charset="-122"/>
              </a:rPr>
              <a:t>Luật</a:t>
            </a:r>
            <a:r>
              <a:rPr lang="en-US" altLang="zh-CN" sz="4800" kern="0" dirty="0">
                <a:ln w="3175">
                  <a:solidFill>
                    <a:prstClr val="black"/>
                  </a:solidFill>
                </a:ln>
                <a:solidFill>
                  <a:prstClr val="black"/>
                </a:solidFill>
                <a:latin typeface="Calibri"/>
                <a:ea typeface="站酷快乐体2016修订版" panose="02010600030101010101" pitchFamily="2" charset="-122"/>
              </a:rPr>
              <a:t> </a:t>
            </a:r>
            <a:r>
              <a:rPr lang="en-US" altLang="zh-CN" sz="4800" kern="0" dirty="0" err="1">
                <a:ln w="3175">
                  <a:solidFill>
                    <a:prstClr val="black"/>
                  </a:solidFill>
                </a:ln>
                <a:solidFill>
                  <a:prstClr val="black"/>
                </a:solidFill>
                <a:latin typeface="Calibri"/>
                <a:ea typeface="站酷快乐体2016修订版" panose="02010600030101010101" pitchFamily="2" charset="-122"/>
              </a:rPr>
              <a:t>chơi</a:t>
            </a:r>
            <a:endParaRPr lang="zh-CN" altLang="en-US" sz="4800" kern="0" dirty="0">
              <a:ln w="3175">
                <a:solidFill>
                  <a:prstClr val="black"/>
                </a:solidFill>
              </a:ln>
              <a:solidFill>
                <a:prstClr val="black"/>
              </a:solidFill>
              <a:latin typeface="Calibri"/>
              <a:ea typeface="站酷快乐体2016修订版" panose="02010600030101010101" pitchFamily="2" charset="-122"/>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sp>
        <p:nvSpPr>
          <p:cNvPr id="21" name="文本框 15"/>
          <p:cNvSpPr txBox="1"/>
          <p:nvPr/>
        </p:nvSpPr>
        <p:spPr>
          <a:xfrm>
            <a:off x="437208" y="1670167"/>
            <a:ext cx="11317583" cy="4031873"/>
          </a:xfrm>
          <a:prstGeom prst="rect">
            <a:avLst/>
          </a:prstGeom>
          <a:noFill/>
        </p:spPr>
        <p:txBody>
          <a:bodyPr wrap="square" rtlCol="0">
            <a:spAutoFit/>
          </a:bodyPr>
          <a:lstStyle/>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Chia lớp thành 2 đội. Hai đội sẽ bắt thăm xem đội nào được nói trước.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Khi quản trò nêu xong câu hỏi “Hít thở đúng cách có lợi gì?” và hô bắt đầu thì lần lượt mỗi nhóm đưa ra một câu trả lời, trọng tài sẽ đếm số câu trả lời của mồi nhóm.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Trò chơi sẽ kết thúc khi các nhóm không còn câu trả lời.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Đội nào có nhiều câu trả lời đúng hơn sẽ thắng cuộc.</a:t>
            </a:r>
            <a:endParaRPr lang="en-US" altLang="zh-CN" sz="3200" kern="0" dirty="0">
              <a:ln w="3175">
                <a:solidFill>
                  <a:srgbClr val="EC4646"/>
                </a:solidFill>
              </a:ln>
              <a:solidFill>
                <a:srgbClr val="002060"/>
              </a:solidFill>
              <a:latin typeface="Arial" panose="020B0604020202020204" pitchFamily="34" charset="0"/>
              <a:ea typeface="站酷快乐体2016修订版" panose="02010600030101010101" pitchFamily="2" charset="-122"/>
              <a:cs typeface="Arial" panose="020B0604020202020204" pitchFamily="34" charset="0"/>
            </a:endParaRPr>
          </a:p>
          <a:p>
            <a:pPr algn="just" defTabSz="914217">
              <a:defRPr/>
            </a:pPr>
            <a:endParaRPr lang="zh-CN" altLang="en-US" sz="3200" kern="0" dirty="0">
              <a:ln w="3175">
                <a:solidFill>
                  <a:srgbClr val="EC4646"/>
                </a:solidFill>
              </a:ln>
              <a:solidFill>
                <a:srgbClr val="002060"/>
              </a:solidFill>
              <a:latin typeface="Arial" panose="020B0604020202020204" pitchFamily="34" charset="0"/>
              <a:ea typeface="站酷快乐体2016修订版" panose="02010600030101010101" pitchFamily="2" charset="-122"/>
              <a:cs typeface="Arial" panose="020B0604020202020204" pitchFamily="34"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ipe(left)">
                                      <p:cBhvr>
                                        <p:cTn id="19" dur="50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wipe(left)">
                                      <p:cBhvr>
                                        <p:cTn id="24" dur="500"/>
                                        <p:tgtEl>
                                          <p:spTgt spid="2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xEl>
                                              <p:pRg st="3" end="3"/>
                                            </p:txEl>
                                          </p:spTgt>
                                        </p:tgtEl>
                                        <p:attrNameLst>
                                          <p:attrName>style.visibility</p:attrName>
                                        </p:attrNameLst>
                                      </p:cBhvr>
                                      <p:to>
                                        <p:strVal val="visible"/>
                                      </p:to>
                                    </p:set>
                                    <p:animEffect transition="in" filter="wipe(left)">
                                      <p:cBhvr>
                                        <p:cTn id="29"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DC7126-7D05-462F-92D4-25D0B3E9F96F}"/>
              </a:ext>
            </a:extLst>
          </p:cNvPr>
          <p:cNvPicPr>
            <a:picLocks noChangeAspect="1"/>
          </p:cNvPicPr>
          <p:nvPr/>
        </p:nvPicPr>
        <p:blipFill>
          <a:blip r:embed="rId4"/>
          <a:stretch>
            <a:fillRect/>
          </a:stretch>
        </p:blipFill>
        <p:spPr>
          <a:xfrm>
            <a:off x="1409700" y="1057275"/>
            <a:ext cx="9372600" cy="4476750"/>
          </a:xfrm>
          <a:prstGeom prst="rect">
            <a:avLst/>
          </a:prstGeom>
        </p:spPr>
      </p:pic>
    </p:spTree>
    <p:extLst>
      <p:ext uri="{BB962C8B-B14F-4D97-AF65-F5344CB8AC3E}">
        <p14:creationId xmlns:p14="http://schemas.microsoft.com/office/powerpoint/2010/main" val="2681116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941478"/>
            <a:ext cx="13477875" cy="5038301"/>
          </a:xfrm>
          <a:prstGeom prst="rect">
            <a:avLst/>
          </a:prstGeom>
        </p:spPr>
      </p:pic>
      <p:grpSp>
        <p:nvGrpSpPr>
          <p:cNvPr id="10" name="Group 9"/>
          <p:cNvGrpSpPr/>
          <p:nvPr/>
        </p:nvGrpSpPr>
        <p:grpSpPr>
          <a:xfrm>
            <a:off x="-269329" y="-242336"/>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646481" cy="1569703"/>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9598" b="0" i="0" u="none" strike="noStrike" kern="0" cap="none" spc="0" normalizeH="0" baseline="0" noProof="0" dirty="0">
                  <a:ln w="3175">
                    <a:noFill/>
                  </a:ln>
                  <a:solidFill>
                    <a:srgbClr val="EC4646"/>
                  </a:solidFill>
                  <a:effectLst/>
                  <a:uLnTx/>
                  <a:uFillTx/>
                  <a:latin typeface="Patrick Hand" panose="00000500000000000000" pitchFamily="2" charset="0"/>
                  <a:ea typeface="站酷快乐体2016修订版" panose="02010600030101010101" pitchFamily="2" charset="-122"/>
                  <a:cs typeface="Pattaya" panose="00000500000000000000" pitchFamily="2" charset="-34"/>
                </a:rPr>
                <a:t>4</a:t>
              </a:r>
              <a:endParaRPr kumimoji="0" lang="en-US" sz="3199" b="0" i="0" u="none" strike="noStrike" kern="1200" cap="none" spc="0" normalizeH="0" baseline="0" noProof="0" dirty="0">
                <a:ln>
                  <a:noFill/>
                </a:ln>
                <a:solidFill>
                  <a:srgbClr val="000000"/>
                </a:solidFill>
                <a:effectLst/>
                <a:uLnTx/>
                <a:uFillTx/>
                <a:latin typeface="Patrick Hand" panose="00000500000000000000" pitchFamily="2" charset="0"/>
                <a:ea typeface="+mn-ea"/>
                <a:cs typeface="Pattaya" panose="00000500000000000000" pitchFamily="2" charset="-34"/>
              </a:endParaRPr>
            </a:p>
          </p:txBody>
        </p:sp>
      </p:grpSp>
      <p:pic>
        <p:nvPicPr>
          <p:cNvPr id="4" name="Picture 3">
            <a:extLst>
              <a:ext uri="{FF2B5EF4-FFF2-40B4-BE49-F238E27FC236}">
                <a16:creationId xmlns:a16="http://schemas.microsoft.com/office/drawing/2014/main" id="{90A9A1B2-C153-4225-8AC6-EF4114A085CD}"/>
              </a:ext>
            </a:extLst>
          </p:cNvPr>
          <p:cNvPicPr>
            <a:picLocks noChangeAspect="1"/>
          </p:cNvPicPr>
          <p:nvPr/>
        </p:nvPicPr>
        <p:blipFill>
          <a:blip r:embed="rId6"/>
          <a:stretch>
            <a:fillRect/>
          </a:stretch>
        </p:blipFill>
        <p:spPr>
          <a:xfrm>
            <a:off x="2568318" y="2587679"/>
            <a:ext cx="8846063" cy="1682642"/>
          </a:xfrm>
          <a:prstGeom prst="rect">
            <a:avLst/>
          </a:prstGeom>
        </p:spPr>
      </p:pic>
    </p:spTree>
    <p:extLst>
      <p:ext uri="{BB962C8B-B14F-4D97-AF65-F5344CB8AC3E}">
        <p14:creationId xmlns:p14="http://schemas.microsoft.com/office/powerpoint/2010/main" val="37850547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105" y="941478"/>
            <a:ext cx="8632692" cy="5038301"/>
          </a:xfrm>
          <a:prstGeom prst="rect">
            <a:avLst/>
          </a:prstGeom>
        </p:spPr>
      </p:pic>
      <p:grpSp>
        <p:nvGrpSpPr>
          <p:cNvPr id="10" name="Group 9"/>
          <p:cNvGrpSpPr/>
          <p:nvPr/>
        </p:nvGrpSpPr>
        <p:grpSpPr>
          <a:xfrm>
            <a:off x="1769021" y="786364"/>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456369" y="1659386"/>
              <a:ext cx="760144" cy="1569660"/>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2</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2" name="Picture 1"/>
          <p:cNvPicPr>
            <a:picLocks noChangeAspect="1"/>
          </p:cNvPicPr>
          <p:nvPr/>
        </p:nvPicPr>
        <p:blipFill>
          <a:blip r:embed="rId6"/>
          <a:stretch>
            <a:fillRect/>
          </a:stretch>
        </p:blipFill>
        <p:spPr>
          <a:xfrm>
            <a:off x="5526830" y="1613807"/>
            <a:ext cx="4693241" cy="3693641"/>
          </a:xfrm>
          <a:prstGeom prst="rect">
            <a:avLst/>
          </a:prstGeom>
        </p:spPr>
      </p:pic>
    </p:spTree>
    <p:extLst>
      <p:ext uri="{BB962C8B-B14F-4D97-AF65-F5344CB8AC3E}">
        <p14:creationId xmlns:p14="http://schemas.microsoft.com/office/powerpoint/2010/main" val="148455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204" y="123132"/>
            <a:ext cx="10961071" cy="1221387"/>
            <a:chOff x="0" y="123160"/>
            <a:chExt cx="10963608" cy="122167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160"/>
              <a:ext cx="1412954" cy="1221670"/>
            </a:xfrm>
            <a:prstGeom prst="rect">
              <a:avLst/>
            </a:prstGeom>
          </p:spPr>
        </p:pic>
        <p:sp>
          <p:nvSpPr>
            <p:cNvPr id="16" name="文本框 15"/>
            <p:cNvSpPr txBox="1"/>
            <p:nvPr/>
          </p:nvSpPr>
          <p:spPr>
            <a:xfrm>
              <a:off x="1088615" y="264186"/>
              <a:ext cx="9874993" cy="1055853"/>
            </a:xfrm>
            <a:prstGeom prst="roundRect">
              <a:avLst/>
            </a:prstGeom>
            <a:noFill/>
          </p:spPr>
          <p:txBody>
            <a:bodyPr wrap="square" rtlCol="0">
              <a:spAutoFit/>
            </a:bodyPr>
            <a:lstStyle/>
            <a:p>
              <a:pPr marL="0" marR="0" algn="just">
                <a:spcBef>
                  <a:spcPts val="700"/>
                </a:spcBef>
                <a:spcAft>
                  <a:spcPts val="700"/>
                </a:spcAft>
                <a:tabLst>
                  <a:tab pos="3160395" algn="ctr"/>
                  <a:tab pos="5740400" algn="l"/>
                </a:tabLst>
              </a:pPr>
              <a:r>
                <a:rPr lang="nl-NL" sz="2800" b="1" dirty="0">
                  <a:solidFill>
                    <a:schemeClr val="accent2">
                      <a:lumMod val="75000"/>
                    </a:schemeClr>
                  </a:solidFill>
                  <a:effectLst/>
                  <a:latin typeface="Arial" panose="020B0604020202020204" pitchFamily="34" charset="0"/>
                  <a:ea typeface="Times New Roman" panose="02020603050405020304" pitchFamily="18" charset="0"/>
                  <a:cs typeface="Arial" panose="020B0604020202020204" pitchFamily="34" charset="0"/>
                </a:rPr>
                <a:t>Quan sát các Hình 1-4 trang 99 SGK và nêu nhận xét ở hình nào không khí chứa nhiều khói, bụi.</a:t>
              </a:r>
              <a:endParaRPr lang="en-US" sz="28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12" name="Picture 11">
            <a:extLst>
              <a:ext uri="{FF2B5EF4-FFF2-40B4-BE49-F238E27FC236}">
                <a16:creationId xmlns:a16="http://schemas.microsoft.com/office/drawing/2014/main" id="{292C2326-D9A7-415E-8980-DAB5F6DD6DC7}"/>
              </a:ext>
            </a:extLst>
          </p:cNvPr>
          <p:cNvPicPr>
            <a:picLocks noChangeAspect="1"/>
          </p:cNvPicPr>
          <p:nvPr/>
        </p:nvPicPr>
        <p:blipFill>
          <a:blip r:embed="rId5"/>
          <a:stretch>
            <a:fillRect/>
          </a:stretch>
        </p:blipFill>
        <p:spPr>
          <a:xfrm>
            <a:off x="2883878" y="1319733"/>
            <a:ext cx="6610350" cy="5353050"/>
          </a:xfrm>
          <a:prstGeom prst="rect">
            <a:avLst/>
          </a:prstGeom>
        </p:spPr>
      </p:pic>
      <p:grpSp>
        <p:nvGrpSpPr>
          <p:cNvPr id="15" name="Group 14">
            <a:extLst>
              <a:ext uri="{FF2B5EF4-FFF2-40B4-BE49-F238E27FC236}">
                <a16:creationId xmlns:a16="http://schemas.microsoft.com/office/drawing/2014/main" id="{DC9C446C-1622-4359-A822-E5DAB9C832E3}"/>
              </a:ext>
            </a:extLst>
          </p:cNvPr>
          <p:cNvGrpSpPr/>
          <p:nvPr/>
        </p:nvGrpSpPr>
        <p:grpSpPr>
          <a:xfrm>
            <a:off x="8919173" y="4424882"/>
            <a:ext cx="3192504" cy="2247901"/>
            <a:chOff x="8919173" y="4424882"/>
            <a:chExt cx="3192504" cy="2247901"/>
          </a:xfrm>
        </p:grpSpPr>
        <p:pic>
          <p:nvPicPr>
            <p:cNvPr id="14" name="Picture 13">
              <a:extLst>
                <a:ext uri="{FF2B5EF4-FFF2-40B4-BE49-F238E27FC236}">
                  <a16:creationId xmlns:a16="http://schemas.microsoft.com/office/drawing/2014/main" id="{3CB3DD8C-5827-42D5-8DE3-CD71E52368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9173" y="4424882"/>
              <a:ext cx="3192504" cy="2247901"/>
            </a:xfrm>
            <a:prstGeom prst="rect">
              <a:avLst/>
            </a:prstGeom>
          </p:spPr>
        </p:pic>
        <p:sp>
          <p:nvSpPr>
            <p:cNvPr id="13" name="Rectangle: Rounded Corners 12">
              <a:extLst>
                <a:ext uri="{FF2B5EF4-FFF2-40B4-BE49-F238E27FC236}">
                  <a16:creationId xmlns:a16="http://schemas.microsoft.com/office/drawing/2014/main" id="{7F4B303E-2E6B-4FAB-A342-9E450B194178}"/>
                </a:ext>
              </a:extLst>
            </p:cNvPr>
            <p:cNvSpPr/>
            <p:nvPr/>
          </p:nvSpPr>
          <p:spPr>
            <a:xfrm>
              <a:off x="9163050" y="6076950"/>
              <a:ext cx="2838450" cy="5958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latin typeface="Arial" panose="020B0604020202020204" pitchFamily="34" charset="0"/>
                  <a:cs typeface="Arial" panose="020B0604020202020204" pitchFamily="34" charset="0"/>
                </a:rPr>
                <a:t>Thảo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nhóm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đôi</a:t>
              </a:r>
              <a:endParaRPr lang="en-US" sz="2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6735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FCC6EC-968A-4540-BDB3-AC11BFDFCC67}"/>
              </a:ext>
            </a:extLst>
          </p:cNvPr>
          <p:cNvSpPr/>
          <p:nvPr/>
        </p:nvSpPr>
        <p:spPr>
          <a:xfrm>
            <a:off x="342900" y="4137352"/>
            <a:ext cx="4610100" cy="1384995"/>
          </a:xfrm>
          <a:prstGeom prst="rect">
            <a:avLst/>
          </a:prstGeom>
          <a:solidFill>
            <a:srgbClr val="FFD1DB">
              <a:alpha val="64706"/>
            </a:srgbClr>
          </a:solidFill>
        </p:spPr>
        <p:txBody>
          <a:bodyPr wrap="square">
            <a:spAutoFit/>
          </a:bodyPr>
          <a:lstStyle/>
          <a:p>
            <a:pPr algn="ctr" defTabSz="914217"/>
            <a:r>
              <a:rPr lang="nl-NL" sz="2800" i="1" dirty="0"/>
              <a:t>Không khí ở đường phố có nhiều khói, bụi do các ô tô thải ra</a:t>
            </a:r>
            <a:endParaRPr lang="en-US" sz="2800" dirty="0">
              <a:ln w="3175">
                <a:solidFill>
                  <a:srgbClr val="000000"/>
                </a:solidFill>
              </a:ln>
              <a:solidFill>
                <a:srgbClr val="000000"/>
              </a:solidFill>
              <a:latin typeface="Calibri"/>
            </a:endParaRPr>
          </a:p>
        </p:txBody>
      </p:sp>
      <p:pic>
        <p:nvPicPr>
          <p:cNvPr id="12" name="Picture 11">
            <a:extLst>
              <a:ext uri="{FF2B5EF4-FFF2-40B4-BE49-F238E27FC236}">
                <a16:creationId xmlns:a16="http://schemas.microsoft.com/office/drawing/2014/main" id="{D028F72B-3A59-4A8A-82FF-289005BC096A}"/>
              </a:ext>
            </a:extLst>
          </p:cNvPr>
          <p:cNvPicPr>
            <a:picLocks noChangeAspect="1"/>
          </p:cNvPicPr>
          <p:nvPr/>
        </p:nvPicPr>
        <p:blipFill>
          <a:blip r:embed="rId4"/>
          <a:stretch>
            <a:fillRect/>
          </a:stretch>
        </p:blipFill>
        <p:spPr>
          <a:xfrm>
            <a:off x="495300" y="405438"/>
            <a:ext cx="4457700" cy="3470424"/>
          </a:xfrm>
          <a:prstGeom prst="rect">
            <a:avLst/>
          </a:prstGeom>
        </p:spPr>
      </p:pic>
      <p:pic>
        <p:nvPicPr>
          <p:cNvPr id="14" name="Picture 13">
            <a:extLst>
              <a:ext uri="{FF2B5EF4-FFF2-40B4-BE49-F238E27FC236}">
                <a16:creationId xmlns:a16="http://schemas.microsoft.com/office/drawing/2014/main" id="{EF9F1C3B-9F84-4D05-BD75-6A9ABFE7DE34}"/>
              </a:ext>
            </a:extLst>
          </p:cNvPr>
          <p:cNvPicPr>
            <a:picLocks noChangeAspect="1"/>
          </p:cNvPicPr>
          <p:nvPr/>
        </p:nvPicPr>
        <p:blipFill>
          <a:blip r:embed="rId5"/>
          <a:stretch>
            <a:fillRect/>
          </a:stretch>
        </p:blipFill>
        <p:spPr>
          <a:xfrm>
            <a:off x="6700837" y="472408"/>
            <a:ext cx="4062413" cy="3336484"/>
          </a:xfrm>
          <a:prstGeom prst="rect">
            <a:avLst/>
          </a:prstGeom>
        </p:spPr>
      </p:pic>
      <p:sp>
        <p:nvSpPr>
          <p:cNvPr id="17" name="Rectangle 16">
            <a:extLst>
              <a:ext uri="{FF2B5EF4-FFF2-40B4-BE49-F238E27FC236}">
                <a16:creationId xmlns:a16="http://schemas.microsoft.com/office/drawing/2014/main" id="{222D9089-5E6D-4E91-A995-A57B9C415385}"/>
              </a:ext>
            </a:extLst>
          </p:cNvPr>
          <p:cNvSpPr/>
          <p:nvPr/>
        </p:nvSpPr>
        <p:spPr>
          <a:xfrm>
            <a:off x="6943725" y="3994477"/>
            <a:ext cx="4610100" cy="954107"/>
          </a:xfrm>
          <a:prstGeom prst="rect">
            <a:avLst/>
          </a:prstGeom>
          <a:solidFill>
            <a:srgbClr val="FFD1DB">
              <a:alpha val="64706"/>
            </a:srgbClr>
          </a:solidFill>
        </p:spPr>
        <p:txBody>
          <a:bodyPr wrap="square">
            <a:spAutoFit/>
          </a:bodyPr>
          <a:lstStyle/>
          <a:p>
            <a:pPr algn="ctr" defTabSz="914217"/>
            <a:r>
              <a:rPr lang="nl-NL" sz="2800" i="1" dirty="0"/>
              <a:t>Không khí trong nhà có khói thuốc lá.</a:t>
            </a:r>
            <a:endParaRPr lang="en-US" sz="2800" dirty="0">
              <a:ln w="3175">
                <a:solidFill>
                  <a:srgbClr val="000000"/>
                </a:solidFill>
              </a:ln>
              <a:solidFill>
                <a:srgbClr val="000000"/>
              </a:solidFill>
              <a:latin typeface="Calibri"/>
            </a:endParaRPr>
          </a:p>
        </p:txBody>
      </p:sp>
    </p:spTree>
    <p:extLst>
      <p:ext uri="{BB962C8B-B14F-4D97-AF65-F5344CB8AC3E}">
        <p14:creationId xmlns:p14="http://schemas.microsoft.com/office/powerpoint/2010/main" val="2608722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42924" y="-142875"/>
            <a:ext cx="11344274" cy="6134099"/>
            <a:chOff x="7366165" y="2086418"/>
            <a:chExt cx="5544617" cy="4402493"/>
          </a:xfrm>
        </p:grpSpPr>
        <p:pic>
          <p:nvPicPr>
            <p:cNvPr id="22" name="图片 10">
              <a:extLst>
                <a:ext uri="{FF2B5EF4-FFF2-40B4-BE49-F238E27FC236}">
                  <a16:creationId xmlns:a16="http://schemas.microsoft.com/office/drawing/2014/main" id="{C5FB9567-6390-4F08-ADB0-5D4C7866B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165" y="2086418"/>
              <a:ext cx="5544617" cy="4402493"/>
            </a:xfrm>
            <a:prstGeom prst="rect">
              <a:avLst/>
            </a:prstGeom>
          </p:spPr>
        </p:pic>
        <p:sp>
          <p:nvSpPr>
            <p:cNvPr id="17" name="文本框 15"/>
            <p:cNvSpPr txBox="1"/>
            <p:nvPr/>
          </p:nvSpPr>
          <p:spPr>
            <a:xfrm>
              <a:off x="8460680" y="2970867"/>
              <a:ext cx="3127959" cy="757618"/>
            </a:xfrm>
            <a:prstGeom prst="roundRect">
              <a:avLst/>
            </a:prstGeom>
            <a:solidFill>
              <a:schemeClr val="accent1">
                <a:lumMod val="40000"/>
                <a:lumOff val="60000"/>
              </a:schemeClr>
            </a:solidFill>
          </p:spPr>
          <p:txBody>
            <a:bodyPr wrap="square" rtlCol="0">
              <a:spAutoFit/>
            </a:bodyPr>
            <a:lstStyle/>
            <a:p>
              <a:pPr algn="just" defTabSz="914217">
                <a:defRPr/>
              </a:pP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1.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Em</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cảm</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thấy</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thế</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nào</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phải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thở</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không</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khí</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có</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nhiều</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khói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bụi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a:t>
              </a:r>
              <a:endParaRPr lang="zh-CN" altLang="en-US"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endParaRPr>
            </a:p>
          </p:txBody>
        </p:sp>
        <p:sp>
          <p:nvSpPr>
            <p:cNvPr id="18" name="文本框 15"/>
            <p:cNvSpPr txBox="1"/>
            <p:nvPr/>
          </p:nvSpPr>
          <p:spPr>
            <a:xfrm>
              <a:off x="8369478" y="3846698"/>
              <a:ext cx="3475720" cy="757618"/>
            </a:xfrm>
            <a:prstGeom prst="roundRect">
              <a:avLst/>
            </a:prstGeom>
            <a:solidFill>
              <a:srgbClr val="DEF1AD"/>
            </a:solidFill>
          </p:spPr>
          <p:txBody>
            <a:bodyPr wrap="square" rtlCol="0">
              <a:spAutoFit/>
            </a:bodyPr>
            <a:lstStyle/>
            <a:p>
              <a:pPr defTabSz="914217">
                <a:defRPr/>
              </a:pPr>
              <a:r>
                <a:rPr lang="en-US" altLang="zh-CN" sz="2800" kern="0" dirty="0">
                  <a:ln w="3175">
                    <a:solidFill>
                      <a:srgbClr val="00B050"/>
                    </a:solidFill>
                  </a:ln>
                  <a:solidFill>
                    <a:srgbClr val="00B050"/>
                  </a:solidFill>
                  <a:latin typeface="Calibri"/>
                  <a:ea typeface="站酷快乐体2016修订版" panose="02010600030101010101" pitchFamily="2" charset="-122"/>
                </a:rPr>
                <a:t>2. </a:t>
              </a:r>
              <a:r>
                <a:rPr lang="vi-VN" altLang="zh-CN" sz="2800" kern="0" dirty="0">
                  <a:ln w="3175">
                    <a:solidFill>
                      <a:srgbClr val="00B050"/>
                    </a:solidFill>
                  </a:ln>
                  <a:solidFill>
                    <a:srgbClr val="00B050"/>
                  </a:solidFill>
                  <a:latin typeface="Calibri"/>
                  <a:ea typeface="站酷快乐体2016修订版" panose="02010600030101010101" pitchFamily="2" charset="-122"/>
                </a:rPr>
                <a:t>Tại sao chúng ta nên tránh xa nơi có khói, bụi?</a:t>
              </a:r>
              <a:endParaRPr lang="zh-CN" altLang="en-US" sz="2800" kern="0" dirty="0">
                <a:ln w="3175">
                  <a:solidFill>
                    <a:srgbClr val="00B050"/>
                  </a:solidFill>
                </a:ln>
                <a:solidFill>
                  <a:srgbClr val="00B050"/>
                </a:solidFill>
                <a:latin typeface="Calibri"/>
                <a:ea typeface="站酷快乐体2016修订版" panose="02010600030101010101" pitchFamily="2" charset="-122"/>
              </a:endParaRPr>
            </a:p>
          </p:txBody>
        </p:sp>
        <p:sp>
          <p:nvSpPr>
            <p:cNvPr id="26" name="5-Point Star 25"/>
            <p:cNvSpPr/>
            <p:nvPr/>
          </p:nvSpPr>
          <p:spPr>
            <a:xfrm>
              <a:off x="11422731" y="3697502"/>
              <a:ext cx="360000"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7" name="5-Point Star 26"/>
            <p:cNvSpPr/>
            <p:nvPr/>
          </p:nvSpPr>
          <p:spPr>
            <a:xfrm>
              <a:off x="8280681" y="5623186"/>
              <a:ext cx="360000"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3" name="文本框 15">
              <a:extLst>
                <a:ext uri="{FF2B5EF4-FFF2-40B4-BE49-F238E27FC236}">
                  <a16:creationId xmlns:a16="http://schemas.microsoft.com/office/drawing/2014/main" id="{C27D082F-FA04-4576-B3A9-D8FE282EADBF}"/>
                </a:ext>
              </a:extLst>
            </p:cNvPr>
            <p:cNvSpPr txBox="1"/>
            <p:nvPr/>
          </p:nvSpPr>
          <p:spPr>
            <a:xfrm>
              <a:off x="8353252" y="4722529"/>
              <a:ext cx="3475720" cy="75761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914217">
                <a:defRPr/>
              </a:pPr>
              <a:r>
                <a:rPr lang="en-US" altLang="zh-CN" sz="2800" kern="0" dirty="0">
                  <a:ln w="3175">
                    <a:solidFill>
                      <a:srgbClr val="00B050"/>
                    </a:solidFill>
                  </a:ln>
                  <a:solidFill>
                    <a:srgbClr val="00B050"/>
                  </a:solidFill>
                  <a:latin typeface="Calibri"/>
                  <a:ea typeface="站酷快乐体2016修订版" panose="02010600030101010101" pitchFamily="2" charset="-122"/>
                </a:rPr>
                <a:t>3. </a:t>
              </a:r>
              <a:r>
                <a:rPr lang="vi-VN" altLang="zh-CN" sz="2800" kern="0" dirty="0">
                  <a:ln w="3175">
                    <a:solidFill>
                      <a:srgbClr val="00B050"/>
                    </a:solidFill>
                  </a:ln>
                  <a:solidFill>
                    <a:srgbClr val="00B050"/>
                  </a:solidFill>
                  <a:latin typeface="Calibri"/>
                  <a:ea typeface="站酷快乐体2016修订版" panose="02010600030101010101" pitchFamily="2" charset="-122"/>
                </a:rPr>
                <a:t>Trong trường hợp phải tiếp xúc với không khí có nhiều khói, bụi, chúng ta cần làm gì?</a:t>
              </a:r>
              <a:endParaRPr lang="zh-CN" altLang="en-US" sz="2800" kern="0" dirty="0">
                <a:ln w="3175">
                  <a:solidFill>
                    <a:srgbClr val="00B050"/>
                  </a:solidFill>
                </a:ln>
                <a:solidFill>
                  <a:srgbClr val="00B050"/>
                </a:solidFill>
                <a:latin typeface="Calibri"/>
                <a:ea typeface="站酷快乐体2016修订版" panose="02010600030101010101" pitchFamily="2" charset="-122"/>
              </a:endParaRPr>
            </a:p>
          </p:txBody>
        </p:sp>
      </p:grpSp>
      <p:pic>
        <p:nvPicPr>
          <p:cNvPr id="9" name="Picture 8"/>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foregroundMark x1="7797" y1="88646" x2="88814" y2="85153"/>
                        <a14:foregroundMark x1="33220" y1="89083" x2="51525" y2="83406"/>
                        <a14:foregroundMark x1="31186" y1="87773" x2="44746" y2="87773"/>
                      </a14:backgroundRemoval>
                    </a14:imgEffect>
                  </a14:imgLayer>
                </a14:imgProps>
              </a:ext>
              <a:ext uri="{28A0092B-C50C-407E-A947-70E740481C1C}">
                <a14:useLocalDpi xmlns:a14="http://schemas.microsoft.com/office/drawing/2010/main" val="0"/>
              </a:ext>
            </a:extLst>
          </a:blip>
          <a:stretch>
            <a:fillRect/>
          </a:stretch>
        </p:blipFill>
        <p:spPr>
          <a:xfrm>
            <a:off x="8687065" y="4132503"/>
            <a:ext cx="3376090" cy="2620761"/>
          </a:xfrm>
          <a:prstGeom prst="rect">
            <a:avLst/>
          </a:prstGeom>
        </p:spPr>
      </p:pic>
    </p:spTree>
    <p:extLst>
      <p:ext uri="{BB962C8B-B14F-4D97-AF65-F5344CB8AC3E}">
        <p14:creationId xmlns:p14="http://schemas.microsoft.com/office/powerpoint/2010/main" val="12944281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6"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300</Words>
  <PresentationFormat>Widescreen</PresentationFormat>
  <Paragraphs>33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Patrick Hand</vt:lpstr>
      <vt:lpstr>字魂59号-创粗黑</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2022-01-01T07:34:10Z</dcterms:created>
  <dcterms:modified xsi:type="dcterms:W3CDTF">2022-01-07T07:18:52Z</dcterms:modified>
</cp:coreProperties>
</file>