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501" r:id="rId2"/>
    <p:sldId id="500" r:id="rId3"/>
    <p:sldId id="281" r:id="rId4"/>
    <p:sldId id="503" r:id="rId5"/>
    <p:sldId id="504" r:id="rId6"/>
    <p:sldId id="502" r:id="rId7"/>
    <p:sldId id="505" r:id="rId8"/>
    <p:sldId id="506" r:id="rId9"/>
    <p:sldId id="507" r:id="rId10"/>
    <p:sldId id="509" r:id="rId11"/>
    <p:sldId id="508" r:id="rId12"/>
    <p:sldId id="510" r:id="rId13"/>
    <p:sldId id="321" r:id="rId14"/>
    <p:sldId id="512" r:id="rId15"/>
    <p:sldId id="511" r:id="rId16"/>
    <p:sldId id="514" r:id="rId17"/>
    <p:sldId id="513" r:id="rId18"/>
    <p:sldId id="515" r:id="rId19"/>
    <p:sldId id="516" r:id="rId20"/>
    <p:sldId id="517" r:id="rId21"/>
    <p:sldId id="518" r:id="rId22"/>
    <p:sldId id="519" r:id="rId23"/>
    <p:sldId id="521" r:id="rId24"/>
    <p:sldId id="520" r:id="rId25"/>
    <p:sldId id="522" r:id="rId26"/>
    <p:sldId id="261" r:id="rId27"/>
    <p:sldId id="27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7849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3962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742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1014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184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146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56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5481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2522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microsoft.com/office/2007/relationships/hdphoto" Target="../media/hdphoto4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5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5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svg"/><Relationship Id="rId7" Type="http://schemas.openxmlformats.org/officeDocument/2006/relationships/image" Target="../media/image5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5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6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6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svg"/><Relationship Id="rId7" Type="http://schemas.openxmlformats.org/officeDocument/2006/relationships/image" Target="../media/image6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4.svg"/><Relationship Id="rId7" Type="http://schemas.openxmlformats.org/officeDocument/2006/relationships/image" Target="../media/image6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6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6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4.svg"/><Relationship Id="rId7" Type="http://schemas.openxmlformats.org/officeDocument/2006/relationships/image" Target="../media/image7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microsoft.com/office/2007/relationships/hdphoto" Target="../media/hdphoto9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7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sv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289767" y="177087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12444" y="265679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26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333FF"/>
                </a:solidFill>
                <a:latin typeface="More Sugar"/>
              </a:rPr>
              <a:t>BÀI 4: KHẢO SÁT HÀM SỐ VÀ VẼ ĐỒ THỊ MỘT SỐ HÀM SỐ C</a:t>
            </a:r>
            <a:r>
              <a:rPr lang="vi-VN" sz="54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5400" b="1" dirty="0">
                <a:solidFill>
                  <a:srgbClr val="3333FF"/>
                </a:solidFill>
                <a:latin typeface="More Sugar"/>
              </a:rPr>
              <a:t> BẢN (TIẾT 4)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385472" y="5015939"/>
            <a:ext cx="824503" cy="9275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338CFE91-50E0-47DB-852C-15CF5F732B8E}"/>
              </a:ext>
            </a:extLst>
          </p:cNvPr>
          <p:cNvSpPr/>
          <p:nvPr/>
        </p:nvSpPr>
        <p:spPr>
          <a:xfrm>
            <a:off x="9902096" y="244150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86036CF7-0210-4DA7-B4E0-8F273CBAF6EC}"/>
              </a:ext>
            </a:extLst>
          </p:cNvPr>
          <p:cNvSpPr/>
          <p:nvPr/>
        </p:nvSpPr>
        <p:spPr>
          <a:xfrm rot="813216">
            <a:off x="9873761" y="3185516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6: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000" b="1" dirty="0"/>
                  <a:t>Lời </a:t>
                </a:r>
                <a:r>
                  <a:rPr lang="en-US" sz="2000" b="1" dirty="0" err="1"/>
                  <a:t>giải</a:t>
                </a:r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vô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cực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giới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vô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cực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tiệm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cận</a:t>
                </a:r>
                <a:r>
                  <a:rPr lang="en-US" sz="20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0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000">
                          <a:latin typeface="Cambria Math" panose="020405030504060302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+4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=+∞;</m:t>
                      </m:r>
                      <m:limLow>
                        <m:limLow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0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000">
                          <a:latin typeface="Cambria Math" panose="020405030504060302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+4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∞.</m:t>
                      </m:r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 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+4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+2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1)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 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+4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+2</m:t>
                            </m:r>
                          </m:den>
                        </m:f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Suy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tiệm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xiền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∞;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Suy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tiệm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đứng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0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1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223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6: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000" b="1" dirty="0"/>
                  <a:t>Lời </a:t>
                </a:r>
                <a:r>
                  <a:rPr lang="en-US" sz="2000" b="1" dirty="0" err="1"/>
                  <a:t>giải</a:t>
                </a:r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Bảng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thiên</a:t>
                </a:r>
                <a:r>
                  <a:rPr lang="en-US" sz="2400" dirty="0"/>
                  <a:t>:				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=0⇔−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=−4</m:t>
                    </m:r>
                    <m:r>
                      <m:rPr>
                        <m:nor/>
                      </m:rPr>
                      <a:rPr lang="en-US" sz="2400" i="1"/>
                      <m:t> </m:t>
                    </m:r>
                    <m:r>
                      <m:rPr>
                        <m:nor/>
                      </m:rPr>
                      <a:rPr lang="en-US" sz="2400"/>
                      <m:t>ho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ặ</m:t>
                    </m:r>
                    <m:r>
                      <m:rPr>
                        <m:nor/>
                      </m:rPr>
                      <a:rPr lang="en-US" sz="2400"/>
                      <m:t>c</m:t>
                    </m:r>
                    <m:r>
                      <m:rPr>
                        <m:nor/>
                      </m:rPr>
                      <a:rPr lang="en-US" sz="2400" i="1"/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en-US" sz="2400"/>
                      <m:t>.</m:t>
                    </m:r>
                    <m:r>
                      <m:rPr>
                        <m:nor/>
                      </m:rPr>
                      <a:rPr lang="en-US" sz="2400" i="1"/>
                      <m:t> 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−4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39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2024_01_26_679e2547f4988ec238d7g-10.jpeg">
            <a:extLst>
              <a:ext uri="{FF2B5EF4-FFF2-40B4-BE49-F238E27FC236}">
                <a16:creationId xmlns:a16="http://schemas.microsoft.com/office/drawing/2014/main" id="{2B297E29-00FB-4327-B90E-81699B367A15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52145" y="2067951"/>
            <a:ext cx="5043855" cy="1683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BE2B65-737F-4519-B74B-A2DFFAD48420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2401" y="970670"/>
            <a:ext cx="4166919" cy="291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54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6: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000" b="1" dirty="0"/>
                  <a:t>Lời </a:t>
                </a:r>
                <a:r>
                  <a:rPr lang="en-US" sz="2000" b="1" dirty="0" err="1"/>
                  <a:t>giải</a:t>
                </a:r>
                <a:endParaRPr lang="en-US" sz="2000" b="1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giao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trục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điểm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được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biểu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diễn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Hình</a:t>
                </a:r>
                <a:r>
                  <a:rPr lang="en-US" sz="2600" dirty="0"/>
                  <a:t> 6 . </a:t>
                </a:r>
                <a:r>
                  <a:rPr lang="en-US" sz="2600" dirty="0" err="1"/>
                  <a:t>Tâm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đối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xứng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điểm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−2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/>
                  <a:t>. </a:t>
                </a:r>
                <a:r>
                  <a:rPr lang="en-US" sz="2600" dirty="0" err="1"/>
                  <a:t>Các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trục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đối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xứng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hai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Hình</a:t>
                </a:r>
                <a:r>
                  <a:rPr lang="en-US" sz="2600" dirty="0"/>
                  <a:t> 6 </a:t>
                </a:r>
                <a:r>
                  <a:rPr lang="en-US" sz="2600" dirty="0" err="1"/>
                  <a:t>đường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phân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góc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tạo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bởi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hai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tiệm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cận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50000"/>
                  </a:lnSpc>
                </a:pPr>
                <a:endParaRPr lang="en-US" sz="20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567" r="-17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117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-40946"/>
            <a:ext cx="4129093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3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dirty="0" err="1"/>
                  <a:t>Kháo</a:t>
                </a:r>
                <a:r>
                  <a:rPr lang="en-US" dirty="0"/>
                  <a:t> </a:t>
                </a:r>
                <a:r>
                  <a:rPr lang="en-US" dirty="0" err="1"/>
                  <a:t>sát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;		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;		c)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Sự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Đạo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=1+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blipFill>
                <a:blip r:embed="rId7"/>
                <a:stretch>
                  <a:fillRect l="-2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-40946"/>
            <a:ext cx="4129093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3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Các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giới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hạn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vô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cực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tiệm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cận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2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∞;</m:t>
                      </m:r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2600"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600">
                        <a:latin typeface="Cambria Math" panose="02040503050406030204" pitchFamily="18" charset="0"/>
                      </a:rPr>
                      <m:t> (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600">
                        <a:latin typeface="Cambria Math" panose="02040503050406030204" pitchFamily="18" charset="0"/>
                      </a:rPr>
                      <m:t> 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600">
                        <a:latin typeface="Cambria Math" panose="02040503050406030204" pitchFamily="18" charset="0"/>
                      </a:rPr>
                      <m:t> 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sz="26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 (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260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blipFill>
                <a:blip r:embed="rId7"/>
                <a:stretch>
                  <a:fillRect l="-52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257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-40946"/>
            <a:ext cx="4129093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3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b="1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Suy</a:t>
                </a:r>
                <a:r>
                  <a:rPr lang="en-US" sz="2600" dirty="0"/>
                  <a:t> ra </a:t>
                </a:r>
                <a:r>
                  <a:rPr lang="en-US" sz="2600" dirty="0" err="1"/>
                  <a:t>đường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thẳng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tiệm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cận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xiên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/>
                      <m:t>li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/>
                      <m:t>li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=+∞</m:t>
                    </m:r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 sz="2600"/>
                      <m:t>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/>
                      <m:t>li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r>
                  <a:rPr lang="en-US" sz="2600" dirty="0"/>
                  <a:t>. </a:t>
                </a:r>
                <a:r>
                  <a:rPr lang="en-US" sz="2600" dirty="0" err="1"/>
                  <a:t>Suy</a:t>
                </a:r>
                <a:r>
                  <a:rPr lang="en-US" sz="2600" dirty="0"/>
                  <a:t> ra </a:t>
                </a:r>
                <a:r>
                  <a:rPr lang="en-US" sz="2600" dirty="0" err="1"/>
                  <a:t>đường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thẳng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dirty="0"/>
                  <a:t> (hay </a:t>
                </a:r>
                <a:r>
                  <a:rPr lang="en-US" sz="2600" dirty="0" err="1"/>
                  <a:t>trục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/>
                      <m:t>Oy</m:t>
                    </m:r>
                  </m:oMath>
                </a14:m>
                <a:r>
                  <a:rPr lang="en-US" sz="2600" dirty="0"/>
                  <a:t> )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tiệm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cận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đứng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: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blipFill>
                <a:blip r:embed="rId7"/>
                <a:stretch>
                  <a:fillRect l="-52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Thực hành 3 trang 32 Toán 12 Tập 1 Chân trời sáng tạo | Giải Toán 12">
            <a:extLst>
              <a:ext uri="{FF2B5EF4-FFF2-40B4-BE49-F238E27FC236}">
                <a16:creationId xmlns:a16="http://schemas.microsoft.com/office/drawing/2014/main" id="{05F47D3F-CD8D-4922-890D-FFD96F234413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61" y="4281371"/>
            <a:ext cx="6498395" cy="2205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4494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-40946"/>
            <a:ext cx="4129093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3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=0⇔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=1⇔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6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hoặc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Vậy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giao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trục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/>
                      <m:t>Ox</m:t>
                    </m:r>
                  </m:oMath>
                </a14:m>
                <a:r>
                  <a:rPr lang="en-US" sz="26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tại </a:t>
                </a:r>
                <a:r>
                  <a:rPr lang="en-US" sz="2600" dirty="0" err="1"/>
                  <a:t>điểm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−1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điểm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không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cắt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trục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/>
                      <m:t>Oy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đã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được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diễn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như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hình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dưới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đây</a:t>
                </a:r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blipFill>
                <a:blip r:embed="rId7"/>
                <a:stretch>
                  <a:fillRect l="-523" b="-82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C3989477-459E-4966-A43B-0BDBEDEC7FD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3278" y="1064578"/>
            <a:ext cx="4422086" cy="529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85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-40946"/>
            <a:ext cx="4129093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3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pPr>
                  <a:lnSpc>
                    <a:spcPct val="150000"/>
                  </a:lnSpc>
                </a:pPr>
                <a:r>
                  <a:rPr lang="en-US" sz="3000" dirty="0" err="1"/>
                  <a:t>Tâm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đối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xứng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của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đồ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thị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hàm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</a:t>
                </a:r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gốc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tọa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độ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3000" dirty="0"/>
                  <a:t>. </a:t>
                </a:r>
                <a:r>
                  <a:rPr lang="en-US" sz="3000" dirty="0" err="1"/>
                  <a:t>Các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trục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đối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xứng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của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đồ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thị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hàm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</a:t>
                </a:r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hai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đường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phân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giác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của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các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góc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tạo</a:t>
                </a:r>
                <a:r>
                  <a:rPr lang="en-US" sz="3000" dirty="0"/>
                  <a:t> </a:t>
                </a:r>
                <a:r>
                  <a:rPr lang="en-US" sz="3000" dirty="0" err="1"/>
                  <a:t>bởi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hai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đường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tiệm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cận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000" dirty="0"/>
                  <a:t> (</a:t>
                </a:r>
                <a:r>
                  <a:rPr lang="en-US" sz="3000" dirty="0" err="1"/>
                  <a:t>trục</a:t>
                </a:r>
                <a:r>
                  <a:rPr lang="en-US" sz="3000" dirty="0"/>
                  <a:t> Oy) </a:t>
                </a:r>
                <a:r>
                  <a:rPr lang="en-US" sz="3000" dirty="0" err="1"/>
                  <a:t>và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/>
                  <a:t>b)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+2−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3000" dirty="0"/>
              </a:p>
              <a:p>
                <a:pPr>
                  <a:lnSpc>
                    <a:spcPct val="150000"/>
                  </a:lnSpc>
                </a:pPr>
                <a:r>
                  <a:rPr lang="en-US" sz="3000" dirty="0" err="1"/>
                  <a:t>Tập</a:t>
                </a:r>
                <a:r>
                  <a:rPr lang="en-US" sz="3000" dirty="0"/>
                  <a:t> </a:t>
                </a:r>
                <a:r>
                  <a:rPr lang="en-US" sz="3000" dirty="0" err="1"/>
                  <a:t>xác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định</a:t>
                </a:r>
                <a:r>
                  <a:rPr lang="en-US" sz="3000" dirty="0"/>
                  <a:t>: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3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 err="1"/>
                  <a:t>Sự</a:t>
                </a:r>
                <a:r>
                  <a:rPr lang="en-US" sz="3000" dirty="0"/>
                  <a:t> </a:t>
                </a:r>
                <a:r>
                  <a:rPr lang="en-US" sz="3000" dirty="0" err="1"/>
                  <a:t>biến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thiên</a:t>
                </a:r>
                <a:r>
                  <a:rPr lang="en-US" sz="30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 err="1"/>
                  <a:t>Chiều</a:t>
                </a:r>
                <a:r>
                  <a:rPr lang="en-US" sz="3000" dirty="0"/>
                  <a:t> </a:t>
                </a:r>
                <a:r>
                  <a:rPr lang="en-US" sz="3000" dirty="0" err="1"/>
                  <a:t>biến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thiên</a:t>
                </a:r>
                <a:r>
                  <a:rPr lang="en-US" sz="3000" dirty="0"/>
                  <a:t>: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blipFill>
                <a:blip r:embed="rId7"/>
                <a:stretch>
                  <a:fillRect l="-628" b="-124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471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-40946"/>
            <a:ext cx="4129093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3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Đạo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=−1+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. 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hoặc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.</a:t>
                </a:r>
                <a:br>
                  <a:rPr lang="en-US" sz="2800" dirty="0"/>
                </a:b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nghịch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mỗi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−2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mỗi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tiểu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/>
                          <m:t>CT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/>
                          <m:t>CE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3000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blipFill>
                <a:blip r:embed="rId7"/>
                <a:stretch>
                  <a:fillRect l="-523" b="-5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093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-40946"/>
            <a:ext cx="4129093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3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vô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tiệm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cận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8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800">
                          <a:latin typeface="Cambria Math" panose="02040503050406030204" pitchFamily="18" charset="0"/>
                        </a:rPr>
                        <m:t> 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=+∞;</m:t>
                      </m:r>
                      <m:limLow>
                        <m:limLow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8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800">
                          <a:latin typeface="Cambria Math" panose="02040503050406030204" pitchFamily="18" charset="0"/>
                        </a:rPr>
                        <m:t> 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 [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+2)]=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 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800">
                          <a:latin typeface="Cambria Math" panose="02040503050406030204" pitchFamily="18" charset="0"/>
                        </a:rPr>
                        <m:t> [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+2)]=</m:t>
                      </m:r>
                      <m:limLow>
                        <m:limLow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800">
                          <a:latin typeface="Cambria Math" panose="02040503050406030204" pitchFamily="18" charset="0"/>
                        </a:rPr>
                        <m:t> 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30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blipFill>
                <a:blip r:embed="rId7"/>
                <a:stretch>
                  <a:fillRect l="-52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427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8E1D6C2-6EB1-44E3-9C79-A9CBDB43B2D4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E1E42B3C-1710-498B-BF86-453D4970ABB9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9782DA37-DB10-404C-A89D-3A9CDC423177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212DF28D-AB53-4018-B4D7-925EB9CFDA8C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501AEB9F-FE47-4F6D-A18C-8C3F2986AE1C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FB49F792-300A-4745-A97C-EFEFC3CB633A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D46D9892-DB34-45CE-B26B-55E237426C89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69109D89-281D-4ABF-BE64-96CB1E132A5F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A59C3C9A-F93C-4F74-89B7-E3A805E20D5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C8E5D8F7-D2A4-4909-8267-30DC044A2DA6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BF27D719-0E00-4B63-893A-DDD83F4DBB07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8EAD5930-A018-4756-B8B3-E81D88D431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B5B4F449-5CD3-4858-BD80-4AC82A5499BF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84C590C5-F027-4992-B4C7-0124EE2373E3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72F79026-02AA-4443-B3B1-AA5C26008B0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33E3357F-3CD7-42E4-B621-3BA64901FB98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D5BD1EB9-232E-42AA-90F6-C15C3535DA3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82C50209-EF6F-4ED9-8FF1-14B1DE3AFC1B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ontent Placeholder 2">
                <a:extLst>
                  <a:ext uri="{FF2B5EF4-FFF2-40B4-BE49-F238E27FC236}">
                    <a16:creationId xmlns:a16="http://schemas.microsoft.com/office/drawing/2014/main" id="{A11DBF12-5F7C-40E5-BA62-D9839BC7DC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41776" y="1971960"/>
                <a:ext cx="6584544" cy="131987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70000"/>
                  </a:lnSpc>
                </a:pPr>
                <a:r>
                  <a:rPr lang="en-US" sz="1600" b="1" dirty="0"/>
                  <a:t>KHẢO SÁT HÀM SỐ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𝑏𝑥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≠0,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1600" b="1" dirty="0"/>
                  <a:t>, ĐA THỨC TỬ KHÔNG CHIA HẾT CHO ĐA THỨC MẪU)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9" name="Content Placeholder 2">
                <a:extLst>
                  <a:ext uri="{FF2B5EF4-FFF2-40B4-BE49-F238E27FC236}">
                    <a16:creationId xmlns:a16="http://schemas.microsoft.com/office/drawing/2014/main" id="{A11DBF12-5F7C-40E5-BA62-D9839BC7D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776" y="1971960"/>
                <a:ext cx="6584544" cy="13198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D1617D1E-8C48-42BF-96C4-F6DFAD85EF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83784" y="1342611"/>
                <a:ext cx="6114156" cy="462994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  <a:prstDash val="sysDot"/>
              </a:ln>
            </p:spPr>
            <p:txBody>
              <a:bodyPr vert="horz" lIns="132076" tIns="66038" rIns="132076" bIns="66038" rtlCol="0">
                <a:normAutofit fontScale="3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KHẢO SÁT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b="1" dirty="0"/>
                  <a:t>, ĐA THỨC TỬ KHÔNG CHIA HẾT CHO ĐA THỨC MẪU)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D1617D1E-8C48-42BF-96C4-F6DFAD85E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784" y="1342611"/>
                <a:ext cx="6114156" cy="4629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-40946"/>
            <a:ext cx="4129093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3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Suy</a:t>
                </a:r>
                <a:r>
                  <a:rPr lang="en-US" sz="2400" dirty="0"/>
                  <a:t> ra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thẳng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xiên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li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/>
                      <m:t>li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=+∞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 sz="2400"/>
                      <m:t>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/>
                      <m:t>li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Suy</a:t>
                </a:r>
                <a:r>
                  <a:rPr lang="en-US" sz="2400" dirty="0"/>
                  <a:t> ra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thẳng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Bảng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thiên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30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blipFill>
                <a:blip r:embed="rId7"/>
                <a:stretch>
                  <a:fillRect l="-36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Thực hành 3 trang 32 Toán 12 Tập 1 Chân trời sáng tạo | Giải Toán 12">
            <a:extLst>
              <a:ext uri="{FF2B5EF4-FFF2-40B4-BE49-F238E27FC236}">
                <a16:creationId xmlns:a16="http://schemas.microsoft.com/office/drawing/2014/main" id="{2C421F0A-A92D-4124-A100-52B479958E5B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054" y="4418061"/>
            <a:ext cx="7133127" cy="2172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3840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-40946"/>
            <a:ext cx="4129093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3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b="1" dirty="0"/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Đồ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thị</a:t>
                </a:r>
                <a:r>
                  <a:rPr lang="en-US" sz="22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=0⇔−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+2−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Vậy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đồ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giao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trục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/>
                      <m:t>Ox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tại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điếm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ad>
                              <m:radPr>
                                <m:degHide m:val="on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điếm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2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Đồ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giao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trục</a:t>
                </a:r>
                <a:r>
                  <a:rPr lang="en-US" sz="2200" dirty="0"/>
                  <a:t> Oy </a:t>
                </a:r>
                <a:r>
                  <a:rPr lang="en-US" sz="2200" dirty="0" err="1"/>
                  <a:t>tại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điểm</a:t>
                </a:r>
                <a:r>
                  <a:rPr lang="en-US" sz="2200" dirty="0"/>
                  <a:t> (0; 1).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Đồ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được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diễn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như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dưới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đây</a:t>
                </a:r>
                <a:r>
                  <a:rPr lang="en-US" sz="22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30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blipFill>
                <a:blip r:embed="rId7"/>
                <a:stretch>
                  <a:fillRect l="-10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Thực hành 3 trang 32 Toán 12 Tập 1 Chân trời sáng tạo | Giải Toán 12">
            <a:extLst>
              <a:ext uri="{FF2B5EF4-FFF2-40B4-BE49-F238E27FC236}">
                <a16:creationId xmlns:a16="http://schemas.microsoft.com/office/drawing/2014/main" id="{FFD4732A-8026-4617-B4C7-85E13BA15A77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355" y="1184497"/>
            <a:ext cx="4843009" cy="4788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5205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-40946"/>
            <a:ext cx="4129093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3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b="1" dirty="0"/>
              </a:p>
              <a:p>
                <a:pPr>
                  <a:lnSpc>
                    <a:spcPct val="150000"/>
                  </a:lnSpc>
                </a:pPr>
                <a:r>
                  <a:rPr lang="en-US" sz="3000" dirty="0" err="1"/>
                  <a:t>Tâm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đối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xứng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của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đồ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thị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hàm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</a:t>
                </a:r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điểm</a:t>
                </a:r>
                <a:r>
                  <a:rPr lang="en-US" sz="3000" dirty="0"/>
                  <a:t> I(- 1; 3).</a:t>
                </a:r>
                <a:br>
                  <a:rPr lang="en-US" sz="3000" dirty="0"/>
                </a:br>
                <a:r>
                  <a:rPr lang="en-US" sz="3000" dirty="0" err="1"/>
                  <a:t>Các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trục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đối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xứng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của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đồ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thị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hàm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</a:t>
                </a:r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hai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đường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phân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giác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của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các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góc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tạo</a:t>
                </a:r>
                <a:r>
                  <a:rPr lang="en-US" sz="3000" dirty="0"/>
                  <a:t> </a:t>
                </a:r>
                <a:r>
                  <a:rPr lang="en-US" sz="3000" dirty="0" err="1"/>
                  <a:t>bởi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hai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đường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tiệm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cận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và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/>
                  <a:t>c)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3000" dirty="0"/>
              </a:p>
              <a:p>
                <a:pPr>
                  <a:lnSpc>
                    <a:spcPct val="150000"/>
                  </a:lnSpc>
                </a:pPr>
                <a:r>
                  <a:rPr lang="en-US" sz="3000" dirty="0" err="1"/>
                  <a:t>Tập</a:t>
                </a:r>
                <a:r>
                  <a:rPr lang="en-US" sz="3000" dirty="0"/>
                  <a:t> </a:t>
                </a:r>
                <a:r>
                  <a:rPr lang="en-US" sz="3000" dirty="0" err="1"/>
                  <a:t>xác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định</a:t>
                </a:r>
                <a:r>
                  <a:rPr lang="en-US" sz="3000" dirty="0"/>
                  <a:t>: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3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 err="1"/>
                  <a:t>Sự</a:t>
                </a:r>
                <a:r>
                  <a:rPr lang="en-US" sz="3000" dirty="0"/>
                  <a:t> </a:t>
                </a:r>
                <a:r>
                  <a:rPr lang="en-US" sz="3000" dirty="0" err="1"/>
                  <a:t>biến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thiên</a:t>
                </a:r>
                <a:r>
                  <a:rPr lang="en-US" sz="30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 err="1"/>
                  <a:t>Chiều</a:t>
                </a:r>
                <a:r>
                  <a:rPr lang="en-US" sz="3000" dirty="0"/>
                  <a:t> </a:t>
                </a:r>
                <a:r>
                  <a:rPr lang="en-US" sz="3000" dirty="0" err="1"/>
                  <a:t>biến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thiên</a:t>
                </a:r>
                <a:r>
                  <a:rPr lang="en-US" sz="30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30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blipFill>
                <a:blip r:embed="rId7"/>
                <a:stretch>
                  <a:fillRect l="-62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4758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-40946"/>
            <a:ext cx="4129093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3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3100" b="1" dirty="0"/>
                  <a:t>Lời </a:t>
                </a:r>
                <a:r>
                  <a:rPr lang="en-US" sz="3100" b="1" dirty="0" err="1"/>
                  <a:t>giải</a:t>
                </a:r>
                <a:endParaRPr lang="en-US" sz="3100" b="1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Đạo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+1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. Vi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1;+∞)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giới</a:t>
                </a:r>
                <a:r>
                  <a:rPr lang="en-US" dirty="0"/>
                  <a:t> </a:t>
                </a:r>
                <a:r>
                  <a:rPr lang="en-US" dirty="0" err="1"/>
                  <a:t>hạn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vô</a:t>
                </a:r>
                <a:r>
                  <a:rPr lang="en-US" dirty="0"/>
                  <a:t> </a:t>
                </a:r>
                <a:r>
                  <a:rPr lang="en-US" dirty="0" err="1"/>
                  <a:t>cực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tiệm</a:t>
                </a:r>
                <a:r>
                  <a:rPr lang="en-US" dirty="0"/>
                  <a:t> </a:t>
                </a:r>
                <a:r>
                  <a:rPr lang="en-US" dirty="0" err="1"/>
                  <a:t>cận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>
                          <a:latin typeface="Cambria Math" panose="020405030504060302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=+∞;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>
                          <a:latin typeface="Cambria Math" panose="020405030504060302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30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blipFill>
                <a:blip r:embed="rId7"/>
                <a:stretch>
                  <a:fillRect l="-41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153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-40946"/>
            <a:ext cx="4129093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3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b="1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Suy</a:t>
                </a:r>
                <a:r>
                  <a:rPr lang="en-US" sz="2400" dirty="0"/>
                  <a:t> ra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thắng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xiên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.</a:t>
                </a:r>
                <a:br>
                  <a:rPr lang="en-US" sz="2400" dirty="0"/>
                </a:br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li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/>
                      <m:t>li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=−∞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 sz="2400"/>
                      <m:t>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/>
                      <m:t>li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Suy</a:t>
                </a:r>
                <a:r>
                  <a:rPr lang="en-US" sz="2400" dirty="0"/>
                  <a:t> ra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thẳng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Bảng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thiên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30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blipFill>
                <a:blip r:embed="rId7"/>
                <a:stretch>
                  <a:fillRect l="-36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Thực hành 3 trang 32 Toán 12 Tập 1 Chân trời sáng tạo | Giải Toán 12">
            <a:extLst>
              <a:ext uri="{FF2B5EF4-FFF2-40B4-BE49-F238E27FC236}">
                <a16:creationId xmlns:a16="http://schemas.microsoft.com/office/drawing/2014/main" id="{E80841A5-CBA7-40F0-9161-47E316070928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664" y="3910818"/>
            <a:ext cx="6396794" cy="2886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6414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-40946"/>
            <a:ext cx="4129093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3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b="1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=0⇔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hoặc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giao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trục</a:t>
                </a:r>
                <a:r>
                  <a:rPr lang="en-US" sz="2800" dirty="0"/>
                  <a:t> Ox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(-2;0)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điếm</a:t>
                </a:r>
                <a:r>
                  <a:rPr lang="en-US" sz="2800" dirty="0"/>
                  <a:t> (1;0).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giao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trục</a:t>
                </a:r>
                <a:r>
                  <a:rPr lang="en-US" sz="2800" dirty="0"/>
                  <a:t> Oy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diễn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dưới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đây</a:t>
                </a:r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Tâm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xứng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điếm</a:t>
                </a:r>
                <a:r>
                  <a:rPr lang="en-US" sz="2800" dirty="0"/>
                  <a:t> I(- 1; 1).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trục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xứng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góc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bởi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tiệm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cận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30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blipFill>
                <a:blip r:embed="rId7"/>
                <a:stretch>
                  <a:fillRect l="-366" b="-5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876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4.4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5C404C84-81EF-4C20-A461-F2A30306B0E4}"/>
              </a:ext>
            </a:extLst>
          </p:cNvPr>
          <p:cNvSpPr/>
          <p:nvPr/>
        </p:nvSpPr>
        <p:spPr>
          <a:xfrm rot="-1135901">
            <a:off x="4298683" y="120276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96A44CD5-75F7-4737-AC30-21B9D80430BC}"/>
              </a:ext>
            </a:extLst>
          </p:cNvPr>
          <p:cNvSpPr/>
          <p:nvPr/>
        </p:nvSpPr>
        <p:spPr>
          <a:xfrm rot="813216">
            <a:off x="4778858" y="141344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1A45E4A0-40C9-459D-8832-22E1F8D4F4E0}"/>
              </a:ext>
            </a:extLst>
          </p:cNvPr>
          <p:cNvSpPr/>
          <p:nvPr/>
        </p:nvSpPr>
        <p:spPr>
          <a:xfrm rot="-1135901">
            <a:off x="7030134" y="4775563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4F5E6F2B-DEAC-4BA5-951A-07232DFCD559}"/>
              </a:ext>
            </a:extLst>
          </p:cNvPr>
          <p:cNvSpPr/>
          <p:nvPr/>
        </p:nvSpPr>
        <p:spPr>
          <a:xfrm rot="813216">
            <a:off x="7510309" y="4986241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3283F1D-FF70-28FF-4983-D34E149E838E}"/>
              </a:ext>
            </a:extLst>
          </p:cNvPr>
          <p:cNvSpPr txBox="1"/>
          <p:nvPr/>
        </p:nvSpPr>
        <p:spPr>
          <a:xfrm>
            <a:off x="2947026" y="3011253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5: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Khảo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vẽ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0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b="1" dirty="0"/>
                  <a:t>Lời </a:t>
                </a:r>
                <a:r>
                  <a:rPr lang="en-US" sz="2000" b="1" dirty="0" err="1"/>
                  <a:t>giải</a:t>
                </a:r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Sự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thiên</a:t>
                </a:r>
                <a:r>
                  <a:rPr lang="en-US" sz="20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Chiều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thiên</a:t>
                </a:r>
                <a:r>
                  <a:rPr lang="en-US" sz="20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Đạo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.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hoặc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nên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nên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nghịch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1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5: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000" b="1" dirty="0"/>
                  <a:t>Lời </a:t>
                </a:r>
                <a:r>
                  <a:rPr lang="en-US" sz="2000" b="1" dirty="0" err="1"/>
                  <a:t>giải</a:t>
                </a:r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Cực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tiểu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tại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𝐶𝑇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tại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vô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cận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li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→−∞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/>
                      <m:t>li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→−∞</m:t>
                        </m:r>
                      </m:sub>
                    </m:sSub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=−∞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 sz="2400"/>
                      <m:t>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/>
                      <m:t>li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39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432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5: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000" b="1" dirty="0"/>
                  <a:t>Lời </a:t>
                </a:r>
                <a:r>
                  <a:rPr lang="en-US" sz="2000" b="1" dirty="0" err="1"/>
                  <a:t>giải</a:t>
                </a:r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/>
                      <m:t>li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/>
                      <m:t>li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/>
                      <m:t>li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6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Suy</a:t>
                </a:r>
                <a:r>
                  <a:rPr lang="en-US" sz="2600" dirty="0"/>
                  <a:t> ra </a:t>
                </a:r>
                <a:r>
                  <a:rPr lang="en-US" sz="2600" dirty="0" err="1"/>
                  <a:t>đường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thẳng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tiệm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cận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xiên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/>
                      <m:t>li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/>
                      <m:t>li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=−∞</m:t>
                    </m:r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 sz="2600"/>
                      <m:t>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/>
                      <m:t>li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2600" dirty="0"/>
                  <a:t>. </a:t>
                </a:r>
                <a:r>
                  <a:rPr lang="en-US" sz="2600" dirty="0" err="1"/>
                  <a:t>Suy</a:t>
                </a:r>
                <a:r>
                  <a:rPr lang="en-US" sz="2600" dirty="0"/>
                  <a:t> ra </a:t>
                </a:r>
                <a:r>
                  <a:rPr lang="en-US" sz="2600" dirty="0" err="1"/>
                  <a:t>đường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thẳng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tiệm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cận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đứng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56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8859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5: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000" b="1" dirty="0"/>
                  <a:t>Lời </a:t>
                </a:r>
                <a:r>
                  <a:rPr lang="en-US" sz="2000" b="1" dirty="0" err="1"/>
                  <a:t>giải</a:t>
                </a:r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Bảng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thiên</a:t>
                </a:r>
                <a:r>
                  <a:rPr lang="en-US" sz="2400" dirty="0"/>
                  <a:t>:				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=0⇔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−2=0⇔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=−1+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hoặc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=−1−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trục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−1+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−1−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trục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16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39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F3CF26C-2D87-4E50-A449-F9A44656804B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3861" y="2194560"/>
            <a:ext cx="6739978" cy="18059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50FF6B-E3B3-4660-A674-ACECAF4BA8A1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6077" y="1083212"/>
            <a:ext cx="3581005" cy="347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80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5: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000" b="1" dirty="0"/>
                  <a:t>Lời </a:t>
                </a:r>
                <a:r>
                  <a:rPr lang="en-US" sz="2000" b="1" dirty="0" err="1"/>
                  <a:t>giải</a:t>
                </a:r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được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biểu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diễn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Hình</a:t>
                </a:r>
                <a:r>
                  <a:rPr lang="en-US" sz="2600" dirty="0"/>
                  <a:t> 5.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Tâm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đối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xứng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điểm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Các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trục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đối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xứng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hai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phân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góc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tạo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bởi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hai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tiệm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cận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56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522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 Ý!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≠0,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2800" dirty="0"/>
                  <a:t> 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 </a:t>
                </a:r>
                <a:r>
                  <a:rPr lang="en-US" sz="2800" dirty="0" err="1"/>
                  <a:t>Nhận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giao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tiệm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đứng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tiệm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tâm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xứng</a:t>
                </a:r>
                <a:r>
                  <a:rPr lang="en-US" sz="2800" dirty="0"/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 </a:t>
                </a:r>
                <a:r>
                  <a:rPr lang="en-US" sz="2800" dirty="0" err="1"/>
                  <a:t>Nhận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góc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bởi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tiệm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đứng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tiệm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trục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xứng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9"/>
                <a:stretch>
                  <a:fillRect l="-67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C4D101E0-10C2-4E91-8918-7EE5D87890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2468EF-68D9-431B-8E3A-9F3B07537A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73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6: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Khảo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vẽ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Tập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định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Sự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thiên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Chiều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thiên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Đạo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Vì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mọi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≠−2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nên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nghịch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39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372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1983</Words>
  <Application>Microsoft Office PowerPoint</Application>
  <PresentationFormat>Widescreen</PresentationFormat>
  <Paragraphs>211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Chu Van An</vt:lpstr>
      <vt:lpstr>More Sugar</vt:lpstr>
      <vt:lpstr>Poppins SemiBold</vt:lpstr>
      <vt:lpstr>Sniglet</vt:lpstr>
      <vt:lpstr>TAN Ashford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2024-11-18T01:42:02Z</dcterms:modified>
</cp:coreProperties>
</file>