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55" r:id="rId3"/>
    <p:sldId id="550" r:id="rId5"/>
    <p:sldId id="551" r:id="rId6"/>
    <p:sldId id="552" r:id="rId7"/>
    <p:sldId id="553" r:id="rId8"/>
    <p:sldId id="483" r:id="rId9"/>
    <p:sldId id="468" r:id="rId10"/>
    <p:sldId id="485" r:id="rId11"/>
    <p:sldId id="562" r:id="rId12"/>
    <p:sldId id="563" r:id="rId13"/>
    <p:sldId id="519" r:id="rId14"/>
    <p:sldId id="564" r:id="rId15"/>
    <p:sldId id="493" r:id="rId16"/>
    <p:sldId id="495" r:id="rId17"/>
    <p:sldId id="497" r:id="rId18"/>
    <p:sldId id="499" r:id="rId19"/>
    <p:sldId id="501" r:id="rId20"/>
    <p:sldId id="509" r:id="rId21"/>
    <p:sldId id="503" r:id="rId22"/>
    <p:sldId id="505" r:id="rId23"/>
    <p:sldId id="568" r:id="rId24"/>
    <p:sldId id="511" r:id="rId25"/>
    <p:sldId id="566" r:id="rId26"/>
    <p:sldId id="513" r:id="rId27"/>
    <p:sldId id="515" r:id="rId28"/>
    <p:sldId id="517" r:id="rId29"/>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2FDB2607-1784-4EEB-B798-7EB5836EED8A}">
        <p14:showMediaCtrls xmlns:p14="http://schemas.microsoft.com/office/powerpoint/2010/main" val="1"/>
      </p:ext>
    </p:extLst>
  </p:showPr>
  <p:clrMru>
    <a:srgbClr val="000000"/>
    <a:srgbClr val="390AE4"/>
    <a:srgbClr val="0000FF"/>
    <a:srgbClr val="351AD4"/>
    <a:srgbClr val="008000"/>
    <a:srgbClr val="FF0000"/>
    <a:srgbClr val="DCE10D"/>
    <a:srgbClr val="1804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432"/>
    <p:restoredTop sz="93410"/>
  </p:normalViewPr>
  <p:slideViewPr>
    <p:cSldViewPr showGuides="1">
      <p:cViewPr varScale="1">
        <p:scale>
          <a:sx n="69" d="100"/>
          <a:sy n="69" d="100"/>
        </p:scale>
        <p:origin x="1218" y="60"/>
      </p:cViewPr>
      <p:guideLst>
        <p:guide orient="horz" pos="2160"/>
        <p:guide pos="2878"/>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44"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FB9D87F-9D41-485A-A696-2568799EFFFA}" type="slidenum">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40"/>
        <p:cNvGrpSpPr/>
        <p:nvPr/>
      </p:nvGrpSpPr>
      <p:grpSpPr>
        <a:xfrm>
          <a:off x="0" y="0"/>
          <a:ext cx="0" cy="0"/>
          <a:chOff x="0" y="0"/>
          <a:chExt cx="0" cy="0"/>
        </a:xfrm>
      </p:grpSpPr>
      <p:sp>
        <p:nvSpPr>
          <p:cNvPr id="2341" name="Google Shape;2341;g6ed2768a38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2" name="Google Shape;2342;g6ed2768a38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5421E87-9BD9-4631-B727-AA00C93016CB}"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08DAC38B-A087-49D6-B847-6FF6F987C83E}"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1F0B365C-91C3-4C7B-A460-D1660FC6EDEB}"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08DAC38B-A087-49D6-B847-6FF6F987C83E}"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08DAC38B-A087-49D6-B847-6FF6F987C83E}"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08DAC38B-A087-49D6-B847-6FF6F987C83E}"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08DAC38B-A087-49D6-B847-6FF6F987C83E}"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08DAC38B-A087-49D6-B847-6FF6F987C83E}"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0E4046E-F4B5-4F36-8C22-B58861B15AFD}"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08DAC38B-A087-49D6-B847-6FF6F987C83E}"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08DAC38B-A087-49D6-B847-6FF6F987C83E}"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08DAC38B-A087-49D6-B847-6FF6F987C83E}"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6C5950B-86C0-4305-ACB9-AE9EA0B882B9}"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all"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B147C76-78E2-43EB-BCBA-0003CD1219E0}" type="slidenum">
              <a:rPr kumimoji="0" lang="en-US" altLang="en-US" sz="1050" b="0" i="0" u="none" strike="noStrike" kern="1200" cap="none" spc="0" normalizeH="0" baseline="0" noProof="0" smtClean="0">
                <a:ln>
                  <a:noFill/>
                </a:ln>
                <a:solidFill>
                  <a:schemeClr val="tx2"/>
                </a:solidFill>
                <a:effectLst/>
                <a:uLnTx/>
                <a:uFillTx/>
                <a:latin typeface="Times New Roman" panose="02020603050405020304" pitchFamily="18" charset="0"/>
                <a:ea typeface="+mn-ea"/>
                <a:cs typeface="+mn-cs"/>
              </a:rPr>
            </a:fld>
            <a:endParaRPr kumimoji="0" lang="en-US" altLang="en-US" sz="105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25A902D9-EB18-478B-BBCF-74865A2EEE18}"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defRPr/>
            </a:pPr>
            <a:fld id="{08DAC38B-A087-49D6-B847-6FF6F987C83E}"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hyperlink" Target="http://www.google.com.vn/url?sa=i&amp;source=images&amp;cd=&amp;cad=rja&amp;docid=UhNHSzR0hfKl3M&amp;tbnid=iGDx-oLuxM0-uM:&amp;ved=&amp;url=http://vi.wikipedia.org/wiki/Taj_Mahal&amp;ei=whtSUoOJMYL1iQejl4CQAQ&amp;psig=AFQjCNGqaIXRpqKKjR553dv3HTP3HlDL4Q&amp;ust=1381199170864838"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43"/>
        <p:cNvGrpSpPr/>
        <p:nvPr/>
      </p:nvGrpSpPr>
      <p:grpSpPr>
        <a:xfrm>
          <a:off x="0" y="0"/>
          <a:ext cx="0" cy="0"/>
          <a:chOff x="0" y="0"/>
          <a:chExt cx="0" cy="0"/>
        </a:xfrm>
      </p:grpSpPr>
      <p:sp>
        <p:nvSpPr>
          <p:cNvPr id="6" name="Rectangle 5"/>
          <p:cNvSpPr/>
          <p:nvPr/>
        </p:nvSpPr>
        <p:spPr>
          <a:xfrm>
            <a:off x="381000" y="228600"/>
            <a:ext cx="8671560" cy="1753235"/>
          </a:xfrm>
          <a:prstGeom prst="rect">
            <a:avLst/>
          </a:prstGeom>
        </p:spPr>
        <p:txBody>
          <a:bodyPr wrap="square">
            <a:spAutoFit/>
          </a:bodyPr>
          <a:lstStyle/>
          <a:p>
            <a:pPr algn="ctr">
              <a:buSzPct val="100000"/>
            </a:pPr>
            <a:r>
              <a:rPr lang="en-US" sz="54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Mời</a:t>
            </a:r>
            <a:r>
              <a:rPr lang="en-US" sz="54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sz="54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các</a:t>
            </a:r>
            <a:r>
              <a:rPr lang="en-US" sz="54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sz="54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em</a:t>
            </a:r>
            <a:r>
              <a:rPr lang="en-US" sz="54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sz="54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tham</a:t>
            </a:r>
            <a:r>
              <a:rPr lang="en-US" sz="54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sz="54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quan</a:t>
            </a:r>
            <a:r>
              <a:rPr lang="en-US" sz="54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sz="54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một</a:t>
            </a:r>
            <a:r>
              <a:rPr lang="en-US" sz="54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sz="54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đất</a:t>
            </a:r>
            <a:r>
              <a:rPr lang="en-US" sz="54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sz="54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nước</a:t>
            </a:r>
            <a:r>
              <a:rPr lang="en-US" sz="54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ở </a:t>
            </a:r>
            <a:r>
              <a:rPr lang="en-US" sz="54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châu</a:t>
            </a:r>
            <a:r>
              <a:rPr lang="en-US" sz="54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Á</a:t>
            </a:r>
            <a:endParaRPr lang="en-US" sz="5400" dirty="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13" name="Rectangle 12"/>
          <p:cNvSpPr/>
          <p:nvPr/>
        </p:nvSpPr>
        <p:spPr>
          <a:xfrm>
            <a:off x="5854700" y="2057215"/>
            <a:ext cx="1937385" cy="398780"/>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auto">
              <a:spcBef>
                <a:spcPts val="0"/>
              </a:spcBef>
              <a:spcAft>
                <a:spcPts val="0"/>
              </a:spcAft>
              <a:defRPr/>
            </a:pPr>
            <a:r>
              <a:rPr lang="vi-VN" sz="2000" b="1">
                <a:solidFill>
                  <a:schemeClr val="bg1"/>
                </a:solidFill>
                <a:latin typeface="+mj-lt"/>
                <a:cs typeface="+mn-cs"/>
              </a:rPr>
              <a:t>Lăng </a:t>
            </a:r>
            <a:r>
              <a:rPr lang="vi-VN" sz="2000" b="1" dirty="0">
                <a:solidFill>
                  <a:schemeClr val="bg1"/>
                </a:solidFill>
                <a:latin typeface="+mj-lt"/>
                <a:cs typeface="+mn-cs"/>
              </a:rPr>
              <a:t>Taj Mahal</a:t>
            </a:r>
            <a:endParaRPr lang="en-US" sz="2000" b="1" dirty="0">
              <a:solidFill>
                <a:schemeClr val="bg1"/>
              </a:solidFill>
              <a:latin typeface="+mj-lt"/>
              <a:cs typeface="+mn-cs"/>
            </a:endParaRPr>
          </a:p>
        </p:txBody>
      </p:sp>
      <p:sp>
        <p:nvSpPr>
          <p:cNvPr id="15" name="TextBox 2"/>
          <p:cNvSpPr txBox="1">
            <a:spLocks noChangeArrowheads="1"/>
          </p:cNvSpPr>
          <p:nvPr/>
        </p:nvSpPr>
        <p:spPr bwMode="auto">
          <a:xfrm>
            <a:off x="1600200" y="4572000"/>
            <a:ext cx="1524000" cy="398780"/>
          </a:xfrm>
          <a:prstGeom prst="rect">
            <a:avLst/>
          </a:prstGeom>
          <a:noFill/>
          <a:ln w="9525">
            <a:noFill/>
            <a:miter lim="800000"/>
          </a:ln>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r>
              <a:rPr lang="en-US" sz="2000" b="1" dirty="0" err="1">
                <a:solidFill>
                  <a:schemeClr val="bg1"/>
                </a:solidFill>
                <a:latin typeface="Times New Roman" panose="02020603050405020304" pitchFamily="18" charset="0"/>
                <a:cs typeface="Times New Roman" panose="02020603050405020304" pitchFamily="18" charset="0"/>
              </a:rPr>
              <a:t>Sông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Hằng</a:t>
            </a:r>
            <a:endParaRPr lang="en-US" sz="2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pic>
        <p:nvPicPr>
          <p:cNvPr id="3" name="Content Placeholder 2"/>
          <p:cNvPicPr>
            <a:picLocks noChangeAspect="1"/>
          </p:cNvPicPr>
          <p:nvPr>
            <p:ph idx="1"/>
          </p:nvPr>
        </p:nvPicPr>
        <p:blipFill>
          <a:blip r:embed="rId1"/>
          <a:stretch>
            <a:fillRect/>
          </a:stretch>
        </p:blipFill>
        <p:spPr>
          <a:xfrm>
            <a:off x="152400" y="152400"/>
            <a:ext cx="8878570" cy="55391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16440" name="Group 24"/>
          <p:cNvGraphicFramePr>
            <a:graphicFrameLocks noGrp="1"/>
          </p:cNvGraphicFramePr>
          <p:nvPr>
            <p:ph type="tbl" idx="1"/>
          </p:nvPr>
        </p:nvGraphicFramePr>
        <p:xfrm>
          <a:off x="381000" y="152400"/>
          <a:ext cx="8331835" cy="3185795"/>
        </p:xfrm>
        <a:graphic>
          <a:graphicData uri="http://schemas.openxmlformats.org/drawingml/2006/table">
            <a:tbl>
              <a:tblPr/>
              <a:tblGrid>
                <a:gridCol w="2957830"/>
                <a:gridCol w="5374005"/>
              </a:tblGrid>
              <a:tr h="80073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3600" b="1" i="0" u="none" strike="noStrike" cap="none" normalizeH="0" baseline="0" smtClean="0">
                          <a:ln>
                            <a:noFill/>
                          </a:ln>
                          <a:solidFill>
                            <a:schemeClr val="tx1"/>
                          </a:solidFill>
                          <a:effectLst/>
                          <a:latin typeface="Times New Roman" panose="02020603050405020304" pitchFamily="18" charset="0"/>
                        </a:rPr>
                        <a:t>Năm </a:t>
                      </a:r>
                      <a:endParaRPr kumimoji="0" lang="en-US" altLang="en-US" sz="3600" b="1" i="0" u="none" strike="noStrike" cap="none" normalizeH="0" baseline="0" smtClean="0">
                        <a:ln>
                          <a:noFill/>
                        </a:ln>
                        <a:solidFill>
                          <a:schemeClr val="tx1"/>
                        </a:solidFill>
                        <a:effectLst/>
                        <a:latin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3600" b="1" i="0" u="none" strike="noStrike" cap="none" normalizeH="0" baseline="0" smtClean="0">
                          <a:ln>
                            <a:noFill/>
                          </a:ln>
                          <a:solidFill>
                            <a:schemeClr val="tx1"/>
                          </a:solidFill>
                          <a:effectLst/>
                          <a:latin typeface="Times New Roman" panose="02020603050405020304" pitchFamily="18" charset="0"/>
                        </a:rPr>
                        <a:t>Số người chết</a:t>
                      </a:r>
                      <a:endParaRPr kumimoji="0" lang="en-US" altLang="en-US" sz="3600" b="1" i="0" u="none" strike="noStrike" cap="none" normalizeH="0" baseline="0" smtClean="0">
                        <a:ln>
                          <a:noFill/>
                        </a:ln>
                        <a:solidFill>
                          <a:schemeClr val="tx1"/>
                        </a:solidFill>
                        <a:effectLst/>
                        <a:latin typeface="Times New Roman" panose="02020603050405020304"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0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3600" b="0" i="0" u="none" strike="noStrike" cap="none" normalizeH="0" baseline="0" smtClean="0">
                          <a:ln>
                            <a:noFill/>
                          </a:ln>
                          <a:solidFill>
                            <a:schemeClr val="tx1"/>
                          </a:solidFill>
                          <a:effectLst/>
                          <a:latin typeface="Times New Roman" panose="02020603050405020304" pitchFamily="18" charset="0"/>
                        </a:rPr>
                        <a:t>18</a:t>
                      </a:r>
                      <a:r>
                        <a:rPr kumimoji="0" lang="vi-VN" altLang="en-US" sz="3600" b="0" i="0" u="none" strike="noStrike" cap="none" normalizeH="0" baseline="0" smtClean="0">
                          <a:ln>
                            <a:noFill/>
                          </a:ln>
                          <a:solidFill>
                            <a:schemeClr val="tx1"/>
                          </a:solidFill>
                          <a:effectLst/>
                          <a:latin typeface="Times New Roman" panose="02020603050405020304" pitchFamily="18" charset="0"/>
                        </a:rPr>
                        <a:t>60 - 1861</a:t>
                      </a:r>
                      <a:endParaRPr kumimoji="0" lang="en-US" altLang="en-US" sz="3600" b="0" i="0" u="none" strike="noStrike" cap="none" normalizeH="0" baseline="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3600" b="0" i="0" u="none" strike="noStrike" cap="none" normalizeH="0" baseline="0" smtClean="0">
                          <a:ln>
                            <a:noFill/>
                          </a:ln>
                          <a:solidFill>
                            <a:schemeClr val="tx1"/>
                          </a:solidFill>
                          <a:effectLst/>
                          <a:latin typeface="Times New Roman" panose="02020603050405020304" pitchFamily="18" charset="0"/>
                        </a:rPr>
                        <a:t>18</a:t>
                      </a:r>
                      <a:r>
                        <a:rPr kumimoji="0" lang="vi-VN" altLang="en-US" sz="3600" b="0" i="0" u="none" strike="noStrike" cap="none" normalizeH="0" baseline="0" smtClean="0">
                          <a:ln>
                            <a:noFill/>
                          </a:ln>
                          <a:solidFill>
                            <a:schemeClr val="tx1"/>
                          </a:solidFill>
                          <a:effectLst/>
                          <a:latin typeface="Times New Roman" panose="02020603050405020304" pitchFamily="18" charset="0"/>
                        </a:rPr>
                        <a:t>76 - 1878</a:t>
                      </a:r>
                      <a:endParaRPr kumimoji="0" lang="vi-VN" altLang="en-US" sz="3600" b="0" i="0" u="none" strike="noStrike" cap="none" normalizeH="0" baseline="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endParaRPr kumimoji="0" lang="vi-VN" altLang="en-US" sz="3600" b="0" i="0" u="none" strike="noStrike" cap="none" normalizeH="0" baseline="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vi-VN" altLang="en-US" sz="3600" b="0" i="0" u="none" strike="noStrike" cap="none" normalizeH="0" baseline="0" smtClean="0">
                          <a:ln>
                            <a:noFill/>
                          </a:ln>
                          <a:solidFill>
                            <a:schemeClr val="tx1"/>
                          </a:solidFill>
                          <a:effectLst/>
                          <a:latin typeface="Times New Roman" panose="02020603050405020304" pitchFamily="18" charset="0"/>
                        </a:rPr>
                        <a:t>1896 - 1897</a:t>
                      </a:r>
                      <a:endParaRPr kumimoji="0" lang="vi-VN" altLang="en-US" sz="3600" b="0" i="0" u="none" strike="noStrike" cap="none" normalizeH="0" baseline="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vi-VN" altLang="en-US" sz="3600" b="0" i="0" u="none" strike="noStrike" cap="none" normalizeH="0" baseline="0" smtClean="0">
                          <a:ln>
                            <a:noFill/>
                          </a:ln>
                          <a:solidFill>
                            <a:schemeClr val="tx1"/>
                          </a:solidFill>
                          <a:effectLst/>
                          <a:latin typeface="Times New Roman" panose="02020603050405020304" pitchFamily="18" charset="0"/>
                        </a:rPr>
                        <a:t>1899 - 1900</a:t>
                      </a:r>
                      <a:endParaRPr kumimoji="0" lang="vi-VN" altLang="en-US" sz="3600" b="0" i="0" u="none" strike="noStrike" cap="none" normalizeH="0" baseline="0" smtClean="0">
                        <a:ln>
                          <a:noFill/>
                        </a:ln>
                        <a:solidFill>
                          <a:schemeClr val="tx1"/>
                        </a:solidFill>
                        <a:effectLst/>
                        <a:latin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vi-VN" altLang="en-US" sz="3600" b="0" i="0" u="none" strike="noStrike" cap="none" normalizeH="0" baseline="0" dirty="0" smtClean="0">
                          <a:ln>
                            <a:noFill/>
                          </a:ln>
                          <a:solidFill>
                            <a:schemeClr val="tx1"/>
                          </a:solidFill>
                          <a:effectLst/>
                          <a:latin typeface="Times New Roman" panose="02020603050405020304" pitchFamily="18" charset="0"/>
                        </a:rPr>
                        <a:t>2 triệu người chết</a:t>
                      </a:r>
                      <a:endParaRPr kumimoji="0" lang="vi-VN" altLang="en-US" sz="36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vi-VN" altLang="en-US" sz="3600" b="0" i="0" u="none" strike="noStrike" cap="none" normalizeH="0" baseline="0" dirty="0" smtClean="0">
                          <a:ln>
                            <a:noFill/>
                          </a:ln>
                          <a:solidFill>
                            <a:schemeClr val="tx1"/>
                          </a:solidFill>
                          <a:effectLst/>
                          <a:latin typeface="Times New Roman" panose="02020603050405020304" pitchFamily="18" charset="0"/>
                        </a:rPr>
                        <a:t>4,3 </a:t>
                      </a:r>
                      <a:r>
                        <a:rPr lang="vi-VN" altLang="en-US" sz="3600" dirty="0" smtClean="0">
                          <a:ln>
                            <a:noFill/>
                          </a:ln>
                          <a:effectLst/>
                          <a:latin typeface="Times New Roman" panose="02020603050405020304" pitchFamily="18" charset="0"/>
                          <a:sym typeface="+mn-ea"/>
                        </a:rPr>
                        <a:t>triệu người chết </a:t>
                      </a:r>
                      <a:r>
                        <a:rPr kumimoji="0" lang="vi-VN" altLang="en-US" sz="3600" b="0" i="0" u="none" strike="noStrike" cap="none" normalizeH="0" baseline="0" dirty="0" smtClean="0">
                          <a:ln>
                            <a:noFill/>
                          </a:ln>
                          <a:solidFill>
                            <a:schemeClr val="tx1"/>
                          </a:solidFill>
                          <a:effectLst/>
                          <a:latin typeface="Times New Roman" panose="02020603050405020304" pitchFamily="18" charset="0"/>
                        </a:rPr>
                        <a:t>+ 1,2 </a:t>
                      </a:r>
                      <a:r>
                        <a:rPr lang="vi-VN" altLang="en-US" sz="3600" dirty="0" smtClean="0">
                          <a:ln>
                            <a:noFill/>
                          </a:ln>
                          <a:effectLst/>
                          <a:latin typeface="Times New Roman" panose="02020603050405020304" pitchFamily="18" charset="0"/>
                          <a:sym typeface="+mn-ea"/>
                        </a:rPr>
                        <a:t>triệu người chết</a:t>
                      </a:r>
                      <a:endParaRPr kumimoji="0" lang="vi-VN" altLang="en-US" sz="36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vi-VN" altLang="en-US" sz="3600" b="0" i="0" u="none" strike="noStrike" cap="none" normalizeH="0" baseline="0" dirty="0" smtClean="0">
                          <a:ln>
                            <a:noFill/>
                          </a:ln>
                          <a:solidFill>
                            <a:schemeClr val="tx1"/>
                          </a:solidFill>
                          <a:effectLst/>
                          <a:latin typeface="Times New Roman" panose="02020603050405020304" pitchFamily="18" charset="0"/>
                        </a:rPr>
                        <a:t>5 </a:t>
                      </a:r>
                      <a:r>
                        <a:rPr lang="vi-VN" altLang="en-US" sz="3600" dirty="0" smtClean="0">
                          <a:ln>
                            <a:noFill/>
                          </a:ln>
                          <a:effectLst/>
                          <a:latin typeface="Times New Roman" panose="02020603050405020304" pitchFamily="18" charset="0"/>
                          <a:sym typeface="+mn-ea"/>
                        </a:rPr>
                        <a:t>triệu người chết</a:t>
                      </a:r>
                      <a:endParaRPr lang="vi-VN" altLang="en-US" sz="3600" dirty="0" smtClean="0">
                        <a:ln>
                          <a:noFill/>
                        </a:ln>
                        <a:effectLst/>
                        <a:latin typeface="Times New Roman" panose="02020603050405020304" pitchFamily="18" charset="0"/>
                        <a:sym typeface="+mn-ea"/>
                      </a:endParaRPr>
                    </a:p>
                    <a:p>
                      <a:pPr marL="0" marR="0" lvl="0" indent="0" algn="l" defTabSz="914400" rtl="0" eaLnBrk="1" fontAlgn="base" latinLnBrk="0" hangingPunct="1">
                        <a:lnSpc>
                          <a:spcPct val="100000"/>
                        </a:lnSpc>
                        <a:spcBef>
                          <a:spcPct val="20000"/>
                        </a:spcBef>
                        <a:spcAft>
                          <a:spcPct val="0"/>
                        </a:spcAft>
                        <a:buClrTx/>
                        <a:buSzTx/>
                        <a:buFontTx/>
                        <a:buNone/>
                      </a:pPr>
                      <a:r>
                        <a:rPr kumimoji="0" lang="vi-VN" altLang="en-US" sz="3600" b="0" i="0" u="none" strike="noStrike" cap="none" normalizeH="0" baseline="0" dirty="0" smtClean="0">
                          <a:ln>
                            <a:noFill/>
                          </a:ln>
                          <a:solidFill>
                            <a:schemeClr val="tx1"/>
                          </a:solidFill>
                          <a:effectLst/>
                          <a:latin typeface="Times New Roman" panose="02020603050405020304" pitchFamily="18" charset="0"/>
                        </a:rPr>
                        <a:t>&gt; 1 </a:t>
                      </a:r>
                      <a:r>
                        <a:rPr lang="vi-VN" altLang="en-US" sz="3600" dirty="0" smtClean="0">
                          <a:ln>
                            <a:noFill/>
                          </a:ln>
                          <a:effectLst/>
                          <a:latin typeface="Times New Roman" panose="02020603050405020304" pitchFamily="18" charset="0"/>
                          <a:sym typeface="+mn-ea"/>
                        </a:rPr>
                        <a:t>triệu người chết</a:t>
                      </a:r>
                      <a:endParaRPr kumimoji="0" lang="vi-VN" altLang="en-US" sz="3600" b="0" i="0" u="none" strike="noStrike" cap="none" normalizeH="0" baseline="0" dirty="0" smtClean="0">
                        <a:ln>
                          <a:noFill/>
                        </a:ln>
                        <a:solidFill>
                          <a:schemeClr val="tx1"/>
                        </a:solidFill>
                        <a:effectLst/>
                        <a:latin typeface="Times New Roman" panose="02020603050405020304" pitchFamily="18" charset="0"/>
                        <a:sym typeface="+mn-ea"/>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74" name="Rectangle 22"/>
          <p:cNvSpPr/>
          <p:nvPr/>
        </p:nvSpPr>
        <p:spPr>
          <a:xfrm>
            <a:off x="0" y="4431030"/>
            <a:ext cx="9144000" cy="2274570"/>
          </a:xfrm>
          <a:prstGeom prst="rect">
            <a:avLst/>
          </a:prstGeom>
          <a:solidFill>
            <a:srgbClr val="FF0000"/>
          </a:solidFill>
          <a:ln w="9525">
            <a:noFill/>
          </a:ln>
        </p:spPr>
        <p:txBody>
          <a:bodyPr anchor="ctr" anchorCtr="0"/>
          <a:p>
            <a:pPr algn="ctr" defTabSz="914400" eaLnBrk="1" hangingPunct="1">
              <a:tabLst>
                <a:tab pos="3135630" algn="l"/>
              </a:tabLst>
            </a:pPr>
            <a:r>
              <a:rPr lang="en-US" altLang="en-US" sz="3600" b="1" dirty="0">
                <a:solidFill>
                  <a:srgbClr val="FFFF00"/>
                </a:solidFill>
                <a:latin typeface="Times New Roman" panose="02020603050405020304" pitchFamily="18" charset="0"/>
              </a:rPr>
              <a:t>- Qua bảng thống kê trên</a:t>
            </a:r>
            <a:r>
              <a:rPr lang="vi-VN" altLang="en-US" sz="3600" b="1" dirty="0">
                <a:solidFill>
                  <a:srgbClr val="FFFF00"/>
                </a:solidFill>
                <a:latin typeface="Times New Roman" panose="02020603050405020304" pitchFamily="18" charset="0"/>
              </a:rPr>
              <a:t> (dựa theo SGK/68)</a:t>
            </a:r>
            <a:r>
              <a:rPr lang="en-US" altLang="en-US" sz="3600" b="1" dirty="0">
                <a:solidFill>
                  <a:srgbClr val="FFFF00"/>
                </a:solidFill>
                <a:latin typeface="Times New Roman" panose="02020603050405020304" pitchFamily="18" charset="0"/>
              </a:rPr>
              <a:t>, em có nhận xét gì về chính sách thống trị </a:t>
            </a:r>
            <a:r>
              <a:rPr lang="vi-VN" altLang="en-US" sz="3600" b="1" dirty="0">
                <a:solidFill>
                  <a:srgbClr val="FFFF00"/>
                </a:solidFill>
                <a:latin typeface="Times New Roman" panose="02020603050405020304" pitchFamily="18" charset="0"/>
              </a:rPr>
              <a:t>về kinh tế </a:t>
            </a:r>
            <a:r>
              <a:rPr lang="en-US" altLang="en-US" sz="3600" b="1" dirty="0">
                <a:solidFill>
                  <a:srgbClr val="FFFF00"/>
                </a:solidFill>
                <a:latin typeface="Times New Roman" panose="02020603050405020304" pitchFamily="18" charset="0"/>
              </a:rPr>
              <a:t>của Anh và hậu quả đối với Ấn Độ</a:t>
            </a:r>
            <a:r>
              <a:rPr lang="vi-VN" altLang="en-US" sz="3600" b="1" dirty="0">
                <a:solidFill>
                  <a:srgbClr val="FFFF00"/>
                </a:solidFill>
                <a:latin typeface="Times New Roman" panose="02020603050405020304" pitchFamily="18" charset="0"/>
              </a:rPr>
              <a:t> như thế nào?</a:t>
            </a:r>
            <a:endParaRPr lang="vi-VN" altLang="en-US" sz="3600" b="1" dirty="0">
              <a:solidFill>
                <a:srgbClr val="FFFF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74"/>
                                        </p:tgtEl>
                                        <p:attrNameLst>
                                          <p:attrName>style.visibility</p:attrName>
                                        </p:attrNameLst>
                                      </p:cBhvr>
                                      <p:to>
                                        <p:strVal val="visible"/>
                                      </p:to>
                                    </p:set>
                                    <p:animEffect transition="in" filter="fade">
                                      <p:cBhvr>
                                        <p:cTn id="7" dur="1000"/>
                                        <p:tgtEl>
                                          <p:spTgt spid="23574"/>
                                        </p:tgtEl>
                                      </p:cBhvr>
                                    </p:animEffect>
                                    <p:anim calcmode="lin" valueType="num">
                                      <p:cBhvr>
                                        <p:cTn id="8" dur="1000" fill="hold"/>
                                        <p:tgtEl>
                                          <p:spTgt spid="23574"/>
                                        </p:tgtEl>
                                        <p:attrNameLst>
                                          <p:attrName>ppt_x</p:attrName>
                                        </p:attrNameLst>
                                      </p:cBhvr>
                                      <p:tavLst>
                                        <p:tav tm="0">
                                          <p:val>
                                            <p:strVal val="#ppt_x"/>
                                          </p:val>
                                        </p:tav>
                                        <p:tav tm="100000">
                                          <p:val>
                                            <p:strVal val="#ppt_x"/>
                                          </p:val>
                                        </p:tav>
                                      </p:tavLst>
                                    </p:anim>
                                    <p:anim calcmode="lin" valueType="num">
                                      <p:cBhvr>
                                        <p:cTn id="9" dur="1000" fill="hold"/>
                                        <p:tgtEl>
                                          <p:spTgt spid="235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9250" name="Rectangle 9"/>
          <p:cNvSpPr/>
          <p:nvPr/>
        </p:nvSpPr>
        <p:spPr>
          <a:xfrm>
            <a:off x="0" y="0"/>
            <a:ext cx="9144000" cy="1383665"/>
          </a:xfrm>
          <a:prstGeom prst="rect">
            <a:avLst/>
          </a:prstGeom>
          <a:noFill/>
          <a:ln w="9525" cap="flat" cmpd="sng">
            <a:solidFill>
              <a:srgbClr val="FF0000"/>
            </a:solidFill>
            <a:prstDash val="solid"/>
            <a:miter/>
            <a:headEnd type="none" w="med" len="med"/>
            <a:tailEnd type="none" w="med" len="med"/>
          </a:ln>
        </p:spPr>
        <p:txBody>
          <a:bodyPr>
            <a:spAutoFit/>
          </a:bodyPr>
          <a:p>
            <a:pPr algn="ctr" eaLnBrk="1" hangingPunct="1"/>
            <a:r>
              <a:rPr lang="en-US" altLang="en-US" sz="2800" b="1" dirty="0">
                <a:solidFill>
                  <a:srgbClr val="FF3300"/>
                </a:solidFill>
                <a:latin typeface="Times New Roman" panose="02020603050405020304" pitchFamily="18" charset="0"/>
                <a:cs typeface="Times New Roman" panose="02020603050405020304" pitchFamily="18" charset="0"/>
              </a:rPr>
              <a:t>CHƯƠNG </a:t>
            </a:r>
            <a:r>
              <a:rPr lang="vi-VN" altLang="en-US" sz="2800" b="1" dirty="0">
                <a:solidFill>
                  <a:srgbClr val="FF3300"/>
                </a:solidFill>
                <a:latin typeface="Times New Roman" panose="02020603050405020304" pitchFamily="18" charset="0"/>
                <a:cs typeface="Times New Roman" panose="02020603050405020304" pitchFamily="18" charset="0"/>
              </a:rPr>
              <a:t>V</a:t>
            </a:r>
            <a:r>
              <a:rPr lang="en-US" altLang="en-US" sz="2800" b="1" dirty="0">
                <a:solidFill>
                  <a:srgbClr val="FF3300"/>
                </a:solidFill>
                <a:latin typeface="Times New Roman" panose="02020603050405020304" pitchFamily="18" charset="0"/>
                <a:cs typeface="Times New Roman" panose="02020603050405020304" pitchFamily="18" charset="0"/>
              </a:rPr>
              <a:t> </a:t>
            </a:r>
            <a:endParaRPr lang="en-US" altLang="en-US" sz="2800" b="1" dirty="0">
              <a:solidFill>
                <a:srgbClr val="FF3300"/>
              </a:solidFill>
              <a:latin typeface="Times New Roman" panose="02020603050405020304" pitchFamily="18" charset="0"/>
              <a:cs typeface="Times New Roman" panose="02020603050405020304" pitchFamily="18" charset="0"/>
            </a:endParaRPr>
          </a:p>
          <a:p>
            <a:pPr algn="ctr" eaLnBrk="1" hangingPunct="1"/>
            <a:r>
              <a:rPr lang="en-US" altLang="en-US" sz="2800" b="1" dirty="0">
                <a:solidFill>
                  <a:srgbClr val="FF3300"/>
                </a:solidFill>
                <a:latin typeface="Times New Roman" panose="02020603050405020304" pitchFamily="18" charset="0"/>
                <a:cs typeface="Times New Roman" panose="02020603050405020304" pitchFamily="18" charset="0"/>
              </a:rPr>
              <a:t>CHÂU Á </a:t>
            </a:r>
            <a:r>
              <a:rPr lang="vi-VN" altLang="en-US" sz="2800" b="1" dirty="0">
                <a:solidFill>
                  <a:srgbClr val="FF3300"/>
                </a:solidFill>
                <a:latin typeface="Times New Roman" panose="02020603050405020304" pitchFamily="18" charset="0"/>
                <a:cs typeface="Times New Roman" panose="02020603050405020304" pitchFamily="18" charset="0"/>
              </a:rPr>
              <a:t>TỪ NỬA SAU </a:t>
            </a:r>
            <a:r>
              <a:rPr lang="en-US" altLang="en-US" sz="2800" b="1" dirty="0">
                <a:solidFill>
                  <a:srgbClr val="FF3300"/>
                </a:solidFill>
                <a:latin typeface="Times New Roman" panose="02020603050405020304" pitchFamily="18" charset="0"/>
                <a:cs typeface="Times New Roman" panose="02020603050405020304" pitchFamily="18" charset="0"/>
              </a:rPr>
              <a:t>THẾ KỈ X</a:t>
            </a:r>
            <a:r>
              <a:rPr lang="vi-VN" altLang="en-US" sz="2800" b="1" dirty="0">
                <a:solidFill>
                  <a:srgbClr val="FF3300"/>
                </a:solidFill>
                <a:latin typeface="Times New Roman" panose="02020603050405020304" pitchFamily="18" charset="0"/>
                <a:cs typeface="Times New Roman" panose="02020603050405020304" pitchFamily="18" charset="0"/>
              </a:rPr>
              <a:t>IX</a:t>
            </a:r>
            <a:r>
              <a:rPr lang="en-US" altLang="en-US" sz="2800" b="1" dirty="0">
                <a:solidFill>
                  <a:srgbClr val="FF3300"/>
                </a:solidFill>
                <a:latin typeface="Times New Roman" panose="02020603050405020304" pitchFamily="18" charset="0"/>
                <a:cs typeface="Times New Roman" panose="02020603050405020304" pitchFamily="18" charset="0"/>
              </a:rPr>
              <a:t> – ĐẦU THẾ KỈ  XX</a:t>
            </a:r>
            <a:endParaRPr lang="en-US" altLang="en-US" sz="2800" b="1" dirty="0">
              <a:solidFill>
                <a:srgbClr val="FF3300"/>
              </a:solidFill>
              <a:latin typeface="Times New Roman" panose="02020603050405020304" pitchFamily="18" charset="0"/>
              <a:cs typeface="Times New Roman" panose="02020603050405020304" pitchFamily="18" charset="0"/>
            </a:endParaRPr>
          </a:p>
          <a:p>
            <a:pPr algn="ctr" eaLnBrk="1" hangingPunct="1"/>
            <a:r>
              <a:rPr lang="en-US" altLang="en-US" sz="2800" b="1" dirty="0">
                <a:solidFill>
                  <a:srgbClr val="FF3300"/>
                </a:solidFill>
                <a:latin typeface="Times New Roman" panose="02020603050405020304" pitchFamily="18" charset="0"/>
                <a:cs typeface="Times New Roman" panose="02020603050405020304" pitchFamily="18" charset="0"/>
              </a:rPr>
              <a:t>B</a:t>
            </a:r>
            <a:r>
              <a:rPr lang="en-US" altLang="en-US" sz="2800" b="1" dirty="0">
                <a:solidFill>
                  <a:srgbClr val="FF3300"/>
                </a:solidFill>
                <a:latin typeface="Times New Roman" panose="02020603050405020304" pitchFamily="18" charset="0"/>
                <a:ea typeface="Times New Roman" panose="02020603050405020304" pitchFamily="18" charset="0"/>
              </a:rPr>
              <a:t>à</a:t>
            </a:r>
            <a:r>
              <a:rPr lang="en-US" altLang="en-US" sz="2800" b="1" dirty="0">
                <a:solidFill>
                  <a:srgbClr val="FF3300"/>
                </a:solidFill>
                <a:latin typeface="Times New Roman" panose="02020603050405020304" pitchFamily="18" charset="0"/>
                <a:cs typeface="Times New Roman" panose="02020603050405020304" pitchFamily="18" charset="0"/>
              </a:rPr>
              <a:t>i </a:t>
            </a:r>
            <a:r>
              <a:rPr lang="vi-VN" altLang="en-US" sz="2800" b="1" dirty="0">
                <a:solidFill>
                  <a:srgbClr val="FF3300"/>
                </a:solidFill>
                <a:latin typeface="Times New Roman" panose="02020603050405020304" pitchFamily="18" charset="0"/>
                <a:cs typeface="Times New Roman" panose="02020603050405020304" pitchFamily="18" charset="0"/>
              </a:rPr>
              <a:t>17</a:t>
            </a:r>
            <a:r>
              <a:rPr lang="en-US" altLang="en-US" sz="2800" b="1" dirty="0">
                <a:solidFill>
                  <a:srgbClr val="FF3300"/>
                </a:solidFill>
                <a:latin typeface="Times New Roman" panose="02020603050405020304" pitchFamily="18" charset="0"/>
                <a:cs typeface="Times New Roman" panose="02020603050405020304" pitchFamily="18" charset="0"/>
              </a:rPr>
              <a:t>:</a:t>
            </a:r>
            <a:r>
              <a:rPr lang="vi-VN"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a:solidFill>
                  <a:srgbClr val="FF3300"/>
                </a:solidFill>
                <a:latin typeface="Times New Roman" panose="02020603050405020304" pitchFamily="18" charset="0"/>
                <a:cs typeface="Times New Roman" panose="02020603050405020304" pitchFamily="18" charset="0"/>
              </a:rPr>
              <a:t>ẤN ĐỘ </a:t>
            </a:r>
            <a:endParaRPr lang="en-US" altLang="en-US" sz="2800" b="1" dirty="0">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86723" name="Text Box 3"/>
          <p:cNvSpPr txBox="1"/>
          <p:nvPr/>
        </p:nvSpPr>
        <p:spPr>
          <a:xfrm>
            <a:off x="75883" y="1600200"/>
            <a:ext cx="9144000" cy="583565"/>
          </a:xfrm>
          <a:prstGeom prst="rect">
            <a:avLst/>
          </a:prstGeom>
          <a:noFill/>
          <a:ln w="12700">
            <a:noFill/>
          </a:ln>
        </p:spPr>
        <p:txBody>
          <a:bodyPr>
            <a:spAutoFit/>
          </a:bodyPr>
          <a:p>
            <a:pPr eaLnBrk="1" hangingPunct="1">
              <a:spcBef>
                <a:spcPct val="50000"/>
              </a:spcBef>
            </a:pPr>
            <a:r>
              <a:rPr lang="vi-VN" altLang="en-US" sz="3200" b="1" dirty="0">
                <a:solidFill>
                  <a:srgbClr val="FF0000"/>
                </a:solidFill>
                <a:latin typeface="Times New Roman" panose="02020603050405020304" pitchFamily="18" charset="0"/>
              </a:rPr>
              <a:t>1. Tình hình kinh tế.</a:t>
            </a:r>
            <a:endParaRPr lang="vi-VN" altLang="en-US" sz="3200" b="1" dirty="0">
              <a:solidFill>
                <a:srgbClr val="FF0000"/>
              </a:solidFill>
              <a:latin typeface="Times New Roman" panose="02020603050405020304" pitchFamily="18" charset="0"/>
            </a:endParaRPr>
          </a:p>
        </p:txBody>
      </p:sp>
      <p:sp>
        <p:nvSpPr>
          <p:cNvPr id="3" name="Text Box 2"/>
          <p:cNvSpPr txBox="1"/>
          <p:nvPr/>
        </p:nvSpPr>
        <p:spPr>
          <a:xfrm>
            <a:off x="1518920" y="2107565"/>
            <a:ext cx="7332345" cy="2676525"/>
          </a:xfrm>
          <a:prstGeom prst="rect">
            <a:avLst/>
          </a:prstGeom>
          <a:noFill/>
        </p:spPr>
        <p:txBody>
          <a:bodyPr wrap="square" rtlCol="0" anchor="t">
            <a:spAutoFit/>
          </a:bodyPr>
          <a:p>
            <a:r>
              <a:rPr lang="en-US" sz="2800"/>
              <a:t>- Thực dân Anh mở rộng </a:t>
            </a:r>
            <a:r>
              <a:rPr lang="vi-VN" altLang="en-US" sz="2800"/>
              <a:t>chính sách </a:t>
            </a:r>
            <a:r>
              <a:rPr lang="en-US" sz="2800"/>
              <a:t>khai thác Ấn Độ với quy mô rộng lớn.</a:t>
            </a:r>
            <a:endParaRPr lang="en-US" sz="2800"/>
          </a:p>
          <a:p>
            <a:r>
              <a:rPr lang="vi-VN" altLang="en-US" sz="2800"/>
              <a:t>- Lập ra các đồn điền chỉ trồng trà, cà phê, bông vải, thuốc phiện......</a:t>
            </a:r>
            <a:endParaRPr lang="en-US" sz="2800"/>
          </a:p>
          <a:p>
            <a:r>
              <a:rPr lang="en-US" sz="2800"/>
              <a:t>=&gt; Hậu quả:</a:t>
            </a:r>
            <a:endParaRPr lang="en-US" sz="2800"/>
          </a:p>
          <a:p>
            <a:r>
              <a:rPr lang="vi-VN" altLang="en-US" sz="2800"/>
              <a:t>- Ấn Độ </a:t>
            </a:r>
            <a:r>
              <a:rPr lang="vi-VN" altLang="en-US" sz="2800"/>
              <a:t>thiếu hụt lương thực nghiêm trọng. </a:t>
            </a:r>
            <a:endParaRPr lang="vi-VN" altLang="en-US" sz="2800"/>
          </a:p>
        </p:txBody>
      </p:sp>
      <p:pic>
        <p:nvPicPr>
          <p:cNvPr id="100" name="Picture 99"/>
          <p:cNvPicPr/>
          <p:nvPr/>
        </p:nvPicPr>
        <p:blipFill>
          <a:blip r:embed="rId1"/>
          <a:stretch>
            <a:fillRect/>
          </a:stretch>
        </p:blipFill>
        <p:spPr>
          <a:xfrm>
            <a:off x="-76200" y="2057400"/>
            <a:ext cx="1648460" cy="11239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500"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500"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4"/>
          <p:cNvPicPr>
            <a:picLocks noChangeAspect="1"/>
          </p:cNvPicPr>
          <p:nvPr/>
        </p:nvPicPr>
        <p:blipFill>
          <a:blip r:embed="rId1"/>
          <a:stretch>
            <a:fillRect/>
          </a:stretch>
        </p:blipFill>
        <p:spPr>
          <a:xfrm>
            <a:off x="228600" y="228600"/>
            <a:ext cx="4191000" cy="4648200"/>
          </a:xfrm>
          <a:prstGeom prst="rect">
            <a:avLst/>
          </a:prstGeom>
          <a:noFill/>
          <a:ln w="9525">
            <a:noFill/>
          </a:ln>
        </p:spPr>
      </p:pic>
      <p:sp>
        <p:nvSpPr>
          <p:cNvPr id="28675" name="Rectangle 5"/>
          <p:cNvSpPr/>
          <p:nvPr/>
        </p:nvSpPr>
        <p:spPr>
          <a:xfrm>
            <a:off x="228600" y="5273675"/>
            <a:ext cx="3938588" cy="1190625"/>
          </a:xfrm>
          <a:prstGeom prst="rect">
            <a:avLst/>
          </a:prstGeom>
          <a:noFill/>
          <a:ln w="9525">
            <a:noFill/>
          </a:ln>
        </p:spPr>
        <p:txBody>
          <a:bodyPr anchor="ctr" anchorCtr="0">
            <a:spAutoFit/>
          </a:bodyPr>
          <a:p>
            <a:pPr algn="just"/>
            <a:r>
              <a:rPr lang="nl-NL" altLang="en-US" b="1" dirty="0">
                <a:latin typeface="Times New Roman" panose="02020603050405020304" pitchFamily="18" charset="0"/>
              </a:rPr>
              <a:t>Nguyên nhân sâu xa: là do sự thống trị và bóc lột tàn bạo của thực dân Anh với nhân dân Ấn Độ.</a:t>
            </a:r>
            <a:endParaRPr lang="nl-NL" altLang="en-US" b="1" dirty="0">
              <a:latin typeface="Times New Roman" panose="02020603050405020304" pitchFamily="18" charset="0"/>
            </a:endParaRPr>
          </a:p>
        </p:txBody>
      </p:sp>
      <p:sp>
        <p:nvSpPr>
          <p:cNvPr id="28676" name="Rectangle 6"/>
          <p:cNvSpPr/>
          <p:nvPr/>
        </p:nvSpPr>
        <p:spPr>
          <a:xfrm>
            <a:off x="4572000" y="3730625"/>
            <a:ext cx="4419600" cy="2838450"/>
          </a:xfrm>
          <a:prstGeom prst="rect">
            <a:avLst/>
          </a:prstGeom>
          <a:noFill/>
          <a:ln w="9525">
            <a:noFill/>
          </a:ln>
        </p:spPr>
        <p:txBody>
          <a:bodyPr anchor="ctr" anchorCtr="0">
            <a:spAutoFit/>
          </a:bodyPr>
          <a:p>
            <a:pPr algn="just"/>
            <a:r>
              <a:rPr lang="nl-NL" altLang="en-US" b="1" dirty="0">
                <a:latin typeface="Times New Roman" panose="02020603050405020304" pitchFamily="18" charset="0"/>
              </a:rPr>
              <a:t>Nguyên nhân trực tiếp: Thực dân Anh bắt những người Xi-pay dùng răng bóc giấy có tẩm mỡ bò hoặc lợn bọc ngoài đạn pháo. Việc này đã xúc phạm đến tục lệ của người Ấn Độ giáo, vì người Ấn Độ giáo kiêng không ăn thịt bò và những người Hồi giáo thì kiêng không ăn thịt lợn, nếu những binh lính Xi-pay không tuân theo thì bị sĩ quan Anh bỏ tù.</a:t>
            </a:r>
            <a:endParaRPr lang="nl-NL" altLang="en-US" b="1" dirty="0">
              <a:latin typeface="Times New Roman" panose="02020603050405020304" pitchFamily="18" charset="0"/>
            </a:endParaRPr>
          </a:p>
        </p:txBody>
      </p:sp>
      <p:pic>
        <p:nvPicPr>
          <p:cNvPr id="28677" name="Picture 7"/>
          <p:cNvPicPr>
            <a:picLocks noChangeAspect="1"/>
          </p:cNvPicPr>
          <p:nvPr/>
        </p:nvPicPr>
        <p:blipFill>
          <a:blip r:embed="rId2"/>
          <a:stretch>
            <a:fillRect/>
          </a:stretch>
        </p:blipFill>
        <p:spPr>
          <a:xfrm>
            <a:off x="4572000" y="228600"/>
            <a:ext cx="4267200" cy="3352800"/>
          </a:xfrm>
          <a:prstGeom prst="rect">
            <a:avLst/>
          </a:prstGeom>
          <a:noFill/>
          <a:ln w="9525">
            <a:noFill/>
          </a:ln>
        </p:spPr>
      </p:pic>
      <p:sp>
        <p:nvSpPr>
          <p:cNvPr id="2" name="Rounded Rectangle 1"/>
          <p:cNvSpPr/>
          <p:nvPr/>
        </p:nvSpPr>
        <p:spPr>
          <a:xfrm>
            <a:off x="1905000" y="304800"/>
            <a:ext cx="5410200" cy="381000"/>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KHỞI NGHĨA BINH LÍNH XI PAY 1857-1859</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p:cNvPicPr>
            <a:picLocks noChangeAspect="1"/>
          </p:cNvPicPr>
          <p:nvPr/>
        </p:nvPicPr>
        <p:blipFill>
          <a:blip r:embed="rId1"/>
          <a:stretch>
            <a:fillRect/>
          </a:stretch>
        </p:blipFill>
        <p:spPr>
          <a:xfrm>
            <a:off x="2209800" y="381000"/>
            <a:ext cx="3657600" cy="3810000"/>
          </a:xfrm>
          <a:prstGeom prst="rect">
            <a:avLst/>
          </a:prstGeom>
          <a:noFill/>
          <a:ln w="9525">
            <a:noFill/>
          </a:ln>
        </p:spPr>
      </p:pic>
      <p:pic>
        <p:nvPicPr>
          <p:cNvPr id="29699" name="Picture 5"/>
          <p:cNvPicPr>
            <a:picLocks noChangeAspect="1"/>
          </p:cNvPicPr>
          <p:nvPr/>
        </p:nvPicPr>
        <p:blipFill>
          <a:blip r:embed="rId2"/>
          <a:stretch>
            <a:fillRect/>
          </a:stretch>
        </p:blipFill>
        <p:spPr>
          <a:xfrm>
            <a:off x="5943600" y="304800"/>
            <a:ext cx="2895600" cy="3886200"/>
          </a:xfrm>
          <a:prstGeom prst="rect">
            <a:avLst/>
          </a:prstGeom>
          <a:noFill/>
          <a:ln w="9525">
            <a:noFill/>
          </a:ln>
        </p:spPr>
      </p:pic>
      <p:sp>
        <p:nvSpPr>
          <p:cNvPr id="29700" name="Rectangle 6"/>
          <p:cNvSpPr/>
          <p:nvPr/>
        </p:nvSpPr>
        <p:spPr>
          <a:xfrm>
            <a:off x="152400" y="4505325"/>
            <a:ext cx="8839200" cy="1568450"/>
          </a:xfrm>
          <a:prstGeom prst="rect">
            <a:avLst/>
          </a:prstGeom>
          <a:noFill/>
          <a:ln w="9525">
            <a:noFill/>
          </a:ln>
        </p:spPr>
        <p:txBody>
          <a:bodyPr anchor="ctr" anchorCtr="0">
            <a:spAutoFit/>
          </a:bodyPr>
          <a:p>
            <a:pPr algn="just"/>
            <a:r>
              <a:rPr lang="nl-NL" altLang="en-US" sz="2400" b="1" dirty="0">
                <a:latin typeface="Times New Roman" panose="02020603050405020304" pitchFamily="18" charset="0"/>
              </a:rPr>
              <a:t>- 60.000 lính Xi-pay cùng nhân dân nổi dậy</a:t>
            </a:r>
            <a:endParaRPr lang="en-US" altLang="en-US" sz="2400" b="1" dirty="0">
              <a:latin typeface="Times New Roman" panose="02020603050405020304" pitchFamily="18" charset="0"/>
            </a:endParaRPr>
          </a:p>
          <a:p>
            <a:pPr algn="just"/>
            <a:r>
              <a:rPr lang="nl-NL" altLang="en-US" sz="2400" b="1" dirty="0">
                <a:latin typeface="Times New Roman" panose="02020603050405020304" pitchFamily="18" charset="0"/>
              </a:rPr>
              <a:t>- Cuộc khởi nghĩa lan rộng khắp Miền Bắc và một phần Miền Trung.</a:t>
            </a:r>
            <a:endParaRPr lang="en-US" altLang="en-US" sz="2400" b="1" dirty="0">
              <a:latin typeface="Times New Roman" panose="02020603050405020304" pitchFamily="18" charset="0"/>
            </a:endParaRPr>
          </a:p>
          <a:p>
            <a:pPr algn="just"/>
            <a:r>
              <a:rPr lang="nl-NL" altLang="en-US" sz="2400" b="1" dirty="0">
                <a:latin typeface="Times New Roman" panose="02020603050405020304" pitchFamily="18" charset="0"/>
              </a:rPr>
              <a:t>- Nghĩa quân đã lập được chính quyền ở các thành phố lớn</a:t>
            </a:r>
            <a:endParaRPr lang="nl-NL" altLang="en-US" sz="2400" b="1" dirty="0">
              <a:latin typeface="Times New Roman" panose="02020603050405020304" pitchFamily="18" charset="0"/>
            </a:endParaRPr>
          </a:p>
        </p:txBody>
      </p:sp>
      <p:pic>
        <p:nvPicPr>
          <p:cNvPr id="29701" name="Picture 6" descr="Sepoys"/>
          <p:cNvPicPr>
            <a:picLocks noChangeAspect="1"/>
          </p:cNvPicPr>
          <p:nvPr/>
        </p:nvPicPr>
        <p:blipFill>
          <a:blip r:embed="rId3"/>
          <a:srcRect r="6204" b="5717"/>
          <a:stretch>
            <a:fillRect/>
          </a:stretch>
        </p:blipFill>
        <p:spPr>
          <a:xfrm>
            <a:off x="304800" y="457200"/>
            <a:ext cx="1828800" cy="3733800"/>
          </a:xfrm>
          <a:prstGeom prst="rect">
            <a:avLst/>
          </a:prstGeom>
          <a:noFill/>
          <a:ln w="9525" cap="flat" cmpd="sng">
            <a:solidFill>
              <a:srgbClr val="000066"/>
            </a:solidFill>
            <a:prstDash val="solid"/>
            <a:miter/>
            <a:headEnd type="none" w="med" len="med"/>
            <a:tailEnd type="none" w="med" len="me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4"/>
          <p:cNvPicPr>
            <a:picLocks noChangeAspect="1"/>
          </p:cNvPicPr>
          <p:nvPr/>
        </p:nvPicPr>
        <p:blipFill>
          <a:blip r:embed="rId1"/>
          <a:stretch>
            <a:fillRect/>
          </a:stretch>
        </p:blipFill>
        <p:spPr>
          <a:xfrm>
            <a:off x="152400" y="228600"/>
            <a:ext cx="4362450" cy="4495800"/>
          </a:xfrm>
          <a:prstGeom prst="rect">
            <a:avLst/>
          </a:prstGeom>
          <a:noFill/>
          <a:ln w="9525">
            <a:noFill/>
          </a:ln>
        </p:spPr>
      </p:pic>
      <p:sp>
        <p:nvSpPr>
          <p:cNvPr id="18436" name="Rectangle 6"/>
          <p:cNvSpPr/>
          <p:nvPr/>
        </p:nvSpPr>
        <p:spPr>
          <a:xfrm>
            <a:off x="381000" y="4962525"/>
            <a:ext cx="3886200" cy="1384300"/>
          </a:xfrm>
          <a:prstGeom prst="rect">
            <a:avLst/>
          </a:prstGeom>
          <a:noFill/>
          <a:ln w="9525">
            <a:noFill/>
          </a:ln>
        </p:spPr>
        <p:txBody>
          <a:bodyPr anchor="ctr" anchorCtr="0">
            <a:spAutoFit/>
          </a:bodyPr>
          <a:p>
            <a:pPr algn="just"/>
            <a:r>
              <a:rPr lang="nl-NL" altLang="en-US" sz="2800" b="1" dirty="0">
                <a:latin typeface="Times New Roman" panose="02020603050405020304" pitchFamily="18" charset="0"/>
              </a:rPr>
              <a:t>Nhưng cuộc khởi nghĩa duy trì được 2 năm thì bị dập tắt.</a:t>
            </a:r>
            <a:r>
              <a:rPr lang="en-US" altLang="en-US" b="1" dirty="0">
                <a:latin typeface="Times New Roman" panose="02020603050405020304" pitchFamily="18" charset="0"/>
              </a:rPr>
              <a:t> </a:t>
            </a:r>
            <a:endParaRPr lang="en-US" altLang="en-US" b="1" dirty="0">
              <a:latin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495800" y="228600"/>
            <a:ext cx="4495800" cy="6096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barn(inVertical)">
                                      <p:cBhvr>
                                        <p:cTn id="12" dur="5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9"/>
          <p:cNvPicPr>
            <a:picLocks noChangeAspect="1"/>
          </p:cNvPicPr>
          <p:nvPr/>
        </p:nvPicPr>
        <p:blipFill>
          <a:blip r:embed="rId1"/>
          <a:stretch>
            <a:fillRect/>
          </a:stretch>
        </p:blipFill>
        <p:spPr>
          <a:xfrm>
            <a:off x="228600" y="152400"/>
            <a:ext cx="4648200" cy="4191000"/>
          </a:xfrm>
          <a:prstGeom prst="rect">
            <a:avLst/>
          </a:prstGeom>
          <a:noFill/>
          <a:ln w="9525">
            <a:noFill/>
          </a:ln>
        </p:spPr>
      </p:pic>
      <p:pic>
        <p:nvPicPr>
          <p:cNvPr id="31747" name="Picture 10"/>
          <p:cNvPicPr>
            <a:picLocks noChangeAspect="1"/>
          </p:cNvPicPr>
          <p:nvPr/>
        </p:nvPicPr>
        <p:blipFill>
          <a:blip r:embed="rId2"/>
          <a:stretch>
            <a:fillRect/>
          </a:stretch>
        </p:blipFill>
        <p:spPr>
          <a:xfrm>
            <a:off x="4953000" y="228600"/>
            <a:ext cx="3962400" cy="4114800"/>
          </a:xfrm>
          <a:prstGeom prst="rect">
            <a:avLst/>
          </a:prstGeom>
          <a:noFill/>
          <a:ln w="9525">
            <a:noFill/>
          </a:ln>
        </p:spPr>
      </p:pic>
      <p:sp>
        <p:nvSpPr>
          <p:cNvPr id="31748" name="Rectangle 11"/>
          <p:cNvSpPr/>
          <p:nvPr/>
        </p:nvSpPr>
        <p:spPr>
          <a:xfrm>
            <a:off x="457200" y="4648200"/>
            <a:ext cx="8372475" cy="1066800"/>
          </a:xfrm>
          <a:prstGeom prst="rect">
            <a:avLst/>
          </a:prstGeom>
          <a:noFill/>
          <a:ln w="9525">
            <a:noFill/>
          </a:ln>
        </p:spPr>
        <p:txBody>
          <a:bodyPr>
            <a:spAutoFit/>
          </a:bodyPr>
          <a:p>
            <a:pPr algn="just"/>
            <a:r>
              <a:rPr lang="nl-NL" altLang="en-US" sz="3200" dirty="0">
                <a:latin typeface="Times New Roman" panose="02020603050405020304" pitchFamily="18" charset="0"/>
              </a:rPr>
              <a:t>Nông dân và công nhân nổi dậy đấu tranh đã thức tỉnh ý thức dân tộc của tư sản Ấn Độ.</a:t>
            </a:r>
            <a:endParaRPr lang="en-US" altLang="en-US" sz="3200" dirty="0">
              <a:latin typeface="Times New Roman" panose="020206030504050203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4"/>
          <p:cNvPicPr>
            <a:picLocks noChangeAspect="1"/>
          </p:cNvPicPr>
          <p:nvPr/>
        </p:nvPicPr>
        <p:blipFill>
          <a:blip r:embed="rId1"/>
          <a:stretch>
            <a:fillRect/>
          </a:stretch>
        </p:blipFill>
        <p:spPr>
          <a:xfrm>
            <a:off x="228600" y="228600"/>
            <a:ext cx="4191000" cy="5105400"/>
          </a:xfrm>
          <a:prstGeom prst="rect">
            <a:avLst/>
          </a:prstGeom>
          <a:noFill/>
          <a:ln w="9525">
            <a:noFill/>
          </a:ln>
        </p:spPr>
      </p:pic>
      <p:sp>
        <p:nvSpPr>
          <p:cNvPr id="32771" name="Rectangle 5"/>
          <p:cNvSpPr/>
          <p:nvPr/>
        </p:nvSpPr>
        <p:spPr>
          <a:xfrm>
            <a:off x="76200" y="5364163"/>
            <a:ext cx="8915400" cy="1570037"/>
          </a:xfrm>
          <a:prstGeom prst="rect">
            <a:avLst/>
          </a:prstGeom>
          <a:noFill/>
          <a:ln w="9525">
            <a:noFill/>
          </a:ln>
        </p:spPr>
        <p:txBody>
          <a:bodyPr anchor="ctr" anchorCtr="0">
            <a:spAutoFit/>
          </a:bodyPr>
          <a:p>
            <a:pPr algn="just" defTabSz="914400">
              <a:tabLst>
                <a:tab pos="571500" algn="l"/>
              </a:tabLst>
            </a:pPr>
            <a:r>
              <a:rPr lang="nl-NL" altLang="en-US" sz="2400" b="1" dirty="0">
                <a:latin typeface="Times New Roman" panose="02020603050405020304" pitchFamily="18" charset="0"/>
                <a:cs typeface="Times New Roman" panose="02020603050405020304" pitchFamily="18" charset="0"/>
              </a:rPr>
              <a:t>Cuối năm 1885, giai cấp tư sản th</a:t>
            </a:r>
            <a:r>
              <a:rPr lang="nl-NL" altLang="en-US" sz="2400" b="1" dirty="0">
                <a:latin typeface="Times New Roman" panose="02020603050405020304" pitchFamily="18" charset="0"/>
                <a:ea typeface="Times New Roman" panose="02020603050405020304" pitchFamily="18" charset="0"/>
              </a:rPr>
              <a:t>à</a:t>
            </a:r>
            <a:r>
              <a:rPr lang="nl-NL" altLang="en-US" sz="2400" b="1" dirty="0">
                <a:latin typeface="Times New Roman" panose="02020603050405020304" pitchFamily="18" charset="0"/>
                <a:cs typeface="Times New Roman" panose="02020603050405020304" pitchFamily="18" charset="0"/>
              </a:rPr>
              <a:t>nh lập Đảng Quốc đại.</a:t>
            </a:r>
            <a:endParaRPr lang="nl-NL" altLang="en-US" sz="2400" b="1" dirty="0">
              <a:latin typeface="Times New Roman" panose="02020603050405020304" pitchFamily="18" charset="0"/>
              <a:cs typeface="Times New Roman" panose="02020603050405020304" pitchFamily="18" charset="0"/>
            </a:endParaRPr>
          </a:p>
          <a:p>
            <a:pPr algn="just" defTabSz="914400">
              <a:tabLst>
                <a:tab pos="571500" algn="l"/>
              </a:tabLst>
            </a:pPr>
            <a:r>
              <a:rPr lang="nl-NL" altLang="en-US" sz="2400" b="1" dirty="0">
                <a:latin typeface="Times New Roman" panose="02020603050405020304" pitchFamily="18" charset="0"/>
                <a:cs typeface="Times New Roman" panose="02020603050405020304" pitchFamily="18" charset="0"/>
              </a:rPr>
              <a:t>Trong quá trình đấu tranh đảng n</a:t>
            </a:r>
            <a:r>
              <a:rPr lang="nl-NL" altLang="en-US" sz="2400" b="1" dirty="0">
                <a:latin typeface="Times New Roman" panose="02020603050405020304" pitchFamily="18" charset="0"/>
                <a:ea typeface="Times New Roman" panose="02020603050405020304" pitchFamily="18" charset="0"/>
              </a:rPr>
              <a:t>à</a:t>
            </a:r>
            <a:r>
              <a:rPr lang="nl-NL" altLang="en-US" sz="2400" b="1" dirty="0">
                <a:latin typeface="Times New Roman" panose="02020603050405020304" pitchFamily="18" charset="0"/>
                <a:cs typeface="Times New Roman" panose="02020603050405020304" pitchFamily="18" charset="0"/>
              </a:rPr>
              <a:t>y phân hóa th</a:t>
            </a:r>
            <a:r>
              <a:rPr lang="nl-NL" altLang="en-US" sz="2400" b="1" dirty="0">
                <a:latin typeface="Times New Roman" panose="02020603050405020304" pitchFamily="18" charset="0"/>
                <a:ea typeface="Times New Roman" panose="02020603050405020304" pitchFamily="18" charset="0"/>
              </a:rPr>
              <a:t>à</a:t>
            </a:r>
            <a:r>
              <a:rPr lang="nl-NL" altLang="en-US" sz="2400" b="1" dirty="0">
                <a:latin typeface="Times New Roman" panose="02020603050405020304" pitchFamily="18" charset="0"/>
                <a:cs typeface="Times New Roman" panose="02020603050405020304" pitchFamily="18" charset="0"/>
              </a:rPr>
              <a:t>nh 2 phái: phái “ôn hòa” chủ trương thỏa hiệp, phái “cấp tiến” kiên quyết chống Anh.</a:t>
            </a:r>
            <a:endParaRPr lang="nl-NL" altLang="en-US" sz="2400" b="1" dirty="0">
              <a:latin typeface="Times New Roman" panose="02020603050405020304" pitchFamily="18" charset="0"/>
              <a:ea typeface="Times New Roman" panose="02020603050405020304" pitchFamily="18" charset="0"/>
            </a:endParaRPr>
          </a:p>
        </p:txBody>
      </p:sp>
      <p:pic>
        <p:nvPicPr>
          <p:cNvPr id="32772" name="Picture 6"/>
          <p:cNvPicPr>
            <a:picLocks noChangeAspect="1"/>
          </p:cNvPicPr>
          <p:nvPr/>
        </p:nvPicPr>
        <p:blipFill>
          <a:blip r:embed="rId2"/>
          <a:stretch>
            <a:fillRect/>
          </a:stretch>
        </p:blipFill>
        <p:spPr>
          <a:xfrm>
            <a:off x="4572000" y="304800"/>
            <a:ext cx="3886200" cy="5029200"/>
          </a:xfrm>
          <a:prstGeom prst="rect">
            <a:avLst/>
          </a:prstGeom>
          <a:noFill/>
          <a:ln w="9525">
            <a:noFill/>
          </a:ln>
        </p:spPr>
      </p:pic>
      <p:sp>
        <p:nvSpPr>
          <p:cNvPr id="2" name="Rounded Rectangle 1"/>
          <p:cNvSpPr/>
          <p:nvPr/>
        </p:nvSpPr>
        <p:spPr>
          <a:xfrm>
            <a:off x="685800" y="152400"/>
            <a:ext cx="7543800" cy="7620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sz="2800" dirty="0">
                <a:solidFill>
                  <a:srgbClr val="FFFFFF"/>
                </a:solidFill>
                <a:latin typeface="Times New Roman" panose="02020603050405020304" pitchFamily="18" charset="0"/>
                <a:cs typeface="Times New Roman" panose="02020603050405020304" pitchFamily="18" charset="0"/>
              </a:rPr>
              <a:t>PT ĐẤU TRANH CỦA GCTS ẤN ĐỘ ( ĐẢNG QUỐC ĐẠI)</a:t>
            </a:r>
            <a:endParaRPr sz="2800" dirty="0">
              <a:solidFill>
                <a:srgbClr val="FFFF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4"/>
          <p:cNvSpPr/>
          <p:nvPr/>
        </p:nvSpPr>
        <p:spPr>
          <a:xfrm>
            <a:off x="152400" y="5133975"/>
            <a:ext cx="8915400" cy="1200150"/>
          </a:xfrm>
          <a:prstGeom prst="rect">
            <a:avLst/>
          </a:prstGeom>
          <a:solidFill>
            <a:srgbClr val="003300"/>
          </a:solidFill>
          <a:ln w="9525">
            <a:noFill/>
          </a:ln>
        </p:spPr>
        <p:txBody>
          <a:bodyPr>
            <a:spAutoFit/>
          </a:bodyPr>
          <a:p>
            <a:pPr eaLnBrk="1" hangingPunct="1"/>
            <a:r>
              <a:rPr lang="en-US" altLang="en-US" b="1" dirty="0">
                <a:solidFill>
                  <a:schemeClr val="bg1"/>
                </a:solidFill>
                <a:latin typeface="Times New Roman" panose="02020603050405020304" pitchFamily="18" charset="0"/>
                <a:cs typeface="Times New Roman" panose="02020603050405020304" pitchFamily="18" charset="0"/>
              </a:rPr>
              <a:t>A</a:t>
            </a:r>
            <a:r>
              <a:rPr lang="vi-VN" altLang="en-US" b="1" dirty="0">
                <a:solidFill>
                  <a:schemeClr val="bg1"/>
                </a:solidFill>
                <a:latin typeface="Times New Roman" panose="02020603050405020304" pitchFamily="18" charset="0"/>
                <a:cs typeface="Times New Roman" panose="02020603050405020304" pitchFamily="18" charset="0"/>
              </a:rPr>
              <a:t>nh hùng dân tộc Ấn Độ, lãnh tụ phái </a:t>
            </a:r>
            <a:r>
              <a:rPr lang="en-US" altLang="en-US" b="1" dirty="0">
                <a:solidFill>
                  <a:schemeClr val="bg1"/>
                </a:solidFill>
                <a:latin typeface="Times New Roman" panose="02020603050405020304" pitchFamily="18" charset="0"/>
                <a:cs typeface="Times New Roman" panose="02020603050405020304" pitchFamily="18" charset="0"/>
              </a:rPr>
              <a:t>C</a:t>
            </a:r>
            <a:r>
              <a:rPr lang="vi-VN" altLang="en-US" b="1" dirty="0">
                <a:solidFill>
                  <a:schemeClr val="bg1"/>
                </a:solidFill>
                <a:latin typeface="Times New Roman" panose="02020603050405020304" pitchFamily="18" charset="0"/>
                <a:cs typeface="Times New Roman" panose="02020603050405020304" pitchFamily="18" charset="0"/>
              </a:rPr>
              <a:t>ấp tiến trong </a:t>
            </a:r>
            <a:r>
              <a:rPr lang="en-US" altLang="en-US" b="1" dirty="0">
                <a:solidFill>
                  <a:schemeClr val="bg1"/>
                </a:solidFill>
                <a:latin typeface="Times New Roman" panose="02020603050405020304" pitchFamily="18" charset="0"/>
                <a:cs typeface="Times New Roman" panose="02020603050405020304" pitchFamily="18" charset="0"/>
              </a:rPr>
              <a:t> Đảng Quốc đại</a:t>
            </a:r>
            <a:r>
              <a:rPr lang="vi-VN" altLang="en-US" b="1" dirty="0">
                <a:solidFill>
                  <a:schemeClr val="bg1"/>
                </a:solidFill>
                <a:latin typeface="Times New Roman" panose="02020603050405020304" pitchFamily="18" charset="0"/>
                <a:cs typeface="Times New Roman" panose="02020603050405020304" pitchFamily="18" charset="0"/>
              </a:rPr>
              <a:t> . Ông đã chỉ đạo cuộc kháng chiến chống chế độ thực dân </a:t>
            </a:r>
            <a:r>
              <a:rPr lang="en-US" altLang="en-US" b="1" dirty="0">
                <a:solidFill>
                  <a:schemeClr val="bg1"/>
                </a:solidFill>
                <a:latin typeface="Times New Roman" panose="02020603050405020304" pitchFamily="18" charset="0"/>
                <a:cs typeface="Times New Roman" panose="02020603050405020304" pitchFamily="18" charset="0"/>
              </a:rPr>
              <a:t>Anh</a:t>
            </a:r>
            <a:r>
              <a:rPr lang="vi-VN" altLang="en-US" b="1" dirty="0">
                <a:solidFill>
                  <a:schemeClr val="bg1"/>
                </a:solidFill>
                <a:latin typeface="Times New Roman" panose="02020603050405020304" pitchFamily="18" charset="0"/>
                <a:cs typeface="Times New Roman" panose="02020603050405020304" pitchFamily="18" charset="0"/>
              </a:rPr>
              <a:t> v</a:t>
            </a:r>
            <a:r>
              <a:rPr lang="vi-VN" altLang="en-US" b="1" dirty="0">
                <a:solidFill>
                  <a:schemeClr val="bg1"/>
                </a:solidFill>
                <a:latin typeface="Times New Roman" panose="02020603050405020304" pitchFamily="18" charset="0"/>
                <a:ea typeface="Times New Roman" panose="02020603050405020304" pitchFamily="18" charset="0"/>
              </a:rPr>
              <a:t>à</a:t>
            </a:r>
            <a:r>
              <a:rPr lang="vi-VN" altLang="en-US" b="1" dirty="0">
                <a:solidFill>
                  <a:schemeClr val="bg1"/>
                </a:solidFill>
                <a:latin typeface="Times New Roman" panose="02020603050405020304" pitchFamily="18" charset="0"/>
                <a:cs typeface="Times New Roman" panose="02020603050405020304" pitchFamily="18" charset="0"/>
              </a:rPr>
              <a:t> gi</a:t>
            </a:r>
            <a:r>
              <a:rPr lang="vi-VN" altLang="en-US" b="1" dirty="0">
                <a:solidFill>
                  <a:schemeClr val="bg1"/>
                </a:solidFill>
                <a:latin typeface="Times New Roman" panose="02020603050405020304" pitchFamily="18" charset="0"/>
                <a:ea typeface="Times New Roman" panose="02020603050405020304" pitchFamily="18" charset="0"/>
              </a:rPr>
              <a:t>à</a:t>
            </a:r>
            <a:r>
              <a:rPr lang="vi-VN" altLang="en-US" b="1" dirty="0">
                <a:solidFill>
                  <a:schemeClr val="bg1"/>
                </a:solidFill>
                <a:latin typeface="Times New Roman" panose="02020603050405020304" pitchFamily="18" charset="0"/>
                <a:cs typeface="Times New Roman" panose="02020603050405020304" pitchFamily="18" charset="0"/>
              </a:rPr>
              <a:t>nh độc lập cho Ấn Độ</a:t>
            </a:r>
            <a:r>
              <a:rPr lang="en-US" altLang="en-US" b="1" dirty="0">
                <a:solidFill>
                  <a:schemeClr val="bg1"/>
                </a:solidFill>
                <a:latin typeface="Times New Roman" panose="02020603050405020304" pitchFamily="18" charset="0"/>
                <a:cs typeface="Times New Roman" panose="02020603050405020304" pitchFamily="18" charset="0"/>
              </a:rPr>
              <a:t> </a:t>
            </a:r>
            <a:r>
              <a:rPr lang="vi-VN" altLang="en-US" b="1" dirty="0">
                <a:solidFill>
                  <a:schemeClr val="bg1"/>
                </a:solidFill>
                <a:latin typeface="Times New Roman" panose="02020603050405020304" pitchFamily="18" charset="0"/>
                <a:cs typeface="Times New Roman" panose="02020603050405020304" pitchFamily="18" charset="0"/>
              </a:rPr>
              <a:t> với sự ủng hộ nhiệt liệt của h</a:t>
            </a:r>
            <a:r>
              <a:rPr lang="vi-VN" altLang="en-US" b="1" dirty="0">
                <a:solidFill>
                  <a:schemeClr val="bg1"/>
                </a:solidFill>
                <a:latin typeface="Times New Roman" panose="02020603050405020304" pitchFamily="18" charset="0"/>
                <a:ea typeface="Times New Roman" panose="02020603050405020304" pitchFamily="18" charset="0"/>
              </a:rPr>
              <a:t>à</a:t>
            </a:r>
            <a:r>
              <a:rPr lang="vi-VN" altLang="en-US" b="1" dirty="0">
                <a:solidFill>
                  <a:schemeClr val="bg1"/>
                </a:solidFill>
                <a:latin typeface="Times New Roman" panose="02020603050405020304" pitchFamily="18" charset="0"/>
                <a:cs typeface="Times New Roman" panose="02020603050405020304" pitchFamily="18" charset="0"/>
              </a:rPr>
              <a:t>ng triệu người dân.</a:t>
            </a:r>
            <a:r>
              <a:rPr lang="en-US" altLang="en-US" b="1" dirty="0">
                <a:solidFill>
                  <a:schemeClr val="bg1"/>
                </a:solidFill>
                <a:latin typeface="Times New Roman" panose="02020603050405020304" pitchFamily="18" charset="0"/>
                <a:cs typeface="Times New Roman" panose="02020603050405020304" pitchFamily="18" charset="0"/>
              </a:rPr>
              <a:t> Tháng 6-1908, Tilak  v</a:t>
            </a:r>
            <a:r>
              <a:rPr lang="en-US" altLang="en-US" b="1" dirty="0">
                <a:solidFill>
                  <a:schemeClr val="bg1"/>
                </a:solidFill>
                <a:latin typeface="Times New Roman" panose="02020603050405020304" pitchFamily="18" charset="0"/>
                <a:ea typeface="Times New Roman" panose="02020603050405020304" pitchFamily="18" charset="0"/>
              </a:rPr>
              <a:t>à</a:t>
            </a:r>
            <a:r>
              <a:rPr lang="en-US" altLang="en-US" b="1" dirty="0">
                <a:solidFill>
                  <a:schemeClr val="bg1"/>
                </a:solidFill>
                <a:latin typeface="Times New Roman" panose="02020603050405020304" pitchFamily="18" charset="0"/>
                <a:cs typeface="Times New Roman" panose="02020603050405020304" pitchFamily="18" charset="0"/>
              </a:rPr>
              <a:t> nhiều chiến sĩ CM bị chính quyền Anh bắt giam, ông bị kết án 6 năm tù khổ sai. </a:t>
            </a:r>
            <a:endParaRPr lang="en-US" altLang="en-US" b="1" dirty="0">
              <a:solidFill>
                <a:schemeClr val="bg1"/>
              </a:solidFill>
              <a:latin typeface="Times New Roman" panose="02020603050405020304" pitchFamily="18" charset="0"/>
              <a:ea typeface="Times New Roman" panose="02020603050405020304" pitchFamily="18" charset="0"/>
            </a:endParaRPr>
          </a:p>
        </p:txBody>
      </p:sp>
      <p:pic>
        <p:nvPicPr>
          <p:cNvPr id="1026" name="Picture 2" descr="HÃ¬nh áº£nh cÃ³ liÃªn quan"/>
          <p:cNvPicPr>
            <a:picLocks noChangeAspect="1" noChangeArrowheads="1"/>
          </p:cNvPicPr>
          <p:nvPr/>
        </p:nvPicPr>
        <p:blipFill>
          <a:blip r:embed="rId1"/>
          <a:srcRect/>
          <a:stretch>
            <a:fillRect/>
          </a:stretch>
        </p:blipFill>
        <p:spPr bwMode="auto">
          <a:xfrm>
            <a:off x="1600200" y="304800"/>
            <a:ext cx="5943600" cy="4129088"/>
          </a:xfrm>
          <a:prstGeom prst="rect">
            <a:avLst/>
          </a:prstGeom>
        </p:spPr>
        <p:style>
          <a:lnRef idx="3">
            <a:schemeClr val="lt1"/>
          </a:lnRef>
          <a:fillRef idx="1">
            <a:schemeClr val="accent2"/>
          </a:fillRef>
          <a:effectRef idx="1">
            <a:schemeClr val="accent2"/>
          </a:effectRef>
          <a:fontRef idx="minor">
            <a:schemeClr val="lt1"/>
          </a:fontRef>
        </p:style>
      </p:pic>
      <p:sp>
        <p:nvSpPr>
          <p:cNvPr id="6" name="Rectangle 5"/>
          <p:cNvSpPr/>
          <p:nvPr/>
        </p:nvSpPr>
        <p:spPr>
          <a:xfrm>
            <a:off x="2422525" y="4552950"/>
            <a:ext cx="4222750" cy="400050"/>
          </a:xfrm>
          <a:prstGeom prst="rect">
            <a:avLst/>
          </a:prstGeom>
          <a:solidFill>
            <a:srgbClr val="FFFF00"/>
          </a:solidFill>
          <a:ln>
            <a:solidFill>
              <a:srgbClr val="000099"/>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FF0000"/>
                </a:solidFill>
                <a:effectLst/>
                <a:uLnTx/>
                <a:uFillTx/>
                <a:latin typeface="+mj-lt"/>
                <a:ea typeface="+mn-ea"/>
                <a:cs typeface="+mn-cs"/>
              </a:rPr>
              <a:t>Bal Gangadhar Tilak (1856-1920)</a:t>
            </a:r>
            <a:endParaRPr kumimoji="0" lang="en-US" sz="2000" b="1" i="0" u="none" strike="noStrike" kern="1200" cap="none" spc="0" normalizeH="0" baseline="0" noProof="0" dirty="0">
              <a:ln>
                <a:noFill/>
              </a:ln>
              <a:solidFill>
                <a:srgbClr val="FF0000"/>
              </a:solidFill>
              <a:effectLst/>
              <a:uLnTx/>
              <a:uFillTx/>
              <a:latin typeface="+mj-lt"/>
              <a:ea typeface="+mn-ea"/>
              <a:cs typeface="+mn-cs"/>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5"/>
          <p:cNvSpPr/>
          <p:nvPr/>
        </p:nvSpPr>
        <p:spPr>
          <a:xfrm>
            <a:off x="381000" y="5132388"/>
            <a:ext cx="8305800" cy="1187450"/>
          </a:xfrm>
          <a:prstGeom prst="rect">
            <a:avLst/>
          </a:prstGeom>
          <a:noFill/>
          <a:ln w="9525">
            <a:noFill/>
          </a:ln>
        </p:spPr>
        <p:txBody>
          <a:bodyPr anchor="ctr" anchorCtr="0">
            <a:spAutoFit/>
          </a:bodyPr>
          <a:p>
            <a:pPr algn="just" defTabSz="914400">
              <a:tabLst>
                <a:tab pos="571500" algn="l"/>
              </a:tabLst>
            </a:pPr>
            <a:r>
              <a:rPr lang="nl-NL" altLang="en-US" sz="2400" dirty="0">
                <a:latin typeface="Times New Roman" panose="02020603050405020304" pitchFamily="18" charset="0"/>
              </a:rPr>
              <a:t>Tháng 7/1905, Anh chia đôi xứ Ben gan dựa trên sự chia rẽ tôn giáo làm cho phong trào đấu tranh nổ ra mạnh mẽ. Tiêu biểu là cuộc bãi công ở Bom-bay (tháng 7/1908)</a:t>
            </a:r>
            <a:endParaRPr lang="nl-NL" altLang="en-US" sz="2400" dirty="0">
              <a:latin typeface="Times New Roman" panose="02020603050405020304" pitchFamily="18" charset="0"/>
            </a:endParaRPr>
          </a:p>
        </p:txBody>
      </p:sp>
      <p:pic>
        <p:nvPicPr>
          <p:cNvPr id="34819" name="Picture 6"/>
          <p:cNvPicPr>
            <a:picLocks noChangeAspect="1"/>
          </p:cNvPicPr>
          <p:nvPr/>
        </p:nvPicPr>
        <p:blipFill>
          <a:blip r:embed="rId1"/>
          <a:stretch>
            <a:fillRect/>
          </a:stretch>
        </p:blipFill>
        <p:spPr>
          <a:xfrm>
            <a:off x="381000" y="152400"/>
            <a:ext cx="8458200" cy="49530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9" descr="HÃ¬nh áº£nh cÃ³ liÃªn quan"/>
          <p:cNvPicPr>
            <a:picLocks noChangeAspect="1" noChangeArrowheads="1"/>
          </p:cNvPicPr>
          <p:nvPr/>
        </p:nvPicPr>
        <p:blipFill>
          <a:blip r:embed="rId1"/>
          <a:srcRect/>
          <a:stretch>
            <a:fillRect/>
          </a:stretch>
        </p:blipFill>
        <p:spPr bwMode="auto">
          <a:xfrm>
            <a:off x="24130" y="45085"/>
            <a:ext cx="9050655" cy="66522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500"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5"/>
          <p:cNvPicPr>
            <a:picLocks noChangeAspect="1"/>
          </p:cNvPicPr>
          <p:nvPr/>
        </p:nvPicPr>
        <p:blipFill>
          <a:blip r:embed="rId1"/>
          <a:stretch>
            <a:fillRect/>
          </a:stretch>
        </p:blipFill>
        <p:spPr>
          <a:xfrm>
            <a:off x="5410200" y="0"/>
            <a:ext cx="3733800" cy="5410200"/>
          </a:xfrm>
          <a:prstGeom prst="rect">
            <a:avLst/>
          </a:prstGeom>
          <a:noFill/>
          <a:ln w="9525">
            <a:noFill/>
          </a:ln>
        </p:spPr>
      </p:pic>
      <p:pic>
        <p:nvPicPr>
          <p:cNvPr id="35843" name="Picture 6"/>
          <p:cNvPicPr>
            <a:picLocks noChangeAspect="1"/>
          </p:cNvPicPr>
          <p:nvPr/>
        </p:nvPicPr>
        <p:blipFill>
          <a:blip r:embed="rId2"/>
          <a:stretch>
            <a:fillRect/>
          </a:stretch>
        </p:blipFill>
        <p:spPr>
          <a:xfrm>
            <a:off x="0" y="0"/>
            <a:ext cx="5334000" cy="5410200"/>
          </a:xfrm>
          <a:prstGeom prst="rect">
            <a:avLst/>
          </a:prstGeom>
          <a:noFill/>
          <a:ln w="9525">
            <a:noFill/>
          </a:ln>
        </p:spPr>
      </p:pic>
      <p:sp>
        <p:nvSpPr>
          <p:cNvPr id="22532" name="Rectangle 7"/>
          <p:cNvSpPr>
            <a:spLocks noChangeArrowheads="1"/>
          </p:cNvSpPr>
          <p:nvPr/>
        </p:nvSpPr>
        <p:spPr bwMode="auto">
          <a:xfrm>
            <a:off x="0" y="5508625"/>
            <a:ext cx="9144000" cy="1323975"/>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lang="nl-NL" altLang="x-none" sz="4000" dirty="0">
                <a:solidFill>
                  <a:srgbClr val="FFFFFF"/>
                </a:solidFill>
                <a:latin typeface="Times New Roman" panose="02020603050405020304" pitchFamily="18" charset="0"/>
                <a:cs typeface="Times New Roman" panose="02020603050405020304" pitchFamily="18" charset="0"/>
              </a:rPr>
              <a:t>Phong tr</a:t>
            </a:r>
            <a:r>
              <a:rPr lang="nl-NL" altLang="x-none" sz="4000" dirty="0">
                <a:solidFill>
                  <a:srgbClr val="FFFFFF"/>
                </a:solidFill>
                <a:latin typeface="Times New Roman" panose="02020603050405020304" pitchFamily="18" charset="0"/>
                <a:ea typeface="Times New Roman" panose="02020603050405020304" pitchFamily="18" charset="0"/>
              </a:rPr>
              <a:t>à</a:t>
            </a:r>
            <a:r>
              <a:rPr lang="nl-NL" altLang="x-none" sz="4000" dirty="0">
                <a:solidFill>
                  <a:srgbClr val="FFFFFF"/>
                </a:solidFill>
                <a:latin typeface="Times New Roman" panose="02020603050405020304" pitchFamily="18" charset="0"/>
                <a:cs typeface="Times New Roman" panose="02020603050405020304" pitchFamily="18" charset="0"/>
              </a:rPr>
              <a:t>o công nhân ở Bom-bay (tháng 7/1908)</a:t>
            </a:r>
            <a:endParaRPr lang="nl-NL" altLang="x-none" sz="4000" dirty="0">
              <a:solidFill>
                <a:srgbClr val="FFFFFF"/>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9250" name="Rectangle 9"/>
          <p:cNvSpPr/>
          <p:nvPr/>
        </p:nvSpPr>
        <p:spPr>
          <a:xfrm>
            <a:off x="0" y="0"/>
            <a:ext cx="9144000" cy="1383665"/>
          </a:xfrm>
          <a:prstGeom prst="rect">
            <a:avLst/>
          </a:prstGeom>
          <a:noFill/>
          <a:ln w="9525" cap="flat" cmpd="sng">
            <a:solidFill>
              <a:srgbClr val="FF0000"/>
            </a:solidFill>
            <a:prstDash val="solid"/>
            <a:miter/>
            <a:headEnd type="none" w="med" len="med"/>
            <a:tailEnd type="none" w="med" len="med"/>
          </a:ln>
        </p:spPr>
        <p:txBody>
          <a:bodyPr>
            <a:spAutoFit/>
          </a:bodyPr>
          <a:p>
            <a:pPr algn="ctr" eaLnBrk="1" hangingPunct="1"/>
            <a:r>
              <a:rPr lang="en-US" altLang="en-US" sz="2800" b="1" dirty="0">
                <a:solidFill>
                  <a:srgbClr val="FF3300"/>
                </a:solidFill>
                <a:latin typeface="Times New Roman" panose="02020603050405020304" pitchFamily="18" charset="0"/>
                <a:cs typeface="Times New Roman" panose="02020603050405020304" pitchFamily="18" charset="0"/>
              </a:rPr>
              <a:t>CHƯƠNG </a:t>
            </a:r>
            <a:r>
              <a:rPr lang="vi-VN" altLang="en-US" sz="2800" b="1" dirty="0">
                <a:solidFill>
                  <a:srgbClr val="FF3300"/>
                </a:solidFill>
                <a:latin typeface="Times New Roman" panose="02020603050405020304" pitchFamily="18" charset="0"/>
                <a:cs typeface="Times New Roman" panose="02020603050405020304" pitchFamily="18" charset="0"/>
              </a:rPr>
              <a:t>V</a:t>
            </a:r>
            <a:r>
              <a:rPr lang="en-US" altLang="en-US" sz="2800" b="1" dirty="0">
                <a:solidFill>
                  <a:srgbClr val="FF3300"/>
                </a:solidFill>
                <a:latin typeface="Times New Roman" panose="02020603050405020304" pitchFamily="18" charset="0"/>
                <a:cs typeface="Times New Roman" panose="02020603050405020304" pitchFamily="18" charset="0"/>
              </a:rPr>
              <a:t> </a:t>
            </a:r>
            <a:endParaRPr lang="en-US" altLang="en-US" sz="2800" b="1" dirty="0">
              <a:solidFill>
                <a:srgbClr val="FF3300"/>
              </a:solidFill>
              <a:latin typeface="Times New Roman" panose="02020603050405020304" pitchFamily="18" charset="0"/>
              <a:cs typeface="Times New Roman" panose="02020603050405020304" pitchFamily="18" charset="0"/>
            </a:endParaRPr>
          </a:p>
          <a:p>
            <a:pPr algn="ctr" eaLnBrk="1" hangingPunct="1"/>
            <a:r>
              <a:rPr lang="en-US" altLang="en-US" sz="2800" b="1" dirty="0">
                <a:solidFill>
                  <a:srgbClr val="FF3300"/>
                </a:solidFill>
                <a:latin typeface="Times New Roman" panose="02020603050405020304" pitchFamily="18" charset="0"/>
                <a:cs typeface="Times New Roman" panose="02020603050405020304" pitchFamily="18" charset="0"/>
              </a:rPr>
              <a:t>CHÂU Á </a:t>
            </a:r>
            <a:r>
              <a:rPr lang="vi-VN" altLang="en-US" sz="2800" b="1" dirty="0">
                <a:solidFill>
                  <a:srgbClr val="FF3300"/>
                </a:solidFill>
                <a:latin typeface="Times New Roman" panose="02020603050405020304" pitchFamily="18" charset="0"/>
                <a:cs typeface="Times New Roman" panose="02020603050405020304" pitchFamily="18" charset="0"/>
              </a:rPr>
              <a:t>TỪ NỬA SAU </a:t>
            </a:r>
            <a:r>
              <a:rPr lang="en-US" altLang="en-US" sz="2800" b="1" dirty="0">
                <a:solidFill>
                  <a:srgbClr val="FF3300"/>
                </a:solidFill>
                <a:latin typeface="Times New Roman" panose="02020603050405020304" pitchFamily="18" charset="0"/>
                <a:cs typeface="Times New Roman" panose="02020603050405020304" pitchFamily="18" charset="0"/>
              </a:rPr>
              <a:t>THẾ KỈ X</a:t>
            </a:r>
            <a:r>
              <a:rPr lang="vi-VN" altLang="en-US" sz="2800" b="1" dirty="0">
                <a:solidFill>
                  <a:srgbClr val="FF3300"/>
                </a:solidFill>
                <a:latin typeface="Times New Roman" panose="02020603050405020304" pitchFamily="18" charset="0"/>
                <a:cs typeface="Times New Roman" panose="02020603050405020304" pitchFamily="18" charset="0"/>
              </a:rPr>
              <a:t>IX</a:t>
            </a:r>
            <a:r>
              <a:rPr lang="en-US" altLang="en-US" sz="2800" b="1" dirty="0">
                <a:solidFill>
                  <a:srgbClr val="FF3300"/>
                </a:solidFill>
                <a:latin typeface="Times New Roman" panose="02020603050405020304" pitchFamily="18" charset="0"/>
                <a:cs typeface="Times New Roman" panose="02020603050405020304" pitchFamily="18" charset="0"/>
              </a:rPr>
              <a:t> – ĐẦU THẾ KỈ  XX</a:t>
            </a:r>
            <a:endParaRPr lang="en-US" altLang="en-US" sz="2800" b="1" dirty="0">
              <a:solidFill>
                <a:srgbClr val="FF3300"/>
              </a:solidFill>
              <a:latin typeface="Times New Roman" panose="02020603050405020304" pitchFamily="18" charset="0"/>
              <a:cs typeface="Times New Roman" panose="02020603050405020304" pitchFamily="18" charset="0"/>
            </a:endParaRPr>
          </a:p>
          <a:p>
            <a:pPr algn="ctr" eaLnBrk="1" hangingPunct="1"/>
            <a:r>
              <a:rPr lang="en-US" altLang="en-US" sz="2800" b="1" dirty="0">
                <a:solidFill>
                  <a:srgbClr val="FF3300"/>
                </a:solidFill>
                <a:latin typeface="Times New Roman" panose="02020603050405020304" pitchFamily="18" charset="0"/>
                <a:cs typeface="Times New Roman" panose="02020603050405020304" pitchFamily="18" charset="0"/>
              </a:rPr>
              <a:t>B</a:t>
            </a:r>
            <a:r>
              <a:rPr lang="en-US" altLang="en-US" sz="2800" b="1" dirty="0">
                <a:solidFill>
                  <a:srgbClr val="FF3300"/>
                </a:solidFill>
                <a:latin typeface="Times New Roman" panose="02020603050405020304" pitchFamily="18" charset="0"/>
                <a:ea typeface="Times New Roman" panose="02020603050405020304" pitchFamily="18" charset="0"/>
              </a:rPr>
              <a:t>à</a:t>
            </a:r>
            <a:r>
              <a:rPr lang="en-US" altLang="en-US" sz="2800" b="1" dirty="0">
                <a:solidFill>
                  <a:srgbClr val="FF3300"/>
                </a:solidFill>
                <a:latin typeface="Times New Roman" panose="02020603050405020304" pitchFamily="18" charset="0"/>
                <a:cs typeface="Times New Roman" panose="02020603050405020304" pitchFamily="18" charset="0"/>
              </a:rPr>
              <a:t>i </a:t>
            </a:r>
            <a:r>
              <a:rPr lang="vi-VN" altLang="en-US" sz="2800" b="1" dirty="0">
                <a:solidFill>
                  <a:srgbClr val="FF3300"/>
                </a:solidFill>
                <a:latin typeface="Times New Roman" panose="02020603050405020304" pitchFamily="18" charset="0"/>
                <a:cs typeface="Times New Roman" panose="02020603050405020304" pitchFamily="18" charset="0"/>
              </a:rPr>
              <a:t>17</a:t>
            </a:r>
            <a:r>
              <a:rPr lang="en-US" altLang="en-US" sz="2800" b="1" dirty="0">
                <a:solidFill>
                  <a:srgbClr val="FF3300"/>
                </a:solidFill>
                <a:latin typeface="Times New Roman" panose="02020603050405020304" pitchFamily="18" charset="0"/>
                <a:cs typeface="Times New Roman" panose="02020603050405020304" pitchFamily="18" charset="0"/>
              </a:rPr>
              <a:t>:</a:t>
            </a:r>
            <a:r>
              <a:rPr lang="vi-VN"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a:solidFill>
                  <a:srgbClr val="FF3300"/>
                </a:solidFill>
                <a:latin typeface="Times New Roman" panose="02020603050405020304" pitchFamily="18" charset="0"/>
                <a:cs typeface="Times New Roman" panose="02020603050405020304" pitchFamily="18" charset="0"/>
              </a:rPr>
              <a:t>ẤN ĐỘ </a:t>
            </a:r>
            <a:endParaRPr lang="en-US" altLang="en-US" sz="2800" b="1" dirty="0">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86723" name="Text Box 3"/>
          <p:cNvSpPr txBox="1"/>
          <p:nvPr/>
        </p:nvSpPr>
        <p:spPr>
          <a:xfrm>
            <a:off x="75883" y="1600200"/>
            <a:ext cx="9144000" cy="583565"/>
          </a:xfrm>
          <a:prstGeom prst="rect">
            <a:avLst/>
          </a:prstGeom>
          <a:noFill/>
          <a:ln w="12700">
            <a:noFill/>
          </a:ln>
        </p:spPr>
        <p:txBody>
          <a:bodyPr>
            <a:spAutoFit/>
          </a:bodyPr>
          <a:p>
            <a:pPr eaLnBrk="1" hangingPunct="1">
              <a:spcBef>
                <a:spcPct val="50000"/>
              </a:spcBef>
            </a:pPr>
            <a:r>
              <a:rPr lang="vi-VN" altLang="en-US" sz="3200" b="1" dirty="0">
                <a:solidFill>
                  <a:srgbClr val="FF0000"/>
                </a:solidFill>
                <a:latin typeface="Times New Roman" panose="02020603050405020304" pitchFamily="18" charset="0"/>
              </a:rPr>
              <a:t>2. Tình hình chính trị, xã </a:t>
            </a:r>
            <a:r>
              <a:rPr lang="vi-VN" altLang="en-US" sz="3200" b="1" dirty="0">
                <a:solidFill>
                  <a:srgbClr val="FF0000"/>
                </a:solidFill>
                <a:latin typeface="Times New Roman" panose="02020603050405020304" pitchFamily="18" charset="0"/>
              </a:rPr>
              <a:t>hội.</a:t>
            </a:r>
            <a:endParaRPr lang="vi-VN" altLang="en-US" sz="3200" b="1" dirty="0">
              <a:solidFill>
                <a:srgbClr val="FF0000"/>
              </a:solidFill>
              <a:latin typeface="Times New Roman" panose="02020603050405020304" pitchFamily="18" charset="0"/>
            </a:endParaRPr>
          </a:p>
        </p:txBody>
      </p:sp>
      <p:sp>
        <p:nvSpPr>
          <p:cNvPr id="5" name="Text Box 4"/>
          <p:cNvSpPr txBox="1"/>
          <p:nvPr/>
        </p:nvSpPr>
        <p:spPr>
          <a:xfrm>
            <a:off x="207645" y="2133600"/>
            <a:ext cx="8856345" cy="3784600"/>
          </a:xfrm>
          <a:prstGeom prst="rect">
            <a:avLst/>
          </a:prstGeom>
          <a:noFill/>
        </p:spPr>
        <p:txBody>
          <a:bodyPr wrap="square" rtlCol="0" anchor="t">
            <a:spAutoFit/>
          </a:bodyPr>
          <a:p>
            <a:r>
              <a:rPr lang="vi-VN" altLang="en-US" sz="2400"/>
              <a:t>		</a:t>
            </a:r>
            <a:r>
              <a:rPr lang="en-US" sz="2400"/>
              <a:t>- </a:t>
            </a:r>
            <a:r>
              <a:rPr lang="vi-VN" altLang="en-US" sz="2400"/>
              <a:t>C</a:t>
            </a:r>
            <a:r>
              <a:rPr lang="en-US" sz="2400"/>
              <a:t>hính sách hà khắc, khơi sâu mâu thuẫn chủng tộc, </a:t>
            </a:r>
            <a:r>
              <a:rPr lang="vi-VN" altLang="en-US" sz="2400"/>
              <a:t>		</a:t>
            </a:r>
            <a:r>
              <a:rPr lang="en-US" sz="2400"/>
              <a:t>đẳng cấp </a:t>
            </a:r>
            <a:endParaRPr lang="en-US" sz="2400"/>
          </a:p>
          <a:p>
            <a:r>
              <a:rPr lang="vi-VN" altLang="en-US" sz="2400"/>
              <a:t>		</a:t>
            </a:r>
            <a:r>
              <a:rPr lang="en-US" sz="2400"/>
              <a:t>=&gt; Bùng lên làn sóng đấu tranh của nhân dân Ấn Độ</a:t>
            </a:r>
            <a:r>
              <a:rPr lang="vi-VN" altLang="en-US" sz="2400"/>
              <a:t>.</a:t>
            </a:r>
            <a:endParaRPr lang="vi-VN" altLang="en-US" sz="2400"/>
          </a:p>
          <a:p>
            <a:r>
              <a:rPr lang="en-US" sz="2400"/>
              <a:t>+ 10/05/1857: khởi nghĩa Xi-pay bùng nổ</a:t>
            </a:r>
            <a:r>
              <a:rPr lang="vi-VN" altLang="en-US" sz="2400"/>
              <a:t>.</a:t>
            </a:r>
            <a:endParaRPr lang="vi-VN" altLang="en-US" sz="2400"/>
          </a:p>
          <a:p>
            <a:r>
              <a:rPr lang="en-US" sz="2400"/>
              <a:t>+ 1875 - 1885: nhiều cuộc đấu tranh của công nhân và nông dân Ấn Độ liên tục diễn ra.</a:t>
            </a:r>
            <a:endParaRPr lang="en-US" sz="2400"/>
          </a:p>
          <a:p>
            <a:r>
              <a:rPr lang="en-US" sz="2400"/>
              <a:t>+ 1885: Giai cấp tư sản Ấn Độ thành lập Đảng Quốc d</a:t>
            </a:r>
            <a:r>
              <a:rPr lang="vi-VN" altLang="en-US" sz="2400"/>
              <a:t>â</a:t>
            </a:r>
            <a:r>
              <a:rPr lang="en-US" sz="2400"/>
              <a:t>n Đại hội (Đảng Quốc đại)</a:t>
            </a:r>
            <a:r>
              <a:rPr lang="vi-VN" altLang="en-US" sz="2400"/>
              <a:t>.</a:t>
            </a:r>
            <a:endParaRPr lang="en-US" sz="2400"/>
          </a:p>
          <a:p>
            <a:r>
              <a:rPr lang="en-US" sz="2400"/>
              <a:t>- Đầu thế kỉ XX, các cuộc đấu tranh vẫn tiếp tục diễn ra, điển hình là cuộc nổi dậy của công nhân Bom-bay năm 1908.</a:t>
            </a:r>
            <a:endParaRPr lang="en-US" sz="2400"/>
          </a:p>
        </p:txBody>
      </p:sp>
      <p:pic>
        <p:nvPicPr>
          <p:cNvPr id="100" name="Picture 99"/>
          <p:cNvPicPr/>
          <p:nvPr/>
        </p:nvPicPr>
        <p:blipFill>
          <a:blip r:embed="rId1"/>
          <a:stretch>
            <a:fillRect/>
          </a:stretch>
        </p:blipFill>
        <p:spPr>
          <a:xfrm>
            <a:off x="228600" y="2057400"/>
            <a:ext cx="1648460" cy="11239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23"/>
                                        </p:tgtEl>
                                        <p:attrNameLst>
                                          <p:attrName>style.visibility</p:attrName>
                                        </p:attrNameLst>
                                      </p:cBhvr>
                                      <p:to>
                                        <p:strVal val="visible"/>
                                      </p:to>
                                    </p:set>
                                    <p:animEffect transition="in" filter="box(in)">
                                      <p:cBhvr>
                                        <p:cTn id="7" dur="500"/>
                                        <p:tgtEl>
                                          <p:spTgt spid="28672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500" fill="hold">
                                          <p:stCondLst>
                                            <p:cond delay="0"/>
                                          </p:stCondLst>
                                        </p:cTn>
                                        <p:tgtEl>
                                          <p:spTgt spid="100"/>
                                        </p:tgtEl>
                                        <p:attrNameLst>
                                          <p:attrName>style.visibility</p:attrName>
                                        </p:attrNameLst>
                                      </p:cBhvr>
                                      <p:to>
                                        <p:strVal val="visible"/>
                                      </p:to>
                                    </p:set>
                                    <p:anim calcmode="lin" valueType="num">
                                      <p:cBhvr additive="base">
                                        <p:cTn id="12" dur="500" fill="hold"/>
                                        <p:tgtEl>
                                          <p:spTgt spid="100"/>
                                        </p:tgtEl>
                                        <p:attrNameLst>
                                          <p:attrName>ppt_x</p:attrName>
                                        </p:attrNameLst>
                                      </p:cBhvr>
                                      <p:tavLst>
                                        <p:tav tm="0">
                                          <p:val>
                                            <p:strVal val="#ppt_x"/>
                                          </p:val>
                                        </p:tav>
                                        <p:tav tm="100000">
                                          <p:val>
                                            <p:strVal val="#ppt_x"/>
                                          </p:val>
                                        </p:tav>
                                      </p:tavLst>
                                    </p:anim>
                                    <p:anim calcmode="lin" valueType="num">
                                      <p:cBhvr additive="base">
                                        <p:cTn id="13"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500" fill="hold">
                                          <p:stCondLst>
                                            <p:cond delay="0"/>
                                          </p:stCondLst>
                                        </p:cTn>
                                        <p:tgtEl>
                                          <p:spTgt spid="100"/>
                                        </p:tgtEl>
                                        <p:attrNameLst>
                                          <p:attrName>style.visibility</p:attrName>
                                        </p:attrNameLst>
                                      </p:cBhvr>
                                      <p:to>
                                        <p:strVal val="visible"/>
                                      </p:to>
                                    </p:set>
                                    <p:anim calcmode="lin" valueType="num">
                                      <p:cBhvr additive="base">
                                        <p:cTn id="18" dur="500" fill="hold"/>
                                        <p:tgtEl>
                                          <p:spTgt spid="100"/>
                                        </p:tgtEl>
                                        <p:attrNameLst>
                                          <p:attrName>ppt_x</p:attrName>
                                        </p:attrNameLst>
                                      </p:cBhvr>
                                      <p:tavLst>
                                        <p:tav tm="0">
                                          <p:val>
                                            <p:strVal val="#ppt_x"/>
                                          </p:val>
                                        </p:tav>
                                        <p:tav tm="100000">
                                          <p:val>
                                            <p:strVal val="#ppt_x"/>
                                          </p:val>
                                        </p:tav>
                                      </p:tavLst>
                                    </p:anim>
                                    <p:anim calcmode="lin" valueType="num">
                                      <p:cBhvr additive="base">
                                        <p:cTn id="1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500"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Báº£n Äá» cho tháº¥y vá» trÃ­ cá»§a áº¤n Äá» - Viá»t Nam"/>
          <p:cNvPicPr>
            <a:picLocks noChangeAspect="1"/>
          </p:cNvPicPr>
          <p:nvPr/>
        </p:nvPicPr>
        <p:blipFill>
          <a:blip r:embed="rId1"/>
          <a:stretch>
            <a:fillRect/>
          </a:stretch>
        </p:blipFill>
        <p:spPr>
          <a:xfrm>
            <a:off x="1295400" y="533400"/>
            <a:ext cx="6934200" cy="4119563"/>
          </a:xfrm>
          <a:prstGeom prst="rect">
            <a:avLst/>
          </a:prstGeom>
          <a:noFill/>
          <a:ln w="9525">
            <a:noFill/>
          </a:ln>
        </p:spPr>
      </p:pic>
      <p:pic>
        <p:nvPicPr>
          <p:cNvPr id="4106" name="Picture 10" descr="Káº¿t quáº£ hÃ¬nh áº£nh cho cá» viá»t nam"/>
          <p:cNvPicPr>
            <a:picLocks noChangeAspect="1"/>
          </p:cNvPicPr>
          <p:nvPr/>
        </p:nvPicPr>
        <p:blipFill>
          <a:blip r:embed="rId2"/>
          <a:stretch>
            <a:fillRect/>
          </a:stretch>
        </p:blipFill>
        <p:spPr>
          <a:xfrm>
            <a:off x="6019800" y="4724400"/>
            <a:ext cx="2209800" cy="1473200"/>
          </a:xfrm>
          <a:prstGeom prst="rect">
            <a:avLst/>
          </a:prstGeom>
          <a:noFill/>
          <a:ln w="9525">
            <a:noFill/>
          </a:ln>
        </p:spPr>
      </p:pic>
      <p:pic>
        <p:nvPicPr>
          <p:cNvPr id="4108" name="Picture 12" descr="Káº¿t quáº£ hÃ¬nh áº£nh cho cá» áº¥n Äá»"/>
          <p:cNvPicPr>
            <a:picLocks noChangeAspect="1" noChangeArrowheads="1"/>
          </p:cNvPicPr>
          <p:nvPr/>
        </p:nvPicPr>
        <p:blipFill>
          <a:blip r:embed="rId3"/>
          <a:srcRect/>
          <a:stretch>
            <a:fillRect/>
          </a:stretch>
        </p:blipFill>
        <p:spPr bwMode="auto">
          <a:xfrm>
            <a:off x="1752600" y="4871720"/>
            <a:ext cx="2209800" cy="1477963"/>
          </a:xfrm>
          <a:prstGeom prst="rect">
            <a:avLst/>
          </a:prstGeom>
        </p:spPr>
        <p:style>
          <a:lnRef idx="1">
            <a:schemeClr val="accent3"/>
          </a:lnRef>
          <a:fillRef idx="2">
            <a:schemeClr val="accent3"/>
          </a:fillRef>
          <a:effectRef idx="1">
            <a:schemeClr val="accent3"/>
          </a:effectRef>
          <a:fontRef idx="minor">
            <a:schemeClr val="dk1"/>
          </a:fontRef>
        </p:style>
      </p:pic>
      <p:sp>
        <p:nvSpPr>
          <p:cNvPr id="39941" name="Text Box 13"/>
          <p:cNvSpPr txBox="1"/>
          <p:nvPr/>
        </p:nvSpPr>
        <p:spPr>
          <a:xfrm>
            <a:off x="1524000" y="0"/>
            <a:ext cx="6400800" cy="523875"/>
          </a:xfrm>
          <a:prstGeom prst="rect">
            <a:avLst/>
          </a:prstGeom>
          <a:solidFill>
            <a:srgbClr val="99CCFF">
              <a:alpha val="32941"/>
            </a:srgbClr>
          </a:solidFill>
          <a:ln w="9525" cap="flat" cmpd="sng">
            <a:solidFill>
              <a:srgbClr val="3366FF"/>
            </a:solidFill>
            <a:prstDash val="solid"/>
            <a:miter/>
            <a:headEnd type="none" w="med" len="med"/>
            <a:tailEnd type="none" w="med" len="med"/>
          </a:ln>
        </p:spPr>
        <p:txBody>
          <a:bodyPr>
            <a:spAutoFit/>
          </a:bodyPr>
          <a:p>
            <a:pPr algn="ctr" eaLnBrk="1" hangingPunct="1">
              <a:spcBef>
                <a:spcPct val="50000"/>
              </a:spcBef>
            </a:pPr>
            <a:r>
              <a:rPr lang="en-US" altLang="en-US" sz="2800" b="1" dirty="0">
                <a:solidFill>
                  <a:srgbClr val="FF0000"/>
                </a:solidFill>
                <a:latin typeface="Times New Roman" panose="02020603050405020304" pitchFamily="18" charset="0"/>
              </a:rPr>
              <a:t>MỐI QUAN HỆ VIỆT NAM- ẤN ĐỘ</a:t>
            </a:r>
            <a:endParaRPr lang="en-US" altLang="en-US" sz="2800" b="1" dirty="0">
              <a:solidFill>
                <a:srgbClr val="FF0000"/>
              </a:solidFill>
              <a:latin typeface="Times New Roman" panose="02020603050405020304" pitchFamily="18" charset="0"/>
            </a:endParaRPr>
          </a:p>
        </p:txBody>
      </p:sp>
      <p:sp>
        <p:nvSpPr>
          <p:cNvPr id="6" name="Rectangle 5"/>
          <p:cNvSpPr/>
          <p:nvPr/>
        </p:nvSpPr>
        <p:spPr>
          <a:xfrm>
            <a:off x="2590800" y="6400800"/>
            <a:ext cx="838200" cy="338138"/>
          </a:xfrm>
          <a:prstGeom prst="rect">
            <a:avLst/>
          </a:prstGeom>
          <a:noFill/>
          <a:ln w="9525">
            <a:noFill/>
          </a:ln>
        </p:spPr>
        <p:txBody>
          <a:bodyPr wrap="none">
            <a:spAutoFit/>
          </a:bodyPr>
          <a:p>
            <a:r>
              <a:rPr lang="en-US" altLang="en-US" sz="1600" b="1" dirty="0">
                <a:solidFill>
                  <a:srgbClr val="FF0000"/>
                </a:solidFill>
                <a:latin typeface="Times New Roman" panose="02020603050405020304" pitchFamily="18" charset="0"/>
                <a:cs typeface="Times New Roman" panose="02020603050405020304" pitchFamily="18" charset="0"/>
              </a:rPr>
              <a:t>ẤN ĐỘ</a:t>
            </a:r>
            <a:endParaRPr lang="en-US" altLang="en-US" sz="1600" dirty="0">
              <a:latin typeface="Times New Roman" panose="02020603050405020304" pitchFamily="18" charset="0"/>
              <a:ea typeface="Times New Roman" panose="02020603050405020304" pitchFamily="18" charset="0"/>
            </a:endParaRPr>
          </a:p>
        </p:txBody>
      </p:sp>
      <p:sp>
        <p:nvSpPr>
          <p:cNvPr id="16" name="Rectangle 15"/>
          <p:cNvSpPr/>
          <p:nvPr/>
        </p:nvSpPr>
        <p:spPr>
          <a:xfrm>
            <a:off x="5827713" y="6400800"/>
            <a:ext cx="1222375" cy="338138"/>
          </a:xfrm>
          <a:prstGeom prst="rect">
            <a:avLst/>
          </a:prstGeom>
          <a:noFill/>
          <a:ln w="9525">
            <a:noFill/>
          </a:ln>
        </p:spPr>
        <p:txBody>
          <a:bodyPr wrap="none">
            <a:spAutoFit/>
          </a:bodyPr>
          <a:p>
            <a:r>
              <a:rPr lang="en-US" altLang="en-US" sz="1600" b="1" dirty="0">
                <a:solidFill>
                  <a:srgbClr val="FF0000"/>
                </a:solidFill>
                <a:latin typeface="Times New Roman" panose="02020603050405020304" pitchFamily="18" charset="0"/>
                <a:cs typeface="Times New Roman" panose="02020603050405020304" pitchFamily="18" charset="0"/>
              </a:rPr>
              <a:t>VIỆT NAM</a:t>
            </a:r>
            <a:endParaRPr lang="en-US" altLang="en-US" sz="1600" dirty="0">
              <a:latin typeface="Times New Roman" panose="02020603050405020304" pitchFamily="18" charset="0"/>
              <a:ea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098"/>
                                        </p:tgtEl>
                                        <p:attrNameLst>
                                          <p:attrName>ppt_w</p:attrName>
                                        </p:attrNameLst>
                                      </p:cBhvr>
                                      <p:tavLst>
                                        <p:tav tm="0">
                                          <p:val>
                                            <p:strVal val="ppt_w"/>
                                          </p:val>
                                        </p:tav>
                                        <p:tav tm="100000">
                                          <p:val>
                                            <p:fltVal val="0.000000"/>
                                          </p:val>
                                        </p:tav>
                                      </p:tavLst>
                                    </p:anim>
                                    <p:anim calcmode="lin" valueType="num">
                                      <p:cBhvr>
                                        <p:cTn id="7" dur="500"/>
                                        <p:tgtEl>
                                          <p:spTgt spid="4098"/>
                                        </p:tgtEl>
                                        <p:attrNameLst>
                                          <p:attrName>ppt_h</p:attrName>
                                        </p:attrNameLst>
                                      </p:cBhvr>
                                      <p:tavLst>
                                        <p:tav tm="0">
                                          <p:val>
                                            <p:strVal val="ppt_h"/>
                                          </p:val>
                                        </p:tav>
                                        <p:tav tm="100000">
                                          <p:val>
                                            <p:fltVal val="0.000000"/>
                                          </p:val>
                                        </p:tav>
                                      </p:tavLst>
                                    </p:anim>
                                    <p:animEffect transition="out" filter="fade">
                                      <p:cBhvr>
                                        <p:cTn id="8" dur="500"/>
                                        <p:tgtEl>
                                          <p:spTgt spid="4098"/>
                                        </p:tgtEl>
                                      </p:cBhvr>
                                    </p:animEffect>
                                    <p:set>
                                      <p:cBhvr>
                                        <p:cTn id="9" dur="1" fill="hold">
                                          <p:stCondLst>
                                            <p:cond delay="499"/>
                                          </p:stCondLst>
                                        </p:cTn>
                                        <p:tgtEl>
                                          <p:spTgt spid="4098"/>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4108"/>
                                        </p:tgtEl>
                                        <p:attrNameLst>
                                          <p:attrName>ppt_w</p:attrName>
                                        </p:attrNameLst>
                                      </p:cBhvr>
                                      <p:tavLst>
                                        <p:tav tm="0">
                                          <p:val>
                                            <p:strVal val="ppt_w"/>
                                          </p:val>
                                        </p:tav>
                                        <p:tav tm="100000">
                                          <p:val>
                                            <p:fltVal val="0.000000"/>
                                          </p:val>
                                        </p:tav>
                                      </p:tavLst>
                                    </p:anim>
                                    <p:anim calcmode="lin" valueType="num">
                                      <p:cBhvr>
                                        <p:cTn id="12" dur="500"/>
                                        <p:tgtEl>
                                          <p:spTgt spid="4108"/>
                                        </p:tgtEl>
                                        <p:attrNameLst>
                                          <p:attrName>ppt_h</p:attrName>
                                        </p:attrNameLst>
                                      </p:cBhvr>
                                      <p:tavLst>
                                        <p:tav tm="0">
                                          <p:val>
                                            <p:strVal val="ppt_h"/>
                                          </p:val>
                                        </p:tav>
                                        <p:tav tm="100000">
                                          <p:val>
                                            <p:fltVal val="0.000000"/>
                                          </p:val>
                                        </p:tav>
                                      </p:tavLst>
                                    </p:anim>
                                    <p:animEffect transition="out" filter="fade">
                                      <p:cBhvr>
                                        <p:cTn id="13" dur="500"/>
                                        <p:tgtEl>
                                          <p:spTgt spid="4108"/>
                                        </p:tgtEl>
                                      </p:cBhvr>
                                    </p:animEffect>
                                    <p:set>
                                      <p:cBhvr>
                                        <p:cTn id="14" dur="1" fill="hold">
                                          <p:stCondLst>
                                            <p:cond delay="499"/>
                                          </p:stCondLst>
                                        </p:cTn>
                                        <p:tgtEl>
                                          <p:spTgt spid="4108"/>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6"/>
                                        </p:tgtEl>
                                        <p:attrNameLst>
                                          <p:attrName>ppt_w</p:attrName>
                                        </p:attrNameLst>
                                      </p:cBhvr>
                                      <p:tavLst>
                                        <p:tav tm="0">
                                          <p:val>
                                            <p:strVal val="ppt_w"/>
                                          </p:val>
                                        </p:tav>
                                        <p:tav tm="100000">
                                          <p:val>
                                            <p:fltVal val="0.000000"/>
                                          </p:val>
                                        </p:tav>
                                      </p:tavLst>
                                    </p:anim>
                                    <p:anim calcmode="lin" valueType="num">
                                      <p:cBhvr>
                                        <p:cTn id="17" dur="500"/>
                                        <p:tgtEl>
                                          <p:spTgt spid="6"/>
                                        </p:tgtEl>
                                        <p:attrNameLst>
                                          <p:attrName>ppt_h</p:attrName>
                                        </p:attrNameLst>
                                      </p:cBhvr>
                                      <p:tavLst>
                                        <p:tav tm="0">
                                          <p:val>
                                            <p:strVal val="ppt_h"/>
                                          </p:val>
                                        </p:tav>
                                        <p:tav tm="100000">
                                          <p:val>
                                            <p:fltVal val="0.000000"/>
                                          </p:val>
                                        </p:tav>
                                      </p:tavLst>
                                    </p:anim>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53" presetClass="exit" presetSubtype="32" fill="hold" nodeType="withEffect">
                                  <p:stCondLst>
                                    <p:cond delay="0"/>
                                  </p:stCondLst>
                                  <p:childTnLst>
                                    <p:anim calcmode="lin" valueType="num">
                                      <p:cBhvr>
                                        <p:cTn id="21" dur="500"/>
                                        <p:tgtEl>
                                          <p:spTgt spid="4106"/>
                                        </p:tgtEl>
                                        <p:attrNameLst>
                                          <p:attrName>ppt_w</p:attrName>
                                        </p:attrNameLst>
                                      </p:cBhvr>
                                      <p:tavLst>
                                        <p:tav tm="0">
                                          <p:val>
                                            <p:strVal val="ppt_w"/>
                                          </p:val>
                                        </p:tav>
                                        <p:tav tm="100000">
                                          <p:val>
                                            <p:fltVal val="0.000000"/>
                                          </p:val>
                                        </p:tav>
                                      </p:tavLst>
                                    </p:anim>
                                    <p:anim calcmode="lin" valueType="num">
                                      <p:cBhvr>
                                        <p:cTn id="22" dur="500"/>
                                        <p:tgtEl>
                                          <p:spTgt spid="4106"/>
                                        </p:tgtEl>
                                        <p:attrNameLst>
                                          <p:attrName>ppt_h</p:attrName>
                                        </p:attrNameLst>
                                      </p:cBhvr>
                                      <p:tavLst>
                                        <p:tav tm="0">
                                          <p:val>
                                            <p:strVal val="ppt_h"/>
                                          </p:val>
                                        </p:tav>
                                        <p:tav tm="100000">
                                          <p:val>
                                            <p:fltVal val="0.000000"/>
                                          </p:val>
                                        </p:tav>
                                      </p:tavLst>
                                    </p:anim>
                                    <p:animEffect transition="out" filter="fade">
                                      <p:cBhvr>
                                        <p:cTn id="23" dur="500"/>
                                        <p:tgtEl>
                                          <p:spTgt spid="4106"/>
                                        </p:tgtEl>
                                      </p:cBhvr>
                                    </p:animEffect>
                                    <p:set>
                                      <p:cBhvr>
                                        <p:cTn id="24" dur="1" fill="hold">
                                          <p:stCondLst>
                                            <p:cond delay="499"/>
                                          </p:stCondLst>
                                        </p:cTn>
                                        <p:tgtEl>
                                          <p:spTgt spid="4106"/>
                                        </p:tgtEl>
                                        <p:attrNameLst>
                                          <p:attrName>style.visibility</p:attrName>
                                        </p:attrNameLst>
                                      </p:cBhvr>
                                      <p:to>
                                        <p:strVal val="hidden"/>
                                      </p:to>
                                    </p:set>
                                  </p:childTnLst>
                                </p:cTn>
                              </p:par>
                              <p:par>
                                <p:cTn id="25" presetID="53" presetClass="exit" presetSubtype="32" fill="hold" grpId="0" nodeType="withEffect">
                                  <p:stCondLst>
                                    <p:cond delay="0"/>
                                  </p:stCondLst>
                                  <p:childTnLst>
                                    <p:anim calcmode="lin" valueType="num">
                                      <p:cBhvr>
                                        <p:cTn id="26" dur="500"/>
                                        <p:tgtEl>
                                          <p:spTgt spid="16"/>
                                        </p:tgtEl>
                                        <p:attrNameLst>
                                          <p:attrName>ppt_w</p:attrName>
                                        </p:attrNameLst>
                                      </p:cBhvr>
                                      <p:tavLst>
                                        <p:tav tm="0">
                                          <p:val>
                                            <p:strVal val="ppt_w"/>
                                          </p:val>
                                        </p:tav>
                                        <p:tav tm="100000">
                                          <p:val>
                                            <p:fltVal val="0.000000"/>
                                          </p:val>
                                        </p:tav>
                                      </p:tavLst>
                                    </p:anim>
                                    <p:anim calcmode="lin" valueType="num">
                                      <p:cBhvr>
                                        <p:cTn id="27" dur="500"/>
                                        <p:tgtEl>
                                          <p:spTgt spid="16"/>
                                        </p:tgtEl>
                                        <p:attrNameLst>
                                          <p:attrName>ppt_h</p:attrName>
                                        </p:attrNameLst>
                                      </p:cBhvr>
                                      <p:tavLst>
                                        <p:tav tm="0">
                                          <p:val>
                                            <p:strVal val="ppt_h"/>
                                          </p:val>
                                        </p:tav>
                                        <p:tav tm="100000">
                                          <p:val>
                                            <p:fltVal val="0.000000"/>
                                          </p:val>
                                        </p:tav>
                                      </p:tavLst>
                                    </p:anim>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Picture 2" descr="Káº¿t quáº£ hÃ¬nh áº£nh cho tÃ¬m hiá»u vá» cuá»c khá»i nghÄ©a bom-bay áº¥n Äá»"/>
          <p:cNvPicPr>
            <a:picLocks noChangeAspect="1" noChangeArrowheads="1"/>
          </p:cNvPicPr>
          <p:nvPr>
            <p:ph idx="1"/>
          </p:nvPr>
        </p:nvPicPr>
        <p:blipFill>
          <a:blip r:embed="rId1"/>
          <a:srcRect/>
          <a:stretch>
            <a:fillRect/>
          </a:stretch>
        </p:blipFill>
        <p:spPr bwMode="auto">
          <a:xfrm>
            <a:off x="152400" y="228600"/>
            <a:ext cx="8879205" cy="5732780"/>
          </a:xfrm>
          <a:prstGeom prst="rect">
            <a:avLst/>
          </a:prstGeom>
        </p:spPr>
        <p:style>
          <a:lnRef idx="3">
            <a:schemeClr val="lt1"/>
          </a:lnRef>
          <a:fillRef idx="1">
            <a:schemeClr val="accent2"/>
          </a:fillRef>
          <a:effectRef idx="1">
            <a:schemeClr val="accent2"/>
          </a:effectRef>
          <a:fontRef idx="minor">
            <a:schemeClr val="lt1"/>
          </a:fontRef>
        </p:style>
      </p:pic>
      <p:sp>
        <p:nvSpPr>
          <p:cNvPr id="18" name="Rectangle 17"/>
          <p:cNvSpPr/>
          <p:nvPr/>
        </p:nvSpPr>
        <p:spPr>
          <a:xfrm>
            <a:off x="134620" y="6104255"/>
            <a:ext cx="8853805" cy="460375"/>
          </a:xfrm>
          <a:prstGeom prst="rect">
            <a:avLst/>
          </a:prstGeom>
          <a:noFill/>
          <a:ln w="9525">
            <a:noFill/>
          </a:ln>
        </p:spPr>
        <p:txBody>
          <a:bodyPr wrap="square">
            <a:spAutoFit/>
          </a:bodyPr>
          <a:p>
            <a:r>
              <a:rPr lang="vi-VN" altLang="en-US" sz="2400" b="1" i="1" dirty="0">
                <a:solidFill>
                  <a:srgbClr val="FF0000"/>
                </a:solidFill>
                <a:latin typeface="Times New Roman" panose="02020603050405020304" pitchFamily="18" charset="0"/>
                <a:cs typeface="Times New Roman" panose="02020603050405020304" pitchFamily="18" charset="0"/>
              </a:rPr>
              <a:t>Bác Hồ v</a:t>
            </a:r>
            <a:r>
              <a:rPr lang="vi-VN" altLang="en-US" sz="2400" b="1" i="1" dirty="0">
                <a:solidFill>
                  <a:srgbClr val="FF0000"/>
                </a:solidFill>
                <a:latin typeface="Times New Roman" panose="02020603050405020304" pitchFamily="18" charset="0"/>
                <a:ea typeface="Times New Roman" panose="02020603050405020304" pitchFamily="18" charset="0"/>
              </a:rPr>
              <a:t>à</a:t>
            </a:r>
            <a:r>
              <a:rPr lang="vi-VN" altLang="en-US" sz="2400" b="1" i="1" dirty="0">
                <a:solidFill>
                  <a:srgbClr val="FF0000"/>
                </a:solidFill>
                <a:latin typeface="Times New Roman" panose="02020603050405020304" pitchFamily="18" charset="0"/>
                <a:cs typeface="Times New Roman" panose="02020603050405020304" pitchFamily="18" charset="0"/>
              </a:rPr>
              <a:t> Tổng thống Ấn Độ trong chuyến thăm Ấn Độ năm 1959.</a:t>
            </a:r>
            <a:endParaRPr lang="vi-VN" alt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000000"/>
                                          </p:val>
                                        </p:tav>
                                        <p:tav tm="100000">
                                          <p:val>
                                            <p:strVal val="#ppt_w"/>
                                          </p:val>
                                        </p:tav>
                                      </p:tavLst>
                                    </p:anim>
                                    <p:anim calcmode="lin" valueType="num">
                                      <p:cBhvr>
                                        <p:cTn id="8" dur="500" fill="hold"/>
                                        <p:tgtEl>
                                          <p:spTgt spid="17"/>
                                        </p:tgtEl>
                                        <p:attrNameLst>
                                          <p:attrName>ppt_h</p:attrName>
                                        </p:attrNameLst>
                                      </p:cBhvr>
                                      <p:tavLst>
                                        <p:tav tm="0">
                                          <p:val>
                                            <p:fltVal val="0.00000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000000"/>
                                          </p:val>
                                        </p:tav>
                                        <p:tav tm="100000">
                                          <p:val>
                                            <p:strVal val="#ppt_w"/>
                                          </p:val>
                                        </p:tav>
                                      </p:tavLst>
                                    </p:anim>
                                    <p:anim calcmode="lin" valueType="num">
                                      <p:cBhvr>
                                        <p:cTn id="15" dur="500" fill="hold"/>
                                        <p:tgtEl>
                                          <p:spTgt spid="18"/>
                                        </p:tgtEl>
                                        <p:attrNameLst>
                                          <p:attrName>ppt_h</p:attrName>
                                        </p:attrNameLst>
                                      </p:cBhvr>
                                      <p:tavLst>
                                        <p:tav tm="0">
                                          <p:val>
                                            <p:fltVal val="0.00000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2" descr="mong an do tiep tuc ho tro viet nam chuyen giao cong nghe quoc phong"/>
          <p:cNvPicPr>
            <a:picLocks noChangeAspect="1" noChangeArrowheads="1"/>
          </p:cNvPicPr>
          <p:nvPr/>
        </p:nvPicPr>
        <p:blipFill>
          <a:blip r:embed="rId1"/>
          <a:srcRect/>
          <a:stretch>
            <a:fillRect/>
          </a:stretch>
        </p:blipFill>
        <p:spPr bwMode="auto">
          <a:xfrm>
            <a:off x="304800" y="609600"/>
            <a:ext cx="4086225" cy="3124200"/>
          </a:xfrm>
          <a:prstGeom prst="rect">
            <a:avLst/>
          </a:prstGeom>
        </p:spPr>
        <p:style>
          <a:lnRef idx="3">
            <a:schemeClr val="lt1"/>
          </a:lnRef>
          <a:fillRef idx="1">
            <a:schemeClr val="accent2"/>
          </a:fillRef>
          <a:effectRef idx="1">
            <a:schemeClr val="accent2"/>
          </a:effectRef>
          <a:fontRef idx="minor">
            <a:schemeClr val="lt1"/>
          </a:fontRef>
        </p:style>
      </p:pic>
      <p:pic>
        <p:nvPicPr>
          <p:cNvPr id="6146" name="Picture 2" descr="Tuyen bo chung Viet Nam - An Do sau chuyen tham cua Chu tich nuoc hinh anh 2"/>
          <p:cNvPicPr>
            <a:picLocks noChangeAspect="1" noChangeArrowheads="1"/>
          </p:cNvPicPr>
          <p:nvPr/>
        </p:nvPicPr>
        <p:blipFill>
          <a:blip r:embed="rId2"/>
          <a:srcRect/>
          <a:stretch>
            <a:fillRect/>
          </a:stretch>
        </p:blipFill>
        <p:spPr bwMode="auto">
          <a:xfrm>
            <a:off x="4724400" y="609600"/>
            <a:ext cx="4038600" cy="3124200"/>
          </a:xfrm>
          <a:prstGeom prst="rect">
            <a:avLst/>
          </a:prstGeom>
        </p:spPr>
        <p:style>
          <a:lnRef idx="3">
            <a:schemeClr val="lt1"/>
          </a:lnRef>
          <a:fillRef idx="1">
            <a:schemeClr val="accent1"/>
          </a:fillRef>
          <a:effectRef idx="1">
            <a:schemeClr val="accent1"/>
          </a:effectRef>
          <a:fontRef idx="minor">
            <a:schemeClr val="lt1"/>
          </a:fontRef>
        </p:style>
      </p:pic>
      <p:pic>
        <p:nvPicPr>
          <p:cNvPr id="6148" name="Picture 4" descr="Káº¿t quáº£ hÃ¬nh áº£nh cho giao lÆ°u vÄn hÃ³a viá»t nam - áº¥n Äá»"/>
          <p:cNvPicPr>
            <a:picLocks noChangeAspect="1" noChangeArrowheads="1"/>
          </p:cNvPicPr>
          <p:nvPr/>
        </p:nvPicPr>
        <p:blipFill>
          <a:blip r:embed="rId3"/>
          <a:srcRect/>
          <a:stretch>
            <a:fillRect/>
          </a:stretch>
        </p:blipFill>
        <p:spPr bwMode="auto">
          <a:xfrm>
            <a:off x="304800" y="3810000"/>
            <a:ext cx="4086225" cy="3048000"/>
          </a:xfrm>
          <a:prstGeom prst="rect">
            <a:avLst/>
          </a:prstGeom>
        </p:spPr>
        <p:style>
          <a:lnRef idx="3">
            <a:schemeClr val="lt1"/>
          </a:lnRef>
          <a:fillRef idx="1">
            <a:schemeClr val="accent1"/>
          </a:fillRef>
          <a:effectRef idx="1">
            <a:schemeClr val="accent1"/>
          </a:effectRef>
          <a:fontRef idx="minor">
            <a:schemeClr val="lt1"/>
          </a:fontRef>
        </p:style>
      </p:pic>
      <p:pic>
        <p:nvPicPr>
          <p:cNvPr id="6150" name="Picture 6" descr="Káº¿t quáº£ hÃ¬nh áº£nh cho hÃ¬nh áº£nh giao lÆ°u vÄn hÃ³a giá»¯a viá»t nam vÃ  áº¥n Äá»"/>
          <p:cNvPicPr>
            <a:picLocks noChangeAspect="1" noChangeArrowheads="1"/>
          </p:cNvPicPr>
          <p:nvPr/>
        </p:nvPicPr>
        <p:blipFill>
          <a:blip r:embed="rId4"/>
          <a:srcRect/>
          <a:stretch>
            <a:fillRect/>
          </a:stretch>
        </p:blipFill>
        <p:spPr bwMode="auto">
          <a:xfrm>
            <a:off x="4762500" y="3810000"/>
            <a:ext cx="4038600" cy="3048000"/>
          </a:xfrm>
          <a:prstGeom prst="rect">
            <a:avLst/>
          </a:prstGeom>
        </p:spPr>
        <p:style>
          <a:lnRef idx="3">
            <a:schemeClr val="lt1"/>
          </a:lnRef>
          <a:fillRef idx="1">
            <a:schemeClr val="accent1"/>
          </a:fillRef>
          <a:effectRef idx="1">
            <a:schemeClr val="accent1"/>
          </a:effectRef>
          <a:fontRef idx="minor">
            <a:schemeClr val="lt1"/>
          </a:fontRef>
        </p:style>
      </p:pic>
      <p:sp>
        <p:nvSpPr>
          <p:cNvPr id="40966" name="Text Box 13"/>
          <p:cNvSpPr txBox="1"/>
          <p:nvPr/>
        </p:nvSpPr>
        <p:spPr>
          <a:xfrm>
            <a:off x="1447800" y="0"/>
            <a:ext cx="6400800" cy="523875"/>
          </a:xfrm>
          <a:prstGeom prst="rect">
            <a:avLst/>
          </a:prstGeom>
          <a:solidFill>
            <a:srgbClr val="99CCFF">
              <a:alpha val="32941"/>
            </a:srgbClr>
          </a:solidFill>
          <a:ln w="9525" cap="flat" cmpd="sng">
            <a:solidFill>
              <a:srgbClr val="3366FF"/>
            </a:solidFill>
            <a:prstDash val="solid"/>
            <a:miter/>
            <a:headEnd type="none" w="med" len="med"/>
            <a:tailEnd type="none" w="med" len="med"/>
          </a:ln>
        </p:spPr>
        <p:txBody>
          <a:bodyPr>
            <a:spAutoFit/>
          </a:bodyPr>
          <a:p>
            <a:pPr algn="ctr" eaLnBrk="1" hangingPunct="1">
              <a:spcBef>
                <a:spcPct val="50000"/>
              </a:spcBef>
            </a:pPr>
            <a:r>
              <a:rPr lang="en-US" altLang="en-US" sz="2800" b="1" dirty="0">
                <a:solidFill>
                  <a:srgbClr val="FF0000"/>
                </a:solidFill>
                <a:latin typeface="Times New Roman" panose="02020603050405020304" pitchFamily="18" charset="0"/>
              </a:rPr>
              <a:t>MỐI QUAN HỆ VIỆT NAM- ẤN ĐỘ</a:t>
            </a:r>
            <a:endParaRPr lang="en-US" altLang="en-US" sz="2800" b="1" dirty="0">
              <a:solidFill>
                <a:srgbClr val="FF0000"/>
              </a:solidFill>
              <a:latin typeface="Times New Roman" panose="02020603050405020304" pitchFamily="18" charset="0"/>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Box 1"/>
          <p:cNvSpPr txBox="1"/>
          <p:nvPr/>
        </p:nvSpPr>
        <p:spPr>
          <a:xfrm>
            <a:off x="2971800" y="2452688"/>
            <a:ext cx="3352800" cy="1383665"/>
          </a:xfrm>
          <a:prstGeom prst="rect">
            <a:avLst/>
          </a:prstGeom>
          <a:solidFill>
            <a:srgbClr val="FF6600"/>
          </a:solidFill>
          <a:ln w="9525" cap="flat" cmpd="sng">
            <a:solidFill>
              <a:srgbClr val="002060"/>
            </a:solidFill>
            <a:prstDash val="solid"/>
            <a:miter/>
            <a:headEnd type="none" w="med" len="med"/>
            <a:tailEnd type="none" w="med" len="med"/>
          </a:ln>
        </p:spPr>
        <p:txBody>
          <a:bodyPr>
            <a:spAutoFit/>
          </a:bodyPr>
          <a:p>
            <a:pPr algn="ctr" eaLnBrk="1" hangingPunct="1"/>
            <a:r>
              <a:rPr lang="en-US" altLang="en-US" sz="2800" b="1" dirty="0">
                <a:latin typeface="Times New Roman" panose="02020603050405020304" pitchFamily="18" charset="0"/>
                <a:cs typeface="Times New Roman" panose="02020603050405020304" pitchFamily="18" charset="0"/>
              </a:rPr>
              <a:t>ẤN ĐỘ</a:t>
            </a:r>
            <a:r>
              <a:rPr lang="vi-VN" altLang="en-US" sz="2800" b="1" dirty="0">
                <a:latin typeface="Times New Roman" panose="02020603050405020304" pitchFamily="18" charset="0"/>
                <a:cs typeface="Times New Roman" panose="02020603050405020304" pitchFamily="18" charset="0"/>
              </a:rPr>
              <a:t> NỬA SAU </a:t>
            </a:r>
            <a:r>
              <a:rPr lang="en-US" altLang="en-US" sz="2800" b="1" dirty="0">
                <a:latin typeface="Times New Roman" panose="02020603050405020304" pitchFamily="18" charset="0"/>
                <a:cs typeface="Times New Roman" panose="02020603050405020304" pitchFamily="18" charset="0"/>
              </a:rPr>
              <a:t>X</a:t>
            </a:r>
            <a:r>
              <a:rPr lang="vi-VN" altLang="en-US" sz="2800" b="1" dirty="0">
                <a:latin typeface="Times New Roman" panose="02020603050405020304" pitchFamily="18" charset="0"/>
                <a:cs typeface="Times New Roman" panose="02020603050405020304" pitchFamily="18" charset="0"/>
              </a:rPr>
              <a:t>IX</a:t>
            </a:r>
            <a:r>
              <a:rPr lang="en-US" altLang="en-US" sz="2800" b="1" dirty="0">
                <a:latin typeface="Times New Roman" panose="02020603050405020304" pitchFamily="18" charset="0"/>
                <a:cs typeface="Times New Roman" panose="02020603050405020304" pitchFamily="18" charset="0"/>
              </a:rPr>
              <a:t> – ĐẦU THẾ KỶ XX</a:t>
            </a:r>
            <a:endPar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315" name="TextBox 2"/>
          <p:cNvSpPr txBox="1"/>
          <p:nvPr/>
        </p:nvSpPr>
        <p:spPr>
          <a:xfrm>
            <a:off x="3708400" y="839788"/>
            <a:ext cx="1955800" cy="706755"/>
          </a:xfrm>
          <a:prstGeom prst="rect">
            <a:avLst/>
          </a:prstGeom>
          <a:solidFill>
            <a:srgbClr val="FFFF00"/>
          </a:solidFill>
          <a:ln w="9525" cap="flat" cmpd="sng">
            <a:solidFill>
              <a:srgbClr val="00B050"/>
            </a:solidFill>
            <a:prstDash val="solid"/>
            <a:miter/>
            <a:headEnd type="none" w="med" len="med"/>
            <a:tailEnd type="none" w="med" len="med"/>
          </a:ln>
        </p:spPr>
        <p:txBody>
          <a:bodyPr>
            <a:spAutoFit/>
          </a:bodyPr>
          <a:p>
            <a:pPr algn="just" eaLnBrk="1" hangingPunct="1"/>
            <a:r>
              <a:rPr lang="vi-VN" altLang="en-US" sz="2000" b="1" dirty="0">
                <a:latin typeface="Times New Roman" panose="02020603050405020304" pitchFamily="18" charset="0"/>
                <a:cs typeface="Times New Roman" panose="02020603050405020304" pitchFamily="18" charset="0"/>
              </a:rPr>
              <a:t>1. Tình hình kinh tế</a:t>
            </a:r>
            <a:endParaRPr lang="en-US" altLang="en-US" sz="2000" b="1" dirty="0">
              <a:latin typeface="Times New Roman" panose="02020603050405020304" pitchFamily="18" charset="0"/>
              <a:ea typeface="Times New Roman" panose="02020603050405020304" pitchFamily="18" charset="0"/>
            </a:endParaRPr>
          </a:p>
        </p:txBody>
      </p:sp>
      <p:sp>
        <p:nvSpPr>
          <p:cNvPr id="5" name="Rectangle 4"/>
          <p:cNvSpPr/>
          <p:nvPr/>
        </p:nvSpPr>
        <p:spPr>
          <a:xfrm>
            <a:off x="6172200" y="393700"/>
            <a:ext cx="2819400" cy="1892300"/>
          </a:xfrm>
          <a:prstGeom prst="rect">
            <a:avLst/>
          </a:prstGeom>
          <a:solidFill>
            <a:schemeClr val="bg1"/>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just">
              <a:buNone/>
            </a:pPr>
            <a:r>
              <a:rPr sz="2000" b="1" dirty="0">
                <a:latin typeface="Times New Roman" panose="02020603050405020304" pitchFamily="18" charset="0"/>
                <a:cs typeface="Times New Roman" panose="02020603050405020304" pitchFamily="18" charset="0"/>
              </a:rPr>
              <a:t>Áp bức, bóc lột, vơ vét của cải, t</a:t>
            </a:r>
            <a:r>
              <a:rPr sz="2000" b="1" dirty="0">
                <a:latin typeface="Times New Roman" panose="02020603050405020304" pitchFamily="18" charset="0"/>
                <a:ea typeface="Times New Roman" panose="02020603050405020304" pitchFamily="18" charset="0"/>
              </a:rPr>
              <a:t>à</a:t>
            </a:r>
            <a:r>
              <a:rPr sz="2000" b="1" dirty="0">
                <a:latin typeface="Times New Roman" panose="02020603050405020304" pitchFamily="18" charset="0"/>
                <a:cs typeface="Times New Roman" panose="02020603050405020304" pitchFamily="18" charset="0"/>
              </a:rPr>
              <a:t>i nguyên của Ấn Độ.  Đời sống nhân dân Ấn Độ vô cùng khổ cực, nạn chết đói tr</a:t>
            </a:r>
            <a:r>
              <a:rPr sz="2000" b="1" dirty="0">
                <a:latin typeface="Times New Roman" panose="02020603050405020304" pitchFamily="18" charset="0"/>
                <a:ea typeface="Times New Roman" panose="02020603050405020304" pitchFamily="18" charset="0"/>
              </a:rPr>
              <a:t>à</a:t>
            </a:r>
            <a:r>
              <a:rPr sz="2000" b="1" dirty="0">
                <a:latin typeface="Times New Roman" panose="02020603050405020304" pitchFamily="18" charset="0"/>
                <a:cs typeface="Times New Roman" panose="02020603050405020304" pitchFamily="18" charset="0"/>
              </a:rPr>
              <a:t>n lan</a:t>
            </a:r>
            <a:endParaRPr sz="2000" b="1" dirty="0">
              <a:latin typeface="Times New Roman" panose="02020603050405020304" pitchFamily="18" charset="0"/>
              <a:ea typeface="Times New Roman" panose="02020603050405020304" pitchFamily="18" charset="0"/>
            </a:endParaRPr>
          </a:p>
        </p:txBody>
      </p:sp>
      <p:sp>
        <p:nvSpPr>
          <p:cNvPr id="13318" name="TextBox 5"/>
          <p:cNvSpPr txBox="1"/>
          <p:nvPr/>
        </p:nvSpPr>
        <p:spPr>
          <a:xfrm>
            <a:off x="3606800" y="4197350"/>
            <a:ext cx="2438400" cy="706755"/>
          </a:xfrm>
          <a:prstGeom prst="rect">
            <a:avLst/>
          </a:prstGeom>
          <a:solidFill>
            <a:srgbClr val="FFFF00"/>
          </a:solidFill>
          <a:ln w="9525">
            <a:noFill/>
          </a:ln>
        </p:spPr>
        <p:txBody>
          <a:bodyPr>
            <a:spAutoFit/>
          </a:bodyPr>
          <a:p>
            <a:pPr algn="just" eaLnBrk="1" hangingPunct="1"/>
            <a:r>
              <a:rPr lang="vi-VN" altLang="en-US" sz="2000" b="1" dirty="0">
                <a:latin typeface="Times New Roman" panose="02020603050405020304" pitchFamily="18" charset="0"/>
                <a:cs typeface="Times New Roman" panose="02020603050405020304" pitchFamily="18" charset="0"/>
              </a:rPr>
              <a:t>2. Tình hình chính trị, xã </a:t>
            </a:r>
            <a:r>
              <a:rPr lang="vi-VN" altLang="en-US" sz="2000" b="1" dirty="0">
                <a:latin typeface="Times New Roman" panose="02020603050405020304" pitchFamily="18" charset="0"/>
                <a:cs typeface="Times New Roman" panose="02020603050405020304" pitchFamily="18" charset="0"/>
              </a:rPr>
              <a:t>hội.</a:t>
            </a:r>
            <a:endParaRPr lang="vi-VN" altLang="en-US" sz="2000" b="1" dirty="0">
              <a:latin typeface="Times New Roman" panose="02020603050405020304" pitchFamily="18" charset="0"/>
              <a:cs typeface="Times New Roman" panose="02020603050405020304" pitchFamily="18" charset="0"/>
            </a:endParaRPr>
          </a:p>
        </p:txBody>
      </p:sp>
      <p:sp>
        <p:nvSpPr>
          <p:cNvPr id="13319" name="TextBox 6"/>
          <p:cNvSpPr txBox="1"/>
          <p:nvPr/>
        </p:nvSpPr>
        <p:spPr>
          <a:xfrm>
            <a:off x="6781800" y="4368800"/>
            <a:ext cx="1981200" cy="922020"/>
          </a:xfrm>
          <a:prstGeom prst="rect">
            <a:avLst/>
          </a:prstGeom>
          <a:solidFill>
            <a:schemeClr val="bg1"/>
          </a:solidFill>
          <a:ln w="28575" cap="flat" cmpd="sng">
            <a:solidFill>
              <a:srgbClr val="3366FF"/>
            </a:solidFill>
            <a:prstDash val="solid"/>
            <a:miter/>
            <a:headEnd type="none" w="med" len="med"/>
            <a:tailEnd type="none" w="med" len="med"/>
          </a:ln>
        </p:spPr>
        <p:txBody>
          <a:bodyPr>
            <a:spAutoFit/>
          </a:bodyPr>
          <a:p>
            <a:pPr eaLnBrk="1" hangingPunct="1"/>
            <a:r>
              <a:rPr lang="en-US" altLang="en-US" b="1" dirty="0">
                <a:cs typeface="Times New Roman" panose="02020603050405020304" pitchFamily="18" charset="0"/>
                <a:sym typeface="+mn-ea"/>
              </a:rPr>
              <a:t>Khởi nghĩa công nhân Bom – bay (7 – 1908)</a:t>
            </a:r>
            <a:r>
              <a:rPr lang="vi-VN" altLang="en-US" b="1" dirty="0">
                <a:cs typeface="Times New Roman" panose="02020603050405020304" pitchFamily="18" charset="0"/>
                <a:sym typeface="+mn-ea"/>
              </a:rPr>
              <a:t> </a:t>
            </a:r>
            <a:endParaRPr lang="en-US" altLang="en-US" b="1" dirty="0">
              <a:latin typeface="Times New Roman" panose="02020603050405020304" pitchFamily="18" charset="0"/>
              <a:ea typeface="Times New Roman" panose="02020603050405020304" pitchFamily="18" charset="0"/>
            </a:endParaRPr>
          </a:p>
        </p:txBody>
      </p:sp>
      <p:sp>
        <p:nvSpPr>
          <p:cNvPr id="13320" name="TextBox 7"/>
          <p:cNvSpPr txBox="1"/>
          <p:nvPr/>
        </p:nvSpPr>
        <p:spPr>
          <a:xfrm>
            <a:off x="254000" y="4432300"/>
            <a:ext cx="2743200" cy="1014730"/>
          </a:xfrm>
          <a:prstGeom prst="rect">
            <a:avLst/>
          </a:prstGeom>
          <a:solidFill>
            <a:schemeClr val="bg1"/>
          </a:solidFill>
          <a:ln w="28575" cap="flat" cmpd="sng">
            <a:solidFill>
              <a:srgbClr val="3366FF"/>
            </a:solidFill>
            <a:prstDash val="solid"/>
            <a:miter/>
            <a:headEnd type="none" w="med" len="med"/>
            <a:tailEnd type="none" w="med" len="med"/>
          </a:ln>
        </p:spPr>
        <p:txBody>
          <a:bodyPr>
            <a:spAutoFit/>
          </a:bodyPr>
          <a:p>
            <a:pPr eaLnBrk="1" hangingPunct="1"/>
            <a:r>
              <a:rPr lang="en-US" altLang="en-US" sz="2000" b="1" dirty="0">
                <a:cs typeface="Times New Roman" panose="02020603050405020304" pitchFamily="18" charset="0"/>
                <a:sym typeface="+mn-ea"/>
              </a:rPr>
              <a:t>Khởi nghĩa binh lính Xi – pay (1857 – 1859)</a:t>
            </a:r>
            <a:endParaRPr lang="en-US" altLang="en-US" sz="2000" b="1" dirty="0">
              <a:latin typeface="Times New Roman" panose="02020603050405020304" pitchFamily="18" charset="0"/>
              <a:ea typeface="Times New Roman" panose="02020603050405020304" pitchFamily="18" charset="0"/>
            </a:endParaRPr>
          </a:p>
          <a:p>
            <a:pPr eaLnBrk="1" hangingPunct="1"/>
            <a:endParaRPr lang="en-US" altLang="en-US" sz="2000" dirty="0">
              <a:latin typeface="Times New Roman" panose="02020603050405020304" pitchFamily="18" charset="0"/>
              <a:ea typeface="Times New Roman" panose="02020603050405020304" pitchFamily="18" charset="0"/>
            </a:endParaRPr>
          </a:p>
        </p:txBody>
      </p:sp>
      <p:sp>
        <p:nvSpPr>
          <p:cNvPr id="13321" name="TextBox 8"/>
          <p:cNvSpPr txBox="1"/>
          <p:nvPr/>
        </p:nvSpPr>
        <p:spPr>
          <a:xfrm>
            <a:off x="3276600" y="5810250"/>
            <a:ext cx="3352800" cy="1014730"/>
          </a:xfrm>
          <a:prstGeom prst="rect">
            <a:avLst/>
          </a:prstGeom>
          <a:solidFill>
            <a:schemeClr val="bg1"/>
          </a:solidFill>
          <a:ln w="28575" cap="flat" cmpd="sng">
            <a:solidFill>
              <a:srgbClr val="3366FF"/>
            </a:solidFill>
            <a:prstDash val="solid"/>
            <a:miter/>
            <a:headEnd type="none" w="med" len="med"/>
            <a:tailEnd type="none" w="med" len="med"/>
          </a:ln>
        </p:spPr>
        <p:txBody>
          <a:bodyPr>
            <a:spAutoFit/>
          </a:bodyPr>
          <a:p>
            <a:pPr eaLnBrk="1" hangingPunct="1"/>
            <a:r>
              <a:rPr lang="en-US" altLang="en-US" sz="2000" b="1" dirty="0">
                <a:cs typeface="Times New Roman" panose="02020603050405020304" pitchFamily="18" charset="0"/>
                <a:sym typeface="+mn-ea"/>
              </a:rPr>
              <a:t>Cuộc đấu tranh của Đảng Quốc Đại (1885 – 1908</a:t>
            </a:r>
            <a:r>
              <a:rPr lang="en-US" altLang="en-US" sz="2000" dirty="0">
                <a:cs typeface="Times New Roman" panose="02020603050405020304" pitchFamily="18" charset="0"/>
                <a:sym typeface="+mn-ea"/>
              </a:rPr>
              <a:t>)</a:t>
            </a:r>
            <a:endParaRPr lang="en-US" altLang="en-US" sz="2000" dirty="0">
              <a:latin typeface="Times New Roman" panose="02020603050405020304" pitchFamily="18" charset="0"/>
              <a:ea typeface="Times New Roman" panose="02020603050405020304" pitchFamily="18" charset="0"/>
            </a:endParaRPr>
          </a:p>
          <a:p>
            <a:pPr eaLnBrk="1" hangingPunct="1"/>
            <a:endParaRPr lang="vi-VN" altLang="en-US" sz="2000" b="1" dirty="0">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V="1">
            <a:off x="5664200" y="1371600"/>
            <a:ext cx="508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a:off x="3098800" y="1412875"/>
            <a:ext cx="582613"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a:endCxn id="13320" idx="3"/>
          </p:cNvCxnSpPr>
          <p:nvPr/>
        </p:nvCxnSpPr>
        <p:spPr>
          <a:xfrm flipH="1">
            <a:off x="2997200" y="4885690"/>
            <a:ext cx="666750" cy="539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a:off x="6045200" y="4835525"/>
            <a:ext cx="736600" cy="333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a:stCxn id="13318" idx="2"/>
          </p:cNvCxnSpPr>
          <p:nvPr/>
        </p:nvCxnSpPr>
        <p:spPr>
          <a:xfrm flipH="1">
            <a:off x="4800600" y="4904105"/>
            <a:ext cx="25400" cy="8108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Rectangle 6"/>
          <p:cNvSpPr/>
          <p:nvPr/>
        </p:nvSpPr>
        <p:spPr>
          <a:xfrm>
            <a:off x="254000" y="619125"/>
            <a:ext cx="2844800" cy="1503363"/>
          </a:xfrm>
          <a:prstGeom prst="rect">
            <a:avLst/>
          </a:prstGeom>
          <a:solidFill>
            <a:schemeClr val="bg1"/>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lang="pt-BR" altLang="x-none" sz="2000" b="1" dirty="0">
                <a:latin typeface="Times New Roman" panose="02020603050405020304" pitchFamily="18" charset="0"/>
                <a:cs typeface="Times New Roman" panose="02020603050405020304" pitchFamily="18" charset="0"/>
              </a:rPr>
              <a:t>Thế kỷ XVII thực dân Anh </a:t>
            </a:r>
            <a:r>
              <a:rPr lang="vi-VN" altLang="pt-BR" sz="2000" b="1" dirty="0">
                <a:latin typeface="Times New Roman" panose="02020603050405020304" pitchFamily="18" charset="0"/>
                <a:cs typeface="Times New Roman" panose="02020603050405020304" pitchFamily="18" charset="0"/>
              </a:rPr>
              <a:t>tiến hành </a:t>
            </a:r>
            <a:r>
              <a:rPr lang="pt-BR" altLang="x-none" sz="2000" b="1" dirty="0">
                <a:latin typeface="Times New Roman" panose="02020603050405020304" pitchFamily="18" charset="0"/>
                <a:cs typeface="Times New Roman" panose="02020603050405020304" pitchFamily="18" charset="0"/>
              </a:rPr>
              <a:t>công cuộc chinh phục v</a:t>
            </a:r>
            <a:r>
              <a:rPr lang="pt-BR" altLang="x-none" sz="2000" b="1" dirty="0">
                <a:latin typeface="Times New Roman" panose="02020603050405020304" pitchFamily="18" charset="0"/>
                <a:ea typeface="Times New Roman" panose="02020603050405020304" pitchFamily="18" charset="0"/>
              </a:rPr>
              <a:t>à</a:t>
            </a:r>
            <a:r>
              <a:rPr lang="pt-BR" altLang="x-none" sz="2000" b="1" dirty="0">
                <a:latin typeface="Times New Roman" panose="02020603050405020304" pitchFamily="18" charset="0"/>
                <a:cs typeface="Times New Roman" panose="02020603050405020304" pitchFamily="18" charset="0"/>
              </a:rPr>
              <a:t> đặt ách thống trị Ấn Độ</a:t>
            </a:r>
            <a:endParaRPr sz="2000" b="1" dirty="0">
              <a:latin typeface="Calibri" panose="020F0502020204030204" pitchFamily="34" charset="0"/>
            </a:endParaRPr>
          </a:p>
        </p:txBody>
      </p:sp>
      <p:sp>
        <p:nvSpPr>
          <p:cNvPr id="42001" name="TextBox 1"/>
          <p:cNvSpPr txBox="1"/>
          <p:nvPr/>
        </p:nvSpPr>
        <p:spPr>
          <a:xfrm>
            <a:off x="2586038" y="101600"/>
            <a:ext cx="4114800" cy="583565"/>
          </a:xfrm>
          <a:prstGeom prst="rect">
            <a:avLst/>
          </a:prstGeom>
          <a:noFill/>
          <a:ln w="9525">
            <a:noFill/>
          </a:ln>
        </p:spPr>
        <p:txBody>
          <a:bodyPr>
            <a:spAutoFit/>
          </a:bodyPr>
          <a:p>
            <a:pPr algn="ctr" eaLnBrk="1" hangingPunct="1"/>
            <a:r>
              <a:rPr lang="vi-VN" altLang="en-US" sz="3200" b="1" dirty="0">
                <a:solidFill>
                  <a:srgbClr val="FF0000"/>
                </a:solidFill>
                <a:latin typeface="Times New Roman" panose="02020603050405020304" pitchFamily="18" charset="0"/>
                <a:cs typeface="Times New Roman" panose="02020603050405020304" pitchFamily="18" charset="0"/>
              </a:rPr>
              <a:t>VẬN </a:t>
            </a:r>
            <a:r>
              <a:rPr lang="vi-VN" altLang="en-US" sz="3200" b="1" dirty="0">
                <a:solidFill>
                  <a:srgbClr val="FF0000"/>
                </a:solidFill>
                <a:latin typeface="Times New Roman" panose="02020603050405020304" pitchFamily="18" charset="0"/>
                <a:cs typeface="Times New Roman" panose="02020603050405020304" pitchFamily="18" charset="0"/>
              </a:rPr>
              <a:t>DỤNG</a:t>
            </a:r>
            <a:endParaRPr lang="vi-VN" alt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2" name="Straight Arrow Connector 1"/>
          <p:cNvCxnSpPr>
            <a:stCxn id="13314" idx="0"/>
            <a:endCxn id="13315" idx="2"/>
          </p:cNvCxnSpPr>
          <p:nvPr/>
        </p:nvCxnSpPr>
        <p:spPr>
          <a:xfrm flipV="1">
            <a:off x="4648200" y="1546860"/>
            <a:ext cx="38100" cy="906145"/>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a:stCxn id="13314" idx="2"/>
          </p:cNvCxnSpPr>
          <p:nvPr/>
        </p:nvCxnSpPr>
        <p:spPr>
          <a:xfrm>
            <a:off x="4648200" y="3836670"/>
            <a:ext cx="0" cy="354330"/>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0" fill="hold"/>
                                        <p:tgtEl>
                                          <p:spTgt spid="13314"/>
                                        </p:tgtEl>
                                        <p:attrNameLst>
                                          <p:attrName>ppt_x</p:attrName>
                                        </p:attrNameLst>
                                      </p:cBhvr>
                                      <p:tavLst>
                                        <p:tav tm="0">
                                          <p:val>
                                            <p:strVal val="#ppt_x"/>
                                          </p:val>
                                        </p:tav>
                                        <p:tav tm="100000">
                                          <p:val>
                                            <p:strVal val="#ppt_x"/>
                                          </p:val>
                                        </p:tav>
                                      </p:tavLst>
                                    </p:anim>
                                    <p:anim calcmode="lin" valueType="num">
                                      <p:cBhvr additive="base">
                                        <p:cTn id="8" dur="50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500"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500" fill="hold">
                                          <p:stCondLst>
                                            <p:cond delay="0"/>
                                          </p:stCondLst>
                                        </p:cTn>
                                        <p:tgtEl>
                                          <p:spTgt spid="13315"/>
                                        </p:tgtEl>
                                        <p:attrNameLst>
                                          <p:attrName>style.visibility</p:attrName>
                                        </p:attrNameLst>
                                      </p:cBhvr>
                                      <p:to>
                                        <p:strVal val="visible"/>
                                      </p:to>
                                    </p:set>
                                    <p:anim calcmode="lin" valueType="num">
                                      <p:cBhvr additive="base">
                                        <p:cTn id="19" dur="500" fill="hold"/>
                                        <p:tgtEl>
                                          <p:spTgt spid="13315"/>
                                        </p:tgtEl>
                                        <p:attrNameLst>
                                          <p:attrName>ppt_x</p:attrName>
                                        </p:attrNameLst>
                                      </p:cBhvr>
                                      <p:tavLst>
                                        <p:tav tm="0">
                                          <p:val>
                                            <p:strVal val="#ppt_x"/>
                                          </p:val>
                                        </p:tav>
                                        <p:tav tm="100000">
                                          <p:val>
                                            <p:strVal val="#ppt_x"/>
                                          </p:val>
                                        </p:tav>
                                      </p:tavLst>
                                    </p:anim>
                                    <p:anim calcmode="lin" valueType="num">
                                      <p:cBhvr additive="base">
                                        <p:cTn id="20"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500"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500" fill="hold">
                                          <p:stCondLst>
                                            <p:cond delay="0"/>
                                          </p:stCondLst>
                                        </p:cTn>
                                        <p:tgtEl>
                                          <p:spTgt spid="13318"/>
                                        </p:tgtEl>
                                        <p:attrNameLst>
                                          <p:attrName>style.visibility</p:attrName>
                                        </p:attrNameLst>
                                      </p:cBhvr>
                                      <p:to>
                                        <p:strVal val="visible"/>
                                      </p:to>
                                    </p:set>
                                    <p:anim calcmode="lin" valueType="num">
                                      <p:cBhvr additive="base">
                                        <p:cTn id="31" dur="500" fill="hold"/>
                                        <p:tgtEl>
                                          <p:spTgt spid="13318"/>
                                        </p:tgtEl>
                                        <p:attrNameLst>
                                          <p:attrName>ppt_x</p:attrName>
                                        </p:attrNameLst>
                                      </p:cBhvr>
                                      <p:tavLst>
                                        <p:tav tm="0">
                                          <p:val>
                                            <p:strVal val="#ppt_x"/>
                                          </p:val>
                                        </p:tav>
                                        <p:tav tm="100000">
                                          <p:val>
                                            <p:strVal val="#ppt_x"/>
                                          </p:val>
                                        </p:tav>
                                      </p:tavLst>
                                    </p:anim>
                                    <p:anim calcmode="lin" valueType="num">
                                      <p:cBhvr additive="base">
                                        <p:cTn id="32"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500"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500"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0" fill="hold"/>
                                        <p:tgtEl>
                                          <p:spTgt spid="17"/>
                                        </p:tgtEl>
                                        <p:attrNameLst>
                                          <p:attrName>ppt_x</p:attrName>
                                        </p:attrNameLst>
                                      </p:cBhvr>
                                      <p:tavLst>
                                        <p:tav tm="0">
                                          <p:val>
                                            <p:strVal val="#ppt_x"/>
                                          </p:val>
                                        </p:tav>
                                        <p:tav tm="100000">
                                          <p:val>
                                            <p:strVal val="#ppt_x"/>
                                          </p:val>
                                        </p:tav>
                                      </p:tavLst>
                                    </p:anim>
                                    <p:anim calcmode="lin" valueType="num">
                                      <p:cBhvr additive="base">
                                        <p:cTn id="50" dur="5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grpId="0" nodeType="clickEffect">
                                  <p:stCondLst>
                                    <p:cond delay="0"/>
                                  </p:stCondLst>
                                  <p:childTnLst>
                                    <p:set>
                                      <p:cBhvr>
                                        <p:cTn id="54" dur="500" fill="hold">
                                          <p:stCondLst>
                                            <p:cond delay="0"/>
                                          </p:stCondLst>
                                        </p:cTn>
                                        <p:tgtEl>
                                          <p:spTgt spid="13320"/>
                                        </p:tgtEl>
                                        <p:attrNameLst>
                                          <p:attrName>style.visibility</p:attrName>
                                        </p:attrNameLst>
                                      </p:cBhvr>
                                      <p:to>
                                        <p:strVal val="visible"/>
                                      </p:to>
                                    </p:set>
                                    <p:anim calcmode="lin" valueType="num">
                                      <p:cBhvr additive="base">
                                        <p:cTn id="55" dur="500" fill="hold"/>
                                        <p:tgtEl>
                                          <p:spTgt spid="13320"/>
                                        </p:tgtEl>
                                        <p:attrNameLst>
                                          <p:attrName>ppt_x</p:attrName>
                                        </p:attrNameLst>
                                      </p:cBhvr>
                                      <p:tavLst>
                                        <p:tav tm="0">
                                          <p:val>
                                            <p:strVal val="#ppt_x"/>
                                          </p:val>
                                        </p:tav>
                                        <p:tav tm="100000">
                                          <p:val>
                                            <p:strVal val="#ppt_x"/>
                                          </p:val>
                                        </p:tav>
                                      </p:tavLst>
                                    </p:anim>
                                    <p:anim calcmode="lin" valueType="num">
                                      <p:cBhvr additive="base">
                                        <p:cTn id="56"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nodeType="clickEffect">
                                  <p:stCondLst>
                                    <p:cond delay="0"/>
                                  </p:stCondLst>
                                  <p:childTnLst>
                                    <p:set>
                                      <p:cBhvr>
                                        <p:cTn id="60" dur="500"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7" presetClass="entr" presetSubtype="4" fill="hold" grpId="0" nodeType="clickEffect">
                                  <p:stCondLst>
                                    <p:cond delay="0"/>
                                  </p:stCondLst>
                                  <p:childTnLst>
                                    <p:set>
                                      <p:cBhvr>
                                        <p:cTn id="66" dur="500" fill="hold">
                                          <p:stCondLst>
                                            <p:cond delay="0"/>
                                          </p:stCondLst>
                                        </p:cTn>
                                        <p:tgtEl>
                                          <p:spTgt spid="13321"/>
                                        </p:tgtEl>
                                        <p:attrNameLst>
                                          <p:attrName>style.visibility</p:attrName>
                                        </p:attrNameLst>
                                      </p:cBhvr>
                                      <p:to>
                                        <p:strVal val="visible"/>
                                      </p:to>
                                    </p:set>
                                    <p:anim calcmode="lin" valueType="num">
                                      <p:cBhvr additive="base">
                                        <p:cTn id="67" dur="500" fill="hold"/>
                                        <p:tgtEl>
                                          <p:spTgt spid="13321"/>
                                        </p:tgtEl>
                                        <p:attrNameLst>
                                          <p:attrName>ppt_x</p:attrName>
                                        </p:attrNameLst>
                                      </p:cBhvr>
                                      <p:tavLst>
                                        <p:tav tm="0">
                                          <p:val>
                                            <p:strVal val="#ppt_x"/>
                                          </p:val>
                                        </p:tav>
                                        <p:tav tm="100000">
                                          <p:val>
                                            <p:strVal val="#ppt_x"/>
                                          </p:val>
                                        </p:tav>
                                      </p:tavLst>
                                    </p:anim>
                                    <p:anim calcmode="lin" valueType="num">
                                      <p:cBhvr additive="base">
                                        <p:cTn id="68"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7" presetClass="entr" presetSubtype="4" fill="hold" nodeType="clickEffect">
                                  <p:stCondLst>
                                    <p:cond delay="0"/>
                                  </p:stCondLst>
                                  <p:childTnLst>
                                    <p:set>
                                      <p:cBhvr>
                                        <p:cTn id="72" dur="500"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7" presetClass="entr" presetSubtype="4" fill="hold" grpId="0" nodeType="clickEffect">
                                  <p:stCondLst>
                                    <p:cond delay="0"/>
                                  </p:stCondLst>
                                  <p:childTnLst>
                                    <p:set>
                                      <p:cBhvr>
                                        <p:cTn id="78" dur="500" fill="hold">
                                          <p:stCondLst>
                                            <p:cond delay="0"/>
                                          </p:stCondLst>
                                        </p:cTn>
                                        <p:tgtEl>
                                          <p:spTgt spid="13319"/>
                                        </p:tgtEl>
                                        <p:attrNameLst>
                                          <p:attrName>style.visibility</p:attrName>
                                        </p:attrNameLst>
                                      </p:cBhvr>
                                      <p:to>
                                        <p:strVal val="visible"/>
                                      </p:to>
                                    </p:set>
                                    <p:anim calcmode="lin" valueType="num">
                                      <p:cBhvr additive="base">
                                        <p:cTn id="79" dur="500" fill="hold"/>
                                        <p:tgtEl>
                                          <p:spTgt spid="13319"/>
                                        </p:tgtEl>
                                        <p:attrNameLst>
                                          <p:attrName>ppt_x</p:attrName>
                                        </p:attrNameLst>
                                      </p:cBhvr>
                                      <p:tavLst>
                                        <p:tav tm="0">
                                          <p:val>
                                            <p:strVal val="#ppt_x"/>
                                          </p:val>
                                        </p:tav>
                                        <p:tav tm="100000">
                                          <p:val>
                                            <p:strVal val="#ppt_x"/>
                                          </p:val>
                                        </p:tav>
                                      </p:tavLst>
                                    </p:anim>
                                    <p:anim calcmode="lin" valueType="num">
                                      <p:cBhvr additive="base">
                                        <p:cTn id="80"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nimBg="1"/>
      <p:bldP spid="13318" grpId="0" animBg="1"/>
      <p:bldP spid="7" grpId="0" animBg="1"/>
      <p:bldP spid="5" grpId="0" animBg="1"/>
      <p:bldP spid="13320" grpId="0" animBg="1"/>
      <p:bldP spid="13321" grpId="0" animBg="1"/>
      <p:bldP spid="133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ext Box 2"/>
          <p:cNvSpPr txBox="1"/>
          <p:nvPr/>
        </p:nvSpPr>
        <p:spPr>
          <a:xfrm>
            <a:off x="304800" y="609600"/>
            <a:ext cx="8382000" cy="457200"/>
          </a:xfrm>
          <a:prstGeom prst="rect">
            <a:avLst/>
          </a:prstGeom>
          <a:noFill/>
          <a:ln w="9525">
            <a:noFill/>
          </a:ln>
        </p:spPr>
        <p:txBody>
          <a:bodyPr>
            <a:spAutoFit/>
          </a:bodyPr>
          <a:p>
            <a:pPr eaLnBrk="1" hangingPunct="1">
              <a:spcBef>
                <a:spcPct val="50000"/>
              </a:spcBef>
            </a:pPr>
            <a:endParaRPr lang="vi-VN" altLang="en-US" sz="2400" dirty="0">
              <a:latin typeface=".VnTime" pitchFamily="34" charset="0"/>
            </a:endParaRPr>
          </a:p>
        </p:txBody>
      </p:sp>
      <p:sp>
        <p:nvSpPr>
          <p:cNvPr id="43011" name="WordArt 4"/>
          <p:cNvSpPr>
            <a:spLocks noTextEdit="1"/>
          </p:cNvSpPr>
          <p:nvPr/>
        </p:nvSpPr>
        <p:spPr>
          <a:xfrm rot="493771">
            <a:off x="3279775" y="331788"/>
            <a:ext cx="2173288" cy="1271587"/>
          </a:xfrm>
          <a:prstGeom prst="rect">
            <a:avLst/>
          </a:prstGeom>
        </p:spPr>
        <p:txBody>
          <a:bodyPr wrap="none" fromWordArt="1">
            <a:prstTxWarp prst="textCascadeUp">
              <a:avLst>
                <a:gd name="adj" fmla="val 90532"/>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sz="3600">
                <a:gradFill rotWithShape="1">
                  <a:gsLst>
                    <a:gs pos="0">
                      <a:srgbClr val="FFE701"/>
                    </a:gs>
                    <a:gs pos="100000">
                      <a:srgbClr val="FE3E02"/>
                    </a:gs>
                  </a:gsLst>
                  <a:lin ang="4860000" scaled="1"/>
                  <a:tileRect/>
                </a:gradFill>
                <a:latin typeface="Times New Roman" panose="02020603050405020304" pitchFamily="18" charset="0"/>
                <a:ea typeface="Times New Roman" panose="02020603050405020304" pitchFamily="18" charset="0"/>
              </a:rPr>
              <a:t> Dặn dò</a:t>
            </a:r>
            <a:endParaRPr lang="en-US" sz="3600">
              <a:gradFill rotWithShape="1">
                <a:gsLst>
                  <a:gs pos="0">
                    <a:srgbClr val="FFE701"/>
                  </a:gs>
                  <a:gs pos="100000">
                    <a:srgbClr val="FE3E02"/>
                  </a:gs>
                </a:gsLst>
                <a:lin ang="4860000" scaled="1"/>
                <a:tileRect/>
              </a:gradFill>
              <a:latin typeface="Times New Roman" panose="02020603050405020304" pitchFamily="18" charset="0"/>
              <a:ea typeface="Times New Roman" panose="02020603050405020304" pitchFamily="18" charset="0"/>
            </a:endParaRPr>
          </a:p>
        </p:txBody>
      </p:sp>
      <p:sp>
        <p:nvSpPr>
          <p:cNvPr id="29701" name="Text Box 5"/>
          <p:cNvSpPr txBox="1"/>
          <p:nvPr/>
        </p:nvSpPr>
        <p:spPr>
          <a:xfrm>
            <a:off x="533400" y="1752600"/>
            <a:ext cx="8153400" cy="2676525"/>
          </a:xfrm>
          <a:prstGeom prst="rect">
            <a:avLst/>
          </a:prstGeom>
          <a:noFill/>
          <a:ln w="9525">
            <a:noFill/>
          </a:ln>
        </p:spPr>
        <p:txBody>
          <a:bodyPr>
            <a:spAutoFit/>
          </a:bodyPr>
          <a:p>
            <a:pPr eaLnBrk="1" hangingPunct="1">
              <a:spcBef>
                <a:spcPct val="50000"/>
              </a:spcBef>
            </a:pPr>
            <a:r>
              <a:rPr lang="en-US" altLang="en-US" sz="2800" b="1" dirty="0">
                <a:solidFill>
                  <a:schemeClr val="tx1"/>
                </a:solidFill>
                <a:latin typeface="Times New Roman" panose="02020603050405020304" pitchFamily="18" charset="0"/>
              </a:rPr>
              <a:t>1. Về nhà học bài và trả lời câu hỏi trong SGK </a:t>
            </a:r>
            <a:endParaRPr lang="en-US" altLang="en-US" sz="2800" b="1" dirty="0">
              <a:solidFill>
                <a:schemeClr val="tx1"/>
              </a:solidFill>
              <a:latin typeface="Times New Roman" panose="02020603050405020304" pitchFamily="18" charset="0"/>
            </a:endParaRPr>
          </a:p>
          <a:p>
            <a:pPr eaLnBrk="1" hangingPunct="1">
              <a:spcBef>
                <a:spcPct val="50000"/>
              </a:spcBef>
            </a:pPr>
            <a:r>
              <a:rPr lang="vi-VN" altLang="en-US" sz="2800" b="1" dirty="0">
                <a:solidFill>
                  <a:schemeClr val="tx1"/>
                </a:solidFill>
                <a:latin typeface="Times New Roman" panose="02020603050405020304" pitchFamily="18" charset="0"/>
              </a:rPr>
              <a:t>Sưu tầm hình ảnh về đời sống của người Ấn Độ vào nửa cuối TK XIX.</a:t>
            </a:r>
            <a:endParaRPr lang="en-US" altLang="en-US" sz="2800" b="1" dirty="0">
              <a:solidFill>
                <a:schemeClr val="tx1"/>
              </a:solidFill>
              <a:latin typeface="Times New Roman" panose="02020603050405020304" pitchFamily="18" charset="0"/>
            </a:endParaRPr>
          </a:p>
          <a:p>
            <a:pPr eaLnBrk="1" hangingPunct="1">
              <a:spcBef>
                <a:spcPct val="50000"/>
              </a:spcBef>
            </a:pPr>
            <a:r>
              <a:rPr lang="en-US" altLang="en-US" sz="2800" b="1" dirty="0">
                <a:solidFill>
                  <a:schemeClr val="tx1"/>
                </a:solidFill>
                <a:latin typeface="Times New Roman" panose="02020603050405020304" pitchFamily="18" charset="0"/>
              </a:rPr>
              <a:t>2. Chuẩn bị bài mới:  Đọc và chuẩn bị tr</a:t>
            </a:r>
            <a:r>
              <a:rPr lang="vi-VN" altLang="en-US" sz="2800" b="1" dirty="0">
                <a:solidFill>
                  <a:schemeClr val="tx1"/>
                </a:solidFill>
                <a:latin typeface="Times New Roman" panose="02020603050405020304" pitchFamily="18" charset="0"/>
              </a:rPr>
              <a:t>ư</a:t>
            </a:r>
            <a:r>
              <a:rPr lang="en-US" altLang="en-US" sz="2800" b="1" dirty="0">
                <a:solidFill>
                  <a:schemeClr val="tx1"/>
                </a:solidFill>
                <a:latin typeface="Times New Roman" panose="02020603050405020304" pitchFamily="18" charset="0"/>
              </a:rPr>
              <a:t>ước B</a:t>
            </a:r>
            <a:r>
              <a:rPr lang="vi-VN" altLang="en-US" sz="2800" b="1" dirty="0">
                <a:solidFill>
                  <a:schemeClr val="tx1"/>
                </a:solidFill>
                <a:latin typeface="Times New Roman" panose="02020603050405020304" pitchFamily="18" charset="0"/>
              </a:rPr>
              <a:t>.</a:t>
            </a:r>
            <a:r>
              <a:rPr lang="en-US" altLang="en-US" sz="2800" b="1" dirty="0">
                <a:solidFill>
                  <a:schemeClr val="tx1"/>
                </a:solidFill>
                <a:latin typeface="Times New Roman" panose="02020603050405020304" pitchFamily="18" charset="0"/>
              </a:rPr>
              <a:t>1</a:t>
            </a:r>
            <a:r>
              <a:rPr lang="vi-VN" altLang="en-US" sz="2800" b="1" dirty="0">
                <a:solidFill>
                  <a:schemeClr val="tx1"/>
                </a:solidFill>
                <a:latin typeface="Times New Roman" panose="02020603050405020304" pitchFamily="18" charset="0"/>
              </a:rPr>
              <a:t>8</a:t>
            </a:r>
            <a:r>
              <a:rPr lang="en-US" altLang="en-US" sz="2800" b="1" dirty="0">
                <a:solidFill>
                  <a:schemeClr val="tx1"/>
                </a:solidFill>
                <a:latin typeface="Times New Roman" panose="02020603050405020304" pitchFamily="18" charset="0"/>
              </a:rPr>
              <a:t>:</a:t>
            </a:r>
            <a:r>
              <a:rPr lang="vi-VN" altLang="en-US" sz="2800" b="1" dirty="0">
                <a:solidFill>
                  <a:schemeClr val="tx1"/>
                </a:solidFill>
                <a:latin typeface="Times New Roman" panose="02020603050405020304" pitchFamily="18" charset="0"/>
              </a:rPr>
              <a:t> Đông Nam Á.</a:t>
            </a:r>
            <a:endParaRPr lang="vi-VN" altLang="en-US" sz="2800" b="1" dirty="0">
              <a:solidFill>
                <a:schemeClr val="tx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barn(inVertical)">
                                      <p:cBhvr>
                                        <p:cTn id="7" dur="5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barn(inVertical)">
                                      <p:cBhvr>
                                        <p:cTn id="12"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Picture 10" descr="&#10;DÃ²ng sÃ´ng linh thiÃªng nháº¥t cá»§a ngÆ°á»iÂ áº¤nÂ Äá»."/>
          <p:cNvPicPr>
            <a:picLocks noChangeAspect="1" noChangeArrowheads="1"/>
          </p:cNvPicPr>
          <p:nvPr/>
        </p:nvPicPr>
        <p:blipFill>
          <a:blip r:embed="rId1"/>
          <a:srcRect/>
          <a:stretch>
            <a:fillRect/>
          </a:stretch>
        </p:blipFill>
        <p:spPr bwMode="auto">
          <a:xfrm>
            <a:off x="76200" y="76200"/>
            <a:ext cx="8937625" cy="4996815"/>
          </a:xfrm>
          <a:prstGeom prst="rect">
            <a:avLst/>
          </a:prstGeom>
          <a:noFill/>
          <a:ln w="9525">
            <a:noFill/>
            <a:miter lim="800000"/>
            <a:headEnd/>
            <a:tailEnd/>
          </a:ln>
        </p:spPr>
      </p:pic>
      <p:sp>
        <p:nvSpPr>
          <p:cNvPr id="2" name="Text Box 1"/>
          <p:cNvSpPr txBox="1"/>
          <p:nvPr/>
        </p:nvSpPr>
        <p:spPr>
          <a:xfrm>
            <a:off x="3364865" y="5773420"/>
            <a:ext cx="2568575" cy="706755"/>
          </a:xfrm>
          <a:prstGeom prst="rect">
            <a:avLst/>
          </a:prstGeom>
          <a:noFill/>
        </p:spPr>
        <p:txBody>
          <a:bodyPr wrap="none" rtlCol="0">
            <a:spAutoFit/>
          </a:bodyPr>
          <a:p>
            <a:r>
              <a:rPr lang="vi-VN" altLang="en-US" sz="4000" b="1"/>
              <a:t>Sông Hằng</a:t>
            </a:r>
            <a:endParaRPr lang="vi-VN" altLang="en-US" sz="4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500"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52400"/>
            <a:ext cx="889762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Picture 11" descr="Taj_Mahal_in_March_2004">
            <a:hlinkClick r:id="rId1"/>
          </p:cNvPr>
          <p:cNvPicPr>
            <a:picLocks noChangeAspect="1" noChangeArrowheads="1"/>
          </p:cNvPicPr>
          <p:nvPr/>
        </p:nvPicPr>
        <p:blipFill>
          <a:blip r:embed="rId2"/>
          <a:srcRect/>
          <a:stretch>
            <a:fillRect/>
          </a:stretch>
        </p:blipFill>
        <p:spPr bwMode="auto">
          <a:xfrm>
            <a:off x="76200" y="76200"/>
            <a:ext cx="9085580" cy="5103495"/>
          </a:xfrm>
          <a:prstGeom prst="rect">
            <a:avLst/>
          </a:prstGeom>
          <a:noFill/>
          <a:ln w="9525">
            <a:noFill/>
            <a:miter lim="800000"/>
            <a:headEnd/>
            <a:tailEnd/>
          </a:ln>
        </p:spPr>
      </p:pic>
      <p:sp>
        <p:nvSpPr>
          <p:cNvPr id="2" name="Text Box 1"/>
          <p:cNvSpPr txBox="1"/>
          <p:nvPr/>
        </p:nvSpPr>
        <p:spPr>
          <a:xfrm>
            <a:off x="2773045" y="5827395"/>
            <a:ext cx="3331845" cy="645160"/>
          </a:xfrm>
          <a:prstGeom prst="rect">
            <a:avLst/>
          </a:prstGeom>
          <a:noFill/>
        </p:spPr>
        <p:txBody>
          <a:bodyPr wrap="none" rtlCol="0">
            <a:spAutoFit/>
          </a:bodyPr>
          <a:p>
            <a:r>
              <a:rPr lang="vi-VN" altLang="en-US" sz="3600" b="1"/>
              <a:t>Lăng Taj Maha</a:t>
            </a:r>
            <a:r>
              <a:rPr lang="vi-VN" altLang="en-US" sz="3600" b="1"/>
              <a:t>l</a:t>
            </a:r>
            <a:endParaRPr lang="vi-VN" altLang="en-US" sz="36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2" descr="00123d6f"/>
          <p:cNvPicPr>
            <a:picLocks noChangeAspect="1"/>
          </p:cNvPicPr>
          <p:nvPr/>
        </p:nvPicPr>
        <p:blipFill>
          <a:blip r:embed="rId1">
            <a:lum bright="-4001" contrast="28000"/>
          </a:blip>
          <a:stretch>
            <a:fillRect/>
          </a:stretch>
        </p:blipFill>
        <p:spPr>
          <a:xfrm>
            <a:off x="0" y="27305"/>
            <a:ext cx="5805170" cy="5521325"/>
          </a:xfrm>
          <a:prstGeom prst="rect">
            <a:avLst/>
          </a:prstGeom>
          <a:noFill/>
          <a:ln w="9525">
            <a:noFill/>
          </a:ln>
        </p:spPr>
      </p:pic>
      <p:sp>
        <p:nvSpPr>
          <p:cNvPr id="2" name="TextBox 1"/>
          <p:cNvSpPr txBox="1"/>
          <p:nvPr/>
        </p:nvSpPr>
        <p:spPr>
          <a:xfrm>
            <a:off x="5867400" y="0"/>
            <a:ext cx="3225165" cy="6554470"/>
          </a:xfrm>
          <a:prstGeom prst="rect">
            <a:avLst/>
          </a:prstGeom>
          <a:solidFill>
            <a:srgbClr val="FFFF00"/>
          </a:solidFill>
          <a:ln w="9525">
            <a:noFill/>
          </a:ln>
        </p:spPr>
        <p:txBody>
          <a:bodyPr wrap="square">
            <a:spAutoFit/>
          </a:bodyPr>
          <a:p>
            <a:pPr algn="just" eaLnBrk="1" hangingPunct="1"/>
            <a:r>
              <a:rPr lang="en-US" altLang="en-US" sz="3000" dirty="0">
                <a:cs typeface="Times New Roman" panose="02020603050405020304" pitchFamily="18" charset="0"/>
              </a:rPr>
              <a:t>Ấn Độ l</a:t>
            </a:r>
            <a:r>
              <a:rPr lang="en-US" altLang="en-US" sz="3000" dirty="0">
                <a:ea typeface="Times New Roman" panose="02020603050405020304" pitchFamily="18" charset="0"/>
                <a:cs typeface="Times New Roman" panose="02020603050405020304" pitchFamily="18" charset="0"/>
              </a:rPr>
              <a:t>à</a:t>
            </a:r>
            <a:r>
              <a:rPr lang="en-US" altLang="en-US" sz="3000" dirty="0">
                <a:cs typeface="Times New Roman" panose="02020603050405020304" pitchFamily="18" charset="0"/>
              </a:rPr>
              <a:t> một quốc gia rộng lớn có diện tích khoảng </a:t>
            </a:r>
            <a:r>
              <a:rPr lang="vi-VN" altLang="en-US" sz="3000" dirty="0">
                <a:cs typeface="Times New Roman" panose="02020603050405020304" pitchFamily="18" charset="0"/>
              </a:rPr>
              <a:t>3,2</a:t>
            </a:r>
            <a:r>
              <a:rPr lang="en-US" altLang="en-US" sz="3000" dirty="0">
                <a:cs typeface="Times New Roman" panose="02020603050405020304" pitchFamily="18" charset="0"/>
              </a:rPr>
              <a:t>tr km2 v</a:t>
            </a:r>
            <a:r>
              <a:rPr lang="en-US" altLang="en-US" sz="3000" dirty="0">
                <a:ea typeface="Times New Roman" panose="02020603050405020304" pitchFamily="18" charset="0"/>
                <a:cs typeface="Times New Roman" panose="02020603050405020304" pitchFamily="18" charset="0"/>
              </a:rPr>
              <a:t>à</a:t>
            </a:r>
            <a:r>
              <a:rPr lang="en-US" altLang="en-US" sz="3000" dirty="0">
                <a:cs typeface="Times New Roman" panose="02020603050405020304" pitchFamily="18" charset="0"/>
              </a:rPr>
              <a:t> dân số đứng thứ 2 thế giới (sau Trung Quốc). L</a:t>
            </a:r>
            <a:r>
              <a:rPr lang="en-US" altLang="en-US" sz="3000" dirty="0">
                <a:ea typeface="Times New Roman" panose="02020603050405020304" pitchFamily="18" charset="0"/>
                <a:cs typeface="Times New Roman" panose="02020603050405020304" pitchFamily="18" charset="0"/>
              </a:rPr>
              <a:t>à</a:t>
            </a:r>
            <a:r>
              <a:rPr lang="en-US" altLang="en-US" sz="3000" dirty="0">
                <a:cs typeface="Times New Roman" panose="02020603050405020304" pitchFamily="18" charset="0"/>
              </a:rPr>
              <a:t> đất nước gi</a:t>
            </a:r>
            <a:r>
              <a:rPr lang="en-US" altLang="en-US" sz="3000" dirty="0">
                <a:ea typeface="Times New Roman" panose="02020603050405020304" pitchFamily="18" charset="0"/>
                <a:cs typeface="Times New Roman" panose="02020603050405020304" pitchFamily="18" charset="0"/>
              </a:rPr>
              <a:t>à</a:t>
            </a:r>
            <a:r>
              <a:rPr lang="en-US" altLang="en-US" sz="3000" dirty="0">
                <a:cs typeface="Times New Roman" panose="02020603050405020304" pitchFamily="18" charset="0"/>
              </a:rPr>
              <a:t>u t</a:t>
            </a:r>
            <a:r>
              <a:rPr lang="en-US" altLang="en-US" sz="3000" dirty="0">
                <a:ea typeface="Times New Roman" panose="02020603050405020304" pitchFamily="18" charset="0"/>
                <a:cs typeface="Times New Roman" panose="02020603050405020304" pitchFamily="18" charset="0"/>
              </a:rPr>
              <a:t>à</a:t>
            </a:r>
            <a:r>
              <a:rPr lang="en-US" altLang="en-US" sz="3000" dirty="0">
                <a:cs typeface="Times New Roman" panose="02020603050405020304" pitchFamily="18" charset="0"/>
              </a:rPr>
              <a:t>i nguyên, thiên nhiên như than đá, sắt, kim cương, dầu mỏ</a:t>
            </a:r>
            <a:r>
              <a:rPr lang="en-US" altLang="en-US" sz="3000" dirty="0">
                <a:ea typeface="Times New Roman" panose="02020603050405020304" pitchFamily="18" charset="0"/>
                <a:cs typeface="Times New Roman" panose="02020603050405020304" pitchFamily="18" charset="0"/>
              </a:rPr>
              <a:t>…</a:t>
            </a:r>
            <a:r>
              <a:rPr lang="vi-VN" altLang="en-US" sz="3000" dirty="0">
                <a:ea typeface="Times New Roman" panose="02020603050405020304" pitchFamily="18" charset="0"/>
                <a:cs typeface="Times New Roman" panose="02020603050405020304" pitchFamily="18" charset="0"/>
              </a:rPr>
              <a:t> </a:t>
            </a:r>
            <a:r>
              <a:rPr lang="en-US" altLang="en-US" sz="3000" dirty="0">
                <a:cs typeface="Times New Roman" panose="02020603050405020304" pitchFamily="18" charset="0"/>
              </a:rPr>
              <a:t>l</a:t>
            </a:r>
            <a:r>
              <a:rPr lang="en-US" altLang="en-US" sz="3000" dirty="0">
                <a:ea typeface="Times New Roman" panose="02020603050405020304" pitchFamily="18" charset="0"/>
                <a:cs typeface="Times New Roman" panose="02020603050405020304" pitchFamily="18" charset="0"/>
              </a:rPr>
              <a:t>à</a:t>
            </a:r>
            <a:r>
              <a:rPr lang="en-US" altLang="en-US" sz="3000" dirty="0">
                <a:cs typeface="Times New Roman" panose="02020603050405020304" pitchFamily="18" charset="0"/>
              </a:rPr>
              <a:t> cái nôi sản sinh ra nhiều tôn giáo lớn trên thế giới. </a:t>
            </a:r>
            <a:endParaRPr lang="en-US" altLang="en-US" sz="3000" dirty="0">
              <a:ea typeface="Times New Roman" panose="02020603050405020304" pitchFamily="18" charset="0"/>
              <a:cs typeface="Times New Roman" panose="02020603050405020304" pitchFamily="18" charset="0"/>
            </a:endParaRPr>
          </a:p>
        </p:txBody>
      </p:sp>
      <p:sp>
        <p:nvSpPr>
          <p:cNvPr id="3076" name="TextBox 2"/>
          <p:cNvSpPr txBox="1"/>
          <p:nvPr/>
        </p:nvSpPr>
        <p:spPr>
          <a:xfrm>
            <a:off x="-76200" y="5740400"/>
            <a:ext cx="5910580" cy="521970"/>
          </a:xfrm>
          <a:prstGeom prst="rect">
            <a:avLst/>
          </a:prstGeom>
          <a:noFill/>
          <a:ln w="9525">
            <a:noFill/>
          </a:ln>
        </p:spPr>
        <p:txBody>
          <a:bodyPr wrap="square">
            <a:spAutoFit/>
          </a:bodyPr>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Ấn Độ cuối </a:t>
            </a:r>
            <a:r>
              <a:rPr lang="vi-VN" altLang="en-US" sz="2800" b="1" dirty="0">
                <a:solidFill>
                  <a:srgbClr val="FF0000"/>
                </a:solidFill>
                <a:latin typeface="Times New Roman" panose="02020603050405020304" pitchFamily="18" charset="0"/>
                <a:cs typeface="Times New Roman" panose="02020603050405020304" pitchFamily="18" charset="0"/>
              </a:rPr>
              <a:t>TK XVIII - </a:t>
            </a:r>
            <a:r>
              <a:rPr lang="en-US" altLang="en-US" sz="2800" b="1" dirty="0">
                <a:solidFill>
                  <a:srgbClr val="FF0000"/>
                </a:solidFill>
                <a:latin typeface="Times New Roman" panose="02020603050405020304" pitchFamily="18" charset="0"/>
                <a:cs typeface="Times New Roman" panose="02020603050405020304" pitchFamily="18" charset="0"/>
              </a:rPr>
              <a:t>đầu </a:t>
            </a:r>
            <a:r>
              <a:rPr lang="vi-VN" altLang="en-US" sz="2800" b="1" dirty="0">
                <a:solidFill>
                  <a:srgbClr val="FF0000"/>
                </a:solidFill>
                <a:latin typeface="Times New Roman" panose="02020603050405020304" pitchFamily="18" charset="0"/>
                <a:cs typeface="Times New Roman" panose="02020603050405020304" pitchFamily="18" charset="0"/>
              </a:rPr>
              <a:t>TK </a:t>
            </a:r>
            <a:r>
              <a:rPr lang="vi-VN" altLang="en-US" sz="2800" b="1" dirty="0">
                <a:solidFill>
                  <a:srgbClr val="FF0000"/>
                </a:solidFill>
                <a:latin typeface="Times New Roman" panose="02020603050405020304" pitchFamily="18" charset="0"/>
                <a:cs typeface="Times New Roman" panose="02020603050405020304" pitchFamily="18" charset="0"/>
              </a:rPr>
              <a:t>XIX</a:t>
            </a:r>
            <a:endParaRPr lang="vi-VN" alt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6">
                                            <p:txEl>
                                              <p:charRg st="0" end="39"/>
                                            </p:txEl>
                                          </p:spTgt>
                                        </p:tgtEl>
                                        <p:attrNameLst>
                                          <p:attrName>style.visibility</p:attrName>
                                        </p:attrNameLst>
                                      </p:cBhvr>
                                      <p:to>
                                        <p:strVal val="visible"/>
                                      </p:to>
                                    </p:set>
                                    <p:animEffect transition="in" filter="fade">
                                      <p:cBhvr>
                                        <p:cTn id="12" dur="1000"/>
                                        <p:tgtEl>
                                          <p:spTgt spid="3076">
                                            <p:txEl>
                                              <p:charRg st="0" end="39"/>
                                            </p:txEl>
                                          </p:spTgt>
                                        </p:tgtEl>
                                      </p:cBhvr>
                                    </p:animEffect>
                                    <p:anim calcmode="lin" valueType="num">
                                      <p:cBhvr>
                                        <p:cTn id="13" dur="1000" fill="hold"/>
                                        <p:tgtEl>
                                          <p:spTgt spid="3076">
                                            <p:txEl>
                                              <p:charRg st="0" end="39"/>
                                            </p:txEl>
                                          </p:spTgt>
                                        </p:tgtEl>
                                        <p:attrNameLst>
                                          <p:attrName>ppt_x</p:attrName>
                                        </p:attrNameLst>
                                      </p:cBhvr>
                                      <p:tavLst>
                                        <p:tav tm="0">
                                          <p:val>
                                            <p:strVal val="#ppt_x"/>
                                          </p:val>
                                        </p:tav>
                                        <p:tav tm="100000">
                                          <p:val>
                                            <p:strVal val="#ppt_x"/>
                                          </p:val>
                                        </p:tav>
                                      </p:tavLst>
                                    </p:anim>
                                    <p:anim calcmode="lin" valueType="num">
                                      <p:cBhvr>
                                        <p:cTn id="14" dur="1000" fill="hold"/>
                                        <p:tgtEl>
                                          <p:spTgt spid="3076">
                                            <p:txEl>
                                              <p:charRg st="0" end="39"/>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000000"/>
                                          </p:val>
                                        </p:tav>
                                        <p:tav tm="100000">
                                          <p:val>
                                            <p:strVal val="#ppt_w"/>
                                          </p:val>
                                        </p:tav>
                                      </p:tavLst>
                                    </p:anim>
                                    <p:anim calcmode="lin" valueType="num">
                                      <p:cBhvr>
                                        <p:cTn id="20" dur="1000" fill="hold"/>
                                        <p:tgtEl>
                                          <p:spTgt spid="2"/>
                                        </p:tgtEl>
                                        <p:attrNameLst>
                                          <p:attrName>ppt_h</p:attrName>
                                        </p:attrNameLst>
                                      </p:cBhvr>
                                      <p:tavLst>
                                        <p:tav tm="0">
                                          <p:val>
                                            <p:fltVal val="0.000000"/>
                                          </p:val>
                                        </p:tav>
                                        <p:tav tm="100000">
                                          <p:val>
                                            <p:strVal val="#ppt_h"/>
                                          </p:val>
                                        </p:tav>
                                      </p:tavLst>
                                    </p:anim>
                                    <p:anim calcmode="lin" valueType="num">
                                      <p:cBhvr>
                                        <p:cTn id="21" dur="1000" fill="hold"/>
                                        <p:tgtEl>
                                          <p:spTgt spid="2"/>
                                        </p:tgtEl>
                                        <p:attrNameLst>
                                          <p:attrName>style.rotation</p:attrName>
                                        </p:attrNameLst>
                                      </p:cBhvr>
                                      <p:tavLst>
                                        <p:tav tm="0">
                                          <p:val>
                                            <p:fltVal val="90.000000"/>
                                          </p:val>
                                        </p:tav>
                                        <p:tav tm="100000">
                                          <p:val>
                                            <p:fltVal val="0.00000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23" name="Text Box 3"/>
          <p:cNvSpPr txBox="1"/>
          <p:nvPr/>
        </p:nvSpPr>
        <p:spPr>
          <a:xfrm>
            <a:off x="14288" y="1447800"/>
            <a:ext cx="9144000" cy="583565"/>
          </a:xfrm>
          <a:prstGeom prst="rect">
            <a:avLst/>
          </a:prstGeom>
          <a:noFill/>
          <a:ln w="12700">
            <a:noFill/>
          </a:ln>
        </p:spPr>
        <p:txBody>
          <a:bodyPr>
            <a:spAutoFit/>
          </a:bodyPr>
          <a:p>
            <a:pPr eaLnBrk="1" hangingPunct="1">
              <a:spcBef>
                <a:spcPct val="50000"/>
              </a:spcBef>
            </a:pPr>
            <a:r>
              <a:rPr lang="vi-VN" altLang="en-US" sz="3200" b="1" dirty="0">
                <a:solidFill>
                  <a:srgbClr val="FF0000"/>
                </a:solidFill>
                <a:latin typeface="Times New Roman" panose="02020603050405020304" pitchFamily="18" charset="0"/>
              </a:rPr>
              <a:t>1. Tình hình kinh tế.</a:t>
            </a:r>
            <a:endParaRPr lang="vi-VN" altLang="en-US" sz="3200" b="1" dirty="0">
              <a:solidFill>
                <a:srgbClr val="FF0000"/>
              </a:solidFill>
              <a:latin typeface="Times New Roman" panose="02020603050405020304" pitchFamily="18" charset="0"/>
            </a:endParaRPr>
          </a:p>
        </p:txBody>
      </p:sp>
      <p:sp>
        <p:nvSpPr>
          <p:cNvPr id="286725" name="Text Box 5"/>
          <p:cNvSpPr txBox="1"/>
          <p:nvPr/>
        </p:nvSpPr>
        <p:spPr>
          <a:xfrm>
            <a:off x="304800" y="1905000"/>
            <a:ext cx="8534400" cy="1938020"/>
          </a:xfrm>
          <a:prstGeom prst="rect">
            <a:avLst/>
          </a:prstGeom>
          <a:noFill/>
          <a:ln w="12700">
            <a:noFill/>
          </a:ln>
        </p:spPr>
        <p:txBody>
          <a:bodyPr>
            <a:spAutoFit/>
          </a:bodyPr>
          <a:p>
            <a:pPr eaLnBrk="1" hangingPunct="1">
              <a:spcBef>
                <a:spcPct val="50000"/>
              </a:spcBef>
            </a:pPr>
            <a:r>
              <a:rPr lang="en-US" altLang="en-US" sz="4000" b="1" dirty="0">
                <a:solidFill>
                  <a:srgbClr val="390AE4"/>
                </a:solidFill>
                <a:latin typeface="Times New Roman" panose="02020603050405020304" pitchFamily="18" charset="0"/>
              </a:rPr>
              <a:t>? Từ </a:t>
            </a:r>
            <a:r>
              <a:rPr lang="vi-VN" altLang="en-US" sz="4000" b="1" dirty="0">
                <a:solidFill>
                  <a:srgbClr val="390AE4"/>
                </a:solidFill>
                <a:latin typeface="Times New Roman" panose="02020603050405020304" pitchFamily="18" charset="0"/>
              </a:rPr>
              <a:t>đầu </a:t>
            </a:r>
            <a:r>
              <a:rPr lang="en-US" altLang="en-US" sz="4000" b="1" dirty="0">
                <a:solidFill>
                  <a:srgbClr val="390AE4"/>
                </a:solidFill>
                <a:latin typeface="Times New Roman" panose="02020603050405020304" pitchFamily="18" charset="0"/>
              </a:rPr>
              <a:t>thế kỉ XV</a:t>
            </a:r>
            <a:r>
              <a:rPr lang="vi-VN" altLang="en-US" sz="4000" b="1" dirty="0">
                <a:solidFill>
                  <a:srgbClr val="390AE4"/>
                </a:solidFill>
                <a:latin typeface="Times New Roman" panose="02020603050405020304" pitchFamily="18" charset="0"/>
              </a:rPr>
              <a:t>II</a:t>
            </a:r>
            <a:r>
              <a:rPr lang="en-US" altLang="en-US" sz="4000" b="1" dirty="0">
                <a:solidFill>
                  <a:srgbClr val="390AE4"/>
                </a:solidFill>
                <a:latin typeface="Times New Roman" panose="02020603050405020304" pitchFamily="18" charset="0"/>
              </a:rPr>
              <a:t> - XIX, sự xâm lược </a:t>
            </a:r>
            <a:r>
              <a:rPr lang="vi-VN" altLang="en-US" sz="4000" b="1" dirty="0">
                <a:solidFill>
                  <a:srgbClr val="390AE4"/>
                </a:solidFill>
                <a:latin typeface="Times New Roman" panose="02020603050405020304" pitchFamily="18" charset="0"/>
              </a:rPr>
              <a:t>của Anh</a:t>
            </a:r>
            <a:r>
              <a:rPr lang="en-US" altLang="en-US" sz="4000" b="1" dirty="0">
                <a:solidFill>
                  <a:srgbClr val="390AE4"/>
                </a:solidFill>
                <a:latin typeface="Times New Roman" panose="02020603050405020304" pitchFamily="18" charset="0"/>
              </a:rPr>
              <a:t> ở Ấn Độ diễn ra như thế nào?  </a:t>
            </a:r>
            <a:endParaRPr lang="en-US" altLang="en-US" sz="4000" b="1" dirty="0">
              <a:solidFill>
                <a:srgbClr val="390AE4"/>
              </a:solidFill>
              <a:latin typeface="Times New Roman" panose="02020603050405020304" pitchFamily="18" charset="0"/>
            </a:endParaRPr>
          </a:p>
        </p:txBody>
      </p:sp>
      <p:sp>
        <p:nvSpPr>
          <p:cNvPr id="309250" name="Rectangle 9"/>
          <p:cNvSpPr/>
          <p:nvPr/>
        </p:nvSpPr>
        <p:spPr>
          <a:xfrm>
            <a:off x="-76200" y="0"/>
            <a:ext cx="9144000" cy="1383665"/>
          </a:xfrm>
          <a:prstGeom prst="rect">
            <a:avLst/>
          </a:prstGeom>
          <a:noFill/>
          <a:ln w="9525" cap="flat" cmpd="sng">
            <a:solidFill>
              <a:srgbClr val="FF0000"/>
            </a:solidFill>
            <a:prstDash val="solid"/>
            <a:miter/>
            <a:headEnd type="none" w="med" len="med"/>
            <a:tailEnd type="none" w="med" len="med"/>
          </a:ln>
        </p:spPr>
        <p:txBody>
          <a:bodyPr>
            <a:spAutoFit/>
          </a:bodyPr>
          <a:p>
            <a:pPr algn="ctr" eaLnBrk="1" hangingPunct="1"/>
            <a:r>
              <a:rPr lang="en-US" altLang="en-US" sz="2800" b="1" dirty="0">
                <a:solidFill>
                  <a:srgbClr val="FF3300"/>
                </a:solidFill>
                <a:latin typeface="Times New Roman" panose="02020603050405020304" pitchFamily="18" charset="0"/>
                <a:cs typeface="Times New Roman" panose="02020603050405020304" pitchFamily="18" charset="0"/>
              </a:rPr>
              <a:t>CHƯƠNG </a:t>
            </a:r>
            <a:r>
              <a:rPr lang="vi-VN" altLang="en-US" sz="2800" b="1" dirty="0">
                <a:solidFill>
                  <a:srgbClr val="FF3300"/>
                </a:solidFill>
                <a:latin typeface="Times New Roman" panose="02020603050405020304" pitchFamily="18" charset="0"/>
                <a:cs typeface="Times New Roman" panose="02020603050405020304" pitchFamily="18" charset="0"/>
              </a:rPr>
              <a:t>V</a:t>
            </a:r>
            <a:r>
              <a:rPr lang="en-US" altLang="en-US" sz="2800" b="1" dirty="0">
                <a:solidFill>
                  <a:srgbClr val="FF3300"/>
                </a:solidFill>
                <a:latin typeface="Times New Roman" panose="02020603050405020304" pitchFamily="18" charset="0"/>
                <a:cs typeface="Times New Roman" panose="02020603050405020304" pitchFamily="18" charset="0"/>
              </a:rPr>
              <a:t> </a:t>
            </a:r>
            <a:endParaRPr lang="en-US" altLang="en-US" sz="2800" b="1" dirty="0">
              <a:solidFill>
                <a:srgbClr val="FF3300"/>
              </a:solidFill>
              <a:latin typeface="Times New Roman" panose="02020603050405020304" pitchFamily="18" charset="0"/>
              <a:cs typeface="Times New Roman" panose="02020603050405020304" pitchFamily="18" charset="0"/>
            </a:endParaRPr>
          </a:p>
          <a:p>
            <a:pPr algn="ctr" eaLnBrk="1" hangingPunct="1"/>
            <a:r>
              <a:rPr lang="en-US" altLang="en-US" sz="2800" b="1" dirty="0">
                <a:solidFill>
                  <a:srgbClr val="FF3300"/>
                </a:solidFill>
                <a:latin typeface="Times New Roman" panose="02020603050405020304" pitchFamily="18" charset="0"/>
                <a:cs typeface="Times New Roman" panose="02020603050405020304" pitchFamily="18" charset="0"/>
              </a:rPr>
              <a:t>CHÂU Á </a:t>
            </a:r>
            <a:r>
              <a:rPr lang="vi-VN" altLang="en-US" sz="2800" b="1" dirty="0">
                <a:solidFill>
                  <a:srgbClr val="FF3300"/>
                </a:solidFill>
                <a:latin typeface="Times New Roman" panose="02020603050405020304" pitchFamily="18" charset="0"/>
                <a:cs typeface="Times New Roman" panose="02020603050405020304" pitchFamily="18" charset="0"/>
              </a:rPr>
              <a:t>TỪ NỬA SAU </a:t>
            </a:r>
            <a:r>
              <a:rPr lang="en-US" altLang="en-US" sz="2800" b="1" dirty="0">
                <a:solidFill>
                  <a:srgbClr val="FF3300"/>
                </a:solidFill>
                <a:latin typeface="Times New Roman" panose="02020603050405020304" pitchFamily="18" charset="0"/>
                <a:cs typeface="Times New Roman" panose="02020603050405020304" pitchFamily="18" charset="0"/>
              </a:rPr>
              <a:t>THẾ KỈ X</a:t>
            </a:r>
            <a:r>
              <a:rPr lang="vi-VN" altLang="en-US" sz="2800" b="1" dirty="0">
                <a:solidFill>
                  <a:srgbClr val="FF3300"/>
                </a:solidFill>
                <a:latin typeface="Times New Roman" panose="02020603050405020304" pitchFamily="18" charset="0"/>
                <a:cs typeface="Times New Roman" panose="02020603050405020304" pitchFamily="18" charset="0"/>
              </a:rPr>
              <a:t>IX</a:t>
            </a:r>
            <a:r>
              <a:rPr lang="en-US" altLang="en-US" sz="2800" b="1" dirty="0">
                <a:solidFill>
                  <a:srgbClr val="FF3300"/>
                </a:solidFill>
                <a:latin typeface="Times New Roman" panose="02020603050405020304" pitchFamily="18" charset="0"/>
                <a:cs typeface="Times New Roman" panose="02020603050405020304" pitchFamily="18" charset="0"/>
              </a:rPr>
              <a:t> – ĐẦU THẾ KỈ  XX</a:t>
            </a:r>
            <a:endParaRPr lang="en-US" altLang="en-US" sz="2800" b="1" dirty="0">
              <a:solidFill>
                <a:srgbClr val="FF3300"/>
              </a:solidFill>
              <a:latin typeface="Times New Roman" panose="02020603050405020304" pitchFamily="18" charset="0"/>
              <a:cs typeface="Times New Roman" panose="02020603050405020304" pitchFamily="18" charset="0"/>
            </a:endParaRPr>
          </a:p>
          <a:p>
            <a:pPr algn="ctr" eaLnBrk="1" hangingPunct="1"/>
            <a:r>
              <a:rPr lang="en-US" altLang="en-US" sz="2800" b="1" dirty="0">
                <a:solidFill>
                  <a:srgbClr val="FF3300"/>
                </a:solidFill>
                <a:latin typeface="Times New Roman" panose="02020603050405020304" pitchFamily="18" charset="0"/>
                <a:cs typeface="Times New Roman" panose="02020603050405020304" pitchFamily="18" charset="0"/>
              </a:rPr>
              <a:t>B</a:t>
            </a:r>
            <a:r>
              <a:rPr lang="en-US" altLang="en-US" sz="2800" b="1" dirty="0">
                <a:solidFill>
                  <a:srgbClr val="FF3300"/>
                </a:solidFill>
                <a:latin typeface="Times New Roman" panose="02020603050405020304" pitchFamily="18" charset="0"/>
                <a:ea typeface="Times New Roman" panose="02020603050405020304" pitchFamily="18" charset="0"/>
              </a:rPr>
              <a:t>à</a:t>
            </a:r>
            <a:r>
              <a:rPr lang="en-US" altLang="en-US" sz="2800" b="1" dirty="0">
                <a:solidFill>
                  <a:srgbClr val="FF3300"/>
                </a:solidFill>
                <a:latin typeface="Times New Roman" panose="02020603050405020304" pitchFamily="18" charset="0"/>
                <a:cs typeface="Times New Roman" panose="02020603050405020304" pitchFamily="18" charset="0"/>
              </a:rPr>
              <a:t>i </a:t>
            </a:r>
            <a:r>
              <a:rPr lang="vi-VN" altLang="en-US" sz="2800" b="1" dirty="0">
                <a:solidFill>
                  <a:srgbClr val="FF3300"/>
                </a:solidFill>
                <a:latin typeface="Times New Roman" panose="02020603050405020304" pitchFamily="18" charset="0"/>
                <a:cs typeface="Times New Roman" panose="02020603050405020304" pitchFamily="18" charset="0"/>
              </a:rPr>
              <a:t>17</a:t>
            </a:r>
            <a:r>
              <a:rPr lang="en-US" altLang="en-US" sz="2800" b="1" dirty="0">
                <a:solidFill>
                  <a:srgbClr val="FF3300"/>
                </a:solidFill>
                <a:latin typeface="Times New Roman" panose="02020603050405020304" pitchFamily="18" charset="0"/>
                <a:cs typeface="Times New Roman" panose="02020603050405020304" pitchFamily="18" charset="0"/>
              </a:rPr>
              <a:t>:</a:t>
            </a:r>
            <a:r>
              <a:rPr lang="vi-VN"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a:solidFill>
                  <a:srgbClr val="FF3300"/>
                </a:solidFill>
                <a:latin typeface="Times New Roman" panose="02020603050405020304" pitchFamily="18" charset="0"/>
                <a:cs typeface="Times New Roman" panose="02020603050405020304" pitchFamily="18" charset="0"/>
              </a:rPr>
              <a:t>ẤN ĐỘ </a:t>
            </a:r>
            <a:endParaRPr lang="en-US" altLang="en-US" sz="2800" b="1" dirty="0">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23"/>
                                        </p:tgtEl>
                                        <p:attrNameLst>
                                          <p:attrName>style.visibility</p:attrName>
                                        </p:attrNameLst>
                                      </p:cBhvr>
                                      <p:to>
                                        <p:strVal val="visible"/>
                                      </p:to>
                                    </p:set>
                                    <p:animEffect transition="in" filter="box(in)">
                                      <p:cBhvr>
                                        <p:cTn id="7" dur="500"/>
                                        <p:tgtEl>
                                          <p:spTgt spid="2867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25"/>
                                        </p:tgtEl>
                                        <p:attrNameLst>
                                          <p:attrName>style.visibility</p:attrName>
                                        </p:attrNameLst>
                                      </p:cBhvr>
                                      <p:to>
                                        <p:strVal val="visible"/>
                                      </p:to>
                                    </p:set>
                                    <p:animEffect transition="in" filter="box(in)">
                                      <p:cBhvr>
                                        <p:cTn id="12" dur="500"/>
                                        <p:tgtEl>
                                          <p:spTgt spid="28672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286725"/>
                                        </p:tgtEl>
                                      </p:cBhvr>
                                    </p:animEffect>
                                    <p:set>
                                      <p:cBhvr>
                                        <p:cTn id="17" dur="1" fill="hold">
                                          <p:stCondLst>
                                            <p:cond delay="499"/>
                                          </p:stCondLst>
                                        </p:cTn>
                                        <p:tgtEl>
                                          <p:spTgt spid="2867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09250"/>
                                        </p:tgtEl>
                                        <p:attrNameLst>
                                          <p:attrName>style.visibility</p:attrName>
                                        </p:attrNameLst>
                                      </p:cBhvr>
                                      <p:to>
                                        <p:strVal val="visible"/>
                                      </p:to>
                                    </p:set>
                                    <p:animEffect transition="in" filter="box(in)">
                                      <p:cBhvr>
                                        <p:cTn id="22" dur="500"/>
                                        <p:tgtEl>
                                          <p:spTgt spid="309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p:bldP spid="286725" grpId="0"/>
      <p:bldP spid="286725" grpId="1"/>
      <p:bldP spid="30925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4"/>
          <p:cNvPicPr>
            <a:picLocks noChangeAspect="1"/>
          </p:cNvPicPr>
          <p:nvPr/>
        </p:nvPicPr>
        <p:blipFill>
          <a:blip r:embed="rId1"/>
          <a:stretch>
            <a:fillRect/>
          </a:stretch>
        </p:blipFill>
        <p:spPr>
          <a:xfrm>
            <a:off x="228600" y="304800"/>
            <a:ext cx="4275138" cy="3733800"/>
          </a:xfrm>
          <a:prstGeom prst="rect">
            <a:avLst/>
          </a:prstGeom>
          <a:noFill/>
          <a:ln w="9525">
            <a:noFill/>
          </a:ln>
        </p:spPr>
      </p:pic>
      <p:pic>
        <p:nvPicPr>
          <p:cNvPr id="18435" name="Picture 5"/>
          <p:cNvPicPr>
            <a:picLocks noChangeAspect="1"/>
          </p:cNvPicPr>
          <p:nvPr/>
        </p:nvPicPr>
        <p:blipFill>
          <a:blip r:embed="rId2"/>
          <a:stretch>
            <a:fillRect/>
          </a:stretch>
        </p:blipFill>
        <p:spPr>
          <a:xfrm>
            <a:off x="4572000" y="304800"/>
            <a:ext cx="4191000" cy="3733800"/>
          </a:xfrm>
          <a:prstGeom prst="rect">
            <a:avLst/>
          </a:prstGeom>
          <a:noFill/>
          <a:ln w="9525">
            <a:noFill/>
          </a:ln>
        </p:spPr>
      </p:pic>
      <p:sp>
        <p:nvSpPr>
          <p:cNvPr id="18436" name="Rectangle 8"/>
          <p:cNvSpPr/>
          <p:nvPr/>
        </p:nvSpPr>
        <p:spPr>
          <a:xfrm>
            <a:off x="990600" y="4267200"/>
            <a:ext cx="3028950" cy="366713"/>
          </a:xfrm>
          <a:prstGeom prst="rect">
            <a:avLst/>
          </a:prstGeom>
          <a:noFill/>
          <a:ln w="9525">
            <a:noFill/>
          </a:ln>
        </p:spPr>
        <p:txBody>
          <a:bodyPr wrap="none" anchor="ctr" anchorCtr="0">
            <a:spAutoFit/>
          </a:bodyPr>
          <a:p>
            <a:r>
              <a:rPr lang="nl-NL" altLang="en-US" b="1" dirty="0">
                <a:latin typeface="Times New Roman" panose="02020603050405020304" pitchFamily="18" charset="0"/>
                <a:cs typeface="Times New Roman" panose="02020603050405020304" pitchFamily="18" charset="0"/>
              </a:rPr>
              <a:t>Quân đội Anh thế kỷ XVIII </a:t>
            </a:r>
            <a:endParaRPr lang="nl-NL" altLang="en-US" b="1" dirty="0">
              <a:latin typeface="Times New Roman" panose="02020603050405020304" pitchFamily="18" charset="0"/>
              <a:ea typeface="Times New Roman" panose="02020603050405020304" pitchFamily="18" charset="0"/>
            </a:endParaRPr>
          </a:p>
        </p:txBody>
      </p:sp>
      <p:sp>
        <p:nvSpPr>
          <p:cNvPr id="18437" name="Rectangle 9"/>
          <p:cNvSpPr/>
          <p:nvPr/>
        </p:nvSpPr>
        <p:spPr>
          <a:xfrm>
            <a:off x="5486400" y="4267200"/>
            <a:ext cx="2768600" cy="366713"/>
          </a:xfrm>
          <a:prstGeom prst="rect">
            <a:avLst/>
          </a:prstGeom>
          <a:noFill/>
          <a:ln w="9525">
            <a:noFill/>
          </a:ln>
        </p:spPr>
        <p:txBody>
          <a:bodyPr anchor="ctr" anchorCtr="0">
            <a:spAutoFit/>
          </a:bodyPr>
          <a:p>
            <a:r>
              <a:rPr lang="nl-NL" altLang="en-US" b="1" dirty="0">
                <a:latin typeface="Times New Roman" panose="02020603050405020304" pitchFamily="18" charset="0"/>
                <a:cs typeface="Times New Roman" panose="02020603050405020304" pitchFamily="18" charset="0"/>
              </a:rPr>
              <a:t>Quân Pháp thế kỷ XVIII</a:t>
            </a:r>
            <a:r>
              <a:rPr lang="nl-NL" altLang="en-US" dirty="0">
                <a:latin typeface="Times New Roman" panose="02020603050405020304" pitchFamily="18" charset="0"/>
                <a:cs typeface="Times New Roman" panose="02020603050405020304" pitchFamily="18" charset="0"/>
              </a:rPr>
              <a:t> </a:t>
            </a:r>
            <a:endParaRPr lang="nl-NL" altLang="en-US" dirty="0">
              <a:latin typeface="Times New Roman" panose="02020603050405020304" pitchFamily="18" charset="0"/>
              <a:ea typeface="Times New Roman" panose="02020603050405020304" pitchFamily="18" charset="0"/>
            </a:endParaRPr>
          </a:p>
        </p:txBody>
      </p:sp>
      <p:sp>
        <p:nvSpPr>
          <p:cNvPr id="18438" name="Rectangle 1"/>
          <p:cNvSpPr/>
          <p:nvPr/>
        </p:nvSpPr>
        <p:spPr>
          <a:xfrm>
            <a:off x="228600" y="4572000"/>
            <a:ext cx="8915400" cy="1814830"/>
          </a:xfrm>
          <a:prstGeom prst="rect">
            <a:avLst/>
          </a:prstGeom>
          <a:noFill/>
          <a:ln w="9525">
            <a:noFill/>
          </a:ln>
        </p:spPr>
        <p:txBody>
          <a:bodyPr>
            <a:spAutoFit/>
          </a:bodyPr>
          <a:p>
            <a:pPr algn="just"/>
            <a:r>
              <a:rPr lang="nl-NL" altLang="en-US" sz="2800" dirty="0">
                <a:solidFill>
                  <a:srgbClr val="0070C0"/>
                </a:solidFill>
                <a:latin typeface="Times New Roman" panose="02020603050405020304" pitchFamily="18" charset="0"/>
                <a:cs typeface="Times New Roman" panose="02020603050405020304" pitchFamily="18" charset="0"/>
              </a:rPr>
              <a:t>Thế kỉ XVI, sau khi Vacxco-đơ –ga-ma vượt mũi Hảo vọng tìm tới Ấn độ, các nước Phương Tây đã từng bước xâm nhập v</a:t>
            </a:r>
            <a:r>
              <a:rPr lang="nl-NL" altLang="en-US" sz="2800" dirty="0">
                <a:solidFill>
                  <a:srgbClr val="0070C0"/>
                </a:solidFill>
                <a:latin typeface="Times New Roman" panose="02020603050405020304" pitchFamily="18" charset="0"/>
                <a:ea typeface="Times New Roman" panose="02020603050405020304" pitchFamily="18" charset="0"/>
              </a:rPr>
              <a:t>à</a:t>
            </a:r>
            <a:r>
              <a:rPr lang="nl-NL" altLang="en-US" sz="2800" dirty="0">
                <a:solidFill>
                  <a:srgbClr val="0070C0"/>
                </a:solidFill>
                <a:latin typeface="Times New Roman" panose="02020603050405020304" pitchFamily="18" charset="0"/>
                <a:cs typeface="Times New Roman" panose="02020603050405020304" pitchFamily="18" charset="0"/>
              </a:rPr>
              <a:t>o Ấn Độ.</a:t>
            </a:r>
            <a:r>
              <a:rPr lang="en-US" altLang="en-US" sz="2800" dirty="0">
                <a:solidFill>
                  <a:srgbClr val="0070C0"/>
                </a:solidFill>
                <a:latin typeface="Times New Roman" panose="02020603050405020304" pitchFamily="18" charset="0"/>
                <a:cs typeface="Times New Roman" panose="02020603050405020304" pitchFamily="18" charset="0"/>
              </a:rPr>
              <a:t> </a:t>
            </a:r>
            <a:r>
              <a:rPr lang="nl-NL" altLang="en-US" sz="2800" dirty="0">
                <a:solidFill>
                  <a:srgbClr val="0070C0"/>
                </a:solidFill>
                <a:latin typeface="Times New Roman" panose="02020603050405020304" pitchFamily="18" charset="0"/>
                <a:cs typeface="Times New Roman" panose="02020603050405020304" pitchFamily="18" charset="0"/>
              </a:rPr>
              <a:t>1746</a:t>
            </a:r>
            <a:r>
              <a:rPr lang="vi-VN" altLang="nl-NL" sz="2800" dirty="0">
                <a:solidFill>
                  <a:srgbClr val="0070C0"/>
                </a:solidFill>
                <a:latin typeface="Times New Roman" panose="02020603050405020304" pitchFamily="18" charset="0"/>
                <a:cs typeface="Times New Roman" panose="02020603050405020304" pitchFamily="18" charset="0"/>
              </a:rPr>
              <a:t> </a:t>
            </a:r>
            <a:r>
              <a:rPr lang="nl-NL" altLang="en-US" sz="2800" dirty="0">
                <a:solidFill>
                  <a:srgbClr val="0070C0"/>
                </a:solidFill>
                <a:latin typeface="Times New Roman" panose="02020603050405020304" pitchFamily="18" charset="0"/>
                <a:cs typeface="Times New Roman" panose="02020603050405020304" pitchFamily="18" charset="0"/>
              </a:rPr>
              <a:t>-1763 Anh - Pháp gây ra chiến tranh ngay trên đất Ấn Độ</a:t>
            </a:r>
            <a:r>
              <a:rPr lang="en-US" altLang="en-US" sz="2800" dirty="0">
                <a:solidFill>
                  <a:srgbClr val="0070C0"/>
                </a:solidFill>
                <a:latin typeface="Times New Roman" panose="02020603050405020304" pitchFamily="18" charset="0"/>
                <a:cs typeface="Times New Roman" panose="02020603050405020304" pitchFamily="18" charset="0"/>
              </a:rPr>
              <a:t>. Kết quả </a:t>
            </a:r>
            <a:r>
              <a:rPr lang="vi-VN" altLang="en-US" sz="2800" dirty="0">
                <a:solidFill>
                  <a:srgbClr val="0070C0"/>
                </a:solidFill>
                <a:latin typeface="Times New Roman" panose="02020603050405020304" pitchFamily="18" charset="0"/>
                <a:cs typeface="Times New Roman" panose="02020603050405020304" pitchFamily="18" charset="0"/>
              </a:rPr>
              <a:t>A</a:t>
            </a:r>
            <a:r>
              <a:rPr lang="en-US" altLang="en-US" sz="2800" dirty="0">
                <a:solidFill>
                  <a:srgbClr val="0070C0"/>
                </a:solidFill>
                <a:latin typeface="Times New Roman" panose="02020603050405020304" pitchFamily="18" charset="0"/>
                <a:cs typeface="Times New Roman" panose="02020603050405020304" pitchFamily="18" charset="0"/>
              </a:rPr>
              <a:t>nh độc chiếm Ấn </a:t>
            </a:r>
            <a:r>
              <a:rPr lang="vi-VN" altLang="en-US" sz="2800" dirty="0">
                <a:solidFill>
                  <a:srgbClr val="0070C0"/>
                </a:solidFill>
                <a:latin typeface="Times New Roman" panose="02020603050405020304" pitchFamily="18" charset="0"/>
                <a:cs typeface="Times New Roman" panose="02020603050405020304" pitchFamily="18" charset="0"/>
              </a:rPr>
              <a:t>Đ</a:t>
            </a:r>
            <a:r>
              <a:rPr lang="en-US" altLang="en-US" sz="2800" dirty="0">
                <a:solidFill>
                  <a:srgbClr val="0070C0"/>
                </a:solidFill>
                <a:latin typeface="Times New Roman" panose="02020603050405020304" pitchFamily="18" charset="0"/>
                <a:cs typeface="Times New Roman" panose="02020603050405020304" pitchFamily="18" charset="0"/>
              </a:rPr>
              <a:t>ộ.</a:t>
            </a:r>
            <a:endParaRPr lang="en-US" altLang="en-US" sz="2800"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9250" name="Rectangle 9"/>
          <p:cNvSpPr/>
          <p:nvPr/>
        </p:nvSpPr>
        <p:spPr>
          <a:xfrm>
            <a:off x="0" y="0"/>
            <a:ext cx="9144000" cy="1383665"/>
          </a:xfrm>
          <a:prstGeom prst="rect">
            <a:avLst/>
          </a:prstGeom>
          <a:noFill/>
          <a:ln w="9525" cap="flat" cmpd="sng">
            <a:solidFill>
              <a:srgbClr val="FF0000"/>
            </a:solidFill>
            <a:prstDash val="solid"/>
            <a:miter/>
            <a:headEnd type="none" w="med" len="med"/>
            <a:tailEnd type="none" w="med" len="med"/>
          </a:ln>
        </p:spPr>
        <p:txBody>
          <a:bodyPr>
            <a:spAutoFit/>
          </a:bodyPr>
          <a:p>
            <a:pPr algn="ctr" eaLnBrk="1" hangingPunct="1"/>
            <a:r>
              <a:rPr lang="en-US" altLang="en-US" sz="2800" b="1" dirty="0">
                <a:solidFill>
                  <a:srgbClr val="FF3300"/>
                </a:solidFill>
                <a:latin typeface="Times New Roman" panose="02020603050405020304" pitchFamily="18" charset="0"/>
                <a:cs typeface="Times New Roman" panose="02020603050405020304" pitchFamily="18" charset="0"/>
              </a:rPr>
              <a:t>CHƯƠNG </a:t>
            </a:r>
            <a:r>
              <a:rPr lang="vi-VN" altLang="en-US" sz="2800" b="1" dirty="0">
                <a:solidFill>
                  <a:srgbClr val="FF3300"/>
                </a:solidFill>
                <a:latin typeface="Times New Roman" panose="02020603050405020304" pitchFamily="18" charset="0"/>
                <a:cs typeface="Times New Roman" panose="02020603050405020304" pitchFamily="18" charset="0"/>
              </a:rPr>
              <a:t>V</a:t>
            </a:r>
            <a:r>
              <a:rPr lang="en-US" altLang="en-US" sz="2800" b="1" dirty="0">
                <a:solidFill>
                  <a:srgbClr val="FF3300"/>
                </a:solidFill>
                <a:latin typeface="Times New Roman" panose="02020603050405020304" pitchFamily="18" charset="0"/>
                <a:cs typeface="Times New Roman" panose="02020603050405020304" pitchFamily="18" charset="0"/>
              </a:rPr>
              <a:t> </a:t>
            </a:r>
            <a:endParaRPr lang="en-US" altLang="en-US" sz="2800" b="1" dirty="0">
              <a:solidFill>
                <a:srgbClr val="FF3300"/>
              </a:solidFill>
              <a:latin typeface="Times New Roman" panose="02020603050405020304" pitchFamily="18" charset="0"/>
              <a:cs typeface="Times New Roman" panose="02020603050405020304" pitchFamily="18" charset="0"/>
            </a:endParaRPr>
          </a:p>
          <a:p>
            <a:pPr algn="ctr" eaLnBrk="1" hangingPunct="1"/>
            <a:r>
              <a:rPr lang="en-US" altLang="en-US" sz="2800" b="1" dirty="0">
                <a:solidFill>
                  <a:srgbClr val="FF3300"/>
                </a:solidFill>
                <a:latin typeface="Times New Roman" panose="02020603050405020304" pitchFamily="18" charset="0"/>
                <a:cs typeface="Times New Roman" panose="02020603050405020304" pitchFamily="18" charset="0"/>
              </a:rPr>
              <a:t>CHÂU Á </a:t>
            </a:r>
            <a:r>
              <a:rPr lang="vi-VN" altLang="en-US" sz="2800" b="1" dirty="0">
                <a:solidFill>
                  <a:srgbClr val="FF3300"/>
                </a:solidFill>
                <a:latin typeface="Times New Roman" panose="02020603050405020304" pitchFamily="18" charset="0"/>
                <a:cs typeface="Times New Roman" panose="02020603050405020304" pitchFamily="18" charset="0"/>
              </a:rPr>
              <a:t>TỪ NỬA SAU </a:t>
            </a:r>
            <a:r>
              <a:rPr lang="en-US" altLang="en-US" sz="2800" b="1" dirty="0">
                <a:solidFill>
                  <a:srgbClr val="FF3300"/>
                </a:solidFill>
                <a:latin typeface="Times New Roman" panose="02020603050405020304" pitchFamily="18" charset="0"/>
                <a:cs typeface="Times New Roman" panose="02020603050405020304" pitchFamily="18" charset="0"/>
              </a:rPr>
              <a:t>THẾ KỈ X</a:t>
            </a:r>
            <a:r>
              <a:rPr lang="vi-VN" altLang="en-US" sz="2800" b="1" dirty="0">
                <a:solidFill>
                  <a:srgbClr val="FF3300"/>
                </a:solidFill>
                <a:latin typeface="Times New Roman" panose="02020603050405020304" pitchFamily="18" charset="0"/>
                <a:cs typeface="Times New Roman" panose="02020603050405020304" pitchFamily="18" charset="0"/>
              </a:rPr>
              <a:t>IX</a:t>
            </a:r>
            <a:r>
              <a:rPr lang="en-US" altLang="en-US" sz="2800" b="1" dirty="0">
                <a:solidFill>
                  <a:srgbClr val="FF3300"/>
                </a:solidFill>
                <a:latin typeface="Times New Roman" panose="02020603050405020304" pitchFamily="18" charset="0"/>
                <a:cs typeface="Times New Roman" panose="02020603050405020304" pitchFamily="18" charset="0"/>
              </a:rPr>
              <a:t> – ĐẦU THẾ KỈ  XX</a:t>
            </a:r>
            <a:endParaRPr lang="en-US" altLang="en-US" sz="2800" b="1" dirty="0">
              <a:solidFill>
                <a:srgbClr val="FF3300"/>
              </a:solidFill>
              <a:latin typeface="Times New Roman" panose="02020603050405020304" pitchFamily="18" charset="0"/>
              <a:cs typeface="Times New Roman" panose="02020603050405020304" pitchFamily="18" charset="0"/>
            </a:endParaRPr>
          </a:p>
          <a:p>
            <a:pPr algn="ctr" eaLnBrk="1" hangingPunct="1"/>
            <a:r>
              <a:rPr lang="en-US" altLang="en-US" sz="2800" b="1" dirty="0">
                <a:solidFill>
                  <a:srgbClr val="FF3300"/>
                </a:solidFill>
                <a:latin typeface="Times New Roman" panose="02020603050405020304" pitchFamily="18" charset="0"/>
                <a:cs typeface="Times New Roman" panose="02020603050405020304" pitchFamily="18" charset="0"/>
              </a:rPr>
              <a:t>B</a:t>
            </a:r>
            <a:r>
              <a:rPr lang="en-US" altLang="en-US" sz="2800" b="1" dirty="0">
                <a:solidFill>
                  <a:srgbClr val="FF3300"/>
                </a:solidFill>
                <a:latin typeface="Times New Roman" panose="02020603050405020304" pitchFamily="18" charset="0"/>
                <a:ea typeface="Times New Roman" panose="02020603050405020304" pitchFamily="18" charset="0"/>
              </a:rPr>
              <a:t>à</a:t>
            </a:r>
            <a:r>
              <a:rPr lang="en-US" altLang="en-US" sz="2800" b="1" dirty="0">
                <a:solidFill>
                  <a:srgbClr val="FF3300"/>
                </a:solidFill>
                <a:latin typeface="Times New Roman" panose="02020603050405020304" pitchFamily="18" charset="0"/>
                <a:cs typeface="Times New Roman" panose="02020603050405020304" pitchFamily="18" charset="0"/>
              </a:rPr>
              <a:t>i </a:t>
            </a:r>
            <a:r>
              <a:rPr lang="vi-VN" altLang="en-US" sz="2800" b="1" dirty="0">
                <a:solidFill>
                  <a:srgbClr val="FF3300"/>
                </a:solidFill>
                <a:latin typeface="Times New Roman" panose="02020603050405020304" pitchFamily="18" charset="0"/>
                <a:cs typeface="Times New Roman" panose="02020603050405020304" pitchFamily="18" charset="0"/>
              </a:rPr>
              <a:t>17</a:t>
            </a:r>
            <a:r>
              <a:rPr lang="en-US" altLang="en-US" sz="2800" b="1" dirty="0">
                <a:solidFill>
                  <a:srgbClr val="FF3300"/>
                </a:solidFill>
                <a:latin typeface="Times New Roman" panose="02020603050405020304" pitchFamily="18" charset="0"/>
                <a:cs typeface="Times New Roman" panose="02020603050405020304" pitchFamily="18" charset="0"/>
              </a:rPr>
              <a:t>:</a:t>
            </a:r>
            <a:r>
              <a:rPr lang="vi-VN"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a:solidFill>
                  <a:srgbClr val="FF3300"/>
                </a:solidFill>
                <a:latin typeface="Times New Roman" panose="02020603050405020304" pitchFamily="18" charset="0"/>
                <a:cs typeface="Times New Roman" panose="02020603050405020304" pitchFamily="18" charset="0"/>
              </a:rPr>
              <a:t>ẤN ĐỘ </a:t>
            </a:r>
            <a:endParaRPr lang="en-US" altLang="en-US" sz="2800" b="1" dirty="0">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86723" name="Text Box 3"/>
          <p:cNvSpPr txBox="1"/>
          <p:nvPr/>
        </p:nvSpPr>
        <p:spPr>
          <a:xfrm>
            <a:off x="75883" y="1600200"/>
            <a:ext cx="9144000" cy="583565"/>
          </a:xfrm>
          <a:prstGeom prst="rect">
            <a:avLst/>
          </a:prstGeom>
          <a:noFill/>
          <a:ln w="12700">
            <a:noFill/>
          </a:ln>
        </p:spPr>
        <p:txBody>
          <a:bodyPr>
            <a:spAutoFit/>
          </a:bodyPr>
          <a:p>
            <a:pPr eaLnBrk="1" hangingPunct="1">
              <a:spcBef>
                <a:spcPct val="50000"/>
              </a:spcBef>
            </a:pPr>
            <a:r>
              <a:rPr lang="vi-VN" altLang="en-US" sz="3200" b="1" dirty="0">
                <a:solidFill>
                  <a:srgbClr val="FF0000"/>
                </a:solidFill>
                <a:latin typeface="Times New Roman" panose="02020603050405020304" pitchFamily="18" charset="0"/>
              </a:rPr>
              <a:t>1. Tình hình kinh tế.</a:t>
            </a:r>
            <a:endParaRPr lang="vi-VN" altLang="en-US" sz="3200" b="1" dirty="0">
              <a:solidFill>
                <a:srgbClr val="FF0000"/>
              </a:solidFill>
              <a:latin typeface="Times New Roman" panose="02020603050405020304" pitchFamily="18" charset="0"/>
            </a:endParaRPr>
          </a:p>
        </p:txBody>
      </p:sp>
      <p:sp>
        <p:nvSpPr>
          <p:cNvPr id="3" name="Oval Callout 2"/>
          <p:cNvSpPr/>
          <p:nvPr/>
        </p:nvSpPr>
        <p:spPr>
          <a:xfrm>
            <a:off x="3962400" y="1752600"/>
            <a:ext cx="5257800" cy="2590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200">
                <a:solidFill>
                  <a:schemeClr val="tx1"/>
                </a:solidFill>
                <a:sym typeface="+mn-ea"/>
              </a:rPr>
              <a:t>? </a:t>
            </a:r>
            <a:r>
              <a:rPr lang="en-US" sz="3200">
                <a:solidFill>
                  <a:schemeClr val="tx1"/>
                </a:solidFill>
                <a:sym typeface="+mn-ea"/>
              </a:rPr>
              <a:t>Trình bày những nét chính về tình hình kinh tế Ấn Độ nửa sau thế kỉ XIX.</a:t>
            </a:r>
            <a:endParaRPr lang="en-US" sz="3200">
              <a:solidFill>
                <a:schemeClr val="tx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23"/>
                                        </p:tgtEl>
                                        <p:attrNameLst>
                                          <p:attrName>style.visibility</p:attrName>
                                        </p:attrNameLst>
                                      </p:cBhvr>
                                      <p:to>
                                        <p:strVal val="visible"/>
                                      </p:to>
                                    </p:set>
                                    <p:animEffect transition="in" filter="box(in)">
                                      <p:cBhvr>
                                        <p:cTn id="7" dur="500"/>
                                        <p:tgtEl>
                                          <p:spTgt spid="28672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500"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p:bldP spid="3" grpId="0" animBg="1"/>
    </p:bld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4358</Words>
  <PresentationFormat/>
  <Paragraphs>140</Paragraphs>
  <Slides>26</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SimSun</vt:lpstr>
      <vt:lpstr>Wingdings</vt:lpstr>
      <vt:lpstr>Times New Roman</vt:lpstr>
      <vt:lpstr>Calibri</vt:lpstr>
      <vt:lpstr>Calibri Light</vt:lpstr>
      <vt:lpstr>Franklin Gothic Book</vt:lpstr>
      <vt:lpstr>Microsoft YaHei</vt:lpstr>
      <vt:lpstr>Arial Unicode MS</vt:lpstr>
      <vt:lpstr>.VnTime</vt:lpstr>
      <vt:lpstr>VNI-Times</vt:lpstr>
      <vt:lpstr>Segoe Print</vt:lpstr>
      <vt:lpstr>Lato</vt:lpstr>
      <vt:lpstr>Muli</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2008-10-16T12:50:00Z</dcterms:created>
  <dcterms:modified xsi:type="dcterms:W3CDTF">2023-08-01T10:30:42Z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86344BC9BC884158B7F7F8E6BEDC1DD8</vt:lpwstr>
  </property>
  <property fmtid="{D5CDD505-2E9C-101B-9397-08002B2CF9AE}" pid="3" name="KSOProductBuildVer">
    <vt:lpwstr>1033-11.2.0.11440</vt:lpwstr>
  </property>
</Properties>
</file>