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8"/>
  </p:notesMasterIdLst>
  <p:sldIdLst>
    <p:sldId id="447" r:id="rId2"/>
    <p:sldId id="448" r:id="rId3"/>
    <p:sldId id="449" r:id="rId4"/>
    <p:sldId id="451" r:id="rId5"/>
    <p:sldId id="452" r:id="rId6"/>
    <p:sldId id="454" r:id="rId7"/>
    <p:sldId id="455" r:id="rId8"/>
    <p:sldId id="456" r:id="rId9"/>
    <p:sldId id="334" r:id="rId10"/>
    <p:sldId id="335" r:id="rId11"/>
    <p:sldId id="394" r:id="rId12"/>
    <p:sldId id="424" r:id="rId13"/>
    <p:sldId id="425" r:id="rId14"/>
    <p:sldId id="420" r:id="rId15"/>
    <p:sldId id="427" r:id="rId16"/>
    <p:sldId id="421" r:id="rId17"/>
    <p:sldId id="428" r:id="rId18"/>
    <p:sldId id="433" r:id="rId19"/>
    <p:sldId id="432" r:id="rId20"/>
    <p:sldId id="458" r:id="rId21"/>
    <p:sldId id="463" r:id="rId22"/>
    <p:sldId id="459" r:id="rId23"/>
    <p:sldId id="429" r:id="rId24"/>
    <p:sldId id="431" r:id="rId25"/>
    <p:sldId id="460" r:id="rId26"/>
    <p:sldId id="430" r:id="rId27"/>
    <p:sldId id="434" r:id="rId28"/>
    <p:sldId id="461" r:id="rId29"/>
    <p:sldId id="462" r:id="rId30"/>
    <p:sldId id="435" r:id="rId31"/>
    <p:sldId id="483" r:id="rId32"/>
    <p:sldId id="465" r:id="rId33"/>
    <p:sldId id="467" r:id="rId34"/>
    <p:sldId id="468" r:id="rId35"/>
    <p:sldId id="470" r:id="rId36"/>
    <p:sldId id="471" r:id="rId37"/>
    <p:sldId id="472" r:id="rId38"/>
    <p:sldId id="477" r:id="rId39"/>
    <p:sldId id="475" r:id="rId40"/>
    <p:sldId id="476" r:id="rId41"/>
    <p:sldId id="478" r:id="rId42"/>
    <p:sldId id="438" r:id="rId43"/>
    <p:sldId id="437" r:id="rId44"/>
    <p:sldId id="464" r:id="rId45"/>
    <p:sldId id="439" r:id="rId46"/>
    <p:sldId id="423" r:id="rId47"/>
    <p:sldId id="440" r:id="rId48"/>
    <p:sldId id="441" r:id="rId49"/>
    <p:sldId id="444" r:id="rId50"/>
    <p:sldId id="442" r:id="rId51"/>
    <p:sldId id="484" r:id="rId52"/>
    <p:sldId id="443" r:id="rId53"/>
    <p:sldId id="479" r:id="rId54"/>
    <p:sldId id="480" r:id="rId55"/>
    <p:sldId id="481" r:id="rId56"/>
    <p:sldId id="48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80000"/>
    <a:srgbClr val="FF0000"/>
    <a:srgbClr val="FF00FF"/>
    <a:srgbClr val="006600"/>
    <a:srgbClr val="0000FF"/>
    <a:srgbClr val="9C0C24"/>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98" autoAdjust="0"/>
    <p:restoredTop sz="98566" autoAdjust="0"/>
  </p:normalViewPr>
  <p:slideViewPr>
    <p:cSldViewPr snapToGrid="0">
      <p:cViewPr>
        <p:scale>
          <a:sx n="66" d="100"/>
          <a:sy n="66" d="100"/>
        </p:scale>
        <p:origin x="-726" y="-23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BCDB4-68F1-4CF5-B86E-7ECC8F61CF4F}" type="datetimeFigureOut">
              <a:rPr lang="en-US" smtClean="0"/>
              <a:pPr/>
              <a:t>12/30/2022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19BF97-CCE8-4556-AECF-D3B0ACA3D1B9}" type="slidenum">
              <a:rPr lang="en-US" smtClean="0"/>
              <a:pPr/>
              <a:t>‹#›</a:t>
            </a:fld>
            <a:endParaRPr lang="en-US"/>
          </a:p>
        </p:txBody>
      </p:sp>
    </p:spTree>
    <p:extLst>
      <p:ext uri="{BB962C8B-B14F-4D97-AF65-F5344CB8AC3E}">
        <p14:creationId xmlns="" xmlns:p14="http://schemas.microsoft.com/office/powerpoint/2010/main" val="2409274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2300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10972800" y="6473952"/>
            <a:ext cx="1011936" cy="246888"/>
          </a:xfrm>
        </p:spPr>
        <p:txBody>
          <a:bodyPr/>
          <a:lstStyle/>
          <a:p>
            <a:fld id="{1595BB2F-C9CB-4F18-9077-FBA6E68299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102F844-AD31-4CBB-B805-DE51D5B447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19" name="Footer Placeholder 18"/>
          <p:cNvSpPr>
            <a:spLocks noGrp="1"/>
          </p:cNvSpPr>
          <p:nvPr>
            <p:ph type="ftr" sz="quarter" idx="11"/>
          </p:nvPr>
        </p:nvSpPr>
        <p:spPr>
          <a:xfrm>
            <a:off x="4775200" y="76201"/>
            <a:ext cx="3860800" cy="288925"/>
          </a:xfrm>
        </p:spPr>
        <p:txBody>
          <a:bodyPr/>
          <a:lstStyle/>
          <a:p>
            <a:endParaRPr lang="en-US"/>
          </a:p>
        </p:txBody>
      </p:sp>
      <p:sp>
        <p:nvSpPr>
          <p:cNvPr id="16" name="Slide Number Placeholder 15"/>
          <p:cNvSpPr>
            <a:spLocks noGrp="1"/>
          </p:cNvSpPr>
          <p:nvPr>
            <p:ph type="sldNum" sz="quarter" idx="12"/>
          </p:nvPr>
        </p:nvSpPr>
        <p:spPr>
          <a:xfrm>
            <a:off x="10972800" y="6473952"/>
            <a:ext cx="1011936" cy="246888"/>
          </a:xfrm>
        </p:spPr>
        <p:txBody>
          <a:bodyPr/>
          <a:lstStyle/>
          <a:p>
            <a:fld id="{1595BB2F-C9CB-4F18-9077-FBA6E68299B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1595BB2F-C9CB-4F18-9077-FBA6E68299B4}" type="slidenum">
              <a:rPr lang="en-US" smtClean="0"/>
              <a:pPr/>
              <a:t>‹#›</a:t>
            </a:fld>
            <a:endParaRPr 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972800" y="6477000"/>
            <a:ext cx="1016000" cy="246888"/>
          </a:xfrm>
        </p:spPr>
        <p:txBody>
          <a:bodyPr/>
          <a:lstStyle/>
          <a:p>
            <a:fld id="{1595BB2F-C9CB-4F18-9077-FBA6E68299B4}" type="slidenum">
              <a:rPr lang="en-US" smtClean="0"/>
              <a:pPr/>
              <a:t>‹#›</a:t>
            </a:fld>
            <a:endParaRPr 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5BB2F-C9CB-4F18-9077-FBA6E68299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5C547B41-D574-4D99-8733-CDF2B4333776}" type="datetimeFigureOut">
              <a:rPr lang="en-US" smtClean="0"/>
              <a:pPr/>
              <a:t>12/30/2022</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1595BB2F-C9CB-4F18-9077-FBA6E68299B4}" type="slidenum">
              <a:rPr lang="en-US" smtClean="0"/>
              <a:pPr/>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5C547B41-D574-4D99-8733-CDF2B4333776}" type="datetimeFigureOut">
              <a:rPr lang="en-US" smtClean="0"/>
              <a:pPr/>
              <a:t>12/30/2022</a:t>
            </a:fld>
            <a:endParaRPr 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95BB2F-C9CB-4F18-9077-FBA6E68299B4}" type="slidenum">
              <a:rPr lang="en-US" smtClean="0"/>
              <a:pPr/>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H:\THT_Chuyen%20de%20Thuc%20hien%20giao%20an%20dien%20tu\GDCD\Yeu%20thuong%20con%20nguoi.pp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1.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4.png"/><Relationship Id="rId4" Type="http://schemas.microsoft.com/office/2007/relationships/hdphoto" Target="../media/hdphoto2.wdp"/><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4.wdp"/><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13.jpeg"/><Relationship Id="rId2" Type="http://schemas.openxmlformats.org/officeDocument/2006/relationships/image" Target="../media/image17.jpeg"/><Relationship Id="rId16"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8.wdp"/><Relationship Id="rId11" Type="http://schemas.openxmlformats.org/officeDocument/2006/relationships/image" Target="../media/image7.png"/><Relationship Id="rId5" Type="http://schemas.openxmlformats.org/officeDocument/2006/relationships/image" Target="../media/image19.png"/><Relationship Id="rId15" Type="http://schemas.openxmlformats.org/officeDocument/2006/relationships/image" Target="../media/image15.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microsoft.com/office/2007/relationships/hdphoto" Target="../media/hdphoto6.wdp"/><Relationship Id="rId12" Type="http://schemas.openxmlformats.org/officeDocument/2006/relationships/image" Target="../media/image16.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15.png"/><Relationship Id="rId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6.png"/><Relationship Id="rId4" Type="http://schemas.microsoft.com/office/2007/relationships/hdphoto" Target="../media/hdphoto11.wdp"/><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6.png"/><Relationship Id="rId2" Type="http://schemas.openxmlformats.org/officeDocument/2006/relationships/image" Target="../media/image27.jpeg"/><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image" Target="../media/image15.png"/><Relationship Id="rId5" Type="http://schemas.openxmlformats.org/officeDocument/2006/relationships/image" Target="../media/image29.png"/><Relationship Id="rId10" Type="http://schemas.openxmlformats.org/officeDocument/2006/relationships/image" Target="../media/image14.png"/><Relationship Id="rId4" Type="http://schemas.microsoft.com/office/2007/relationships/hdphoto" Target="../media/hdphoto12.wdp"/><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15.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5.wdp"/><Relationship Id="rId11" Type="http://schemas.microsoft.com/office/2007/relationships/hdphoto" Target="../media/hdphoto4.wdp"/><Relationship Id="rId5" Type="http://schemas.openxmlformats.org/officeDocument/2006/relationships/image" Target="../media/image32.png"/><Relationship Id="rId10" Type="http://schemas.openxmlformats.org/officeDocument/2006/relationships/image" Target="../media/image13.jpeg"/><Relationship Id="rId4" Type="http://schemas.microsoft.com/office/2007/relationships/hdphoto" Target="../media/hdphoto14.wdp"/><Relationship Id="rId9" Type="http://schemas.openxmlformats.org/officeDocument/2006/relationships/image" Target="../media/image30.png"/><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33"/>
          <p:cNvSpPr txBox="1">
            <a:spLocks noGrp="1"/>
          </p:cNvSpPr>
          <p:nvPr>
            <p:ph type="ctrTitle"/>
          </p:nvPr>
        </p:nvSpPr>
        <p:spPr>
          <a:xfrm>
            <a:off x="1059542" y="964950"/>
            <a:ext cx="10150867" cy="3769711"/>
          </a:xfrm>
          <a:prstGeom prst="rect">
            <a:avLst/>
          </a:prstGeom>
        </p:spPr>
        <p:txBody>
          <a:bodyPr spcFirstLastPara="1" wrap="square" lIns="121897" tIns="121897" rIns="121897" bIns="121897" anchor="ctr" anchorCtr="0">
            <a:noAutofit/>
          </a:bodyPr>
          <a:lstStyle/>
          <a:p>
            <a:pPr algn="ctr">
              <a:lnSpc>
                <a:spcPct val="150000"/>
              </a:lnSpc>
              <a:spcBef>
                <a:spcPts val="0"/>
              </a:spcBef>
            </a:pPr>
            <a:r>
              <a:rPr lang="en-US" sz="5300" b="1" dirty="0" smtClean="0">
                <a:solidFill>
                  <a:srgbClr val="0000FF"/>
                </a:solidFill>
                <a:latin typeface="+mn-lt"/>
                <a:ea typeface="Montserrat"/>
                <a:cs typeface="Montserrat"/>
                <a:sym typeface="Montserrat"/>
              </a:rPr>
              <a:t>CHÀO MỪNG CÁC EM </a:t>
            </a:r>
            <a:br>
              <a:rPr lang="en-US" sz="5300" b="1" dirty="0" smtClean="0">
                <a:solidFill>
                  <a:srgbClr val="0000FF"/>
                </a:solidFill>
                <a:latin typeface="+mn-lt"/>
                <a:ea typeface="Montserrat"/>
                <a:cs typeface="Montserrat"/>
                <a:sym typeface="Montserrat"/>
              </a:rPr>
            </a:br>
            <a:r>
              <a:rPr lang="en-US" sz="5300" b="1" dirty="0" smtClean="0">
                <a:solidFill>
                  <a:srgbClr val="0000FF"/>
                </a:solidFill>
                <a:latin typeface="+mn-lt"/>
                <a:ea typeface="Montserrat"/>
                <a:cs typeface="Montserrat"/>
                <a:sym typeface="Montserrat"/>
              </a:rPr>
              <a:t>ĐẾN VỚI BÀI HỌC HÔM </a:t>
            </a:r>
            <a:r>
              <a:rPr lang="en-US" sz="5300" b="1" smtClean="0">
                <a:solidFill>
                  <a:srgbClr val="0000FF"/>
                </a:solidFill>
                <a:latin typeface="+mn-lt"/>
                <a:ea typeface="Montserrat"/>
                <a:cs typeface="Montserrat"/>
                <a:sym typeface="Montserrat"/>
              </a:rPr>
              <a:t>NAY!</a:t>
            </a:r>
            <a:br>
              <a:rPr lang="en-US" sz="5300" b="1" smtClean="0">
                <a:solidFill>
                  <a:srgbClr val="0000FF"/>
                </a:solidFill>
                <a:latin typeface="+mn-lt"/>
                <a:ea typeface="Montserrat"/>
                <a:cs typeface="Montserrat"/>
                <a:sym typeface="Montserrat"/>
              </a:rPr>
            </a:br>
            <a:r>
              <a:rPr lang="en-US" sz="5300" b="1" smtClean="0">
                <a:solidFill>
                  <a:srgbClr val="0000FF"/>
                </a:solidFill>
                <a:latin typeface="+mn-lt"/>
                <a:ea typeface="Montserrat"/>
                <a:cs typeface="Montserrat"/>
                <a:sym typeface="Montserrat"/>
              </a:rPr>
              <a:t>MÔN KHTN 7</a:t>
            </a:r>
            <a:endParaRPr sz="5300" b="1" dirty="0">
              <a:solidFill>
                <a:srgbClr val="0000FF"/>
              </a:solidFill>
              <a:latin typeface="+mn-lt"/>
              <a:ea typeface="Montserrat"/>
              <a:cs typeface="Montserrat"/>
              <a:sym typeface="Montserrat"/>
            </a:endParaRPr>
          </a:p>
        </p:txBody>
      </p:sp>
      <p:pic>
        <p:nvPicPr>
          <p:cNvPr id="3" name="Picture 14" descr="Asian lily">
            <a:hlinkClick r:id="rId3" action="ppaction://hlinkpres?slideindex=1&amp;slidetitle=Slide 1"/>
          </p:cNvPr>
          <p:cNvPicPr>
            <a:picLocks noChangeAspect="1" noChangeArrowheads="1"/>
          </p:cNvPicPr>
          <p:nvPr/>
        </p:nvPicPr>
        <p:blipFill>
          <a:blip r:embed="rId4" cstate="print"/>
          <a:srcRect/>
          <a:stretch>
            <a:fillRect/>
          </a:stretch>
        </p:blipFill>
        <p:spPr bwMode="auto">
          <a:xfrm>
            <a:off x="6191251" y="3860427"/>
            <a:ext cx="6400800" cy="2662798"/>
          </a:xfrm>
          <a:prstGeom prst="rect">
            <a:avLst/>
          </a:prstGeom>
          <a:noFill/>
          <a:ln w="9525">
            <a:noFill/>
            <a:miter lim="800000"/>
            <a:headEnd/>
            <a:tailEnd/>
          </a:ln>
        </p:spPr>
      </p:pic>
      <p:pic>
        <p:nvPicPr>
          <p:cNvPr id="4" name="Picture 6" descr="Buombay"/>
          <p:cNvPicPr>
            <a:picLocks noChangeAspect="1" noChangeArrowheads="1" noCrop="1"/>
          </p:cNvPicPr>
          <p:nvPr/>
        </p:nvPicPr>
        <p:blipFill>
          <a:blip r:embed="rId5" cstate="print"/>
          <a:srcRect/>
          <a:stretch>
            <a:fillRect/>
          </a:stretch>
        </p:blipFill>
        <p:spPr bwMode="auto">
          <a:xfrm>
            <a:off x="0" y="-295556"/>
            <a:ext cx="12192000" cy="798420"/>
          </a:xfrm>
          <a:prstGeom prst="rect">
            <a:avLst/>
          </a:prstGeom>
          <a:noFill/>
          <a:ln w="9525">
            <a:noFill/>
            <a:miter lim="800000"/>
            <a:headEnd/>
            <a:tailEnd/>
          </a:ln>
        </p:spPr>
      </p:pic>
      <p:pic>
        <p:nvPicPr>
          <p:cNvPr id="5" name="Picture 7" descr="Buombay"/>
          <p:cNvPicPr>
            <a:picLocks noChangeAspect="1" noChangeArrowheads="1" noCrop="1"/>
          </p:cNvPicPr>
          <p:nvPr/>
        </p:nvPicPr>
        <p:blipFill>
          <a:blip r:embed="rId5" cstate="print"/>
          <a:srcRect/>
          <a:stretch>
            <a:fillRect/>
          </a:stretch>
        </p:blipFill>
        <p:spPr bwMode="auto">
          <a:xfrm>
            <a:off x="0" y="5944723"/>
            <a:ext cx="12192000" cy="798419"/>
          </a:xfrm>
          <a:prstGeom prst="rect">
            <a:avLst/>
          </a:prstGeom>
          <a:noFill/>
          <a:ln w="9525">
            <a:noFill/>
            <a:miter lim="800000"/>
            <a:headEnd/>
            <a:tailEnd/>
          </a:ln>
        </p:spPr>
      </p:pic>
      <p:pic>
        <p:nvPicPr>
          <p:cNvPr id="6" name="Picture 8" descr="hoahong">
            <a:hlinkClick r:id="" action="ppaction://noaction"/>
          </p:cNvPr>
          <p:cNvPicPr>
            <a:picLocks noChangeAspect="1" noChangeArrowheads="1" noCrop="1"/>
          </p:cNvPicPr>
          <p:nvPr/>
        </p:nvPicPr>
        <p:blipFill>
          <a:blip r:embed="rId6" cstate="print"/>
          <a:srcRect/>
          <a:stretch>
            <a:fillRect/>
          </a:stretch>
        </p:blipFill>
        <p:spPr bwMode="auto">
          <a:xfrm rot="2289621">
            <a:off x="730252" y="4332477"/>
            <a:ext cx="1835149" cy="1983441"/>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73641"/>
            <a:ext cx="12192000" cy="923330"/>
          </a:xfrm>
          <a:prstGeom prst="rect">
            <a:avLst/>
          </a:prstGeom>
          <a:noFill/>
        </p:spPr>
        <p:txBody>
          <a:bodyPr wrap="square" rtlCol="0">
            <a:spAutoFit/>
          </a:bodyPr>
          <a:lstStyle/>
          <a:p>
            <a:pPr algn="ctr"/>
            <a:r>
              <a:rPr lang="en-US" sz="5400" b="1" dirty="0" smtClean="0">
                <a:solidFill>
                  <a:srgbClr val="0000FF"/>
                </a:solidFill>
                <a:latin typeface="Times New Roman" pitchFamily="18" charset="0"/>
                <a:cs typeface="Times New Roman" pitchFamily="18" charset="0"/>
              </a:rPr>
              <a:t>CHỦ </a:t>
            </a:r>
            <a:r>
              <a:rPr lang="en-US" sz="5400" b="1" dirty="0" err="1" smtClean="0">
                <a:solidFill>
                  <a:srgbClr val="0000FF"/>
                </a:solidFill>
                <a:latin typeface="Times New Roman" pitchFamily="18" charset="0"/>
                <a:cs typeface="Times New Roman" pitchFamily="18" charset="0"/>
              </a:rPr>
              <a:t>ĐỀ</a:t>
            </a:r>
            <a:r>
              <a:rPr lang="en-US" sz="5400" b="1" dirty="0" smtClean="0">
                <a:solidFill>
                  <a:srgbClr val="0000FF"/>
                </a:solidFill>
                <a:latin typeface="Times New Roman" pitchFamily="18" charset="0"/>
                <a:cs typeface="Times New Roman" pitchFamily="18" charset="0"/>
              </a:rPr>
              <a:t> 6: </a:t>
            </a:r>
            <a:r>
              <a:rPr lang="en-US" sz="5400" b="1" dirty="0" err="1" smtClean="0">
                <a:solidFill>
                  <a:srgbClr val="0000FF"/>
                </a:solidFill>
                <a:latin typeface="Times New Roman" pitchFamily="18" charset="0"/>
                <a:cs typeface="Times New Roman" pitchFamily="18" charset="0"/>
              </a:rPr>
              <a:t>ÁNH</a:t>
            </a:r>
            <a:r>
              <a:rPr lang="en-US" sz="5400" b="1" dirty="0" smtClean="0">
                <a:solidFill>
                  <a:srgbClr val="0000FF"/>
                </a:solidFill>
                <a:latin typeface="Times New Roman" pitchFamily="18" charset="0"/>
                <a:cs typeface="Times New Roman" pitchFamily="18" charset="0"/>
              </a:rPr>
              <a:t> </a:t>
            </a:r>
            <a:r>
              <a:rPr lang="en-US" sz="5400" b="1" dirty="0" err="1" smtClean="0">
                <a:solidFill>
                  <a:srgbClr val="0000FF"/>
                </a:solidFill>
                <a:latin typeface="Times New Roman" pitchFamily="18" charset="0"/>
                <a:cs typeface="Times New Roman" pitchFamily="18" charset="0"/>
              </a:rPr>
              <a:t>SÁNG</a:t>
            </a:r>
            <a:endParaRPr lang="en-US" sz="3200" b="1" dirty="0">
              <a:solidFill>
                <a:srgbClr val="0000FF"/>
              </a:solidFill>
              <a:latin typeface="Times New Roman" pitchFamily="18" charset="0"/>
              <a:cs typeface="Times New Roman" pitchFamily="18" charset="0"/>
            </a:endParaRPr>
          </a:p>
        </p:txBody>
      </p:sp>
      <p:sp>
        <p:nvSpPr>
          <p:cNvPr id="5" name="TextBox 4"/>
          <p:cNvSpPr txBox="1"/>
          <p:nvPr/>
        </p:nvSpPr>
        <p:spPr>
          <a:xfrm>
            <a:off x="0" y="2753327"/>
            <a:ext cx="12192000" cy="830997"/>
          </a:xfrm>
          <a:prstGeom prst="rect">
            <a:avLst/>
          </a:prstGeom>
          <a:noFill/>
        </p:spPr>
        <p:txBody>
          <a:bodyPr wrap="square" rtlCol="0">
            <a:spAutoFit/>
          </a:bodyPr>
          <a:lstStyle/>
          <a:p>
            <a:pPr algn="ctr"/>
            <a:r>
              <a:rPr lang="en-US" sz="4500" b="1" dirty="0" err="1" smtClean="0">
                <a:solidFill>
                  <a:srgbClr val="0000FF"/>
                </a:solidFill>
                <a:latin typeface="Times New Roman" pitchFamily="18" charset="0"/>
                <a:cs typeface="Times New Roman" pitchFamily="18" charset="0"/>
              </a:rPr>
              <a:t>BÀI</a:t>
            </a:r>
            <a:r>
              <a:rPr lang="en-US" sz="4500" b="1" dirty="0" smtClean="0">
                <a:solidFill>
                  <a:srgbClr val="0000FF"/>
                </a:solidFill>
                <a:latin typeface="Times New Roman" pitchFamily="18" charset="0"/>
                <a:cs typeface="Times New Roman" pitchFamily="18" charset="0"/>
              </a:rPr>
              <a:t> 13: </a:t>
            </a:r>
            <a:r>
              <a:rPr lang="en-US" sz="4500" b="1" dirty="0" err="1" smtClean="0">
                <a:solidFill>
                  <a:srgbClr val="0000FF"/>
                </a:solidFill>
                <a:latin typeface="Times New Roman" pitchFamily="18" charset="0"/>
                <a:cs typeface="Times New Roman" pitchFamily="18" charset="0"/>
              </a:rPr>
              <a:t>SỰ</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PHẢN</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XẠ</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ÁNH</a:t>
            </a:r>
            <a:r>
              <a:rPr lang="en-US" sz="4500" b="1" dirty="0" smtClean="0">
                <a:solidFill>
                  <a:srgbClr val="0000FF"/>
                </a:solidFill>
                <a:latin typeface="Times New Roman" pitchFamily="18" charset="0"/>
                <a:cs typeface="Times New Roman" pitchFamily="18" charset="0"/>
              </a:rPr>
              <a:t> </a:t>
            </a:r>
            <a:r>
              <a:rPr lang="en-US" sz="4500" b="1" dirty="0" err="1" smtClean="0">
                <a:solidFill>
                  <a:srgbClr val="0000FF"/>
                </a:solidFill>
                <a:latin typeface="Times New Roman" pitchFamily="18" charset="0"/>
                <a:cs typeface="Times New Roman" pitchFamily="18" charset="0"/>
              </a:rPr>
              <a:t>SÁNG</a:t>
            </a:r>
            <a:r>
              <a:rPr lang="en-US" sz="4800" b="1" dirty="0" smtClean="0">
                <a:solidFill>
                  <a:srgbClr val="0000FF"/>
                </a:solidFill>
                <a:latin typeface="Times New Roman" pitchFamily="18" charset="0"/>
                <a:cs typeface="Times New Roman" pitchFamily="18" charset="0"/>
              </a:rPr>
              <a:t>.</a:t>
            </a:r>
            <a:endParaRPr lang="en-US" sz="4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3828" y="621950"/>
            <a:ext cx="10160000" cy="423079"/>
          </a:xfrm>
          <a:ln>
            <a:noFill/>
          </a:ln>
        </p:spPr>
        <p:txBody>
          <a:bodyPr>
            <a:normAutofit fontScale="92500" lnSpcReduction="20000"/>
          </a:bodyPr>
          <a:lstStyle/>
          <a:p>
            <a:r>
              <a:rPr lang="en-US" sz="2800" b="1" smtClean="0">
                <a:solidFill>
                  <a:srgbClr val="0000FF"/>
                </a:solidFill>
                <a:latin typeface="Times New Roman" pitchFamily="18" charset="0"/>
                <a:cs typeface="Times New Roman" pitchFamily="18" charset="0"/>
              </a:rPr>
              <a:t>I. SỰ PHẢN XẠ ÁNH SÁNG LÊN BỀ MẶT CÁC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188686" y="1058410"/>
            <a:ext cx="6604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5428342" y="1039132"/>
            <a:ext cx="6618517" cy="4378403"/>
          </a:xfrm>
          <a:prstGeom prst="rect">
            <a:avLst/>
          </a:prstGeom>
          <a:noFill/>
          <a:ln w="9525">
            <a:noFill/>
            <a:miter lim="800000"/>
            <a:headEnd/>
            <a:tailEnd/>
          </a:ln>
          <a:effectLst/>
        </p:spPr>
      </p:pic>
      <p:sp>
        <p:nvSpPr>
          <p:cNvPr id="16" name="TextBox 15"/>
          <p:cNvSpPr txBox="1"/>
          <p:nvPr/>
        </p:nvSpPr>
        <p:spPr>
          <a:xfrm>
            <a:off x="4049480" y="5473005"/>
            <a:ext cx="4180115" cy="1384995"/>
          </a:xfrm>
          <a:prstGeom prst="rect">
            <a:avLst/>
          </a:prstGeom>
          <a:noFill/>
        </p:spPr>
        <p:txBody>
          <a:bodyPr wrap="square" rtlCol="0">
            <a:spAutoFit/>
          </a:bodyPr>
          <a:lstStyle/>
          <a:p>
            <a:pPr algn="just"/>
            <a:r>
              <a:rPr lang="en-US" sz="2800" dirty="0" err="1" smtClean="0">
                <a:solidFill>
                  <a:srgbClr val="FF00FF"/>
                </a:solidFill>
                <a:latin typeface="Times New Roman" pitchFamily="18" charset="0"/>
                <a:cs typeface="Times New Roman" pitchFamily="18" charset="0"/>
              </a:rPr>
              <a:t>Khi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chiếu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một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chùm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sáng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vào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gương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thì</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chùm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sáng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bị</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hắt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trở</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lại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theo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hướng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khác</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sp>
        <p:nvSpPr>
          <p:cNvPr id="17" name="TextBox 16"/>
          <p:cNvSpPr txBox="1"/>
          <p:nvPr/>
        </p:nvSpPr>
        <p:spPr>
          <a:xfrm>
            <a:off x="8904510" y="5785054"/>
            <a:ext cx="3287490" cy="954107"/>
          </a:xfrm>
          <a:prstGeom prst="rect">
            <a:avLst/>
          </a:prstGeom>
          <a:noFill/>
        </p:spPr>
        <p:txBody>
          <a:bodyPr wrap="square" rtlCol="0">
            <a:spAutoFit/>
          </a:bodyPr>
          <a:lstStyle/>
          <a:p>
            <a:pPr algn="just"/>
            <a:r>
              <a:rPr lang="en-US" sz="2800" dirty="0" err="1" smtClean="0">
                <a:solidFill>
                  <a:srgbClr val="FF00FF"/>
                </a:solidFill>
                <a:latin typeface="Times New Roman" pitchFamily="18" charset="0"/>
                <a:cs typeface="Times New Roman" pitchFamily="18" charset="0"/>
              </a:rPr>
              <a:t>Hiện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tượng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đó</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gọi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là</a:t>
            </a:r>
            <a:r>
              <a:rPr lang="en-US" sz="2800"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sp>
        <p:nvSpPr>
          <p:cNvPr id="18" name="Right Arrow 17"/>
          <p:cNvSpPr/>
          <p:nvPr/>
        </p:nvSpPr>
        <p:spPr>
          <a:xfrm>
            <a:off x="8244114" y="6066973"/>
            <a:ext cx="551543" cy="3193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p:cTn id="20" dur="500" fill="hold"/>
                                        <p:tgtEl>
                                          <p:spTgt spid="1026"/>
                                        </p:tgtEl>
                                        <p:attrNameLst>
                                          <p:attrName>ppt_w</p:attrName>
                                        </p:attrNameLst>
                                      </p:cBhvr>
                                      <p:tavLst>
                                        <p:tav tm="0">
                                          <p:val>
                                            <p:fltVal val="0"/>
                                          </p:val>
                                        </p:tav>
                                        <p:tav tm="100000">
                                          <p:val>
                                            <p:strVal val="#ppt_w"/>
                                          </p:val>
                                        </p:tav>
                                      </p:tavLst>
                                    </p:anim>
                                    <p:anim calcmode="lin" valueType="num">
                                      <p:cBhvr>
                                        <p:cTn id="21" dur="500" fill="hold"/>
                                        <p:tgtEl>
                                          <p:spTgt spid="1026"/>
                                        </p:tgtEl>
                                        <p:attrNameLst>
                                          <p:attrName>ppt_h</p:attrName>
                                        </p:attrNameLst>
                                      </p:cBhvr>
                                      <p:tavLst>
                                        <p:tav tm="0">
                                          <p:val>
                                            <p:fltVal val="0"/>
                                          </p:val>
                                        </p:tav>
                                        <p:tav tm="100000">
                                          <p:val>
                                            <p:strVal val="#ppt_h"/>
                                          </p:val>
                                        </p:tav>
                                      </p:tavLst>
                                    </p:anim>
                                    <p:anim calcmode="lin" valueType="num">
                                      <p:cBhvr>
                                        <p:cTn id="22" dur="500" fill="hold"/>
                                        <p:tgtEl>
                                          <p:spTgt spid="1026"/>
                                        </p:tgtEl>
                                        <p:attrNameLst>
                                          <p:attrName>style.rotation</p:attrName>
                                        </p:attrNameLst>
                                      </p:cBhvr>
                                      <p:tavLst>
                                        <p:tav tm="0">
                                          <p:val>
                                            <p:fltVal val="360"/>
                                          </p:val>
                                        </p:tav>
                                        <p:tav tm="100000">
                                          <p:val>
                                            <p:fltVal val="0"/>
                                          </p:val>
                                        </p:tav>
                                      </p:tavLst>
                                    </p:anim>
                                    <p:animEffect transition="in" filter="fade">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strips(downRight)">
                                      <p:cBhvr>
                                        <p:cTn id="34" dur="500"/>
                                        <p:tgtEl>
                                          <p:spTgt spid="18"/>
                                        </p:tgtEl>
                                      </p:cBhvr>
                                    </p:animEffect>
                                  </p:childTnLst>
                                </p:cTn>
                              </p:par>
                            </p:childTnLst>
                          </p:cTn>
                        </p:par>
                        <p:par>
                          <p:cTn id="35" fill="hold">
                            <p:stCondLst>
                              <p:cond delay="500"/>
                            </p:stCondLst>
                            <p:childTnLst>
                              <p:par>
                                <p:cTn id="36" presetID="53" presetClass="entr" presetSubtype="0" repeatCount="300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2192000" cy="510166"/>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0" y="1000352"/>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9" name="TextBox 8"/>
          <p:cNvSpPr txBox="1"/>
          <p:nvPr/>
        </p:nvSpPr>
        <p:spPr>
          <a:xfrm>
            <a:off x="0" y="1530124"/>
            <a:ext cx="12192000"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hắt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trở</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môi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cũ</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gặp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4168" y="491321"/>
            <a:ext cx="9114971" cy="466622"/>
          </a:xfrm>
          <a:ln>
            <a:noFill/>
          </a:ln>
        </p:spPr>
        <p:txBody>
          <a:bodyPr>
            <a:normAutofit fontScale="92500"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290286" y="1000352"/>
            <a:ext cx="11901714" cy="538162"/>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5921829" y="1219200"/>
            <a:ext cx="6076497" cy="5439582"/>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8870438" y="1857829"/>
            <a:ext cx="3321562" cy="500017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5050969" y="1378856"/>
            <a:ext cx="3954009" cy="5464629"/>
          </a:xfrm>
          <a:prstGeom prst="rect">
            <a:avLst/>
          </a:prstGeom>
          <a:noFill/>
          <a:ln w="9525">
            <a:noFill/>
            <a:miter lim="800000"/>
            <a:headEnd/>
            <a:tailEnd/>
          </a:ln>
          <a:effectLst/>
        </p:spPr>
      </p:pic>
      <p:sp>
        <p:nvSpPr>
          <p:cNvPr id="12" name="TextBox 11"/>
          <p:cNvSpPr txBox="1"/>
          <p:nvPr/>
        </p:nvSpPr>
        <p:spPr>
          <a:xfrm>
            <a:off x="391886" y="1530123"/>
            <a:ext cx="4688113" cy="1815882"/>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hắt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trở</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môi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cũ</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gặp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một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9" name="Rectangle 2">
            <a:extLst>
              <a:ext uri="{FF2B5EF4-FFF2-40B4-BE49-F238E27FC236}">
                <a16:creationId xmlns="" xmlns:a16="http://schemas.microsoft.com/office/drawing/2014/main" id="{65395203-AA09-12D1-2EC2-5BFFE2D53F43}"/>
              </a:ext>
            </a:extLst>
          </p:cNvPr>
          <p:cNvSpPr/>
          <p:nvPr/>
        </p:nvSpPr>
        <p:spPr>
          <a:xfrm>
            <a:off x="324060" y="3588657"/>
            <a:ext cx="4683369" cy="954107"/>
          </a:xfrm>
          <a:prstGeom prst="rect">
            <a:avLst/>
          </a:prstGeom>
        </p:spPr>
        <p:txBody>
          <a:bodyPr wrap="square">
            <a:spAutoFit/>
          </a:bodyPr>
          <a:lstStyle/>
          <a:p>
            <a:pPr algn="just"/>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Hiện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tượng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này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còn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xảy</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ra</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với</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các</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bề</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mặt</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nhẵn</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bóng</a:t>
            </a:r>
            <a:r>
              <a:rPr lang="en-US" sz="2800" dirty="0">
                <a:solidFill>
                  <a:srgbClr val="0000CC"/>
                </a:solidFill>
                <a:latin typeface="Times New Roman" panose="02020603050405020304" pitchFamily="18" charset="0"/>
                <a:cs typeface="Times New Roman" panose="02020603050405020304" pitchFamily="18" charset="0"/>
              </a:rPr>
              <a:t> </a:t>
            </a:r>
            <a:r>
              <a:rPr lang="en-US" sz="2800" dirty="0" err="1">
                <a:solidFill>
                  <a:srgbClr val="0000CC"/>
                </a:solidFill>
                <a:latin typeface="Times New Roman" panose="02020603050405020304" pitchFamily="18" charset="0"/>
                <a:cs typeface="Times New Roman" panose="02020603050405020304" pitchFamily="18" charset="0"/>
              </a:rPr>
              <a:t>khác</a:t>
            </a:r>
            <a:r>
              <a:rPr lang="en-US" sz="2800" dirty="0">
                <a:solidFill>
                  <a:srgbClr val="0000CC"/>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lide(fromBottom)">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2050"/>
                                        </p:tgtEl>
                                        <p:attrNameLst>
                                          <p:attrName>ppt_w</p:attrName>
                                        </p:attrNameLst>
                                      </p:cBhvr>
                                      <p:tavLst>
                                        <p:tav tm="0">
                                          <p:val>
                                            <p:strVal val="ppt_w"/>
                                          </p:val>
                                        </p:tav>
                                        <p:tav tm="100000">
                                          <p:val>
                                            <p:fltVal val="0"/>
                                          </p:val>
                                        </p:tav>
                                      </p:tavLst>
                                    </p:anim>
                                    <p:anim calcmode="lin" valueType="num">
                                      <p:cBhvr>
                                        <p:cTn id="12" dur="500"/>
                                        <p:tgtEl>
                                          <p:spTgt spid="2050"/>
                                        </p:tgtEl>
                                        <p:attrNameLst>
                                          <p:attrName>ppt_h</p:attrName>
                                        </p:attrNameLst>
                                      </p:cBhvr>
                                      <p:tavLst>
                                        <p:tav tm="0">
                                          <p:val>
                                            <p:strVal val="ppt_h"/>
                                          </p:val>
                                        </p:tav>
                                        <p:tav tm="100000">
                                          <p:val>
                                            <p:fltVal val="0"/>
                                          </p:val>
                                        </p:tav>
                                      </p:tavLst>
                                    </p:anim>
                                    <p:animEffect transition="out" filter="fade">
                                      <p:cBhvr>
                                        <p:cTn id="13" dur="500"/>
                                        <p:tgtEl>
                                          <p:spTgt spid="2050"/>
                                        </p:tgtEl>
                                      </p:cBhvr>
                                    </p:animEffect>
                                    <p:set>
                                      <p:cBhvr>
                                        <p:cTn id="14" dur="1" fill="hold">
                                          <p:stCondLst>
                                            <p:cond delay="499"/>
                                          </p:stCondLst>
                                        </p:cTn>
                                        <p:tgtEl>
                                          <p:spTgt spid="2050"/>
                                        </p:tgtEl>
                                        <p:attrNameLst>
                                          <p:attrName>style.visibility</p:attrName>
                                        </p:attrNameLst>
                                      </p:cBhvr>
                                      <p:to>
                                        <p:strVal val="hidden"/>
                                      </p:to>
                                    </p:set>
                                  </p:childTnLst>
                                </p:cTn>
                              </p:par>
                              <p:par>
                                <p:cTn id="15" presetID="53"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p:cTn id="17" dur="500" fill="hold"/>
                                        <p:tgtEl>
                                          <p:spTgt spid="2052"/>
                                        </p:tgtEl>
                                        <p:attrNameLst>
                                          <p:attrName>ppt_w</p:attrName>
                                        </p:attrNameLst>
                                      </p:cBhvr>
                                      <p:tavLst>
                                        <p:tav tm="0">
                                          <p:val>
                                            <p:fltVal val="0"/>
                                          </p:val>
                                        </p:tav>
                                        <p:tav tm="100000">
                                          <p:val>
                                            <p:strVal val="#ppt_w"/>
                                          </p:val>
                                        </p:tav>
                                      </p:tavLst>
                                    </p:anim>
                                    <p:anim calcmode="lin" valueType="num">
                                      <p:cBhvr>
                                        <p:cTn id="18" dur="500" fill="hold"/>
                                        <p:tgtEl>
                                          <p:spTgt spid="2052"/>
                                        </p:tgtEl>
                                        <p:attrNameLst>
                                          <p:attrName>ppt_h</p:attrName>
                                        </p:attrNameLst>
                                      </p:cBhvr>
                                      <p:tavLst>
                                        <p:tav tm="0">
                                          <p:val>
                                            <p:fltVal val="0"/>
                                          </p:val>
                                        </p:tav>
                                        <p:tav tm="100000">
                                          <p:val>
                                            <p:strVal val="#ppt_h"/>
                                          </p:val>
                                        </p:tav>
                                      </p:tavLst>
                                    </p:anim>
                                    <p:animEffect transition="in" filter="fade">
                                      <p:cBhvr>
                                        <p:cTn id="19" dur="500"/>
                                        <p:tgtEl>
                                          <p:spTgt spid="2052"/>
                                        </p:tgtEl>
                                      </p:cBhvr>
                                    </p:animEffect>
                                  </p:childTnLst>
                                </p:cTn>
                              </p:par>
                              <p:par>
                                <p:cTn id="20" presetID="53" presetClass="entr" presetSubtype="0" fill="hold" nodeType="withEffect">
                                  <p:stCondLst>
                                    <p:cond delay="0"/>
                                  </p:stCondLst>
                                  <p:childTnLst>
                                    <p:set>
                                      <p:cBhvr>
                                        <p:cTn id="21" dur="1" fill="hold">
                                          <p:stCondLst>
                                            <p:cond delay="0"/>
                                          </p:stCondLst>
                                        </p:cTn>
                                        <p:tgtEl>
                                          <p:spTgt spid="2051"/>
                                        </p:tgtEl>
                                        <p:attrNameLst>
                                          <p:attrName>style.visibility</p:attrName>
                                        </p:attrNameLst>
                                      </p:cBhvr>
                                      <p:to>
                                        <p:strVal val="visible"/>
                                      </p:to>
                                    </p:set>
                                    <p:anim calcmode="lin" valueType="num">
                                      <p:cBhvr>
                                        <p:cTn id="22" dur="500" fill="hold"/>
                                        <p:tgtEl>
                                          <p:spTgt spid="2051"/>
                                        </p:tgtEl>
                                        <p:attrNameLst>
                                          <p:attrName>ppt_w</p:attrName>
                                        </p:attrNameLst>
                                      </p:cBhvr>
                                      <p:tavLst>
                                        <p:tav tm="0">
                                          <p:val>
                                            <p:fltVal val="0"/>
                                          </p:val>
                                        </p:tav>
                                        <p:tav tm="100000">
                                          <p:val>
                                            <p:strVal val="#ppt_w"/>
                                          </p:val>
                                        </p:tav>
                                      </p:tavLst>
                                    </p:anim>
                                    <p:anim calcmode="lin" valueType="num">
                                      <p:cBhvr>
                                        <p:cTn id="23" dur="500" fill="hold"/>
                                        <p:tgtEl>
                                          <p:spTgt spid="2051"/>
                                        </p:tgtEl>
                                        <p:attrNameLst>
                                          <p:attrName>ppt_h</p:attrName>
                                        </p:attrNameLst>
                                      </p:cBhvr>
                                      <p:tavLst>
                                        <p:tav tm="0">
                                          <p:val>
                                            <p:fltVal val="0"/>
                                          </p:val>
                                        </p:tav>
                                        <p:tav tm="100000">
                                          <p:val>
                                            <p:strVal val="#ppt_h"/>
                                          </p:val>
                                        </p:tav>
                                      </p:tavLst>
                                    </p:anim>
                                    <p:animEffect transition="in" filter="fade">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1000"/>
                                        <p:tgtEl>
                                          <p:spTgt spid="9"/>
                                        </p:tgtEl>
                                      </p:cBhvr>
                                    </p:animEffect>
                                    <p:anim calcmode="lin" valueType="num">
                                      <p:cBhvr>
                                        <p:cTn id="36" dur="1000"/>
                                        <p:tgtEl>
                                          <p:spTgt spid="9"/>
                                        </p:tgtEl>
                                        <p:attrNameLst>
                                          <p:attrName>ppt_x</p:attrName>
                                        </p:attrNameLst>
                                      </p:cBhvr>
                                      <p:tavLst>
                                        <p:tav tm="0">
                                          <p:val>
                                            <p:strVal val="ppt_x"/>
                                          </p:val>
                                        </p:tav>
                                        <p:tav tm="100000">
                                          <p:val>
                                            <p:strVal val="ppt_x"/>
                                          </p:val>
                                        </p:tav>
                                      </p:tavLst>
                                    </p:anim>
                                    <p:anim calcmode="lin" valueType="num">
                                      <p:cBhvr>
                                        <p:cTn id="37" dur="1000"/>
                                        <p:tgtEl>
                                          <p:spTgt spid="9"/>
                                        </p:tgtEl>
                                        <p:attrNameLst>
                                          <p:attrName>ppt_y</p:attrName>
                                        </p:attrNameLst>
                                      </p:cBhvr>
                                      <p:tavLst>
                                        <p:tav tm="0">
                                          <p:val>
                                            <p:strVal val="ppt_y"/>
                                          </p:val>
                                        </p:tav>
                                        <p:tav tm="100000">
                                          <p:val>
                                            <p:strVal val="ppt_y+.1"/>
                                          </p:val>
                                        </p:tav>
                                      </p:tavLst>
                                    </p:anim>
                                    <p:set>
                                      <p:cBhvr>
                                        <p:cTn id="3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0" name="TextBox 9"/>
          <p:cNvSpPr txBox="1"/>
          <p:nvPr/>
        </p:nvSpPr>
        <p:spPr>
          <a:xfrm>
            <a:off x="0" y="543172"/>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quy</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ước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trong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nghiên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cứu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tượng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1" name="TextBox 10"/>
          <p:cNvSpPr txBox="1"/>
          <p:nvPr/>
        </p:nvSpPr>
        <p:spPr>
          <a:xfrm>
            <a:off x="261256" y="1116489"/>
            <a:ext cx="11437257"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Gương</a:t>
            </a:r>
            <a:r>
              <a:rPr lang="en-US" sz="2800" b="1" i="1" smtClean="0">
                <a:solidFill>
                  <a:srgbClr val="0000FF"/>
                </a:solidFill>
                <a:latin typeface="Times New Roman" pitchFamily="18" charset="0"/>
                <a:cs typeface="Times New Roman" pitchFamily="18" charset="0"/>
              </a:rPr>
              <a:t> phẳng (G)</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biểu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diễn</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bằng</a:t>
            </a:r>
            <a:r>
              <a:rPr lang="en-US" sz="2800" smtClean="0">
                <a:solidFill>
                  <a:srgbClr val="0000FF"/>
                </a:solidFill>
                <a:latin typeface="Times New Roman" pitchFamily="18" charset="0"/>
                <a:cs typeface="Times New Roman" pitchFamily="18" charset="0"/>
              </a:rPr>
              <a:t> 1 </a:t>
            </a:r>
            <a:r>
              <a:rPr lang="en-US" sz="2800" dirty="0" err="1" smtClean="0">
                <a:solidFill>
                  <a:srgbClr val="0000FF"/>
                </a:solidFill>
                <a:latin typeface="Times New Roman" pitchFamily="18" charset="0"/>
                <a:cs typeface="Times New Roman" pitchFamily="18" charset="0"/>
              </a:rPr>
              <a:t>đoạn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phần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gạch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chéo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của</a:t>
            </a:r>
            <a:r>
              <a:rPr lang="en-US" sz="2800" smtClean="0">
                <a:solidFill>
                  <a:srgbClr val="0000FF"/>
                </a:solidFill>
                <a:latin typeface="Times New Roman" pitchFamily="18" charset="0"/>
                <a:cs typeface="Times New Roman" pitchFamily="18" charset="0"/>
              </a:rPr>
              <a:t> gương.</a:t>
            </a:r>
            <a:endParaRPr lang="en-US" sz="2800" dirty="0">
              <a:solidFill>
                <a:srgbClr val="0000FF"/>
              </a:solidFill>
              <a:latin typeface="Times New Roman" pitchFamily="18" charset="0"/>
              <a:cs typeface="Times New Roman" pitchFamily="18" charset="0"/>
            </a:endParaRPr>
          </a:p>
        </p:txBody>
      </p:sp>
      <p:sp>
        <p:nvSpPr>
          <p:cNvPr id="12" name="TextBox 11"/>
          <p:cNvSpPr txBox="1"/>
          <p:nvPr/>
        </p:nvSpPr>
        <p:spPr>
          <a:xfrm>
            <a:off x="261257" y="3881423"/>
            <a:ext cx="7170057"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Pháp</a:t>
            </a:r>
            <a:r>
              <a:rPr lang="en-US" sz="2800" b="1" i="1" smtClean="0">
                <a:solidFill>
                  <a:srgbClr val="0000FF"/>
                </a:solidFill>
                <a:latin typeface="Times New Roman" pitchFamily="18" charset="0"/>
                <a:cs typeface="Times New Roman" pitchFamily="18" charset="0"/>
              </a:rPr>
              <a:t> tuyến (NI) </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vuông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endParaRPr lang="en-US" sz="2800" dirty="0">
              <a:solidFill>
                <a:srgbClr val="0000FF"/>
              </a:solidFill>
              <a:latin typeface="Times New Roman" pitchFamily="18" charset="0"/>
              <a:cs typeface="Times New Roman" pitchFamily="18" charset="0"/>
            </a:endParaRPr>
          </a:p>
        </p:txBody>
      </p:sp>
      <p:sp>
        <p:nvSpPr>
          <p:cNvPr id="13" name="TextBox 12"/>
          <p:cNvSpPr txBox="1"/>
          <p:nvPr/>
        </p:nvSpPr>
        <p:spPr>
          <a:xfrm>
            <a:off x="145140" y="4970005"/>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Mặt</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phẳng</a:t>
            </a:r>
            <a:r>
              <a:rPr lang="en-US" sz="2800" b="1" i="1"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chứa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pháp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tuyến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endParaRPr lang="en-US" sz="2800" dirty="0">
              <a:solidFill>
                <a:srgbClr val="0000FF"/>
              </a:solidFill>
              <a:latin typeface="Times New Roman" pitchFamily="18" charset="0"/>
              <a:cs typeface="Times New Roman" pitchFamily="18" charset="0"/>
            </a:endParaRPr>
          </a:p>
        </p:txBody>
      </p:sp>
      <p:sp>
        <p:nvSpPr>
          <p:cNvPr id="14" name="TextBox 13"/>
          <p:cNvSpPr txBox="1"/>
          <p:nvPr/>
        </p:nvSpPr>
        <p:spPr>
          <a:xfrm>
            <a:off x="87084" y="5536068"/>
            <a:ext cx="10798633"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Góc</a:t>
            </a:r>
            <a:r>
              <a:rPr lang="en-US" sz="2800" b="1" i="1" smtClean="0">
                <a:solidFill>
                  <a:srgbClr val="0000FF"/>
                </a:solidFill>
                <a:latin typeface="Times New Roman" pitchFamily="18" charset="0"/>
                <a:cs typeface="Times New Roman" pitchFamily="18" charset="0"/>
              </a:rPr>
              <a:t> tới (i)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hợp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pháp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tuyến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endParaRPr lang="en-US" sz="2800" dirty="0">
              <a:solidFill>
                <a:srgbClr val="0000FF"/>
              </a:solidFill>
              <a:latin typeface="Times New Roman" pitchFamily="18" charset="0"/>
              <a:cs typeface="Times New Roman" pitchFamily="18" charset="0"/>
            </a:endParaRPr>
          </a:p>
        </p:txBody>
      </p:sp>
      <p:sp>
        <p:nvSpPr>
          <p:cNvPr id="15" name="TextBox 14"/>
          <p:cNvSpPr txBox="1"/>
          <p:nvPr/>
        </p:nvSpPr>
        <p:spPr>
          <a:xfrm>
            <a:off x="130626" y="6029986"/>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dirty="0" err="1" smtClean="0">
                <a:solidFill>
                  <a:srgbClr val="0000FF"/>
                </a:solidFill>
                <a:latin typeface="Times New Roman" pitchFamily="18" charset="0"/>
                <a:cs typeface="Times New Roman" pitchFamily="18" charset="0"/>
              </a:rPr>
              <a:t>Góc</a:t>
            </a:r>
            <a:r>
              <a:rPr lang="en-US" sz="2800" b="1" i="1"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phản</a:t>
            </a:r>
            <a:r>
              <a:rPr lang="en-US" sz="2800" b="1" i="1" smtClean="0">
                <a:solidFill>
                  <a:srgbClr val="0000FF"/>
                </a:solidFill>
                <a:latin typeface="Times New Roman" pitchFamily="18" charset="0"/>
                <a:cs typeface="Times New Roman" pitchFamily="18" charset="0"/>
              </a:rPr>
              <a:t> xạ (i’)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hợp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pháp</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tuyến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tia</a:t>
            </a:r>
            <a:r>
              <a:rPr lang="en-US" sz="2800" smtClean="0">
                <a:solidFill>
                  <a:srgbClr val="0000FF"/>
                </a:solidFill>
                <a:latin typeface="Times New Roman" pitchFamily="18" charset="0"/>
                <a:cs typeface="Times New Roman" pitchFamily="18" charset="0"/>
              </a:rPr>
              <a:t> p.xạ</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290286" y="2139745"/>
            <a:ext cx="6487886"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smtClean="0">
                <a:solidFill>
                  <a:srgbClr val="0000FF"/>
                </a:solidFill>
                <a:latin typeface="Times New Roman" pitchFamily="18" charset="0"/>
                <a:cs typeface="Times New Roman" pitchFamily="18" charset="0"/>
              </a:rPr>
              <a:t>Tia tới (SI)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304800" y="2713061"/>
            <a:ext cx="7750629"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dirty="0" smtClean="0">
                <a:solidFill>
                  <a:srgbClr val="0000FF"/>
                </a:solidFill>
                <a:latin typeface="Times New Roman" pitchFamily="18" charset="0"/>
                <a:cs typeface="Times New Roman" pitchFamily="18" charset="0"/>
              </a:rPr>
              <a:t>Tia </a:t>
            </a:r>
            <a:r>
              <a:rPr lang="en-US" sz="2800" b="1" i="1" err="1" smtClean="0">
                <a:solidFill>
                  <a:srgbClr val="0000FF"/>
                </a:solidFill>
                <a:latin typeface="Times New Roman" pitchFamily="18" charset="0"/>
                <a:cs typeface="Times New Roman" pitchFamily="18" charset="0"/>
              </a:rPr>
              <a:t>phản</a:t>
            </a:r>
            <a:r>
              <a:rPr lang="en-US" sz="2800" b="1" i="1" smtClean="0">
                <a:solidFill>
                  <a:srgbClr val="0000FF"/>
                </a:solidFill>
                <a:latin typeface="Times New Roman" pitchFamily="18" charset="0"/>
                <a:cs typeface="Times New Roman" pitchFamily="18" charset="0"/>
              </a:rPr>
              <a:t> xạ (IR)</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từ</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290285" y="3293630"/>
            <a:ext cx="7837714"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b="1" i="1" err="1" smtClean="0">
                <a:solidFill>
                  <a:srgbClr val="0000FF"/>
                </a:solidFill>
                <a:latin typeface="Times New Roman" pitchFamily="18" charset="0"/>
                <a:cs typeface="Times New Roman" pitchFamily="18" charset="0"/>
              </a:rPr>
              <a:t>Điểm</a:t>
            </a:r>
            <a:r>
              <a:rPr lang="en-US" sz="2800" b="1" i="1" smtClean="0">
                <a:solidFill>
                  <a:srgbClr val="0000FF"/>
                </a:solidFill>
                <a:latin typeface="Times New Roman" pitchFamily="18" charset="0"/>
                <a:cs typeface="Times New Roman" pitchFamily="18" charset="0"/>
              </a:rPr>
              <a:t> tới (I)</a:t>
            </a:r>
            <a:r>
              <a:rPr lang="en-US" sz="280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giao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3074" name="Picture 2" descr="C:\Users\AsuS\Desktop\Capture.PNG"/>
          <p:cNvPicPr>
            <a:picLocks noChangeAspect="1" noChangeArrowheads="1"/>
          </p:cNvPicPr>
          <p:nvPr/>
        </p:nvPicPr>
        <p:blipFill>
          <a:blip r:embed="rId2" cstate="print"/>
          <a:srcRect/>
          <a:stretch>
            <a:fillRect/>
          </a:stretch>
        </p:blipFill>
        <p:spPr bwMode="auto">
          <a:xfrm>
            <a:off x="7445829" y="4210278"/>
            <a:ext cx="4122056" cy="570463"/>
          </a:xfrm>
          <a:prstGeom prst="rect">
            <a:avLst/>
          </a:prstGeom>
          <a:noFill/>
        </p:spPr>
      </p:pic>
      <p:grpSp>
        <p:nvGrpSpPr>
          <p:cNvPr id="25" name="Group 24"/>
          <p:cNvGrpSpPr/>
          <p:nvPr/>
        </p:nvGrpSpPr>
        <p:grpSpPr>
          <a:xfrm>
            <a:off x="7431314" y="2481943"/>
            <a:ext cx="2090057" cy="2032000"/>
            <a:chOff x="7431314" y="2467429"/>
            <a:chExt cx="2090057" cy="2032000"/>
          </a:xfrm>
        </p:grpSpPr>
        <p:cxnSp>
          <p:nvCxnSpPr>
            <p:cNvPr id="20" name="Straight Connector 19"/>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6200000">
            <a:off x="9499600" y="2445658"/>
            <a:ext cx="2090057" cy="2032000"/>
            <a:chOff x="7431314" y="2467429"/>
            <a:chExt cx="2090057" cy="2032000"/>
          </a:xfrm>
        </p:grpSpPr>
        <p:cxnSp>
          <p:nvCxnSpPr>
            <p:cNvPr id="27" name="Straight Connector 26"/>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9448800" y="4412343"/>
            <a:ext cx="116114" cy="11611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9477829" y="2061029"/>
            <a:ext cx="43541" cy="24384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9129486" y="3846284"/>
            <a:ext cx="377372" cy="275771"/>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rot="1719549">
            <a:off x="9496859" y="3958444"/>
            <a:ext cx="484481" cy="45719"/>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7300686" y="2322285"/>
            <a:ext cx="653143" cy="333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S</a:t>
            </a:r>
            <a:endParaRPr lang="en-US" b="1">
              <a:solidFill>
                <a:srgbClr val="FF0000"/>
              </a:solidFill>
              <a:latin typeface="Times New Roman" pitchFamily="18" charset="0"/>
              <a:cs typeface="Times New Roman" pitchFamily="18" charset="0"/>
            </a:endParaRPr>
          </a:p>
        </p:txBody>
      </p:sp>
      <p:sp>
        <p:nvSpPr>
          <p:cNvPr id="32" name="Rectangle 31"/>
          <p:cNvSpPr/>
          <p:nvPr/>
        </p:nvSpPr>
        <p:spPr>
          <a:xfrm>
            <a:off x="9397999" y="4550233"/>
            <a:ext cx="362858" cy="319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I</a:t>
            </a:r>
            <a:endParaRPr lang="en-US" b="1">
              <a:solidFill>
                <a:srgbClr val="FF0000"/>
              </a:solidFill>
              <a:latin typeface="Times New Roman" pitchFamily="18" charset="0"/>
              <a:cs typeface="Times New Roman" pitchFamily="18" charset="0"/>
            </a:endParaRPr>
          </a:p>
        </p:txBody>
      </p:sp>
      <p:sp>
        <p:nvSpPr>
          <p:cNvPr id="33" name="Rectangle 32"/>
          <p:cNvSpPr/>
          <p:nvPr/>
        </p:nvSpPr>
        <p:spPr>
          <a:xfrm>
            <a:off x="11038114" y="2256970"/>
            <a:ext cx="653143" cy="333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R</a:t>
            </a:r>
            <a:endParaRPr lang="en-US" b="1">
              <a:solidFill>
                <a:srgbClr val="FF0000"/>
              </a:solidFill>
              <a:latin typeface="Times New Roman" pitchFamily="18" charset="0"/>
              <a:cs typeface="Times New Roman" pitchFamily="18" charset="0"/>
            </a:endParaRPr>
          </a:p>
        </p:txBody>
      </p:sp>
      <p:sp>
        <p:nvSpPr>
          <p:cNvPr id="34" name="Rectangle 33"/>
          <p:cNvSpPr/>
          <p:nvPr/>
        </p:nvSpPr>
        <p:spPr>
          <a:xfrm>
            <a:off x="9310915" y="1814284"/>
            <a:ext cx="653143" cy="3265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N</a:t>
            </a:r>
            <a:endParaRPr lang="en-US" b="1">
              <a:solidFill>
                <a:srgbClr val="FF0000"/>
              </a:solidFill>
              <a:latin typeface="Times New Roman" pitchFamily="18" charset="0"/>
              <a:cs typeface="Times New Roman" pitchFamily="18" charset="0"/>
            </a:endParaRPr>
          </a:p>
        </p:txBody>
      </p:sp>
      <p:sp>
        <p:nvSpPr>
          <p:cNvPr id="35" name="Rectangle 34"/>
          <p:cNvSpPr/>
          <p:nvPr/>
        </p:nvSpPr>
        <p:spPr>
          <a:xfrm>
            <a:off x="8846458" y="3614057"/>
            <a:ext cx="653143" cy="29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i</a:t>
            </a:r>
            <a:endParaRPr lang="en-US" b="1">
              <a:solidFill>
                <a:srgbClr val="FF0000"/>
              </a:solidFill>
              <a:latin typeface="Times New Roman" pitchFamily="18" charset="0"/>
              <a:cs typeface="Times New Roman" pitchFamily="18" charset="0"/>
            </a:endParaRPr>
          </a:p>
        </p:txBody>
      </p:sp>
      <p:sp>
        <p:nvSpPr>
          <p:cNvPr id="36" name="Rectangle 35"/>
          <p:cNvSpPr/>
          <p:nvPr/>
        </p:nvSpPr>
        <p:spPr>
          <a:xfrm>
            <a:off x="9477830" y="3577773"/>
            <a:ext cx="653143" cy="399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FF0000"/>
                </a:solidFill>
                <a:latin typeface="Times New Roman" pitchFamily="18" charset="0"/>
                <a:cs typeface="Times New Roman" pitchFamily="18" charset="0"/>
              </a:rPr>
              <a:t>i’</a:t>
            </a:r>
            <a:endParaRPr lang="en-US"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p:cTn id="15" dur="500" fill="hold"/>
                                        <p:tgtEl>
                                          <p:spTgt spid="3074"/>
                                        </p:tgtEl>
                                        <p:attrNameLst>
                                          <p:attrName>ppt_w</p:attrName>
                                        </p:attrNameLst>
                                      </p:cBhvr>
                                      <p:tavLst>
                                        <p:tav tm="0">
                                          <p:val>
                                            <p:fltVal val="0"/>
                                          </p:val>
                                        </p:tav>
                                        <p:tav tm="100000">
                                          <p:val>
                                            <p:strVal val="#ppt_w"/>
                                          </p:val>
                                        </p:tav>
                                      </p:tavLst>
                                    </p:anim>
                                    <p:anim calcmode="lin" valueType="num">
                                      <p:cBhvr>
                                        <p:cTn id="16" dur="500" fill="hold"/>
                                        <p:tgtEl>
                                          <p:spTgt spid="3074"/>
                                        </p:tgtEl>
                                        <p:attrNameLst>
                                          <p:attrName>ppt_h</p:attrName>
                                        </p:attrNameLst>
                                      </p:cBhvr>
                                      <p:tavLst>
                                        <p:tav tm="0">
                                          <p:val>
                                            <p:fltVal val="0"/>
                                          </p:val>
                                        </p:tav>
                                        <p:tav tm="100000">
                                          <p:val>
                                            <p:strVal val="#ppt_h"/>
                                          </p:val>
                                        </p:tav>
                                      </p:tavLst>
                                    </p:anim>
                                    <p:animEffect transition="in" filter="fade">
                                      <p:cBhvr>
                                        <p:cTn id="17" dur="5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strips(downRight)">
                                      <p:cBhvr>
                                        <p:cTn id="26" dur="20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strips(downRight)">
                                      <p:cBhvr>
                                        <p:cTn id="35" dur="20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20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strips(downLeft)">
                                      <p:cBhvr>
                                        <p:cTn id="53" dur="2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strips(downRight)">
                                      <p:cBhvr>
                                        <p:cTn id="66" dur="20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8" presetClass="entr" presetSubtype="6"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strips(downRight)">
                                      <p:cBhvr>
                                        <p:cTn id="75"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9" grpId="0" animBg="1"/>
      <p:bldP spid="41" grpId="0" animBg="1"/>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11192" y="188691"/>
            <a:ext cx="10856686" cy="954107"/>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Hãy</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xác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định</a:t>
            </a:r>
            <a:r>
              <a:rPr lang="en-US" sz="2800"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Gương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tia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tia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phản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xạ</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điểm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pháp</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tuyến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mặt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góc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tới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góc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phản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xạ</a:t>
            </a:r>
            <a:r>
              <a:rPr lang="en-US" sz="2800" b="1" i="1"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trong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hình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vẽ</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pic>
        <p:nvPicPr>
          <p:cNvPr id="4098" name="Picture 2" descr="C:\Users\AsuS\Desktop\Untitled.png"/>
          <p:cNvPicPr>
            <a:picLocks noChangeAspect="1" noChangeArrowheads="1"/>
          </p:cNvPicPr>
          <p:nvPr/>
        </p:nvPicPr>
        <p:blipFill>
          <a:blip r:embed="rId2" cstate="print"/>
          <a:srcRect/>
          <a:stretch>
            <a:fillRect/>
          </a:stretch>
        </p:blipFill>
        <p:spPr bwMode="auto">
          <a:xfrm rot="16200000">
            <a:off x="3053786" y="1435436"/>
            <a:ext cx="5707063" cy="5138056"/>
          </a:xfrm>
          <a:prstGeom prst="rect">
            <a:avLst/>
          </a:prstGeom>
          <a:noFill/>
        </p:spPr>
      </p:pic>
      <p:cxnSp>
        <p:nvCxnSpPr>
          <p:cNvPr id="17" name="Straight Arrow Connector 16"/>
          <p:cNvCxnSpPr/>
          <p:nvPr/>
        </p:nvCxnSpPr>
        <p:spPr>
          <a:xfrm flipV="1">
            <a:off x="7532914" y="2351314"/>
            <a:ext cx="1596572" cy="113211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9071430" y="2075541"/>
            <a:ext cx="2162627" cy="523220"/>
          </a:xfrm>
          <a:prstGeom prst="rect">
            <a:avLst/>
          </a:prstGeom>
          <a:noFill/>
        </p:spPr>
        <p:txBody>
          <a:bodyPr wrap="square" rtlCol="0">
            <a:spAutoFit/>
          </a:bodyPr>
          <a:lstStyle/>
          <a:p>
            <a:pPr algn="ctr"/>
            <a:r>
              <a:rPr lang="en-US" sz="2800" dirty="0" err="1" smtClean="0">
                <a:solidFill>
                  <a:srgbClr val="7030A0"/>
                </a:solidFill>
                <a:latin typeface="Times New Roman" pitchFamily="18" charset="0"/>
                <a:cs typeface="Times New Roman" pitchFamily="18" charset="0"/>
              </a:rPr>
              <a:t>Gương</a:t>
            </a:r>
            <a:r>
              <a:rPr lang="en-US" sz="2800" dirty="0" smtClean="0">
                <a:solidFill>
                  <a:srgbClr val="7030A0"/>
                </a:solidFill>
                <a:latin typeface="Times New Roman" pitchFamily="18" charset="0"/>
                <a:cs typeface="Times New Roman" pitchFamily="18" charset="0"/>
              </a:rPr>
              <a:t> </a:t>
            </a:r>
            <a:r>
              <a:rPr lang="en-US" sz="2800" dirty="0" err="1" smtClean="0">
                <a:solidFill>
                  <a:srgbClr val="7030A0"/>
                </a:solidFill>
                <a:latin typeface="Times New Roman" pitchFamily="18" charset="0"/>
                <a:cs typeface="Times New Roman" pitchFamily="18" charset="0"/>
              </a:rPr>
              <a:t>phẳng</a:t>
            </a:r>
            <a:endParaRPr lang="en-US" sz="2800" dirty="0">
              <a:solidFill>
                <a:srgbClr val="7030A0"/>
              </a:solidFill>
              <a:latin typeface="Times New Roman" pitchFamily="18" charset="0"/>
              <a:cs typeface="Times New Roman" pitchFamily="18" charset="0"/>
            </a:endParaRPr>
          </a:p>
        </p:txBody>
      </p:sp>
      <p:cxnSp>
        <p:nvCxnSpPr>
          <p:cNvPr id="19" name="Straight Arrow Connector 18"/>
          <p:cNvCxnSpPr/>
          <p:nvPr/>
        </p:nvCxnSpPr>
        <p:spPr>
          <a:xfrm>
            <a:off x="5319485" y="5595259"/>
            <a:ext cx="1850572" cy="486227"/>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017660" y="5827482"/>
            <a:ext cx="1262743" cy="523220"/>
          </a:xfrm>
          <a:prstGeom prst="rect">
            <a:avLst/>
          </a:prstGeom>
          <a:noFill/>
        </p:spPr>
        <p:txBody>
          <a:bodyPr wrap="square" rtlCol="0">
            <a:spAutoFit/>
          </a:bodyPr>
          <a:lstStyle/>
          <a:p>
            <a:pPr algn="ctr"/>
            <a:r>
              <a:rPr lang="en-US" sz="2800" dirty="0" smtClean="0">
                <a:solidFill>
                  <a:srgbClr val="7030A0"/>
                </a:solidFill>
                <a:latin typeface="Times New Roman" pitchFamily="18" charset="0"/>
                <a:cs typeface="Times New Roman" pitchFamily="18" charset="0"/>
              </a:rPr>
              <a:t>Tia </a:t>
            </a:r>
            <a:r>
              <a:rPr lang="en-US" sz="2800" dirty="0" err="1" smtClean="0">
                <a:solidFill>
                  <a:srgbClr val="7030A0"/>
                </a:solidFill>
                <a:latin typeface="Times New Roman" pitchFamily="18" charset="0"/>
                <a:cs typeface="Times New Roman" pitchFamily="18" charset="0"/>
              </a:rPr>
              <a:t>tới</a:t>
            </a:r>
            <a:endParaRPr lang="en-US" sz="2800" dirty="0">
              <a:solidFill>
                <a:srgbClr val="7030A0"/>
              </a:solidFill>
              <a:latin typeface="Times New Roman" pitchFamily="18" charset="0"/>
              <a:cs typeface="Times New Roman" pitchFamily="18" charset="0"/>
            </a:endParaRPr>
          </a:p>
        </p:txBody>
      </p:sp>
      <p:cxnSp>
        <p:nvCxnSpPr>
          <p:cNvPr id="22" name="Straight Arrow Connector 21"/>
          <p:cNvCxnSpPr/>
          <p:nvPr/>
        </p:nvCxnSpPr>
        <p:spPr>
          <a:xfrm flipV="1">
            <a:off x="5145364" y="1502248"/>
            <a:ext cx="1596572" cy="1132115"/>
          </a:xfrm>
          <a:prstGeom prst="straightConnector1">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567768" y="1284533"/>
            <a:ext cx="2024691" cy="523220"/>
          </a:xfrm>
          <a:prstGeom prst="rect">
            <a:avLst/>
          </a:prstGeom>
          <a:noFill/>
        </p:spPr>
        <p:txBody>
          <a:bodyPr wrap="square" rtlCol="0">
            <a:spAutoFit/>
          </a:bodyPr>
          <a:lstStyle/>
          <a:p>
            <a:pPr algn="ctr"/>
            <a:r>
              <a:rPr lang="en-US" sz="2800" dirty="0" smtClean="0">
                <a:solidFill>
                  <a:srgbClr val="006600"/>
                </a:solidFill>
                <a:latin typeface="Times New Roman" pitchFamily="18" charset="0"/>
                <a:cs typeface="Times New Roman" pitchFamily="18" charset="0"/>
              </a:rPr>
              <a:t>Tia </a:t>
            </a:r>
            <a:r>
              <a:rPr lang="en-US" sz="2800" dirty="0" err="1" smtClean="0">
                <a:solidFill>
                  <a:srgbClr val="006600"/>
                </a:solidFill>
                <a:latin typeface="Times New Roman" pitchFamily="18" charset="0"/>
                <a:cs typeface="Times New Roman" pitchFamily="18" charset="0"/>
              </a:rPr>
              <a:t>phản</a:t>
            </a:r>
            <a:r>
              <a:rPr lang="en-US" sz="2800" dirty="0" smtClean="0">
                <a:solidFill>
                  <a:srgbClr val="006600"/>
                </a:solidFill>
                <a:latin typeface="Times New Roman" pitchFamily="18" charset="0"/>
                <a:cs typeface="Times New Roman" pitchFamily="18" charset="0"/>
              </a:rPr>
              <a:t> </a:t>
            </a:r>
            <a:r>
              <a:rPr lang="en-US" sz="2800" dirty="0" err="1" smtClean="0">
                <a:solidFill>
                  <a:srgbClr val="006600"/>
                </a:solidFill>
                <a:latin typeface="Times New Roman" pitchFamily="18" charset="0"/>
                <a:cs typeface="Times New Roman" pitchFamily="18" charset="0"/>
              </a:rPr>
              <a:t>xạ</a:t>
            </a:r>
            <a:endParaRPr lang="en-US" sz="2800" dirty="0">
              <a:solidFill>
                <a:srgbClr val="006600"/>
              </a:solidFill>
              <a:latin typeface="Times New Roman" pitchFamily="18" charset="0"/>
              <a:cs typeface="Times New Roman" pitchFamily="18" charset="0"/>
            </a:endParaRPr>
          </a:p>
        </p:txBody>
      </p:sp>
      <p:cxnSp>
        <p:nvCxnSpPr>
          <p:cNvPr id="24" name="Straight Arrow Connector 23"/>
          <p:cNvCxnSpPr/>
          <p:nvPr/>
        </p:nvCxnSpPr>
        <p:spPr>
          <a:xfrm flipV="1">
            <a:off x="7489370" y="4165600"/>
            <a:ext cx="1698173" cy="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9100460" y="3904341"/>
            <a:ext cx="1611086" cy="523220"/>
          </a:xfrm>
          <a:prstGeom prst="rect">
            <a:avLst/>
          </a:prstGeom>
          <a:noFill/>
        </p:spPr>
        <p:txBody>
          <a:bodyPr wrap="square" rtlCol="0">
            <a:spAutoFit/>
          </a:bodyPr>
          <a:lstStyle/>
          <a:p>
            <a:pPr algn="ctr"/>
            <a:r>
              <a:rPr lang="en-US" sz="2800" dirty="0" err="1" smtClean="0">
                <a:solidFill>
                  <a:srgbClr val="00B0F0"/>
                </a:solidFill>
                <a:latin typeface="Times New Roman" pitchFamily="18" charset="0"/>
                <a:cs typeface="Times New Roman" pitchFamily="18" charset="0"/>
              </a:rPr>
              <a:t>Điểm</a:t>
            </a:r>
            <a:r>
              <a:rPr lang="en-US" sz="2800" dirty="0" smtClean="0">
                <a:solidFill>
                  <a:srgbClr val="00B0F0"/>
                </a:solidFill>
                <a:latin typeface="Times New Roman" pitchFamily="18" charset="0"/>
                <a:cs typeface="Times New Roman" pitchFamily="18" charset="0"/>
              </a:rPr>
              <a:t> </a:t>
            </a:r>
            <a:r>
              <a:rPr lang="en-US" sz="2800" dirty="0" err="1" smtClean="0">
                <a:solidFill>
                  <a:srgbClr val="00B0F0"/>
                </a:solidFill>
                <a:latin typeface="Times New Roman" pitchFamily="18" charset="0"/>
                <a:cs typeface="Times New Roman" pitchFamily="18" charset="0"/>
              </a:rPr>
              <a:t>tới</a:t>
            </a:r>
            <a:endParaRPr lang="en-US" sz="2800" dirty="0">
              <a:solidFill>
                <a:srgbClr val="00B0F0"/>
              </a:solidFill>
              <a:latin typeface="Times New Roman" pitchFamily="18" charset="0"/>
              <a:cs typeface="Times New Roman" pitchFamily="18" charset="0"/>
            </a:endParaRPr>
          </a:p>
        </p:txBody>
      </p:sp>
      <p:cxnSp>
        <p:nvCxnSpPr>
          <p:cNvPr id="29" name="Straight Arrow Connector 28"/>
          <p:cNvCxnSpPr/>
          <p:nvPr/>
        </p:nvCxnSpPr>
        <p:spPr>
          <a:xfrm rot="10800000">
            <a:off x="2989943" y="3338287"/>
            <a:ext cx="1567542" cy="79828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30511" y="3018971"/>
            <a:ext cx="2162628" cy="523220"/>
          </a:xfrm>
          <a:prstGeom prst="rect">
            <a:avLst/>
          </a:prstGeom>
          <a:noFill/>
        </p:spPr>
        <p:txBody>
          <a:bodyPr wrap="square" rtlCol="0">
            <a:spAutoFit/>
          </a:bodyPr>
          <a:lstStyle/>
          <a:p>
            <a:pPr algn="ctr"/>
            <a:r>
              <a:rPr lang="en-US" sz="2800" dirty="0" err="1" smtClean="0">
                <a:solidFill>
                  <a:srgbClr val="FF0000"/>
                </a:solidFill>
                <a:latin typeface="Times New Roman" pitchFamily="18" charset="0"/>
                <a:cs typeface="Times New Roman" pitchFamily="18" charset="0"/>
              </a:rPr>
              <a:t>Pháp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tuyến</a:t>
            </a:r>
            <a:endParaRPr lang="en-US" sz="2800" dirty="0">
              <a:solidFill>
                <a:srgbClr val="FF0000"/>
              </a:solidFill>
              <a:latin typeface="Times New Roman" pitchFamily="18" charset="0"/>
              <a:cs typeface="Times New Roman" pitchFamily="18" charset="0"/>
            </a:endParaRPr>
          </a:p>
        </p:txBody>
      </p:sp>
      <p:cxnSp>
        <p:nvCxnSpPr>
          <p:cNvPr id="33" name="Straight Arrow Connector 32"/>
          <p:cNvCxnSpPr/>
          <p:nvPr/>
        </p:nvCxnSpPr>
        <p:spPr>
          <a:xfrm rot="10800000">
            <a:off x="3512457" y="2075544"/>
            <a:ext cx="1741714" cy="136434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248227" y="1799771"/>
            <a:ext cx="2452916" cy="523220"/>
          </a:xfrm>
          <a:prstGeom prst="rect">
            <a:avLst/>
          </a:prstGeom>
          <a:noFill/>
        </p:spPr>
        <p:txBody>
          <a:bodyPr wrap="square" rtlCol="0">
            <a:spAutoFit/>
          </a:bodyPr>
          <a:lstStyle/>
          <a:p>
            <a:pPr algn="ctr"/>
            <a:r>
              <a:rPr lang="en-US" sz="2800" dirty="0" err="1" smtClean="0">
                <a:solidFill>
                  <a:srgbClr val="FF00FF"/>
                </a:solidFill>
                <a:latin typeface="Times New Roman" pitchFamily="18" charset="0"/>
                <a:cs typeface="Times New Roman" pitchFamily="18" charset="0"/>
              </a:rPr>
              <a:t>Mặt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phẳng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tới</a:t>
            </a:r>
            <a:endParaRPr lang="en-US" sz="2800" dirty="0">
              <a:solidFill>
                <a:srgbClr val="FF00FF"/>
              </a:solidFill>
              <a:latin typeface="Times New Roman" pitchFamily="18" charset="0"/>
              <a:cs typeface="Times New Roman" pitchFamily="18" charset="0"/>
            </a:endParaRPr>
          </a:p>
        </p:txBody>
      </p:sp>
      <p:cxnSp>
        <p:nvCxnSpPr>
          <p:cNvPr id="36" name="Straight Arrow Connector 35"/>
          <p:cNvCxnSpPr/>
          <p:nvPr/>
        </p:nvCxnSpPr>
        <p:spPr>
          <a:xfrm rot="10800000" flipV="1">
            <a:off x="3686629" y="4339771"/>
            <a:ext cx="3178628" cy="580571"/>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525483" y="4659080"/>
            <a:ext cx="1262743" cy="523220"/>
          </a:xfrm>
          <a:prstGeom prst="rect">
            <a:avLst/>
          </a:prstGeom>
          <a:noFill/>
        </p:spPr>
        <p:txBody>
          <a:bodyPr wrap="square" rtlCol="0">
            <a:spAutoFit/>
          </a:bodyPr>
          <a:lstStyle/>
          <a:p>
            <a:pPr algn="ctr"/>
            <a:r>
              <a:rPr lang="en-US" sz="2800" dirty="0" err="1" smtClean="0">
                <a:solidFill>
                  <a:schemeClr val="accent2">
                    <a:lumMod val="75000"/>
                  </a:schemeClr>
                </a:solidFill>
                <a:latin typeface="Times New Roman" pitchFamily="18" charset="0"/>
                <a:cs typeface="Times New Roman" pitchFamily="18" charset="0"/>
              </a:rPr>
              <a:t>Góc</a:t>
            </a:r>
            <a:r>
              <a:rPr lang="en-US" sz="2800" dirty="0" smtClean="0">
                <a:solidFill>
                  <a:schemeClr val="accent2">
                    <a:lumMod val="75000"/>
                  </a:schemeClr>
                </a:solidFill>
                <a:latin typeface="Times New Roman" pitchFamily="18" charset="0"/>
                <a:cs typeface="Times New Roman" pitchFamily="18" charset="0"/>
              </a:rPr>
              <a:t> </a:t>
            </a:r>
            <a:r>
              <a:rPr lang="en-US" sz="2800" dirty="0" err="1" smtClean="0">
                <a:solidFill>
                  <a:schemeClr val="accent2">
                    <a:lumMod val="75000"/>
                  </a:schemeClr>
                </a:solidFill>
                <a:latin typeface="Times New Roman" pitchFamily="18" charset="0"/>
                <a:cs typeface="Times New Roman" pitchFamily="18" charset="0"/>
              </a:rPr>
              <a:t>tới</a:t>
            </a:r>
            <a:endParaRPr lang="en-US" sz="2800" dirty="0">
              <a:solidFill>
                <a:schemeClr val="accent2">
                  <a:lumMod val="75000"/>
                </a:schemeClr>
              </a:solidFill>
              <a:latin typeface="Times New Roman" pitchFamily="18" charset="0"/>
              <a:cs typeface="Times New Roman" pitchFamily="18" charset="0"/>
            </a:endParaRPr>
          </a:p>
        </p:txBody>
      </p:sp>
      <p:cxnSp>
        <p:nvCxnSpPr>
          <p:cNvPr id="39" name="Straight Arrow Connector 38"/>
          <p:cNvCxnSpPr/>
          <p:nvPr/>
        </p:nvCxnSpPr>
        <p:spPr>
          <a:xfrm rot="5400000" flipH="1" flipV="1">
            <a:off x="6284687" y="3352800"/>
            <a:ext cx="1117602" cy="13063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28229" y="2162628"/>
            <a:ext cx="2583544" cy="522515"/>
          </a:xfrm>
          <a:prstGeom prst="rect">
            <a:avLst/>
          </a:prstGeom>
          <a:noFill/>
        </p:spPr>
        <p:txBody>
          <a:bodyPr wrap="square" rtlCol="0">
            <a:spAutoFit/>
          </a:bodyPr>
          <a:lstStyle/>
          <a:p>
            <a:pPr algn="ct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000"/>
                                        <p:tgtEl>
                                          <p:spTgt spid="15"/>
                                        </p:tgtEl>
                                      </p:cBhvr>
                                    </p:animEffect>
                                  </p:childTnLst>
                                </p:cTn>
                              </p:par>
                            </p:childTnLst>
                          </p:cTn>
                        </p:par>
                        <p:par>
                          <p:cTn id="8" fill="hold">
                            <p:stCondLst>
                              <p:cond delay="1000"/>
                            </p:stCondLst>
                            <p:childTnLst>
                              <p:par>
                                <p:cTn id="9" presetID="13" presetClass="entr" presetSubtype="16"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plus(in)">
                                      <p:cBhvr>
                                        <p:cTn id="11" dur="1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3"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trips(upRight)">
                                      <p:cBhvr>
                                        <p:cTn id="16" dur="500"/>
                                        <p:tgtEl>
                                          <p:spTgt spid="17"/>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strips(downRight)">
                                      <p:cBhvr>
                                        <p:cTn id="25" dur="500"/>
                                        <p:tgtEl>
                                          <p:spTgt spid="19"/>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circle(in)">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strips(upRight)">
                                      <p:cBhvr>
                                        <p:cTn id="34" dur="500"/>
                                        <p:tgtEl>
                                          <p:spTgt spid="22"/>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circle(in)">
                                      <p:cBhvr>
                                        <p:cTn id="38" dur="20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3"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strips(upRight)">
                                      <p:cBhvr>
                                        <p:cTn id="43" dur="500"/>
                                        <p:tgtEl>
                                          <p:spTgt spid="24"/>
                                        </p:tgtEl>
                                      </p:cBhvr>
                                    </p:animEffect>
                                  </p:childTnLst>
                                </p:cTn>
                              </p:par>
                            </p:childTnLst>
                          </p:cTn>
                        </p:par>
                        <p:par>
                          <p:cTn id="44" fill="hold">
                            <p:stCondLst>
                              <p:cond delay="500"/>
                            </p:stCondLst>
                            <p:childTnLst>
                              <p:par>
                                <p:cTn id="45" presetID="6" presetClass="entr" presetSubtype="16"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circle(in)">
                                      <p:cBhvr>
                                        <p:cTn id="47" dur="20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9"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strips(upLeft)">
                                      <p:cBhvr>
                                        <p:cTn id="52" dur="500"/>
                                        <p:tgtEl>
                                          <p:spTgt spid="29"/>
                                        </p:tgtEl>
                                      </p:cBhvr>
                                    </p:animEffect>
                                  </p:childTnLst>
                                </p:cTn>
                              </p:par>
                            </p:childTnLst>
                          </p:cTn>
                        </p:par>
                        <p:par>
                          <p:cTn id="53" fill="hold">
                            <p:stCondLst>
                              <p:cond delay="500"/>
                            </p:stCondLst>
                            <p:childTnLst>
                              <p:par>
                                <p:cTn id="54" presetID="6" presetClass="entr" presetSubtype="16"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circle(in)">
                                      <p:cBhvr>
                                        <p:cTn id="56" dur="20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9"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strips(upLeft)">
                                      <p:cBhvr>
                                        <p:cTn id="61" dur="500"/>
                                        <p:tgtEl>
                                          <p:spTgt spid="33"/>
                                        </p:tgtEl>
                                      </p:cBhvr>
                                    </p:animEffect>
                                  </p:childTnLst>
                                </p:cTn>
                              </p:par>
                            </p:childTnLst>
                          </p:cTn>
                        </p:par>
                        <p:par>
                          <p:cTn id="62" fill="hold">
                            <p:stCondLst>
                              <p:cond delay="500"/>
                            </p:stCondLst>
                            <p:childTnLst>
                              <p:par>
                                <p:cTn id="63" presetID="6" presetClass="entr" presetSubtype="16"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circle(in)">
                                      <p:cBhvr>
                                        <p:cTn id="65" dur="20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12" fill="hold"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strips(downLeft)">
                                      <p:cBhvr>
                                        <p:cTn id="70" dur="500"/>
                                        <p:tgtEl>
                                          <p:spTgt spid="36"/>
                                        </p:tgtEl>
                                      </p:cBhvr>
                                    </p:animEffect>
                                  </p:childTnLst>
                                </p:cTn>
                              </p:par>
                            </p:childTnLst>
                          </p:cTn>
                        </p:par>
                        <p:par>
                          <p:cTn id="71" fill="hold">
                            <p:stCondLst>
                              <p:cond delay="500"/>
                            </p:stCondLst>
                            <p:childTnLst>
                              <p:par>
                                <p:cTn id="72" presetID="6" presetClass="entr" presetSubtype="16" fill="hold" grpId="0" nodeType="after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circle(in)">
                                      <p:cBhvr>
                                        <p:cTn id="74" dur="20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3"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strips(upRight)">
                                      <p:cBhvr>
                                        <p:cTn id="79" dur="500"/>
                                        <p:tgtEl>
                                          <p:spTgt spid="39"/>
                                        </p:tgtEl>
                                      </p:cBhvr>
                                    </p:animEffect>
                                  </p:childTnLst>
                                </p:cTn>
                              </p:par>
                            </p:childTnLst>
                          </p:cTn>
                        </p:par>
                        <p:par>
                          <p:cTn id="80" fill="hold">
                            <p:stCondLst>
                              <p:cond delay="500"/>
                            </p:stCondLst>
                            <p:childTnLst>
                              <p:par>
                                <p:cTn id="81" presetID="6" presetClass="entr" presetSubtype="16"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circle(in)">
                                      <p:cBhvr>
                                        <p:cTn id="8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P spid="23" grpId="0"/>
      <p:bldP spid="25" grpId="0"/>
      <p:bldP spid="30" grpId="0"/>
      <p:bldP spid="34" grpId="0"/>
      <p:bldP spid="3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2192000"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b="1"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0" name="TextBox 9"/>
          <p:cNvSpPr txBox="1"/>
          <p:nvPr/>
        </p:nvSpPr>
        <p:spPr>
          <a:xfrm>
            <a:off x="0" y="1022144"/>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217714" y="1914775"/>
            <a:ext cx="6270172" cy="1815882"/>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chùm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song song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nhiều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hướng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4694262"/>
            <a:ext cx="8969829"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hình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pic>
        <p:nvPicPr>
          <p:cNvPr id="3074" name="Picture 2" descr="C:\Users\AsuS\Desktop\Capture.PNG"/>
          <p:cNvPicPr>
            <a:picLocks noChangeAspect="1" noChangeArrowheads="1"/>
          </p:cNvPicPr>
          <p:nvPr/>
        </p:nvPicPr>
        <p:blipFill>
          <a:blip r:embed="rId2" cstate="print"/>
          <a:srcRect/>
          <a:stretch>
            <a:fillRect/>
          </a:stretch>
        </p:blipFill>
        <p:spPr bwMode="auto">
          <a:xfrm>
            <a:off x="6545943" y="1016908"/>
            <a:ext cx="5646057" cy="3145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500" fill="hold"/>
                                        <p:tgtEl>
                                          <p:spTgt spid="3074"/>
                                        </p:tgtEl>
                                        <p:attrNameLst>
                                          <p:attrName>ppt_w</p:attrName>
                                        </p:attrNameLst>
                                      </p:cBhvr>
                                      <p:tavLst>
                                        <p:tav tm="0">
                                          <p:val>
                                            <p:fltVal val="0"/>
                                          </p:val>
                                        </p:tav>
                                        <p:tav tm="100000">
                                          <p:val>
                                            <p:strVal val="#ppt_w"/>
                                          </p:val>
                                        </p:tav>
                                      </p:tavLst>
                                    </p:anim>
                                    <p:anim calcmode="lin" valueType="num">
                                      <p:cBhvr>
                                        <p:cTn id="12" dur="500" fill="hold"/>
                                        <p:tgtEl>
                                          <p:spTgt spid="3074"/>
                                        </p:tgtEl>
                                        <p:attrNameLst>
                                          <p:attrName>ppt_h</p:attrName>
                                        </p:attrNameLst>
                                      </p:cBhvr>
                                      <p:tavLst>
                                        <p:tav tm="0">
                                          <p:val>
                                            <p:fltVal val="0"/>
                                          </p:val>
                                        </p:tav>
                                        <p:tav tm="100000">
                                          <p:val>
                                            <p:strVal val="#ppt_h"/>
                                          </p:val>
                                        </p:tav>
                                      </p:tavLst>
                                    </p:anim>
                                    <p:animEffect transition="in" filter="fade">
                                      <p:cBhvr>
                                        <p:cTn id="13" dur="500"/>
                                        <p:tgtEl>
                                          <p:spTgt spid="307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2" cstate="print"/>
          <a:srcRect/>
          <a:stretch>
            <a:fillRect/>
          </a:stretch>
        </p:blipFill>
        <p:spPr bwMode="auto">
          <a:xfrm>
            <a:off x="817176" y="1262765"/>
            <a:ext cx="10781553" cy="446314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722994" y="1566182"/>
            <a:ext cx="11112128" cy="410890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0" fill="hold" nodeType="clickEffect">
                                  <p:stCondLst>
                                    <p:cond delay="0"/>
                                  </p:stCondLst>
                                  <p:iterate type="lt">
                                    <p:tmPct val="0"/>
                                  </p:iterate>
                                  <p:childTnLst>
                                    <p:anim calcmode="lin" valueType="num">
                                      <p:cBhvr>
                                        <p:cTn id="14" dur="500"/>
                                        <p:tgtEl>
                                          <p:spTgt spid="2"/>
                                        </p:tgtEl>
                                        <p:attrNameLst>
                                          <p:attrName>ppt_w</p:attrName>
                                        </p:attrNameLst>
                                      </p:cBhvr>
                                      <p:tavLst>
                                        <p:tav tm="0">
                                          <p:val>
                                            <p:strVal val="ppt_w"/>
                                          </p:val>
                                        </p:tav>
                                        <p:tav tm="100000">
                                          <p:val>
                                            <p:fltVal val="0"/>
                                          </p:val>
                                        </p:tav>
                                      </p:tavLst>
                                    </p:anim>
                                    <p:anim calcmode="lin" valueType="num">
                                      <p:cBhvr>
                                        <p:cTn id="15" dur="500"/>
                                        <p:tgtEl>
                                          <p:spTgt spid="2"/>
                                        </p:tgtEl>
                                        <p:attrNameLst>
                                          <p:attrName>ppt_h</p:attrName>
                                        </p:attrNameLst>
                                      </p:cBhvr>
                                      <p:tavLst>
                                        <p:tav tm="0">
                                          <p:val>
                                            <p:strVal val="ppt_h"/>
                                          </p:val>
                                        </p:tav>
                                        <p:tav tm="100000">
                                          <p:val>
                                            <p:fltVal val="0"/>
                                          </p:val>
                                        </p:tav>
                                      </p:tavLst>
                                    </p:anim>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49" presetClass="entr" presetSubtype="0" decel="10000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 calcmode="lin" valueType="num">
                                      <p:cBhvr>
                                        <p:cTn id="20" dur="2000" fill="hold"/>
                                        <p:tgtEl>
                                          <p:spTgt spid="1027"/>
                                        </p:tgtEl>
                                        <p:attrNameLst>
                                          <p:attrName>ppt_w</p:attrName>
                                        </p:attrNameLst>
                                      </p:cBhvr>
                                      <p:tavLst>
                                        <p:tav tm="0">
                                          <p:val>
                                            <p:fltVal val="0"/>
                                          </p:val>
                                        </p:tav>
                                        <p:tav tm="100000">
                                          <p:val>
                                            <p:strVal val="#ppt_w"/>
                                          </p:val>
                                        </p:tav>
                                      </p:tavLst>
                                    </p:anim>
                                    <p:anim calcmode="lin" valueType="num">
                                      <p:cBhvr>
                                        <p:cTn id="21" dur="2000" fill="hold"/>
                                        <p:tgtEl>
                                          <p:spTgt spid="1027"/>
                                        </p:tgtEl>
                                        <p:attrNameLst>
                                          <p:attrName>ppt_h</p:attrName>
                                        </p:attrNameLst>
                                      </p:cBhvr>
                                      <p:tavLst>
                                        <p:tav tm="0">
                                          <p:val>
                                            <p:fltVal val="0"/>
                                          </p:val>
                                        </p:tav>
                                        <p:tav tm="100000">
                                          <p:val>
                                            <p:strVal val="#ppt_h"/>
                                          </p:val>
                                        </p:tav>
                                      </p:tavLst>
                                    </p:anim>
                                    <p:anim calcmode="lin" valueType="num">
                                      <p:cBhvr>
                                        <p:cTn id="22" dur="2000" fill="hold"/>
                                        <p:tgtEl>
                                          <p:spTgt spid="1027"/>
                                        </p:tgtEl>
                                        <p:attrNameLst>
                                          <p:attrName>style.rotation</p:attrName>
                                        </p:attrNameLst>
                                      </p:cBhvr>
                                      <p:tavLst>
                                        <p:tav tm="0">
                                          <p:val>
                                            <p:fltVal val="360"/>
                                          </p:val>
                                        </p:tav>
                                        <p:tav tm="100000">
                                          <p:val>
                                            <p:fltVal val="0"/>
                                          </p:val>
                                        </p:tav>
                                      </p:tavLst>
                                    </p:anim>
                                    <p:animEffect transition="in" filter="fade">
                                      <p:cBhvr>
                                        <p:cTn id="2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3048001" y="547688"/>
            <a:ext cx="4862286" cy="63103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1" y="1192655"/>
            <a:ext cx="12180161" cy="2566534"/>
          </a:xfrm>
          <a:prstGeom prst="rect">
            <a:avLst/>
          </a:prstGeom>
          <a:noFill/>
          <a:ln w="9525">
            <a:noFill/>
            <a:miter lim="800000"/>
            <a:headEnd/>
            <a:tailEnd/>
          </a:ln>
          <a:effectLst/>
        </p:spPr>
      </p:pic>
      <p:sp>
        <p:nvSpPr>
          <p:cNvPr id="6" name="Rectangle 5"/>
          <p:cNvSpPr/>
          <p:nvPr/>
        </p:nvSpPr>
        <p:spPr>
          <a:xfrm>
            <a:off x="574809" y="3824891"/>
            <a:ext cx="7475123" cy="523220"/>
          </a:xfrm>
          <a:prstGeom prst="rect">
            <a:avLst/>
          </a:prstGeom>
        </p:spPr>
        <p:txBody>
          <a:bodyPr wrap="none">
            <a:spAutoFit/>
          </a:bodyPr>
          <a:lstStyle/>
          <a:p>
            <a:r>
              <a:rPr lang="en-US" sz="2800" dirty="0" smtClean="0">
                <a:solidFill>
                  <a:srgbClr val="FF00FF"/>
                </a:solidFill>
                <a:latin typeface="Times New Roman" pitchFamily="18" charset="0"/>
                <a:cs typeface="Times New Roman" pitchFamily="18" charset="0"/>
              </a:rPr>
              <a:t>a. </a:t>
            </a:r>
            <a:r>
              <a:rPr lang="en-US" sz="2800" dirty="0" err="1" smtClean="0">
                <a:solidFill>
                  <a:srgbClr val="FF00FF"/>
                </a:solidFill>
                <a:latin typeface="Times New Roman" pitchFamily="18" charset="0"/>
                <a:cs typeface="Times New Roman" pitchFamily="18" charset="0"/>
              </a:rPr>
              <a:t>Phản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xạ</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các</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tia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phản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xạ</a:t>
            </a:r>
            <a:r>
              <a:rPr lang="en-US" sz="2800" dirty="0" smtClean="0">
                <a:solidFill>
                  <a:srgbClr val="FF00FF"/>
                </a:solidFill>
                <a:latin typeface="Times New Roman" pitchFamily="18" charset="0"/>
                <a:cs typeface="Times New Roman" pitchFamily="18" charset="0"/>
              </a:rPr>
              <a:t> song song </a:t>
            </a:r>
            <a:r>
              <a:rPr lang="en-US" sz="2800" dirty="0" err="1" smtClean="0">
                <a:solidFill>
                  <a:srgbClr val="FF00FF"/>
                </a:solidFill>
                <a:latin typeface="Times New Roman" pitchFamily="18" charset="0"/>
                <a:cs typeface="Times New Roman" pitchFamily="18" charset="0"/>
              </a:rPr>
              <a:t>với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nhau</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sp>
        <p:nvSpPr>
          <p:cNvPr id="7" name="Rectangle 6"/>
          <p:cNvSpPr/>
          <p:nvPr/>
        </p:nvSpPr>
        <p:spPr>
          <a:xfrm>
            <a:off x="638628" y="4433264"/>
            <a:ext cx="8679543" cy="954107"/>
          </a:xfrm>
          <a:prstGeom prst="rect">
            <a:avLst/>
          </a:prstGeom>
        </p:spPr>
        <p:txBody>
          <a:bodyPr wrap="square">
            <a:spAutoFit/>
          </a:bodyPr>
          <a:lstStyle/>
          <a:p>
            <a:r>
              <a:rPr lang="vi-VN" sz="2800" dirty="0" smtClean="0">
                <a:solidFill>
                  <a:srgbClr val="FF00FF"/>
                </a:solidFill>
                <a:latin typeface="Times New Roman" pitchFamily="18" charset="0"/>
                <a:cs typeface="Times New Roman" pitchFamily="18" charset="0"/>
              </a:rPr>
              <a:t>b. Phản xạ khuếch tán cho các tia phản xạ không song song nhau mà chúng bị phản xạ theo các hướng khác nhau.</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4)">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1"/>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2000249"/>
            <a:ext cx="12192000" cy="807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2438400" y="927438"/>
            <a:ext cx="7213600" cy="196816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505756" y="1114962"/>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GIẢI CỨU</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7"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5486400" y="5357588"/>
            <a:ext cx="1426197" cy="58563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495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1000"/>
                                        <p:tgtEl>
                                          <p:spTgt spid="1027"/>
                                        </p:tgtEl>
                                      </p:cBhvr>
                                    </p:animEffect>
                                    <p:anim calcmode="lin" valueType="num">
                                      <p:cBhvr>
                                        <p:cTn id="19" dur="1000" fill="hold"/>
                                        <p:tgtEl>
                                          <p:spTgt spid="1027"/>
                                        </p:tgtEl>
                                        <p:attrNameLst>
                                          <p:attrName>ppt_x</p:attrName>
                                        </p:attrNameLst>
                                      </p:cBhvr>
                                      <p:tavLst>
                                        <p:tav tm="0">
                                          <p:val>
                                            <p:strVal val="#ppt_x"/>
                                          </p:val>
                                        </p:tav>
                                        <p:tav tm="100000">
                                          <p:val>
                                            <p:strVal val="#ppt_x"/>
                                          </p:val>
                                        </p:tav>
                                      </p:tavLst>
                                    </p:anim>
                                    <p:anim calcmode="lin" valueType="num">
                                      <p:cBhvr>
                                        <p:cTn id="20" dur="1000" fill="hold"/>
                                        <p:tgtEl>
                                          <p:spTgt spid="102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2" cstate="print"/>
          <a:srcRect/>
          <a:stretch>
            <a:fillRect/>
          </a:stretch>
        </p:blipFill>
        <p:spPr bwMode="auto">
          <a:xfrm>
            <a:off x="1139930" y="1244600"/>
            <a:ext cx="10410092" cy="609600"/>
          </a:xfrm>
          <a:prstGeom prst="rect">
            <a:avLst/>
          </a:prstGeom>
          <a:noFill/>
          <a:ln w="9525">
            <a:noFill/>
            <a:miter lim="800000"/>
            <a:headEnd/>
            <a:tailEnd/>
          </a:ln>
        </p:spPr>
      </p:pic>
      <p:pic>
        <p:nvPicPr>
          <p:cNvPr id="8196" name="Picture 3"/>
          <p:cNvPicPr>
            <a:picLocks noChangeAspect="1" noChangeArrowheads="1"/>
          </p:cNvPicPr>
          <p:nvPr/>
        </p:nvPicPr>
        <p:blipFill>
          <a:blip r:embed="rId3" cstate="print"/>
          <a:srcRect/>
          <a:stretch>
            <a:fillRect/>
          </a:stretch>
        </p:blipFill>
        <p:spPr bwMode="auto">
          <a:xfrm>
            <a:off x="2813538" y="2057400"/>
            <a:ext cx="6377354" cy="1371600"/>
          </a:xfrm>
          <a:prstGeom prst="rect">
            <a:avLst/>
          </a:prstGeom>
          <a:noFill/>
          <a:ln w="9525">
            <a:noFill/>
            <a:miter lim="800000"/>
            <a:headEnd/>
            <a:tailEnd/>
          </a:ln>
        </p:spPr>
      </p:pic>
      <p:pic>
        <p:nvPicPr>
          <p:cNvPr id="8197" name="Picture 4"/>
          <p:cNvPicPr>
            <a:picLocks noChangeAspect="1" noChangeArrowheads="1"/>
          </p:cNvPicPr>
          <p:nvPr/>
        </p:nvPicPr>
        <p:blipFill>
          <a:blip r:embed="rId4" cstate="print"/>
          <a:srcRect/>
          <a:stretch>
            <a:fillRect/>
          </a:stretch>
        </p:blipFill>
        <p:spPr bwMode="auto">
          <a:xfrm>
            <a:off x="844062" y="3657600"/>
            <a:ext cx="10691446" cy="914400"/>
          </a:xfrm>
          <a:prstGeom prst="rect">
            <a:avLst/>
          </a:prstGeom>
          <a:noFill/>
          <a:ln w="9525">
            <a:noFill/>
            <a:miter lim="800000"/>
            <a:headEnd/>
            <a:tailEnd/>
          </a:ln>
        </p:spPr>
      </p:pic>
      <p:pic>
        <p:nvPicPr>
          <p:cNvPr id="8198" name="Picture 5"/>
          <p:cNvPicPr>
            <a:picLocks noChangeAspect="1" noChangeArrowheads="1"/>
          </p:cNvPicPr>
          <p:nvPr/>
        </p:nvPicPr>
        <p:blipFill>
          <a:blip r:embed="rId5" cstate="print"/>
          <a:srcRect/>
          <a:stretch>
            <a:fillRect/>
          </a:stretch>
        </p:blipFill>
        <p:spPr bwMode="auto">
          <a:xfrm>
            <a:off x="890954" y="4865688"/>
            <a:ext cx="10691446"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3315" y="382565"/>
            <a:ext cx="9419771" cy="2062103"/>
          </a:xfrm>
          <a:prstGeom prst="rect">
            <a:avLst/>
          </a:prstGeom>
        </p:spPr>
        <p:txBody>
          <a:bodyPr wrap="square">
            <a:spAutoFit/>
          </a:bodyPr>
          <a:lstStyle/>
          <a:p>
            <a:r>
              <a:rPr lang="vi-VN" sz="3200" smtClean="0">
                <a:solidFill>
                  <a:srgbClr val="FF0000"/>
                </a:solidFill>
                <a:latin typeface="Times New Roman" pitchFamily="18" charset="0"/>
                <a:cs typeface="Times New Roman" pitchFamily="18" charset="0"/>
              </a:rPr>
              <a:t>Một học sinh cho rằng: “Trong hiện tượng phản xạ khuếch tán, sở dĩ ta không nhìn thấy ảnh của vật là do hiện tượng này không tuân theo đúng định luật phản xạ ánh sáng”. Theo em, nhận định đó đúng hay sai?</a:t>
            </a:r>
            <a:endParaRPr lang="vi-VN" sz="320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9306" cy="2195932"/>
          </a:xfrm>
          <a:prstGeom prst="rect">
            <a:avLst/>
          </a:prstGeom>
        </p:spPr>
      </p:pic>
      <p:sp>
        <p:nvSpPr>
          <p:cNvPr id="4" name="Rectangle 3"/>
          <p:cNvSpPr/>
          <p:nvPr/>
        </p:nvSpPr>
        <p:spPr>
          <a:xfrm>
            <a:off x="812799" y="2819738"/>
            <a:ext cx="9985829" cy="2677656"/>
          </a:xfrm>
          <a:prstGeom prst="rect">
            <a:avLst/>
          </a:prstGeom>
        </p:spPr>
        <p:txBody>
          <a:bodyPr wrap="square">
            <a:spAutoFit/>
          </a:bodyPr>
          <a:lstStyle/>
          <a:p>
            <a:r>
              <a:rPr lang="en-US" sz="2800" smtClean="0">
                <a:solidFill>
                  <a:srgbClr val="0000CC"/>
                </a:solidFill>
                <a:latin typeface="Times New Roman" pitchFamily="18" charset="0"/>
                <a:cs typeface="Times New Roman" pitchFamily="18" charset="0"/>
              </a:rPr>
              <a:t>Nhận </a:t>
            </a:r>
            <a:r>
              <a:rPr lang="vi-VN" sz="2800" smtClean="0">
                <a:solidFill>
                  <a:srgbClr val="0000CC"/>
                </a:solidFill>
                <a:latin typeface="Times New Roman" pitchFamily="18" charset="0"/>
                <a:cs typeface="Times New Roman" pitchFamily="18" charset="0"/>
              </a:rPr>
              <a:t>định đó là sai vì:</a:t>
            </a:r>
          </a:p>
          <a:p>
            <a:r>
              <a:rPr lang="vi-VN" sz="2800" smtClean="0">
                <a:solidFill>
                  <a:srgbClr val="0000CC"/>
                </a:solidFill>
                <a:latin typeface="Times New Roman" pitchFamily="18" charset="0"/>
                <a:cs typeface="Times New Roman" pitchFamily="18" charset="0"/>
              </a:rPr>
              <a:t>Trong hiện tượng phản xạ khuếch tán, sở dĩ ta không nhìn thấy ảnh của vật vì ánh sáng chiếu tới bề mặt không bằng phẳng khiến các tia sáng phản xạ lại theo nhiều chiều, hướng khác nhau mà mắt ta không thể thu nhận hết được.</a:t>
            </a:r>
          </a:p>
          <a:p>
            <a:r>
              <a:rPr lang="vi-VN" sz="2800" smtClean="0">
                <a:solidFill>
                  <a:srgbClr val="0000CC"/>
                </a:solidFill>
                <a:latin typeface="Times New Roman" pitchFamily="18" charset="0"/>
                <a:cs typeface="Times New Roman" pitchFamily="18" charset="0"/>
              </a:rPr>
              <a:t>=&gt; Ảnh của vật không rõ nét.</a:t>
            </a:r>
            <a:endParaRPr lang="vi-VN" sz="280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
          <p:cNvSpPr txBox="1">
            <a:spLocks noChangeArrowheads="1"/>
          </p:cNvSpPr>
          <p:nvPr/>
        </p:nvSpPr>
        <p:spPr bwMode="auto">
          <a:xfrm>
            <a:off x="203200" y="228600"/>
            <a:ext cx="11582400" cy="946150"/>
          </a:xfrm>
          <a:prstGeom prst="rect">
            <a:avLst/>
          </a:prstGeom>
          <a:noFill/>
          <a:ln w="9525">
            <a:noFill/>
            <a:miter lim="800000"/>
            <a:headEnd/>
            <a:tailEnd/>
          </a:ln>
        </p:spPr>
        <p:txBody>
          <a:bodyPr>
            <a:spAutoFit/>
          </a:bodyPr>
          <a:lstStyle/>
          <a:p>
            <a:pPr algn="just" eaLnBrk="1" hangingPunct="1">
              <a:spcBef>
                <a:spcPct val="50000"/>
              </a:spcBef>
            </a:pPr>
            <a:r>
              <a:rPr lang="en-US" altLang="en-US" sz="2800" b="1">
                <a:latin typeface="Times New Roman" pitchFamily="18" charset="0"/>
                <a:cs typeface="Times New Roman" pitchFamily="18" charset="0"/>
              </a:rPr>
              <a:t>Hãy quan sát TN và cho biết: phải để đèn pin theo hướng nào để vết sáng đến đúng một điểm A cho trước trên tường?</a:t>
            </a:r>
          </a:p>
        </p:txBody>
      </p:sp>
      <p:sp>
        <p:nvSpPr>
          <p:cNvPr id="3075" name="Freeform 3"/>
          <p:cNvSpPr>
            <a:spLocks/>
          </p:cNvSpPr>
          <p:nvPr/>
        </p:nvSpPr>
        <p:spPr bwMode="auto">
          <a:xfrm>
            <a:off x="9499600" y="1562100"/>
            <a:ext cx="2565401" cy="5181600"/>
          </a:xfrm>
          <a:custGeom>
            <a:avLst/>
            <a:gdLst>
              <a:gd name="T0" fmla="*/ 2147483646 w 1212"/>
              <a:gd name="T1" fmla="*/ 2147483646 h 3264"/>
              <a:gd name="T2" fmla="*/ 0 w 1212"/>
              <a:gd name="T3" fmla="*/ 2147483646 h 3264"/>
              <a:gd name="T4" fmla="*/ 2147483646 w 1212"/>
              <a:gd name="T5" fmla="*/ 2147483646 h 3264"/>
              <a:gd name="T6" fmla="*/ 2147483646 w 1212"/>
              <a:gd name="T7" fmla="*/ 2147483646 h 3264"/>
              <a:gd name="T8" fmla="*/ 2147483646 w 1212"/>
              <a:gd name="T9" fmla="*/ 0 h 3264"/>
              <a:gd name="T10" fmla="*/ 2147483646 w 1212"/>
              <a:gd name="T11" fmla="*/ 2147483646 h 3264"/>
              <a:gd name="T12" fmla="*/ 0 60000 65536"/>
              <a:gd name="T13" fmla="*/ 0 60000 65536"/>
              <a:gd name="T14" fmla="*/ 0 60000 65536"/>
              <a:gd name="T15" fmla="*/ 0 60000 65536"/>
              <a:gd name="T16" fmla="*/ 0 60000 65536"/>
              <a:gd name="T17" fmla="*/ 0 60000 65536"/>
              <a:gd name="T18" fmla="*/ 0 w 1212"/>
              <a:gd name="T19" fmla="*/ 0 h 3264"/>
              <a:gd name="T20" fmla="*/ 1212 w 1212"/>
              <a:gd name="T21" fmla="*/ 3264 h 3264"/>
            </a:gdLst>
            <a:ahLst/>
            <a:cxnLst>
              <a:cxn ang="T12">
                <a:pos x="T0" y="T1"/>
              </a:cxn>
              <a:cxn ang="T13">
                <a:pos x="T2" y="T3"/>
              </a:cxn>
              <a:cxn ang="T14">
                <a:pos x="T4" y="T5"/>
              </a:cxn>
              <a:cxn ang="T15">
                <a:pos x="T6" y="T7"/>
              </a:cxn>
              <a:cxn ang="T16">
                <a:pos x="T8" y="T9"/>
              </a:cxn>
              <a:cxn ang="T17">
                <a:pos x="T10" y="T11"/>
              </a:cxn>
            </a:cxnLst>
            <a:rect l="T18" t="T19" r="T20" b="T21"/>
            <a:pathLst>
              <a:path w="1212" h="3264">
                <a:moveTo>
                  <a:pt x="12" y="88"/>
                </a:moveTo>
                <a:lnTo>
                  <a:pt x="0" y="1860"/>
                </a:lnTo>
                <a:lnTo>
                  <a:pt x="1212" y="3264"/>
                </a:lnTo>
                <a:lnTo>
                  <a:pt x="1200" y="1104"/>
                </a:lnTo>
                <a:lnTo>
                  <a:pt x="12" y="0"/>
                </a:lnTo>
                <a:lnTo>
                  <a:pt x="12" y="88"/>
                </a:lnTo>
                <a:close/>
              </a:path>
            </a:pathLst>
          </a:custGeom>
          <a:solidFill>
            <a:srgbClr val="00B050"/>
          </a:solidFill>
          <a:ln w="9525">
            <a:solidFill>
              <a:schemeClr val="tx1"/>
            </a:solidFill>
            <a:round/>
            <a:headEnd/>
            <a:tailEnd/>
          </a:ln>
        </p:spPr>
        <p:txBody>
          <a:bodyPr/>
          <a:lstStyle/>
          <a:p>
            <a:endParaRPr lang="en-US"/>
          </a:p>
        </p:txBody>
      </p:sp>
      <p:sp>
        <p:nvSpPr>
          <p:cNvPr id="3076" name="AutoShape 4"/>
          <p:cNvSpPr>
            <a:spLocks noChangeArrowheads="1"/>
          </p:cNvSpPr>
          <p:nvPr/>
        </p:nvSpPr>
        <p:spPr bwMode="auto">
          <a:xfrm rot="-5400000">
            <a:off x="9334500" y="2552700"/>
            <a:ext cx="2362200" cy="1524000"/>
          </a:xfrm>
          <a:prstGeom prst="parallelogram">
            <a:avLst>
              <a:gd name="adj" fmla="val 85511"/>
            </a:avLst>
          </a:prstGeom>
          <a:solidFill>
            <a:srgbClr val="D99694"/>
          </a:solidFill>
          <a:ln w="9525" algn="ctr">
            <a:solidFill>
              <a:schemeClr val="tx1"/>
            </a:solidFill>
            <a:miter lim="800000"/>
            <a:headEnd/>
            <a:tailEnd/>
          </a:ln>
        </p:spPr>
        <p:txBody>
          <a:bodyPr vert="eaVert" wrap="none" anchor="ctr"/>
          <a:lstStyle/>
          <a:p>
            <a:pPr eaLnBrk="1" hangingPunct="1"/>
            <a:endParaRPr lang="en-US" altLang="en-US"/>
          </a:p>
        </p:txBody>
      </p:sp>
      <p:sp>
        <p:nvSpPr>
          <p:cNvPr id="3077" name="Freeform 5"/>
          <p:cNvSpPr>
            <a:spLocks/>
          </p:cNvSpPr>
          <p:nvPr/>
        </p:nvSpPr>
        <p:spPr bwMode="auto">
          <a:xfrm>
            <a:off x="3556000" y="1600200"/>
            <a:ext cx="5994400" cy="2971800"/>
          </a:xfrm>
          <a:custGeom>
            <a:avLst/>
            <a:gdLst>
              <a:gd name="T0" fmla="*/ 0 w 3420"/>
              <a:gd name="T1" fmla="*/ 2147483646 h 2160"/>
              <a:gd name="T2" fmla="*/ 2147483646 w 3420"/>
              <a:gd name="T3" fmla="*/ 0 h 2160"/>
              <a:gd name="T4" fmla="*/ 2147483646 w 3420"/>
              <a:gd name="T5" fmla="*/ 2147483646 h 2160"/>
              <a:gd name="T6" fmla="*/ 2147483646 w 3420"/>
              <a:gd name="T7" fmla="*/ 2147483646 h 2160"/>
              <a:gd name="T8" fmla="*/ 0 w 3420"/>
              <a:gd name="T9" fmla="*/ 2147483646 h 2160"/>
              <a:gd name="T10" fmla="*/ 0 60000 65536"/>
              <a:gd name="T11" fmla="*/ 0 60000 65536"/>
              <a:gd name="T12" fmla="*/ 0 60000 65536"/>
              <a:gd name="T13" fmla="*/ 0 60000 65536"/>
              <a:gd name="T14" fmla="*/ 0 60000 65536"/>
              <a:gd name="T15" fmla="*/ 0 w 3420"/>
              <a:gd name="T16" fmla="*/ 0 h 2160"/>
              <a:gd name="T17" fmla="*/ 3420 w 3420"/>
              <a:gd name="T18" fmla="*/ 2160 h 2160"/>
            </a:gdLst>
            <a:ahLst/>
            <a:cxnLst>
              <a:cxn ang="T10">
                <a:pos x="T0" y="T1"/>
              </a:cxn>
              <a:cxn ang="T11">
                <a:pos x="T2" y="T3"/>
              </a:cxn>
              <a:cxn ang="T12">
                <a:pos x="T4" y="T5"/>
              </a:cxn>
              <a:cxn ang="T13">
                <a:pos x="T6" y="T7"/>
              </a:cxn>
              <a:cxn ang="T14">
                <a:pos x="T8" y="T9"/>
              </a:cxn>
            </a:cxnLst>
            <a:rect l="T15" t="T16" r="T17" b="T18"/>
            <a:pathLst>
              <a:path w="3420" h="2160">
                <a:moveTo>
                  <a:pt x="0" y="12"/>
                </a:moveTo>
                <a:lnTo>
                  <a:pt x="3420" y="0"/>
                </a:lnTo>
                <a:lnTo>
                  <a:pt x="3420" y="2160"/>
                </a:lnTo>
                <a:lnTo>
                  <a:pt x="12" y="2160"/>
                </a:lnTo>
                <a:lnTo>
                  <a:pt x="0" y="12"/>
                </a:lnTo>
                <a:close/>
              </a:path>
            </a:pathLst>
          </a:custGeom>
          <a:gradFill rotWithShape="1">
            <a:gsLst>
              <a:gs pos="0">
                <a:srgbClr val="FFFFFF"/>
              </a:gs>
              <a:gs pos="100000">
                <a:srgbClr val="CCFFCC">
                  <a:alpha val="68999"/>
                </a:srgbClr>
              </a:gs>
            </a:gsLst>
            <a:lin ang="0" scaled="1"/>
          </a:gradFill>
          <a:ln w="9525">
            <a:solidFill>
              <a:schemeClr val="tx1"/>
            </a:solidFill>
            <a:round/>
            <a:headEnd/>
            <a:tailEnd/>
          </a:ln>
        </p:spPr>
        <p:txBody>
          <a:bodyPr/>
          <a:lstStyle/>
          <a:p>
            <a:endParaRPr lang="en-US"/>
          </a:p>
        </p:txBody>
      </p:sp>
      <p:pic>
        <p:nvPicPr>
          <p:cNvPr id="3078" name="Picture 6" descr="images"/>
          <p:cNvPicPr>
            <a:picLocks noChangeAspect="1" noChangeArrowheads="1"/>
          </p:cNvPicPr>
          <p:nvPr/>
        </p:nvPicPr>
        <p:blipFill>
          <a:blip r:embed="rId2" cstate="print"/>
          <a:srcRect t="17334" b="48000"/>
          <a:stretch>
            <a:fillRect/>
          </a:stretch>
        </p:blipFill>
        <p:spPr bwMode="auto">
          <a:xfrm rot="-7588562">
            <a:off x="4418074" y="2636777"/>
            <a:ext cx="1493838" cy="982785"/>
          </a:xfrm>
          <a:prstGeom prst="rect">
            <a:avLst/>
          </a:prstGeom>
          <a:blipFill dpi="0" rotWithShape="1">
            <a:blip r:embed="rId3" cstate="print"/>
            <a:srcRect t="17334" b="48000"/>
            <a:tile tx="0" ty="0" sx="100000" sy="100000" flip="none" algn="tl"/>
          </a:blipFill>
          <a:ln w="9525">
            <a:noFill/>
            <a:miter lim="800000"/>
            <a:headEnd/>
            <a:tailEnd/>
          </a:ln>
        </p:spPr>
      </p:pic>
      <p:sp>
        <p:nvSpPr>
          <p:cNvPr id="3079" name="Text Box 7"/>
          <p:cNvSpPr txBox="1">
            <a:spLocks noChangeArrowheads="1"/>
          </p:cNvSpPr>
          <p:nvPr/>
        </p:nvSpPr>
        <p:spPr bwMode="auto">
          <a:xfrm>
            <a:off x="9753600" y="2876551"/>
            <a:ext cx="1625600" cy="366713"/>
          </a:xfrm>
          <a:prstGeom prst="rect">
            <a:avLst/>
          </a:prstGeom>
          <a:noFill/>
          <a:ln w="9525" algn="ctr">
            <a:noFill/>
            <a:miter lim="800000"/>
            <a:headEnd/>
            <a:tailEnd/>
          </a:ln>
        </p:spPr>
        <p:txBody>
          <a:bodyPr>
            <a:spAutoFit/>
          </a:bodyPr>
          <a:lstStyle/>
          <a:p>
            <a:pPr algn="ctr" eaLnBrk="1" hangingPunct="1">
              <a:spcBef>
                <a:spcPct val="50000"/>
              </a:spcBef>
            </a:pPr>
            <a:r>
              <a:rPr lang="en-US" altLang="en-US">
                <a:sym typeface="Wingdings 2" pitchFamily="18" charset="2"/>
              </a:rPr>
              <a:t> A</a:t>
            </a:r>
          </a:p>
        </p:txBody>
      </p:sp>
      <p:sp>
        <p:nvSpPr>
          <p:cNvPr id="3080" name="Freeform 8" descr="Blue tissue paper"/>
          <p:cNvSpPr>
            <a:spLocks/>
          </p:cNvSpPr>
          <p:nvPr/>
        </p:nvSpPr>
        <p:spPr bwMode="auto">
          <a:xfrm>
            <a:off x="3485662" y="4505325"/>
            <a:ext cx="8534400" cy="2228850"/>
          </a:xfrm>
          <a:custGeom>
            <a:avLst/>
            <a:gdLst>
              <a:gd name="T0" fmla="*/ 0 w 4032"/>
              <a:gd name="T1" fmla="*/ 0 h 1404"/>
              <a:gd name="T2" fmla="*/ 2147483646 w 4032"/>
              <a:gd name="T3" fmla="*/ 0 h 1404"/>
              <a:gd name="T4" fmla="*/ 2147483646 w 4032"/>
              <a:gd name="T5" fmla="*/ 2147483646 h 1404"/>
              <a:gd name="T6" fmla="*/ 2147483646 w 4032"/>
              <a:gd name="T7" fmla="*/ 2147483646 h 1404"/>
              <a:gd name="T8" fmla="*/ 0 w 4032"/>
              <a:gd name="T9" fmla="*/ 0 h 1404"/>
              <a:gd name="T10" fmla="*/ 0 60000 65536"/>
              <a:gd name="T11" fmla="*/ 0 60000 65536"/>
              <a:gd name="T12" fmla="*/ 0 60000 65536"/>
              <a:gd name="T13" fmla="*/ 0 60000 65536"/>
              <a:gd name="T14" fmla="*/ 0 60000 65536"/>
              <a:gd name="T15" fmla="*/ 0 w 4032"/>
              <a:gd name="T16" fmla="*/ 0 h 1404"/>
              <a:gd name="T17" fmla="*/ 4032 w 4032"/>
              <a:gd name="T18" fmla="*/ 1404 h 1404"/>
            </a:gdLst>
            <a:ahLst/>
            <a:cxnLst>
              <a:cxn ang="T10">
                <a:pos x="T0" y="T1"/>
              </a:cxn>
              <a:cxn ang="T11">
                <a:pos x="T2" y="T3"/>
              </a:cxn>
              <a:cxn ang="T12">
                <a:pos x="T4" y="T5"/>
              </a:cxn>
              <a:cxn ang="T13">
                <a:pos x="T6" y="T7"/>
              </a:cxn>
              <a:cxn ang="T14">
                <a:pos x="T8" y="T9"/>
              </a:cxn>
            </a:cxnLst>
            <a:rect l="T15" t="T16" r="T17" b="T18"/>
            <a:pathLst>
              <a:path w="4032" h="1404">
                <a:moveTo>
                  <a:pt x="0" y="0"/>
                </a:moveTo>
                <a:lnTo>
                  <a:pt x="2825" y="0"/>
                </a:lnTo>
                <a:lnTo>
                  <a:pt x="4032" y="1404"/>
                </a:lnTo>
                <a:lnTo>
                  <a:pt x="1176" y="1380"/>
                </a:lnTo>
                <a:lnTo>
                  <a:pt x="0" y="0"/>
                </a:lnTo>
                <a:close/>
              </a:path>
            </a:pathLst>
          </a:custGeom>
          <a:blipFill dpi="0" rotWithShape="1">
            <a:blip r:embed="rId4" cstate="print">
              <a:alphaModFix amt="72000"/>
            </a:blip>
            <a:srcRect/>
            <a:tile tx="0" ty="0" sx="100000" sy="100000" flip="none" algn="tl"/>
          </a:blipFill>
          <a:ln w="9525">
            <a:solidFill>
              <a:schemeClr val="tx1"/>
            </a:solidFill>
            <a:round/>
            <a:headEnd/>
            <a:tailEnd/>
          </a:ln>
        </p:spPr>
        <p:txBody>
          <a:bodyPr/>
          <a:lstStyle/>
          <a:p>
            <a:endParaRPr lang="en-US"/>
          </a:p>
        </p:txBody>
      </p:sp>
      <p:sp>
        <p:nvSpPr>
          <p:cNvPr id="3081" name="Freeform 9" descr="Blue tissue paper"/>
          <p:cNvSpPr>
            <a:spLocks/>
          </p:cNvSpPr>
          <p:nvPr/>
        </p:nvSpPr>
        <p:spPr bwMode="auto">
          <a:xfrm>
            <a:off x="3556000" y="4514850"/>
            <a:ext cx="8534400" cy="2228850"/>
          </a:xfrm>
          <a:custGeom>
            <a:avLst/>
            <a:gdLst>
              <a:gd name="T0" fmla="*/ 0 w 4032"/>
              <a:gd name="T1" fmla="*/ 0 h 1404"/>
              <a:gd name="T2" fmla="*/ 2147483646 w 4032"/>
              <a:gd name="T3" fmla="*/ 0 h 1404"/>
              <a:gd name="T4" fmla="*/ 2147483646 w 4032"/>
              <a:gd name="T5" fmla="*/ 2147483646 h 1404"/>
              <a:gd name="T6" fmla="*/ 2147483646 w 4032"/>
              <a:gd name="T7" fmla="*/ 2147483646 h 1404"/>
              <a:gd name="T8" fmla="*/ 0 w 4032"/>
              <a:gd name="T9" fmla="*/ 0 h 1404"/>
              <a:gd name="T10" fmla="*/ 0 60000 65536"/>
              <a:gd name="T11" fmla="*/ 0 60000 65536"/>
              <a:gd name="T12" fmla="*/ 0 60000 65536"/>
              <a:gd name="T13" fmla="*/ 0 60000 65536"/>
              <a:gd name="T14" fmla="*/ 0 60000 65536"/>
              <a:gd name="T15" fmla="*/ 0 w 4032"/>
              <a:gd name="T16" fmla="*/ 0 h 1404"/>
              <a:gd name="T17" fmla="*/ 4032 w 4032"/>
              <a:gd name="T18" fmla="*/ 1404 h 1404"/>
            </a:gdLst>
            <a:ahLst/>
            <a:cxnLst>
              <a:cxn ang="T10">
                <a:pos x="T0" y="T1"/>
              </a:cxn>
              <a:cxn ang="T11">
                <a:pos x="T2" y="T3"/>
              </a:cxn>
              <a:cxn ang="T12">
                <a:pos x="T4" y="T5"/>
              </a:cxn>
              <a:cxn ang="T13">
                <a:pos x="T6" y="T7"/>
              </a:cxn>
              <a:cxn ang="T14">
                <a:pos x="T8" y="T9"/>
              </a:cxn>
            </a:cxnLst>
            <a:rect l="T15" t="T16" r="T17" b="T18"/>
            <a:pathLst>
              <a:path w="4032" h="1404">
                <a:moveTo>
                  <a:pt x="0" y="0"/>
                </a:moveTo>
                <a:lnTo>
                  <a:pt x="2825" y="0"/>
                </a:lnTo>
                <a:lnTo>
                  <a:pt x="4032" y="1404"/>
                </a:lnTo>
                <a:lnTo>
                  <a:pt x="1176" y="1380"/>
                </a:lnTo>
                <a:lnTo>
                  <a:pt x="0" y="0"/>
                </a:lnTo>
                <a:close/>
              </a:path>
            </a:pathLst>
          </a:custGeom>
          <a:solidFill>
            <a:srgbClr val="92D050"/>
          </a:solidFill>
          <a:ln w="9525">
            <a:solidFill>
              <a:schemeClr val="tx1"/>
            </a:solidFill>
            <a:round/>
            <a:headEnd/>
            <a:tailEnd/>
          </a:ln>
        </p:spPr>
        <p:txBody>
          <a:bodyPr/>
          <a:lstStyle/>
          <a:p>
            <a:endParaRPr lang="en-US"/>
          </a:p>
        </p:txBody>
      </p:sp>
      <p:sp>
        <p:nvSpPr>
          <p:cNvPr id="3082" name="AutoShape 10"/>
          <p:cNvSpPr>
            <a:spLocks noChangeArrowheads="1"/>
          </p:cNvSpPr>
          <p:nvPr/>
        </p:nvSpPr>
        <p:spPr bwMode="auto">
          <a:xfrm flipV="1">
            <a:off x="5384800" y="4876800"/>
            <a:ext cx="4876800" cy="1066800"/>
          </a:xfrm>
          <a:prstGeom prst="parallelogram">
            <a:avLst>
              <a:gd name="adj" fmla="val 92685"/>
            </a:avLst>
          </a:prstGeom>
          <a:solidFill>
            <a:srgbClr val="3BA0BB"/>
          </a:solidFill>
          <a:ln w="9525" algn="ctr">
            <a:solidFill>
              <a:srgbClr val="808080"/>
            </a:solidFill>
            <a:miter lim="800000"/>
            <a:headEnd/>
            <a:tailEnd/>
          </a:ln>
          <a:effectLst>
            <a:outerShdw dist="35921" dir="2700000" algn="ctr" rotWithShape="0">
              <a:schemeClr val="bg2">
                <a:alpha val="50000"/>
              </a:schemeClr>
            </a:outerShdw>
          </a:effectLst>
        </p:spPr>
        <p:txBody>
          <a:bodyPr rot="10800000" wrap="none" anchor="ctr"/>
          <a:lstStyle/>
          <a:p>
            <a:pPr eaLnBrk="1" hangingPunct="1"/>
            <a:endParaRPr lang="en-US" altLang="en-US"/>
          </a:p>
        </p:txBody>
      </p:sp>
      <p:sp>
        <p:nvSpPr>
          <p:cNvPr id="87051" name="Freeform 11"/>
          <p:cNvSpPr>
            <a:spLocks/>
          </p:cNvSpPr>
          <p:nvPr/>
        </p:nvSpPr>
        <p:spPr bwMode="auto">
          <a:xfrm>
            <a:off x="5562601" y="3562350"/>
            <a:ext cx="2438400" cy="2133600"/>
          </a:xfrm>
          <a:custGeom>
            <a:avLst/>
            <a:gdLst>
              <a:gd name="T0" fmla="*/ 2147483646 w 1152"/>
              <a:gd name="T1" fmla="*/ 0 h 1344"/>
              <a:gd name="T2" fmla="*/ 2147483646 w 1152"/>
              <a:gd name="T3" fmla="*/ 2147483646 h 1344"/>
              <a:gd name="T4" fmla="*/ 2147483646 w 1152"/>
              <a:gd name="T5" fmla="*/ 2147483646 h 1344"/>
              <a:gd name="T6" fmla="*/ 0 w 1152"/>
              <a:gd name="T7" fmla="*/ 2147483646 h 1344"/>
              <a:gd name="T8" fmla="*/ 2147483646 w 1152"/>
              <a:gd name="T9" fmla="*/ 0 h 1344"/>
              <a:gd name="T10" fmla="*/ 0 60000 65536"/>
              <a:gd name="T11" fmla="*/ 0 60000 65536"/>
              <a:gd name="T12" fmla="*/ 0 60000 65536"/>
              <a:gd name="T13" fmla="*/ 0 60000 65536"/>
              <a:gd name="T14" fmla="*/ 0 60000 65536"/>
              <a:gd name="T15" fmla="*/ 0 w 1152"/>
              <a:gd name="T16" fmla="*/ 0 h 1344"/>
              <a:gd name="T17" fmla="*/ 1152 w 1152"/>
              <a:gd name="T18" fmla="*/ 1344 h 1344"/>
            </a:gdLst>
            <a:ahLst/>
            <a:cxnLst>
              <a:cxn ang="T10">
                <a:pos x="T0" y="T1"/>
              </a:cxn>
              <a:cxn ang="T11">
                <a:pos x="T2" y="T3"/>
              </a:cxn>
              <a:cxn ang="T12">
                <a:pos x="T4" y="T5"/>
              </a:cxn>
              <a:cxn ang="T13">
                <a:pos x="T6" y="T7"/>
              </a:cxn>
              <a:cxn ang="T14">
                <a:pos x="T8" y="T9"/>
              </a:cxn>
            </a:cxnLst>
            <a:rect l="T15" t="T16" r="T17" b="T18"/>
            <a:pathLst>
              <a:path w="1152" h="1344">
                <a:moveTo>
                  <a:pt x="240" y="0"/>
                </a:moveTo>
                <a:lnTo>
                  <a:pt x="1152" y="1320"/>
                </a:lnTo>
                <a:lnTo>
                  <a:pt x="960" y="1344"/>
                </a:lnTo>
                <a:lnTo>
                  <a:pt x="0" y="180"/>
                </a:lnTo>
                <a:lnTo>
                  <a:pt x="240" y="0"/>
                </a:lnTo>
                <a:close/>
              </a:path>
            </a:pathLst>
          </a:custGeom>
          <a:solidFill>
            <a:srgbClr val="FFFF00">
              <a:alpha val="65097"/>
            </a:srgbClr>
          </a:solidFill>
          <a:ln w="9525">
            <a:noFill/>
            <a:round/>
            <a:headEnd/>
            <a:tailEnd/>
          </a:ln>
        </p:spPr>
        <p:txBody>
          <a:bodyPr/>
          <a:lstStyle/>
          <a:p>
            <a:endParaRPr lang="en-US"/>
          </a:p>
        </p:txBody>
      </p:sp>
      <p:sp>
        <p:nvSpPr>
          <p:cNvPr id="87052" name="Freeform 12"/>
          <p:cNvSpPr>
            <a:spLocks/>
          </p:cNvSpPr>
          <p:nvPr/>
        </p:nvSpPr>
        <p:spPr bwMode="auto">
          <a:xfrm>
            <a:off x="7524263" y="3048000"/>
            <a:ext cx="2997200" cy="2628900"/>
          </a:xfrm>
          <a:custGeom>
            <a:avLst/>
            <a:gdLst>
              <a:gd name="T0" fmla="*/ 0 w 1416"/>
              <a:gd name="T1" fmla="*/ 2147483646 h 1656"/>
              <a:gd name="T2" fmla="*/ 2147483646 w 1416"/>
              <a:gd name="T3" fmla="*/ 0 h 1656"/>
              <a:gd name="T4" fmla="*/ 2147483646 w 1416"/>
              <a:gd name="T5" fmla="*/ 0 h 1656"/>
              <a:gd name="T6" fmla="*/ 2147483646 w 1416"/>
              <a:gd name="T7" fmla="*/ 2147483646 h 1656"/>
              <a:gd name="T8" fmla="*/ 0 w 1416"/>
              <a:gd name="T9" fmla="*/ 2147483646 h 1656"/>
              <a:gd name="T10" fmla="*/ 0 60000 65536"/>
              <a:gd name="T11" fmla="*/ 0 60000 65536"/>
              <a:gd name="T12" fmla="*/ 0 60000 65536"/>
              <a:gd name="T13" fmla="*/ 0 60000 65536"/>
              <a:gd name="T14" fmla="*/ 0 60000 65536"/>
              <a:gd name="T15" fmla="*/ 0 w 1416"/>
              <a:gd name="T16" fmla="*/ 0 h 1656"/>
              <a:gd name="T17" fmla="*/ 1416 w 1416"/>
              <a:gd name="T18" fmla="*/ 1656 h 1656"/>
            </a:gdLst>
            <a:ahLst/>
            <a:cxnLst>
              <a:cxn ang="T10">
                <a:pos x="T0" y="T1"/>
              </a:cxn>
              <a:cxn ang="T11">
                <a:pos x="T2" y="T3"/>
              </a:cxn>
              <a:cxn ang="T12">
                <a:pos x="T4" y="T5"/>
              </a:cxn>
              <a:cxn ang="T13">
                <a:pos x="T6" y="T7"/>
              </a:cxn>
              <a:cxn ang="T14">
                <a:pos x="T8" y="T9"/>
              </a:cxn>
            </a:cxnLst>
            <a:rect l="T15" t="T16" r="T17" b="T18"/>
            <a:pathLst>
              <a:path w="1416" h="1656">
                <a:moveTo>
                  <a:pt x="0" y="1656"/>
                </a:moveTo>
                <a:lnTo>
                  <a:pt x="1356" y="0"/>
                </a:lnTo>
                <a:lnTo>
                  <a:pt x="1416" y="0"/>
                </a:lnTo>
                <a:lnTo>
                  <a:pt x="204" y="1632"/>
                </a:lnTo>
                <a:lnTo>
                  <a:pt x="0" y="1656"/>
                </a:lnTo>
                <a:close/>
              </a:path>
            </a:pathLst>
          </a:custGeom>
          <a:solidFill>
            <a:srgbClr val="FFFF00">
              <a:alpha val="59999"/>
            </a:srgbClr>
          </a:solidFill>
          <a:ln w="9525">
            <a:no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7042"/>
                                        </p:tgtEl>
                                        <p:attrNameLst>
                                          <p:attrName>style.visibility</p:attrName>
                                        </p:attrNameLst>
                                      </p:cBhvr>
                                      <p:to>
                                        <p:strVal val="visible"/>
                                      </p:to>
                                    </p:set>
                                    <p:anim calcmode="discrete" valueType="clr">
                                      <p:cBhvr override="childStyle">
                                        <p:cTn id="7" dur="80"/>
                                        <p:tgtEl>
                                          <p:spTgt spid="8704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7042"/>
                                        </p:tgtEl>
                                        <p:attrNameLst>
                                          <p:attrName>fillcolor</p:attrName>
                                        </p:attrNameLst>
                                      </p:cBhvr>
                                      <p:tavLst>
                                        <p:tav tm="0">
                                          <p:val>
                                            <p:clrVal>
                                              <a:schemeClr val="accent2"/>
                                            </p:clrVal>
                                          </p:val>
                                        </p:tav>
                                        <p:tav tm="50000">
                                          <p:val>
                                            <p:clrVal>
                                              <a:schemeClr val="hlink"/>
                                            </p:clrVal>
                                          </p:val>
                                        </p:tav>
                                      </p:tavLst>
                                    </p:anim>
                                    <p:set>
                                      <p:cBhvr>
                                        <p:cTn id="9" dur="80"/>
                                        <p:tgtEl>
                                          <p:spTgt spid="8704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87051"/>
                                        </p:tgtEl>
                                        <p:attrNameLst>
                                          <p:attrName>style.visibility</p:attrName>
                                        </p:attrNameLst>
                                      </p:cBhvr>
                                      <p:to>
                                        <p:strVal val="visible"/>
                                      </p:to>
                                    </p:set>
                                    <p:animEffect transition="in" filter="strips(downRight)">
                                      <p:cBhvr>
                                        <p:cTn id="14" dur="2000"/>
                                        <p:tgtEl>
                                          <p:spTgt spid="87051"/>
                                        </p:tgtEl>
                                      </p:cBhvr>
                                    </p:animEffect>
                                  </p:childTnLst>
                                </p:cTn>
                              </p:par>
                            </p:childTnLst>
                          </p:cTn>
                        </p:par>
                        <p:par>
                          <p:cTn id="15" fill="hold" nodeType="afterGroup">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87052"/>
                                        </p:tgtEl>
                                        <p:attrNameLst>
                                          <p:attrName>style.visibility</p:attrName>
                                        </p:attrNameLst>
                                      </p:cBhvr>
                                      <p:to>
                                        <p:strVal val="visible"/>
                                      </p:to>
                                    </p:set>
                                    <p:animEffect transition="in" filter="wipe(down)">
                                      <p:cBhvr>
                                        <p:cTn id="18" dur="2000"/>
                                        <p:tgtEl>
                                          <p:spTgt spid="87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p:bldP spid="87051" grpId="0" animBg="1"/>
      <p:bldP spid="8705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2192000" cy="597251"/>
          </a:xfrm>
          <a:ln>
            <a:noFill/>
          </a:ln>
        </p:spPr>
        <p:txBody>
          <a:bodyPr>
            <a:normAutofit/>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0" y="1000352"/>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0" name="TextBox 9"/>
          <p:cNvSpPr txBox="1"/>
          <p:nvPr/>
        </p:nvSpPr>
        <p:spPr>
          <a:xfrm>
            <a:off x="0" y="1428544"/>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1943803"/>
            <a:ext cx="12191999"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chùm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song song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nhiều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hướng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2821921"/>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hình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9" name="TextBox 18"/>
          <p:cNvSpPr txBox="1"/>
          <p:nvPr/>
        </p:nvSpPr>
        <p:spPr>
          <a:xfrm>
            <a:off x="0" y="3351689"/>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5" name="TextBox 4"/>
          <p:cNvSpPr txBox="1"/>
          <p:nvPr/>
        </p:nvSpPr>
        <p:spPr>
          <a:xfrm>
            <a:off x="711192" y="449949"/>
            <a:ext cx="4049494"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Tiến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thí</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nghiệm</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1" y="942294"/>
            <a:ext cx="6531430" cy="5915706"/>
          </a:xfrm>
          <a:prstGeom prst="rect">
            <a:avLst/>
          </a:prstGeom>
          <a:noFill/>
          <a:ln w="9525">
            <a:noFill/>
            <a:miter lim="800000"/>
            <a:headEnd/>
            <a:tailEnd/>
          </a:ln>
          <a:effectLst/>
        </p:spPr>
      </p:pic>
      <p:sp>
        <p:nvSpPr>
          <p:cNvPr id="7" name="TextBox 6"/>
          <p:cNvSpPr txBox="1"/>
          <p:nvPr/>
        </p:nvSpPr>
        <p:spPr>
          <a:xfrm>
            <a:off x="8454562" y="486234"/>
            <a:ext cx="1705437" cy="523220"/>
          </a:xfrm>
          <a:prstGeom prst="rect">
            <a:avLst/>
          </a:prstGeom>
          <a:noFill/>
        </p:spPr>
        <p:txBody>
          <a:bodyPr wrap="square" rtlCol="0">
            <a:spAutoFit/>
          </a:bodyPr>
          <a:lstStyle/>
          <a:p>
            <a:r>
              <a:rPr lang="en-US" sz="2800" dirty="0" err="1" smtClean="0">
                <a:solidFill>
                  <a:srgbClr val="FF0000"/>
                </a:solidFill>
                <a:latin typeface="Times New Roman" pitchFamily="18" charset="0"/>
                <a:cs typeface="Times New Roman" pitchFamily="18" charset="0"/>
              </a:rPr>
              <a:t>Bảng</a:t>
            </a:r>
            <a:r>
              <a:rPr lang="en-US" sz="2800" dirty="0" smtClean="0">
                <a:solidFill>
                  <a:srgbClr val="FF0000"/>
                </a:solidFill>
                <a:latin typeface="Times New Roman" pitchFamily="18" charset="0"/>
                <a:cs typeface="Times New Roman" pitchFamily="18" charset="0"/>
              </a:rPr>
              <a:t> 13.1</a:t>
            </a:r>
            <a:endParaRPr lang="en-US" sz="2800" dirty="0">
              <a:solidFill>
                <a:srgbClr val="FF0000"/>
              </a:solidFill>
              <a:latin typeface="Times New Roman" pitchFamily="18" charset="0"/>
              <a:cs typeface="Times New Roman" pitchFamily="18" charset="0"/>
            </a:endParaRPr>
          </a:p>
        </p:txBody>
      </p:sp>
      <p:graphicFrame>
        <p:nvGraphicFramePr>
          <p:cNvPr id="9" name="Table 8"/>
          <p:cNvGraphicFramePr>
            <a:graphicFrameLocks noGrp="1"/>
          </p:cNvGraphicFramePr>
          <p:nvPr/>
        </p:nvGraphicFramePr>
        <p:xfrm>
          <a:off x="6516914" y="1068010"/>
          <a:ext cx="5486400" cy="3108960"/>
        </p:xfrm>
        <a:graphic>
          <a:graphicData uri="http://schemas.openxmlformats.org/drawingml/2006/table">
            <a:tbl>
              <a:tblPr firstRow="1" bandRow="1">
                <a:tableStyleId>{5C22544A-7EE6-4342-B048-85BDC9FD1C3A}</a:tableStyleId>
              </a:tblPr>
              <a:tblGrid>
                <a:gridCol w="2743200"/>
                <a:gridCol w="2743200"/>
              </a:tblGrid>
              <a:tr h="370840">
                <a:tc>
                  <a:txBody>
                    <a:bodyPr/>
                    <a:lstStyle/>
                    <a:p>
                      <a:pPr algn="ctr"/>
                      <a:r>
                        <a:rPr lang="en-US" sz="2800" dirty="0" err="1" smtClean="0">
                          <a:solidFill>
                            <a:srgbClr val="FFFF00"/>
                          </a:solidFill>
                          <a:latin typeface="Times New Roman" pitchFamily="18" charset="0"/>
                          <a:cs typeface="Times New Roman" pitchFamily="18" charset="0"/>
                        </a:rPr>
                        <a:t>Góc</a:t>
                      </a:r>
                      <a:r>
                        <a:rPr lang="en-US" sz="2800" baseline="0" dirty="0" smtClean="0">
                          <a:solidFill>
                            <a:srgbClr val="FFFF00"/>
                          </a:solidFill>
                          <a:latin typeface="Times New Roman" pitchFamily="18" charset="0"/>
                          <a:cs typeface="Times New Roman" pitchFamily="18" charset="0"/>
                        </a:rPr>
                        <a:t> </a:t>
                      </a:r>
                      <a:r>
                        <a:rPr lang="en-US" sz="2800" baseline="0" dirty="0" err="1" smtClean="0">
                          <a:solidFill>
                            <a:srgbClr val="FFFF00"/>
                          </a:solidFill>
                          <a:latin typeface="Times New Roman" pitchFamily="18" charset="0"/>
                          <a:cs typeface="Times New Roman" pitchFamily="18" charset="0"/>
                        </a:rPr>
                        <a:t>tới</a:t>
                      </a:r>
                      <a:endParaRPr lang="en-US" sz="2800" dirty="0">
                        <a:solidFill>
                          <a:srgbClr val="FFFF00"/>
                        </a:solidFill>
                        <a:latin typeface="Times New Roman" pitchFamily="18" charset="0"/>
                        <a:cs typeface="Times New Roman" pitchFamily="18" charset="0"/>
                      </a:endParaRPr>
                    </a:p>
                  </a:txBody>
                  <a:tcPr/>
                </a:tc>
                <a:tc>
                  <a:txBody>
                    <a:bodyPr/>
                    <a:lstStyle/>
                    <a:p>
                      <a:pPr algn="ctr"/>
                      <a:r>
                        <a:rPr lang="en-US" sz="2800" dirty="0" err="1" smtClean="0">
                          <a:solidFill>
                            <a:srgbClr val="FFFF00"/>
                          </a:solidFill>
                          <a:latin typeface="Times New Roman" pitchFamily="18" charset="0"/>
                          <a:cs typeface="Times New Roman" pitchFamily="18" charset="0"/>
                        </a:rPr>
                        <a:t>Góc</a:t>
                      </a:r>
                      <a:r>
                        <a:rPr lang="en-US" sz="2800" baseline="0" dirty="0" smtClean="0">
                          <a:solidFill>
                            <a:srgbClr val="FFFF00"/>
                          </a:solidFill>
                          <a:latin typeface="Times New Roman" pitchFamily="18" charset="0"/>
                          <a:cs typeface="Times New Roman" pitchFamily="18" charset="0"/>
                        </a:rPr>
                        <a:t> </a:t>
                      </a:r>
                      <a:r>
                        <a:rPr lang="en-US" sz="2800" baseline="0" dirty="0" err="1" smtClean="0">
                          <a:solidFill>
                            <a:srgbClr val="FFFF00"/>
                          </a:solidFill>
                          <a:latin typeface="Times New Roman" pitchFamily="18" charset="0"/>
                          <a:cs typeface="Times New Roman" pitchFamily="18" charset="0"/>
                        </a:rPr>
                        <a:t>phản</a:t>
                      </a:r>
                      <a:r>
                        <a:rPr lang="en-US" sz="2800" baseline="0" dirty="0" smtClean="0">
                          <a:solidFill>
                            <a:srgbClr val="FFFF00"/>
                          </a:solidFill>
                          <a:latin typeface="Times New Roman" pitchFamily="18" charset="0"/>
                          <a:cs typeface="Times New Roman" pitchFamily="18" charset="0"/>
                        </a:rPr>
                        <a:t> </a:t>
                      </a:r>
                      <a:r>
                        <a:rPr lang="en-US" sz="2800" baseline="0" dirty="0" err="1" smtClean="0">
                          <a:solidFill>
                            <a:srgbClr val="FFFF00"/>
                          </a:solidFill>
                          <a:latin typeface="Times New Roman" pitchFamily="18" charset="0"/>
                          <a:cs typeface="Times New Roman" pitchFamily="18" charset="0"/>
                        </a:rPr>
                        <a:t>xạ</a:t>
                      </a:r>
                      <a:endParaRPr lang="en-US" sz="2800" dirty="0">
                        <a:solidFill>
                          <a:srgbClr val="FFFF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10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40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dirty="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60</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dirty="0">
                        <a:solidFill>
                          <a:srgbClr val="FF0000"/>
                        </a:solidFill>
                        <a:latin typeface="Times New Roman" pitchFamily="18" charset="0"/>
                        <a:cs typeface="Times New Roman" pitchFamily="18" charset="0"/>
                      </a:endParaRPr>
                    </a:p>
                  </a:txBody>
                  <a:tcPr/>
                </a:tc>
              </a:tr>
              <a:tr h="370840">
                <a:tc>
                  <a:txBody>
                    <a:bodyPr/>
                    <a:lstStyle/>
                    <a:p>
                      <a:pPr algn="ctr"/>
                      <a:r>
                        <a:rPr lang="en-US" sz="2800" dirty="0" smtClean="0">
                          <a:solidFill>
                            <a:srgbClr val="FF00FF"/>
                          </a:solidFill>
                          <a:latin typeface="Times New Roman" pitchFamily="18" charset="0"/>
                          <a:cs typeface="Times New Roman" pitchFamily="18" charset="0"/>
                        </a:rPr>
                        <a:t>75</a:t>
                      </a:r>
                      <a:r>
                        <a:rPr lang="en-US" sz="2800" baseline="30000" dirty="0" smtClean="0">
                          <a:solidFill>
                            <a:srgbClr val="FF00FF"/>
                          </a:solidFill>
                          <a:latin typeface="Times New Roman" pitchFamily="18" charset="0"/>
                          <a:cs typeface="Times New Roman" pitchFamily="18" charset="0"/>
                        </a:rPr>
                        <a:t>0</a:t>
                      </a:r>
                      <a:endParaRPr lang="en-US" sz="2800" dirty="0">
                        <a:solidFill>
                          <a:srgbClr val="FF00FF"/>
                        </a:solidFill>
                        <a:latin typeface="Times New Roman" pitchFamily="18" charset="0"/>
                        <a:cs typeface="Times New Roman" pitchFamily="18" charset="0"/>
                      </a:endParaRPr>
                    </a:p>
                  </a:txBody>
                  <a:tcPr/>
                </a:tc>
                <a:tc>
                  <a:txBody>
                    <a:bodyPr/>
                    <a:lstStyle/>
                    <a:p>
                      <a:pPr algn="ctr"/>
                      <a:endParaRPr lang="en-US" sz="2800" dirty="0">
                        <a:solidFill>
                          <a:srgbClr val="FF0000"/>
                        </a:solidFill>
                        <a:latin typeface="Times New Roman" pitchFamily="18" charset="0"/>
                        <a:cs typeface="Times New Roman" pitchFamily="18" charset="0"/>
                      </a:endParaRPr>
                    </a:p>
                  </a:txBody>
                  <a:tcPr/>
                </a:tc>
              </a:tr>
            </a:tbl>
          </a:graphicData>
        </a:graphic>
      </p:graphicFrame>
      <p:sp>
        <p:nvSpPr>
          <p:cNvPr id="10" name="TextBox 9"/>
          <p:cNvSpPr txBox="1"/>
          <p:nvPr/>
        </p:nvSpPr>
        <p:spPr>
          <a:xfrm>
            <a:off x="9724564" y="1582062"/>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1" name="TextBox 10"/>
          <p:cNvSpPr txBox="1"/>
          <p:nvPr/>
        </p:nvSpPr>
        <p:spPr>
          <a:xfrm>
            <a:off x="9746334" y="2082805"/>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10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2" name="TextBox 11"/>
          <p:cNvSpPr txBox="1"/>
          <p:nvPr/>
        </p:nvSpPr>
        <p:spPr>
          <a:xfrm>
            <a:off x="9731823" y="2619833"/>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40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3" name="TextBox 12"/>
          <p:cNvSpPr txBox="1"/>
          <p:nvPr/>
        </p:nvSpPr>
        <p:spPr>
          <a:xfrm>
            <a:off x="9768104" y="3164119"/>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60</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4" name="TextBox 13"/>
          <p:cNvSpPr txBox="1"/>
          <p:nvPr/>
        </p:nvSpPr>
        <p:spPr>
          <a:xfrm>
            <a:off x="9782620" y="3686634"/>
            <a:ext cx="1705437" cy="523220"/>
          </a:xfrm>
          <a:prstGeom prst="rect">
            <a:avLst/>
          </a:prstGeom>
          <a:noFill/>
        </p:spPr>
        <p:txBody>
          <a:bodyPr wrap="square" rtlCol="0">
            <a:spAutoFit/>
          </a:bodyPr>
          <a:lstStyle/>
          <a:p>
            <a:pPr algn="ctr"/>
            <a:r>
              <a:rPr lang="en-US" sz="2800" dirty="0" smtClean="0">
                <a:solidFill>
                  <a:srgbClr val="FF0000"/>
                </a:solidFill>
                <a:latin typeface="Times New Roman" pitchFamily="18" charset="0"/>
                <a:cs typeface="Times New Roman" pitchFamily="18" charset="0"/>
              </a:rPr>
              <a:t>75</a:t>
            </a:r>
            <a:r>
              <a:rPr lang="en-US" sz="2800" baseline="30000" dirty="0" smtClean="0">
                <a:solidFill>
                  <a:srgbClr val="FF0000"/>
                </a:solidFill>
                <a:latin typeface="Times New Roman" pitchFamily="18" charset="0"/>
                <a:cs typeface="Times New Roman" pitchFamily="18" charset="0"/>
              </a:rPr>
              <a:t>0</a:t>
            </a:r>
            <a:endParaRPr lang="en-US" sz="2800" dirty="0">
              <a:solidFill>
                <a:srgbClr val="FF0000"/>
              </a:solidFill>
              <a:latin typeface="Times New Roman" pitchFamily="18" charset="0"/>
              <a:cs typeface="Times New Roman" pitchFamily="18" charset="0"/>
            </a:endParaRPr>
          </a:p>
        </p:txBody>
      </p:sp>
      <p:sp>
        <p:nvSpPr>
          <p:cNvPr id="15" name="TextBox 14"/>
          <p:cNvSpPr txBox="1"/>
          <p:nvPr/>
        </p:nvSpPr>
        <p:spPr>
          <a:xfrm>
            <a:off x="6415314" y="4318006"/>
            <a:ext cx="5776686" cy="954107"/>
          </a:xfrm>
          <a:prstGeom prst="rect">
            <a:avLst/>
          </a:prstGeom>
          <a:noFill/>
        </p:spPr>
        <p:txBody>
          <a:bodyPr wrap="square" rtlCol="0">
            <a:spAutoFit/>
          </a:bodyPr>
          <a:lstStyle/>
          <a:p>
            <a:pPr algn="just"/>
            <a:r>
              <a:rPr lang="en-US" sz="2800" dirty="0" smtClean="0">
                <a:solidFill>
                  <a:srgbClr val="FF0000"/>
                </a:solidFill>
                <a:latin typeface="Times New Roman" pitchFamily="18" charset="0"/>
                <a:cs typeface="Times New Roman" pitchFamily="18" charset="0"/>
                <a:sym typeface="Wingdings"/>
              </a:rPr>
              <a:t> </a:t>
            </a:r>
            <a:r>
              <a:rPr lang="en-US" sz="2800" dirty="0" err="1" smtClean="0">
                <a:solidFill>
                  <a:srgbClr val="FF0000"/>
                </a:solidFill>
                <a:latin typeface="Times New Roman" pitchFamily="18" charset="0"/>
                <a:cs typeface="Times New Roman" pitchFamily="18" charset="0"/>
              </a:rPr>
              <a:t>Góc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tới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góc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phản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xạ</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bằng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nhau</a:t>
            </a:r>
            <a:r>
              <a:rPr lang="en-US" sz="2800" dirty="0" smtClean="0">
                <a:solidFill>
                  <a:srgbClr val="FF0000"/>
                </a:solidFill>
                <a:latin typeface="Times New Roman" pitchFamily="18" charset="0"/>
                <a:cs typeface="Times New Roman" pitchFamily="18" charset="0"/>
              </a:rPr>
              <a:t> hay </a:t>
            </a:r>
            <a:r>
              <a:rPr lang="en-US" sz="2800" dirty="0" err="1" smtClean="0">
                <a:solidFill>
                  <a:srgbClr val="FF0000"/>
                </a:solidFill>
                <a:latin typeface="Times New Roman" pitchFamily="18" charset="0"/>
                <a:cs typeface="Times New Roman" pitchFamily="18" charset="0"/>
              </a:rPr>
              <a:t>khác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nhau</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16" name="TextBox 15"/>
          <p:cNvSpPr txBox="1"/>
          <p:nvPr/>
        </p:nvSpPr>
        <p:spPr>
          <a:xfrm>
            <a:off x="6596738" y="5210635"/>
            <a:ext cx="5573486" cy="954107"/>
          </a:xfrm>
          <a:prstGeom prst="rect">
            <a:avLst/>
          </a:prstGeom>
          <a:noFill/>
        </p:spPr>
        <p:txBody>
          <a:bodyPr wrap="square" rtlCol="0">
            <a:spAutoFit/>
          </a:bodyPr>
          <a:lstStyle/>
          <a:p>
            <a:pPr algn="just"/>
            <a:r>
              <a:rPr lang="en-US" sz="2800" dirty="0" smtClean="0">
                <a:solidFill>
                  <a:srgbClr val="FF0000"/>
                </a:solidFill>
                <a:latin typeface="Times New Roman" pitchFamily="18" charset="0"/>
                <a:cs typeface="Times New Roman" pitchFamily="18" charset="0"/>
                <a:sym typeface="Wingdings"/>
              </a:rPr>
              <a:t> </a:t>
            </a:r>
            <a:r>
              <a:rPr lang="en-US" sz="2800" dirty="0" smtClean="0">
                <a:solidFill>
                  <a:srgbClr val="FF0000"/>
                </a:solidFill>
                <a:latin typeface="Times New Roman" pitchFamily="18" charset="0"/>
                <a:cs typeface="Times New Roman" pitchFamily="18" charset="0"/>
              </a:rPr>
              <a:t>Tia </a:t>
            </a:r>
            <a:r>
              <a:rPr lang="en-US" sz="2800" dirty="0" err="1" smtClean="0">
                <a:solidFill>
                  <a:srgbClr val="FF0000"/>
                </a:solidFill>
                <a:latin typeface="Times New Roman" pitchFamily="18" charset="0"/>
                <a:cs typeface="Times New Roman" pitchFamily="18" charset="0"/>
              </a:rPr>
              <a:t>phản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xạ</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có</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xuất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hiện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trên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mặt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phẳng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tới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không</a:t>
            </a:r>
            <a:r>
              <a:rPr lang="en-US" sz="28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 calcmode="lin" valueType="num">
                                      <p:cBhvr>
                                        <p:cTn id="14" dur="500" fill="hold"/>
                                        <p:tgtEl>
                                          <p:spTgt spid="1026"/>
                                        </p:tgtEl>
                                        <p:attrNameLst>
                                          <p:attrName>style.rotation</p:attrName>
                                        </p:attrNameLst>
                                      </p:cBhvr>
                                      <p:tavLst>
                                        <p:tav tm="0">
                                          <p:val>
                                            <p:fltVal val="360"/>
                                          </p:val>
                                        </p:tav>
                                        <p:tav tm="100000">
                                          <p:val>
                                            <p:fltVal val="0"/>
                                          </p:val>
                                        </p:tav>
                                      </p:tavLst>
                                    </p:anim>
                                    <p:animEffect transition="in" filter="fade">
                                      <p:cBhvr>
                                        <p:cTn id="15" dur="500"/>
                                        <p:tgtEl>
                                          <p:spTgt spid="1026"/>
                                        </p:tgtEl>
                                      </p:cBhvr>
                                    </p:animEffect>
                                  </p:childTnLst>
                                </p:cTn>
                              </p:par>
                            </p:childTnLst>
                          </p:cTn>
                        </p:par>
                        <p:par>
                          <p:cTn id="16" fill="hold">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plus(in)">
                                      <p:cBhvr>
                                        <p:cTn id="19" dur="1000"/>
                                        <p:tgtEl>
                                          <p:spTgt spid="7"/>
                                        </p:tgtEl>
                                      </p:cBhvr>
                                    </p:animEffect>
                                  </p:childTnLst>
                                </p:cTn>
                              </p:par>
                            </p:childTnLst>
                          </p:cTn>
                        </p:par>
                        <p:par>
                          <p:cTn id="20" fill="hold">
                            <p:stCondLst>
                              <p:cond delay="1500"/>
                            </p:stCondLst>
                            <p:childTnLst>
                              <p:par>
                                <p:cTn id="21" presetID="21"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4)">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plus(in)">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plus(in)">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plus(in)">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plus(in)">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3" presetClass="entr" presetSubtype="16"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plus(in)">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3"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plus(in)">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3" presetClass="entr" presetSubtype="16"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plus(in)">
                                      <p:cBhvr>
                                        <p:cTn id="5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1" grpId="0"/>
      <p:bldP spid="12" grpId="0"/>
      <p:bldP spid="13" grpId="0"/>
      <p:bldP spid="14" grpId="0"/>
      <p:bldP spid="15"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77800" y="1059542"/>
            <a:ext cx="11796486" cy="1384995"/>
          </a:xfrm>
          <a:prstGeom prst="rect">
            <a:avLst/>
          </a:prstGeom>
          <a:noFill/>
          <a:ln w="9525">
            <a:noFill/>
            <a:miter lim="800000"/>
            <a:headEnd/>
            <a:tailEnd/>
          </a:ln>
        </p:spPr>
        <p:txBody>
          <a:bodyPr wrap="square">
            <a:spAutoFit/>
          </a:bodyPr>
          <a:lstStyle/>
          <a:p>
            <a:r>
              <a:rPr lang="en-US" altLang="en-US" sz="2800" b="1">
                <a:latin typeface="Times New Roman" pitchFamily="18" charset="0"/>
                <a:cs typeface="Times New Roman" pitchFamily="18" charset="0"/>
              </a:rPr>
              <a:t>1. </a:t>
            </a:r>
            <a:r>
              <a:rPr lang="vi-VN" altLang="en-US" sz="2800" b="1">
                <a:latin typeface="Times New Roman" pitchFamily="18" charset="0"/>
                <a:cs typeface="Times New Roman" pitchFamily="18" charset="0"/>
              </a:rPr>
              <a:t>Em hãy quan sát hiện tượng xảy ra trong thí nghiệm và cho biết tia phản xạ nằm trong mặt phẳng nào? </a:t>
            </a:r>
            <a:endParaRPr lang="en-US" altLang="en-US" sz="2800">
              <a:latin typeface="Times New Roman" pitchFamily="18" charset="0"/>
              <a:cs typeface="Times New Roman" pitchFamily="18" charset="0"/>
            </a:endParaRPr>
          </a:p>
          <a:p>
            <a:r>
              <a:rPr lang="en-US" altLang="en-US" sz="2800" b="1">
                <a:latin typeface="Times New Roman" pitchFamily="18" charset="0"/>
                <a:cs typeface="Times New Roman" pitchFamily="18" charset="0"/>
              </a:rPr>
              <a:t>2. Nhận xét mối quan hệ giữa góc tới và góc phản </a:t>
            </a:r>
            <a:r>
              <a:rPr lang="en-US" altLang="en-US" sz="2800" b="1" smtClean="0">
                <a:latin typeface="Times New Roman" pitchFamily="18" charset="0"/>
                <a:cs typeface="Times New Roman" pitchFamily="18" charset="0"/>
              </a:rPr>
              <a:t>xạ?</a:t>
            </a:r>
            <a:endParaRPr lang="en-US" altLang="en-US" sz="2800">
              <a:latin typeface="Times New Roman" pitchFamily="18" charset="0"/>
              <a:cs typeface="Times New Roman" pitchFamily="18" charset="0"/>
            </a:endParaRPr>
          </a:p>
        </p:txBody>
      </p:sp>
      <p:sp>
        <p:nvSpPr>
          <p:cNvPr id="5" name="TextBox 4"/>
          <p:cNvSpPr txBox="1">
            <a:spLocks noChangeArrowheads="1"/>
          </p:cNvSpPr>
          <p:nvPr/>
        </p:nvSpPr>
        <p:spPr bwMode="auto">
          <a:xfrm>
            <a:off x="3716111" y="325210"/>
            <a:ext cx="1887438" cy="523220"/>
          </a:xfrm>
          <a:prstGeom prst="rect">
            <a:avLst/>
          </a:prstGeom>
          <a:noFill/>
          <a:ln w="9525">
            <a:noFill/>
            <a:miter lim="800000"/>
            <a:headEnd/>
            <a:tailEnd/>
          </a:ln>
        </p:spPr>
        <p:txBody>
          <a:bodyPr wrap="square">
            <a:spAutoFit/>
          </a:bodyPr>
          <a:lstStyle/>
          <a:p>
            <a:pPr algn="ctr"/>
            <a:r>
              <a:rPr lang="en-US" altLang="en-US" sz="2800" b="1">
                <a:solidFill>
                  <a:srgbClr val="FF0000"/>
                </a:solidFill>
                <a:latin typeface="Times New Roman" pitchFamily="18" charset="0"/>
                <a:cs typeface="Times New Roman" pitchFamily="18" charset="0"/>
              </a:rPr>
              <a:t>Câu hỏi</a:t>
            </a:r>
          </a:p>
        </p:txBody>
      </p:sp>
      <p:sp>
        <p:nvSpPr>
          <p:cNvPr id="6" name="TextBox 3"/>
          <p:cNvSpPr txBox="1">
            <a:spLocks noChangeArrowheads="1"/>
          </p:cNvSpPr>
          <p:nvPr/>
        </p:nvSpPr>
        <p:spPr bwMode="auto">
          <a:xfrm>
            <a:off x="348344" y="3302000"/>
            <a:ext cx="10784114" cy="1384995"/>
          </a:xfrm>
          <a:prstGeom prst="rect">
            <a:avLst/>
          </a:prstGeom>
          <a:noFill/>
          <a:ln w="9525">
            <a:noFill/>
            <a:miter lim="800000"/>
            <a:headEnd/>
            <a:tailEnd/>
          </a:ln>
        </p:spPr>
        <p:txBody>
          <a:bodyPr wrap="square">
            <a:spAutoFit/>
          </a:bodyPr>
          <a:lstStyle/>
          <a:p>
            <a:r>
              <a:rPr lang="nl-NL" altLang="en-US" sz="2800" b="1" smtClean="0">
                <a:solidFill>
                  <a:srgbClr val="0000CC"/>
                </a:solidFill>
                <a:latin typeface="Times New Roman" pitchFamily="18" charset="0"/>
                <a:ea typeface="Calibri" pitchFamily="34" charset="0"/>
                <a:cs typeface="Times New Roman" pitchFamily="18" charset="0"/>
              </a:rPr>
              <a:t>* </a:t>
            </a:r>
            <a:r>
              <a:rPr lang="nl-NL" altLang="en-US" sz="2800" b="1">
                <a:solidFill>
                  <a:srgbClr val="0000CC"/>
                </a:solidFill>
                <a:latin typeface="Times New Roman" pitchFamily="18" charset="0"/>
                <a:ea typeface="Calibri" pitchFamily="34" charset="0"/>
                <a:cs typeface="Times New Roman" pitchFamily="18" charset="0"/>
              </a:rPr>
              <a:t>Tia phản xạ nằm trong mặt phẳng  tới (mặt phẳng chứa tia tới và pháp tuyến của gương tại điểm tới. </a:t>
            </a:r>
          </a:p>
          <a:p>
            <a:r>
              <a:rPr lang="en-US" altLang="en-US" sz="2800" b="1">
                <a:solidFill>
                  <a:srgbClr val="0000CC"/>
                </a:solidFill>
                <a:latin typeface="Times New Roman" pitchFamily="18" charset="0"/>
                <a:cs typeface="Times New Roman" pitchFamily="18" charset="0"/>
              </a:rPr>
              <a:t>* Góc phản xạ bằng góc tới</a:t>
            </a:r>
            <a:r>
              <a:rPr lang="en-US" altLang="en-US" sz="2800" b="1" smtClean="0">
                <a:solidFill>
                  <a:srgbClr val="0000CC"/>
                </a:solidFill>
                <a:latin typeface="Times New Roman" pitchFamily="18" charset="0"/>
                <a:cs typeface="Times New Roman" pitchFamily="18" charset="0"/>
              </a:rPr>
              <a:t>.</a:t>
            </a:r>
            <a:endParaRPr lang="en-US" altLang="en-US" sz="2800" b="1">
              <a:solidFill>
                <a:srgbClr val="0000CC"/>
              </a:solidFill>
            </a:endParaRPr>
          </a:p>
        </p:txBody>
      </p:sp>
      <p:sp>
        <p:nvSpPr>
          <p:cNvPr id="7" name="TextBox 3"/>
          <p:cNvSpPr txBox="1">
            <a:spLocks noChangeArrowheads="1"/>
          </p:cNvSpPr>
          <p:nvPr/>
        </p:nvSpPr>
        <p:spPr bwMode="auto">
          <a:xfrm>
            <a:off x="537029" y="2706914"/>
            <a:ext cx="4615543" cy="523220"/>
          </a:xfrm>
          <a:prstGeom prst="rect">
            <a:avLst/>
          </a:prstGeom>
          <a:noFill/>
          <a:ln w="9525">
            <a:noFill/>
            <a:miter lim="800000"/>
            <a:headEnd/>
            <a:tailEnd/>
          </a:ln>
        </p:spPr>
        <p:txBody>
          <a:bodyPr wrap="square">
            <a:spAutoFit/>
          </a:bodyPr>
          <a:lstStyle/>
          <a:p>
            <a:r>
              <a:rPr lang="en-US" altLang="en-US" sz="2800" b="1">
                <a:solidFill>
                  <a:srgbClr val="FF0000"/>
                </a:solidFill>
                <a:latin typeface="Times New Roman" pitchFamily="18" charset="0"/>
                <a:ea typeface="Calibri" pitchFamily="34" charset="0"/>
                <a:cs typeface="Calibri" pitchFamily="34" charset="0"/>
              </a:rPr>
              <a:t>Định luật phản xạ ánh sáng</a:t>
            </a:r>
            <a:r>
              <a:rPr lang="en-US" altLang="en-US" sz="2800" b="1" smtClean="0">
                <a:solidFill>
                  <a:srgbClr val="FF0000"/>
                </a:solidFill>
                <a:latin typeface="Times New Roman" pitchFamily="18" charset="0"/>
                <a:ea typeface="Calibri" pitchFamily="34" charset="0"/>
                <a:cs typeface="Calibri" pitchFamily="34" charset="0"/>
              </a:rPr>
              <a:t>:</a:t>
            </a:r>
            <a:endParaRPr lang="en-US" altLang="en-US" sz="2800" b="1">
              <a:solidFill>
                <a:srgbClr val="FF0000"/>
              </a:solidFill>
              <a:latin typeface="Times New Roman" pitchFamily="18" charset="0"/>
              <a:ea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par>
                          <p:cTn id="21" fill="hold">
                            <p:stCondLst>
                              <p:cond delay="500"/>
                            </p:stCondLst>
                            <p:childTnLst>
                              <p:par>
                                <p:cTn id="22" presetID="5" presetClass="exit" presetSubtype="10" fill="hold" grpId="1" nodeType="afterEffect">
                                  <p:stCondLst>
                                    <p:cond delay="0"/>
                                  </p:stCondLst>
                                  <p:childTnLst>
                                    <p:animEffect transition="out" filter="checkerboard(across)">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5" presetClass="exit" presetSubtype="10" fill="hold" grpId="1" nodeType="afterEffect">
                                  <p:stCondLst>
                                    <p:cond delay="0"/>
                                  </p:stCondLst>
                                  <p:childTnLst>
                                    <p:animEffect transition="out" filter="checkerboard(across)">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33263"/>
            <a:ext cx="12192000" cy="626280"/>
          </a:xfrm>
          <a:ln>
            <a:noFill/>
          </a:ln>
        </p:spPr>
        <p:txBody>
          <a:bodyPr>
            <a:normAutofit/>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TextBox 3"/>
          <p:cNvSpPr txBox="1"/>
          <p:nvPr/>
        </p:nvSpPr>
        <p:spPr>
          <a:xfrm>
            <a:off x="0" y="1000352"/>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1.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0" name="TextBox 9"/>
          <p:cNvSpPr txBox="1"/>
          <p:nvPr/>
        </p:nvSpPr>
        <p:spPr>
          <a:xfrm>
            <a:off x="0" y="1428544"/>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2. </a:t>
            </a:r>
            <a:r>
              <a:rPr lang="en-US" sz="2800" b="1" dirty="0" err="1" smtClean="0">
                <a:solidFill>
                  <a:srgbClr val="0000FF"/>
                </a:solidFill>
                <a:latin typeface="Times New Roman" pitchFamily="18" charset="0"/>
                <a:cs typeface="Times New Roman" pitchFamily="18" charset="0"/>
              </a:rPr>
              <a:t>Các</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có</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không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nhẵn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bóng</a:t>
            </a:r>
            <a:r>
              <a:rPr lang="en-US" sz="2800" b="1" dirty="0" smtClean="0">
                <a:solidFill>
                  <a:srgbClr val="0000FF"/>
                </a:solidFill>
                <a:latin typeface="Times New Roman" pitchFamily="18" charset="0"/>
                <a:cs typeface="Times New Roman" pitchFamily="18" charset="0"/>
              </a:rPr>
              <a:t>.</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1943803"/>
            <a:ext cx="12191999"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chùm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song song </a:t>
            </a:r>
            <a:r>
              <a:rPr lang="en-US" sz="2800" dirty="0" err="1" smtClean="0">
                <a:solidFill>
                  <a:srgbClr val="0000FF"/>
                </a:solidFill>
                <a:latin typeface="Times New Roman" pitchFamily="18" charset="0"/>
                <a:cs typeface="Times New Roman" pitchFamily="18" charset="0"/>
              </a:rPr>
              <a:t>chiếu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bề</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nhẵn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bị</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nhiều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hướng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gọi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6" name="TextBox 15"/>
          <p:cNvSpPr txBox="1"/>
          <p:nvPr/>
        </p:nvSpPr>
        <p:spPr>
          <a:xfrm>
            <a:off x="0" y="2821921"/>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khuếch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tán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ra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hình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9" name="TextBox 18"/>
          <p:cNvSpPr txBox="1"/>
          <p:nvPr/>
        </p:nvSpPr>
        <p:spPr>
          <a:xfrm>
            <a:off x="0" y="3351689"/>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0" name="TextBox 19"/>
          <p:cNvSpPr txBox="1"/>
          <p:nvPr/>
        </p:nvSpPr>
        <p:spPr>
          <a:xfrm>
            <a:off x="0" y="3903233"/>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Tia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nằm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trong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mặt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1" name="TextBox 20"/>
          <p:cNvSpPr txBox="1"/>
          <p:nvPr/>
        </p:nvSpPr>
        <p:spPr>
          <a:xfrm>
            <a:off x="0" y="4382203"/>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góc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tới</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4098" name="Picture 2" descr="C:\Users\AsuS\Desktop\Capture.PNG"/>
          <p:cNvPicPr>
            <a:picLocks noChangeAspect="1" noChangeArrowheads="1"/>
          </p:cNvPicPr>
          <p:nvPr/>
        </p:nvPicPr>
        <p:blipFill>
          <a:blip r:embed="rId2" cstate="print"/>
          <a:srcRect/>
          <a:stretch>
            <a:fillRect/>
          </a:stretch>
        </p:blipFill>
        <p:spPr bwMode="auto">
          <a:xfrm>
            <a:off x="-1" y="536578"/>
            <a:ext cx="12192001" cy="3903397"/>
          </a:xfrm>
          <a:prstGeom prst="rect">
            <a:avLst/>
          </a:prstGeom>
          <a:noFill/>
        </p:spPr>
      </p:pic>
      <p:sp>
        <p:nvSpPr>
          <p:cNvPr id="5" name="Rectangle 4"/>
          <p:cNvSpPr/>
          <p:nvPr/>
        </p:nvSpPr>
        <p:spPr>
          <a:xfrm>
            <a:off x="0" y="4361919"/>
            <a:ext cx="3927678" cy="523220"/>
          </a:xfrm>
          <a:prstGeom prst="rect">
            <a:avLst/>
          </a:prstGeom>
        </p:spPr>
        <p:txBody>
          <a:bodyPr wrap="none">
            <a:spAutoFit/>
          </a:bodyPr>
          <a:lstStyle/>
          <a:p>
            <a:r>
              <a:rPr lang="en-US" sz="2800" dirty="0" smtClean="0">
                <a:solidFill>
                  <a:srgbClr val="FF00FF"/>
                </a:solidFill>
                <a:latin typeface="Times New Roman" pitchFamily="18" charset="0"/>
                <a:cs typeface="Times New Roman" pitchFamily="18" charset="0"/>
              </a:rPr>
              <a:t>a. – </a:t>
            </a:r>
            <a:r>
              <a:rPr lang="en-US" sz="2800" dirty="0" err="1" smtClean="0">
                <a:solidFill>
                  <a:srgbClr val="FF00FF"/>
                </a:solidFill>
                <a:latin typeface="Times New Roman" pitchFamily="18" charset="0"/>
                <a:cs typeface="Times New Roman" pitchFamily="18" charset="0"/>
              </a:rPr>
              <a:t>Dựng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pháp</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tuyến</a:t>
            </a:r>
            <a:r>
              <a:rPr lang="en-US" sz="2800" dirty="0" smtClean="0">
                <a:solidFill>
                  <a:srgbClr val="FF00FF"/>
                </a:solidFill>
                <a:latin typeface="Times New Roman" pitchFamily="18" charset="0"/>
                <a:cs typeface="Times New Roman" pitchFamily="18" charset="0"/>
              </a:rPr>
              <a:t> IN.</a:t>
            </a:r>
            <a:endParaRPr lang="en-US" sz="2800" dirty="0">
              <a:solidFill>
                <a:srgbClr val="FF00FF"/>
              </a:solidFill>
              <a:latin typeface="Times New Roman" pitchFamily="18" charset="0"/>
              <a:cs typeface="Times New Roman" pitchFamily="18" charset="0"/>
            </a:endParaRPr>
          </a:p>
        </p:txBody>
      </p:sp>
      <p:sp>
        <p:nvSpPr>
          <p:cNvPr id="6" name="Rectangle 5"/>
          <p:cNvSpPr/>
          <p:nvPr/>
        </p:nvSpPr>
        <p:spPr>
          <a:xfrm>
            <a:off x="0" y="4920719"/>
            <a:ext cx="6312947" cy="523220"/>
          </a:xfrm>
          <a:prstGeom prst="rect">
            <a:avLst/>
          </a:prstGeom>
        </p:spPr>
        <p:txBody>
          <a:bodyPr wrap="none">
            <a:spAutoFit/>
          </a:bodyPr>
          <a:lstStyle/>
          <a:p>
            <a:r>
              <a:rPr lang="en-US" sz="2800" dirty="0" smtClean="0">
                <a:solidFill>
                  <a:srgbClr val="FF00FF"/>
                </a:solidFill>
                <a:latin typeface="Times New Roman" pitchFamily="18" charset="0"/>
                <a:cs typeface="Times New Roman" pitchFamily="18" charset="0"/>
              </a:rPr>
              <a:t> – </a:t>
            </a:r>
            <a:r>
              <a:rPr lang="en-US" sz="2800" dirty="0" err="1" smtClean="0">
                <a:solidFill>
                  <a:srgbClr val="FF00FF"/>
                </a:solidFill>
                <a:latin typeface="Times New Roman" pitchFamily="18" charset="0"/>
                <a:cs typeface="Times New Roman" pitchFamily="18" charset="0"/>
              </a:rPr>
              <a:t>Dựng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tia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phản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xạ</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IR</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sao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cho</a:t>
            </a:r>
            <a:r>
              <a:rPr lang="en-US" sz="2800" dirty="0" smtClean="0">
                <a:solidFill>
                  <a:srgbClr val="FF00FF"/>
                </a:solidFill>
                <a:latin typeface="Times New Roman" pitchFamily="18" charset="0"/>
                <a:cs typeface="Times New Roman" pitchFamily="18" charset="0"/>
              </a:rPr>
              <a:t> SIN= </a:t>
            </a:r>
            <a:r>
              <a:rPr lang="en-US" sz="2800" dirty="0" err="1" smtClean="0">
                <a:solidFill>
                  <a:srgbClr val="FF00FF"/>
                </a:solidFill>
                <a:latin typeface="Times New Roman" pitchFamily="18" charset="0"/>
                <a:cs typeface="Times New Roman" pitchFamily="18" charset="0"/>
              </a:rPr>
              <a:t>NIR</a:t>
            </a:r>
            <a:r>
              <a:rPr lang="en-US" sz="2800" dirty="0" smtClean="0">
                <a:solidFill>
                  <a:srgbClr val="FF00FF"/>
                </a:solidFill>
                <a:latin typeface="Times New Roman" pitchFamily="18" charset="0"/>
                <a:cs typeface="Times New Roman" pitchFamily="18" charset="0"/>
              </a:rPr>
              <a:t>.</a:t>
            </a:r>
            <a:endParaRPr lang="en-US" sz="2800" dirty="0">
              <a:solidFill>
                <a:srgbClr val="FF00FF"/>
              </a:solidFill>
              <a:latin typeface="Times New Roman" pitchFamily="18" charset="0"/>
              <a:cs typeface="Times New Roman" pitchFamily="18" charset="0"/>
            </a:endParaRPr>
          </a:p>
        </p:txBody>
      </p:sp>
      <p:grpSp>
        <p:nvGrpSpPr>
          <p:cNvPr id="12" name="Group 11"/>
          <p:cNvGrpSpPr/>
          <p:nvPr/>
        </p:nvGrpSpPr>
        <p:grpSpPr>
          <a:xfrm>
            <a:off x="4601029" y="4862286"/>
            <a:ext cx="449943" cy="174172"/>
            <a:chOff x="4601029" y="4862286"/>
            <a:chExt cx="449943" cy="174172"/>
          </a:xfrm>
        </p:grpSpPr>
        <p:cxnSp>
          <p:nvCxnSpPr>
            <p:cNvPr id="9" name="Straight Connector 8"/>
            <p:cNvCxnSpPr/>
            <p:nvPr/>
          </p:nvCxnSpPr>
          <p:spPr>
            <a:xfrm flipV="1">
              <a:off x="4601029" y="4862286"/>
              <a:ext cx="232228" cy="17417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0800000">
              <a:off x="4826001" y="4869545"/>
              <a:ext cx="224971" cy="16691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5493643" y="4869546"/>
            <a:ext cx="449943" cy="174172"/>
            <a:chOff x="4601029" y="4862286"/>
            <a:chExt cx="449943" cy="174172"/>
          </a:xfrm>
        </p:grpSpPr>
        <p:cxnSp>
          <p:nvCxnSpPr>
            <p:cNvPr id="14" name="Straight Connector 13"/>
            <p:cNvCxnSpPr/>
            <p:nvPr/>
          </p:nvCxnSpPr>
          <p:spPr>
            <a:xfrm flipV="1">
              <a:off x="4601029" y="4862286"/>
              <a:ext cx="232228" cy="174171"/>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26001" y="4869545"/>
              <a:ext cx="224971" cy="166913"/>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rot="10800000">
            <a:off x="8839201" y="1901371"/>
            <a:ext cx="1901371"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rot="6689643">
            <a:off x="9321800" y="1665520"/>
            <a:ext cx="1277257" cy="1226458"/>
            <a:chOff x="7431314" y="2467429"/>
            <a:chExt cx="2090057" cy="2032000"/>
          </a:xfrm>
        </p:grpSpPr>
        <p:cxnSp>
          <p:nvCxnSpPr>
            <p:cNvPr id="28" name="Straight Connector 27"/>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Freeform 29"/>
          <p:cNvSpPr/>
          <p:nvPr/>
        </p:nvSpPr>
        <p:spPr>
          <a:xfrm rot="14916835">
            <a:off x="9652005" y="1959427"/>
            <a:ext cx="377372" cy="275771"/>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FF"/>
              </a:solidFill>
            </a:endParaRPr>
          </a:p>
        </p:txBody>
      </p:sp>
      <p:sp>
        <p:nvSpPr>
          <p:cNvPr id="31" name="Freeform 30"/>
          <p:cNvSpPr/>
          <p:nvPr/>
        </p:nvSpPr>
        <p:spPr>
          <a:xfrm rot="16636384">
            <a:off x="9368972" y="1400627"/>
            <a:ext cx="515257" cy="428173"/>
          </a:xfrm>
          <a:custGeom>
            <a:avLst/>
            <a:gdLst>
              <a:gd name="connsiteX0" fmla="*/ 0 w 464457"/>
              <a:gd name="connsiteY0" fmla="*/ 365276 h 365276"/>
              <a:gd name="connsiteX1" fmla="*/ 116114 w 464457"/>
              <a:gd name="connsiteY1" fmla="*/ 16933 h 365276"/>
              <a:gd name="connsiteX2" fmla="*/ 464457 w 464457"/>
              <a:gd name="connsiteY2" fmla="*/ 263676 h 365276"/>
            </a:gdLst>
            <a:ahLst/>
            <a:cxnLst>
              <a:cxn ang="0">
                <a:pos x="connsiteX0" y="connsiteY0"/>
              </a:cxn>
              <a:cxn ang="0">
                <a:pos x="connsiteX1" y="connsiteY1"/>
              </a:cxn>
              <a:cxn ang="0">
                <a:pos x="connsiteX2" y="connsiteY2"/>
              </a:cxn>
            </a:cxnLst>
            <a:rect l="l" t="t" r="r" b="b"/>
            <a:pathLst>
              <a:path w="464457" h="365276">
                <a:moveTo>
                  <a:pt x="0" y="365276"/>
                </a:moveTo>
                <a:cubicBezTo>
                  <a:pt x="19352" y="199571"/>
                  <a:pt x="38704" y="33866"/>
                  <a:pt x="116114" y="16933"/>
                </a:cubicBezTo>
                <a:cubicBezTo>
                  <a:pt x="193524" y="0"/>
                  <a:pt x="328990" y="131838"/>
                  <a:pt x="464457" y="263676"/>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0" y="5486177"/>
            <a:ext cx="12192000" cy="954107"/>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b. </a:t>
            </a:r>
            <a:r>
              <a:rPr lang="vi-VN" sz="2800" dirty="0" smtClean="0">
                <a:solidFill>
                  <a:srgbClr val="FF00FF"/>
                </a:solidFill>
                <a:latin typeface="Times New Roman" pitchFamily="18" charset="0"/>
                <a:cs typeface="Times New Roman" pitchFamily="18" charset="0"/>
              </a:rPr>
              <a:t>Nếu giữ nguyên tia tới SI, để có tia phản xạ hướng theo phương thẳng đứng thì </a:t>
            </a:r>
            <a:r>
              <a:rPr lang="en-US" sz="2800" dirty="0" err="1" smtClean="0">
                <a:solidFill>
                  <a:srgbClr val="FF00FF"/>
                </a:solidFill>
                <a:latin typeface="Times New Roman" pitchFamily="18" charset="0"/>
                <a:cs typeface="Times New Roman" pitchFamily="18" charset="0"/>
              </a:rPr>
              <a:t>ta</a:t>
            </a:r>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phải xoay gương. </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from="(-#ppt_w/2)" to="(#ppt_x)" calcmode="lin" valueType="num">
                                      <p:cBhvr>
                                        <p:cTn id="7" dur="600" fill="hold">
                                          <p:stCondLst>
                                            <p:cond delay="0"/>
                                          </p:stCondLst>
                                        </p:cTn>
                                        <p:tgtEl>
                                          <p:spTgt spid="4098"/>
                                        </p:tgtEl>
                                        <p:attrNameLst>
                                          <p:attrName>ppt_x</p:attrName>
                                        </p:attrNameLst>
                                      </p:cBhvr>
                                    </p:anim>
                                    <p:anim from="0" to="-1.0" calcmode="lin" valueType="num">
                                      <p:cBhvr>
                                        <p:cTn id="8" dur="200" decel="50000" autoRev="1" fill="hold">
                                          <p:stCondLst>
                                            <p:cond delay="600"/>
                                          </p:stCondLst>
                                        </p:cTn>
                                        <p:tgtEl>
                                          <p:spTgt spid="4098"/>
                                        </p:tgtEl>
                                        <p:attrNameLst>
                                          <p:attrName>xshear</p:attrName>
                                        </p:attrNameLst>
                                      </p:cBhvr>
                                    </p:anim>
                                    <p:animScale>
                                      <p:cBhvr>
                                        <p:cTn id="9" dur="200" decel="100000" autoRev="1" fill="hold">
                                          <p:stCondLst>
                                            <p:cond delay="600"/>
                                          </p:stCondLst>
                                        </p:cTn>
                                        <p:tgtEl>
                                          <p:spTgt spid="4098"/>
                                        </p:tgtEl>
                                      </p:cBhvr>
                                      <p:from x="100000" y="100000"/>
                                      <p:to x="80000" y="100000"/>
                                    </p:animScale>
                                    <p:anim by="(#ppt_h/3+#ppt_w*0.1)" calcmode="lin" valueType="num">
                                      <p:cBhvr additive="sum">
                                        <p:cTn id="10" dur="200" decel="100000" autoRev="1" fill="hold">
                                          <p:stCondLst>
                                            <p:cond delay="600"/>
                                          </p:stCondLst>
                                        </p:cTn>
                                        <p:tgtEl>
                                          <p:spTgt spid="4098"/>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strips(downRigh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Horizontal)">
                                      <p:cBhvr>
                                        <p:cTn id="25" dur="500"/>
                                        <p:tgtEl>
                                          <p:spTgt spid="6"/>
                                        </p:tgtEl>
                                      </p:cBhvr>
                                    </p:animEffect>
                                  </p:childTnLst>
                                </p:cTn>
                              </p:par>
                              <p:par>
                                <p:cTn id="26" presetID="23" presetClass="entr" presetSubtype="16"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strips(downRight)">
                                      <p:cBhvr>
                                        <p:cTn id="38" dur="20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strips(downRight)">
                                      <p:cBhvr>
                                        <p:cTn id="43" dur="20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strips(downLeft)">
                                      <p:cBhvr>
                                        <p:cTn id="48" dur="20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 calcmode="lin" valueType="num">
                                      <p:cBhvr>
                                        <p:cTn id="55"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0" grpId="0" animBg="1"/>
      <p:bldP spid="31" grpId="0" animBg="1"/>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155"/>
          <p:cNvSpPr txBox="1">
            <a:spLocks noChangeArrowheads="1"/>
          </p:cNvSpPr>
          <p:nvPr/>
        </p:nvSpPr>
        <p:spPr bwMode="auto">
          <a:xfrm>
            <a:off x="914400" y="2057400"/>
            <a:ext cx="608013"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S</a:t>
            </a:r>
          </a:p>
        </p:txBody>
      </p:sp>
      <p:sp>
        <p:nvSpPr>
          <p:cNvPr id="5" name="Text Box 220"/>
          <p:cNvSpPr txBox="1">
            <a:spLocks noChangeArrowheads="1"/>
          </p:cNvSpPr>
          <p:nvPr/>
        </p:nvSpPr>
        <p:spPr bwMode="auto">
          <a:xfrm>
            <a:off x="2814638" y="33909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I</a:t>
            </a:r>
          </a:p>
        </p:txBody>
      </p:sp>
      <p:grpSp>
        <p:nvGrpSpPr>
          <p:cNvPr id="6" name="Group 159"/>
          <p:cNvGrpSpPr>
            <a:grpSpLocks/>
          </p:cNvGrpSpPr>
          <p:nvPr/>
        </p:nvGrpSpPr>
        <p:grpSpPr bwMode="auto">
          <a:xfrm rot="600000">
            <a:off x="838200" y="2590800"/>
            <a:ext cx="2062163" cy="795338"/>
            <a:chOff x="2832" y="2748"/>
            <a:chExt cx="1248" cy="432"/>
          </a:xfrm>
        </p:grpSpPr>
        <p:sp>
          <p:nvSpPr>
            <p:cNvPr id="7" name="Line 160"/>
            <p:cNvSpPr>
              <a:spLocks noChangeShapeType="1"/>
            </p:cNvSpPr>
            <p:nvPr/>
          </p:nvSpPr>
          <p:spPr bwMode="auto">
            <a:xfrm>
              <a:off x="2832" y="2748"/>
              <a:ext cx="1248" cy="432"/>
            </a:xfrm>
            <a:prstGeom prst="line">
              <a:avLst/>
            </a:prstGeom>
            <a:noFill/>
            <a:ln w="25400">
              <a:solidFill>
                <a:srgbClr val="FF0000"/>
              </a:solidFill>
              <a:round/>
              <a:headEnd/>
              <a:tailEnd/>
            </a:ln>
          </p:spPr>
          <p:txBody>
            <a:bodyPr/>
            <a:lstStyle/>
            <a:p>
              <a:endParaRPr lang="en-US"/>
            </a:p>
          </p:txBody>
        </p:sp>
        <p:sp>
          <p:nvSpPr>
            <p:cNvPr id="8"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p:spPr>
          <p:txBody>
            <a:bodyPr/>
            <a:lstStyle/>
            <a:p>
              <a:endParaRPr lang="en-US"/>
            </a:p>
          </p:txBody>
        </p:sp>
      </p:grpSp>
      <p:grpSp>
        <p:nvGrpSpPr>
          <p:cNvPr id="9" name="Group 209"/>
          <p:cNvGrpSpPr>
            <a:grpSpLocks/>
          </p:cNvGrpSpPr>
          <p:nvPr/>
        </p:nvGrpSpPr>
        <p:grpSpPr bwMode="auto">
          <a:xfrm rot="-2700000">
            <a:off x="1668463" y="2911475"/>
            <a:ext cx="2209800" cy="1524000"/>
            <a:chOff x="3686" y="2040"/>
            <a:chExt cx="1392" cy="960"/>
          </a:xfrm>
        </p:grpSpPr>
        <p:sp>
          <p:nvSpPr>
            <p:cNvPr id="10" name="Rectangle 210" descr="Light downward diagonal"/>
            <p:cNvSpPr>
              <a:spLocks noChangeArrowheads="1"/>
            </p:cNvSpPr>
            <p:nvPr/>
          </p:nvSpPr>
          <p:spPr bwMode="auto">
            <a:xfrm rot="2700000">
              <a:off x="4358" y="1848"/>
              <a:ext cx="48" cy="13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eaLnBrk="1" hangingPunct="1"/>
              <a:endParaRPr lang="en-US" altLang="en-US">
                <a:latin typeface="Times New Roman" pitchFamily="18" charset="0"/>
                <a:cs typeface="Times New Roman" pitchFamily="18" charset="0"/>
              </a:endParaRPr>
            </a:p>
          </p:txBody>
        </p:sp>
        <p:sp>
          <p:nvSpPr>
            <p:cNvPr id="11" name="Line 211"/>
            <p:cNvSpPr>
              <a:spLocks noChangeShapeType="1"/>
            </p:cNvSpPr>
            <p:nvPr/>
          </p:nvSpPr>
          <p:spPr bwMode="auto">
            <a:xfrm flipH="1">
              <a:off x="3864" y="2040"/>
              <a:ext cx="960" cy="960"/>
            </a:xfrm>
            <a:prstGeom prst="line">
              <a:avLst/>
            </a:prstGeom>
            <a:noFill/>
            <a:ln w="38100">
              <a:solidFill>
                <a:schemeClr val="tx1"/>
              </a:solidFill>
              <a:round/>
              <a:headEnd/>
              <a:tailEnd/>
            </a:ln>
          </p:spPr>
          <p:txBody>
            <a:bodyPr/>
            <a:lstStyle/>
            <a:p>
              <a:endParaRPr lang="en-US"/>
            </a:p>
          </p:txBody>
        </p:sp>
      </p:grpSp>
      <p:sp>
        <p:nvSpPr>
          <p:cNvPr id="12" name="Line 212"/>
          <p:cNvSpPr>
            <a:spLocks noChangeShapeType="1"/>
          </p:cNvSpPr>
          <p:nvPr/>
        </p:nvSpPr>
        <p:spPr bwMode="auto">
          <a:xfrm>
            <a:off x="838200" y="3543300"/>
            <a:ext cx="1905000" cy="0"/>
          </a:xfrm>
          <a:prstGeom prst="line">
            <a:avLst/>
          </a:prstGeom>
          <a:noFill/>
          <a:ln w="28575">
            <a:solidFill>
              <a:schemeClr val="tx1"/>
            </a:solidFill>
            <a:round/>
            <a:headEnd/>
            <a:tailEnd/>
          </a:ln>
        </p:spPr>
        <p:txBody>
          <a:bodyPr/>
          <a:lstStyle/>
          <a:p>
            <a:endParaRPr lang="en-US"/>
          </a:p>
        </p:txBody>
      </p:sp>
      <p:sp>
        <p:nvSpPr>
          <p:cNvPr id="13" name="Text Box 221"/>
          <p:cNvSpPr txBox="1">
            <a:spLocks noChangeArrowheads="1"/>
          </p:cNvSpPr>
          <p:nvPr/>
        </p:nvSpPr>
        <p:spPr bwMode="auto">
          <a:xfrm>
            <a:off x="762000" y="3124200"/>
            <a:ext cx="611188"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N</a:t>
            </a:r>
          </a:p>
        </p:txBody>
      </p:sp>
      <p:sp>
        <p:nvSpPr>
          <p:cNvPr id="14" name="Text Box 219"/>
          <p:cNvSpPr txBox="1">
            <a:spLocks noChangeArrowheads="1"/>
          </p:cNvSpPr>
          <p:nvPr/>
        </p:nvSpPr>
        <p:spPr bwMode="auto">
          <a:xfrm>
            <a:off x="2819400" y="44196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M</a:t>
            </a:r>
          </a:p>
        </p:txBody>
      </p:sp>
      <p:grpSp>
        <p:nvGrpSpPr>
          <p:cNvPr id="15" name="Group 156"/>
          <p:cNvGrpSpPr>
            <a:grpSpLocks/>
          </p:cNvGrpSpPr>
          <p:nvPr/>
        </p:nvGrpSpPr>
        <p:grpSpPr bwMode="auto">
          <a:xfrm>
            <a:off x="1079500" y="3441700"/>
            <a:ext cx="1536700" cy="1333500"/>
            <a:chOff x="2928" y="3072"/>
            <a:chExt cx="1110" cy="816"/>
          </a:xfrm>
        </p:grpSpPr>
        <p:sp>
          <p:nvSpPr>
            <p:cNvPr id="1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p:spPr>
          <p:txBody>
            <a:bodyPr/>
            <a:lstStyle/>
            <a:p>
              <a:endParaRPr lang="en-US"/>
            </a:p>
          </p:txBody>
        </p:sp>
        <p:sp>
          <p:nvSpPr>
            <p:cNvPr id="1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p:spPr>
          <p:txBody>
            <a:bodyPr/>
            <a:lstStyle/>
            <a:p>
              <a:endParaRPr lang="en-US"/>
            </a:p>
          </p:txBody>
        </p:sp>
      </p:grpSp>
      <p:grpSp>
        <p:nvGrpSpPr>
          <p:cNvPr id="18" name="Group 213"/>
          <p:cNvGrpSpPr>
            <a:grpSpLocks/>
          </p:cNvGrpSpPr>
          <p:nvPr/>
        </p:nvGrpSpPr>
        <p:grpSpPr bwMode="auto">
          <a:xfrm>
            <a:off x="2400300" y="3556000"/>
            <a:ext cx="95250" cy="152400"/>
            <a:chOff x="3828" y="3186"/>
            <a:chExt cx="60" cy="96"/>
          </a:xfrm>
        </p:grpSpPr>
        <p:sp>
          <p:nvSpPr>
            <p:cNvPr id="19" name="Freeform 214"/>
            <p:cNvSpPr>
              <a:spLocks/>
            </p:cNvSpPr>
            <p:nvPr/>
          </p:nvSpPr>
          <p:spPr bwMode="auto">
            <a:xfrm rot="-4620485">
              <a:off x="3816" y="3210"/>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sp>
          <p:nvSpPr>
            <p:cNvPr id="20" name="Freeform 215"/>
            <p:cNvSpPr>
              <a:spLocks/>
            </p:cNvSpPr>
            <p:nvPr/>
          </p:nvSpPr>
          <p:spPr bwMode="auto">
            <a:xfrm rot="-4620485">
              <a:off x="3804" y="3210"/>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grpSp>
      <p:sp>
        <p:nvSpPr>
          <p:cNvPr id="21" name="Text Box 222"/>
          <p:cNvSpPr txBox="1">
            <a:spLocks noChangeArrowheads="1"/>
          </p:cNvSpPr>
          <p:nvPr/>
        </p:nvSpPr>
        <p:spPr bwMode="auto">
          <a:xfrm>
            <a:off x="777875" y="4048125"/>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R</a:t>
            </a:r>
          </a:p>
        </p:txBody>
      </p:sp>
      <p:grpSp>
        <p:nvGrpSpPr>
          <p:cNvPr id="22" name="Group 216"/>
          <p:cNvGrpSpPr>
            <a:grpSpLocks/>
          </p:cNvGrpSpPr>
          <p:nvPr/>
        </p:nvGrpSpPr>
        <p:grpSpPr bwMode="auto">
          <a:xfrm>
            <a:off x="2425700" y="3365500"/>
            <a:ext cx="93663" cy="160338"/>
            <a:chOff x="3828" y="3072"/>
            <a:chExt cx="59" cy="101"/>
          </a:xfrm>
        </p:grpSpPr>
        <p:sp>
          <p:nvSpPr>
            <p:cNvPr id="23" name="Freeform 217"/>
            <p:cNvSpPr>
              <a:spLocks/>
            </p:cNvSpPr>
            <p:nvPr/>
          </p:nvSpPr>
          <p:spPr bwMode="auto">
            <a:xfrm rot="-3153848">
              <a:off x="3815" y="3101"/>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sp>
          <p:nvSpPr>
            <p:cNvPr id="24" name="Freeform 218"/>
            <p:cNvSpPr>
              <a:spLocks/>
            </p:cNvSpPr>
            <p:nvPr/>
          </p:nvSpPr>
          <p:spPr bwMode="auto">
            <a:xfrm rot="-3153848">
              <a:off x="3804" y="3096"/>
              <a:ext cx="96" cy="48"/>
            </a:xfrm>
            <a:custGeom>
              <a:avLst/>
              <a:gdLst>
                <a:gd name="T0" fmla="*/ 2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p:spPr>
          <p:txBody>
            <a:bodyPr/>
            <a:lstStyle/>
            <a:p>
              <a:endParaRPr lang="en-US"/>
            </a:p>
          </p:txBody>
        </p:sp>
      </p:grpSp>
      <p:grpSp>
        <p:nvGrpSpPr>
          <p:cNvPr id="25" name="Group 162"/>
          <p:cNvGrpSpPr>
            <a:grpSpLocks/>
          </p:cNvGrpSpPr>
          <p:nvPr/>
        </p:nvGrpSpPr>
        <p:grpSpPr bwMode="auto">
          <a:xfrm rot="-5400000">
            <a:off x="382587" y="2716213"/>
            <a:ext cx="3287713" cy="1563688"/>
            <a:chOff x="1920" y="720"/>
            <a:chExt cx="2071" cy="985"/>
          </a:xfrm>
        </p:grpSpPr>
        <p:sp>
          <p:nvSpPr>
            <p:cNvPr id="26" name="Line 163"/>
            <p:cNvSpPr>
              <a:spLocks noChangeShapeType="1"/>
            </p:cNvSpPr>
            <p:nvPr/>
          </p:nvSpPr>
          <p:spPr bwMode="auto">
            <a:xfrm>
              <a:off x="2928" y="1026"/>
              <a:ext cx="0" cy="616"/>
            </a:xfrm>
            <a:prstGeom prst="line">
              <a:avLst/>
            </a:prstGeom>
            <a:noFill/>
            <a:ln w="9525">
              <a:solidFill>
                <a:schemeClr val="accent2"/>
              </a:solidFill>
              <a:round/>
              <a:headEnd/>
              <a:tailEnd/>
            </a:ln>
          </p:spPr>
          <p:txBody>
            <a:bodyPr/>
            <a:lstStyle/>
            <a:p>
              <a:endParaRPr lang="en-US"/>
            </a:p>
          </p:txBody>
        </p:sp>
        <p:sp>
          <p:nvSpPr>
            <p:cNvPr id="27" name="Line 164"/>
            <p:cNvSpPr>
              <a:spLocks noChangeShapeType="1"/>
            </p:cNvSpPr>
            <p:nvPr/>
          </p:nvSpPr>
          <p:spPr bwMode="auto">
            <a:xfrm rot="21589138" flipH="1">
              <a:off x="3801" y="1518"/>
              <a:ext cx="86" cy="14"/>
            </a:xfrm>
            <a:prstGeom prst="line">
              <a:avLst/>
            </a:prstGeom>
            <a:noFill/>
            <a:ln w="12700">
              <a:solidFill>
                <a:srgbClr val="000080"/>
              </a:solidFill>
              <a:round/>
              <a:headEnd/>
              <a:tailEnd/>
            </a:ln>
          </p:spPr>
          <p:txBody>
            <a:bodyPr/>
            <a:lstStyle/>
            <a:p>
              <a:endParaRPr lang="en-US"/>
            </a:p>
          </p:txBody>
        </p:sp>
        <p:sp>
          <p:nvSpPr>
            <p:cNvPr id="28" name="Line 165"/>
            <p:cNvSpPr>
              <a:spLocks noChangeShapeType="1"/>
            </p:cNvSpPr>
            <p:nvPr/>
          </p:nvSpPr>
          <p:spPr bwMode="auto">
            <a:xfrm rot="21589138" flipH="1">
              <a:off x="3754" y="1371"/>
              <a:ext cx="91" cy="32"/>
            </a:xfrm>
            <a:prstGeom prst="line">
              <a:avLst/>
            </a:prstGeom>
            <a:noFill/>
            <a:ln w="12700">
              <a:solidFill>
                <a:srgbClr val="000080"/>
              </a:solidFill>
              <a:round/>
              <a:headEnd/>
              <a:tailEnd/>
            </a:ln>
          </p:spPr>
          <p:txBody>
            <a:bodyPr/>
            <a:lstStyle/>
            <a:p>
              <a:endParaRPr lang="en-US"/>
            </a:p>
          </p:txBody>
        </p:sp>
        <p:sp>
          <p:nvSpPr>
            <p:cNvPr id="29" name="Line 166"/>
            <p:cNvSpPr>
              <a:spLocks noChangeShapeType="1"/>
            </p:cNvSpPr>
            <p:nvPr/>
          </p:nvSpPr>
          <p:spPr bwMode="auto">
            <a:xfrm rot="21589138" flipH="1">
              <a:off x="3681" y="1221"/>
              <a:ext cx="103" cy="51"/>
            </a:xfrm>
            <a:prstGeom prst="line">
              <a:avLst/>
            </a:prstGeom>
            <a:noFill/>
            <a:ln w="12700">
              <a:solidFill>
                <a:srgbClr val="000080"/>
              </a:solidFill>
              <a:round/>
              <a:headEnd/>
              <a:tailEnd/>
            </a:ln>
          </p:spPr>
          <p:txBody>
            <a:bodyPr/>
            <a:lstStyle/>
            <a:p>
              <a:endParaRPr lang="en-US"/>
            </a:p>
          </p:txBody>
        </p:sp>
        <p:sp>
          <p:nvSpPr>
            <p:cNvPr id="30" name="AutoShape 167"/>
            <p:cNvSpPr>
              <a:spLocks noChangeAspect="1" noChangeArrowheads="1" noTextEdit="1"/>
            </p:cNvSpPr>
            <p:nvPr/>
          </p:nvSpPr>
          <p:spPr bwMode="auto">
            <a:xfrm rot="-10862">
              <a:off x="1920" y="720"/>
              <a:ext cx="2071" cy="985"/>
            </a:xfrm>
            <a:prstGeom prst="rect">
              <a:avLst/>
            </a:prstGeom>
            <a:noFill/>
            <a:ln w="9525">
              <a:noFill/>
              <a:miter lim="800000"/>
              <a:headEnd/>
              <a:tailEnd/>
            </a:ln>
          </p:spPr>
          <p:txBody>
            <a:bodyPr/>
            <a:lstStyle/>
            <a:p>
              <a:endParaRPr lang="en-US"/>
            </a:p>
          </p:txBody>
        </p:sp>
        <p:sp>
          <p:nvSpPr>
            <p:cNvPr id="31" name="Line 168"/>
            <p:cNvSpPr>
              <a:spLocks noChangeShapeType="1"/>
            </p:cNvSpPr>
            <p:nvPr/>
          </p:nvSpPr>
          <p:spPr bwMode="auto">
            <a:xfrm rot="21589138" flipH="1">
              <a:off x="3600" y="1089"/>
              <a:ext cx="89" cy="66"/>
            </a:xfrm>
            <a:prstGeom prst="line">
              <a:avLst/>
            </a:prstGeom>
            <a:noFill/>
            <a:ln w="12700">
              <a:solidFill>
                <a:srgbClr val="000080"/>
              </a:solidFill>
              <a:round/>
              <a:headEnd/>
              <a:tailEnd/>
            </a:ln>
          </p:spPr>
          <p:txBody>
            <a:bodyPr/>
            <a:lstStyle/>
            <a:p>
              <a:endParaRPr lang="en-US"/>
            </a:p>
          </p:txBody>
        </p:sp>
        <p:sp>
          <p:nvSpPr>
            <p:cNvPr id="32" name="Line 169"/>
            <p:cNvSpPr>
              <a:spLocks noChangeShapeType="1"/>
            </p:cNvSpPr>
            <p:nvPr/>
          </p:nvSpPr>
          <p:spPr bwMode="auto">
            <a:xfrm rot="21589138" flipH="1">
              <a:off x="3488" y="978"/>
              <a:ext cx="81" cy="82"/>
            </a:xfrm>
            <a:prstGeom prst="line">
              <a:avLst/>
            </a:prstGeom>
            <a:noFill/>
            <a:ln w="12700">
              <a:solidFill>
                <a:srgbClr val="000080"/>
              </a:solidFill>
              <a:round/>
              <a:headEnd/>
              <a:tailEnd/>
            </a:ln>
          </p:spPr>
          <p:txBody>
            <a:bodyPr/>
            <a:lstStyle/>
            <a:p>
              <a:endParaRPr lang="en-US"/>
            </a:p>
          </p:txBody>
        </p:sp>
        <p:sp>
          <p:nvSpPr>
            <p:cNvPr id="33" name="Line 170"/>
            <p:cNvSpPr>
              <a:spLocks noChangeShapeType="1"/>
            </p:cNvSpPr>
            <p:nvPr/>
          </p:nvSpPr>
          <p:spPr bwMode="auto">
            <a:xfrm rot="21589138" flipH="1">
              <a:off x="3360" y="883"/>
              <a:ext cx="64" cy="93"/>
            </a:xfrm>
            <a:prstGeom prst="line">
              <a:avLst/>
            </a:prstGeom>
            <a:noFill/>
            <a:ln w="12700">
              <a:solidFill>
                <a:srgbClr val="000080"/>
              </a:solidFill>
              <a:round/>
              <a:headEnd/>
              <a:tailEnd/>
            </a:ln>
          </p:spPr>
          <p:txBody>
            <a:bodyPr/>
            <a:lstStyle/>
            <a:p>
              <a:endParaRPr lang="en-US"/>
            </a:p>
          </p:txBody>
        </p:sp>
        <p:sp>
          <p:nvSpPr>
            <p:cNvPr id="34" name="Line 171"/>
            <p:cNvSpPr>
              <a:spLocks noChangeShapeType="1"/>
            </p:cNvSpPr>
            <p:nvPr/>
          </p:nvSpPr>
          <p:spPr bwMode="auto">
            <a:xfrm rot="21589138" flipH="1">
              <a:off x="3217" y="812"/>
              <a:ext cx="43" cy="102"/>
            </a:xfrm>
            <a:prstGeom prst="line">
              <a:avLst/>
            </a:prstGeom>
            <a:noFill/>
            <a:ln w="12700">
              <a:solidFill>
                <a:srgbClr val="000080"/>
              </a:solidFill>
              <a:round/>
              <a:headEnd/>
              <a:tailEnd/>
            </a:ln>
          </p:spPr>
          <p:txBody>
            <a:bodyPr/>
            <a:lstStyle/>
            <a:p>
              <a:endParaRPr lang="en-US"/>
            </a:p>
          </p:txBody>
        </p:sp>
        <p:sp>
          <p:nvSpPr>
            <p:cNvPr id="35" name="Line 172"/>
            <p:cNvSpPr>
              <a:spLocks noChangeShapeType="1"/>
            </p:cNvSpPr>
            <p:nvPr/>
          </p:nvSpPr>
          <p:spPr bwMode="auto">
            <a:xfrm rot="21589138" flipH="1">
              <a:off x="3072" y="771"/>
              <a:ext cx="21" cy="106"/>
            </a:xfrm>
            <a:prstGeom prst="line">
              <a:avLst/>
            </a:prstGeom>
            <a:noFill/>
            <a:ln w="12700">
              <a:solidFill>
                <a:srgbClr val="000080"/>
              </a:solidFill>
              <a:round/>
              <a:headEnd/>
              <a:tailEnd/>
            </a:ln>
          </p:spPr>
          <p:txBody>
            <a:bodyPr/>
            <a:lstStyle/>
            <a:p>
              <a:endParaRPr lang="en-US"/>
            </a:p>
          </p:txBody>
        </p:sp>
        <p:sp>
          <p:nvSpPr>
            <p:cNvPr id="36" name="Line 173"/>
            <p:cNvSpPr>
              <a:spLocks noChangeShapeType="1"/>
            </p:cNvSpPr>
            <p:nvPr/>
          </p:nvSpPr>
          <p:spPr bwMode="auto">
            <a:xfrm rot="-10862">
              <a:off x="2929" y="763"/>
              <a:ext cx="0" cy="109"/>
            </a:xfrm>
            <a:prstGeom prst="line">
              <a:avLst/>
            </a:prstGeom>
            <a:noFill/>
            <a:ln w="12700">
              <a:solidFill>
                <a:srgbClr val="000080"/>
              </a:solidFill>
              <a:round/>
              <a:headEnd/>
              <a:tailEnd/>
            </a:ln>
          </p:spPr>
          <p:txBody>
            <a:bodyPr/>
            <a:lstStyle/>
            <a:p>
              <a:endParaRPr lang="en-US"/>
            </a:p>
          </p:txBody>
        </p:sp>
        <p:sp>
          <p:nvSpPr>
            <p:cNvPr id="37" name="Line 174"/>
            <p:cNvSpPr>
              <a:spLocks noChangeShapeType="1"/>
            </p:cNvSpPr>
            <p:nvPr/>
          </p:nvSpPr>
          <p:spPr bwMode="auto">
            <a:xfrm rot="-10862">
              <a:off x="2761" y="771"/>
              <a:ext cx="18" cy="93"/>
            </a:xfrm>
            <a:prstGeom prst="line">
              <a:avLst/>
            </a:prstGeom>
            <a:noFill/>
            <a:ln w="12700">
              <a:solidFill>
                <a:srgbClr val="000080"/>
              </a:solidFill>
              <a:round/>
              <a:headEnd/>
              <a:tailEnd/>
            </a:ln>
          </p:spPr>
          <p:txBody>
            <a:bodyPr/>
            <a:lstStyle/>
            <a:p>
              <a:endParaRPr lang="en-US"/>
            </a:p>
          </p:txBody>
        </p:sp>
        <p:sp>
          <p:nvSpPr>
            <p:cNvPr id="38" name="Line 175"/>
            <p:cNvSpPr>
              <a:spLocks noChangeShapeType="1"/>
            </p:cNvSpPr>
            <p:nvPr/>
          </p:nvSpPr>
          <p:spPr bwMode="auto">
            <a:xfrm rot="-10862">
              <a:off x="2601" y="807"/>
              <a:ext cx="43" cy="102"/>
            </a:xfrm>
            <a:prstGeom prst="line">
              <a:avLst/>
            </a:prstGeom>
            <a:noFill/>
            <a:ln w="12700">
              <a:solidFill>
                <a:srgbClr val="000080"/>
              </a:solidFill>
              <a:round/>
              <a:headEnd/>
              <a:tailEnd/>
            </a:ln>
          </p:spPr>
          <p:txBody>
            <a:bodyPr/>
            <a:lstStyle/>
            <a:p>
              <a:endParaRPr lang="en-US"/>
            </a:p>
          </p:txBody>
        </p:sp>
        <p:sp>
          <p:nvSpPr>
            <p:cNvPr id="39" name="Line 176"/>
            <p:cNvSpPr>
              <a:spLocks noChangeShapeType="1"/>
            </p:cNvSpPr>
            <p:nvPr/>
          </p:nvSpPr>
          <p:spPr bwMode="auto">
            <a:xfrm rot="-10862">
              <a:off x="2456" y="867"/>
              <a:ext cx="56" cy="94"/>
            </a:xfrm>
            <a:prstGeom prst="line">
              <a:avLst/>
            </a:prstGeom>
            <a:noFill/>
            <a:ln w="12700">
              <a:solidFill>
                <a:srgbClr val="000080"/>
              </a:solidFill>
              <a:round/>
              <a:headEnd/>
              <a:tailEnd/>
            </a:ln>
          </p:spPr>
          <p:txBody>
            <a:bodyPr/>
            <a:lstStyle/>
            <a:p>
              <a:endParaRPr lang="en-US"/>
            </a:p>
          </p:txBody>
        </p:sp>
        <p:sp>
          <p:nvSpPr>
            <p:cNvPr id="40" name="Line 177"/>
            <p:cNvSpPr>
              <a:spLocks noChangeShapeType="1"/>
            </p:cNvSpPr>
            <p:nvPr/>
          </p:nvSpPr>
          <p:spPr bwMode="auto">
            <a:xfrm rot="-10862">
              <a:off x="2326" y="959"/>
              <a:ext cx="69" cy="77"/>
            </a:xfrm>
            <a:prstGeom prst="line">
              <a:avLst/>
            </a:prstGeom>
            <a:noFill/>
            <a:ln w="12700">
              <a:solidFill>
                <a:srgbClr val="000080"/>
              </a:solidFill>
              <a:round/>
              <a:headEnd/>
              <a:tailEnd/>
            </a:ln>
          </p:spPr>
          <p:txBody>
            <a:bodyPr/>
            <a:lstStyle/>
            <a:p>
              <a:endParaRPr lang="en-US"/>
            </a:p>
          </p:txBody>
        </p:sp>
        <p:sp>
          <p:nvSpPr>
            <p:cNvPr id="41" name="Line 178"/>
            <p:cNvSpPr>
              <a:spLocks noChangeShapeType="1"/>
            </p:cNvSpPr>
            <p:nvPr/>
          </p:nvSpPr>
          <p:spPr bwMode="auto">
            <a:xfrm rot="-10862">
              <a:off x="2205" y="1055"/>
              <a:ext cx="89" cy="75"/>
            </a:xfrm>
            <a:prstGeom prst="line">
              <a:avLst/>
            </a:prstGeom>
            <a:noFill/>
            <a:ln w="12700">
              <a:solidFill>
                <a:srgbClr val="000080"/>
              </a:solidFill>
              <a:round/>
              <a:headEnd/>
              <a:tailEnd/>
            </a:ln>
          </p:spPr>
          <p:txBody>
            <a:bodyPr/>
            <a:lstStyle/>
            <a:p>
              <a:endParaRPr lang="en-US"/>
            </a:p>
          </p:txBody>
        </p:sp>
        <p:sp>
          <p:nvSpPr>
            <p:cNvPr id="42" name="Line 179"/>
            <p:cNvSpPr>
              <a:spLocks noChangeShapeType="1"/>
            </p:cNvSpPr>
            <p:nvPr/>
          </p:nvSpPr>
          <p:spPr bwMode="auto">
            <a:xfrm rot="-10862">
              <a:off x="2111" y="1180"/>
              <a:ext cx="103" cy="59"/>
            </a:xfrm>
            <a:prstGeom prst="line">
              <a:avLst/>
            </a:prstGeom>
            <a:noFill/>
            <a:ln w="12700">
              <a:solidFill>
                <a:srgbClr val="000080"/>
              </a:solidFill>
              <a:round/>
              <a:headEnd/>
              <a:tailEnd/>
            </a:ln>
          </p:spPr>
          <p:txBody>
            <a:bodyPr/>
            <a:lstStyle/>
            <a:p>
              <a:endParaRPr lang="en-US"/>
            </a:p>
          </p:txBody>
        </p:sp>
        <p:sp>
          <p:nvSpPr>
            <p:cNvPr id="43" name="Line 180"/>
            <p:cNvSpPr>
              <a:spLocks noChangeShapeType="1"/>
            </p:cNvSpPr>
            <p:nvPr/>
          </p:nvSpPr>
          <p:spPr bwMode="auto">
            <a:xfrm rot="-10862">
              <a:off x="2044" y="1316"/>
              <a:ext cx="112" cy="39"/>
            </a:xfrm>
            <a:prstGeom prst="line">
              <a:avLst/>
            </a:prstGeom>
            <a:noFill/>
            <a:ln w="12700">
              <a:solidFill>
                <a:srgbClr val="000080"/>
              </a:solidFill>
              <a:round/>
              <a:headEnd/>
              <a:tailEnd/>
            </a:ln>
          </p:spPr>
          <p:txBody>
            <a:bodyPr/>
            <a:lstStyle/>
            <a:p>
              <a:endParaRPr lang="en-US"/>
            </a:p>
          </p:txBody>
        </p:sp>
        <p:sp>
          <p:nvSpPr>
            <p:cNvPr id="44" name="Line 181"/>
            <p:cNvSpPr>
              <a:spLocks noChangeShapeType="1"/>
            </p:cNvSpPr>
            <p:nvPr/>
          </p:nvSpPr>
          <p:spPr bwMode="auto">
            <a:xfrm rot="-10862">
              <a:off x="1979" y="1618"/>
              <a:ext cx="56" cy="0"/>
            </a:xfrm>
            <a:prstGeom prst="line">
              <a:avLst/>
            </a:prstGeom>
            <a:noFill/>
            <a:ln w="12700">
              <a:solidFill>
                <a:srgbClr val="000000"/>
              </a:solidFill>
              <a:round/>
              <a:headEnd/>
              <a:tailEnd/>
            </a:ln>
          </p:spPr>
          <p:txBody>
            <a:bodyPr/>
            <a:lstStyle/>
            <a:p>
              <a:endParaRPr lang="en-US"/>
            </a:p>
          </p:txBody>
        </p:sp>
        <p:sp>
          <p:nvSpPr>
            <p:cNvPr id="45" name="Arc 182"/>
            <p:cNvSpPr>
              <a:spLocks/>
            </p:cNvSpPr>
            <p:nvPr/>
          </p:nvSpPr>
          <p:spPr bwMode="auto">
            <a:xfrm rot="-10862">
              <a:off x="1973" y="765"/>
              <a:ext cx="1917" cy="888"/>
            </a:xfrm>
            <a:custGeom>
              <a:avLst/>
              <a:gdLst>
                <a:gd name="T0" fmla="*/ 0 w 43199"/>
                <a:gd name="T1" fmla="*/ 0 h 21892"/>
                <a:gd name="T2" fmla="*/ 0 w 43199"/>
                <a:gd name="T3" fmla="*/ 0 h 21892"/>
                <a:gd name="T4" fmla="*/ 0 w 43199"/>
                <a:gd name="T5" fmla="*/ 0 h 21892"/>
                <a:gd name="T6" fmla="*/ 0 60000 65536"/>
                <a:gd name="T7" fmla="*/ 0 60000 65536"/>
                <a:gd name="T8" fmla="*/ 0 60000 65536"/>
                <a:gd name="T9" fmla="*/ 0 w 43199"/>
                <a:gd name="T10" fmla="*/ 0 h 21892"/>
                <a:gd name="T11" fmla="*/ 43199 w 43199"/>
                <a:gd name="T12" fmla="*/ 21892 h 21892"/>
              </a:gdLst>
              <a:ahLst/>
              <a:cxnLst>
                <a:cxn ang="T6">
                  <a:pos x="T0" y="T1"/>
                </a:cxn>
                <a:cxn ang="T7">
                  <a:pos x="T2" y="T3"/>
                </a:cxn>
                <a:cxn ang="T8">
                  <a:pos x="T4" y="T5"/>
                </a:cxn>
              </a:cxnLst>
              <a:rect l="T9" t="T10" r="T11" b="T12"/>
              <a:pathLst>
                <a:path w="43199" h="21892" fill="none" extrusionOk="0">
                  <a:moveTo>
                    <a:pt x="-1" y="21405"/>
                  </a:moveTo>
                  <a:cubicBezTo>
                    <a:pt x="106" y="9552"/>
                    <a:pt x="9745" y="-1"/>
                    <a:pt x="21599" y="0"/>
                  </a:cubicBezTo>
                  <a:cubicBezTo>
                    <a:pt x="33528" y="0"/>
                    <a:pt x="43199" y="9670"/>
                    <a:pt x="43199" y="21600"/>
                  </a:cubicBezTo>
                  <a:cubicBezTo>
                    <a:pt x="43199" y="21697"/>
                    <a:pt x="43198" y="21794"/>
                    <a:pt x="43197" y="21892"/>
                  </a:cubicBezTo>
                </a:path>
                <a:path w="43199" h="21892" stroke="0" extrusionOk="0">
                  <a:moveTo>
                    <a:pt x="-1" y="21405"/>
                  </a:moveTo>
                  <a:cubicBezTo>
                    <a:pt x="106" y="9552"/>
                    <a:pt x="9745" y="-1"/>
                    <a:pt x="21599" y="0"/>
                  </a:cubicBezTo>
                  <a:cubicBezTo>
                    <a:pt x="33528" y="0"/>
                    <a:pt x="43199" y="9670"/>
                    <a:pt x="43199" y="21600"/>
                  </a:cubicBezTo>
                  <a:cubicBezTo>
                    <a:pt x="43199" y="21697"/>
                    <a:pt x="43198" y="21794"/>
                    <a:pt x="43197" y="21892"/>
                  </a:cubicBezTo>
                  <a:lnTo>
                    <a:pt x="21599" y="21600"/>
                  </a:lnTo>
                  <a:lnTo>
                    <a:pt x="-1" y="21405"/>
                  </a:lnTo>
                  <a:close/>
                </a:path>
              </a:pathLst>
            </a:custGeom>
            <a:noFill/>
            <a:ln w="41275">
              <a:solidFill>
                <a:srgbClr val="008000"/>
              </a:solidFill>
              <a:round/>
              <a:headEnd/>
              <a:tailEnd/>
            </a:ln>
          </p:spPr>
          <p:txBody>
            <a:bodyPr/>
            <a:lstStyle/>
            <a:p>
              <a:endParaRPr lang="en-US"/>
            </a:p>
          </p:txBody>
        </p:sp>
        <p:sp>
          <p:nvSpPr>
            <p:cNvPr id="46" name="Line 183"/>
            <p:cNvSpPr>
              <a:spLocks noChangeShapeType="1"/>
            </p:cNvSpPr>
            <p:nvPr/>
          </p:nvSpPr>
          <p:spPr bwMode="auto">
            <a:xfrm rot="-10862">
              <a:off x="1992" y="1618"/>
              <a:ext cx="120" cy="0"/>
            </a:xfrm>
            <a:prstGeom prst="line">
              <a:avLst/>
            </a:prstGeom>
            <a:noFill/>
            <a:ln w="12700">
              <a:solidFill>
                <a:srgbClr val="000080"/>
              </a:solidFill>
              <a:round/>
              <a:headEnd/>
              <a:tailEnd/>
            </a:ln>
          </p:spPr>
          <p:txBody>
            <a:bodyPr/>
            <a:lstStyle/>
            <a:p>
              <a:endParaRPr lang="en-US"/>
            </a:p>
          </p:txBody>
        </p:sp>
        <p:sp>
          <p:nvSpPr>
            <p:cNvPr id="47" name="Line 184"/>
            <p:cNvSpPr>
              <a:spLocks noChangeShapeType="1"/>
            </p:cNvSpPr>
            <p:nvPr/>
          </p:nvSpPr>
          <p:spPr bwMode="auto">
            <a:xfrm rot="-10862">
              <a:off x="2005" y="1465"/>
              <a:ext cx="116" cy="20"/>
            </a:xfrm>
            <a:prstGeom prst="line">
              <a:avLst/>
            </a:prstGeom>
            <a:noFill/>
            <a:ln w="12700">
              <a:solidFill>
                <a:srgbClr val="000080"/>
              </a:solidFill>
              <a:round/>
              <a:headEnd/>
              <a:tailEnd/>
            </a:ln>
          </p:spPr>
          <p:txBody>
            <a:bodyPr/>
            <a:lstStyle/>
            <a:p>
              <a:endParaRPr lang="en-US"/>
            </a:p>
          </p:txBody>
        </p:sp>
        <p:sp>
          <p:nvSpPr>
            <p:cNvPr id="48" name="Line 185"/>
            <p:cNvSpPr>
              <a:spLocks noChangeShapeType="1"/>
            </p:cNvSpPr>
            <p:nvPr/>
          </p:nvSpPr>
          <p:spPr bwMode="auto">
            <a:xfrm rot="-10862">
              <a:off x="1992" y="1618"/>
              <a:ext cx="120" cy="0"/>
            </a:xfrm>
            <a:prstGeom prst="line">
              <a:avLst/>
            </a:prstGeom>
            <a:noFill/>
            <a:ln w="12700">
              <a:solidFill>
                <a:srgbClr val="000000"/>
              </a:solidFill>
              <a:round/>
              <a:headEnd/>
              <a:tailEnd/>
            </a:ln>
          </p:spPr>
          <p:txBody>
            <a:bodyPr/>
            <a:lstStyle/>
            <a:p>
              <a:endParaRPr lang="en-US"/>
            </a:p>
          </p:txBody>
        </p:sp>
        <p:sp>
          <p:nvSpPr>
            <p:cNvPr id="49" name="Rectangle 186"/>
            <p:cNvSpPr>
              <a:spLocks noChangeArrowheads="1"/>
            </p:cNvSpPr>
            <p:nvPr/>
          </p:nvSpPr>
          <p:spPr bwMode="auto">
            <a:xfrm rot="-10862">
              <a:off x="2116" y="1564"/>
              <a:ext cx="40"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6600CC"/>
                  </a:solidFill>
                  <a:latin typeface="Times New Roman" pitchFamily="18" charset="0"/>
                  <a:cs typeface="Times New Roman" pitchFamily="18" charset="0"/>
                </a:rPr>
                <a:t>0</a:t>
              </a:r>
            </a:p>
          </p:txBody>
        </p:sp>
        <p:sp>
          <p:nvSpPr>
            <p:cNvPr id="50" name="Rectangle 187"/>
            <p:cNvSpPr>
              <a:spLocks noChangeArrowheads="1"/>
            </p:cNvSpPr>
            <p:nvPr/>
          </p:nvSpPr>
          <p:spPr bwMode="auto">
            <a:xfrm rot="-10862">
              <a:off x="3672" y="1492"/>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170</a:t>
              </a:r>
            </a:p>
          </p:txBody>
        </p:sp>
        <p:sp>
          <p:nvSpPr>
            <p:cNvPr id="51" name="Rectangle 188"/>
            <p:cNvSpPr>
              <a:spLocks noChangeArrowheads="1"/>
            </p:cNvSpPr>
            <p:nvPr/>
          </p:nvSpPr>
          <p:spPr bwMode="auto">
            <a:xfrm rot="-10862">
              <a:off x="3631" y="1371"/>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160</a:t>
              </a:r>
            </a:p>
          </p:txBody>
        </p:sp>
        <p:sp>
          <p:nvSpPr>
            <p:cNvPr id="52" name="Rectangle 189"/>
            <p:cNvSpPr>
              <a:spLocks noChangeArrowheads="1"/>
            </p:cNvSpPr>
            <p:nvPr/>
          </p:nvSpPr>
          <p:spPr bwMode="auto">
            <a:xfrm rot="-10862">
              <a:off x="3562" y="1255"/>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150</a:t>
              </a:r>
            </a:p>
          </p:txBody>
        </p:sp>
        <p:sp>
          <p:nvSpPr>
            <p:cNvPr id="53" name="Rectangle 190"/>
            <p:cNvSpPr>
              <a:spLocks noChangeArrowheads="1"/>
            </p:cNvSpPr>
            <p:nvPr/>
          </p:nvSpPr>
          <p:spPr bwMode="auto">
            <a:xfrm rot="-10862">
              <a:off x="3498" y="1141"/>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140</a:t>
              </a:r>
            </a:p>
          </p:txBody>
        </p:sp>
        <p:sp>
          <p:nvSpPr>
            <p:cNvPr id="54" name="Rectangle 191"/>
            <p:cNvSpPr>
              <a:spLocks noChangeArrowheads="1"/>
            </p:cNvSpPr>
            <p:nvPr/>
          </p:nvSpPr>
          <p:spPr bwMode="auto">
            <a:xfrm rot="-10862">
              <a:off x="3412" y="1061"/>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130</a:t>
              </a:r>
            </a:p>
          </p:txBody>
        </p:sp>
        <p:sp>
          <p:nvSpPr>
            <p:cNvPr id="55" name="Rectangle 192"/>
            <p:cNvSpPr>
              <a:spLocks noChangeArrowheads="1"/>
            </p:cNvSpPr>
            <p:nvPr/>
          </p:nvSpPr>
          <p:spPr bwMode="auto">
            <a:xfrm rot="-10862">
              <a:off x="3283" y="963"/>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120</a:t>
              </a:r>
            </a:p>
          </p:txBody>
        </p:sp>
        <p:sp>
          <p:nvSpPr>
            <p:cNvPr id="56" name="Rectangle 193"/>
            <p:cNvSpPr>
              <a:spLocks noChangeArrowheads="1"/>
            </p:cNvSpPr>
            <p:nvPr/>
          </p:nvSpPr>
          <p:spPr bwMode="auto">
            <a:xfrm rot="-10862">
              <a:off x="3152" y="907"/>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110</a:t>
              </a:r>
            </a:p>
          </p:txBody>
        </p:sp>
        <p:sp>
          <p:nvSpPr>
            <p:cNvPr id="57" name="Rectangle 194"/>
            <p:cNvSpPr>
              <a:spLocks noChangeArrowheads="1"/>
            </p:cNvSpPr>
            <p:nvPr/>
          </p:nvSpPr>
          <p:spPr bwMode="auto">
            <a:xfrm rot="-10862">
              <a:off x="3019" y="863"/>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100</a:t>
              </a:r>
            </a:p>
          </p:txBody>
        </p:sp>
        <p:sp>
          <p:nvSpPr>
            <p:cNvPr id="58" name="Rectangle 195"/>
            <p:cNvSpPr>
              <a:spLocks noChangeArrowheads="1"/>
            </p:cNvSpPr>
            <p:nvPr/>
          </p:nvSpPr>
          <p:spPr bwMode="auto">
            <a:xfrm rot="-10862">
              <a:off x="2892" y="848"/>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6600CC"/>
                  </a:solidFill>
                  <a:latin typeface="Times New Roman" pitchFamily="18" charset="0"/>
                  <a:cs typeface="Times New Roman" pitchFamily="18" charset="0"/>
                </a:rPr>
                <a:t>90</a:t>
              </a:r>
            </a:p>
          </p:txBody>
        </p:sp>
        <p:sp>
          <p:nvSpPr>
            <p:cNvPr id="59" name="Rectangle 196"/>
            <p:cNvSpPr>
              <a:spLocks noChangeArrowheads="1"/>
            </p:cNvSpPr>
            <p:nvPr/>
          </p:nvSpPr>
          <p:spPr bwMode="auto">
            <a:xfrm rot="-10862">
              <a:off x="2760" y="853"/>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80</a:t>
              </a:r>
            </a:p>
          </p:txBody>
        </p:sp>
        <p:sp>
          <p:nvSpPr>
            <p:cNvPr id="60" name="Rectangle 197"/>
            <p:cNvSpPr>
              <a:spLocks noChangeArrowheads="1"/>
            </p:cNvSpPr>
            <p:nvPr/>
          </p:nvSpPr>
          <p:spPr bwMode="auto">
            <a:xfrm rot="-10862">
              <a:off x="2618" y="894"/>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70</a:t>
              </a:r>
            </a:p>
          </p:txBody>
        </p:sp>
        <p:sp>
          <p:nvSpPr>
            <p:cNvPr id="61" name="Rectangle 198"/>
            <p:cNvSpPr>
              <a:spLocks noChangeArrowheads="1"/>
            </p:cNvSpPr>
            <p:nvPr/>
          </p:nvSpPr>
          <p:spPr bwMode="auto">
            <a:xfrm rot="-10862">
              <a:off x="2492" y="948"/>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60</a:t>
              </a:r>
            </a:p>
          </p:txBody>
        </p:sp>
        <p:sp>
          <p:nvSpPr>
            <p:cNvPr id="62" name="Rectangle 199"/>
            <p:cNvSpPr>
              <a:spLocks noChangeArrowheads="1"/>
            </p:cNvSpPr>
            <p:nvPr/>
          </p:nvSpPr>
          <p:spPr bwMode="auto">
            <a:xfrm rot="-10862">
              <a:off x="2368" y="1019"/>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50</a:t>
              </a:r>
            </a:p>
          </p:txBody>
        </p:sp>
        <p:sp>
          <p:nvSpPr>
            <p:cNvPr id="63" name="Rectangle 200"/>
            <p:cNvSpPr>
              <a:spLocks noChangeArrowheads="1"/>
            </p:cNvSpPr>
            <p:nvPr/>
          </p:nvSpPr>
          <p:spPr bwMode="auto">
            <a:xfrm rot="-10862">
              <a:off x="2276" y="1115"/>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40</a:t>
              </a:r>
            </a:p>
          </p:txBody>
        </p:sp>
        <p:sp>
          <p:nvSpPr>
            <p:cNvPr id="64" name="Rectangle 201"/>
            <p:cNvSpPr>
              <a:spLocks noChangeArrowheads="1"/>
            </p:cNvSpPr>
            <p:nvPr/>
          </p:nvSpPr>
          <p:spPr bwMode="auto">
            <a:xfrm rot="-10862">
              <a:off x="2203" y="1218"/>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30</a:t>
              </a:r>
            </a:p>
          </p:txBody>
        </p:sp>
        <p:sp>
          <p:nvSpPr>
            <p:cNvPr id="65" name="Rectangle 202"/>
            <p:cNvSpPr>
              <a:spLocks noChangeArrowheads="1"/>
            </p:cNvSpPr>
            <p:nvPr/>
          </p:nvSpPr>
          <p:spPr bwMode="auto">
            <a:xfrm rot="-10862">
              <a:off x="2135" y="1335"/>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20</a:t>
              </a:r>
            </a:p>
          </p:txBody>
        </p:sp>
        <p:sp>
          <p:nvSpPr>
            <p:cNvPr id="66" name="Rectangle 203"/>
            <p:cNvSpPr>
              <a:spLocks noChangeArrowheads="1"/>
            </p:cNvSpPr>
            <p:nvPr/>
          </p:nvSpPr>
          <p:spPr bwMode="auto">
            <a:xfrm rot="-10862">
              <a:off x="2122" y="1462"/>
              <a:ext cx="8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FF0000"/>
                  </a:solidFill>
                  <a:latin typeface="Times New Roman" pitchFamily="18" charset="0"/>
                  <a:cs typeface="Times New Roman" pitchFamily="18" charset="0"/>
                </a:rPr>
                <a:t>10</a:t>
              </a:r>
            </a:p>
          </p:txBody>
        </p:sp>
        <p:sp>
          <p:nvSpPr>
            <p:cNvPr id="67" name="Oval 204"/>
            <p:cNvSpPr>
              <a:spLocks noChangeArrowheads="1"/>
            </p:cNvSpPr>
            <p:nvPr/>
          </p:nvSpPr>
          <p:spPr bwMode="auto">
            <a:xfrm rot="-10862">
              <a:off x="2935" y="1638"/>
              <a:ext cx="21" cy="20"/>
            </a:xfrm>
            <a:prstGeom prst="ellipse">
              <a:avLst/>
            </a:prstGeom>
            <a:solidFill>
              <a:srgbClr val="FF0000"/>
            </a:solidFill>
            <a:ln w="0">
              <a:solidFill>
                <a:srgbClr val="000000"/>
              </a:solidFill>
              <a:round/>
              <a:headEnd/>
              <a:tailEnd/>
            </a:ln>
          </p:spPr>
          <p:txBody>
            <a:bodyPr vert="eaVert"/>
            <a:lstStyle/>
            <a:p>
              <a:pPr eaLnBrk="1" hangingPunct="1"/>
              <a:endParaRPr lang="en-US" altLang="en-US">
                <a:latin typeface="Times New Roman" pitchFamily="18" charset="0"/>
                <a:cs typeface="Times New Roman" pitchFamily="18" charset="0"/>
              </a:endParaRPr>
            </a:p>
          </p:txBody>
        </p:sp>
        <p:sp>
          <p:nvSpPr>
            <p:cNvPr id="68" name="Line 205"/>
            <p:cNvSpPr>
              <a:spLocks noChangeShapeType="1"/>
            </p:cNvSpPr>
            <p:nvPr/>
          </p:nvSpPr>
          <p:spPr bwMode="auto">
            <a:xfrm>
              <a:off x="1962" y="1648"/>
              <a:ext cx="1941" cy="0"/>
            </a:xfrm>
            <a:prstGeom prst="line">
              <a:avLst/>
            </a:prstGeom>
            <a:noFill/>
            <a:ln w="41275">
              <a:solidFill>
                <a:srgbClr val="008000"/>
              </a:solidFill>
              <a:round/>
              <a:headEnd/>
              <a:tailEnd/>
            </a:ln>
          </p:spPr>
          <p:txBody>
            <a:bodyPr/>
            <a:lstStyle/>
            <a:p>
              <a:endParaRPr lang="en-US"/>
            </a:p>
          </p:txBody>
        </p:sp>
        <p:sp>
          <p:nvSpPr>
            <p:cNvPr id="69" name="Line 206"/>
            <p:cNvSpPr>
              <a:spLocks noChangeShapeType="1"/>
            </p:cNvSpPr>
            <p:nvPr/>
          </p:nvSpPr>
          <p:spPr bwMode="auto">
            <a:xfrm rot="-10862">
              <a:off x="3791" y="1647"/>
              <a:ext cx="107" cy="2"/>
            </a:xfrm>
            <a:prstGeom prst="line">
              <a:avLst/>
            </a:prstGeom>
            <a:noFill/>
            <a:ln w="12700">
              <a:solidFill>
                <a:schemeClr val="accent2"/>
              </a:solidFill>
              <a:round/>
              <a:headEnd/>
              <a:tailEnd/>
            </a:ln>
          </p:spPr>
          <p:txBody>
            <a:bodyPr/>
            <a:lstStyle/>
            <a:p>
              <a:endParaRPr lang="en-US"/>
            </a:p>
          </p:txBody>
        </p:sp>
        <p:sp>
          <p:nvSpPr>
            <p:cNvPr id="70" name="Rectangle 207"/>
            <p:cNvSpPr>
              <a:spLocks noChangeArrowheads="1"/>
            </p:cNvSpPr>
            <p:nvPr/>
          </p:nvSpPr>
          <p:spPr bwMode="auto">
            <a:xfrm rot="-10862">
              <a:off x="3685" y="1576"/>
              <a:ext cx="121" cy="97"/>
            </a:xfrm>
            <a:prstGeom prst="rect">
              <a:avLst/>
            </a:prstGeom>
            <a:noFill/>
            <a:ln w="9525">
              <a:noFill/>
              <a:miter lim="800000"/>
              <a:headEnd/>
              <a:tailEnd/>
            </a:ln>
          </p:spPr>
          <p:txBody>
            <a:bodyPr wrap="none" lIns="0" tIns="0" rIns="0" bIns="0">
              <a:spAutoFit/>
            </a:bodyPr>
            <a:lstStyle/>
            <a:p>
              <a:pPr eaLnBrk="1" hangingPunct="1"/>
              <a:r>
                <a:rPr lang="en-US" altLang="en-US" sz="1000">
                  <a:solidFill>
                    <a:srgbClr val="6600CC"/>
                  </a:solidFill>
                  <a:latin typeface="Times New Roman" pitchFamily="18" charset="0"/>
                  <a:cs typeface="Times New Roman" pitchFamily="18" charset="0"/>
                </a:rPr>
                <a:t>180</a:t>
              </a:r>
            </a:p>
          </p:txBody>
        </p:sp>
        <p:sp>
          <p:nvSpPr>
            <p:cNvPr id="71" name="Oval 208"/>
            <p:cNvSpPr>
              <a:spLocks noChangeArrowheads="1"/>
            </p:cNvSpPr>
            <p:nvPr/>
          </p:nvSpPr>
          <p:spPr bwMode="auto">
            <a:xfrm>
              <a:off x="2911" y="1632"/>
              <a:ext cx="35" cy="35"/>
            </a:xfrm>
            <a:prstGeom prst="ellipse">
              <a:avLst/>
            </a:prstGeom>
            <a:solidFill>
              <a:srgbClr val="FF0000"/>
            </a:solidFill>
            <a:ln w="9525">
              <a:solidFill>
                <a:schemeClr val="tx1"/>
              </a:solidFill>
              <a:round/>
              <a:headEnd/>
              <a:tailEnd/>
            </a:ln>
          </p:spPr>
          <p:txBody>
            <a:bodyPr vert="eaVert" wrap="none" anchor="ctr"/>
            <a:lstStyle/>
            <a:p>
              <a:pPr eaLnBrk="1" hangingPunct="1"/>
              <a:endParaRPr lang="en-US" altLang="en-US">
                <a:latin typeface="Times New Roman" pitchFamily="18" charset="0"/>
                <a:cs typeface="Times New Roman" pitchFamily="18" charset="0"/>
              </a:endParaRPr>
            </a:p>
          </p:txBody>
        </p:sp>
      </p:grpSp>
      <p:sp>
        <p:nvSpPr>
          <p:cNvPr id="72" name="Text Box 219"/>
          <p:cNvSpPr txBox="1">
            <a:spLocks noChangeArrowheads="1"/>
          </p:cNvSpPr>
          <p:nvPr/>
        </p:nvSpPr>
        <p:spPr bwMode="auto">
          <a:xfrm rot="17092282">
            <a:off x="1981200" y="29972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i</a:t>
            </a:r>
          </a:p>
        </p:txBody>
      </p:sp>
      <p:sp>
        <p:nvSpPr>
          <p:cNvPr id="73" name="Text Box 219"/>
          <p:cNvSpPr txBox="1">
            <a:spLocks noChangeArrowheads="1"/>
          </p:cNvSpPr>
          <p:nvPr/>
        </p:nvSpPr>
        <p:spPr bwMode="auto">
          <a:xfrm rot="16556812">
            <a:off x="1981200" y="3276600"/>
            <a:ext cx="609600" cy="457200"/>
          </a:xfrm>
          <a:prstGeom prst="rect">
            <a:avLst/>
          </a:prstGeom>
          <a:noFill/>
          <a:ln w="9525">
            <a:noFill/>
            <a:miter lim="800000"/>
            <a:headEnd/>
            <a:tailEnd/>
          </a:ln>
        </p:spPr>
        <p:txBody>
          <a:bodyPr>
            <a:spAutoFit/>
          </a:bodyPr>
          <a:lstStyle/>
          <a:p>
            <a:pPr eaLnBrk="1" hangingPunct="1">
              <a:spcBef>
                <a:spcPct val="50000"/>
              </a:spcBef>
            </a:pPr>
            <a:r>
              <a:rPr lang="en-US" altLang="en-US" sz="2400">
                <a:latin typeface="Times New Roman" pitchFamily="18" charset="0"/>
                <a:cs typeface="Times New Roman" pitchFamily="18" charset="0"/>
              </a:rPr>
              <a:t>i’</a:t>
            </a:r>
          </a:p>
        </p:txBody>
      </p:sp>
      <p:pic>
        <p:nvPicPr>
          <p:cNvPr id="74" name="Picture 73"/>
          <p:cNvPicPr>
            <a:picLocks noChangeAspect="1" noChangeArrowheads="1"/>
          </p:cNvPicPr>
          <p:nvPr/>
        </p:nvPicPr>
        <p:blipFill>
          <a:blip r:embed="rId3" cstate="print"/>
          <a:srcRect/>
          <a:stretch>
            <a:fillRect/>
          </a:stretch>
        </p:blipFill>
        <p:spPr bwMode="auto">
          <a:xfrm>
            <a:off x="8147050" y="2126343"/>
            <a:ext cx="2811236" cy="2146300"/>
          </a:xfrm>
          <a:prstGeom prst="rect">
            <a:avLst/>
          </a:prstGeom>
          <a:noFill/>
          <a:ln w="9525">
            <a:noFill/>
            <a:miter lim="800000"/>
            <a:headEnd/>
            <a:tailEnd/>
          </a:ln>
        </p:spPr>
      </p:pic>
      <p:pic>
        <p:nvPicPr>
          <p:cNvPr id="75" name="Picture 74"/>
          <p:cNvPicPr>
            <a:picLocks noChangeAspect="1" noChangeArrowheads="1"/>
          </p:cNvPicPr>
          <p:nvPr/>
        </p:nvPicPr>
        <p:blipFill>
          <a:blip r:embed="rId4" cstate="print"/>
          <a:srcRect/>
          <a:stretch>
            <a:fillRect/>
          </a:stretch>
        </p:blipFill>
        <p:spPr bwMode="auto">
          <a:xfrm>
            <a:off x="5207000" y="2278743"/>
            <a:ext cx="2304170" cy="2424113"/>
          </a:xfrm>
          <a:prstGeom prst="rect">
            <a:avLst/>
          </a:prstGeom>
          <a:noFill/>
          <a:ln w="9525">
            <a:noFill/>
            <a:miter lim="800000"/>
            <a:headEnd/>
            <a:tailEnd/>
          </a:ln>
        </p:spPr>
      </p:pic>
      <p:sp>
        <p:nvSpPr>
          <p:cNvPr id="76" name="TextBox 75"/>
          <p:cNvSpPr txBox="1">
            <a:spLocks noChangeArrowheads="1"/>
          </p:cNvSpPr>
          <p:nvPr/>
        </p:nvSpPr>
        <p:spPr bwMode="auto">
          <a:xfrm>
            <a:off x="6426200" y="4793343"/>
            <a:ext cx="1163270" cy="369888"/>
          </a:xfrm>
          <a:prstGeom prst="rect">
            <a:avLst/>
          </a:prstGeom>
          <a:noFill/>
          <a:ln w="9525">
            <a:noFill/>
            <a:miter lim="800000"/>
            <a:headEnd/>
            <a:tailEnd/>
          </a:ln>
        </p:spPr>
        <p:txBody>
          <a:bodyPr wrap="square">
            <a:spAutoFit/>
          </a:bodyPr>
          <a:lstStyle/>
          <a:p>
            <a:r>
              <a:rPr lang="en-US" altLang="en-US" b="1">
                <a:latin typeface="Times New Roman" pitchFamily="18" charset="0"/>
                <a:cs typeface="Times New Roman" pitchFamily="18" charset="0"/>
              </a:rPr>
              <a:t>Hình a</a:t>
            </a:r>
          </a:p>
        </p:txBody>
      </p:sp>
      <p:sp>
        <p:nvSpPr>
          <p:cNvPr id="77" name="TextBox 76"/>
          <p:cNvSpPr txBox="1">
            <a:spLocks noChangeArrowheads="1"/>
          </p:cNvSpPr>
          <p:nvPr/>
        </p:nvSpPr>
        <p:spPr bwMode="auto">
          <a:xfrm>
            <a:off x="9474200" y="4780643"/>
            <a:ext cx="1163270" cy="369888"/>
          </a:xfrm>
          <a:prstGeom prst="rect">
            <a:avLst/>
          </a:prstGeom>
          <a:noFill/>
          <a:ln w="9525">
            <a:noFill/>
            <a:miter lim="800000"/>
            <a:headEnd/>
            <a:tailEnd/>
          </a:ln>
        </p:spPr>
        <p:txBody>
          <a:bodyPr wrap="square">
            <a:spAutoFit/>
          </a:bodyPr>
          <a:lstStyle/>
          <a:p>
            <a:r>
              <a:rPr lang="en-US" altLang="en-US" b="1">
                <a:latin typeface="Times New Roman" pitchFamily="18" charset="0"/>
                <a:cs typeface="Times New Roman" pitchFamily="18" charset="0"/>
              </a:rPr>
              <a:t>Hình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500"/>
                                        <p:tgtEl>
                                          <p:spTgt spid="4"/>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500"/>
                                        <p:tgtEl>
                                          <p:spTgt spid="5"/>
                                        </p:tgtEl>
                                      </p:cBhvr>
                                    </p:animEffect>
                                  </p:childTnLst>
                                </p:cTn>
                              </p:par>
                              <p:par>
                                <p:cTn id="12" presetID="2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500"/>
                                        <p:tgtEl>
                                          <p:spTgt spid="6"/>
                                        </p:tgtEl>
                                      </p:cBhvr>
                                    </p:animEffect>
                                  </p:childTnLst>
                                </p:cTn>
                              </p:par>
                              <p:par>
                                <p:cTn id="15" presetID="2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par>
                          <p:cTn id="27" fill="hold">
                            <p:stCondLst>
                              <p:cond delay="1500"/>
                            </p:stCondLst>
                            <p:childTnLst>
                              <p:par>
                                <p:cTn id="28" presetID="2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edg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edge">
                                      <p:cBhvr>
                                        <p:cTn id="35" dur="1000"/>
                                        <p:tgtEl>
                                          <p:spTgt spid="15"/>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par>
                          <p:cTn id="40" fill="hold">
                            <p:stCondLst>
                              <p:cond delay="1500"/>
                            </p:stCondLst>
                            <p:childTnLst>
                              <p:par>
                                <p:cTn id="41" presetID="2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edge">
                                      <p:cBhvr>
                                        <p:cTn id="43" dur="500"/>
                                        <p:tgtEl>
                                          <p:spTgt spid="18"/>
                                        </p:tgtEl>
                                      </p:cBhvr>
                                    </p:animEffect>
                                  </p:childTnLst>
                                </p:cTn>
                              </p:par>
                            </p:childTnLst>
                          </p:cTn>
                        </p:par>
                        <p:par>
                          <p:cTn id="44" fill="hold">
                            <p:stCondLst>
                              <p:cond delay="2000"/>
                            </p:stCondLst>
                            <p:childTnLst>
                              <p:par>
                                <p:cTn id="45" presetID="35" presetClass="emph" presetSubtype="0" repeatCount="indefinite" fill="hold" nodeType="afterEffect">
                                  <p:stCondLst>
                                    <p:cond delay="0"/>
                                  </p:stCondLst>
                                  <p:endCondLst>
                                    <p:cond evt="onNext" delay="0">
                                      <p:tgtEl>
                                        <p:sldTgt/>
                                      </p:tgtEl>
                                    </p:cond>
                                  </p:endCondLst>
                                  <p:childTnLst>
                                    <p:anim calcmode="discrete" valueType="str">
                                      <p:cBhvr>
                                        <p:cTn id="46" dur="1000" fill="hold"/>
                                        <p:tgtEl>
                                          <p:spTgt spid="18"/>
                                        </p:tgtEl>
                                        <p:attrNameLst>
                                          <p:attrName>style.visibility</p:attrName>
                                        </p:attrNameLst>
                                      </p:cBhvr>
                                      <p:tavLst>
                                        <p:tav tm="0">
                                          <p:val>
                                            <p:strVal val="hidden"/>
                                          </p:val>
                                        </p:tav>
                                        <p:tav tm="50000">
                                          <p:val>
                                            <p:strVal val="visible"/>
                                          </p:val>
                                        </p:tav>
                                      </p:tavLst>
                                    </p:anim>
                                  </p:childTnLst>
                                </p:cTn>
                              </p:par>
                            </p:childTnLst>
                          </p:cTn>
                        </p:par>
                        <p:par>
                          <p:cTn id="47" fill="hold">
                            <p:stCondLst>
                              <p:cond delay="3000"/>
                            </p:stCondLst>
                            <p:childTnLst>
                              <p:par>
                                <p:cTn id="48" presetID="20"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edge">
                                      <p:cBhvr>
                                        <p:cTn id="50" dur="500"/>
                                        <p:tgtEl>
                                          <p:spTgt spid="22"/>
                                        </p:tgtEl>
                                      </p:cBhvr>
                                    </p:animEffect>
                                  </p:childTnLst>
                                </p:cTn>
                              </p:par>
                            </p:childTnLst>
                          </p:cTn>
                        </p:par>
                        <p:par>
                          <p:cTn id="51" fill="hold">
                            <p:stCondLst>
                              <p:cond delay="3500"/>
                            </p:stCondLst>
                            <p:childTnLst>
                              <p:par>
                                <p:cTn id="52" presetID="35" presetClass="emph" presetSubtype="0" fill="hold" nodeType="afterEffect">
                                  <p:stCondLst>
                                    <p:cond delay="0"/>
                                  </p:stCondLst>
                                  <p:childTnLst>
                                    <p:anim calcmode="discrete" valueType="str">
                                      <p:cBhvr>
                                        <p:cTn id="53"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1000"/>
                                        <p:tgtEl>
                                          <p:spTgt spid="25"/>
                                        </p:tgtEl>
                                      </p:cBhvr>
                                    </p:animEffect>
                                  </p:childTnLst>
                                </p:cTn>
                              </p:par>
                            </p:childTnLst>
                          </p:cTn>
                        </p:par>
                        <p:par>
                          <p:cTn id="59" fill="hold">
                            <p:stCondLst>
                              <p:cond delay="1000"/>
                            </p:stCondLst>
                            <p:childTnLst>
                              <p:par>
                                <p:cTn id="60" presetID="20" presetClass="entr" presetSubtype="0"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wedge">
                                      <p:cBhvr>
                                        <p:cTn id="62" dur="500"/>
                                        <p:tgtEl>
                                          <p:spTgt spid="72"/>
                                        </p:tgtEl>
                                      </p:cBhvr>
                                    </p:animEffect>
                                  </p:childTnLst>
                                </p:cTn>
                              </p:par>
                            </p:childTnLst>
                          </p:cTn>
                        </p:par>
                        <p:par>
                          <p:cTn id="63" fill="hold">
                            <p:stCondLst>
                              <p:cond delay="1500"/>
                            </p:stCondLst>
                            <p:childTnLst>
                              <p:par>
                                <p:cTn id="64" presetID="20" presetClass="entr" presetSubtype="0" fill="hold" grpId="0" nodeType="after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wedge">
                                      <p:cBhvr>
                                        <p:cTn id="66" dur="500"/>
                                        <p:tgtEl>
                                          <p:spTgt spid="7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4" grpId="0"/>
      <p:bldP spid="21" grpId="0"/>
      <p:bldP spid="72" grpId="0"/>
      <p:bldP spid="73" grpId="0"/>
      <p:bldP spid="76" grpId="0"/>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6409" y="1153054"/>
            <a:ext cx="10101942" cy="1569660"/>
          </a:xfrm>
          <a:prstGeom prst="rect">
            <a:avLst/>
          </a:prstGeom>
        </p:spPr>
        <p:txBody>
          <a:bodyPr wrap="square">
            <a:spAutoFit/>
          </a:bodyPr>
          <a:lstStyle/>
          <a:p>
            <a:pPr>
              <a:buNone/>
            </a:pPr>
            <a:r>
              <a:rPr lang="en-US" sz="3200" smtClean="0">
                <a:latin typeface="Times New Roman" pitchFamily="18" charset="0"/>
                <a:cs typeface="Times New Roman" pitchFamily="18" charset="0"/>
              </a:rPr>
              <a:t>C</a:t>
            </a:r>
            <a:r>
              <a:rPr lang="vi-VN" sz="3200" smtClean="0">
                <a:latin typeface="Times New Roman" pitchFamily="18" charset="0"/>
                <a:cs typeface="Times New Roman" pitchFamily="18" charset="0"/>
              </a:rPr>
              <a:t>hiếu tia sáng tới dưới góc tới 30</a:t>
            </a:r>
            <a:r>
              <a:rPr lang="vi-VN" sz="3200" baseline="30000" smtClean="0">
                <a:latin typeface="Times New Roman" pitchFamily="18" charset="0"/>
                <a:cs typeface="Times New Roman" pitchFamily="18" charset="0"/>
              </a:rPr>
              <a:t>o</a:t>
            </a:r>
            <a:r>
              <a:rPr lang="vi-VN" sz="3200" smtClean="0">
                <a:latin typeface="Times New Roman" pitchFamily="18" charset="0"/>
                <a:cs typeface="Times New Roman" pitchFamily="18" charset="0"/>
              </a:rPr>
              <a:t> vào gương phẳng đặt thẳng đứng, vẽ hình biểu diễn tia sáng tới và tia sáng phản xạ.</a:t>
            </a:r>
          </a:p>
        </p:txBody>
      </p:sp>
      <p:sp>
        <p:nvSpPr>
          <p:cNvPr id="6" name="Rectangle 5"/>
          <p:cNvSpPr/>
          <p:nvPr/>
        </p:nvSpPr>
        <p:spPr>
          <a:xfrm>
            <a:off x="3773714" y="354763"/>
            <a:ext cx="2917372" cy="646331"/>
          </a:xfrm>
          <a:prstGeom prst="rect">
            <a:avLst/>
          </a:prstGeom>
        </p:spPr>
        <p:txBody>
          <a:bodyPr wrap="square">
            <a:spAutoFit/>
          </a:bodyPr>
          <a:lstStyle/>
          <a:p>
            <a:pPr algn="ctr">
              <a:buNone/>
            </a:pPr>
            <a:r>
              <a:rPr lang="en-US" sz="3600" b="1" smtClean="0">
                <a:solidFill>
                  <a:srgbClr val="FF0000"/>
                </a:solidFill>
                <a:latin typeface="Times New Roman" pitchFamily="18" charset="0"/>
                <a:cs typeface="Times New Roman" pitchFamily="18" charset="0"/>
              </a:rPr>
              <a:t>Luyện tập</a:t>
            </a:r>
            <a:endParaRPr lang="vi-VN" sz="3600" b="1" smtClean="0">
              <a:solidFill>
                <a:srgbClr val="FF0000"/>
              </a:solidFill>
              <a:latin typeface="Times New Roman" pitchFamily="18" charset="0"/>
              <a:cs typeface="Times New Roman" pitchFamily="18" charset="0"/>
            </a:endParaRPr>
          </a:p>
        </p:txBody>
      </p:sp>
      <p:sp>
        <p:nvSpPr>
          <p:cNvPr id="2049" name="Rectangle 1"/>
          <p:cNvSpPr>
            <a:spLocks noChangeArrowheads="1"/>
          </p:cNvSpPr>
          <p:nvPr/>
        </p:nvSpPr>
        <p:spPr bwMode="auto">
          <a:xfrm>
            <a:off x="348342" y="3098915"/>
            <a:ext cx="10943771"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 Chiếu tia sáng tới SI dưới góc tới 30</a:t>
            </a:r>
            <a:r>
              <a:rPr kumimoji="0" lang="en-US" sz="2800" b="0" i="0" u="none" strike="noStrike" cap="none" normalizeH="0" baseline="30000" smtClean="0">
                <a:ln>
                  <a:noFill/>
                </a:ln>
                <a:solidFill>
                  <a:srgbClr val="000000"/>
                </a:solidFill>
                <a:effectLst/>
                <a:latin typeface="Times New Roman" pitchFamily="18" charset="0"/>
                <a:cs typeface="Times New Roman" pitchFamily="18" charset="0"/>
              </a:rPr>
              <a:t>o</a:t>
            </a: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vào gương phẳng đặt thẳng đứng với I là điểm tới.</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Vẽ IN vuông góc với mặt phẳng gương tại điểm I, ta được pháp tuyến IN.</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Ta có: SIN = 30</a:t>
            </a:r>
            <a:r>
              <a:rPr lang="en-US" sz="2800" baseline="30000" smtClean="0">
                <a:solidFill>
                  <a:srgbClr val="000000"/>
                </a:solidFill>
                <a:latin typeface="Times New Roman" pitchFamily="18" charset="0"/>
                <a:cs typeface="Times New Roman" pitchFamily="18" charset="0"/>
              </a:rPr>
              <a:t>o</a:t>
            </a:r>
            <a:r>
              <a:rPr lang="en-US" sz="2800" smtClean="0">
                <a:solidFill>
                  <a:srgbClr val="000000"/>
                </a:solidFill>
                <a:latin typeface="Times New Roman" pitchFamily="18" charset="0"/>
                <a:cs typeface="Times New Roman" pitchFamily="18" charset="0"/>
              </a:rPr>
              <a:t> </a:t>
            </a:r>
            <a:r>
              <a:rPr kumimoji="0" lang="en-US" sz="2800" b="0" i="0" u="none" strike="noStrike" cap="none" normalizeH="0" smtClean="0">
                <a:ln>
                  <a:noFill/>
                </a:ln>
                <a:solidFill>
                  <a:srgbClr val="000000"/>
                </a:solidFill>
                <a:effectLst/>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Vẽ tia phản xạ IR sao cho </a:t>
            </a:r>
            <a:r>
              <a:rPr lang="en-US" sz="2800" smtClean="0">
                <a:solidFill>
                  <a:srgbClr val="000000"/>
                </a:solidFill>
                <a:latin typeface="Times New Roman" pitchFamily="18" charset="0"/>
                <a:cs typeface="Times New Roman" pitchFamily="18" charset="0"/>
              </a:rPr>
              <a:t> </a:t>
            </a: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RIN = SIN=30</a:t>
            </a:r>
            <a:r>
              <a:rPr lang="en-US" sz="2800" baseline="30000" smtClean="0">
                <a:solidFill>
                  <a:srgbClr val="000000"/>
                </a:solidFill>
                <a:latin typeface="Times New Roman" pitchFamily="18" charset="0"/>
                <a:cs typeface="Times New Roman" pitchFamily="18" charset="0"/>
              </a:rPr>
              <a:t>o</a:t>
            </a:r>
            <a:r>
              <a:rPr lang="en-US" sz="2800" smtClean="0">
                <a:solidFill>
                  <a:srgbClr val="000000"/>
                </a:solidFill>
                <a:latin typeface="Times New Roman" pitchFamily="18" charset="0"/>
                <a:cs typeface="Times New Roman" pitchFamily="18" charset="0"/>
              </a:rPr>
              <a:t> </a:t>
            </a:r>
            <a:endParaRPr kumimoji="0" lang="en-US" sz="28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cs typeface="Times New Roman" pitchFamily="18" charset="0"/>
              </a:rPr>
              <a:t>  </a:t>
            </a:r>
          </a:p>
        </p:txBody>
      </p:sp>
      <p:sp>
        <p:nvSpPr>
          <p:cNvPr id="2050" name="AutoShape 2" descr="Chiếu tia sáng tới dưới góc tới 30 độ vào gương phẳng đặt thẳng đứng, vẽ hình biểu diễn (ảnh 7)"/>
          <p:cNvSpPr>
            <a:spLocks noChangeAspect="1" noChangeArrowheads="1"/>
          </p:cNvSpPr>
          <p:nvPr/>
        </p:nvSpPr>
        <p:spPr bwMode="auto">
          <a:xfrm>
            <a:off x="0" y="328613"/>
            <a:ext cx="1809750" cy="15716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cxnSp>
        <p:nvCxnSpPr>
          <p:cNvPr id="14" name="Straight Connector 13"/>
          <p:cNvCxnSpPr/>
          <p:nvPr/>
        </p:nvCxnSpPr>
        <p:spPr>
          <a:xfrm flipV="1">
            <a:off x="1465943" y="4368801"/>
            <a:ext cx="217714" cy="159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698172" y="4383314"/>
            <a:ext cx="203199" cy="159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521200" y="4782458"/>
            <a:ext cx="217714" cy="159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753429" y="4796971"/>
            <a:ext cx="203199" cy="159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500914" y="4760687"/>
            <a:ext cx="217714" cy="159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5733143" y="4775200"/>
            <a:ext cx="203199" cy="159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checkerboard(across)">
                                      <p:cBhvr>
                                        <p:cTn id="12" dur="500"/>
                                        <p:tgtEl>
                                          <p:spTgt spid="2049"/>
                                        </p:tgtEl>
                                      </p:cBhvr>
                                    </p:animEffect>
                                  </p:childTnLst>
                                </p:cTn>
                              </p:par>
                              <p:par>
                                <p:cTn id="13" presetID="5" presetClass="entr" presetSubtype="1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heckerboard(across)">
                                      <p:cBhvr>
                                        <p:cTn id="15" dur="500"/>
                                        <p:tgtEl>
                                          <p:spTgt spid="14"/>
                                        </p:tgtEl>
                                      </p:cBhvr>
                                    </p:animEffect>
                                  </p:childTnLst>
                                </p:cTn>
                              </p:par>
                              <p:par>
                                <p:cTn id="16" presetID="5"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heckerboard(across)">
                                      <p:cBhvr>
                                        <p:cTn id="21" dur="500"/>
                                        <p:tgtEl>
                                          <p:spTgt spid="25"/>
                                        </p:tgtEl>
                                      </p:cBhvr>
                                    </p:animEffect>
                                  </p:childTnLst>
                                </p:cTn>
                              </p:par>
                              <p:par>
                                <p:cTn id="22" presetID="5" presetClass="entr" presetSubtype="1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heckerboard(across)">
                                      <p:cBhvr>
                                        <p:cTn id="24" dur="500"/>
                                        <p:tgtEl>
                                          <p:spTgt spid="26"/>
                                        </p:tgtEl>
                                      </p:cBhvr>
                                    </p:animEffect>
                                  </p:childTnLst>
                                </p:cTn>
                              </p:par>
                              <p:par>
                                <p:cTn id="25" presetID="5" presetClass="entr" presetSubtype="1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heckerboard(across)">
                                      <p:cBhvr>
                                        <p:cTn id="27" dur="500"/>
                                        <p:tgtEl>
                                          <p:spTgt spid="27"/>
                                        </p:tgtEl>
                                      </p:cBhvr>
                                    </p:animEffect>
                                  </p:childTnLst>
                                </p:cTn>
                              </p:par>
                              <p:par>
                                <p:cTn id="28" presetID="5" presetClass="entr" presetSubtype="1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heckerboard(across)">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0"/>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315202" y="4402215"/>
            <a:ext cx="1546503" cy="931787"/>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100000">
                        <a14:foregroundMark x1="29714" y1="9076" x2="26714" y2="21656"/>
                        <a14:foregroundMark x1="19000" y1="9873" x2="34143" y2="16879"/>
                      </a14:backgroundRemoval>
                    </a14:imgEffect>
                  </a14:imgLayer>
                </a14:imgProps>
              </a:ext>
              <a:ext uri="{28A0092B-C50C-407E-A947-70E740481C1C}">
                <a14:useLocalDpi xmlns="" xmlns:a14="http://schemas.microsoft.com/office/drawing/2010/main" val="0"/>
              </a:ext>
            </a:extLst>
          </a:blip>
          <a:srcRect/>
          <a:stretch>
            <a:fillRect/>
          </a:stretch>
        </p:blipFill>
        <p:spPr bwMode="auto">
          <a:xfrm rot="1323641" flipH="1">
            <a:off x="3346791" y="3758908"/>
            <a:ext cx="2808919" cy="179524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04799" y="-1066800"/>
            <a:ext cx="7759700" cy="8915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3368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844800" y="1183969"/>
            <a:ext cx="6807200" cy="1200329"/>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Điền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a:t>
            </a:r>
          </a:p>
          <a:p>
            <a:pPr algn="just"/>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p>
        </p:txBody>
      </p:sp>
      <p:sp>
        <p:nvSpPr>
          <p:cNvPr id="5" name="Rounded Rectangle 4"/>
          <p:cNvSpPr/>
          <p:nvPr/>
        </p:nvSpPr>
        <p:spPr>
          <a:xfrm>
            <a:off x="46691" y="3112407"/>
            <a:ext cx="2798109"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Năng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lượng</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3121051" y="3112407"/>
            <a:ext cx="287335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Tia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sp>
        <p:nvSpPr>
          <p:cNvPr id="16" name="Rounded Rectangle 15"/>
          <p:cNvSpPr/>
          <p:nvPr/>
        </p:nvSpPr>
        <p:spPr>
          <a:xfrm>
            <a:off x="6276699" y="3124200"/>
            <a:ext cx="276570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Ánh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sp>
        <p:nvSpPr>
          <p:cNvPr id="17" name="Rounded Rectangle 16"/>
          <p:cNvSpPr/>
          <p:nvPr/>
        </p:nvSpPr>
        <p:spPr>
          <a:xfrm>
            <a:off x="9347200" y="3112407"/>
            <a:ext cx="26416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0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376659" y="4648202"/>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2" descr="C:\Users\ADMIN\Desktop\Doremon cau ca ( trac nghiem )\Picture1 (2).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times up"/>
          <p:cNvGrpSpPr/>
          <p:nvPr/>
        </p:nvGrpSpPr>
        <p:grpSpPr>
          <a:xfrm>
            <a:off x="784059" y="990600"/>
            <a:ext cx="1009445"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51" name="Picture 3" descr="C:\Users\ADMIN\Desktop\Picture2.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 name="Group 51">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 name="Group 57">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8" name="Group 63">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9" name="Group 69">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6"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Explosion 2 76"/>
          <p:cNvSpPr/>
          <p:nvPr/>
        </p:nvSpPr>
        <p:spPr>
          <a:xfrm>
            <a:off x="1256125" y="4019624"/>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21092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21" presetClass="emph" presetSubtype="0" repeatCount="indefinite" fill="hold" grpId="1" nodeType="withEffect">
                                  <p:stCondLst>
                                    <p:cond delay="0"/>
                                  </p:stCondLst>
                                  <p:childTnLst>
                                    <p:animClr clrSpc="hsl" dir="cw">
                                      <p:cBhvr override="childStyle">
                                        <p:cTn id="59" dur="500" fill="hold"/>
                                        <p:tgtEl>
                                          <p:spTgt spid="17"/>
                                        </p:tgtEl>
                                        <p:attrNameLst>
                                          <p:attrName>style.color</p:attrName>
                                        </p:attrNameLst>
                                      </p:cBhvr>
                                      <p:by>
                                        <p:hsl h="7200000" s="0" l="0"/>
                                      </p:by>
                                    </p:animClr>
                                    <p:animClr clrSpc="hsl" dir="cw">
                                      <p:cBhvr>
                                        <p:cTn id="60" dur="500" fill="hold"/>
                                        <p:tgtEl>
                                          <p:spTgt spid="17"/>
                                        </p:tgtEl>
                                        <p:attrNameLst>
                                          <p:attrName>fillcolor</p:attrName>
                                        </p:attrNameLst>
                                      </p:cBhvr>
                                      <p:by>
                                        <p:hsl h="7200000" s="0" l="0"/>
                                      </p:by>
                                    </p:animClr>
                                    <p:animClr clrSpc="hsl" dir="cw">
                                      <p:cBhvr>
                                        <p:cTn id="61" dur="500" fill="hold"/>
                                        <p:tgtEl>
                                          <p:spTgt spid="17"/>
                                        </p:tgtEl>
                                        <p:attrNameLst>
                                          <p:attrName>stroke.color</p:attrName>
                                        </p:attrNameLst>
                                      </p:cBhvr>
                                      <p:by>
                                        <p:hsl h="7200000" s="0" l="0"/>
                                      </p:by>
                                    </p:animClr>
                                    <p:set>
                                      <p:cBhvr>
                                        <p:cTn id="62" dur="500" fill="hold"/>
                                        <p:tgtEl>
                                          <p:spTgt spid="17"/>
                                        </p:tgtEl>
                                        <p:attrNameLst>
                                          <p:attrName>fill.type</p:attrName>
                                        </p:attrNameLst>
                                      </p:cBhvr>
                                      <p:to>
                                        <p:strVal val="solid"/>
                                      </p:to>
                                    </p:set>
                                  </p:childTnLst>
                                </p:cTn>
                              </p:par>
                              <p:par>
                                <p:cTn id="63" presetID="35" presetClass="path" presetSubtype="0" accel="50000" decel="50000" fill="hold" nodeType="withEffect">
                                  <p:stCondLst>
                                    <p:cond delay="0"/>
                                  </p:stCondLst>
                                  <p:childTnLst>
                                    <p:animMotion origin="layout" path="M -1.11111E-6 4.93827E-7 L -0.13403 0.02438 " pathEditMode="relative" rAng="0" ptsTypes="AA">
                                      <p:cBhvr>
                                        <p:cTn id="64"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16"/>
                                        </p:tgtEl>
                                      </p:cBhvr>
                                    </p:animEffect>
                                    <p:anim calcmode="lin" valueType="num">
                                      <p:cBhvr>
                                        <p:cTn id="70" dur="1000"/>
                                        <p:tgtEl>
                                          <p:spTgt spid="16"/>
                                        </p:tgtEl>
                                        <p:attrNameLst>
                                          <p:attrName>ppt_x</p:attrName>
                                        </p:attrNameLst>
                                      </p:cBhvr>
                                      <p:tavLst>
                                        <p:tav tm="0">
                                          <p:val>
                                            <p:strVal val="ppt_x"/>
                                          </p:val>
                                        </p:tav>
                                        <p:tav tm="100000">
                                          <p:val>
                                            <p:strVal val="ppt_x"/>
                                          </p:val>
                                        </p:tav>
                                      </p:tavLst>
                                    </p:anim>
                                    <p:anim calcmode="lin" valueType="num">
                                      <p:cBhvr>
                                        <p:cTn id="71" dur="1000"/>
                                        <p:tgtEl>
                                          <p:spTgt spid="16"/>
                                        </p:tgtEl>
                                        <p:attrNameLst>
                                          <p:attrName>ppt_y</p:attrName>
                                        </p:attrNameLst>
                                      </p:cBhvr>
                                      <p:tavLst>
                                        <p:tav tm="0">
                                          <p:val>
                                            <p:strVal val="ppt_y"/>
                                          </p:val>
                                        </p:tav>
                                        <p:tav tm="100000">
                                          <p:val>
                                            <p:strVal val="ppt_y+.1"/>
                                          </p:val>
                                        </p:tav>
                                      </p:tavLst>
                                    </p:anim>
                                    <p:set>
                                      <p:cBhvr>
                                        <p:cTn id="7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5"/>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grpId="1" nodeType="clickEffect">
                                  <p:stCondLst>
                                    <p:cond delay="0"/>
                                  </p:stCondLst>
                                  <p:childTnLst>
                                    <p:animEffect transition="out" filter="fade">
                                      <p:cBhvr>
                                        <p:cTn id="77" dur="1000"/>
                                        <p:tgtEl>
                                          <p:spTgt spid="15"/>
                                        </p:tgtEl>
                                      </p:cBhvr>
                                    </p:animEffect>
                                    <p:anim calcmode="lin" valueType="num">
                                      <p:cBhvr>
                                        <p:cTn id="78" dur="1000"/>
                                        <p:tgtEl>
                                          <p:spTgt spid="15"/>
                                        </p:tgtEl>
                                        <p:attrNameLst>
                                          <p:attrName>ppt_x</p:attrName>
                                        </p:attrNameLst>
                                      </p:cBhvr>
                                      <p:tavLst>
                                        <p:tav tm="0">
                                          <p:val>
                                            <p:strVal val="ppt_x"/>
                                          </p:val>
                                        </p:tav>
                                        <p:tav tm="100000">
                                          <p:val>
                                            <p:strVal val="ppt_x"/>
                                          </p:val>
                                        </p:tav>
                                      </p:tavLst>
                                    </p:anim>
                                    <p:anim calcmode="lin" valueType="num">
                                      <p:cBhvr>
                                        <p:cTn id="79" dur="1000"/>
                                        <p:tgtEl>
                                          <p:spTgt spid="15"/>
                                        </p:tgtEl>
                                        <p:attrNameLst>
                                          <p:attrName>ppt_y</p:attrName>
                                        </p:attrNameLst>
                                      </p:cBhvr>
                                      <p:tavLst>
                                        <p:tav tm="0">
                                          <p:val>
                                            <p:strVal val="ppt_y"/>
                                          </p:val>
                                        </p:tav>
                                        <p:tav tm="100000">
                                          <p:val>
                                            <p:strVal val="ppt_y+.1"/>
                                          </p:val>
                                        </p:tav>
                                      </p:tavLst>
                                    </p:anim>
                                    <p:set>
                                      <p:cBhvr>
                                        <p:cTn id="80"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1" restart="whenNotActive" fill="hold" evtFilter="cancelBubble" nodeType="interactiveSeq">
                <p:stCondLst>
                  <p:cond evt="onClick" delay="0">
                    <p:tgtEl>
                      <p:spTgt spid="5"/>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5"/>
                                        </p:tgtEl>
                                      </p:cBhvr>
                                    </p:animEffect>
                                    <p:anim calcmode="lin" valueType="num">
                                      <p:cBhvr>
                                        <p:cTn id="86" dur="1000"/>
                                        <p:tgtEl>
                                          <p:spTgt spid="5"/>
                                        </p:tgtEl>
                                        <p:attrNameLst>
                                          <p:attrName>ppt_x</p:attrName>
                                        </p:attrNameLst>
                                      </p:cBhvr>
                                      <p:tavLst>
                                        <p:tav tm="0">
                                          <p:val>
                                            <p:strVal val="ppt_x"/>
                                          </p:val>
                                        </p:tav>
                                        <p:tav tm="100000">
                                          <p:val>
                                            <p:strVal val="ppt_x"/>
                                          </p:val>
                                        </p:tav>
                                      </p:tavLst>
                                    </p:anim>
                                    <p:anim calcmode="lin" valueType="num">
                                      <p:cBhvr>
                                        <p:cTn id="87" dur="1000"/>
                                        <p:tgtEl>
                                          <p:spTgt spid="5"/>
                                        </p:tgtEl>
                                        <p:attrNameLst>
                                          <p:attrName>ppt_y</p:attrName>
                                        </p:attrNameLst>
                                      </p:cBhvr>
                                      <p:tavLst>
                                        <p:tav tm="0">
                                          <p:val>
                                            <p:strVal val="ppt_y"/>
                                          </p:val>
                                        </p:tav>
                                        <p:tav tm="100000">
                                          <p:val>
                                            <p:strVal val="ppt_y+.1"/>
                                          </p:val>
                                        </p:tav>
                                      </p:tavLst>
                                    </p:anim>
                                    <p:set>
                                      <p:cBhvr>
                                        <p:cTn id="88"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9" restart="whenNotActive" fill="hold" evtFilter="cancelBubble" nodeType="interactiveSeq">
                <p:stCondLst>
                  <p:cond evt="onClick" delay="0">
                    <p:tgtEl>
                      <p:spTgt spid="3"/>
                    </p:tgtEl>
                  </p:cond>
                </p:stCondLst>
                <p:endSync evt="end" delay="0">
                  <p:rtn val="all"/>
                </p:endSync>
                <p:childTnLst>
                  <p:par>
                    <p:cTn id="90" fill="hold">
                      <p:stCondLst>
                        <p:cond delay="0"/>
                      </p:stCondLst>
                      <p:childTnLst>
                        <p:par>
                          <p:cTn id="91" fill="hold">
                            <p:stCondLst>
                              <p:cond delay="0"/>
                            </p:stCondLst>
                            <p:childTnLst>
                              <p:par>
                                <p:cTn id="92" presetID="8" presetClass="emph" presetSubtype="0" fill="hold" nodeType="clickEffect">
                                  <p:stCondLst>
                                    <p:cond delay="0"/>
                                  </p:stCondLst>
                                  <p:childTnLst>
                                    <p:animRot by="21600000">
                                      <p:cBhvr>
                                        <p:cTn id="93" dur="15000" fill="hold"/>
                                        <p:tgtEl>
                                          <p:spTgt spid="51"/>
                                        </p:tgtEl>
                                        <p:attrNameLst>
                                          <p:attrName>r</p:attrName>
                                        </p:attrNameLst>
                                      </p:cBhvr>
                                    </p:animRo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0"/>
                                          </p:stCondLst>
                                        </p:cTn>
                                        <p:tgtEl>
                                          <p:spTgt spid="77"/>
                                        </p:tgtEl>
                                        <p:attrNameLst>
                                          <p:attrName>style.visibility</p:attrName>
                                        </p:attrNameLst>
                                      </p:cBhvr>
                                      <p:to>
                                        <p:strVal val="visible"/>
                                      </p:to>
                                    </p:set>
                                  </p:childTnLst>
                                </p:cTn>
                              </p:par>
                              <p:par>
                                <p:cTn id="97" presetID="1" presetClass="exit" presetSubtype="0" fill="hold" grpId="1" nodeType="withEffect">
                                  <p:stCondLst>
                                    <p:cond delay="2000"/>
                                  </p:stCondLst>
                                  <p:childTnLst>
                                    <p:set>
                                      <p:cBhvr>
                                        <p:cTn id="98"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P spid="77" grpId="0" animBg="1"/>
      <p:bldP spid="7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22" name="TextBox 21"/>
          <p:cNvSpPr txBox="1"/>
          <p:nvPr/>
        </p:nvSpPr>
        <p:spPr>
          <a:xfrm>
            <a:off x="232229" y="5286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0" name="Rectangle 9"/>
          <p:cNvSpPr/>
          <p:nvPr/>
        </p:nvSpPr>
        <p:spPr>
          <a:xfrm>
            <a:off x="246742" y="3730531"/>
            <a:ext cx="11945258" cy="954107"/>
          </a:xfrm>
          <a:prstGeom prst="rect">
            <a:avLst/>
          </a:prstGeom>
        </p:spPr>
        <p:txBody>
          <a:bodyPr wrap="square">
            <a:spAutoFit/>
          </a:bodyPr>
          <a:lstStyle/>
          <a:p>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mj-lt"/>
              </a:rPr>
              <a:t>+ Có thể đưa hàng chữ này trước một gương phẳng sẽ nhìn được ảnh của hàng chữ: ĐỊNH LUẬT PHẢN XẠ ÁNH SÁNG.</a:t>
            </a:r>
            <a:endParaRPr lang="en-US" sz="2800" dirty="0">
              <a:solidFill>
                <a:srgbClr val="FF00FF"/>
              </a:solidFill>
              <a:latin typeface="+mj-lt"/>
              <a:cs typeface="Times New Roman" pitchFamily="18" charset="0"/>
            </a:endParaRPr>
          </a:p>
        </p:txBody>
      </p:sp>
      <p:sp>
        <p:nvSpPr>
          <p:cNvPr id="11" name="Rectangle 10"/>
          <p:cNvSpPr/>
          <p:nvPr/>
        </p:nvSpPr>
        <p:spPr>
          <a:xfrm>
            <a:off x="275770" y="4847530"/>
            <a:ext cx="11742058" cy="1384995"/>
          </a:xfrm>
          <a:prstGeom prst="rect">
            <a:avLst/>
          </a:prstGeom>
        </p:spPr>
        <p:txBody>
          <a:bodyPr wrap="square">
            <a:spAutoFit/>
          </a:bodyPr>
          <a:lstStyle/>
          <a:p>
            <a:pPr algn="just"/>
            <a:r>
              <a:rPr lang="vi-VN" sz="2800" dirty="0" smtClean="0">
                <a:solidFill>
                  <a:srgbClr val="FF00FF"/>
                </a:solidFill>
                <a:latin typeface="+mj-lt"/>
              </a:rPr>
              <a:t>+ Có thể dùng tô </a:t>
            </a:r>
            <a:r>
              <a:rPr lang="en-US" sz="2800" dirty="0" err="1" smtClean="0">
                <a:solidFill>
                  <a:srgbClr val="FF00FF"/>
                </a:solidFill>
                <a:latin typeface="Times New Roman" pitchFamily="18" charset="0"/>
                <a:cs typeface="Times New Roman" pitchFamily="18" charset="0"/>
              </a:rPr>
              <a:t>đậm</a:t>
            </a:r>
            <a:r>
              <a:rPr lang="vi-VN" sz="2800" dirty="0" smtClean="0">
                <a:solidFill>
                  <a:srgbClr val="FF00FF"/>
                </a:solidFill>
                <a:latin typeface="+mj-lt"/>
              </a:rPr>
              <a:t> nét chữ trên sau đó nhìn vào mặt sau tờ giấy đó hoặc dùng một tờ giấy trắng khác đặt lên trên để mực in lên tờ giấy trắng đó.</a:t>
            </a:r>
            <a:endParaRPr lang="en-US" sz="2800" dirty="0">
              <a:solidFill>
                <a:srgbClr val="FF00FF"/>
              </a:solidFill>
              <a:latin typeface="+mj-lt"/>
              <a:cs typeface="Times New Roman" pitchFamily="18" charset="0"/>
            </a:endParaRPr>
          </a:p>
        </p:txBody>
      </p:sp>
      <p:pic>
        <p:nvPicPr>
          <p:cNvPr id="12" name="Picture 2"/>
          <p:cNvPicPr>
            <a:picLocks noChangeAspect="1" noChangeArrowheads="1"/>
          </p:cNvPicPr>
          <p:nvPr/>
        </p:nvPicPr>
        <p:blipFill>
          <a:blip r:embed="rId2" cstate="print"/>
          <a:srcRect l="22045" t="62022" r="23024" b="14607"/>
          <a:stretch>
            <a:fillRect/>
          </a:stretch>
        </p:blipFill>
        <p:spPr bwMode="auto">
          <a:xfrm>
            <a:off x="2293257" y="2351314"/>
            <a:ext cx="6618515" cy="812800"/>
          </a:xfrm>
          <a:prstGeom prst="rect">
            <a:avLst/>
          </a:prstGeom>
          <a:noFill/>
          <a:ln w="9525">
            <a:noFill/>
            <a:miter lim="800000"/>
            <a:headEnd/>
            <a:tailEnd/>
          </a:ln>
          <a:effectLst/>
        </p:spPr>
      </p:pic>
      <p:sp>
        <p:nvSpPr>
          <p:cNvPr id="14" name="Rectangle 13"/>
          <p:cNvSpPr/>
          <p:nvPr/>
        </p:nvSpPr>
        <p:spPr>
          <a:xfrm>
            <a:off x="769257" y="1349829"/>
            <a:ext cx="11074399" cy="870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smtClean="0">
                <a:solidFill>
                  <a:srgbClr val="A80000"/>
                </a:solidFill>
                <a:latin typeface="Times New Roman" pitchFamily="18" charset="0"/>
                <a:cs typeface="Times New Roman" pitchFamily="18" charset="0"/>
              </a:rPr>
              <a:t>Có những cách nào để đọc được dòng chữ dưới đây dễ dàng hơn?</a:t>
            </a:r>
            <a:endParaRPr lang="en-US" sz="3200" i="1">
              <a:solidFill>
                <a:srgbClr val="A8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11"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D:\VAT LY\TAI TL LY7\guong-chieu-hau-oto.jpg"/>
          <p:cNvPicPr>
            <a:picLocks noChangeAspect="1" noChangeArrowheads="1"/>
          </p:cNvPicPr>
          <p:nvPr/>
        </p:nvPicPr>
        <p:blipFill>
          <a:blip r:embed="rId2" cstate="print"/>
          <a:srcRect/>
          <a:stretch>
            <a:fillRect/>
          </a:stretch>
        </p:blipFill>
        <p:spPr bwMode="auto">
          <a:xfrm>
            <a:off x="0" y="838200"/>
            <a:ext cx="6096000" cy="5257800"/>
          </a:xfrm>
          <a:prstGeom prst="rect">
            <a:avLst/>
          </a:prstGeom>
          <a:noFill/>
          <a:ln w="9525">
            <a:noFill/>
            <a:miter lim="800000"/>
            <a:headEnd/>
            <a:tailEnd/>
          </a:ln>
        </p:spPr>
      </p:pic>
      <p:pic>
        <p:nvPicPr>
          <p:cNvPr id="32771" name="Picture 3" descr="D:\VAT LY\TAI TL LY7\guong_chieu_hau_1_cjgg.jpg"/>
          <p:cNvPicPr>
            <a:picLocks noChangeAspect="1" noChangeArrowheads="1"/>
          </p:cNvPicPr>
          <p:nvPr/>
        </p:nvPicPr>
        <p:blipFill>
          <a:blip r:embed="rId3" cstate="print"/>
          <a:srcRect/>
          <a:stretch>
            <a:fillRect/>
          </a:stretch>
        </p:blipFill>
        <p:spPr bwMode="auto">
          <a:xfrm>
            <a:off x="6299200" y="838200"/>
            <a:ext cx="58928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i gương để biết bé ổn không | Tin tức Onlin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3991" y="152400"/>
            <a:ext cx="6569709" cy="403860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ight Arrow 4"/>
          <p:cNvSpPr/>
          <p:nvPr/>
        </p:nvSpPr>
        <p:spPr>
          <a:xfrm>
            <a:off x="101601" y="152400"/>
            <a:ext cx="5152391" cy="2971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itchFamily="18" charset="0"/>
                <a:cs typeface="Times New Roman" pitchFamily="18" charset="0"/>
              </a:rPr>
              <a:t>Hình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nhìn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thấy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phẳng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gọi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a:t>
            </a:r>
            <a:r>
              <a:rPr lang="en-US" sz="2800" dirty="0">
                <a:solidFill>
                  <a:schemeClr val="tx1"/>
                </a:solidFill>
                <a:latin typeface="Times New Roman" pitchFamily="18" charset="0"/>
                <a:cs typeface="Times New Roman" pitchFamily="18" charset="0"/>
              </a:rPr>
              <a:t> </a:t>
            </a:r>
            <a:r>
              <a:rPr lang="en-US" sz="2800" b="1" i="1" dirty="0" err="1">
                <a:solidFill>
                  <a:srgbClr val="C32722"/>
                </a:solidFill>
                <a:latin typeface="Times New Roman" pitchFamily="18" charset="0"/>
                <a:cs typeface="Times New Roman" pitchFamily="18" charset="0"/>
              </a:rPr>
              <a:t>ảnh</a:t>
            </a:r>
            <a:r>
              <a:rPr lang="en-US" sz="2800" b="1" i="1" dirty="0">
                <a:solidFill>
                  <a:srgbClr val="C32722"/>
                </a:solidFill>
                <a:latin typeface="Times New Roman" pitchFamily="18" charset="0"/>
                <a:cs typeface="Times New Roman" pitchFamily="18" charset="0"/>
              </a:rPr>
              <a:t> </a:t>
            </a:r>
            <a:r>
              <a:rPr lang="en-US" sz="2800" b="1" i="1" dirty="0" err="1">
                <a:solidFill>
                  <a:srgbClr val="C32722"/>
                </a:solidFill>
                <a:latin typeface="Times New Roman" pitchFamily="18" charset="0"/>
                <a:cs typeface="Times New Roman" pitchFamily="18" charset="0"/>
              </a:rPr>
              <a:t>của</a:t>
            </a:r>
            <a:r>
              <a:rPr lang="en-US" sz="2800" b="1" i="1" dirty="0">
                <a:solidFill>
                  <a:srgbClr val="C32722"/>
                </a:solidFill>
                <a:latin typeface="Times New Roman" pitchFamily="18" charset="0"/>
                <a:cs typeface="Times New Roman" pitchFamily="18" charset="0"/>
              </a:rPr>
              <a:t> </a:t>
            </a:r>
            <a:r>
              <a:rPr lang="en-US" sz="2800" b="1" i="1" dirty="0" err="1">
                <a:solidFill>
                  <a:srgbClr val="C32722"/>
                </a:solidFill>
                <a:latin typeface="Times New Roman" pitchFamily="18" charset="0"/>
                <a:cs typeface="Times New Roman" pitchFamily="18" charset="0"/>
              </a:rPr>
              <a:t>vật</a:t>
            </a:r>
            <a:r>
              <a:rPr lang="en-US" sz="2800" b="1" i="1" dirty="0">
                <a:solidFill>
                  <a:srgbClr val="C32722"/>
                </a:solidFill>
                <a:latin typeface="Times New Roman" pitchFamily="18" charset="0"/>
                <a:cs typeface="Times New Roman" pitchFamily="18" charset="0"/>
              </a:rPr>
              <a:t> qua </a:t>
            </a:r>
            <a:r>
              <a:rPr lang="en-US" sz="2800" b="1" i="1" dirty="0" err="1">
                <a:solidFill>
                  <a:srgbClr val="C32722"/>
                </a:solidFill>
                <a:latin typeface="Times New Roman" pitchFamily="18" charset="0"/>
                <a:cs typeface="Times New Roman" pitchFamily="18" charset="0"/>
              </a:rPr>
              <a:t>gương</a:t>
            </a:r>
            <a:endParaRPr lang="vi-VN" sz="2800" b="1" i="1" dirty="0">
              <a:solidFill>
                <a:srgbClr val="C32722"/>
              </a:solidFill>
              <a:latin typeface="Times New Roman" pitchFamily="18" charset="0"/>
              <a:cs typeface="Times New Roman" pitchFamily="18" charset="0"/>
            </a:endParaRPr>
          </a:p>
        </p:txBody>
      </p:sp>
      <p:sp>
        <p:nvSpPr>
          <p:cNvPr id="6" name="Oval 5"/>
          <p:cNvSpPr/>
          <p:nvPr/>
        </p:nvSpPr>
        <p:spPr>
          <a:xfrm>
            <a:off x="6070600" y="4114800"/>
            <a:ext cx="5918200" cy="257466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dirty="0">
                <a:solidFill>
                  <a:schemeClr val="tx1"/>
                </a:solidFill>
                <a:latin typeface="Times New Roman" pitchFamily="18" charset="0"/>
                <a:cs typeface="Times New Roman" pitchFamily="18" charset="0"/>
              </a:rPr>
              <a:t>Ảnh thật </a:t>
            </a:r>
            <a:r>
              <a:rPr lang="vi-VN" sz="2800" dirty="0">
                <a:solidFill>
                  <a:schemeClr val="tx1"/>
                </a:solidFill>
                <a:latin typeface="Times New Roman" pitchFamily="18" charset="0"/>
                <a:cs typeface="Times New Roman" pitchFamily="18" charset="0"/>
              </a:rPr>
              <a:t>là ảnh mà chúng ta có thể quan sát trực tiếp trên màn, tấm bìa,...</a:t>
            </a:r>
          </a:p>
        </p:txBody>
      </p:sp>
      <p:sp>
        <p:nvSpPr>
          <p:cNvPr id="8" name="Oval Callout 7"/>
          <p:cNvSpPr/>
          <p:nvPr/>
        </p:nvSpPr>
        <p:spPr>
          <a:xfrm>
            <a:off x="-267361" y="3352802"/>
            <a:ext cx="6172861" cy="2743199"/>
          </a:xfrm>
          <a:prstGeom prst="wedgeEllipseCallout">
            <a:avLst>
              <a:gd name="adj1" fmla="val 66666"/>
              <a:gd name="adj2" fmla="val -515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latin typeface="Times New Roman" pitchFamily="18" charset="0"/>
                <a:cs typeface="Times New Roman" pitchFamily="18" charset="0"/>
              </a:rPr>
              <a:t>Ảnh ảo </a:t>
            </a:r>
            <a:r>
              <a:rPr lang="vi-VN" sz="2800" dirty="0">
                <a:solidFill>
                  <a:schemeClr val="tx1"/>
                </a:solidFill>
                <a:latin typeface="Times New Roman" pitchFamily="18" charset="0"/>
                <a:cs typeface="Times New Roman" pitchFamily="18" charset="0"/>
              </a:rPr>
              <a:t>là ảnh mà chúng ta có thể quan sát được nhưng không thể xuất hiện trên một tờ giấy, tấm bìa, màn,...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p:nvPr/>
        </p:nvSpPr>
        <p:spPr>
          <a:xfrm rot="5400000">
            <a:off x="11188700" y="4318000"/>
            <a:ext cx="228600" cy="508000"/>
          </a:xfrm>
          <a:prstGeom prst="parallelogram">
            <a:avLst>
              <a:gd name="adj" fmla="val 25000"/>
            </a:avLst>
          </a:prstGeom>
          <a:solidFill>
            <a:srgbClr val="80808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808080"/>
            </a:extrusionClr>
          </a:sp3d>
        </p:spPr>
        <p:txBody>
          <a:bodyPr wrap="none" anchor="ctr">
            <a:flatTx/>
          </a:bodyPr>
          <a:lstStyle/>
          <a:p>
            <a:endParaRPr dirty="0">
              <a:latin typeface="Times New Roman" panose="02020603050405020304" pitchFamily="18" charset="0"/>
              <a:ea typeface="Times New Roman" panose="02020603050405020304" pitchFamily="18" charset="0"/>
            </a:endParaRPr>
          </a:p>
        </p:txBody>
      </p:sp>
      <p:sp>
        <p:nvSpPr>
          <p:cNvPr id="10243" name="AutoShape 3"/>
          <p:cNvSpPr/>
          <p:nvPr/>
        </p:nvSpPr>
        <p:spPr>
          <a:xfrm rot="5400000">
            <a:off x="8674100" y="6299200"/>
            <a:ext cx="228600" cy="508000"/>
          </a:xfrm>
          <a:prstGeom prst="parallelogram">
            <a:avLst>
              <a:gd name="adj" fmla="val 25000"/>
            </a:avLst>
          </a:prstGeom>
          <a:solidFill>
            <a:srgbClr val="80808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808080"/>
            </a:extrusionClr>
          </a:sp3d>
        </p:spPr>
        <p:txBody>
          <a:bodyPr wrap="none" anchor="ctr">
            <a:flatTx/>
          </a:bodyPr>
          <a:lstStyle/>
          <a:p>
            <a:endParaRPr dirty="0">
              <a:latin typeface="Times New Roman" panose="02020603050405020304" pitchFamily="18" charset="0"/>
              <a:ea typeface="Times New Roman" panose="02020603050405020304" pitchFamily="18" charset="0"/>
            </a:endParaRPr>
          </a:p>
        </p:txBody>
      </p:sp>
      <p:sp>
        <p:nvSpPr>
          <p:cNvPr id="10244" name="AutoShape 4"/>
          <p:cNvSpPr/>
          <p:nvPr/>
        </p:nvSpPr>
        <p:spPr>
          <a:xfrm rot="5400000">
            <a:off x="1790700" y="5308600"/>
            <a:ext cx="228600" cy="508000"/>
          </a:xfrm>
          <a:prstGeom prst="parallelogram">
            <a:avLst>
              <a:gd name="adj" fmla="val 25000"/>
            </a:avLst>
          </a:prstGeom>
          <a:solidFill>
            <a:srgbClr val="808080"/>
          </a:solidFill>
          <a:ln w="9525" cap="flat" cmpd="sng">
            <a:prstDash val="solid"/>
            <a:miter/>
            <a:headEnd type="none" w="med" len="med"/>
            <a:tailEnd type="none" w="med" len="med"/>
          </a:ln>
          <a:scene3d>
            <a:camera prst="legacyObliqueTopRight">
              <a:rot lat="0" lon="0" rev="0"/>
            </a:camera>
            <a:lightRig rig="legacyFlat3" dir="b"/>
          </a:scene3d>
          <a:sp3d extrusionH="430200" prstMaterial="legacyMatte">
            <a:bevelT w="13500" h="13500" prst="angle"/>
            <a:bevelB w="13500" h="13500" prst="angle"/>
            <a:extrusionClr>
              <a:srgbClr val="808080"/>
            </a:extrusionClr>
          </a:sp3d>
        </p:spPr>
        <p:txBody>
          <a:bodyPr wrap="none" anchor="ctr">
            <a:flatTx/>
          </a:bodyPr>
          <a:lstStyle/>
          <a:p>
            <a:endParaRPr dirty="0">
              <a:latin typeface="Times New Roman" panose="02020603050405020304" pitchFamily="18" charset="0"/>
              <a:ea typeface="Times New Roman" panose="02020603050405020304" pitchFamily="18" charset="0"/>
            </a:endParaRPr>
          </a:p>
        </p:txBody>
      </p:sp>
      <p:sp>
        <p:nvSpPr>
          <p:cNvPr id="10245" name="Freeform 5" descr="Sand"/>
          <p:cNvSpPr/>
          <p:nvPr/>
        </p:nvSpPr>
        <p:spPr>
          <a:xfrm>
            <a:off x="1625600" y="3352800"/>
            <a:ext cx="10134600" cy="3200400"/>
          </a:xfrm>
          <a:custGeom>
            <a:avLst/>
            <a:gdLst>
              <a:gd name="txL" fmla="*/ 0 w 4788"/>
              <a:gd name="txT" fmla="*/ 0 h 2016"/>
              <a:gd name="txR" fmla="*/ 4788 w 4788"/>
              <a:gd name="txB" fmla="*/ 2016 h 2016"/>
            </a:gdLst>
            <a:ahLst/>
            <a:cxnLst>
              <a:cxn ang="0">
                <a:pos x="2147483647" y="2147483647"/>
              </a:cxn>
              <a:cxn ang="0">
                <a:pos x="2147483647" y="2147483647"/>
              </a:cxn>
              <a:cxn ang="0">
                <a:pos x="0" y="2147483647"/>
              </a:cxn>
              <a:cxn ang="0">
                <a:pos x="2147483647" y="0"/>
              </a:cxn>
            </a:cxnLst>
            <a:rect l="txL" t="txT" r="txR" b="txB"/>
            <a:pathLst>
              <a:path w="4788" h="2016">
                <a:moveTo>
                  <a:pt x="4788" y="624"/>
                </a:moveTo>
                <a:lnTo>
                  <a:pt x="3492" y="2016"/>
                </a:lnTo>
                <a:lnTo>
                  <a:pt x="0" y="1320"/>
                </a:lnTo>
                <a:lnTo>
                  <a:pt x="1380" y="0"/>
                </a:lnTo>
              </a:path>
            </a:pathLst>
          </a:custGeom>
          <a:blipFill rotWithShape="1">
            <a:blip r:embed="rId2" cstate="print"/>
          </a:blipFill>
          <a:ln w="9525" cap="flat" cmpd="sng">
            <a:solidFill>
              <a:srgbClr val="808080"/>
            </a:solidFill>
            <a:prstDash val="solid"/>
            <a:round/>
            <a:headEnd type="none" w="med" len="med"/>
            <a:tailEnd type="none" w="med" len="med"/>
          </a:ln>
        </p:spPr>
        <p:txBody>
          <a:bodyPr/>
          <a:lstStyle/>
          <a:p>
            <a:endParaRPr dirty="0">
              <a:latin typeface="Arial" panose="020B0604020202020204" pitchFamily="34" charset="0"/>
            </a:endParaRPr>
          </a:p>
        </p:txBody>
      </p:sp>
      <p:sp>
        <p:nvSpPr>
          <p:cNvPr id="10246" name="AutoShape 6"/>
          <p:cNvSpPr/>
          <p:nvPr/>
        </p:nvSpPr>
        <p:spPr>
          <a:xfrm>
            <a:off x="4241800" y="4019550"/>
            <a:ext cx="1320800" cy="9906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47" name="AutoShape 7"/>
          <p:cNvSpPr/>
          <p:nvPr/>
        </p:nvSpPr>
        <p:spPr>
          <a:xfrm>
            <a:off x="4775200" y="2667000"/>
            <a:ext cx="406400" cy="20574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48" name="AutoShape 21"/>
          <p:cNvSpPr/>
          <p:nvPr/>
        </p:nvSpPr>
        <p:spPr>
          <a:xfrm rot="5400000">
            <a:off x="5600700" y="1435100"/>
            <a:ext cx="3124200" cy="4368800"/>
          </a:xfrm>
          <a:prstGeom prst="parallelogram">
            <a:avLst>
              <a:gd name="adj" fmla="val 18190"/>
            </a:avLst>
          </a:prstGeom>
          <a:solidFill>
            <a:srgbClr val="FFFFFF">
              <a:alpha val="43137"/>
            </a:srgbClr>
          </a:solidFill>
          <a:ln w="9525" cap="flat" cmpd="sng">
            <a:solidFill>
              <a:schemeClr val="bg2"/>
            </a:solidFill>
            <a:prstDash val="solid"/>
            <a:miter/>
            <a:headEnd type="none" w="med" len="med"/>
            <a:tailEnd type="none" w="med" len="med"/>
          </a:ln>
        </p:spPr>
        <p:txBody>
          <a:bodyPr wrap="none" anchor="ctr"/>
          <a:lstStyle/>
          <a:p>
            <a:endParaRPr dirty="0">
              <a:latin typeface="Times New Roman" panose="02020603050405020304" pitchFamily="18" charset="0"/>
              <a:ea typeface="Times New Roman" panose="02020603050405020304" pitchFamily="18" charset="0"/>
            </a:endParaRPr>
          </a:p>
        </p:txBody>
      </p:sp>
      <p:pic>
        <p:nvPicPr>
          <p:cNvPr id="19478" name="Picture 22" descr="battery"/>
          <p:cNvPicPr>
            <a:picLocks noChangeAspect="1"/>
          </p:cNvPicPr>
          <p:nvPr/>
        </p:nvPicPr>
        <p:blipFill>
          <a:blip r:embed="rId3" cstate="print">
            <a:clrChange>
              <a:clrFrom>
                <a:srgbClr val="FFFFFF"/>
              </a:clrFrom>
              <a:clrTo>
                <a:srgbClr val="FFFFFF">
                  <a:alpha val="0"/>
                </a:srgbClr>
              </a:clrTo>
            </a:clrChange>
          </a:blip>
          <a:stretch>
            <a:fillRect/>
          </a:stretch>
        </p:blipFill>
        <p:spPr>
          <a:xfrm rot="-7885459">
            <a:off x="-1237191" y="1821658"/>
            <a:ext cx="641350" cy="806449"/>
          </a:xfrm>
          <a:prstGeom prst="rect">
            <a:avLst/>
          </a:prstGeom>
          <a:noFill/>
          <a:ln w="9525">
            <a:noFill/>
          </a:ln>
        </p:spPr>
      </p:pic>
      <p:grpSp>
        <p:nvGrpSpPr>
          <p:cNvPr id="2" name="Group 24"/>
          <p:cNvGrpSpPr/>
          <p:nvPr/>
        </p:nvGrpSpPr>
        <p:grpSpPr>
          <a:xfrm rot="9217083" flipV="1">
            <a:off x="-1930400" y="2047876"/>
            <a:ext cx="1371600" cy="771525"/>
            <a:chOff x="2952" y="1398"/>
            <a:chExt cx="696" cy="570"/>
          </a:xfrm>
        </p:grpSpPr>
        <p:sp>
          <p:nvSpPr>
            <p:cNvPr id="10276" name="Freeform 25"/>
            <p:cNvSpPr/>
            <p:nvPr/>
          </p:nvSpPr>
          <p:spPr>
            <a:xfrm>
              <a:off x="2952" y="1398"/>
              <a:ext cx="610" cy="505"/>
            </a:xfrm>
            <a:custGeom>
              <a:avLst/>
              <a:gdLst>
                <a:gd name="txL" fmla="*/ 0 w 610"/>
                <a:gd name="txT" fmla="*/ 0 h 505"/>
                <a:gd name="txR" fmla="*/ 610 w 610"/>
                <a:gd name="txB" fmla="*/ 505 h 505"/>
              </a:gdLst>
              <a:ahLst/>
              <a:cxnLst>
                <a:cxn ang="0">
                  <a:pos x="229" y="274"/>
                </a:cxn>
                <a:cxn ang="0">
                  <a:pos x="191" y="267"/>
                </a:cxn>
                <a:cxn ang="0">
                  <a:pos x="151" y="251"/>
                </a:cxn>
                <a:cxn ang="0">
                  <a:pos x="105" y="220"/>
                </a:cxn>
                <a:cxn ang="0">
                  <a:pos x="68" y="226"/>
                </a:cxn>
                <a:cxn ang="0">
                  <a:pos x="88" y="259"/>
                </a:cxn>
                <a:cxn ang="0">
                  <a:pos x="123" y="312"/>
                </a:cxn>
                <a:cxn ang="0">
                  <a:pos x="175" y="343"/>
                </a:cxn>
                <a:cxn ang="0">
                  <a:pos x="249" y="385"/>
                </a:cxn>
                <a:cxn ang="0">
                  <a:pos x="305" y="399"/>
                </a:cxn>
                <a:cxn ang="0">
                  <a:pos x="335" y="411"/>
                </a:cxn>
                <a:cxn ang="0">
                  <a:pos x="371" y="421"/>
                </a:cxn>
                <a:cxn ang="0">
                  <a:pos x="398" y="433"/>
                </a:cxn>
                <a:cxn ang="0">
                  <a:pos x="435" y="459"/>
                </a:cxn>
                <a:cxn ang="0">
                  <a:pos x="462" y="483"/>
                </a:cxn>
                <a:cxn ang="0">
                  <a:pos x="494" y="500"/>
                </a:cxn>
                <a:cxn ang="0">
                  <a:pos x="506" y="490"/>
                </a:cxn>
                <a:cxn ang="0">
                  <a:pos x="516" y="448"/>
                </a:cxn>
                <a:cxn ang="0">
                  <a:pos x="550" y="404"/>
                </a:cxn>
                <a:cxn ang="0">
                  <a:pos x="581" y="354"/>
                </a:cxn>
                <a:cxn ang="0">
                  <a:pos x="595" y="325"/>
                </a:cxn>
                <a:cxn ang="0">
                  <a:pos x="573" y="304"/>
                </a:cxn>
                <a:cxn ang="0">
                  <a:pos x="541" y="291"/>
                </a:cxn>
                <a:cxn ang="0">
                  <a:pos x="522" y="278"/>
                </a:cxn>
                <a:cxn ang="0">
                  <a:pos x="477" y="190"/>
                </a:cxn>
                <a:cxn ang="0">
                  <a:pos x="441" y="125"/>
                </a:cxn>
                <a:cxn ang="0">
                  <a:pos x="414" y="91"/>
                </a:cxn>
                <a:cxn ang="0">
                  <a:pos x="394" y="55"/>
                </a:cxn>
                <a:cxn ang="0">
                  <a:pos x="373" y="39"/>
                </a:cxn>
                <a:cxn ang="0">
                  <a:pos x="337" y="27"/>
                </a:cxn>
                <a:cxn ang="0">
                  <a:pos x="300" y="17"/>
                </a:cxn>
                <a:cxn ang="0">
                  <a:pos x="252" y="16"/>
                </a:cxn>
                <a:cxn ang="0">
                  <a:pos x="206" y="11"/>
                </a:cxn>
                <a:cxn ang="0">
                  <a:pos x="189" y="6"/>
                </a:cxn>
                <a:cxn ang="0">
                  <a:pos x="146" y="3"/>
                </a:cxn>
                <a:cxn ang="0">
                  <a:pos x="98" y="6"/>
                </a:cxn>
                <a:cxn ang="0">
                  <a:pos x="54" y="5"/>
                </a:cxn>
                <a:cxn ang="0">
                  <a:pos x="12" y="0"/>
                </a:cxn>
                <a:cxn ang="0">
                  <a:pos x="2" y="26"/>
                </a:cxn>
                <a:cxn ang="0">
                  <a:pos x="24" y="44"/>
                </a:cxn>
                <a:cxn ang="0">
                  <a:pos x="72" y="54"/>
                </a:cxn>
                <a:cxn ang="0">
                  <a:pos x="122" y="71"/>
                </a:cxn>
                <a:cxn ang="0">
                  <a:pos x="159" y="72"/>
                </a:cxn>
                <a:cxn ang="0">
                  <a:pos x="195" y="101"/>
                </a:cxn>
                <a:cxn ang="0">
                  <a:pos x="228" y="125"/>
                </a:cxn>
                <a:cxn ang="0">
                  <a:pos x="248" y="149"/>
                </a:cxn>
                <a:cxn ang="0">
                  <a:pos x="267" y="175"/>
                </a:cxn>
                <a:cxn ang="0">
                  <a:pos x="274" y="200"/>
                </a:cxn>
                <a:cxn ang="0">
                  <a:pos x="275" y="241"/>
                </a:cxn>
              </a:cxnLst>
              <a:rect l="txL" t="txT" r="txR" b="tx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7" name="Freeform 26"/>
            <p:cNvSpPr/>
            <p:nvPr/>
          </p:nvSpPr>
          <p:spPr>
            <a:xfrm>
              <a:off x="3140" y="1402"/>
              <a:ext cx="106" cy="58"/>
            </a:xfrm>
            <a:custGeom>
              <a:avLst/>
              <a:gdLst>
                <a:gd name="txL" fmla="*/ 0 w 106"/>
                <a:gd name="txT" fmla="*/ 0 h 58"/>
                <a:gd name="txR" fmla="*/ 106 w 106"/>
                <a:gd name="txB" fmla="*/ 58 h 58"/>
              </a:gdLst>
              <a:ahLst/>
              <a:cxnLst>
                <a:cxn ang="0">
                  <a:pos x="0" y="0"/>
                </a:cxn>
                <a:cxn ang="0">
                  <a:pos x="53" y="28"/>
                </a:cxn>
                <a:cxn ang="0">
                  <a:pos x="106" y="58"/>
                </a:cxn>
              </a:cxnLst>
              <a:rect l="txL" t="txT" r="txR" b="txB"/>
              <a:pathLst>
                <a:path w="106" h="58">
                  <a:moveTo>
                    <a:pt x="0" y="0"/>
                  </a:moveTo>
                  <a:lnTo>
                    <a:pt x="53" y="28"/>
                  </a:lnTo>
                  <a:lnTo>
                    <a:pt x="106" y="58"/>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8" name="Freeform 27"/>
            <p:cNvSpPr/>
            <p:nvPr/>
          </p:nvSpPr>
          <p:spPr>
            <a:xfrm rot="-1242821">
              <a:off x="3037" y="1616"/>
              <a:ext cx="15" cy="48"/>
            </a:xfrm>
            <a:custGeom>
              <a:avLst/>
              <a:gdLst>
                <a:gd name="txL" fmla="*/ 0 w 70"/>
                <a:gd name="txT" fmla="*/ 0 h 169"/>
                <a:gd name="txR" fmla="*/ 70 w 70"/>
                <a:gd name="txB" fmla="*/ 169 h 169"/>
              </a:gdLst>
              <a:ahLst/>
              <a:cxnLst>
                <a:cxn ang="0">
                  <a:pos x="0" y="0"/>
                </a:cxn>
                <a:cxn ang="0">
                  <a:pos x="0" y="0"/>
                </a:cxn>
                <a:cxn ang="0">
                  <a:pos x="0" y="0"/>
                </a:cxn>
                <a:cxn ang="0">
                  <a:pos x="0" y="0"/>
                </a:cxn>
                <a:cxn ang="0">
                  <a:pos x="0" y="0"/>
                </a:cxn>
                <a:cxn ang="0">
                  <a:pos x="0" y="0"/>
                </a:cxn>
                <a:cxn ang="0">
                  <a:pos x="0" y="0"/>
                </a:cxn>
              </a:cxnLst>
              <a:rect l="txL" t="txT" r="txR" b="txB"/>
              <a:pathLst>
                <a:path w="70" h="169">
                  <a:moveTo>
                    <a:pt x="23" y="0"/>
                  </a:moveTo>
                  <a:lnTo>
                    <a:pt x="53" y="52"/>
                  </a:lnTo>
                  <a:lnTo>
                    <a:pt x="69" y="83"/>
                  </a:lnTo>
                  <a:lnTo>
                    <a:pt x="70" y="113"/>
                  </a:lnTo>
                  <a:lnTo>
                    <a:pt x="58" y="140"/>
                  </a:lnTo>
                  <a:lnTo>
                    <a:pt x="27" y="158"/>
                  </a:lnTo>
                  <a:lnTo>
                    <a:pt x="0" y="169"/>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9" name="Freeform 28"/>
            <p:cNvSpPr/>
            <p:nvPr/>
          </p:nvSpPr>
          <p:spPr>
            <a:xfrm rot="-1448732">
              <a:off x="3112" y="1454"/>
              <a:ext cx="6" cy="17"/>
            </a:xfrm>
            <a:custGeom>
              <a:avLst/>
              <a:gdLst>
                <a:gd name="txL" fmla="*/ 0 w 6"/>
                <a:gd name="txT" fmla="*/ 0 h 17"/>
                <a:gd name="txR" fmla="*/ 6 w 6"/>
                <a:gd name="txB" fmla="*/ 17 h 17"/>
              </a:gdLst>
              <a:ahLst/>
              <a:cxnLst>
                <a:cxn ang="0">
                  <a:pos x="6" y="0"/>
                </a:cxn>
                <a:cxn ang="0">
                  <a:pos x="2" y="9"/>
                </a:cxn>
                <a:cxn ang="0">
                  <a:pos x="0" y="17"/>
                </a:cxn>
              </a:cxnLst>
              <a:rect l="txL" t="txT" r="txR" b="txB"/>
              <a:pathLst>
                <a:path w="6" h="17">
                  <a:moveTo>
                    <a:pt x="6" y="0"/>
                  </a:moveTo>
                  <a:lnTo>
                    <a:pt x="2" y="9"/>
                  </a:lnTo>
                  <a:lnTo>
                    <a:pt x="0" y="17"/>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0" name="Freeform 29"/>
            <p:cNvSpPr/>
            <p:nvPr/>
          </p:nvSpPr>
          <p:spPr>
            <a:xfrm rot="-996419">
              <a:off x="3023" y="1438"/>
              <a:ext cx="3" cy="14"/>
            </a:xfrm>
            <a:custGeom>
              <a:avLst/>
              <a:gdLst>
                <a:gd name="txL" fmla="*/ 0 w 3"/>
                <a:gd name="txT" fmla="*/ 0 h 14"/>
                <a:gd name="txR" fmla="*/ 3 w 3"/>
                <a:gd name="txB" fmla="*/ 14 h 14"/>
              </a:gdLst>
              <a:ahLst/>
              <a:cxnLst>
                <a:cxn ang="0">
                  <a:pos x="3" y="0"/>
                </a:cxn>
                <a:cxn ang="0">
                  <a:pos x="0" y="7"/>
                </a:cxn>
                <a:cxn ang="0">
                  <a:pos x="0" y="14"/>
                </a:cxn>
              </a:cxnLst>
              <a:rect l="txL" t="txT" r="txR" b="txB"/>
              <a:pathLst>
                <a:path w="3" h="14">
                  <a:moveTo>
                    <a:pt x="3" y="0"/>
                  </a:moveTo>
                  <a:lnTo>
                    <a:pt x="0" y="7"/>
                  </a:lnTo>
                  <a:lnTo>
                    <a:pt x="0" y="1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nvGrpSpPr>
            <p:cNvPr id="3" name="Group 30"/>
            <p:cNvGrpSpPr/>
            <p:nvPr/>
          </p:nvGrpSpPr>
          <p:grpSpPr>
            <a:xfrm rot="-9224892">
              <a:off x="3406" y="1698"/>
              <a:ext cx="242" cy="270"/>
              <a:chOff x="2457" y="2549"/>
              <a:chExt cx="557" cy="547"/>
            </a:xfrm>
          </p:grpSpPr>
          <p:sp>
            <p:nvSpPr>
              <p:cNvPr id="10285" name="Freeform 31"/>
              <p:cNvSpPr/>
              <p:nvPr/>
            </p:nvSpPr>
            <p:spPr>
              <a:xfrm>
                <a:off x="2457" y="2549"/>
                <a:ext cx="557" cy="547"/>
              </a:xfrm>
              <a:custGeom>
                <a:avLst/>
                <a:gdLst>
                  <a:gd name="txL" fmla="*/ 0 w 1112"/>
                  <a:gd name="txT" fmla="*/ 0 h 1094"/>
                  <a:gd name="txR" fmla="*/ 1112 w 1112"/>
                  <a:gd name="txB" fmla="*/ 1094 h 1094"/>
                </a:gdLst>
                <a:ahLst/>
                <a:cxnLst>
                  <a:cxn ang="0">
                    <a:pos x="3" y="1"/>
                  </a:cxn>
                  <a:cxn ang="0">
                    <a:pos x="3" y="1"/>
                  </a:cxn>
                  <a:cxn ang="0">
                    <a:pos x="2" y="1"/>
                  </a:cxn>
                  <a:cxn ang="0">
                    <a:pos x="2" y="1"/>
                  </a:cxn>
                  <a:cxn ang="0">
                    <a:pos x="2" y="1"/>
                  </a:cxn>
                  <a:cxn ang="0">
                    <a:pos x="2" y="1"/>
                  </a:cxn>
                  <a:cxn ang="0">
                    <a:pos x="2" y="1"/>
                  </a:cxn>
                  <a:cxn ang="0">
                    <a:pos x="2" y="1"/>
                  </a:cxn>
                  <a:cxn ang="0">
                    <a:pos x="2" y="1"/>
                  </a:cxn>
                  <a:cxn ang="0">
                    <a:pos x="2" y="2"/>
                  </a:cxn>
                  <a:cxn ang="0">
                    <a:pos x="1" y="2"/>
                  </a:cxn>
                  <a:cxn ang="0">
                    <a:pos x="1" y="1"/>
                  </a:cxn>
                  <a:cxn ang="0">
                    <a:pos x="1" y="1"/>
                  </a:cxn>
                  <a:cxn ang="0">
                    <a:pos x="0" y="0"/>
                  </a:cxn>
                  <a:cxn ang="0">
                    <a:pos x="1" y="1"/>
                  </a:cxn>
                  <a:cxn ang="0">
                    <a:pos x="2" y="1"/>
                  </a:cxn>
                  <a:cxn ang="0">
                    <a:pos x="2" y="1"/>
                  </a:cxn>
                  <a:cxn ang="0">
                    <a:pos x="3" y="1"/>
                  </a:cxn>
                </a:cxnLst>
                <a:rect l="txL" t="txT" r="txR" b="tx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6" name="Oval 32"/>
              <p:cNvSpPr/>
              <p:nvPr/>
            </p:nvSpPr>
            <p:spPr>
              <a:xfrm>
                <a:off x="2793" y="2961"/>
                <a:ext cx="61" cy="70"/>
              </a:xfrm>
              <a:prstGeom prst="ellipse">
                <a:avLst/>
              </a:prstGeom>
              <a:solidFill>
                <a:srgbClr val="FFFFFF"/>
              </a:solidFill>
              <a:ln w="9525" cap="flat" cmpd="sng">
                <a:solidFill>
                  <a:srgbClr val="000000"/>
                </a:solidFill>
                <a:prstDash val="solid"/>
                <a:headEnd type="none" w="med" len="med"/>
                <a:tailEnd type="none" w="med" len="med"/>
              </a:ln>
            </p:spPr>
            <p:txBody>
              <a:bodyPr/>
              <a:lstStyle/>
              <a:p>
                <a:endParaRPr dirty="0">
                  <a:latin typeface="Times New Roman" panose="02020603050405020304" pitchFamily="18" charset="0"/>
                  <a:ea typeface="Times New Roman" panose="02020603050405020304" pitchFamily="18" charset="0"/>
                </a:endParaRPr>
              </a:p>
            </p:txBody>
          </p:sp>
        </p:grpSp>
        <p:sp>
          <p:nvSpPr>
            <p:cNvPr id="10282" name="Freeform 33"/>
            <p:cNvSpPr/>
            <p:nvPr/>
          </p:nvSpPr>
          <p:spPr>
            <a:xfrm rot="-5887819">
              <a:off x="3109" y="1667"/>
              <a:ext cx="13" cy="9"/>
            </a:xfrm>
            <a:custGeom>
              <a:avLst/>
              <a:gdLst>
                <a:gd name="txL" fmla="*/ 0 w 55"/>
                <a:gd name="txT" fmla="*/ 0 h 33"/>
                <a:gd name="txR" fmla="*/ 55 w 55"/>
                <a:gd name="txB" fmla="*/ 33 h 33"/>
              </a:gdLst>
              <a:ahLst/>
              <a:cxnLst>
                <a:cxn ang="0">
                  <a:pos x="0" y="0"/>
                </a:cxn>
                <a:cxn ang="0">
                  <a:pos x="0" y="0"/>
                </a:cxn>
                <a:cxn ang="0">
                  <a:pos x="0" y="0"/>
                </a:cxn>
                <a:cxn ang="0">
                  <a:pos x="0" y="0"/>
                </a:cxn>
              </a:cxnLst>
              <a:rect l="txL" t="txT" r="txR" b="txB"/>
              <a:pathLst>
                <a:path w="55" h="33">
                  <a:moveTo>
                    <a:pt x="55" y="33"/>
                  </a:moveTo>
                  <a:lnTo>
                    <a:pt x="26" y="22"/>
                  </a:lnTo>
                  <a:lnTo>
                    <a:pt x="7" y="8"/>
                  </a:lnTo>
                  <a:lnTo>
                    <a:pt x="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3" name="Freeform 34"/>
            <p:cNvSpPr/>
            <p:nvPr/>
          </p:nvSpPr>
          <p:spPr>
            <a:xfrm rot="-487818">
              <a:off x="3226" y="1413"/>
              <a:ext cx="47" cy="29"/>
            </a:xfrm>
            <a:custGeom>
              <a:avLst/>
              <a:gdLst>
                <a:gd name="txL" fmla="*/ 0 w 53"/>
                <a:gd name="txT" fmla="*/ 0 h 34"/>
                <a:gd name="txR" fmla="*/ 53 w 53"/>
                <a:gd name="txB" fmla="*/ 34 h 34"/>
              </a:gdLst>
              <a:ahLst/>
              <a:cxnLst>
                <a:cxn ang="0">
                  <a:pos x="0" y="0"/>
                </a:cxn>
                <a:cxn ang="0">
                  <a:pos x="6" y="3"/>
                </a:cxn>
                <a:cxn ang="0">
                  <a:pos x="18" y="8"/>
                </a:cxn>
              </a:cxnLst>
              <a:rect l="txL" t="txT" r="txR" b="txB"/>
              <a:pathLst>
                <a:path w="53" h="34">
                  <a:moveTo>
                    <a:pt x="0" y="0"/>
                  </a:moveTo>
                  <a:lnTo>
                    <a:pt x="17" y="8"/>
                  </a:lnTo>
                  <a:lnTo>
                    <a:pt x="53" y="3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84" name="Freeform 35"/>
            <p:cNvSpPr/>
            <p:nvPr/>
          </p:nvSpPr>
          <p:spPr>
            <a:xfrm>
              <a:off x="2956" y="1405"/>
              <a:ext cx="40" cy="7"/>
            </a:xfrm>
            <a:custGeom>
              <a:avLst/>
              <a:gdLst>
                <a:gd name="txL" fmla="*/ 0 w 40"/>
                <a:gd name="txT" fmla="*/ 0 h 7"/>
                <a:gd name="txR" fmla="*/ 40 w 40"/>
                <a:gd name="txB" fmla="*/ 7 h 7"/>
              </a:gdLst>
              <a:ahLst/>
              <a:cxnLst>
                <a:cxn ang="0">
                  <a:pos x="0" y="4"/>
                </a:cxn>
                <a:cxn ang="0">
                  <a:pos x="16" y="6"/>
                </a:cxn>
                <a:cxn ang="0">
                  <a:pos x="25" y="7"/>
                </a:cxn>
                <a:cxn ang="0">
                  <a:pos x="33" y="5"/>
                </a:cxn>
                <a:cxn ang="0">
                  <a:pos x="40" y="0"/>
                </a:cxn>
              </a:cxnLst>
              <a:rect l="txL" t="txT" r="txR" b="txB"/>
              <a:pathLst>
                <a:path w="40" h="7">
                  <a:moveTo>
                    <a:pt x="0" y="4"/>
                  </a:moveTo>
                  <a:lnTo>
                    <a:pt x="16" y="6"/>
                  </a:lnTo>
                  <a:lnTo>
                    <a:pt x="25" y="7"/>
                  </a:lnTo>
                  <a:lnTo>
                    <a:pt x="33" y="5"/>
                  </a:lnTo>
                  <a:lnTo>
                    <a:pt x="4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pic>
        <p:nvPicPr>
          <p:cNvPr id="19492" name="Picture 36" descr="battery"/>
          <p:cNvPicPr>
            <a:picLocks noChangeAspect="1"/>
          </p:cNvPicPr>
          <p:nvPr/>
        </p:nvPicPr>
        <p:blipFill>
          <a:blip r:embed="rId3" cstate="print">
            <a:clrChange>
              <a:clrFrom>
                <a:srgbClr val="FFFFFF"/>
              </a:clrFrom>
              <a:clrTo>
                <a:srgbClr val="FFFFFF">
                  <a:alpha val="0"/>
                </a:srgbClr>
              </a:clrTo>
            </a:clrChange>
          </a:blip>
          <a:stretch>
            <a:fillRect/>
          </a:stretch>
        </p:blipFill>
        <p:spPr>
          <a:xfrm rot="-7885459">
            <a:off x="6235730" y="3509222"/>
            <a:ext cx="570601" cy="717488"/>
          </a:xfrm>
          <a:prstGeom prst="rect">
            <a:avLst/>
          </a:prstGeom>
          <a:noFill/>
          <a:ln w="9525">
            <a:noFill/>
          </a:ln>
        </p:spPr>
      </p:pic>
      <p:sp>
        <p:nvSpPr>
          <p:cNvPr id="10253" name="AutoShape 37"/>
          <p:cNvSpPr/>
          <p:nvPr/>
        </p:nvSpPr>
        <p:spPr>
          <a:xfrm>
            <a:off x="9144000" y="3219450"/>
            <a:ext cx="406400" cy="20574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4" name="AutoShape 38"/>
          <p:cNvSpPr/>
          <p:nvPr/>
        </p:nvSpPr>
        <p:spPr>
          <a:xfrm>
            <a:off x="8737600" y="4648200"/>
            <a:ext cx="1320800" cy="990600"/>
          </a:xfrm>
          <a:prstGeom prst="cube">
            <a:avLst>
              <a:gd name="adj" fmla="val 87500"/>
            </a:avLst>
          </a:prstGeom>
          <a:solidFill>
            <a:schemeClr val="accent1"/>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5" name="Oval 39"/>
          <p:cNvSpPr/>
          <p:nvPr/>
        </p:nvSpPr>
        <p:spPr>
          <a:xfrm flipV="1">
            <a:off x="4851400" y="4552950"/>
            <a:ext cx="101600" cy="76200"/>
          </a:xfrm>
          <a:prstGeom prst="ellipse">
            <a:avLst/>
          </a:prstGeom>
          <a:solidFill>
            <a:srgbClr val="808080"/>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6" name="Oval 40"/>
          <p:cNvSpPr/>
          <p:nvPr/>
        </p:nvSpPr>
        <p:spPr>
          <a:xfrm flipV="1">
            <a:off x="5029200" y="4400550"/>
            <a:ext cx="101600" cy="76200"/>
          </a:xfrm>
          <a:prstGeom prst="ellipse">
            <a:avLst/>
          </a:prstGeom>
          <a:solidFill>
            <a:srgbClr val="808080"/>
          </a:solidFill>
          <a:ln w="9525">
            <a:noFill/>
          </a:ln>
        </p:spPr>
        <p:txBody>
          <a:bodyPr wrap="none" anchor="ctr"/>
          <a:lstStyle/>
          <a:p>
            <a:endParaRPr dirty="0">
              <a:latin typeface="Times New Roman" panose="02020603050405020304" pitchFamily="18" charset="0"/>
              <a:ea typeface="Times New Roman" panose="02020603050405020304" pitchFamily="18" charset="0"/>
            </a:endParaRPr>
          </a:p>
        </p:txBody>
      </p:sp>
      <p:sp>
        <p:nvSpPr>
          <p:cNvPr id="10257" name="Line 41"/>
          <p:cNvSpPr/>
          <p:nvPr/>
        </p:nvSpPr>
        <p:spPr>
          <a:xfrm>
            <a:off x="4978400" y="2838450"/>
            <a:ext cx="0" cy="1752600"/>
          </a:xfrm>
          <a:prstGeom prst="line">
            <a:avLst/>
          </a:prstGeom>
          <a:ln w="12700" cap="flat" cmpd="sng">
            <a:solidFill>
              <a:schemeClr val="hlink"/>
            </a:solidFill>
            <a:prstDash val="solid"/>
            <a:headEnd type="none" w="med" len="med"/>
            <a:tailEnd type="none" w="med" len="med"/>
          </a:ln>
        </p:spPr>
      </p:sp>
      <p:sp>
        <p:nvSpPr>
          <p:cNvPr id="10258" name="Line 42"/>
          <p:cNvSpPr/>
          <p:nvPr/>
        </p:nvSpPr>
        <p:spPr>
          <a:xfrm>
            <a:off x="5003800" y="2800350"/>
            <a:ext cx="0" cy="1752600"/>
          </a:xfrm>
          <a:prstGeom prst="line">
            <a:avLst/>
          </a:prstGeom>
          <a:ln w="12700" cap="flat" cmpd="sng">
            <a:solidFill>
              <a:schemeClr val="hlink"/>
            </a:solidFill>
            <a:prstDash val="solid"/>
            <a:headEnd type="none" w="med" len="med"/>
            <a:tailEnd type="none" w="med" len="med"/>
          </a:ln>
        </p:spPr>
      </p:sp>
      <p:sp>
        <p:nvSpPr>
          <p:cNvPr id="10260" name="Text Box 44"/>
          <p:cNvSpPr txBox="1"/>
          <p:nvPr/>
        </p:nvSpPr>
        <p:spPr>
          <a:xfrm>
            <a:off x="508000" y="914401"/>
            <a:ext cx="3048000" cy="523875"/>
          </a:xfrm>
          <a:prstGeom prst="rect">
            <a:avLst/>
          </a:prstGeom>
          <a:noFill/>
          <a:ln w="9525">
            <a:noFill/>
          </a:ln>
        </p:spPr>
        <p:txBody>
          <a:bodyPr>
            <a:spAutoFit/>
          </a:bodyPr>
          <a:lstStyle/>
          <a:p>
            <a:pPr>
              <a:spcBef>
                <a:spcPct val="50000"/>
              </a:spcBef>
            </a:pPr>
            <a:r>
              <a:rPr sz="2800" dirty="0">
                <a:latin typeface="Times New Roman" panose="02020603050405020304" pitchFamily="18" charset="0"/>
                <a:cs typeface="Times New Roman" panose="02020603050405020304" pitchFamily="18" charset="0"/>
              </a:rPr>
              <a:t>Thí nghiệm:</a:t>
            </a:r>
            <a:endParaRPr sz="2800" dirty="0">
              <a:latin typeface="Times New Roman" panose="02020603050405020304" pitchFamily="18" charset="0"/>
              <a:ea typeface="Times New Roman" panose="02020603050405020304" pitchFamily="18" charset="0"/>
            </a:endParaRPr>
          </a:p>
        </p:txBody>
      </p:sp>
      <p:sp>
        <p:nvSpPr>
          <p:cNvPr id="19501" name="AutoShape 45"/>
          <p:cNvSpPr/>
          <p:nvPr/>
        </p:nvSpPr>
        <p:spPr>
          <a:xfrm>
            <a:off x="12833351" y="5562600"/>
            <a:ext cx="304800" cy="838200"/>
          </a:xfrm>
          <a:prstGeom prst="can">
            <a:avLst>
              <a:gd name="adj" fmla="val 31944"/>
            </a:avLst>
          </a:prstGeom>
          <a:solidFill>
            <a:schemeClr val="bg1"/>
          </a:solidFill>
          <a:ln w="9525" cap="flat" cmpd="sng">
            <a:solidFill>
              <a:schemeClr val="tx1"/>
            </a:solidFill>
            <a:prstDash val="solid"/>
            <a:headEnd type="none" w="med" len="med"/>
            <a:tailEnd type="none" w="med" len="med"/>
          </a:ln>
        </p:spPr>
        <p:txBody>
          <a:bodyPr wrap="none" anchor="ctr"/>
          <a:lstStyle/>
          <a:p>
            <a:endParaRPr dirty="0">
              <a:latin typeface="Times New Roman" panose="02020603050405020304" pitchFamily="18" charset="0"/>
              <a:ea typeface="Times New Roman" panose="02020603050405020304" pitchFamily="18" charset="0"/>
            </a:endParaRPr>
          </a:p>
        </p:txBody>
      </p:sp>
      <p:grpSp>
        <p:nvGrpSpPr>
          <p:cNvPr id="4" name="Group 9"/>
          <p:cNvGrpSpPr/>
          <p:nvPr/>
        </p:nvGrpSpPr>
        <p:grpSpPr>
          <a:xfrm rot="-9712680" flipH="1" flipV="1">
            <a:off x="12731752" y="5562601"/>
            <a:ext cx="1289049" cy="874713"/>
            <a:chOff x="2952" y="1398"/>
            <a:chExt cx="696" cy="570"/>
          </a:xfrm>
        </p:grpSpPr>
        <p:sp>
          <p:nvSpPr>
            <p:cNvPr id="10265" name="Freeform 10"/>
            <p:cNvSpPr/>
            <p:nvPr/>
          </p:nvSpPr>
          <p:spPr>
            <a:xfrm>
              <a:off x="2952" y="1398"/>
              <a:ext cx="610" cy="505"/>
            </a:xfrm>
            <a:custGeom>
              <a:avLst/>
              <a:gdLst>
                <a:gd name="txL" fmla="*/ 0 w 610"/>
                <a:gd name="txT" fmla="*/ 0 h 505"/>
                <a:gd name="txR" fmla="*/ 610 w 610"/>
                <a:gd name="txB" fmla="*/ 505 h 505"/>
              </a:gdLst>
              <a:ahLst/>
              <a:cxnLst>
                <a:cxn ang="0">
                  <a:pos x="229" y="274"/>
                </a:cxn>
                <a:cxn ang="0">
                  <a:pos x="191" y="267"/>
                </a:cxn>
                <a:cxn ang="0">
                  <a:pos x="151" y="251"/>
                </a:cxn>
                <a:cxn ang="0">
                  <a:pos x="105" y="220"/>
                </a:cxn>
                <a:cxn ang="0">
                  <a:pos x="68" y="226"/>
                </a:cxn>
                <a:cxn ang="0">
                  <a:pos x="88" y="259"/>
                </a:cxn>
                <a:cxn ang="0">
                  <a:pos x="123" y="312"/>
                </a:cxn>
                <a:cxn ang="0">
                  <a:pos x="175" y="343"/>
                </a:cxn>
                <a:cxn ang="0">
                  <a:pos x="249" y="385"/>
                </a:cxn>
                <a:cxn ang="0">
                  <a:pos x="305" y="399"/>
                </a:cxn>
                <a:cxn ang="0">
                  <a:pos x="335" y="411"/>
                </a:cxn>
                <a:cxn ang="0">
                  <a:pos x="371" y="421"/>
                </a:cxn>
                <a:cxn ang="0">
                  <a:pos x="398" y="433"/>
                </a:cxn>
                <a:cxn ang="0">
                  <a:pos x="435" y="459"/>
                </a:cxn>
                <a:cxn ang="0">
                  <a:pos x="462" y="483"/>
                </a:cxn>
                <a:cxn ang="0">
                  <a:pos x="494" y="500"/>
                </a:cxn>
                <a:cxn ang="0">
                  <a:pos x="506" y="490"/>
                </a:cxn>
                <a:cxn ang="0">
                  <a:pos x="516" y="448"/>
                </a:cxn>
                <a:cxn ang="0">
                  <a:pos x="550" y="404"/>
                </a:cxn>
                <a:cxn ang="0">
                  <a:pos x="581" y="354"/>
                </a:cxn>
                <a:cxn ang="0">
                  <a:pos x="595" y="325"/>
                </a:cxn>
                <a:cxn ang="0">
                  <a:pos x="573" y="304"/>
                </a:cxn>
                <a:cxn ang="0">
                  <a:pos x="541" y="291"/>
                </a:cxn>
                <a:cxn ang="0">
                  <a:pos x="522" y="278"/>
                </a:cxn>
                <a:cxn ang="0">
                  <a:pos x="477" y="190"/>
                </a:cxn>
                <a:cxn ang="0">
                  <a:pos x="441" y="125"/>
                </a:cxn>
                <a:cxn ang="0">
                  <a:pos x="414" y="91"/>
                </a:cxn>
                <a:cxn ang="0">
                  <a:pos x="394" y="55"/>
                </a:cxn>
                <a:cxn ang="0">
                  <a:pos x="373" y="39"/>
                </a:cxn>
                <a:cxn ang="0">
                  <a:pos x="337" y="27"/>
                </a:cxn>
                <a:cxn ang="0">
                  <a:pos x="300" y="17"/>
                </a:cxn>
                <a:cxn ang="0">
                  <a:pos x="252" y="16"/>
                </a:cxn>
                <a:cxn ang="0">
                  <a:pos x="206" y="11"/>
                </a:cxn>
                <a:cxn ang="0">
                  <a:pos x="189" y="6"/>
                </a:cxn>
                <a:cxn ang="0">
                  <a:pos x="146" y="3"/>
                </a:cxn>
                <a:cxn ang="0">
                  <a:pos x="98" y="6"/>
                </a:cxn>
                <a:cxn ang="0">
                  <a:pos x="54" y="5"/>
                </a:cxn>
                <a:cxn ang="0">
                  <a:pos x="12" y="0"/>
                </a:cxn>
                <a:cxn ang="0">
                  <a:pos x="2" y="26"/>
                </a:cxn>
                <a:cxn ang="0">
                  <a:pos x="24" y="44"/>
                </a:cxn>
                <a:cxn ang="0">
                  <a:pos x="72" y="54"/>
                </a:cxn>
                <a:cxn ang="0">
                  <a:pos x="122" y="71"/>
                </a:cxn>
                <a:cxn ang="0">
                  <a:pos x="159" y="72"/>
                </a:cxn>
                <a:cxn ang="0">
                  <a:pos x="195" y="101"/>
                </a:cxn>
                <a:cxn ang="0">
                  <a:pos x="228" y="125"/>
                </a:cxn>
                <a:cxn ang="0">
                  <a:pos x="248" y="149"/>
                </a:cxn>
                <a:cxn ang="0">
                  <a:pos x="267" y="175"/>
                </a:cxn>
                <a:cxn ang="0">
                  <a:pos x="274" y="200"/>
                </a:cxn>
                <a:cxn ang="0">
                  <a:pos x="275" y="241"/>
                </a:cxn>
              </a:cxnLst>
              <a:rect l="txL" t="txT" r="txR" b="tx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6" name="Freeform 11"/>
            <p:cNvSpPr/>
            <p:nvPr/>
          </p:nvSpPr>
          <p:spPr>
            <a:xfrm>
              <a:off x="3140" y="1402"/>
              <a:ext cx="106" cy="58"/>
            </a:xfrm>
            <a:custGeom>
              <a:avLst/>
              <a:gdLst>
                <a:gd name="txL" fmla="*/ 0 w 106"/>
                <a:gd name="txT" fmla="*/ 0 h 58"/>
                <a:gd name="txR" fmla="*/ 106 w 106"/>
                <a:gd name="txB" fmla="*/ 58 h 58"/>
              </a:gdLst>
              <a:ahLst/>
              <a:cxnLst>
                <a:cxn ang="0">
                  <a:pos x="0" y="0"/>
                </a:cxn>
                <a:cxn ang="0">
                  <a:pos x="53" y="28"/>
                </a:cxn>
                <a:cxn ang="0">
                  <a:pos x="106" y="58"/>
                </a:cxn>
              </a:cxnLst>
              <a:rect l="txL" t="txT" r="txR" b="txB"/>
              <a:pathLst>
                <a:path w="106" h="58">
                  <a:moveTo>
                    <a:pt x="0" y="0"/>
                  </a:moveTo>
                  <a:lnTo>
                    <a:pt x="53" y="28"/>
                  </a:lnTo>
                  <a:lnTo>
                    <a:pt x="106" y="58"/>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7" name="Freeform 12"/>
            <p:cNvSpPr/>
            <p:nvPr/>
          </p:nvSpPr>
          <p:spPr>
            <a:xfrm rot="-1242821">
              <a:off x="3037" y="1616"/>
              <a:ext cx="15" cy="48"/>
            </a:xfrm>
            <a:custGeom>
              <a:avLst/>
              <a:gdLst>
                <a:gd name="txL" fmla="*/ 0 w 70"/>
                <a:gd name="txT" fmla="*/ 0 h 169"/>
                <a:gd name="txR" fmla="*/ 70 w 70"/>
                <a:gd name="txB" fmla="*/ 169 h 169"/>
              </a:gdLst>
              <a:ahLst/>
              <a:cxnLst>
                <a:cxn ang="0">
                  <a:pos x="0" y="0"/>
                </a:cxn>
                <a:cxn ang="0">
                  <a:pos x="0" y="0"/>
                </a:cxn>
                <a:cxn ang="0">
                  <a:pos x="0" y="0"/>
                </a:cxn>
                <a:cxn ang="0">
                  <a:pos x="0" y="0"/>
                </a:cxn>
                <a:cxn ang="0">
                  <a:pos x="0" y="0"/>
                </a:cxn>
                <a:cxn ang="0">
                  <a:pos x="0" y="0"/>
                </a:cxn>
                <a:cxn ang="0">
                  <a:pos x="0" y="0"/>
                </a:cxn>
              </a:cxnLst>
              <a:rect l="txL" t="txT" r="txR" b="txB"/>
              <a:pathLst>
                <a:path w="70" h="169">
                  <a:moveTo>
                    <a:pt x="23" y="0"/>
                  </a:moveTo>
                  <a:lnTo>
                    <a:pt x="53" y="52"/>
                  </a:lnTo>
                  <a:lnTo>
                    <a:pt x="69" y="83"/>
                  </a:lnTo>
                  <a:lnTo>
                    <a:pt x="70" y="113"/>
                  </a:lnTo>
                  <a:lnTo>
                    <a:pt x="58" y="140"/>
                  </a:lnTo>
                  <a:lnTo>
                    <a:pt x="27" y="158"/>
                  </a:lnTo>
                  <a:lnTo>
                    <a:pt x="0" y="169"/>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8" name="Freeform 13"/>
            <p:cNvSpPr/>
            <p:nvPr/>
          </p:nvSpPr>
          <p:spPr>
            <a:xfrm rot="-1448732">
              <a:off x="3112" y="1454"/>
              <a:ext cx="6" cy="17"/>
            </a:xfrm>
            <a:custGeom>
              <a:avLst/>
              <a:gdLst>
                <a:gd name="txL" fmla="*/ 0 w 6"/>
                <a:gd name="txT" fmla="*/ 0 h 17"/>
                <a:gd name="txR" fmla="*/ 6 w 6"/>
                <a:gd name="txB" fmla="*/ 17 h 17"/>
              </a:gdLst>
              <a:ahLst/>
              <a:cxnLst>
                <a:cxn ang="0">
                  <a:pos x="6" y="0"/>
                </a:cxn>
                <a:cxn ang="0">
                  <a:pos x="2" y="9"/>
                </a:cxn>
                <a:cxn ang="0">
                  <a:pos x="0" y="17"/>
                </a:cxn>
              </a:cxnLst>
              <a:rect l="txL" t="txT" r="txR" b="txB"/>
              <a:pathLst>
                <a:path w="6" h="17">
                  <a:moveTo>
                    <a:pt x="6" y="0"/>
                  </a:moveTo>
                  <a:lnTo>
                    <a:pt x="2" y="9"/>
                  </a:lnTo>
                  <a:lnTo>
                    <a:pt x="0" y="17"/>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69" name="Freeform 14"/>
            <p:cNvSpPr/>
            <p:nvPr/>
          </p:nvSpPr>
          <p:spPr>
            <a:xfrm rot="-996419">
              <a:off x="3023" y="1438"/>
              <a:ext cx="3" cy="14"/>
            </a:xfrm>
            <a:custGeom>
              <a:avLst/>
              <a:gdLst>
                <a:gd name="txL" fmla="*/ 0 w 3"/>
                <a:gd name="txT" fmla="*/ 0 h 14"/>
                <a:gd name="txR" fmla="*/ 3 w 3"/>
                <a:gd name="txB" fmla="*/ 14 h 14"/>
              </a:gdLst>
              <a:ahLst/>
              <a:cxnLst>
                <a:cxn ang="0">
                  <a:pos x="3" y="0"/>
                </a:cxn>
                <a:cxn ang="0">
                  <a:pos x="0" y="7"/>
                </a:cxn>
                <a:cxn ang="0">
                  <a:pos x="0" y="14"/>
                </a:cxn>
              </a:cxnLst>
              <a:rect l="txL" t="txT" r="txR" b="txB"/>
              <a:pathLst>
                <a:path w="3" h="14">
                  <a:moveTo>
                    <a:pt x="3" y="0"/>
                  </a:moveTo>
                  <a:lnTo>
                    <a:pt x="0" y="7"/>
                  </a:lnTo>
                  <a:lnTo>
                    <a:pt x="0" y="1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nvGrpSpPr>
            <p:cNvPr id="5" name="Group 15"/>
            <p:cNvGrpSpPr/>
            <p:nvPr/>
          </p:nvGrpSpPr>
          <p:grpSpPr>
            <a:xfrm rot="-9224892">
              <a:off x="3406" y="1698"/>
              <a:ext cx="242" cy="270"/>
              <a:chOff x="2457" y="2549"/>
              <a:chExt cx="557" cy="547"/>
            </a:xfrm>
          </p:grpSpPr>
          <p:sp>
            <p:nvSpPr>
              <p:cNvPr id="10274" name="Freeform 16"/>
              <p:cNvSpPr/>
              <p:nvPr/>
            </p:nvSpPr>
            <p:spPr>
              <a:xfrm>
                <a:off x="2457" y="2549"/>
                <a:ext cx="557" cy="547"/>
              </a:xfrm>
              <a:custGeom>
                <a:avLst/>
                <a:gdLst>
                  <a:gd name="txL" fmla="*/ 0 w 1112"/>
                  <a:gd name="txT" fmla="*/ 0 h 1094"/>
                  <a:gd name="txR" fmla="*/ 1112 w 1112"/>
                  <a:gd name="txB" fmla="*/ 1094 h 1094"/>
                </a:gdLst>
                <a:ahLst/>
                <a:cxnLst>
                  <a:cxn ang="0">
                    <a:pos x="3" y="1"/>
                  </a:cxn>
                  <a:cxn ang="0">
                    <a:pos x="3" y="1"/>
                  </a:cxn>
                  <a:cxn ang="0">
                    <a:pos x="2" y="1"/>
                  </a:cxn>
                  <a:cxn ang="0">
                    <a:pos x="2" y="1"/>
                  </a:cxn>
                  <a:cxn ang="0">
                    <a:pos x="2" y="1"/>
                  </a:cxn>
                  <a:cxn ang="0">
                    <a:pos x="2" y="1"/>
                  </a:cxn>
                  <a:cxn ang="0">
                    <a:pos x="2" y="1"/>
                  </a:cxn>
                  <a:cxn ang="0">
                    <a:pos x="2" y="1"/>
                  </a:cxn>
                  <a:cxn ang="0">
                    <a:pos x="2" y="1"/>
                  </a:cxn>
                  <a:cxn ang="0">
                    <a:pos x="2" y="2"/>
                  </a:cxn>
                  <a:cxn ang="0">
                    <a:pos x="1" y="2"/>
                  </a:cxn>
                  <a:cxn ang="0">
                    <a:pos x="1" y="1"/>
                  </a:cxn>
                  <a:cxn ang="0">
                    <a:pos x="1" y="1"/>
                  </a:cxn>
                  <a:cxn ang="0">
                    <a:pos x="0" y="0"/>
                  </a:cxn>
                  <a:cxn ang="0">
                    <a:pos x="1" y="1"/>
                  </a:cxn>
                  <a:cxn ang="0">
                    <a:pos x="2" y="1"/>
                  </a:cxn>
                  <a:cxn ang="0">
                    <a:pos x="2" y="1"/>
                  </a:cxn>
                  <a:cxn ang="0">
                    <a:pos x="3" y="1"/>
                  </a:cxn>
                </a:cxnLst>
                <a:rect l="txL" t="txT" r="txR" b="tx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5" name="Oval 17"/>
              <p:cNvSpPr/>
              <p:nvPr/>
            </p:nvSpPr>
            <p:spPr>
              <a:xfrm>
                <a:off x="2793" y="2961"/>
                <a:ext cx="61" cy="70"/>
              </a:xfrm>
              <a:prstGeom prst="ellipse">
                <a:avLst/>
              </a:prstGeom>
              <a:solidFill>
                <a:srgbClr val="FFFFFF"/>
              </a:solidFill>
              <a:ln w="9525" cap="flat" cmpd="sng">
                <a:solidFill>
                  <a:srgbClr val="000000"/>
                </a:solidFill>
                <a:prstDash val="solid"/>
                <a:headEnd type="none" w="med" len="med"/>
                <a:tailEnd type="none" w="med" len="med"/>
              </a:ln>
            </p:spPr>
            <p:txBody>
              <a:bodyPr/>
              <a:lstStyle/>
              <a:p>
                <a:endParaRPr dirty="0">
                  <a:latin typeface="Times New Roman" panose="02020603050405020304" pitchFamily="18" charset="0"/>
                  <a:ea typeface="Times New Roman" panose="02020603050405020304" pitchFamily="18" charset="0"/>
                </a:endParaRPr>
              </a:p>
            </p:txBody>
          </p:sp>
        </p:grpSp>
        <p:sp>
          <p:nvSpPr>
            <p:cNvPr id="10271" name="Freeform 18"/>
            <p:cNvSpPr/>
            <p:nvPr/>
          </p:nvSpPr>
          <p:spPr>
            <a:xfrm rot="-5887819">
              <a:off x="3109" y="1667"/>
              <a:ext cx="13" cy="9"/>
            </a:xfrm>
            <a:custGeom>
              <a:avLst/>
              <a:gdLst>
                <a:gd name="txL" fmla="*/ 0 w 55"/>
                <a:gd name="txT" fmla="*/ 0 h 33"/>
                <a:gd name="txR" fmla="*/ 55 w 55"/>
                <a:gd name="txB" fmla="*/ 33 h 33"/>
              </a:gdLst>
              <a:ahLst/>
              <a:cxnLst>
                <a:cxn ang="0">
                  <a:pos x="0" y="0"/>
                </a:cxn>
                <a:cxn ang="0">
                  <a:pos x="0" y="0"/>
                </a:cxn>
                <a:cxn ang="0">
                  <a:pos x="0" y="0"/>
                </a:cxn>
                <a:cxn ang="0">
                  <a:pos x="0" y="0"/>
                </a:cxn>
              </a:cxnLst>
              <a:rect l="txL" t="txT" r="txR" b="txB"/>
              <a:pathLst>
                <a:path w="55" h="33">
                  <a:moveTo>
                    <a:pt x="55" y="33"/>
                  </a:moveTo>
                  <a:lnTo>
                    <a:pt x="26" y="22"/>
                  </a:lnTo>
                  <a:lnTo>
                    <a:pt x="7" y="8"/>
                  </a:lnTo>
                  <a:lnTo>
                    <a:pt x="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2" name="Freeform 19"/>
            <p:cNvSpPr/>
            <p:nvPr/>
          </p:nvSpPr>
          <p:spPr>
            <a:xfrm rot="-487818">
              <a:off x="3226" y="1413"/>
              <a:ext cx="47" cy="29"/>
            </a:xfrm>
            <a:custGeom>
              <a:avLst/>
              <a:gdLst>
                <a:gd name="txL" fmla="*/ 0 w 53"/>
                <a:gd name="txT" fmla="*/ 0 h 34"/>
                <a:gd name="txR" fmla="*/ 53 w 53"/>
                <a:gd name="txB" fmla="*/ 34 h 34"/>
              </a:gdLst>
              <a:ahLst/>
              <a:cxnLst>
                <a:cxn ang="0">
                  <a:pos x="0" y="0"/>
                </a:cxn>
                <a:cxn ang="0">
                  <a:pos x="6" y="3"/>
                </a:cxn>
                <a:cxn ang="0">
                  <a:pos x="18" y="8"/>
                </a:cxn>
              </a:cxnLst>
              <a:rect l="txL" t="txT" r="txR" b="txB"/>
              <a:pathLst>
                <a:path w="53" h="34">
                  <a:moveTo>
                    <a:pt x="0" y="0"/>
                  </a:moveTo>
                  <a:lnTo>
                    <a:pt x="17" y="8"/>
                  </a:lnTo>
                  <a:lnTo>
                    <a:pt x="53" y="34"/>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sp>
          <p:nvSpPr>
            <p:cNvPr id="10273" name="Freeform 20"/>
            <p:cNvSpPr/>
            <p:nvPr/>
          </p:nvSpPr>
          <p:spPr>
            <a:xfrm>
              <a:off x="2956" y="1405"/>
              <a:ext cx="40" cy="7"/>
            </a:xfrm>
            <a:custGeom>
              <a:avLst/>
              <a:gdLst>
                <a:gd name="txL" fmla="*/ 0 w 40"/>
                <a:gd name="txT" fmla="*/ 0 h 7"/>
                <a:gd name="txR" fmla="*/ 40 w 40"/>
                <a:gd name="txB" fmla="*/ 7 h 7"/>
              </a:gdLst>
              <a:ahLst/>
              <a:cxnLst>
                <a:cxn ang="0">
                  <a:pos x="0" y="4"/>
                </a:cxn>
                <a:cxn ang="0">
                  <a:pos x="16" y="6"/>
                </a:cxn>
                <a:cxn ang="0">
                  <a:pos x="25" y="7"/>
                </a:cxn>
                <a:cxn ang="0">
                  <a:pos x="33" y="5"/>
                </a:cxn>
                <a:cxn ang="0">
                  <a:pos x="40" y="0"/>
                </a:cxn>
              </a:cxnLst>
              <a:rect l="txL" t="txT" r="txR" b="txB"/>
              <a:pathLst>
                <a:path w="40" h="7">
                  <a:moveTo>
                    <a:pt x="0" y="4"/>
                  </a:moveTo>
                  <a:lnTo>
                    <a:pt x="16" y="6"/>
                  </a:lnTo>
                  <a:lnTo>
                    <a:pt x="25" y="7"/>
                  </a:lnTo>
                  <a:lnTo>
                    <a:pt x="33" y="5"/>
                  </a:lnTo>
                  <a:lnTo>
                    <a:pt x="40" y="0"/>
                  </a:lnTo>
                </a:path>
              </a:pathLst>
            </a:custGeom>
            <a:noFill/>
            <a:ln w="9525" cap="flat" cmpd="sng">
              <a:solidFill>
                <a:srgbClr val="000000"/>
              </a:solidFill>
              <a:prstDash val="solid"/>
              <a:round/>
              <a:headEnd type="none" w="med" len="med"/>
              <a:tailEnd type="none" w="med" len="med"/>
            </a:ln>
          </p:spPr>
          <p:txBody>
            <a:bodyPr/>
            <a:lstStyle/>
            <a:p>
              <a:endParaRPr dirty="0">
                <a:latin typeface="Arial" panose="020B0604020202020204" pitchFamily="34" charset="0"/>
              </a:endParaRPr>
            </a:p>
          </p:txBody>
        </p:sp>
      </p:grpSp>
      <p:sp>
        <p:nvSpPr>
          <p:cNvPr id="19502" name="AutoShape 46"/>
          <p:cNvSpPr/>
          <p:nvPr/>
        </p:nvSpPr>
        <p:spPr>
          <a:xfrm>
            <a:off x="8128000" y="3661592"/>
            <a:ext cx="304800" cy="853259"/>
          </a:xfrm>
          <a:prstGeom prst="can">
            <a:avLst>
              <a:gd name="adj" fmla="val 31944"/>
            </a:avLst>
          </a:prstGeom>
          <a:solidFill>
            <a:schemeClr val="bg1"/>
          </a:solidFill>
          <a:ln w="9525" cap="flat" cmpd="sng">
            <a:solidFill>
              <a:schemeClr val="tx1"/>
            </a:solidFill>
            <a:prstDash val="solid"/>
            <a:headEnd type="none" w="med" len="med"/>
            <a:tailEnd type="none" w="med" len="med"/>
          </a:ln>
        </p:spPr>
        <p:txBody>
          <a:bodyPr wrap="none" anchor="ctr"/>
          <a:lstStyle/>
          <a:p>
            <a:endParaRPr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0.04463 C 0.03281 0.04278 0.06545 0.04093 0.10017 0.04463 C 0.13489 0.04833 0.1375 0.00023 0.2085 0.06683 C 0.27934 0.13344 0.40225 0.28908 0.52517 0.44472 " pathEditMode="relative" rAng="0" ptsTypes="aaaA">
                                      <p:cBhvr>
                                        <p:cTn id="6" dur="3000" fill="hold"/>
                                        <p:tgtEl>
                                          <p:spTgt spid="19478"/>
                                        </p:tgtEl>
                                        <p:attrNameLst>
                                          <p:attrName>ppt_x</p:attrName>
                                          <p:attrName>ppt_y</p:attrName>
                                        </p:attrNameLst>
                                      </p:cBhvr>
                                      <p:rCtr x="26250" y="17784"/>
                                    </p:animMotion>
                                  </p:childTnLst>
                                </p:cTn>
                              </p:par>
                              <p:par>
                                <p:cTn id="7" presetID="0" presetClass="path" presetSubtype="0" accel="50000" decel="50000" fill="hold" nodeType="withEffect">
                                  <p:stCondLst>
                                    <p:cond delay="0"/>
                                  </p:stCondLst>
                                  <p:childTnLst>
                                    <p:animMotion origin="layout" path="M 0.03767 0.07424 C 0.06805 0.07285 0.09826 0.071 0.13038 0.07424 C 0.16215 0.07771 0.16441 0.03354 0.23021 0.09505 C 0.29566 0.15657 0.40937 0.30042 0.52309 0.44473 " pathEditMode="relative" rAng="0" ptsTypes="aaaA">
                                      <p:cBhvr>
                                        <p:cTn id="8" dur="3000" fill="hold"/>
                                        <p:tgtEl>
                                          <p:spTgt spid="2"/>
                                        </p:tgtEl>
                                        <p:attrNameLst>
                                          <p:attrName>ppt_x</p:attrName>
                                          <p:attrName>ppt_y</p:attrName>
                                        </p:attrNameLst>
                                      </p:cBhvr>
                                      <p:rCtr x="24271" y="16489"/>
                                    </p:animMotion>
                                  </p:childTnLst>
                                </p:cTn>
                              </p:par>
                            </p:childTnLst>
                          </p:cTn>
                        </p:par>
                        <p:par>
                          <p:cTn id="9" fill="hold">
                            <p:stCondLst>
                              <p:cond delay="3000"/>
                            </p:stCondLst>
                            <p:childTnLst>
                              <p:par>
                                <p:cTn id="10" presetID="63" presetClass="path" presetSubtype="0" accel="50000" decel="50000" fill="hold" nodeType="afterEffect">
                                  <p:stCondLst>
                                    <p:cond delay="0"/>
                                  </p:stCondLst>
                                  <p:childTnLst>
                                    <p:animMotion origin="layout" path="M 0.52291 0.4 L 0.28333 0.73402 " pathEditMode="relative" rAng="0" ptsTypes="AA">
                                      <p:cBhvr>
                                        <p:cTn id="11" dur="2000" fill="hold"/>
                                        <p:tgtEl>
                                          <p:spTgt spid="2"/>
                                        </p:tgtEl>
                                        <p:attrNameLst>
                                          <p:attrName>ppt_x</p:attrName>
                                          <p:attrName>ppt_y</p:attrName>
                                        </p:attrNameLst>
                                      </p:cBhvr>
                                      <p:rCtr x="-12000" y="16700"/>
                                    </p:animMotion>
                                  </p:childTnLst>
                                </p:cTn>
                              </p:par>
                              <p:par>
                                <p:cTn id="12" presetID="10" presetClass="entr" presetSubtype="0" fill="hold" nodeType="withEffect">
                                  <p:stCondLst>
                                    <p:cond delay="0"/>
                                  </p:stCondLst>
                                  <p:childTnLst>
                                    <p:set>
                                      <p:cBhvr>
                                        <p:cTn id="13" dur="1" fill="hold">
                                          <p:stCondLst>
                                            <p:cond delay="0"/>
                                          </p:stCondLst>
                                        </p:cTn>
                                        <p:tgtEl>
                                          <p:spTgt spid="19492"/>
                                        </p:tgtEl>
                                        <p:attrNameLst>
                                          <p:attrName>style.visibility</p:attrName>
                                        </p:attrNameLst>
                                      </p:cBhvr>
                                      <p:to>
                                        <p:strVal val="visible"/>
                                      </p:to>
                                    </p:set>
                                    <p:animEffect transition="in" filter="fade">
                                      <p:cBhvr>
                                        <p:cTn id="14" dur="500"/>
                                        <p:tgtEl>
                                          <p:spTgt spid="19492"/>
                                        </p:tgtEl>
                                      </p:cBhvr>
                                    </p:animEffec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1.38889E-6 -0.09135 C -0.00521 -0.08557 -0.01042 -0.07956 -0.03004 -0.07586 C -0.04965 -0.07216 -0.0625 -0.07007 -0.11754 -0.06846 C -0.17257 -0.06684 -0.29879 -0.0636 -0.36007 -0.06614 C -0.42136 -0.06846 -0.4533 -0.07586 -0.48507 -0.08326 " pathEditMode="relative" rAng="0" ptsTypes="aaaaA">
                                      <p:cBhvr>
                                        <p:cTn id="18" dur="2000" fill="hold"/>
                                        <p:tgtEl>
                                          <p:spTgt spid="4"/>
                                        </p:tgtEl>
                                        <p:attrNameLst>
                                          <p:attrName>ppt_x</p:attrName>
                                          <p:attrName>ppt_y</p:attrName>
                                        </p:attrNameLst>
                                      </p:cBhvr>
                                      <p:rCtr x="-24253" y="1388"/>
                                    </p:animMotion>
                                  </p:childTnLst>
                                </p:cTn>
                              </p:par>
                              <p:par>
                                <p:cTn id="19" presetID="0" presetClass="path" presetSubtype="0" accel="50000" decel="50000" fill="hold" grpId="0" nodeType="withEffect">
                                  <p:stCondLst>
                                    <p:cond delay="0"/>
                                  </p:stCondLst>
                                  <p:childTnLst>
                                    <p:animMotion origin="layout" path="M 0.03195 -0.08881 C 0.02674 -0.08303 0.02153 -0.07702 0.00191 -0.07332 C -0.0177 -0.06962 -0.03055 -0.06753 -0.08559 -0.06592 C -0.14062 -0.0643 -0.26684 -0.06106 -0.32812 -0.0636 C -0.38941 -0.06592 -0.42135 -0.07332 -0.45312 -0.08072 " pathEditMode="relative" rAng="0" ptsTypes="aaaaA">
                                      <p:cBhvr>
                                        <p:cTn id="20" dur="2000" fill="hold"/>
                                        <p:tgtEl>
                                          <p:spTgt spid="19501"/>
                                        </p:tgtEl>
                                        <p:attrNameLst>
                                          <p:attrName>ppt_x</p:attrName>
                                          <p:attrName>ppt_y</p:attrName>
                                        </p:attrNameLst>
                                      </p:cBhvr>
                                      <p:rCtr x="-24253" y="1388"/>
                                    </p:animMotion>
                                  </p:childTnLst>
                                </p:cTn>
                              </p:par>
                            </p:childTnLst>
                          </p:cTn>
                        </p:par>
                        <p:par>
                          <p:cTn id="21" fill="hold">
                            <p:stCondLst>
                              <p:cond delay="2000"/>
                            </p:stCondLst>
                            <p:childTnLst>
                              <p:par>
                                <p:cTn id="22" presetID="35" presetClass="path" presetSubtype="0" accel="50000" decel="50000" fill="hold" nodeType="afterEffect">
                                  <p:stCondLst>
                                    <p:cond delay="0"/>
                                  </p:stCondLst>
                                  <p:childTnLst>
                                    <p:animMotion origin="layout" path="M -0.48507 -0.10116 L -0.28281 0.22847 " pathEditMode="relative" rAng="0" ptsTypes="AA">
                                      <p:cBhvr>
                                        <p:cTn id="23" dur="2000" fill="hold"/>
                                        <p:tgtEl>
                                          <p:spTgt spid="4"/>
                                        </p:tgtEl>
                                        <p:attrNameLst>
                                          <p:attrName>ppt_x</p:attrName>
                                          <p:attrName>ppt_y</p:attrName>
                                        </p:attrNameLst>
                                      </p:cBhvr>
                                      <p:rCtr x="10100" y="16500"/>
                                    </p:animMotion>
                                  </p:childTnLst>
                                </p:cTn>
                              </p:par>
                              <p:par>
                                <p:cTn id="24" presetID="10" presetClass="entr" presetSubtype="0" fill="hold" grpId="0" nodeType="withEffect">
                                  <p:stCondLst>
                                    <p:cond delay="0"/>
                                  </p:stCondLst>
                                  <p:childTnLst>
                                    <p:set>
                                      <p:cBhvr>
                                        <p:cTn id="25" dur="1" fill="hold">
                                          <p:stCondLst>
                                            <p:cond delay="0"/>
                                          </p:stCondLst>
                                        </p:cTn>
                                        <p:tgtEl>
                                          <p:spTgt spid="19502"/>
                                        </p:tgtEl>
                                        <p:attrNameLst>
                                          <p:attrName>style.visibility</p:attrName>
                                        </p:attrNameLst>
                                      </p:cBhvr>
                                      <p:to>
                                        <p:strVal val="visible"/>
                                      </p:to>
                                    </p:set>
                                    <p:animEffect transition="in" filter="fade">
                                      <p:cBhvr>
                                        <p:cTn id="26" dur="500"/>
                                        <p:tgtEl>
                                          <p:spTgt spid="19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01" grpId="0" animBg="1"/>
      <p:bldP spid="195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493486" y="1646197"/>
            <a:ext cx="2873827" cy="20193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itchFamily="18" charset="0"/>
                <a:cs typeface="Times New Roman" pitchFamily="18" charset="0"/>
              </a:rPr>
              <a:t>Học sinh trả lời các câu hỏi</a:t>
            </a:r>
            <a:endParaRPr lang="vi-VN" sz="2800">
              <a:solidFill>
                <a:srgbClr val="C32722"/>
              </a:solidFill>
              <a:latin typeface="Times New Roman" pitchFamily="18" charset="0"/>
              <a:cs typeface="Times New Roman" pitchFamily="18" charset="0"/>
            </a:endParaRPr>
          </a:p>
        </p:txBody>
      </p:sp>
      <p:sp>
        <p:nvSpPr>
          <p:cNvPr id="9" name="TextBox 8"/>
          <p:cNvSpPr txBox="1"/>
          <p:nvPr/>
        </p:nvSpPr>
        <p:spPr>
          <a:xfrm>
            <a:off x="3585028" y="1628390"/>
            <a:ext cx="7823200" cy="578882"/>
          </a:xfrm>
          <a:prstGeom prst="roundRect">
            <a:avLst/>
          </a:prstGeom>
          <a:solidFill>
            <a:srgbClr val="FFFFCC"/>
          </a:solidFill>
          <a:ln>
            <a:solidFill>
              <a:schemeClr val="tx1"/>
            </a:solidFill>
          </a:ln>
        </p:spPr>
        <p:txBody>
          <a:bodyPr wrap="square" rtlCol="0">
            <a:spAutoFit/>
          </a:bodyPr>
          <a:lstStyle/>
          <a:p>
            <a:r>
              <a:rPr lang="en-US" sz="2800">
                <a:latin typeface="Times New Roman" pitchFamily="18" charset="0"/>
                <a:cs typeface="Times New Roman" pitchFamily="18" charset="0"/>
              </a:rPr>
              <a:t>Câu </a:t>
            </a:r>
            <a:r>
              <a:rPr lang="en-US" sz="2800" smtClean="0">
                <a:latin typeface="Times New Roman" pitchFamily="18" charset="0"/>
                <a:cs typeface="Times New Roman" pitchFamily="18" charset="0"/>
              </a:rPr>
              <a:t>1:  Ảnh </a:t>
            </a:r>
            <a:r>
              <a:rPr lang="en-US" sz="2800">
                <a:latin typeface="Times New Roman" pitchFamily="18" charset="0"/>
                <a:cs typeface="Times New Roman" pitchFamily="18" charset="0"/>
              </a:rPr>
              <a:t>của nến có hứng được trên màn không ?</a:t>
            </a:r>
            <a:endParaRPr lang="en-US" sz="2800" dirty="0">
              <a:latin typeface="Times New Roman" pitchFamily="18" charset="0"/>
              <a:cs typeface="Times New Roman" pitchFamily="18" charset="0"/>
            </a:endParaRPr>
          </a:p>
        </p:txBody>
      </p:sp>
      <p:sp>
        <p:nvSpPr>
          <p:cNvPr id="10" name="TextBox 9"/>
          <p:cNvSpPr txBox="1"/>
          <p:nvPr/>
        </p:nvSpPr>
        <p:spPr>
          <a:xfrm>
            <a:off x="3556000" y="2442924"/>
            <a:ext cx="7808685" cy="578882"/>
          </a:xfrm>
          <a:prstGeom prst="roundRect">
            <a:avLst/>
          </a:prstGeom>
          <a:solidFill>
            <a:srgbClr val="FFFFCC"/>
          </a:solidFill>
          <a:ln>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Câu </a:t>
            </a:r>
            <a:r>
              <a:rPr lang="en-US" sz="2800" smtClean="0">
                <a:latin typeface="Times New Roman" panose="02020603050405020304" pitchFamily="18" charset="0"/>
                <a:cs typeface="Times New Roman" panose="02020603050405020304" pitchFamily="18" charset="0"/>
              </a:rPr>
              <a:t>2: So </a:t>
            </a:r>
            <a:r>
              <a:rPr lang="en-US" sz="2800">
                <a:latin typeface="Times New Roman" panose="02020603050405020304" pitchFamily="18" charset="0"/>
                <a:cs typeface="Times New Roman" panose="02020603050405020304" pitchFamily="18" charset="0"/>
              </a:rPr>
              <a:t>sánh độ lớn của ảnh với độ lớn của vật?</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512457" y="3346438"/>
            <a:ext cx="8040914" cy="1055608"/>
          </a:xfrm>
          <a:prstGeom prst="roundRect">
            <a:avLst/>
          </a:prstGeom>
          <a:solidFill>
            <a:srgbClr val="FFFFCC"/>
          </a:solidFill>
          <a:ln>
            <a:solidFill>
              <a:schemeClr val="tx1"/>
            </a:solidFill>
          </a:ln>
        </p:spPr>
        <p:txBody>
          <a:bodyPr wrap="square" rtlCol="0">
            <a:spAutoFit/>
          </a:bodyPr>
          <a:lstStyle/>
          <a:p>
            <a:r>
              <a:rPr lang="en-US" sz="2800">
                <a:latin typeface="Times New Roman" panose="02020603050405020304" pitchFamily="18" charset="0"/>
                <a:cs typeface="Times New Roman" panose="02020603050405020304" pitchFamily="18" charset="0"/>
              </a:rPr>
              <a:t>Câu </a:t>
            </a:r>
            <a:r>
              <a:rPr lang="en-US" sz="2800" smtClean="0">
                <a:latin typeface="Times New Roman" panose="02020603050405020304" pitchFamily="18" charset="0"/>
                <a:cs typeface="Times New Roman" panose="02020603050405020304" pitchFamily="18" charset="0"/>
              </a:rPr>
              <a:t>3: So </a:t>
            </a:r>
            <a:r>
              <a:rPr lang="en-US" sz="2800">
                <a:latin typeface="Times New Roman" panose="02020603050405020304" pitchFamily="18" charset="0"/>
                <a:cs typeface="Times New Roman" panose="02020603050405020304" pitchFamily="18" charset="0"/>
              </a:rPr>
              <a:t>sánh khoảng cách từ một điểm của vật đến gương với khoảng cách từ ảnh của  vật đến gương</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21" name="Text Box 13"/>
          <p:cNvSpPr txBox="1">
            <a:spLocks noChangeArrowheads="1"/>
          </p:cNvSpPr>
          <p:nvPr/>
        </p:nvSpPr>
        <p:spPr bwMode="auto">
          <a:xfrm>
            <a:off x="333277" y="388204"/>
            <a:ext cx="1114752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smtClean="0">
                <a:solidFill>
                  <a:schemeClr val="accent2"/>
                </a:solidFill>
              </a:rPr>
              <a:t>Đưa </a:t>
            </a:r>
            <a:r>
              <a:rPr lang="en-US" sz="2400" b="1" dirty="0" err="1">
                <a:solidFill>
                  <a:schemeClr val="accent2"/>
                </a:solidFill>
              </a:rPr>
              <a:t>tấm</a:t>
            </a:r>
            <a:r>
              <a:rPr lang="en-US" sz="2400" b="1" dirty="0">
                <a:solidFill>
                  <a:schemeClr val="accent2"/>
                </a:solidFill>
              </a:rPr>
              <a:t> </a:t>
            </a:r>
            <a:r>
              <a:rPr lang="en-US" sz="2400" b="1" dirty="0" err="1">
                <a:solidFill>
                  <a:schemeClr val="accent2"/>
                </a:solidFill>
              </a:rPr>
              <a:t>bìa</a:t>
            </a:r>
            <a:r>
              <a:rPr lang="en-US" sz="2400" b="1" dirty="0">
                <a:solidFill>
                  <a:schemeClr val="accent2"/>
                </a:solidFill>
              </a:rPr>
              <a:t> </a:t>
            </a:r>
            <a:r>
              <a:rPr lang="en-US" sz="2400" b="1" dirty="0" err="1">
                <a:solidFill>
                  <a:schemeClr val="accent2"/>
                </a:solidFill>
              </a:rPr>
              <a:t>làm</a:t>
            </a:r>
            <a:r>
              <a:rPr lang="en-US" sz="2400" b="1" dirty="0">
                <a:solidFill>
                  <a:schemeClr val="accent2"/>
                </a:solidFill>
              </a:rPr>
              <a:t> </a:t>
            </a:r>
            <a:r>
              <a:rPr lang="en-US" sz="2400" b="1" dirty="0" err="1">
                <a:solidFill>
                  <a:schemeClr val="accent2"/>
                </a:solidFill>
              </a:rPr>
              <a:t>màn</a:t>
            </a:r>
            <a:r>
              <a:rPr lang="en-US" sz="2400" b="1" dirty="0">
                <a:solidFill>
                  <a:schemeClr val="accent2"/>
                </a:solidFill>
              </a:rPr>
              <a:t> </a:t>
            </a:r>
            <a:r>
              <a:rPr lang="en-US" sz="2400" b="1" dirty="0" err="1">
                <a:solidFill>
                  <a:schemeClr val="accent2"/>
                </a:solidFill>
              </a:rPr>
              <a:t>chắn</a:t>
            </a:r>
            <a:r>
              <a:rPr lang="en-US" sz="2400" b="1" dirty="0">
                <a:solidFill>
                  <a:schemeClr val="accent2"/>
                </a:solidFill>
              </a:rPr>
              <a:t> </a:t>
            </a:r>
            <a:r>
              <a:rPr lang="en-US" sz="2400" b="1" dirty="0" err="1">
                <a:solidFill>
                  <a:schemeClr val="accent2"/>
                </a:solidFill>
              </a:rPr>
              <a:t>sau</a:t>
            </a:r>
            <a:r>
              <a:rPr lang="en-US" sz="2400" b="1" dirty="0">
                <a:solidFill>
                  <a:schemeClr val="accent2"/>
                </a:solidFill>
              </a:rPr>
              <a:t> </a:t>
            </a:r>
            <a:r>
              <a:rPr lang="en-US" sz="2400" b="1" dirty="0" err="1">
                <a:solidFill>
                  <a:schemeClr val="accent2"/>
                </a:solidFill>
              </a:rPr>
              <a:t>gương</a:t>
            </a:r>
            <a:r>
              <a:rPr lang="en-US" sz="2400" b="1" dirty="0">
                <a:solidFill>
                  <a:schemeClr val="accent2"/>
                </a:solidFill>
              </a:rPr>
              <a:t> </a:t>
            </a:r>
            <a:r>
              <a:rPr lang="en-US" sz="2400" b="1" dirty="0" err="1">
                <a:solidFill>
                  <a:schemeClr val="accent2"/>
                </a:solidFill>
              </a:rPr>
              <a:t>để</a:t>
            </a:r>
            <a:r>
              <a:rPr lang="en-US" sz="2400" b="1" dirty="0">
                <a:solidFill>
                  <a:schemeClr val="accent2"/>
                </a:solidFill>
              </a:rPr>
              <a:t> </a:t>
            </a:r>
            <a:r>
              <a:rPr lang="en-US" sz="2400" b="1" dirty="0" err="1">
                <a:solidFill>
                  <a:schemeClr val="accent2"/>
                </a:solidFill>
              </a:rPr>
              <a:t>kiểm</a:t>
            </a:r>
            <a:r>
              <a:rPr lang="en-US" sz="2400" b="1" dirty="0">
                <a:solidFill>
                  <a:schemeClr val="accent2"/>
                </a:solidFill>
              </a:rPr>
              <a:t> </a:t>
            </a:r>
            <a:r>
              <a:rPr lang="en-US" sz="2400" b="1" dirty="0" err="1">
                <a:solidFill>
                  <a:schemeClr val="accent2"/>
                </a:solidFill>
              </a:rPr>
              <a:t>tra</a:t>
            </a:r>
            <a:r>
              <a:rPr lang="en-US" sz="2400" b="1" dirty="0">
                <a:solidFill>
                  <a:schemeClr val="accent2"/>
                </a:solidFill>
              </a:rPr>
              <a:t> </a:t>
            </a:r>
            <a:r>
              <a:rPr lang="en-US" sz="2400" b="1" dirty="0" err="1">
                <a:solidFill>
                  <a:schemeClr val="accent2"/>
                </a:solidFill>
              </a:rPr>
              <a:t>dự</a:t>
            </a:r>
            <a:r>
              <a:rPr lang="en-US" sz="2400" b="1" dirty="0">
                <a:solidFill>
                  <a:schemeClr val="accent2"/>
                </a:solidFill>
              </a:rPr>
              <a:t> </a:t>
            </a:r>
            <a:r>
              <a:rPr lang="en-US" sz="2400" b="1" dirty="0" err="1">
                <a:solidFill>
                  <a:schemeClr val="accent2"/>
                </a:solidFill>
              </a:rPr>
              <a:t>đoán</a:t>
            </a:r>
            <a:endParaRPr lang="en-US" sz="2400" b="1" dirty="0">
              <a:solidFill>
                <a:schemeClr val="accent2"/>
              </a:solidFill>
            </a:endParaRPr>
          </a:p>
        </p:txBody>
      </p:sp>
      <p:sp>
        <p:nvSpPr>
          <p:cNvPr id="145441" name="AutoShape 33"/>
          <p:cNvSpPr>
            <a:spLocks noChangeArrowheads="1"/>
          </p:cNvSpPr>
          <p:nvPr/>
        </p:nvSpPr>
        <p:spPr bwMode="auto">
          <a:xfrm rot="5400000">
            <a:off x="7721600" y="1787525"/>
            <a:ext cx="2133600" cy="3556000"/>
          </a:xfrm>
          <a:prstGeom prst="parallelogram">
            <a:avLst>
              <a:gd name="adj" fmla="val 23282"/>
            </a:avLst>
          </a:prstGeom>
          <a:solidFill>
            <a:srgbClr val="C0C0C0"/>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43" name="Freeform 35" descr="Sand"/>
          <p:cNvSpPr/>
          <p:nvPr/>
        </p:nvSpPr>
        <p:spPr bwMode="auto">
          <a:xfrm>
            <a:off x="3352800" y="4114800"/>
            <a:ext cx="8305800" cy="2362200"/>
          </a:xfrm>
          <a:custGeom>
            <a:avLst/>
            <a:gdLst>
              <a:gd name="T0" fmla="*/ 6229350 w 4788"/>
              <a:gd name="T1" fmla="*/ 731157 h 2016"/>
              <a:gd name="T2" fmla="*/ 4543210 w 4788"/>
              <a:gd name="T3" fmla="*/ 2362200 h 2016"/>
              <a:gd name="T4" fmla="*/ 0 w 4788"/>
              <a:gd name="T5" fmla="*/ 1546679 h 2016"/>
              <a:gd name="T6" fmla="*/ 1795427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45444" name="AutoShape 36"/>
          <p:cNvSpPr>
            <a:spLocks noChangeArrowheads="1"/>
          </p:cNvSpPr>
          <p:nvPr/>
        </p:nvSpPr>
        <p:spPr bwMode="auto">
          <a:xfrm>
            <a:off x="4572000" y="4648200"/>
            <a:ext cx="1219200" cy="8382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45" name="AutoShape 37"/>
          <p:cNvSpPr>
            <a:spLocks noChangeArrowheads="1"/>
          </p:cNvSpPr>
          <p:nvPr/>
        </p:nvSpPr>
        <p:spPr bwMode="auto">
          <a:xfrm>
            <a:off x="4978400" y="320040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46" name="AutoShape 38"/>
          <p:cNvSpPr>
            <a:spLocks noChangeArrowheads="1"/>
          </p:cNvSpPr>
          <p:nvPr/>
        </p:nvSpPr>
        <p:spPr bwMode="auto">
          <a:xfrm rot="5400000">
            <a:off x="6026151" y="2235200"/>
            <a:ext cx="2590800" cy="4368800"/>
          </a:xfrm>
          <a:prstGeom prst="parallelogram">
            <a:avLst>
              <a:gd name="adj" fmla="val 18190"/>
            </a:avLst>
          </a:prstGeom>
          <a:solidFill>
            <a:srgbClr val="FFFFFF"/>
          </a:solidFill>
          <a:ln w="9525">
            <a:solidFill>
              <a:schemeClr val="tx1"/>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45447" name="Picture 39"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078479" y="5346622"/>
            <a:ext cx="690403" cy="868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49" name="AutoShape 41"/>
          <p:cNvSpPr>
            <a:spLocks noChangeArrowheads="1"/>
          </p:cNvSpPr>
          <p:nvPr/>
        </p:nvSpPr>
        <p:spPr bwMode="auto">
          <a:xfrm>
            <a:off x="9302751" y="370205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5450" name="AutoShape 42"/>
          <p:cNvSpPr>
            <a:spLocks noChangeArrowheads="1"/>
          </p:cNvSpPr>
          <p:nvPr/>
        </p:nvSpPr>
        <p:spPr bwMode="auto">
          <a:xfrm>
            <a:off x="8997951" y="5226050"/>
            <a:ext cx="1117600" cy="7620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3" name="Picture 39"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6076003" y="4044699"/>
            <a:ext cx="690403" cy="868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 Box 21"/>
          <p:cNvSpPr txBox="1">
            <a:spLocks noChangeArrowheads="1"/>
          </p:cNvSpPr>
          <p:nvPr/>
        </p:nvSpPr>
        <p:spPr bwMode="auto">
          <a:xfrm rot="10800000" flipV="1">
            <a:off x="609600" y="1221546"/>
            <a:ext cx="11205699"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u="none" dirty="0" smtClean="0">
                <a:solidFill>
                  <a:srgbClr val="660066"/>
                </a:solidFill>
              </a:rPr>
              <a:t>+ </a:t>
            </a:r>
            <a:r>
              <a:rPr lang="en-US" sz="2800" u="none" dirty="0" err="1" smtClean="0">
                <a:solidFill>
                  <a:srgbClr val="660066"/>
                </a:solidFill>
              </a:rPr>
              <a:t>Ảnh</a:t>
            </a:r>
            <a:r>
              <a:rPr lang="en-US" sz="2800" u="none" dirty="0" smtClean="0">
                <a:solidFill>
                  <a:srgbClr val="660066"/>
                </a:solidFill>
              </a:rPr>
              <a:t> </a:t>
            </a:r>
            <a:r>
              <a:rPr lang="en-US" sz="2800" u="none" dirty="0" err="1">
                <a:solidFill>
                  <a:srgbClr val="660066"/>
                </a:solidFill>
              </a:rPr>
              <a:t>của</a:t>
            </a:r>
            <a:r>
              <a:rPr lang="en-US" sz="2800" u="none" dirty="0">
                <a:solidFill>
                  <a:srgbClr val="660066"/>
                </a:solidFill>
              </a:rPr>
              <a:t> </a:t>
            </a:r>
            <a:r>
              <a:rPr lang="en-US" sz="2800" u="none" dirty="0" err="1">
                <a:solidFill>
                  <a:srgbClr val="660066"/>
                </a:solidFill>
              </a:rPr>
              <a:t>vật</a:t>
            </a:r>
            <a:r>
              <a:rPr lang="en-US" sz="2800" u="none" dirty="0">
                <a:solidFill>
                  <a:srgbClr val="660066"/>
                </a:solidFill>
              </a:rPr>
              <a:t> </a:t>
            </a:r>
            <a:r>
              <a:rPr lang="en-US" sz="2800" u="none" dirty="0" err="1">
                <a:solidFill>
                  <a:srgbClr val="660066"/>
                </a:solidFill>
              </a:rPr>
              <a:t>tạo</a:t>
            </a:r>
            <a:r>
              <a:rPr lang="en-US" sz="2800" u="none" dirty="0">
                <a:solidFill>
                  <a:srgbClr val="660066"/>
                </a:solidFill>
              </a:rPr>
              <a:t> </a:t>
            </a:r>
            <a:r>
              <a:rPr lang="en-US" sz="2800" u="none" dirty="0" err="1">
                <a:solidFill>
                  <a:srgbClr val="660066"/>
                </a:solidFill>
              </a:rPr>
              <a:t>bởi</a:t>
            </a:r>
            <a:r>
              <a:rPr lang="en-US" sz="2800" u="none" dirty="0">
                <a:solidFill>
                  <a:srgbClr val="660066"/>
                </a:solidFill>
              </a:rPr>
              <a:t> </a:t>
            </a:r>
            <a:r>
              <a:rPr lang="en-US" sz="2800" u="none" dirty="0" err="1">
                <a:solidFill>
                  <a:srgbClr val="660066"/>
                </a:solidFill>
              </a:rPr>
              <a:t>gương</a:t>
            </a:r>
            <a:r>
              <a:rPr lang="en-US" sz="2800" u="none" dirty="0">
                <a:solidFill>
                  <a:srgbClr val="660066"/>
                </a:solidFill>
              </a:rPr>
              <a:t> </a:t>
            </a:r>
            <a:r>
              <a:rPr lang="en-US" sz="2800" u="none" dirty="0" err="1">
                <a:solidFill>
                  <a:srgbClr val="660066"/>
                </a:solidFill>
              </a:rPr>
              <a:t>phẳng</a:t>
            </a:r>
            <a:r>
              <a:rPr lang="en-US" sz="2800" u="none" dirty="0">
                <a:solidFill>
                  <a:srgbClr val="660066"/>
                </a:solidFill>
              </a:rPr>
              <a:t> </a:t>
            </a:r>
            <a:r>
              <a:rPr lang="en-US" sz="2800" u="none" dirty="0" smtClean="0">
                <a:solidFill>
                  <a:srgbClr val="660066"/>
                </a:solidFill>
              </a:rPr>
              <a:t>………… </a:t>
            </a:r>
            <a:r>
              <a:rPr lang="en-US" sz="2800" u="none" dirty="0" err="1">
                <a:solidFill>
                  <a:srgbClr val="660066"/>
                </a:solidFill>
              </a:rPr>
              <a:t>hứng</a:t>
            </a:r>
            <a:r>
              <a:rPr lang="en-US" sz="2800" u="none" dirty="0">
                <a:solidFill>
                  <a:srgbClr val="660066"/>
                </a:solidFill>
              </a:rPr>
              <a:t> </a:t>
            </a:r>
            <a:r>
              <a:rPr lang="en-US" sz="2800" u="none" dirty="0" err="1">
                <a:solidFill>
                  <a:srgbClr val="660066"/>
                </a:solidFill>
              </a:rPr>
              <a:t>được</a:t>
            </a:r>
            <a:r>
              <a:rPr lang="en-US" sz="2800" u="none" dirty="0">
                <a:solidFill>
                  <a:srgbClr val="660066"/>
                </a:solidFill>
              </a:rPr>
              <a:t> </a:t>
            </a:r>
            <a:r>
              <a:rPr lang="en-US" sz="2800" u="none" dirty="0" err="1">
                <a:solidFill>
                  <a:srgbClr val="660066"/>
                </a:solidFill>
              </a:rPr>
              <a:t>trên</a:t>
            </a:r>
            <a:r>
              <a:rPr lang="en-US" sz="2800" u="none" dirty="0">
                <a:solidFill>
                  <a:srgbClr val="660066"/>
                </a:solidFill>
              </a:rPr>
              <a:t> </a:t>
            </a:r>
            <a:r>
              <a:rPr lang="en-US" sz="2800" u="none" dirty="0" err="1">
                <a:solidFill>
                  <a:srgbClr val="660066"/>
                </a:solidFill>
              </a:rPr>
              <a:t>màn</a:t>
            </a:r>
            <a:r>
              <a:rPr lang="en-US" sz="2800" u="none" dirty="0">
                <a:solidFill>
                  <a:srgbClr val="660066"/>
                </a:solidFill>
              </a:rPr>
              <a:t> </a:t>
            </a:r>
            <a:r>
              <a:rPr lang="en-US" sz="2800" u="none" dirty="0" err="1">
                <a:solidFill>
                  <a:srgbClr val="660066"/>
                </a:solidFill>
              </a:rPr>
              <a:t>chắn</a:t>
            </a:r>
            <a:r>
              <a:rPr lang="en-US" sz="2800" u="none" dirty="0">
                <a:solidFill>
                  <a:srgbClr val="660066"/>
                </a:solidFill>
              </a:rPr>
              <a:t>, </a:t>
            </a:r>
            <a:r>
              <a:rPr lang="en-US" sz="2800" u="none" dirty="0" err="1">
                <a:solidFill>
                  <a:srgbClr val="660066"/>
                </a:solidFill>
              </a:rPr>
              <a:t>gọi</a:t>
            </a:r>
            <a:r>
              <a:rPr lang="en-US" sz="2800" u="none" dirty="0">
                <a:solidFill>
                  <a:srgbClr val="660066"/>
                </a:solidFill>
              </a:rPr>
              <a:t> </a:t>
            </a:r>
            <a:r>
              <a:rPr lang="en-US" sz="2800" u="none" dirty="0" err="1">
                <a:solidFill>
                  <a:srgbClr val="660066"/>
                </a:solidFill>
              </a:rPr>
              <a:t>là</a:t>
            </a:r>
            <a:r>
              <a:rPr lang="en-US" sz="2800" u="none" dirty="0">
                <a:solidFill>
                  <a:srgbClr val="660066"/>
                </a:solidFill>
              </a:rPr>
              <a:t> </a:t>
            </a:r>
            <a:r>
              <a:rPr lang="en-US" sz="2800" u="none" dirty="0" err="1">
                <a:solidFill>
                  <a:srgbClr val="660066"/>
                </a:solidFill>
              </a:rPr>
              <a:t>ảnh</a:t>
            </a:r>
            <a:r>
              <a:rPr lang="en-US" sz="2800" u="none" dirty="0">
                <a:solidFill>
                  <a:srgbClr val="660066"/>
                </a:solidFill>
              </a:rPr>
              <a:t> </a:t>
            </a:r>
            <a:r>
              <a:rPr lang="en-US" sz="2800" u="none" dirty="0" err="1">
                <a:solidFill>
                  <a:srgbClr val="660066"/>
                </a:solidFill>
              </a:rPr>
              <a:t>ảo</a:t>
            </a:r>
            <a:r>
              <a:rPr lang="en-US" sz="2800" u="none" dirty="0">
                <a:solidFill>
                  <a:srgbClr val="660066"/>
                </a:solidFill>
              </a:rPr>
              <a:t>.</a:t>
            </a:r>
          </a:p>
        </p:txBody>
      </p:sp>
      <p:sp>
        <p:nvSpPr>
          <p:cNvPr id="14" name="Text Box 22"/>
          <p:cNvSpPr txBox="1">
            <a:spLocks noChangeArrowheads="1"/>
          </p:cNvSpPr>
          <p:nvPr/>
        </p:nvSpPr>
        <p:spPr bwMode="auto">
          <a:xfrm>
            <a:off x="6531430" y="1204686"/>
            <a:ext cx="1553028"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dirty="0" err="1">
                <a:solidFill>
                  <a:srgbClr val="FF3300"/>
                </a:solidFill>
              </a:rPr>
              <a:t>không</a:t>
            </a:r>
            <a:endParaRPr lang="en-US" sz="2800" b="1" dirty="0">
              <a:solidFill>
                <a:srgbClr val="FF3300"/>
              </a:solidFill>
            </a:endParaRPr>
          </a:p>
        </p:txBody>
      </p:sp>
      <p:sp>
        <p:nvSpPr>
          <p:cNvPr id="15" name="AutoShape 22"/>
          <p:cNvSpPr>
            <a:spLocks noChangeArrowheads="1"/>
          </p:cNvSpPr>
          <p:nvPr/>
        </p:nvSpPr>
        <p:spPr bwMode="auto">
          <a:xfrm>
            <a:off x="-464460" y="2648857"/>
            <a:ext cx="5602515" cy="2090057"/>
          </a:xfrm>
          <a:prstGeom prst="cloudCallout">
            <a:avLst>
              <a:gd name="adj1" fmla="val 30419"/>
              <a:gd name="adj2" fmla="val -71314"/>
            </a:avLst>
          </a:prstGeom>
          <a:noFill/>
          <a:ln w="9525">
            <a:no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a:buFont typeface="Arial" panose="020B0604020202020204" pitchFamily="34" charset="0"/>
              <a:buNone/>
            </a:pP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Làm</a:t>
            </a:r>
            <a:r>
              <a:rPr lang="en-US" sz="2400" b="1" dirty="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thế</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nào</a:t>
            </a:r>
            <a:r>
              <a:rPr lang="en-US" sz="2400" b="1" dirty="0" smtClean="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để</a:t>
            </a:r>
            <a:r>
              <a:rPr lang="en-US" sz="2400" b="1" dirty="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biết</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được</a:t>
            </a:r>
            <a:r>
              <a:rPr lang="en-US" sz="2400" b="1" dirty="0" smtClean="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ảnh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của</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vật</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tạo</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bởi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gương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phẳng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có</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hứng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được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trên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màn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chắn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không</a:t>
            </a:r>
            <a:r>
              <a:rPr lang="en-US" sz="2400" b="1" dirty="0">
                <a:solidFill>
                  <a:srgbClr val="0000CC"/>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45447"/>
                                        </p:tgtEl>
                                        <p:attrNameLst>
                                          <p:attrName>style.visibility</p:attrName>
                                        </p:attrNameLst>
                                      </p:cBhvr>
                                      <p:to>
                                        <p:strVal val="visible"/>
                                      </p:to>
                                    </p:set>
                                    <p:animEffect transition="in" filter="blinds(vertical)">
                                      <p:cBhvr>
                                        <p:cTn id="7" dur="1000"/>
                                        <p:tgtEl>
                                          <p:spTgt spid="145447"/>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45449"/>
                                        </p:tgtEl>
                                        <p:attrNameLst>
                                          <p:attrName>style.visibility</p:attrName>
                                        </p:attrNameLst>
                                      </p:cBhvr>
                                      <p:to>
                                        <p:strVal val="visible"/>
                                      </p:to>
                                    </p:set>
                                    <p:animEffect transition="in" filter="blinds(vertical)">
                                      <p:cBhvr>
                                        <p:cTn id="10" dur="1000"/>
                                        <p:tgtEl>
                                          <p:spTgt spid="145449"/>
                                        </p:tgtEl>
                                      </p:cBhvr>
                                    </p:animEffect>
                                  </p:childTnLst>
                                </p:cTn>
                              </p:par>
                              <p:par>
                                <p:cTn id="11" presetID="3" presetClass="entr" presetSubtype="5" fill="hold" grpId="0" nodeType="withEffect">
                                  <p:stCondLst>
                                    <p:cond delay="0"/>
                                  </p:stCondLst>
                                  <p:childTnLst>
                                    <p:set>
                                      <p:cBhvr>
                                        <p:cTn id="12" dur="1" fill="hold">
                                          <p:stCondLst>
                                            <p:cond delay="0"/>
                                          </p:stCondLst>
                                        </p:cTn>
                                        <p:tgtEl>
                                          <p:spTgt spid="145450"/>
                                        </p:tgtEl>
                                        <p:attrNameLst>
                                          <p:attrName>style.visibility</p:attrName>
                                        </p:attrNameLst>
                                      </p:cBhvr>
                                      <p:to>
                                        <p:strVal val="visible"/>
                                      </p:to>
                                    </p:set>
                                    <p:animEffect transition="in" filter="blinds(vertical)">
                                      <p:cBhvr>
                                        <p:cTn id="13" dur="1000"/>
                                        <p:tgtEl>
                                          <p:spTgt spid="145450"/>
                                        </p:tgtEl>
                                      </p:cBhvr>
                                    </p:animEffect>
                                  </p:childTnLst>
                                </p:cTn>
                              </p:par>
                              <p:par>
                                <p:cTn id="14" presetID="3" presetClass="entr" presetSubtype="5" fill="hold" grpId="0" nodeType="withEffect">
                                  <p:stCondLst>
                                    <p:cond delay="0"/>
                                  </p:stCondLst>
                                  <p:childTnLst>
                                    <p:set>
                                      <p:cBhvr>
                                        <p:cTn id="15" dur="1" fill="hold">
                                          <p:stCondLst>
                                            <p:cond delay="0"/>
                                          </p:stCondLst>
                                        </p:cTn>
                                        <p:tgtEl>
                                          <p:spTgt spid="145446"/>
                                        </p:tgtEl>
                                        <p:attrNameLst>
                                          <p:attrName>style.visibility</p:attrName>
                                        </p:attrNameLst>
                                      </p:cBhvr>
                                      <p:to>
                                        <p:strVal val="visible"/>
                                      </p:to>
                                    </p:set>
                                    <p:animEffect transition="in" filter="blinds(vertical)">
                                      <p:cBhvr>
                                        <p:cTn id="16" dur="1000"/>
                                        <p:tgtEl>
                                          <p:spTgt spid="145446"/>
                                        </p:tgtEl>
                                      </p:cBhvr>
                                    </p:animEffect>
                                  </p:childTnLst>
                                </p:cTn>
                              </p:par>
                              <p:par>
                                <p:cTn id="17" presetID="3" presetClass="entr" presetSubtype="5" fill="hold" grpId="0" nodeType="withEffect">
                                  <p:stCondLst>
                                    <p:cond delay="0"/>
                                  </p:stCondLst>
                                  <p:childTnLst>
                                    <p:set>
                                      <p:cBhvr>
                                        <p:cTn id="18" dur="1" fill="hold">
                                          <p:stCondLst>
                                            <p:cond delay="0"/>
                                          </p:stCondLst>
                                        </p:cTn>
                                        <p:tgtEl>
                                          <p:spTgt spid="145445"/>
                                        </p:tgtEl>
                                        <p:attrNameLst>
                                          <p:attrName>style.visibility</p:attrName>
                                        </p:attrNameLst>
                                      </p:cBhvr>
                                      <p:to>
                                        <p:strVal val="visible"/>
                                      </p:to>
                                    </p:set>
                                    <p:animEffect transition="in" filter="blinds(vertical)">
                                      <p:cBhvr>
                                        <p:cTn id="19" dur="1000"/>
                                        <p:tgtEl>
                                          <p:spTgt spid="145445"/>
                                        </p:tgtEl>
                                      </p:cBhvr>
                                    </p:animEffect>
                                  </p:childTnLst>
                                </p:cTn>
                              </p:par>
                              <p:par>
                                <p:cTn id="20" presetID="3" presetClass="entr" presetSubtype="5" fill="hold" grpId="0" nodeType="withEffect">
                                  <p:stCondLst>
                                    <p:cond delay="0"/>
                                  </p:stCondLst>
                                  <p:childTnLst>
                                    <p:set>
                                      <p:cBhvr>
                                        <p:cTn id="21" dur="1" fill="hold">
                                          <p:stCondLst>
                                            <p:cond delay="0"/>
                                          </p:stCondLst>
                                        </p:cTn>
                                        <p:tgtEl>
                                          <p:spTgt spid="145444"/>
                                        </p:tgtEl>
                                        <p:attrNameLst>
                                          <p:attrName>style.visibility</p:attrName>
                                        </p:attrNameLst>
                                      </p:cBhvr>
                                      <p:to>
                                        <p:strVal val="visible"/>
                                      </p:to>
                                    </p:set>
                                    <p:animEffect transition="in" filter="blinds(vertical)">
                                      <p:cBhvr>
                                        <p:cTn id="22" dur="1000"/>
                                        <p:tgtEl>
                                          <p:spTgt spid="145444"/>
                                        </p:tgtEl>
                                      </p:cBhvr>
                                    </p:animEffect>
                                  </p:childTnLst>
                                </p:cTn>
                              </p:par>
                              <p:par>
                                <p:cTn id="23" presetID="3" presetClass="entr" presetSubtype="5" fill="hold" grpId="0" nodeType="withEffect">
                                  <p:stCondLst>
                                    <p:cond delay="0"/>
                                  </p:stCondLst>
                                  <p:childTnLst>
                                    <p:set>
                                      <p:cBhvr>
                                        <p:cTn id="24" dur="1" fill="hold">
                                          <p:stCondLst>
                                            <p:cond delay="0"/>
                                          </p:stCondLst>
                                        </p:cTn>
                                        <p:tgtEl>
                                          <p:spTgt spid="145443"/>
                                        </p:tgtEl>
                                        <p:attrNameLst>
                                          <p:attrName>style.visibility</p:attrName>
                                        </p:attrNameLst>
                                      </p:cBhvr>
                                      <p:to>
                                        <p:strVal val="visible"/>
                                      </p:to>
                                    </p:set>
                                    <p:animEffect transition="in" filter="blinds(vertical)">
                                      <p:cBhvr>
                                        <p:cTn id="25" dur="1000"/>
                                        <p:tgtEl>
                                          <p:spTgt spid="145443"/>
                                        </p:tgtEl>
                                      </p:cBhvr>
                                    </p:animEffect>
                                  </p:childTnLst>
                                </p:cTn>
                              </p:par>
                            </p:childTnLst>
                          </p:cTn>
                        </p:par>
                        <p:par>
                          <p:cTn id="26" fill="hold">
                            <p:stCondLst>
                              <p:cond delay="1000"/>
                            </p:stCondLst>
                            <p:childTnLst>
                              <p:par>
                                <p:cTn id="27" presetID="3" presetClass="entr" presetSubtype="5"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vertical)">
                                      <p:cBhvr>
                                        <p:cTn id="29" dur="1000"/>
                                        <p:tgtEl>
                                          <p:spTgt spid="13"/>
                                        </p:tgtEl>
                                      </p:cBhvr>
                                    </p:animEffect>
                                  </p:childTnLst>
                                </p:cTn>
                              </p:par>
                            </p:childTnLst>
                          </p:cTn>
                        </p:par>
                        <p:par>
                          <p:cTn id="30" fill="hold">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145441"/>
                                        </p:tgtEl>
                                        <p:attrNameLst>
                                          <p:attrName>style.visibility</p:attrName>
                                        </p:attrNameLst>
                                      </p:cBhvr>
                                      <p:to>
                                        <p:strVal val="visible"/>
                                      </p:to>
                                    </p:set>
                                    <p:animEffect transition="in" filter="box(out)">
                                      <p:cBhvr>
                                        <p:cTn id="33" dur="3000"/>
                                        <p:tgtEl>
                                          <p:spTgt spid="14544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heckerboard(across)">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ox(in)">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145421">
                                            <p:txEl>
                                              <p:pRg st="0" end="0"/>
                                            </p:txEl>
                                          </p:spTgt>
                                        </p:tgtEl>
                                        <p:attrNameLst>
                                          <p:attrName>ppt_w</p:attrName>
                                        </p:attrNameLst>
                                      </p:cBhvr>
                                      <p:tavLst>
                                        <p:tav tm="0">
                                          <p:val>
                                            <p:strVal val="ppt_w"/>
                                          </p:val>
                                        </p:tav>
                                        <p:tav tm="100000">
                                          <p:val>
                                            <p:fltVal val="0"/>
                                          </p:val>
                                        </p:tav>
                                      </p:tavLst>
                                    </p:anim>
                                    <p:anim calcmode="lin" valueType="num">
                                      <p:cBhvr>
                                        <p:cTn id="48" dur="500"/>
                                        <p:tgtEl>
                                          <p:spTgt spid="145421">
                                            <p:txEl>
                                              <p:pRg st="0" end="0"/>
                                            </p:txEl>
                                          </p:spTgt>
                                        </p:tgtEl>
                                        <p:attrNameLst>
                                          <p:attrName>ppt_h</p:attrName>
                                        </p:attrNameLst>
                                      </p:cBhvr>
                                      <p:tavLst>
                                        <p:tav tm="0">
                                          <p:val>
                                            <p:strVal val="ppt_h"/>
                                          </p:val>
                                        </p:tav>
                                        <p:tav tm="100000">
                                          <p:val>
                                            <p:fltVal val="0"/>
                                          </p:val>
                                        </p:tav>
                                      </p:tavLst>
                                    </p:anim>
                                    <p:animEffect transition="out" filter="fade">
                                      <p:cBhvr>
                                        <p:cTn id="49" dur="500"/>
                                        <p:tgtEl>
                                          <p:spTgt spid="145421">
                                            <p:txEl>
                                              <p:pRg st="0" end="0"/>
                                            </p:txEl>
                                          </p:spTgt>
                                        </p:tgtEl>
                                      </p:cBhvr>
                                    </p:animEffect>
                                    <p:set>
                                      <p:cBhvr>
                                        <p:cTn id="50" dur="1" fill="hold">
                                          <p:stCondLst>
                                            <p:cond delay="499"/>
                                          </p:stCondLst>
                                        </p:cTn>
                                        <p:tgtEl>
                                          <p:spTgt spid="145421">
                                            <p:txEl>
                                              <p:pRg st="0" end="0"/>
                                            </p:txEl>
                                          </p:spTgt>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animEffect transition="in" filter="fade">
                                      <p:cBhvr>
                                        <p:cTn id="55"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21" grpId="0" build="allAtOnce"/>
      <p:bldP spid="145441" grpId="0" animBg="1"/>
      <p:bldP spid="145443" grpId="0" animBg="1"/>
      <p:bldP spid="145444" grpId="0" animBg="1"/>
      <p:bldP spid="145445" grpId="0" animBg="1"/>
      <p:bldP spid="145446" grpId="0" animBg="1"/>
      <p:bldP spid="145449" grpId="0" animBg="1"/>
      <p:bldP spid="145450" grpId="0" animBg="1"/>
      <p:bldP spid="12"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9" name="Rectangle 43"/>
          <p:cNvSpPr/>
          <p:nvPr/>
        </p:nvSpPr>
        <p:spPr>
          <a:xfrm>
            <a:off x="508000" y="480207"/>
            <a:ext cx="11049000" cy="1200329"/>
          </a:xfrm>
          <a:prstGeom prst="rect">
            <a:avLst/>
          </a:prstGeom>
          <a:noFill/>
          <a:ln w="9525">
            <a:noFill/>
          </a:ln>
        </p:spPr>
        <p:txBody>
          <a:bodyPr>
            <a:spAutoFit/>
          </a:bodyPr>
          <a:lstStyle/>
          <a:p>
            <a:r>
              <a:rPr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Làm</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thế</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nào</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để</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biết</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được</a:t>
            </a:r>
            <a:r>
              <a:rPr lang="en-US" sz="3600" u="none" dirty="0" smtClean="0">
                <a:solidFill>
                  <a:srgbClr val="006600"/>
                </a:solidFill>
                <a:latin typeface="Times New Roman" panose="02020603050405020304" pitchFamily="18" charset="0"/>
                <a:cs typeface="Times New Roman" panose="02020603050405020304" pitchFamily="18" charset="0"/>
              </a:rPr>
              <a:t> </a:t>
            </a:r>
            <a:r>
              <a:rPr lang="en-US" sz="3600" u="none" dirty="0" err="1" smtClean="0">
                <a:solidFill>
                  <a:srgbClr val="006600"/>
                </a:solidFill>
                <a:latin typeface="Times New Roman" panose="02020603050405020304" pitchFamily="18" charset="0"/>
                <a:cs typeface="Times New Roman" panose="02020603050405020304" pitchFamily="18" charset="0"/>
              </a:rPr>
              <a:t>đ</a:t>
            </a:r>
            <a:r>
              <a:rPr sz="3600" u="none" dirty="0" err="1" smtClean="0">
                <a:solidFill>
                  <a:srgbClr val="006600"/>
                </a:solidFill>
                <a:latin typeface="Times New Roman" panose="02020603050405020304" pitchFamily="18" charset="0"/>
                <a:cs typeface="Times New Roman" panose="02020603050405020304" pitchFamily="18" charset="0"/>
              </a:rPr>
              <a:t>ộ</a:t>
            </a:r>
            <a:r>
              <a:rPr sz="3600" u="none" dirty="0" smtClean="0">
                <a:solidFill>
                  <a:srgbClr val="006600"/>
                </a:solidFill>
                <a:latin typeface="Times New Roman" panose="02020603050405020304" pitchFamily="18" charset="0"/>
                <a:cs typeface="Times New Roman" panose="02020603050405020304" pitchFamily="18" charset="0"/>
              </a:rPr>
              <a:t> </a:t>
            </a:r>
            <a:r>
              <a:rPr sz="3600" u="none" dirty="0">
                <a:solidFill>
                  <a:srgbClr val="006600"/>
                </a:solidFill>
                <a:latin typeface="Times New Roman" panose="02020603050405020304" pitchFamily="18" charset="0"/>
                <a:cs typeface="Times New Roman" panose="02020603050405020304" pitchFamily="18" charset="0"/>
              </a:rPr>
              <a:t>lớn của ảnh có bằng độ lớn của vật hay không ?</a:t>
            </a:r>
            <a:endParaRPr sz="3600" u="none" dirty="0">
              <a:solidFill>
                <a:srgbClr val="006600"/>
              </a:solidFill>
              <a:latin typeface="Times New Roman" panose="02020603050405020304" pitchFamily="18" charset="0"/>
              <a:ea typeface="Times New Roman" panose="02020603050405020304" pitchFamily="18" charset="0"/>
            </a:endParaRPr>
          </a:p>
        </p:txBody>
      </p:sp>
      <p:sp>
        <p:nvSpPr>
          <p:cNvPr id="12310" name="Text Box 44"/>
          <p:cNvSpPr txBox="1"/>
          <p:nvPr/>
        </p:nvSpPr>
        <p:spPr>
          <a:xfrm>
            <a:off x="2438400" y="2667000"/>
            <a:ext cx="4267200" cy="646331"/>
          </a:xfrm>
          <a:prstGeom prst="rect">
            <a:avLst/>
          </a:prstGeom>
          <a:noFill/>
          <a:ln w="9525">
            <a:noFill/>
          </a:ln>
        </p:spPr>
        <p:txBody>
          <a:bodyPr>
            <a:spAutoFit/>
          </a:bodyPr>
          <a:lstStyle/>
          <a:p>
            <a:r>
              <a:rPr sz="3600" dirty="0">
                <a:latin typeface="Times New Roman" panose="02020603050405020304" pitchFamily="18" charset="0"/>
                <a:cs typeface="Times New Roman" panose="02020603050405020304" pitchFamily="18" charset="0"/>
              </a:rPr>
              <a:t>Thí nghiệm :</a:t>
            </a:r>
            <a:endParaRPr sz="3600" dirty="0">
              <a:latin typeface="Times New Roman" panose="02020603050405020304" pitchFamily="18" charset="0"/>
              <a:ea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310"/>
                                        </p:tgtEl>
                                        <p:attrNameLst>
                                          <p:attrName>style.visibility</p:attrName>
                                        </p:attrNameLst>
                                      </p:cBhvr>
                                      <p:to>
                                        <p:strVal val="visible"/>
                                      </p:to>
                                    </p:set>
                                    <p:animEffect transition="in" filter="wipe(down)">
                                      <p:cBhvr>
                                        <p:cTn id="7" dur="500"/>
                                        <p:tgtEl>
                                          <p:spTgt spid="12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3" name="Freeform 11" descr="Sand"/>
          <p:cNvSpPr/>
          <p:nvPr/>
        </p:nvSpPr>
        <p:spPr bwMode="auto">
          <a:xfrm>
            <a:off x="3352800" y="4267200"/>
            <a:ext cx="5892800" cy="2438400"/>
          </a:xfrm>
          <a:custGeom>
            <a:avLst/>
            <a:gdLst>
              <a:gd name="T0" fmla="*/ 4419600 w 4788"/>
              <a:gd name="T1" fmla="*/ 754743 h 2016"/>
              <a:gd name="T2" fmla="*/ 3223317 w 4788"/>
              <a:gd name="T3" fmla="*/ 2438400 h 2016"/>
              <a:gd name="T4" fmla="*/ 0 w 4788"/>
              <a:gd name="T5" fmla="*/ 1596571 h 2016"/>
              <a:gd name="T6" fmla="*/ 1273820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51564" name="AutoShape 12"/>
          <p:cNvSpPr>
            <a:spLocks noChangeArrowheads="1"/>
          </p:cNvSpPr>
          <p:nvPr/>
        </p:nvSpPr>
        <p:spPr bwMode="auto">
          <a:xfrm>
            <a:off x="4064000" y="5181600"/>
            <a:ext cx="812800" cy="6858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65" name="AutoShape 13"/>
          <p:cNvSpPr>
            <a:spLocks noChangeArrowheads="1"/>
          </p:cNvSpPr>
          <p:nvPr/>
        </p:nvSpPr>
        <p:spPr bwMode="auto">
          <a:xfrm>
            <a:off x="4267200" y="4114800"/>
            <a:ext cx="347133" cy="15240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66" name="AutoShape 14"/>
          <p:cNvSpPr>
            <a:spLocks noChangeArrowheads="1"/>
          </p:cNvSpPr>
          <p:nvPr/>
        </p:nvSpPr>
        <p:spPr bwMode="auto">
          <a:xfrm rot="5400000">
            <a:off x="5054600" y="3225800"/>
            <a:ext cx="2286000" cy="3454400"/>
          </a:xfrm>
          <a:prstGeom prst="parallelogram">
            <a:avLst>
              <a:gd name="adj" fmla="val 18190"/>
            </a:avLst>
          </a:prstGeom>
          <a:solidFill>
            <a:srgbClr val="FFFFFF">
              <a:alpha val="43137"/>
            </a:srgbClr>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51567" name="Picture 15"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060950" y="53276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1568" name="Picture 16"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467350" y="4780182"/>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69" name="AutoShape 17"/>
          <p:cNvSpPr>
            <a:spLocks noChangeArrowheads="1"/>
          </p:cNvSpPr>
          <p:nvPr/>
        </p:nvSpPr>
        <p:spPr bwMode="auto">
          <a:xfrm>
            <a:off x="7823201" y="4343400"/>
            <a:ext cx="317500" cy="16002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70" name="AutoShape 18"/>
          <p:cNvSpPr>
            <a:spLocks noChangeArrowheads="1"/>
          </p:cNvSpPr>
          <p:nvPr/>
        </p:nvSpPr>
        <p:spPr bwMode="auto">
          <a:xfrm>
            <a:off x="7620000" y="5486400"/>
            <a:ext cx="812800" cy="7620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1571" name="Line 19"/>
          <p:cNvSpPr>
            <a:spLocks noChangeShapeType="1"/>
          </p:cNvSpPr>
          <p:nvPr/>
        </p:nvSpPr>
        <p:spPr bwMode="auto">
          <a:xfrm>
            <a:off x="4470400" y="4267200"/>
            <a:ext cx="0" cy="1371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51576" name="Text Box 24"/>
          <p:cNvSpPr txBox="1">
            <a:spLocks noChangeArrowheads="1"/>
          </p:cNvSpPr>
          <p:nvPr/>
        </p:nvSpPr>
        <p:spPr bwMode="auto">
          <a:xfrm>
            <a:off x="522515" y="283029"/>
            <a:ext cx="1100241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u="none" dirty="0">
                <a:solidFill>
                  <a:srgbClr val="FF3300"/>
                </a:solidFill>
              </a:rPr>
              <a:t>C2.</a:t>
            </a:r>
            <a:r>
              <a:rPr lang="en-US" sz="2400" u="none" dirty="0">
                <a:solidFill>
                  <a:schemeClr val="accent2"/>
                </a:solidFill>
              </a:rPr>
              <a:t> </a:t>
            </a:r>
            <a:r>
              <a:rPr lang="en-US" sz="2400" b="1" u="none" dirty="0" err="1">
                <a:solidFill>
                  <a:schemeClr val="accent2"/>
                </a:solidFill>
              </a:rPr>
              <a:t>Dùng</a:t>
            </a:r>
            <a:r>
              <a:rPr lang="en-US" sz="2400" b="1" u="none" dirty="0">
                <a:solidFill>
                  <a:schemeClr val="accent2"/>
                </a:solidFill>
              </a:rPr>
              <a:t> </a:t>
            </a:r>
            <a:r>
              <a:rPr lang="en-US" sz="2400" b="1" u="none" dirty="0" err="1">
                <a:solidFill>
                  <a:schemeClr val="accent2"/>
                </a:solidFill>
              </a:rPr>
              <a:t>viên</a:t>
            </a:r>
            <a:r>
              <a:rPr lang="en-US" sz="2400" b="1" u="none" dirty="0">
                <a:solidFill>
                  <a:schemeClr val="accent2"/>
                </a:solidFill>
              </a:rPr>
              <a:t> pin </a:t>
            </a:r>
            <a:r>
              <a:rPr lang="en-US" sz="2400" b="1" u="none" dirty="0" err="1">
                <a:solidFill>
                  <a:schemeClr val="accent2"/>
                </a:solidFill>
              </a:rPr>
              <a:t>thứ</a:t>
            </a:r>
            <a:r>
              <a:rPr lang="en-US" sz="2400" b="1" u="none" dirty="0">
                <a:solidFill>
                  <a:schemeClr val="accent2"/>
                </a:solidFill>
              </a:rPr>
              <a:t> 2 </a:t>
            </a:r>
            <a:r>
              <a:rPr lang="en-US" sz="2400" b="1" u="none" dirty="0" err="1">
                <a:solidFill>
                  <a:schemeClr val="accent2"/>
                </a:solidFill>
              </a:rPr>
              <a:t>đúng</a:t>
            </a:r>
            <a:r>
              <a:rPr lang="en-US" sz="2400" b="1" u="none" dirty="0">
                <a:solidFill>
                  <a:schemeClr val="accent2"/>
                </a:solidFill>
              </a:rPr>
              <a:t> </a:t>
            </a:r>
            <a:r>
              <a:rPr lang="en-US" sz="2400" b="1" u="none" dirty="0" err="1">
                <a:solidFill>
                  <a:schemeClr val="accent2"/>
                </a:solidFill>
              </a:rPr>
              <a:t>bằng</a:t>
            </a:r>
            <a:r>
              <a:rPr lang="en-US" sz="2400" b="1" u="none" dirty="0">
                <a:solidFill>
                  <a:schemeClr val="accent2"/>
                </a:solidFill>
              </a:rPr>
              <a:t> </a:t>
            </a:r>
            <a:r>
              <a:rPr lang="en-US" sz="2400" b="1" u="none" dirty="0" err="1">
                <a:solidFill>
                  <a:schemeClr val="accent2"/>
                </a:solidFill>
              </a:rPr>
              <a:t>viên</a:t>
            </a:r>
            <a:r>
              <a:rPr lang="en-US" sz="2400" b="1" u="none" dirty="0">
                <a:solidFill>
                  <a:schemeClr val="accent2"/>
                </a:solidFill>
              </a:rPr>
              <a:t> pin </a:t>
            </a:r>
            <a:r>
              <a:rPr lang="en-US" sz="2400" b="1" u="none" dirty="0" err="1">
                <a:solidFill>
                  <a:schemeClr val="accent2"/>
                </a:solidFill>
              </a:rPr>
              <a:t>thứ</a:t>
            </a:r>
            <a:r>
              <a:rPr lang="en-US" sz="2400" b="1" u="none" dirty="0">
                <a:solidFill>
                  <a:schemeClr val="accent2"/>
                </a:solidFill>
              </a:rPr>
              <a:t> </a:t>
            </a:r>
            <a:r>
              <a:rPr lang="en-US" sz="2400" b="1" u="none" dirty="0" err="1">
                <a:solidFill>
                  <a:schemeClr val="accent2"/>
                </a:solidFill>
              </a:rPr>
              <a:t>nhất</a:t>
            </a:r>
            <a:r>
              <a:rPr lang="en-US" sz="2400" b="1" u="none" dirty="0">
                <a:solidFill>
                  <a:schemeClr val="accent2"/>
                </a:solidFill>
              </a:rPr>
              <a:t> </a:t>
            </a:r>
            <a:r>
              <a:rPr lang="en-US" sz="2400" b="1" u="none" dirty="0" err="1">
                <a:solidFill>
                  <a:schemeClr val="accent2"/>
                </a:solidFill>
              </a:rPr>
              <a:t>đưa</a:t>
            </a:r>
            <a:r>
              <a:rPr lang="en-US" sz="2400" b="1" u="none" dirty="0">
                <a:solidFill>
                  <a:schemeClr val="accent2"/>
                </a:solidFill>
              </a:rPr>
              <a:t> </a:t>
            </a:r>
            <a:r>
              <a:rPr lang="en-US" sz="2400" b="1" u="none" dirty="0" err="1">
                <a:solidFill>
                  <a:schemeClr val="accent2"/>
                </a:solidFill>
              </a:rPr>
              <a:t>ra</a:t>
            </a:r>
            <a:r>
              <a:rPr lang="en-US" sz="2400" b="1" u="none" dirty="0">
                <a:solidFill>
                  <a:schemeClr val="accent2"/>
                </a:solidFill>
              </a:rPr>
              <a:t> </a:t>
            </a:r>
            <a:r>
              <a:rPr lang="en-US" sz="2400" b="1" u="none" dirty="0" err="1">
                <a:solidFill>
                  <a:schemeClr val="accent2"/>
                </a:solidFill>
              </a:rPr>
              <a:t>sau</a:t>
            </a:r>
            <a:r>
              <a:rPr lang="en-US" sz="2400" b="1" u="none" dirty="0">
                <a:solidFill>
                  <a:schemeClr val="accent2"/>
                </a:solidFill>
              </a:rPr>
              <a:t> </a:t>
            </a:r>
            <a:r>
              <a:rPr lang="en-US" sz="2400" b="1" u="none" dirty="0" err="1">
                <a:solidFill>
                  <a:schemeClr val="accent2"/>
                </a:solidFill>
              </a:rPr>
              <a:t>tấm</a:t>
            </a:r>
            <a:r>
              <a:rPr lang="en-US" sz="2400" b="1" u="none" dirty="0">
                <a:solidFill>
                  <a:schemeClr val="accent2"/>
                </a:solidFill>
              </a:rPr>
              <a:t> </a:t>
            </a:r>
            <a:r>
              <a:rPr lang="en-US" sz="2400" b="1" u="none" dirty="0" err="1">
                <a:solidFill>
                  <a:schemeClr val="accent2"/>
                </a:solidFill>
              </a:rPr>
              <a:t>kính</a:t>
            </a:r>
            <a:r>
              <a:rPr lang="en-US" sz="2400" b="1" u="none" dirty="0">
                <a:solidFill>
                  <a:schemeClr val="accent2"/>
                </a:solidFill>
              </a:rPr>
              <a:t> </a:t>
            </a:r>
            <a:r>
              <a:rPr lang="en-US" sz="2400" b="1" u="none" dirty="0" err="1">
                <a:solidFill>
                  <a:schemeClr val="accent2"/>
                </a:solidFill>
              </a:rPr>
              <a:t>để</a:t>
            </a:r>
            <a:r>
              <a:rPr lang="en-US" sz="2400" b="1" u="none" dirty="0">
                <a:solidFill>
                  <a:schemeClr val="accent2"/>
                </a:solidFill>
              </a:rPr>
              <a:t> </a:t>
            </a:r>
            <a:r>
              <a:rPr lang="en-US" sz="2400" b="1" u="none" dirty="0" err="1">
                <a:solidFill>
                  <a:schemeClr val="accent2"/>
                </a:solidFill>
              </a:rPr>
              <a:t>kiểm</a:t>
            </a:r>
            <a:r>
              <a:rPr lang="en-US" sz="2400" b="1" u="none" dirty="0">
                <a:solidFill>
                  <a:schemeClr val="accent2"/>
                </a:solidFill>
              </a:rPr>
              <a:t> </a:t>
            </a:r>
            <a:r>
              <a:rPr lang="en-US" sz="2400" b="1" u="none" dirty="0" err="1">
                <a:solidFill>
                  <a:schemeClr val="accent2"/>
                </a:solidFill>
              </a:rPr>
              <a:t>tra</a:t>
            </a:r>
            <a:r>
              <a:rPr lang="en-US" sz="2400" b="1" u="none" dirty="0">
                <a:solidFill>
                  <a:schemeClr val="accent2"/>
                </a:solidFill>
              </a:rPr>
              <a:t> </a:t>
            </a:r>
            <a:r>
              <a:rPr lang="en-US" sz="2400" b="1" u="none" dirty="0" err="1">
                <a:solidFill>
                  <a:schemeClr val="accent2"/>
                </a:solidFill>
              </a:rPr>
              <a:t>dự</a:t>
            </a:r>
            <a:r>
              <a:rPr lang="en-US" sz="2400" b="1" u="none" dirty="0">
                <a:solidFill>
                  <a:schemeClr val="accent2"/>
                </a:solidFill>
              </a:rPr>
              <a:t> </a:t>
            </a:r>
            <a:r>
              <a:rPr lang="en-US" sz="2400" b="1" u="none" dirty="0" err="1">
                <a:solidFill>
                  <a:schemeClr val="accent2"/>
                </a:solidFill>
              </a:rPr>
              <a:t>đoán</a:t>
            </a:r>
            <a:r>
              <a:rPr lang="en-US" sz="2400" b="1" u="none" dirty="0">
                <a:solidFill>
                  <a:schemeClr val="accent2"/>
                </a:solidFill>
              </a:rPr>
              <a:t> </a:t>
            </a:r>
            <a:r>
              <a:rPr lang="en-US" sz="2400" b="1" u="none" dirty="0" err="1">
                <a:solidFill>
                  <a:schemeClr val="accent2"/>
                </a:solidFill>
              </a:rPr>
              <a:t>độ</a:t>
            </a:r>
            <a:r>
              <a:rPr lang="en-US" sz="2400" b="1" u="none" dirty="0">
                <a:solidFill>
                  <a:schemeClr val="accent2"/>
                </a:solidFill>
              </a:rPr>
              <a:t> </a:t>
            </a:r>
            <a:r>
              <a:rPr lang="en-US" sz="2400" b="1" u="none" dirty="0" err="1">
                <a:solidFill>
                  <a:schemeClr val="accent2"/>
                </a:solidFill>
              </a:rPr>
              <a:t>lớn</a:t>
            </a:r>
            <a:r>
              <a:rPr lang="en-US" sz="2400" b="1" u="none" dirty="0">
                <a:solidFill>
                  <a:schemeClr val="accent2"/>
                </a:solidFill>
              </a:rPr>
              <a:t> </a:t>
            </a:r>
            <a:r>
              <a:rPr lang="en-US" sz="2400" b="1" u="none" dirty="0" err="1">
                <a:solidFill>
                  <a:schemeClr val="accent2"/>
                </a:solidFill>
              </a:rPr>
              <a:t>ảnh</a:t>
            </a:r>
            <a:r>
              <a:rPr lang="en-US" sz="2400" b="1" u="none" dirty="0">
                <a:solidFill>
                  <a:schemeClr val="accent2"/>
                </a:solidFill>
              </a:rPr>
              <a:t>.</a:t>
            </a:r>
          </a:p>
        </p:txBody>
      </p:sp>
      <p:pic>
        <p:nvPicPr>
          <p:cNvPr id="151585" name="Picture 33"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12680950" y="49466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 Box 21"/>
          <p:cNvSpPr txBox="1">
            <a:spLocks noChangeArrowheads="1"/>
          </p:cNvSpPr>
          <p:nvPr/>
        </p:nvSpPr>
        <p:spPr bwMode="auto">
          <a:xfrm rot="10800000" flipV="1">
            <a:off x="482600" y="2601219"/>
            <a:ext cx="108966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u="none" dirty="0" err="1">
                <a:solidFill>
                  <a:srgbClr val="FF0000"/>
                </a:solidFill>
                <a:latin typeface="Times New Roman" panose="02020603050405020304" pitchFamily="18" charset="0"/>
                <a:cs typeface="Times New Roman" panose="02020603050405020304" pitchFamily="18" charset="0"/>
              </a:rPr>
              <a:t>T</a:t>
            </a:r>
            <a:r>
              <a:rPr lang="en-US" sz="2800" u="none" dirty="0" err="1" smtClean="0">
                <a:solidFill>
                  <a:srgbClr val="FF0000"/>
                </a:solidFill>
                <a:latin typeface="Times New Roman" panose="02020603050405020304" pitchFamily="18" charset="0"/>
                <a:cs typeface="Times New Roman" panose="02020603050405020304" pitchFamily="18" charset="0"/>
              </a:rPr>
              <a:t>hay</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a:solidFill>
                  <a:srgbClr val="FF0000"/>
                </a:solidFill>
                <a:latin typeface="Times New Roman" panose="02020603050405020304" pitchFamily="18" charset="0"/>
                <a:cs typeface="Times New Roman" panose="02020603050405020304" pitchFamily="18" charset="0"/>
              </a:rPr>
              <a:t>gương</a:t>
            </a:r>
            <a:r>
              <a:rPr lang="en-US" sz="2800" u="none" dirty="0">
                <a:solidFill>
                  <a:srgbClr val="FF0000"/>
                </a:solidFill>
                <a:latin typeface="Times New Roman" panose="02020603050405020304" pitchFamily="18" charset="0"/>
                <a:cs typeface="Times New Roman" panose="02020603050405020304" pitchFamily="18" charset="0"/>
              </a:rPr>
              <a:t> </a:t>
            </a:r>
            <a:r>
              <a:rPr lang="en-US" sz="2800" u="none" dirty="0" err="1">
                <a:solidFill>
                  <a:srgbClr val="FF0000"/>
                </a:solidFill>
                <a:latin typeface="Times New Roman" panose="02020603050405020304" pitchFamily="18" charset="0"/>
                <a:cs typeface="Times New Roman" panose="02020603050405020304" pitchFamily="18" charset="0"/>
              </a:rPr>
              <a:t>phẳng</a:t>
            </a:r>
            <a:r>
              <a:rPr lang="en-US" sz="2800" u="none" dirty="0">
                <a:solidFill>
                  <a:srgbClr val="FF0000"/>
                </a:solidFill>
                <a:latin typeface="Times New Roman" panose="02020603050405020304" pitchFamily="18" charset="0"/>
                <a:cs typeface="Times New Roman" panose="02020603050405020304" pitchFamily="18" charset="0"/>
              </a:rPr>
              <a:t> </a:t>
            </a:r>
            <a:r>
              <a:rPr lang="en-US" sz="2800" u="none" dirty="0" err="1">
                <a:solidFill>
                  <a:srgbClr val="FF0000"/>
                </a:solidFill>
                <a:latin typeface="Times New Roman" panose="02020603050405020304" pitchFamily="18" charset="0"/>
                <a:cs typeface="Times New Roman" panose="02020603050405020304" pitchFamily="18" charset="0"/>
              </a:rPr>
              <a:t>bằng</a:t>
            </a:r>
            <a:r>
              <a:rPr lang="en-US" sz="2800" u="none" dirty="0">
                <a:solidFill>
                  <a:srgbClr val="FF0000"/>
                </a:solidFill>
                <a:latin typeface="Times New Roman" panose="02020603050405020304" pitchFamily="18" charset="0"/>
                <a:cs typeface="Times New Roman" panose="02020603050405020304" pitchFamily="18" charset="0"/>
              </a:rPr>
              <a:t> 1 </a:t>
            </a:r>
            <a:r>
              <a:rPr lang="en-US" sz="2800" u="none" dirty="0" err="1">
                <a:solidFill>
                  <a:srgbClr val="FF0000"/>
                </a:solidFill>
                <a:latin typeface="Times New Roman" panose="02020603050405020304" pitchFamily="18" charset="0"/>
                <a:cs typeface="Times New Roman" panose="02020603050405020304" pitchFamily="18" charset="0"/>
              </a:rPr>
              <a:t>tấm</a:t>
            </a:r>
            <a:r>
              <a:rPr lang="en-US" sz="2800" u="none" dirty="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kính</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trong</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suốt</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có</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thể</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tạo</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ảnh</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như</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gương</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phẳng</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vừa</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có</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thể</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nhìn</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thấy</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các</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vật</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sau</a:t>
            </a:r>
            <a:r>
              <a:rPr lang="en-US" sz="2800" u="none" dirty="0" smtClean="0">
                <a:solidFill>
                  <a:srgbClr val="FF0000"/>
                </a:solidFill>
                <a:latin typeface="Times New Roman" panose="02020603050405020304" pitchFamily="18" charset="0"/>
                <a:cs typeface="Times New Roman" panose="02020603050405020304" pitchFamily="18" charset="0"/>
              </a:rPr>
              <a:t> </a:t>
            </a:r>
            <a:r>
              <a:rPr lang="en-US" sz="2800" u="none" dirty="0" err="1" smtClean="0">
                <a:solidFill>
                  <a:srgbClr val="FF0000"/>
                </a:solidFill>
                <a:latin typeface="Times New Roman" panose="02020603050405020304" pitchFamily="18" charset="0"/>
                <a:cs typeface="Times New Roman" panose="02020603050405020304" pitchFamily="18" charset="0"/>
              </a:rPr>
              <a:t>gương</a:t>
            </a:r>
            <a:r>
              <a:rPr lang="en-US" sz="2800" u="none" dirty="0" smtClean="0">
                <a:solidFill>
                  <a:srgbClr val="FF0000"/>
                </a:solidFill>
                <a:latin typeface="Times New Roman" panose="02020603050405020304" pitchFamily="18" charset="0"/>
                <a:cs typeface="Times New Roman" panose="02020603050405020304" pitchFamily="18" charset="0"/>
              </a:rPr>
              <a:t>  </a:t>
            </a:r>
            <a:endParaRPr lang="en-US" sz="2800" u="none" dirty="0">
              <a:solidFill>
                <a:srgbClr val="FF0000"/>
              </a:solidFill>
              <a:latin typeface="Times New Roman" panose="02020603050405020304" pitchFamily="18" charset="0"/>
              <a:cs typeface="Times New Roman" panose="02020603050405020304" pitchFamily="18" charset="0"/>
            </a:endParaRPr>
          </a:p>
        </p:txBody>
      </p:sp>
      <p:sp>
        <p:nvSpPr>
          <p:cNvPr id="20" name="Text Box 9"/>
          <p:cNvSpPr txBox="1">
            <a:spLocks noChangeArrowheads="1"/>
          </p:cNvSpPr>
          <p:nvPr/>
        </p:nvSpPr>
        <p:spPr bwMode="auto">
          <a:xfrm>
            <a:off x="330200" y="1524001"/>
            <a:ext cx="1084580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i="1" u="none" dirty="0" smtClean="0"/>
              <a:t>+</a:t>
            </a:r>
            <a:r>
              <a:rPr lang="en-US" altLang="en-US" sz="2800" b="1" i="1" u="none" dirty="0" err="1" smtClean="0"/>
              <a:t>Độ</a:t>
            </a:r>
            <a:r>
              <a:rPr lang="en-US" altLang="en-US" sz="2800" b="1" i="1" u="none" dirty="0" smtClean="0"/>
              <a:t> </a:t>
            </a:r>
            <a:r>
              <a:rPr lang="en-US" altLang="en-US" sz="2800" b="1" i="1" u="none" dirty="0" err="1"/>
              <a:t>lớn</a:t>
            </a:r>
            <a:r>
              <a:rPr lang="en-US" altLang="en-US" sz="2800" b="1" i="1" u="none" dirty="0"/>
              <a:t> </a:t>
            </a:r>
            <a:r>
              <a:rPr lang="en-US" altLang="en-US" sz="2800" b="1" i="1" u="none" dirty="0" err="1"/>
              <a:t>của</a:t>
            </a:r>
            <a:r>
              <a:rPr lang="en-US" altLang="en-US" sz="2800" b="1" i="1" u="none" dirty="0"/>
              <a:t> </a:t>
            </a:r>
            <a:r>
              <a:rPr lang="en-US" altLang="en-US" sz="2800" b="1" i="1" u="none" dirty="0" err="1"/>
              <a:t>ảnh</a:t>
            </a:r>
            <a:r>
              <a:rPr lang="en-US" altLang="en-US" sz="2800" b="1" i="1" u="none" dirty="0"/>
              <a:t> </a:t>
            </a:r>
            <a:r>
              <a:rPr lang="en-US" altLang="en-US" sz="2800" b="1" i="1" u="none" dirty="0" smtClean="0"/>
              <a:t> </a:t>
            </a:r>
            <a:r>
              <a:rPr lang="en-US" altLang="en-US" sz="2800" b="1" i="1" u="none" dirty="0" err="1"/>
              <a:t>tạo</a:t>
            </a:r>
            <a:r>
              <a:rPr lang="en-US" altLang="en-US" sz="2800" b="1" i="1" u="none" dirty="0"/>
              <a:t> </a:t>
            </a:r>
            <a:r>
              <a:rPr lang="en-US" altLang="en-US" sz="2800" b="1" i="1" u="none" dirty="0" err="1"/>
              <a:t>bởi</a:t>
            </a:r>
            <a:r>
              <a:rPr lang="en-US" altLang="en-US" sz="2800" b="1" i="1" u="none" dirty="0"/>
              <a:t> </a:t>
            </a:r>
            <a:r>
              <a:rPr lang="en-US" altLang="en-US" sz="2800" b="1" i="1" u="none" dirty="0" err="1"/>
              <a:t>gương</a:t>
            </a:r>
            <a:r>
              <a:rPr lang="en-US" altLang="en-US" sz="2800" b="1" i="1" u="none" dirty="0"/>
              <a:t> </a:t>
            </a:r>
            <a:r>
              <a:rPr lang="en-US" altLang="en-US" sz="2800" b="1" i="1" u="none" dirty="0" err="1"/>
              <a:t>phẳng</a:t>
            </a:r>
            <a:r>
              <a:rPr lang="en-US" altLang="en-US" sz="2800" b="1" i="1" u="none" dirty="0"/>
              <a:t> ……….. </a:t>
            </a:r>
            <a:r>
              <a:rPr lang="en-US" altLang="en-US" sz="2800" b="1" i="1" u="none" dirty="0" err="1"/>
              <a:t>độ</a:t>
            </a:r>
            <a:r>
              <a:rPr lang="en-US" altLang="en-US" sz="2800" b="1" i="1" u="none" dirty="0"/>
              <a:t> </a:t>
            </a:r>
            <a:r>
              <a:rPr lang="en-US" altLang="en-US" sz="2800" b="1" i="1" u="none" dirty="0" err="1"/>
              <a:t>lớn</a:t>
            </a:r>
            <a:r>
              <a:rPr lang="en-US" altLang="en-US" sz="2800" b="1" i="1" u="none" dirty="0"/>
              <a:t> </a:t>
            </a:r>
            <a:r>
              <a:rPr lang="en-US" altLang="en-US" sz="2800" b="1" i="1" u="none" dirty="0" err="1"/>
              <a:t>của</a:t>
            </a:r>
            <a:r>
              <a:rPr lang="en-US" altLang="en-US" sz="2800" b="1" i="1" u="none" dirty="0"/>
              <a:t> </a:t>
            </a:r>
            <a:r>
              <a:rPr lang="en-US" altLang="en-US" sz="2800" b="1" i="1" u="none" dirty="0" err="1"/>
              <a:t>vật</a:t>
            </a:r>
            <a:endParaRPr lang="en-US" altLang="en-US" sz="2800" b="1" i="1" u="none" dirty="0"/>
          </a:p>
        </p:txBody>
      </p:sp>
      <p:sp>
        <p:nvSpPr>
          <p:cNvPr id="21" name="Text Box 10"/>
          <p:cNvSpPr txBox="1">
            <a:spLocks noChangeArrowheads="1"/>
          </p:cNvSpPr>
          <p:nvPr/>
        </p:nvSpPr>
        <p:spPr bwMode="auto">
          <a:xfrm>
            <a:off x="6313714" y="1461868"/>
            <a:ext cx="152400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i="1" dirty="0" err="1">
                <a:solidFill>
                  <a:srgbClr val="0000FF"/>
                </a:solidFill>
              </a:rPr>
              <a:t>bằng</a:t>
            </a:r>
            <a:endParaRPr lang="en-US" altLang="en-US" sz="2800" b="1" i="1"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1571"/>
                                        </p:tgtEl>
                                        <p:attrNameLst>
                                          <p:attrName>style.visibility</p:attrName>
                                        </p:attrNameLst>
                                      </p:cBhvr>
                                      <p:to>
                                        <p:strVal val="visible"/>
                                      </p:to>
                                    </p:set>
                                    <p:animEffect transition="in" filter="checkerboard(across)">
                                      <p:cBhvr>
                                        <p:cTn id="10" dur="2000"/>
                                        <p:tgtEl>
                                          <p:spTgt spid="15157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1565"/>
                                        </p:tgtEl>
                                        <p:attrNameLst>
                                          <p:attrName>style.visibility</p:attrName>
                                        </p:attrNameLst>
                                      </p:cBhvr>
                                      <p:to>
                                        <p:strVal val="visible"/>
                                      </p:to>
                                    </p:set>
                                    <p:animEffect transition="in" filter="checkerboard(across)">
                                      <p:cBhvr>
                                        <p:cTn id="13" dur="2000"/>
                                        <p:tgtEl>
                                          <p:spTgt spid="151565"/>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51564"/>
                                        </p:tgtEl>
                                        <p:attrNameLst>
                                          <p:attrName>style.visibility</p:attrName>
                                        </p:attrNameLst>
                                      </p:cBhvr>
                                      <p:to>
                                        <p:strVal val="visible"/>
                                      </p:to>
                                    </p:set>
                                    <p:animEffect transition="in" filter="checkerboard(across)">
                                      <p:cBhvr>
                                        <p:cTn id="16" dur="2000"/>
                                        <p:tgtEl>
                                          <p:spTgt spid="151564"/>
                                        </p:tgtEl>
                                      </p:cBhvr>
                                    </p:animEffect>
                                  </p:childTnLst>
                                </p:cTn>
                              </p:par>
                              <p:par>
                                <p:cTn id="17" presetID="5" presetClass="entr" presetSubtype="10" fill="hold" nodeType="withEffect">
                                  <p:stCondLst>
                                    <p:cond delay="0"/>
                                  </p:stCondLst>
                                  <p:childTnLst>
                                    <p:set>
                                      <p:cBhvr>
                                        <p:cTn id="18" dur="1" fill="hold">
                                          <p:stCondLst>
                                            <p:cond delay="0"/>
                                          </p:stCondLst>
                                        </p:cTn>
                                        <p:tgtEl>
                                          <p:spTgt spid="151567"/>
                                        </p:tgtEl>
                                        <p:attrNameLst>
                                          <p:attrName>style.visibility</p:attrName>
                                        </p:attrNameLst>
                                      </p:cBhvr>
                                      <p:to>
                                        <p:strVal val="visible"/>
                                      </p:to>
                                    </p:set>
                                    <p:animEffect transition="in" filter="checkerboard(across)">
                                      <p:cBhvr>
                                        <p:cTn id="19" dur="2000"/>
                                        <p:tgtEl>
                                          <p:spTgt spid="151567"/>
                                        </p:tgtEl>
                                      </p:cBhvr>
                                    </p:animEffect>
                                  </p:childTnLst>
                                </p:cTn>
                              </p:par>
                              <p:par>
                                <p:cTn id="20" presetID="5" presetClass="entr" presetSubtype="10" fill="hold" nodeType="withEffect">
                                  <p:stCondLst>
                                    <p:cond delay="0"/>
                                  </p:stCondLst>
                                  <p:childTnLst>
                                    <p:set>
                                      <p:cBhvr>
                                        <p:cTn id="21" dur="1" fill="hold">
                                          <p:stCondLst>
                                            <p:cond delay="0"/>
                                          </p:stCondLst>
                                        </p:cTn>
                                        <p:tgtEl>
                                          <p:spTgt spid="151568"/>
                                        </p:tgtEl>
                                        <p:attrNameLst>
                                          <p:attrName>style.visibility</p:attrName>
                                        </p:attrNameLst>
                                      </p:cBhvr>
                                      <p:to>
                                        <p:strVal val="visible"/>
                                      </p:to>
                                    </p:set>
                                    <p:animEffect transition="in" filter="checkerboard(across)">
                                      <p:cBhvr>
                                        <p:cTn id="22" dur="2000"/>
                                        <p:tgtEl>
                                          <p:spTgt spid="15156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51566"/>
                                        </p:tgtEl>
                                        <p:attrNameLst>
                                          <p:attrName>style.visibility</p:attrName>
                                        </p:attrNameLst>
                                      </p:cBhvr>
                                      <p:to>
                                        <p:strVal val="visible"/>
                                      </p:to>
                                    </p:set>
                                    <p:animEffect transition="in" filter="checkerboard(across)">
                                      <p:cBhvr>
                                        <p:cTn id="25" dur="2000"/>
                                        <p:tgtEl>
                                          <p:spTgt spid="151566"/>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151569"/>
                                        </p:tgtEl>
                                        <p:attrNameLst>
                                          <p:attrName>style.visibility</p:attrName>
                                        </p:attrNameLst>
                                      </p:cBhvr>
                                      <p:to>
                                        <p:strVal val="visible"/>
                                      </p:to>
                                    </p:set>
                                    <p:animEffect transition="in" filter="checkerboard(across)">
                                      <p:cBhvr>
                                        <p:cTn id="28" dur="2000"/>
                                        <p:tgtEl>
                                          <p:spTgt spid="151569"/>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151570"/>
                                        </p:tgtEl>
                                        <p:attrNameLst>
                                          <p:attrName>style.visibility</p:attrName>
                                        </p:attrNameLst>
                                      </p:cBhvr>
                                      <p:to>
                                        <p:strVal val="visible"/>
                                      </p:to>
                                    </p:set>
                                    <p:animEffect transition="in" filter="checkerboard(across)">
                                      <p:cBhvr>
                                        <p:cTn id="31" dur="2000"/>
                                        <p:tgtEl>
                                          <p:spTgt spid="151570"/>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51563"/>
                                        </p:tgtEl>
                                        <p:attrNameLst>
                                          <p:attrName>style.visibility</p:attrName>
                                        </p:attrNameLst>
                                      </p:cBhvr>
                                      <p:to>
                                        <p:strVal val="visible"/>
                                      </p:to>
                                    </p:set>
                                    <p:animEffect transition="in" filter="checkerboard(across)">
                                      <p:cBhvr>
                                        <p:cTn id="34" dur="2000"/>
                                        <p:tgtEl>
                                          <p:spTgt spid="15156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5" presetClass="entr" presetSubtype="10" fill="hold" nodeType="withEffect">
                                  <p:stCondLst>
                                    <p:cond delay="0"/>
                                  </p:stCondLst>
                                  <p:childTnLst>
                                    <p:set>
                                      <p:cBhvr>
                                        <p:cTn id="41" dur="1" fill="hold">
                                          <p:stCondLst>
                                            <p:cond delay="0"/>
                                          </p:stCondLst>
                                        </p:cTn>
                                        <p:tgtEl>
                                          <p:spTgt spid="151585"/>
                                        </p:tgtEl>
                                        <p:attrNameLst>
                                          <p:attrName>style.visibility</p:attrName>
                                        </p:attrNameLst>
                                      </p:cBhvr>
                                      <p:to>
                                        <p:strVal val="visible"/>
                                      </p:to>
                                    </p:set>
                                    <p:animEffect transition="in" filter="checkerboard(across)">
                                      <p:cBhvr>
                                        <p:cTn id="42" dur="2000"/>
                                        <p:tgtEl>
                                          <p:spTgt spid="15158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51576"/>
                                        </p:tgtEl>
                                        <p:attrNameLst>
                                          <p:attrName>style.visibility</p:attrName>
                                        </p:attrNameLst>
                                      </p:cBhvr>
                                      <p:to>
                                        <p:strVal val="visible"/>
                                      </p:to>
                                    </p:set>
                                    <p:anim calcmode="lin" valueType="num">
                                      <p:cBhvr>
                                        <p:cTn id="47" dur="500" fill="hold"/>
                                        <p:tgtEl>
                                          <p:spTgt spid="151576"/>
                                        </p:tgtEl>
                                        <p:attrNameLst>
                                          <p:attrName>ppt_w</p:attrName>
                                        </p:attrNameLst>
                                      </p:cBhvr>
                                      <p:tavLst>
                                        <p:tav tm="0">
                                          <p:val>
                                            <p:fltVal val="0"/>
                                          </p:val>
                                        </p:tav>
                                        <p:tav tm="100000">
                                          <p:val>
                                            <p:strVal val="#ppt_w"/>
                                          </p:val>
                                        </p:tav>
                                      </p:tavLst>
                                    </p:anim>
                                    <p:anim calcmode="lin" valueType="num">
                                      <p:cBhvr>
                                        <p:cTn id="48" dur="500" fill="hold"/>
                                        <p:tgtEl>
                                          <p:spTgt spid="151576"/>
                                        </p:tgtEl>
                                        <p:attrNameLst>
                                          <p:attrName>ppt_h</p:attrName>
                                        </p:attrNameLst>
                                      </p:cBhvr>
                                      <p:tavLst>
                                        <p:tav tm="0">
                                          <p:val>
                                            <p:fltVal val="0"/>
                                          </p:val>
                                        </p:tav>
                                        <p:tav tm="100000">
                                          <p:val>
                                            <p:strVal val="#ppt_h"/>
                                          </p:val>
                                        </p:tav>
                                      </p:tavLst>
                                    </p:anim>
                                    <p:animEffect transition="in" filter="fade">
                                      <p:cBhvr>
                                        <p:cTn id="49" dur="500"/>
                                        <p:tgtEl>
                                          <p:spTgt spid="151576"/>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3.88889E-6 3.7037E-6 L -0.59166 -0.02222 " pathEditMode="relative" ptsTypes="AA">
                                      <p:cBhvr>
                                        <p:cTn id="53" dur="5000" fill="hold"/>
                                        <p:tgtEl>
                                          <p:spTgt spid="151585"/>
                                        </p:tgtEl>
                                        <p:attrNameLst>
                                          <p:attrName>ppt_x</p:attrName>
                                          <p:attrName>ppt_y</p:attrName>
                                        </p:attrNameLst>
                                      </p:cBhvr>
                                    </p:animMotion>
                                  </p:childTnLst>
                                </p:cTn>
                              </p:par>
                            </p:childTnLst>
                          </p:cTn>
                        </p:par>
                      </p:childTnLst>
                    </p:cTn>
                  </p:par>
                  <p:par>
                    <p:cTn id="54" fill="hold">
                      <p:stCondLst>
                        <p:cond delay="indefinite"/>
                      </p:stCondLst>
                      <p:childTnLst>
                        <p:par>
                          <p:cTn id="55" fill="hold">
                            <p:stCondLst>
                              <p:cond delay="0"/>
                            </p:stCondLst>
                            <p:childTnLst>
                              <p:par>
                                <p:cTn id="56" presetID="18" presetClass="entr" presetSubtype="6" fill="hold" nodeType="click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Effect transition="in" filter="strips(downRight)">
                                      <p:cBhvr>
                                        <p:cTn id="58" dur="500"/>
                                        <p:tgtEl>
                                          <p:spTgt spid="2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151576"/>
                                        </p:tgtEl>
                                        <p:attrNameLst>
                                          <p:attrName>ppt_w</p:attrName>
                                        </p:attrNameLst>
                                      </p:cBhvr>
                                      <p:tavLst>
                                        <p:tav tm="0">
                                          <p:val>
                                            <p:strVal val="ppt_w"/>
                                          </p:val>
                                        </p:tav>
                                        <p:tav tm="100000">
                                          <p:val>
                                            <p:fltVal val="0"/>
                                          </p:val>
                                        </p:tav>
                                      </p:tavLst>
                                    </p:anim>
                                    <p:anim calcmode="lin" valueType="num">
                                      <p:cBhvr>
                                        <p:cTn id="63" dur="500"/>
                                        <p:tgtEl>
                                          <p:spTgt spid="151576"/>
                                        </p:tgtEl>
                                        <p:attrNameLst>
                                          <p:attrName>ppt_h</p:attrName>
                                        </p:attrNameLst>
                                      </p:cBhvr>
                                      <p:tavLst>
                                        <p:tav tm="0">
                                          <p:val>
                                            <p:strVal val="ppt_h"/>
                                          </p:val>
                                        </p:tav>
                                        <p:tav tm="100000">
                                          <p:val>
                                            <p:fltVal val="0"/>
                                          </p:val>
                                        </p:tav>
                                      </p:tavLst>
                                    </p:anim>
                                    <p:animEffect transition="out" filter="fade">
                                      <p:cBhvr>
                                        <p:cTn id="64" dur="500"/>
                                        <p:tgtEl>
                                          <p:spTgt spid="151576"/>
                                        </p:tgtEl>
                                      </p:cBhvr>
                                    </p:animEffect>
                                    <p:set>
                                      <p:cBhvr>
                                        <p:cTn id="65" dur="1" fill="hold">
                                          <p:stCondLst>
                                            <p:cond delay="499"/>
                                          </p:stCondLst>
                                        </p:cTn>
                                        <p:tgtEl>
                                          <p:spTgt spid="15157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3" grpId="0" animBg="1"/>
      <p:bldP spid="151564" grpId="0" animBg="1"/>
      <p:bldP spid="151565" grpId="0" animBg="1"/>
      <p:bldP spid="151566" grpId="0" animBg="1"/>
      <p:bldP spid="151569" grpId="0" animBg="1"/>
      <p:bldP spid="151570" grpId="0" animBg="1"/>
      <p:bldP spid="151571" grpId="0" animBg="1"/>
      <p:bldP spid="151576" grpId="0"/>
      <p:bldP spid="151576" grpId="1"/>
      <p:bldP spid="19" grpId="0"/>
      <p:bldP spid="19" grpId="1"/>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1669486"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9" name="TextBox 18"/>
          <p:cNvSpPr txBox="1"/>
          <p:nvPr/>
        </p:nvSpPr>
        <p:spPr>
          <a:xfrm>
            <a:off x="0" y="927804"/>
            <a:ext cx="6415314"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1" name="TextBox 20"/>
          <p:cNvSpPr txBox="1"/>
          <p:nvPr/>
        </p:nvSpPr>
        <p:spPr>
          <a:xfrm>
            <a:off x="0" y="1885746"/>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màn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chắn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2" name="TextBox 21"/>
          <p:cNvSpPr txBox="1"/>
          <p:nvPr/>
        </p:nvSpPr>
        <p:spPr>
          <a:xfrm>
            <a:off x="0" y="14430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2371974"/>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lớn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đối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qua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descr="Sand"/>
          <p:cNvSpPr/>
          <p:nvPr/>
        </p:nvSpPr>
        <p:spPr bwMode="auto">
          <a:xfrm>
            <a:off x="3048000" y="3352800"/>
            <a:ext cx="8331200" cy="2743200"/>
          </a:xfrm>
          <a:custGeom>
            <a:avLst/>
            <a:gdLst>
              <a:gd name="T0" fmla="*/ 6248400 w 4788"/>
              <a:gd name="T1" fmla="*/ 849086 h 2016"/>
              <a:gd name="T2" fmla="*/ 4557104 w 4788"/>
              <a:gd name="T3" fmla="*/ 2743200 h 2016"/>
              <a:gd name="T4" fmla="*/ 0 w 4788"/>
              <a:gd name="T5" fmla="*/ 1796143 h 2016"/>
              <a:gd name="T6" fmla="*/ 1800917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1267" name="AutoShape 3"/>
          <p:cNvSpPr>
            <a:spLocks noChangeArrowheads="1"/>
          </p:cNvSpPr>
          <p:nvPr/>
        </p:nvSpPr>
        <p:spPr bwMode="auto">
          <a:xfrm>
            <a:off x="4241800" y="401955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68" name="AutoShape 4"/>
          <p:cNvSpPr>
            <a:spLocks noChangeArrowheads="1"/>
          </p:cNvSpPr>
          <p:nvPr/>
        </p:nvSpPr>
        <p:spPr bwMode="auto">
          <a:xfrm>
            <a:off x="4775200" y="266700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29" name="AutoShape 5"/>
          <p:cNvSpPr>
            <a:spLocks noChangeArrowheads="1"/>
          </p:cNvSpPr>
          <p:nvPr/>
        </p:nvSpPr>
        <p:spPr bwMode="auto">
          <a:xfrm rot="5400000">
            <a:off x="5600700" y="1435100"/>
            <a:ext cx="3124200" cy="4368800"/>
          </a:xfrm>
          <a:prstGeom prst="parallelogram">
            <a:avLst>
              <a:gd name="adj" fmla="val 18190"/>
            </a:avLst>
          </a:prstGeom>
          <a:solidFill>
            <a:srgbClr val="FFFFFF">
              <a:alpha val="43137"/>
            </a:srgbClr>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54630" name="Picture 6" descr="battery"/>
          <p:cNvPicPr>
            <a:picLocks noChangeAspect="1" noChangeArrowheads="1"/>
          </p:cNvPicPr>
          <p:nvPr/>
        </p:nvPicPr>
        <p:blipFill>
          <a:blip r:embed="rId3" cstate="print">
            <a:clrChange>
              <a:clrFrom>
                <a:srgbClr val="FFFFFF"/>
              </a:clrFrom>
              <a:clrTo>
                <a:srgbClr val="FFFFFF">
                  <a:alpha val="0"/>
                </a:srgbClr>
              </a:clrTo>
            </a:clrChange>
            <a:lum bright="34000" contrast="-4000"/>
            <a:extLst>
              <a:ext uri="{28A0092B-C50C-407E-A947-70E740481C1C}">
                <a14:useLocalDpi xmlns:a14="http://schemas.microsoft.com/office/drawing/2010/main" xmlns="" val="0"/>
              </a:ext>
            </a:extLst>
          </a:blip>
          <a:srcRect/>
          <a:stretch>
            <a:fillRect/>
          </a:stretch>
        </p:blipFill>
        <p:spPr bwMode="auto">
          <a:xfrm rot="-7885459">
            <a:off x="6108701" y="3727451"/>
            <a:ext cx="641350" cy="806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1" name="AutoShape 7"/>
          <p:cNvSpPr>
            <a:spLocks noChangeArrowheads="1"/>
          </p:cNvSpPr>
          <p:nvPr/>
        </p:nvSpPr>
        <p:spPr bwMode="auto">
          <a:xfrm>
            <a:off x="9144000" y="321945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2" name="AutoShape 8"/>
          <p:cNvSpPr>
            <a:spLocks noChangeArrowheads="1"/>
          </p:cNvSpPr>
          <p:nvPr/>
        </p:nvSpPr>
        <p:spPr bwMode="auto">
          <a:xfrm>
            <a:off x="8737600" y="464820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3" name="Oval 9"/>
          <p:cNvSpPr>
            <a:spLocks noChangeArrowheads="1"/>
          </p:cNvSpPr>
          <p:nvPr/>
        </p:nvSpPr>
        <p:spPr bwMode="auto">
          <a:xfrm flipV="1">
            <a:off x="4851400" y="45529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4" name="Oval 10"/>
          <p:cNvSpPr>
            <a:spLocks noChangeArrowheads="1"/>
          </p:cNvSpPr>
          <p:nvPr/>
        </p:nvSpPr>
        <p:spPr bwMode="auto">
          <a:xfrm flipV="1">
            <a:off x="5029200" y="44005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35" name="AutoShape 11"/>
          <p:cNvSpPr>
            <a:spLocks noChangeArrowheads="1"/>
          </p:cNvSpPr>
          <p:nvPr/>
        </p:nvSpPr>
        <p:spPr bwMode="auto">
          <a:xfrm rot="581002" flipV="1">
            <a:off x="6197600" y="5276850"/>
            <a:ext cx="1219200" cy="457200"/>
          </a:xfrm>
          <a:prstGeom prst="triangle">
            <a:avLst>
              <a:gd name="adj" fmla="val 28463"/>
            </a:avLst>
          </a:prstGeom>
          <a:solidFill>
            <a:schemeClr val="tx2"/>
          </a:solidFill>
          <a:ln w="9525" algn="ctr">
            <a:solidFill>
              <a:srgbClr val="000000"/>
            </a:solidFill>
            <a:miter lim="800000"/>
          </a:ln>
          <a:effectLst/>
          <a:extLs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endParaRPr lang="en-US"/>
          </a:p>
        </p:txBody>
      </p:sp>
      <p:sp>
        <p:nvSpPr>
          <p:cNvPr id="154636" name="AutoShape 12"/>
          <p:cNvSpPr>
            <a:spLocks noChangeArrowheads="1"/>
          </p:cNvSpPr>
          <p:nvPr/>
        </p:nvSpPr>
        <p:spPr bwMode="auto">
          <a:xfrm rot="581002">
            <a:off x="7213600" y="4114800"/>
            <a:ext cx="1219200" cy="457200"/>
          </a:xfrm>
          <a:prstGeom prst="triangle">
            <a:avLst>
              <a:gd name="adj" fmla="val 70602"/>
            </a:avLst>
          </a:prstGeom>
          <a:solidFill>
            <a:srgbClr val="80808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4637" name="Text Box 13"/>
          <p:cNvSpPr txBox="1">
            <a:spLocks noChangeArrowheads="1"/>
          </p:cNvSpPr>
          <p:nvPr/>
        </p:nvSpPr>
        <p:spPr bwMode="auto">
          <a:xfrm>
            <a:off x="5588000" y="4953001"/>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 </a:t>
            </a:r>
            <a:r>
              <a:rPr lang="en-US" sz="1400" u="none" dirty="0">
                <a:sym typeface="Wingdings 2" panose="05020102010507070707" pitchFamily="18" charset="2"/>
              </a:rPr>
              <a:t></a:t>
            </a:r>
          </a:p>
        </p:txBody>
      </p:sp>
      <p:sp>
        <p:nvSpPr>
          <p:cNvPr id="154638" name="Text Box 14"/>
          <p:cNvSpPr txBox="1">
            <a:spLocks noChangeArrowheads="1"/>
          </p:cNvSpPr>
          <p:nvPr/>
        </p:nvSpPr>
        <p:spPr bwMode="auto">
          <a:xfrm>
            <a:off x="6521157" y="4239065"/>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a:t>
            </a:r>
            <a:r>
              <a:rPr lang="en-US" u="none" baseline="30000" dirty="0"/>
              <a:t>/ </a:t>
            </a:r>
            <a:r>
              <a:rPr lang="en-US" sz="1400" u="none" dirty="0" smtClean="0">
                <a:sym typeface="Wingdings 2" panose="05020102010507070707" pitchFamily="18" charset="2"/>
              </a:rPr>
              <a:t></a:t>
            </a:r>
            <a:endParaRPr lang="en-US" sz="1400" u="none" dirty="0">
              <a:sym typeface="Wingdings 2" panose="05020102010507070707" pitchFamily="18" charset="2"/>
            </a:endParaRPr>
          </a:p>
        </p:txBody>
      </p:sp>
      <p:sp>
        <p:nvSpPr>
          <p:cNvPr id="154639" name="Line 15"/>
          <p:cNvSpPr>
            <a:spLocks noChangeShapeType="1"/>
          </p:cNvSpPr>
          <p:nvPr/>
        </p:nvSpPr>
        <p:spPr bwMode="auto">
          <a:xfrm>
            <a:off x="4978400" y="4610100"/>
            <a:ext cx="3962400" cy="533400"/>
          </a:xfrm>
          <a:prstGeom prst="line">
            <a:avLst/>
          </a:prstGeom>
          <a:noFill/>
          <a:ln w="9525">
            <a:solidFill>
              <a:srgbClr val="00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pic>
        <p:nvPicPr>
          <p:cNvPr id="154640" name="Picture 16"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4885282" y="4572072"/>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4" name="Line 36"/>
          <p:cNvSpPr>
            <a:spLocks noChangeShapeType="1"/>
          </p:cNvSpPr>
          <p:nvPr/>
        </p:nvSpPr>
        <p:spPr bwMode="auto">
          <a:xfrm>
            <a:off x="4978400" y="28384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85" name="Line 37"/>
          <p:cNvSpPr>
            <a:spLocks noChangeShapeType="1"/>
          </p:cNvSpPr>
          <p:nvPr/>
        </p:nvSpPr>
        <p:spPr bwMode="auto">
          <a:xfrm>
            <a:off x="5003800" y="28003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54662" name="Picture 38"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6127750" y="37274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9"/>
          <p:cNvGrpSpPr/>
          <p:nvPr/>
        </p:nvGrpSpPr>
        <p:grpSpPr bwMode="auto">
          <a:xfrm>
            <a:off x="5054600" y="2971800"/>
            <a:ext cx="931333" cy="1676400"/>
            <a:chOff x="1576" y="805"/>
            <a:chExt cx="440" cy="1056"/>
          </a:xfrm>
        </p:grpSpPr>
        <p:grpSp>
          <p:nvGrpSpPr>
            <p:cNvPr id="3" name="Group 40"/>
            <p:cNvGrpSpPr/>
            <p:nvPr/>
          </p:nvGrpSpPr>
          <p:grpSpPr bwMode="auto">
            <a:xfrm rot="6311153">
              <a:off x="1172" y="1285"/>
              <a:ext cx="1056" cy="96"/>
              <a:chOff x="1656" y="2208"/>
              <a:chExt cx="2448" cy="144"/>
            </a:xfrm>
          </p:grpSpPr>
          <p:pic>
            <p:nvPicPr>
              <p:cNvPr id="11333" name="Picture 41" descr="Cach do do dai- da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l="18387" t="46040" r="19930" b="49057"/>
              <a:stretch>
                <a:fillRect/>
              </a:stretch>
            </p:blipFill>
            <p:spPr bwMode="auto">
              <a:xfrm>
                <a:off x="1656" y="2211"/>
                <a:ext cx="215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34" name="Line 42"/>
              <p:cNvSpPr>
                <a:spLocks noChangeShapeType="1"/>
              </p:cNvSpPr>
              <p:nvPr/>
            </p:nvSpPr>
            <p:spPr bwMode="auto">
              <a:xfrm>
                <a:off x="1656" y="2208"/>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5" name="Line 43"/>
              <p:cNvSpPr>
                <a:spLocks noChangeShapeType="1"/>
              </p:cNvSpPr>
              <p:nvPr/>
            </p:nvSpPr>
            <p:spPr bwMode="auto">
              <a:xfrm>
                <a:off x="1656" y="2352"/>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6" name="AutoShape 44"/>
              <p:cNvSpPr>
                <a:spLocks noChangeArrowheads="1"/>
              </p:cNvSpPr>
              <p:nvPr/>
            </p:nvSpPr>
            <p:spPr bwMode="auto">
              <a:xfrm rot="5400000">
                <a:off x="3883" y="2131"/>
                <a:ext cx="144" cy="298"/>
              </a:xfrm>
              <a:prstGeom prst="triangle">
                <a:avLst>
                  <a:gd name="adj" fmla="val 50000"/>
                </a:avLst>
              </a:prstGeom>
              <a:solidFill>
                <a:srgbClr val="FFDEBD"/>
              </a:solidFill>
              <a:ln w="9525">
                <a:solidFill>
                  <a:srgbClr val="B2B2B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337" name="Line 45"/>
              <p:cNvSpPr>
                <a:spLocks noChangeShapeType="1"/>
              </p:cNvSpPr>
              <p:nvPr/>
            </p:nvSpPr>
            <p:spPr bwMode="auto">
              <a:xfrm>
                <a:off x="4056" y="2280"/>
                <a:ext cx="48" cy="0"/>
              </a:xfrm>
              <a:prstGeom prst="line">
                <a:avLst/>
              </a:prstGeom>
              <a:noFill/>
              <a:ln w="19050">
                <a:solidFill>
                  <a:schemeClr val="tx1"/>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4" name="Group 46"/>
            <p:cNvGrpSpPr/>
            <p:nvPr/>
          </p:nvGrpSpPr>
          <p:grpSpPr bwMode="auto">
            <a:xfrm rot="6338555" flipH="1" flipV="1">
              <a:off x="1560" y="1132"/>
              <a:ext cx="471" cy="440"/>
              <a:chOff x="2952" y="1398"/>
              <a:chExt cx="696" cy="570"/>
            </a:xfrm>
          </p:grpSpPr>
          <p:sp>
            <p:nvSpPr>
              <p:cNvPr id="11322" name="Freeform 47"/>
              <p:cNvSpPr/>
              <p:nvPr/>
            </p:nvSpPr>
            <p:spPr bwMode="auto">
              <a:xfrm>
                <a:off x="2952" y="1398"/>
                <a:ext cx="610" cy="505"/>
              </a:xfrm>
              <a:custGeom>
                <a:avLst/>
                <a:gdLst>
                  <a:gd name="T0" fmla="*/ 229 w 610"/>
                  <a:gd name="T1" fmla="*/ 274 h 505"/>
                  <a:gd name="T2" fmla="*/ 191 w 610"/>
                  <a:gd name="T3" fmla="*/ 267 h 505"/>
                  <a:gd name="T4" fmla="*/ 151 w 610"/>
                  <a:gd name="T5" fmla="*/ 251 h 505"/>
                  <a:gd name="T6" fmla="*/ 105 w 610"/>
                  <a:gd name="T7" fmla="*/ 220 h 505"/>
                  <a:gd name="T8" fmla="*/ 68 w 610"/>
                  <a:gd name="T9" fmla="*/ 226 h 505"/>
                  <a:gd name="T10" fmla="*/ 88 w 610"/>
                  <a:gd name="T11" fmla="*/ 259 h 505"/>
                  <a:gd name="T12" fmla="*/ 123 w 610"/>
                  <a:gd name="T13" fmla="*/ 312 h 505"/>
                  <a:gd name="T14" fmla="*/ 175 w 610"/>
                  <a:gd name="T15" fmla="*/ 343 h 505"/>
                  <a:gd name="T16" fmla="*/ 249 w 610"/>
                  <a:gd name="T17" fmla="*/ 385 h 505"/>
                  <a:gd name="T18" fmla="*/ 305 w 610"/>
                  <a:gd name="T19" fmla="*/ 399 h 505"/>
                  <a:gd name="T20" fmla="*/ 335 w 610"/>
                  <a:gd name="T21" fmla="*/ 411 h 505"/>
                  <a:gd name="T22" fmla="*/ 371 w 610"/>
                  <a:gd name="T23" fmla="*/ 421 h 505"/>
                  <a:gd name="T24" fmla="*/ 398 w 610"/>
                  <a:gd name="T25" fmla="*/ 433 h 505"/>
                  <a:gd name="T26" fmla="*/ 435 w 610"/>
                  <a:gd name="T27" fmla="*/ 459 h 505"/>
                  <a:gd name="T28" fmla="*/ 462 w 610"/>
                  <a:gd name="T29" fmla="*/ 483 h 505"/>
                  <a:gd name="T30" fmla="*/ 494 w 610"/>
                  <a:gd name="T31" fmla="*/ 500 h 505"/>
                  <a:gd name="T32" fmla="*/ 506 w 610"/>
                  <a:gd name="T33" fmla="*/ 490 h 505"/>
                  <a:gd name="T34" fmla="*/ 516 w 610"/>
                  <a:gd name="T35" fmla="*/ 448 h 505"/>
                  <a:gd name="T36" fmla="*/ 550 w 610"/>
                  <a:gd name="T37" fmla="*/ 404 h 505"/>
                  <a:gd name="T38" fmla="*/ 581 w 610"/>
                  <a:gd name="T39" fmla="*/ 354 h 505"/>
                  <a:gd name="T40" fmla="*/ 595 w 610"/>
                  <a:gd name="T41" fmla="*/ 325 h 505"/>
                  <a:gd name="T42" fmla="*/ 573 w 610"/>
                  <a:gd name="T43" fmla="*/ 304 h 505"/>
                  <a:gd name="T44" fmla="*/ 541 w 610"/>
                  <a:gd name="T45" fmla="*/ 291 h 505"/>
                  <a:gd name="T46" fmla="*/ 522 w 610"/>
                  <a:gd name="T47" fmla="*/ 278 h 505"/>
                  <a:gd name="T48" fmla="*/ 477 w 610"/>
                  <a:gd name="T49" fmla="*/ 190 h 505"/>
                  <a:gd name="T50" fmla="*/ 441 w 610"/>
                  <a:gd name="T51" fmla="*/ 125 h 505"/>
                  <a:gd name="T52" fmla="*/ 414 w 610"/>
                  <a:gd name="T53" fmla="*/ 91 h 505"/>
                  <a:gd name="T54" fmla="*/ 394 w 610"/>
                  <a:gd name="T55" fmla="*/ 55 h 505"/>
                  <a:gd name="T56" fmla="*/ 373 w 610"/>
                  <a:gd name="T57" fmla="*/ 39 h 505"/>
                  <a:gd name="T58" fmla="*/ 337 w 610"/>
                  <a:gd name="T59" fmla="*/ 27 h 505"/>
                  <a:gd name="T60" fmla="*/ 300 w 610"/>
                  <a:gd name="T61" fmla="*/ 17 h 505"/>
                  <a:gd name="T62" fmla="*/ 252 w 610"/>
                  <a:gd name="T63" fmla="*/ 16 h 505"/>
                  <a:gd name="T64" fmla="*/ 206 w 610"/>
                  <a:gd name="T65" fmla="*/ 11 h 505"/>
                  <a:gd name="T66" fmla="*/ 189 w 610"/>
                  <a:gd name="T67" fmla="*/ 6 h 505"/>
                  <a:gd name="T68" fmla="*/ 146 w 610"/>
                  <a:gd name="T69" fmla="*/ 3 h 505"/>
                  <a:gd name="T70" fmla="*/ 98 w 610"/>
                  <a:gd name="T71" fmla="*/ 6 h 505"/>
                  <a:gd name="T72" fmla="*/ 54 w 610"/>
                  <a:gd name="T73" fmla="*/ 5 h 505"/>
                  <a:gd name="T74" fmla="*/ 12 w 610"/>
                  <a:gd name="T75" fmla="*/ 0 h 505"/>
                  <a:gd name="T76" fmla="*/ 2 w 610"/>
                  <a:gd name="T77" fmla="*/ 26 h 505"/>
                  <a:gd name="T78" fmla="*/ 24 w 610"/>
                  <a:gd name="T79" fmla="*/ 44 h 505"/>
                  <a:gd name="T80" fmla="*/ 72 w 610"/>
                  <a:gd name="T81" fmla="*/ 54 h 505"/>
                  <a:gd name="T82" fmla="*/ 122 w 610"/>
                  <a:gd name="T83" fmla="*/ 71 h 505"/>
                  <a:gd name="T84" fmla="*/ 159 w 610"/>
                  <a:gd name="T85" fmla="*/ 72 h 505"/>
                  <a:gd name="T86" fmla="*/ 195 w 610"/>
                  <a:gd name="T87" fmla="*/ 101 h 505"/>
                  <a:gd name="T88" fmla="*/ 228 w 610"/>
                  <a:gd name="T89" fmla="*/ 125 h 505"/>
                  <a:gd name="T90" fmla="*/ 248 w 610"/>
                  <a:gd name="T91" fmla="*/ 149 h 505"/>
                  <a:gd name="T92" fmla="*/ 267 w 610"/>
                  <a:gd name="T93" fmla="*/ 175 h 505"/>
                  <a:gd name="T94" fmla="*/ 274 w 610"/>
                  <a:gd name="T95" fmla="*/ 200 h 505"/>
                  <a:gd name="T96" fmla="*/ 275 w 610"/>
                  <a:gd name="T97" fmla="*/ 24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a:solidFill>
                  <a:srgbClr val="000000"/>
                </a:solidFill>
                <a:prstDash val="solid"/>
                <a:round/>
              </a:ln>
            </p:spPr>
            <p:txBody>
              <a:bodyPr/>
              <a:lstStyle/>
              <a:p>
                <a:endParaRPr lang="en-US"/>
              </a:p>
            </p:txBody>
          </p:sp>
          <p:sp>
            <p:nvSpPr>
              <p:cNvPr id="11323" name="Freeform 48"/>
              <p:cNvSpPr/>
              <p:nvPr/>
            </p:nvSpPr>
            <p:spPr bwMode="auto">
              <a:xfrm>
                <a:off x="3140" y="1402"/>
                <a:ext cx="106" cy="58"/>
              </a:xfrm>
              <a:custGeom>
                <a:avLst/>
                <a:gdLst>
                  <a:gd name="T0" fmla="*/ 0 w 106"/>
                  <a:gd name="T1" fmla="*/ 0 h 58"/>
                  <a:gd name="T2" fmla="*/ 53 w 106"/>
                  <a:gd name="T3" fmla="*/ 28 h 58"/>
                  <a:gd name="T4" fmla="*/ 106 w 106"/>
                  <a:gd name="T5" fmla="*/ 58 h 58"/>
                  <a:gd name="T6" fmla="*/ 0 60000 65536"/>
                  <a:gd name="T7" fmla="*/ 0 60000 65536"/>
                  <a:gd name="T8" fmla="*/ 0 60000 65536"/>
                </a:gdLst>
                <a:ahLst/>
                <a:cxnLst>
                  <a:cxn ang="T6">
                    <a:pos x="T0" y="T1"/>
                  </a:cxn>
                  <a:cxn ang="T7">
                    <a:pos x="T2" y="T3"/>
                  </a:cxn>
                  <a:cxn ang="T8">
                    <a:pos x="T4" y="T5"/>
                  </a:cxn>
                </a:cxnLst>
                <a:rect l="0" t="0" r="r" b="b"/>
                <a:pathLst>
                  <a:path w="106" h="58">
                    <a:moveTo>
                      <a:pt x="0" y="0"/>
                    </a:moveTo>
                    <a:lnTo>
                      <a:pt x="53" y="28"/>
                    </a:lnTo>
                    <a:lnTo>
                      <a:pt x="106" y="58"/>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4" name="Freeform 49"/>
              <p:cNvSpPr/>
              <p:nvPr/>
            </p:nvSpPr>
            <p:spPr bwMode="auto">
              <a:xfrm rot="-1242821">
                <a:off x="3037" y="1616"/>
                <a:ext cx="15" cy="48"/>
              </a:xfrm>
              <a:custGeom>
                <a:avLst/>
                <a:gdLst>
                  <a:gd name="T0" fmla="*/ 5 w 70"/>
                  <a:gd name="T1" fmla="*/ 0 h 169"/>
                  <a:gd name="T2" fmla="*/ 11 w 70"/>
                  <a:gd name="T3" fmla="*/ 15 h 169"/>
                  <a:gd name="T4" fmla="*/ 15 w 70"/>
                  <a:gd name="T5" fmla="*/ 24 h 169"/>
                  <a:gd name="T6" fmla="*/ 15 w 70"/>
                  <a:gd name="T7" fmla="*/ 32 h 169"/>
                  <a:gd name="T8" fmla="*/ 12 w 70"/>
                  <a:gd name="T9" fmla="*/ 40 h 169"/>
                  <a:gd name="T10" fmla="*/ 6 w 70"/>
                  <a:gd name="T11" fmla="*/ 45 h 169"/>
                  <a:gd name="T12" fmla="*/ 0 w 70"/>
                  <a:gd name="T13" fmla="*/ 48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5" name="Freeform 50"/>
              <p:cNvSpPr/>
              <p:nvPr/>
            </p:nvSpPr>
            <p:spPr bwMode="auto">
              <a:xfrm rot="-1448732">
                <a:off x="3112" y="1454"/>
                <a:ext cx="6" cy="17"/>
              </a:xfrm>
              <a:custGeom>
                <a:avLst/>
                <a:gdLst>
                  <a:gd name="T0" fmla="*/ 6 w 6"/>
                  <a:gd name="T1" fmla="*/ 0 h 17"/>
                  <a:gd name="T2" fmla="*/ 2 w 6"/>
                  <a:gd name="T3" fmla="*/ 9 h 17"/>
                  <a:gd name="T4" fmla="*/ 0 w 6"/>
                  <a:gd name="T5" fmla="*/ 17 h 17"/>
                  <a:gd name="T6" fmla="*/ 0 60000 65536"/>
                  <a:gd name="T7" fmla="*/ 0 60000 65536"/>
                  <a:gd name="T8" fmla="*/ 0 60000 65536"/>
                </a:gdLst>
                <a:ahLst/>
                <a:cxnLst>
                  <a:cxn ang="T6">
                    <a:pos x="T0" y="T1"/>
                  </a:cxn>
                  <a:cxn ang="T7">
                    <a:pos x="T2" y="T3"/>
                  </a:cxn>
                  <a:cxn ang="T8">
                    <a:pos x="T4" y="T5"/>
                  </a:cxn>
                </a:cxnLst>
                <a:rect l="0" t="0" r="r" b="b"/>
                <a:pathLst>
                  <a:path w="6" h="17">
                    <a:moveTo>
                      <a:pt x="6" y="0"/>
                    </a:moveTo>
                    <a:lnTo>
                      <a:pt x="2" y="9"/>
                    </a:lnTo>
                    <a:lnTo>
                      <a:pt x="0" y="17"/>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6" name="Freeform 51"/>
              <p:cNvSpPr/>
              <p:nvPr/>
            </p:nvSpPr>
            <p:spPr bwMode="auto">
              <a:xfrm rot="-996419">
                <a:off x="3023" y="1438"/>
                <a:ext cx="3" cy="14"/>
              </a:xfrm>
              <a:custGeom>
                <a:avLst/>
                <a:gdLst>
                  <a:gd name="T0" fmla="*/ 3 w 3"/>
                  <a:gd name="T1" fmla="*/ 0 h 14"/>
                  <a:gd name="T2" fmla="*/ 0 w 3"/>
                  <a:gd name="T3" fmla="*/ 7 h 14"/>
                  <a:gd name="T4" fmla="*/ 0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3" y="0"/>
                    </a:moveTo>
                    <a:lnTo>
                      <a:pt x="0" y="7"/>
                    </a:lnTo>
                    <a:lnTo>
                      <a:pt x="0" y="1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 name="Group 52"/>
              <p:cNvGrpSpPr/>
              <p:nvPr/>
            </p:nvGrpSpPr>
            <p:grpSpPr bwMode="auto">
              <a:xfrm rot="-9224892">
                <a:off x="3406" y="1698"/>
                <a:ext cx="242" cy="270"/>
                <a:chOff x="2457" y="2549"/>
                <a:chExt cx="557" cy="547"/>
              </a:xfrm>
            </p:grpSpPr>
            <p:sp>
              <p:nvSpPr>
                <p:cNvPr id="11331" name="Freeform 53"/>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endParaRPr lang="en-US"/>
                </a:p>
              </p:txBody>
            </p:sp>
            <p:sp>
              <p:nvSpPr>
                <p:cNvPr id="11332" name="Oval 54"/>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endParaRPr lang="en-US"/>
                </a:p>
              </p:txBody>
            </p:sp>
          </p:grpSp>
          <p:sp>
            <p:nvSpPr>
              <p:cNvPr id="11328" name="Freeform 55"/>
              <p:cNvSpPr/>
              <p:nvPr/>
            </p:nvSpPr>
            <p:spPr bwMode="auto">
              <a:xfrm rot="-5887819">
                <a:off x="3109" y="1667"/>
                <a:ext cx="13" cy="9"/>
              </a:xfrm>
              <a:custGeom>
                <a:avLst/>
                <a:gdLst>
                  <a:gd name="T0" fmla="*/ 13 w 55"/>
                  <a:gd name="T1" fmla="*/ 9 h 33"/>
                  <a:gd name="T2" fmla="*/ 6 w 55"/>
                  <a:gd name="T3" fmla="*/ 6 h 33"/>
                  <a:gd name="T4" fmla="*/ 2 w 55"/>
                  <a:gd name="T5" fmla="*/ 2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9" name="Freeform 56"/>
              <p:cNvSpPr/>
              <p:nvPr/>
            </p:nvSpPr>
            <p:spPr bwMode="auto">
              <a:xfrm rot="-487818">
                <a:off x="3226" y="1413"/>
                <a:ext cx="47" cy="29"/>
              </a:xfrm>
              <a:custGeom>
                <a:avLst/>
                <a:gdLst>
                  <a:gd name="T0" fmla="*/ 0 w 53"/>
                  <a:gd name="T1" fmla="*/ 0 h 34"/>
                  <a:gd name="T2" fmla="*/ 15 w 53"/>
                  <a:gd name="T3" fmla="*/ 7 h 34"/>
                  <a:gd name="T4" fmla="*/ 47 w 53"/>
                  <a:gd name="T5" fmla="*/ 29 h 34"/>
                  <a:gd name="T6" fmla="*/ 0 60000 65536"/>
                  <a:gd name="T7" fmla="*/ 0 60000 65536"/>
                  <a:gd name="T8" fmla="*/ 0 60000 65536"/>
                </a:gdLst>
                <a:ahLst/>
                <a:cxnLst>
                  <a:cxn ang="T6">
                    <a:pos x="T0" y="T1"/>
                  </a:cxn>
                  <a:cxn ang="T7">
                    <a:pos x="T2" y="T3"/>
                  </a:cxn>
                  <a:cxn ang="T8">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30" name="Freeform 57"/>
              <p:cNvSpPr/>
              <p:nvPr/>
            </p:nvSpPr>
            <p:spPr bwMode="auto">
              <a:xfrm>
                <a:off x="2956" y="1405"/>
                <a:ext cx="40" cy="7"/>
              </a:xfrm>
              <a:custGeom>
                <a:avLst/>
                <a:gdLst>
                  <a:gd name="T0" fmla="*/ 0 w 40"/>
                  <a:gd name="T1" fmla="*/ 4 h 7"/>
                  <a:gd name="T2" fmla="*/ 16 w 40"/>
                  <a:gd name="T3" fmla="*/ 6 h 7"/>
                  <a:gd name="T4" fmla="*/ 25 w 40"/>
                  <a:gd name="T5" fmla="*/ 7 h 7"/>
                  <a:gd name="T6" fmla="*/ 33 w 40"/>
                  <a:gd name="T7" fmla="*/ 5 h 7"/>
                  <a:gd name="T8" fmla="*/ 40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0" y="4"/>
                    </a:moveTo>
                    <a:lnTo>
                      <a:pt x="16" y="6"/>
                    </a:lnTo>
                    <a:lnTo>
                      <a:pt x="25" y="7"/>
                    </a:lnTo>
                    <a:lnTo>
                      <a:pt x="33" y="5"/>
                    </a:lnTo>
                    <a:lnTo>
                      <a:pt x="4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54695" name="Text Box 71"/>
          <p:cNvSpPr txBox="1">
            <a:spLocks noChangeArrowheads="1"/>
          </p:cNvSpPr>
          <p:nvPr/>
        </p:nvSpPr>
        <p:spPr bwMode="auto">
          <a:xfrm>
            <a:off x="3962400" y="4267200"/>
            <a:ext cx="914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M</a:t>
            </a:r>
          </a:p>
        </p:txBody>
      </p:sp>
      <p:sp>
        <p:nvSpPr>
          <p:cNvPr id="154696" name="Text Box 72"/>
          <p:cNvSpPr txBox="1">
            <a:spLocks noChangeArrowheads="1"/>
          </p:cNvSpPr>
          <p:nvPr/>
        </p:nvSpPr>
        <p:spPr bwMode="auto">
          <a:xfrm>
            <a:off x="9550400" y="5105400"/>
            <a:ext cx="60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N</a:t>
            </a:r>
          </a:p>
        </p:txBody>
      </p:sp>
      <p:sp>
        <p:nvSpPr>
          <p:cNvPr id="41" name="Text Box 74"/>
          <p:cNvSpPr txBox="1"/>
          <p:nvPr/>
        </p:nvSpPr>
        <p:spPr>
          <a:xfrm>
            <a:off x="188685" y="236991"/>
            <a:ext cx="10058400" cy="1569660"/>
          </a:xfrm>
          <a:prstGeom prst="rect">
            <a:avLst/>
          </a:prstGeom>
          <a:noFill/>
          <a:ln w="9525">
            <a:noFill/>
          </a:ln>
        </p:spPr>
        <p:txBody>
          <a:bodyPr wrap="square">
            <a:spAutoFit/>
          </a:bodyPr>
          <a:lstStyle/>
          <a:p>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Làm</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thế</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nào</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err="1" smtClean="0">
                <a:solidFill>
                  <a:srgbClr val="006600"/>
                </a:solidFill>
                <a:latin typeface="Times New Roman" panose="02020603050405020304" pitchFamily="18" charset="0"/>
                <a:cs typeface="Times New Roman" panose="02020603050405020304" pitchFamily="18" charset="0"/>
              </a:rPr>
              <a:t>để</a:t>
            </a:r>
            <a:r>
              <a:rPr lang="en-US" sz="3200" b="1" i="1" u="none" dirty="0" smtClean="0">
                <a:solidFill>
                  <a:srgbClr val="006600"/>
                </a:solidFill>
                <a:latin typeface="Times New Roman" panose="02020603050405020304" pitchFamily="18" charset="0"/>
                <a:cs typeface="Times New Roman" panose="02020603050405020304" pitchFamily="18" charset="0"/>
              </a:rPr>
              <a:t> </a:t>
            </a:r>
            <a:r>
              <a:rPr lang="en-US" sz="3200" b="1" i="1" u="none" dirty="0">
                <a:solidFill>
                  <a:srgbClr val="006600"/>
                </a:solidFill>
                <a:latin typeface="Times New Roman" panose="02020603050405020304" pitchFamily="18" charset="0"/>
                <a:cs typeface="Times New Roman" panose="02020603050405020304" pitchFamily="18" charset="0"/>
              </a:rPr>
              <a:t>s</a:t>
            </a:r>
            <a:r>
              <a:rPr sz="3200" b="1" i="1" u="none" dirty="0" smtClean="0">
                <a:solidFill>
                  <a:srgbClr val="006600"/>
                </a:solidFill>
                <a:latin typeface="Times New Roman" panose="02020603050405020304" pitchFamily="18" charset="0"/>
                <a:cs typeface="Times New Roman" panose="02020603050405020304" pitchFamily="18" charset="0"/>
              </a:rPr>
              <a:t>o </a:t>
            </a:r>
            <a:r>
              <a:rPr sz="3200" b="1" i="1" u="none" dirty="0">
                <a:solidFill>
                  <a:srgbClr val="006600"/>
                </a:solidFill>
                <a:latin typeface="Times New Roman" panose="02020603050405020304" pitchFamily="18" charset="0"/>
                <a:cs typeface="Times New Roman" panose="02020603050405020304" pitchFamily="18" charset="0"/>
              </a:rPr>
              <a:t>sánh khoảng cách từ một điểm của vật đến gương v</a:t>
            </a:r>
            <a:r>
              <a:rPr sz="3200" b="1" i="1" u="none" dirty="0">
                <a:solidFill>
                  <a:srgbClr val="006600"/>
                </a:solidFill>
                <a:latin typeface="Times New Roman" panose="02020603050405020304" pitchFamily="18" charset="0"/>
                <a:ea typeface="Times New Roman" panose="02020603050405020304" pitchFamily="18" charset="0"/>
              </a:rPr>
              <a:t>à</a:t>
            </a:r>
            <a:r>
              <a:rPr sz="3200" b="1" i="1" u="none" dirty="0">
                <a:solidFill>
                  <a:srgbClr val="006600"/>
                </a:solidFill>
                <a:latin typeface="Times New Roman" panose="02020603050405020304" pitchFamily="18" charset="0"/>
                <a:cs typeface="Times New Roman" panose="02020603050405020304" pitchFamily="18" charset="0"/>
              </a:rPr>
              <a:t> khoảng cách từ ảnh của điểm đó đến gương.</a:t>
            </a:r>
            <a:endParaRPr sz="3200" b="1" i="1" u="none" dirty="0">
              <a:solidFill>
                <a:srgbClr val="006600"/>
              </a:solidFill>
              <a:latin typeface="Times New Roman" panose="02020603050405020304" pitchFamily="18" charset="0"/>
              <a:ea typeface="Times New Roman" panose="02020603050405020304" pitchFamily="18" charset="0"/>
            </a:endParaRPr>
          </a:p>
        </p:txBody>
      </p:sp>
      <p:sp>
        <p:nvSpPr>
          <p:cNvPr id="42" name="Text Box 44"/>
          <p:cNvSpPr txBox="1"/>
          <p:nvPr/>
        </p:nvSpPr>
        <p:spPr>
          <a:xfrm>
            <a:off x="362857" y="1807029"/>
            <a:ext cx="4267200" cy="646331"/>
          </a:xfrm>
          <a:prstGeom prst="rect">
            <a:avLst/>
          </a:prstGeom>
          <a:noFill/>
          <a:ln w="9525">
            <a:noFill/>
          </a:ln>
        </p:spPr>
        <p:txBody>
          <a:bodyPr>
            <a:spAutoFit/>
          </a:bodyPr>
          <a:lstStyle/>
          <a:p>
            <a:r>
              <a:rPr sz="3600" u="none" dirty="0">
                <a:latin typeface="Times New Roman" panose="02020603050405020304" pitchFamily="18" charset="0"/>
                <a:cs typeface="Times New Roman" panose="02020603050405020304" pitchFamily="18" charset="0"/>
              </a:rPr>
              <a:t>Thí nghiệm :</a:t>
            </a:r>
            <a:endParaRPr sz="3600" u="none" dirty="0">
              <a:latin typeface="Times New Roman" panose="02020603050405020304" pitchFamily="18" charset="0"/>
              <a:ea typeface="Times New Roman" panose="02020603050405020304" pitchFamily="18" charset="0"/>
            </a:endParaRP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4635"/>
                                        </p:tgtEl>
                                        <p:attrNameLst>
                                          <p:attrName>style.visibility</p:attrName>
                                        </p:attrNameLst>
                                      </p:cBhvr>
                                      <p:to>
                                        <p:strVal val="visible"/>
                                      </p:to>
                                    </p:set>
                                    <p:animEffect transition="in" filter="fade">
                                      <p:cBhvr>
                                        <p:cTn id="12" dur="1000"/>
                                        <p:tgtEl>
                                          <p:spTgt spid="15463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54636"/>
                                        </p:tgtEl>
                                        <p:attrNameLst>
                                          <p:attrName>style.visibility</p:attrName>
                                        </p:attrNameLst>
                                      </p:cBhvr>
                                      <p:to>
                                        <p:strVal val="visible"/>
                                      </p:to>
                                    </p:set>
                                    <p:animEffect transition="in" filter="fade">
                                      <p:cBhvr>
                                        <p:cTn id="16" dur="1000"/>
                                        <p:tgtEl>
                                          <p:spTgt spid="15463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4637"/>
                                        </p:tgtEl>
                                        <p:attrNameLst>
                                          <p:attrName>style.visibility</p:attrName>
                                        </p:attrNameLst>
                                      </p:cBhvr>
                                      <p:to>
                                        <p:strVal val="visible"/>
                                      </p:to>
                                    </p:set>
                                    <p:animEffect transition="in" filter="fade">
                                      <p:cBhvr>
                                        <p:cTn id="21" dur="1000"/>
                                        <p:tgtEl>
                                          <p:spTgt spid="154637"/>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54638"/>
                                        </p:tgtEl>
                                        <p:attrNameLst>
                                          <p:attrName>style.visibility</p:attrName>
                                        </p:attrNameLst>
                                      </p:cBhvr>
                                      <p:to>
                                        <p:strVal val="visible"/>
                                      </p:to>
                                    </p:set>
                                    <p:animEffect transition="in" filter="fade">
                                      <p:cBhvr>
                                        <p:cTn id="25" dur="1000"/>
                                        <p:tgtEl>
                                          <p:spTgt spid="15463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63" presetClass="path" presetSubtype="0" accel="50000" decel="50000" fill="hold" nodeType="clickEffect">
                                  <p:stCondLst>
                                    <p:cond delay="0"/>
                                  </p:stCondLst>
                                  <p:childTnLst>
                                    <p:animMotion origin="layout" path="M 2.22222E-6 4.44444E-6 L 0.33055 0.07777 " pathEditMode="relative" rAng="0" ptsTypes="AA">
                                      <p:cBhvr>
                                        <p:cTn id="34" dur="2000" fill="hold"/>
                                        <p:tgtEl>
                                          <p:spTgt spid="2"/>
                                        </p:tgtEl>
                                        <p:attrNameLst>
                                          <p:attrName>ppt_x</p:attrName>
                                          <p:attrName>ppt_y</p:attrName>
                                        </p:attrNameLst>
                                      </p:cBhvr>
                                      <p:rCtr x="16528" y="3889"/>
                                    </p:animMotion>
                                  </p:childTnLst>
                                </p:cTn>
                              </p:par>
                              <p:par>
                                <p:cTn id="35" presetID="10" presetClass="entr" presetSubtype="0" fill="hold" nodeType="withEffect">
                                  <p:stCondLst>
                                    <p:cond delay="0"/>
                                  </p:stCondLst>
                                  <p:childTnLst>
                                    <p:set>
                                      <p:cBhvr>
                                        <p:cTn id="36" dur="1" fill="hold">
                                          <p:stCondLst>
                                            <p:cond delay="0"/>
                                          </p:stCondLst>
                                        </p:cTn>
                                        <p:tgtEl>
                                          <p:spTgt spid="154639"/>
                                        </p:tgtEl>
                                        <p:attrNameLst>
                                          <p:attrName>style.visibility</p:attrName>
                                        </p:attrNameLst>
                                      </p:cBhvr>
                                      <p:to>
                                        <p:strVal val="visible"/>
                                      </p:to>
                                    </p:set>
                                    <p:animEffect transition="in" filter="fade">
                                      <p:cBhvr>
                                        <p:cTn id="37" dur="2000"/>
                                        <p:tgtEl>
                                          <p:spTgt spid="154639"/>
                                        </p:tgtEl>
                                      </p:cBhvr>
                                    </p:animEffect>
                                  </p:childTnLst>
                                </p:cTn>
                              </p:par>
                            </p:childTnLst>
                          </p:cTn>
                        </p:par>
                        <p:par>
                          <p:cTn id="38" fill="hold">
                            <p:stCondLst>
                              <p:cond delay="2000"/>
                            </p:stCondLst>
                            <p:childTnLst>
                              <p:par>
                                <p:cTn id="39" presetID="3" presetClass="entr" presetSubtype="10" fill="hold" grpId="0" nodeType="afterEffect">
                                  <p:stCondLst>
                                    <p:cond delay="0"/>
                                  </p:stCondLst>
                                  <p:childTnLst>
                                    <p:set>
                                      <p:cBhvr>
                                        <p:cTn id="40" dur="1" fill="hold">
                                          <p:stCondLst>
                                            <p:cond delay="0"/>
                                          </p:stCondLst>
                                        </p:cTn>
                                        <p:tgtEl>
                                          <p:spTgt spid="154695"/>
                                        </p:tgtEl>
                                        <p:attrNameLst>
                                          <p:attrName>style.visibility</p:attrName>
                                        </p:attrNameLst>
                                      </p:cBhvr>
                                      <p:to>
                                        <p:strVal val="visible"/>
                                      </p:to>
                                    </p:set>
                                    <p:animEffect transition="in" filter="blinds(horizontal)">
                                      <p:cBhvr>
                                        <p:cTn id="41" dur="500"/>
                                        <p:tgtEl>
                                          <p:spTgt spid="154695"/>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54696"/>
                                        </p:tgtEl>
                                        <p:attrNameLst>
                                          <p:attrName>style.visibility</p:attrName>
                                        </p:attrNameLst>
                                      </p:cBhvr>
                                      <p:to>
                                        <p:strVal val="visible"/>
                                      </p:to>
                                    </p:set>
                                    <p:animEffect transition="in" filter="blinds(horizontal)">
                                      <p:cBhvr>
                                        <p:cTn id="44" dur="500"/>
                                        <p:tgtEl>
                                          <p:spTgt spid="154696"/>
                                        </p:tgtEl>
                                      </p:cBhvr>
                                    </p:animEffec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0.33055 0.07777 L 0.54722 -0.1 " pathEditMode="relative" rAng="0" ptsTypes="AA">
                                      <p:cBhvr>
                                        <p:cTn id="48" dur="2000" fill="hold"/>
                                        <p:tgtEl>
                                          <p:spTgt spid="2"/>
                                        </p:tgtEl>
                                        <p:attrNameLst>
                                          <p:attrName>ppt_x</p:attrName>
                                          <p:attrName>ppt_y</p:attrName>
                                        </p:attrNameLst>
                                      </p:cBhvr>
                                      <p:rCtr x="10833" y="-8889"/>
                                    </p:animMotion>
                                  </p:childTnLst>
                                </p:cTn>
                              </p:par>
                            </p:childTnLst>
                          </p:cTn>
                        </p:par>
                      </p:childTnLst>
                    </p:cTn>
                  </p:par>
                  <p:par>
                    <p:cTn id="49" fill="hold">
                      <p:stCondLst>
                        <p:cond delay="indefinite"/>
                      </p:stCondLst>
                      <p:childTnLst>
                        <p:par>
                          <p:cTn id="50" fill="hold">
                            <p:stCondLst>
                              <p:cond delay="0"/>
                            </p:stCondLst>
                            <p:childTnLst>
                              <p:par>
                                <p:cTn id="51" presetID="63" presetClass="path" presetSubtype="0" accel="50000" decel="50000" fill="hold" nodeType="clickEffect">
                                  <p:stCondLst>
                                    <p:cond delay="0"/>
                                  </p:stCondLst>
                                  <p:childTnLst>
                                    <p:animMotion origin="layout" path="M 0.54722 -0.10007 L 0.18055 -0.02219 " pathEditMode="relative" rAng="0" ptsTypes="AA">
                                      <p:cBhvr>
                                        <p:cTn id="52" dur="2000" fill="hold"/>
                                        <p:tgtEl>
                                          <p:spTgt spid="2"/>
                                        </p:tgtEl>
                                        <p:attrNameLst>
                                          <p:attrName>ppt_x</p:attrName>
                                          <p:attrName>ppt_y</p:attrName>
                                        </p:attrNameLst>
                                      </p:cBhvr>
                                      <p:rCtr x="-18333" y="3883"/>
                                    </p:animMotion>
                                  </p:childTnLst>
                                </p:cTn>
                              </p:par>
                            </p:childTnLst>
                          </p:cTn>
                        </p:par>
                      </p:childTnLst>
                    </p:cTn>
                  </p:par>
                  <p:par>
                    <p:cTn id="53" fill="hold">
                      <p:stCondLst>
                        <p:cond delay="indefinite"/>
                      </p:stCondLst>
                      <p:childTnLst>
                        <p:par>
                          <p:cTn id="54" fill="hold">
                            <p:stCondLst>
                              <p:cond delay="0"/>
                            </p:stCondLst>
                            <p:childTnLst>
                              <p:par>
                                <p:cTn id="55" presetID="35" presetClass="path" presetSubtype="0" accel="50000" decel="50000" fill="hold" nodeType="clickEffect">
                                  <p:stCondLst>
                                    <p:cond delay="0"/>
                                  </p:stCondLst>
                                  <p:childTnLst>
                                    <p:animMotion origin="layout" path="M 0.18055 -0.01618 L 0.25555 -0.07165 " pathEditMode="relative" rAng="0" ptsTypes="AA">
                                      <p:cBhvr>
                                        <p:cTn id="56" dur="2000" fill="hold"/>
                                        <p:tgtEl>
                                          <p:spTgt spid="2"/>
                                        </p:tgtEl>
                                        <p:attrNameLst>
                                          <p:attrName>ppt_x</p:attrName>
                                          <p:attrName>ppt_y</p:attrName>
                                        </p:attrNameLst>
                                      </p:cBhvr>
                                      <p:rCtr x="3750" y="-2773"/>
                                    </p:animMotion>
                                  </p:childTnLst>
                                </p:cTn>
                              </p:par>
                            </p:childTnLst>
                          </p:cTn>
                        </p:par>
                        <p:par>
                          <p:cTn id="57" fill="hold">
                            <p:stCondLst>
                              <p:cond delay="2000"/>
                            </p:stCondLst>
                            <p:childTnLst>
                              <p:par>
                                <p:cTn id="58" presetID="35" presetClass="path" presetSubtype="0" accel="50000" decel="50000" fill="hold" nodeType="afterEffect">
                                  <p:stCondLst>
                                    <p:cond delay="0"/>
                                  </p:stCondLst>
                                  <p:childTnLst>
                                    <p:animMotion origin="layout" path="M 0.25555 -0.07165 L 0.27222 3.1939E-6 " pathEditMode="relative" rAng="0" ptsTypes="AA">
                                      <p:cBhvr>
                                        <p:cTn id="59" dur="2000" fill="hold"/>
                                        <p:tgtEl>
                                          <p:spTgt spid="2"/>
                                        </p:tgtEl>
                                        <p:attrNameLst>
                                          <p:attrName>ppt_x</p:attrName>
                                          <p:attrName>ppt_y</p:attrName>
                                        </p:attrNameLst>
                                      </p:cBhvr>
                                      <p:rCtr x="833" y="3582"/>
                                    </p:animMotion>
                                  </p:childTnLst>
                                </p:cTn>
                              </p:par>
                            </p:childTnLst>
                          </p:cTn>
                        </p:par>
                        <p:par>
                          <p:cTn id="60" fill="hold">
                            <p:stCondLst>
                              <p:cond delay="4000"/>
                            </p:stCondLst>
                            <p:childTnLst>
                              <p:par>
                                <p:cTn id="61" presetID="63" presetClass="path" presetSubtype="0" accel="50000" decel="50000" fill="hold" nodeType="afterEffect">
                                  <p:stCondLst>
                                    <p:cond delay="0"/>
                                  </p:stCondLst>
                                  <p:childTnLst>
                                    <p:animMotion origin="layout" path="M 0.27222 3.1939E-6 L 0.18055 -0.02219 " pathEditMode="relative" rAng="0" ptsTypes="AA">
                                      <p:cBhvr>
                                        <p:cTn id="62" dur="2000" fill="hold"/>
                                        <p:tgtEl>
                                          <p:spTgt spid="2"/>
                                        </p:tgtEl>
                                        <p:attrNameLst>
                                          <p:attrName>ppt_x</p:attrName>
                                          <p:attrName>ppt_y</p:attrName>
                                        </p:attrNameLst>
                                      </p:cBhvr>
                                      <p:rCtr x="-4583" y="-1109"/>
                                    </p:animMotion>
                                  </p:childTnLst>
                                </p:cTn>
                              </p:par>
                            </p:childTnLst>
                          </p:cTn>
                        </p:par>
                      </p:childTnLst>
                    </p:cTn>
                  </p:par>
                  <p:par>
                    <p:cTn id="63" fill="hold">
                      <p:stCondLst>
                        <p:cond delay="indefinite"/>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0 0  L 0 -0.33333  E" pathEditMode="relative" ptsTypes="">
                                      <p:cBhvr>
                                        <p:cTn id="66" dur="3000" fill="hold"/>
                                        <p:tgtEl>
                                          <p:spTgt spid="154629"/>
                                        </p:tgtEl>
                                        <p:attrNameLst>
                                          <p:attrName>ppt_x</p:attrName>
                                          <p:attrName>ppt_y</p:attrName>
                                        </p:attrNameLst>
                                      </p:cBhvr>
                                    </p:animMotion>
                                  </p:childTnLst>
                                </p:cTn>
                              </p:par>
                              <p:par>
                                <p:cTn id="67" presetID="10" presetClass="exit" presetSubtype="0" fill="hold" nodeType="withEffect">
                                  <p:stCondLst>
                                    <p:cond delay="0"/>
                                  </p:stCondLst>
                                  <p:childTnLst>
                                    <p:animEffect transition="out" filter="fade">
                                      <p:cBhvr>
                                        <p:cTn id="68" dur="2000"/>
                                        <p:tgtEl>
                                          <p:spTgt spid="154662"/>
                                        </p:tgtEl>
                                      </p:cBhvr>
                                    </p:animEffect>
                                    <p:set>
                                      <p:cBhvr>
                                        <p:cTn id="69" dur="1" fill="hold">
                                          <p:stCondLst>
                                            <p:cond delay="1999"/>
                                          </p:stCondLst>
                                        </p:cTn>
                                        <p:tgtEl>
                                          <p:spTgt spid="15466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2000"/>
                                        <p:tgtEl>
                                          <p:spTgt spid="154630"/>
                                        </p:tgtEl>
                                      </p:cBhvr>
                                    </p:animEffect>
                                    <p:set>
                                      <p:cBhvr>
                                        <p:cTn id="72" dur="1" fill="hold">
                                          <p:stCondLst>
                                            <p:cond delay="1999"/>
                                          </p:stCondLst>
                                        </p:cTn>
                                        <p:tgtEl>
                                          <p:spTgt spid="154630"/>
                                        </p:tgtEl>
                                        <p:attrNameLst>
                                          <p:attrName>style.visibility</p:attrName>
                                        </p:attrNameLst>
                                      </p:cBhvr>
                                      <p:to>
                                        <p:strVal val="hidden"/>
                                      </p:to>
                                    </p:set>
                                  </p:childTnLst>
                                </p:cTn>
                              </p:par>
                            </p:childTnLst>
                          </p:cTn>
                        </p:par>
                        <p:par>
                          <p:cTn id="73" fill="hold">
                            <p:stCondLst>
                              <p:cond delay="3000"/>
                            </p:stCondLst>
                            <p:childTnLst>
                              <p:par>
                                <p:cTn id="74" presetID="63" presetClass="path" presetSubtype="0" accel="50000" decel="50000" fill="hold" grpId="1" nodeType="afterEffect">
                                  <p:stCondLst>
                                    <p:cond delay="0"/>
                                  </p:stCondLst>
                                  <p:childTnLst>
                                    <p:animMotion origin="layout" path="M 3.33333E-6 -0.33333 L 0.25 -0.33333 " pathEditMode="relative" rAng="0" ptsTypes="AA">
                                      <p:cBhvr>
                                        <p:cTn id="75" dur="2000" fill="hold"/>
                                        <p:tgtEl>
                                          <p:spTgt spid="154629"/>
                                        </p:tgtEl>
                                        <p:attrNameLst>
                                          <p:attrName>ppt_x</p:attrName>
                                          <p:attrName>ppt_y</p:attrName>
                                        </p:attrNameLst>
                                      </p:cBhvr>
                                      <p:rCtr x="12500" y="0"/>
                                    </p:animMotion>
                                  </p:childTnLst>
                                </p:cTn>
                              </p:par>
                              <p:par>
                                <p:cTn id="76" presetID="10" presetClass="exit" presetSubtype="0" fill="hold" grpId="2" nodeType="withEffect">
                                  <p:stCondLst>
                                    <p:cond delay="0"/>
                                  </p:stCondLst>
                                  <p:childTnLst>
                                    <p:animEffect transition="out" filter="fade">
                                      <p:cBhvr>
                                        <p:cTn id="77" dur="2000"/>
                                        <p:tgtEl>
                                          <p:spTgt spid="154629"/>
                                        </p:tgtEl>
                                      </p:cBhvr>
                                    </p:animEffect>
                                    <p:set>
                                      <p:cBhvr>
                                        <p:cTn id="78" dur="1" fill="hold">
                                          <p:stCondLst>
                                            <p:cond delay="1999"/>
                                          </p:stCondLst>
                                        </p:cTn>
                                        <p:tgtEl>
                                          <p:spTgt spid="15462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42" presetClass="exit" presetSubtype="0" fill="hold" nodeType="clickEffect">
                                  <p:stCondLst>
                                    <p:cond delay="0"/>
                                  </p:stCondLst>
                                  <p:childTnLst>
                                    <p:animEffect transition="out" filter="fade">
                                      <p:cBhvr>
                                        <p:cTn id="82" dur="1000"/>
                                        <p:tgtEl>
                                          <p:spTgt spid="2"/>
                                        </p:tgtEl>
                                      </p:cBhvr>
                                    </p:animEffect>
                                    <p:anim calcmode="lin" valueType="num">
                                      <p:cBhvr>
                                        <p:cTn id="83" dur="1000"/>
                                        <p:tgtEl>
                                          <p:spTgt spid="2"/>
                                        </p:tgtEl>
                                        <p:attrNameLst>
                                          <p:attrName>ppt_x</p:attrName>
                                        </p:attrNameLst>
                                      </p:cBhvr>
                                      <p:tavLst>
                                        <p:tav tm="0">
                                          <p:val>
                                            <p:strVal val="ppt_x"/>
                                          </p:val>
                                        </p:tav>
                                        <p:tav tm="100000">
                                          <p:val>
                                            <p:strVal val="ppt_x"/>
                                          </p:val>
                                        </p:tav>
                                      </p:tavLst>
                                    </p:anim>
                                    <p:anim calcmode="lin" valueType="num">
                                      <p:cBhvr>
                                        <p:cTn id="84" dur="1000"/>
                                        <p:tgtEl>
                                          <p:spTgt spid="2"/>
                                        </p:tgtEl>
                                        <p:attrNameLst>
                                          <p:attrName>ppt_y</p:attrName>
                                        </p:attrNameLst>
                                      </p:cBhvr>
                                      <p:tavLst>
                                        <p:tav tm="0">
                                          <p:val>
                                            <p:strVal val="ppt_y"/>
                                          </p:val>
                                        </p:tav>
                                        <p:tav tm="100000">
                                          <p:val>
                                            <p:strVal val="ppt_y+.1"/>
                                          </p:val>
                                        </p:tav>
                                      </p:tavLst>
                                    </p:anim>
                                    <p:set>
                                      <p:cBhvr>
                                        <p:cTn id="85"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nimBg="1"/>
      <p:bldP spid="154629" grpId="1" animBg="1"/>
      <p:bldP spid="154629" grpId="2" animBg="1"/>
      <p:bldP spid="154635" grpId="0" animBg="1"/>
      <p:bldP spid="154636" grpId="0" animBg="1"/>
      <p:bldP spid="154637" grpId="0"/>
      <p:bldP spid="154638" grpId="0"/>
      <p:bldP spid="154695" grpId="0"/>
      <p:bldP spid="154696" grpId="0"/>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93370"/>
            <a:ext cx="12192000" cy="610743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420286" y="3909842"/>
            <a:ext cx="1691716" cy="1957558"/>
          </a:xfrm>
          <a:prstGeom prst="rect">
            <a:avLst/>
          </a:prstGeom>
          <a:noFill/>
          <a:extLst>
            <a:ext uri="{909E8E84-426E-40DD-AFC4-6F175D3DCCD1}">
              <a14:hiddenFill xmlns="" xmlns:a14="http://schemas.microsoft.com/office/drawing/2010/main">
                <a:solidFill>
                  <a:srgbClr val="FFFFFF"/>
                </a:solidFill>
              </a14:hiddenFill>
            </a:ext>
          </a:extLst>
        </p:spPr>
      </p:pic>
      <p:sp>
        <p:nvSpPr>
          <p:cNvPr id="28" name="Rounded Rectangle 27"/>
          <p:cNvSpPr/>
          <p:nvPr/>
        </p:nvSpPr>
        <p:spPr>
          <a:xfrm>
            <a:off x="80469" y="3086342"/>
            <a:ext cx="2641600" cy="191679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đoạn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 xmlns:a14="http://schemas.microsoft.com/office/drawing/2010/main" val="0"/>
              </a:ext>
            </a:extLst>
          </a:blip>
          <a:srcRect/>
          <a:stretch>
            <a:fillRect/>
          </a:stretch>
        </p:blipFill>
        <p:spPr bwMode="auto">
          <a:xfrm flipH="1">
            <a:off x="2071079" y="5029200"/>
            <a:ext cx="960059" cy="1371600"/>
          </a:xfrm>
          <a:prstGeom prst="rect">
            <a:avLst/>
          </a:prstGeom>
          <a:noFill/>
          <a:extLst>
            <a:ext uri="{909E8E84-426E-40DD-AFC4-6F175D3DCCD1}">
              <a14:hiddenFill xmlns="" xmlns:a14="http://schemas.microsoft.com/office/drawing/2010/main">
                <a:solidFill>
                  <a:srgbClr val="FFFFFF"/>
                </a:solidFill>
              </a14:hiddenFill>
            </a:ext>
          </a:extLst>
        </p:spPr>
      </p:pic>
      <p:sp>
        <p:nvSpPr>
          <p:cNvPr id="33" name="Rounded Rectangle 32"/>
          <p:cNvSpPr/>
          <p:nvPr/>
        </p:nvSpPr>
        <p:spPr>
          <a:xfrm>
            <a:off x="3048002" y="3124200"/>
            <a:ext cx="2765703" cy="243840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B. </a:t>
            </a:r>
            <a:r>
              <a:rPr lang="en-US" sz="2400" dirty="0" err="1">
                <a:solidFill>
                  <a:srgbClr val="0033CC"/>
                </a:solidFill>
                <a:latin typeface="Times New Roman" panose="02020603050405020304" pitchFamily="18" charset="0"/>
                <a:cs typeface="Times New Roman" panose="02020603050405020304" pitchFamily="18" charset="0"/>
              </a:rPr>
              <a:t>vẽ</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mũi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tên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chỉ</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đường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truyền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của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ánh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ackgroundRemoval t="0" b="100000" l="0" r="100000">
                        <a14:foregroundMark x1="38702" y1="20433" x2="43750" y2="2427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858162" y="3623471"/>
            <a:ext cx="2585508" cy="1939131"/>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backgroundRemoval t="0" b="100000" l="0" r="100000">
                        <a14:foregroundMark x1="29510" y1="11426" x2="31189" y2="18066"/>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043460" y="4410570"/>
            <a:ext cx="1498177" cy="1609230"/>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flipH="1">
            <a:off x="4876800" y="-1295400"/>
            <a:ext cx="8534400" cy="8077200"/>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Rounded Rectangle 37"/>
          <p:cNvSpPr/>
          <p:nvPr/>
        </p:nvSpPr>
        <p:spPr>
          <a:xfrm>
            <a:off x="9217051" y="3112407"/>
            <a:ext cx="2873351" cy="214539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các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đoạn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hạn</a:t>
            </a:r>
            <a:endParaRPr lang="en-US" sz="2400" dirty="0">
              <a:solidFill>
                <a:srgbClr val="0033CC"/>
              </a:solidFill>
            </a:endParaRPr>
          </a:p>
        </p:txBody>
      </p:sp>
      <p:sp>
        <p:nvSpPr>
          <p:cNvPr id="39" name="Rounded Rectangle 38"/>
          <p:cNvSpPr/>
          <p:nvPr/>
        </p:nvSpPr>
        <p:spPr>
          <a:xfrm>
            <a:off x="6096000" y="3124200"/>
            <a:ext cx="2743200" cy="30480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bằng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đoạn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giới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hạn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mũi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tên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chỉ</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dường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truyền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của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ánh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2" cstate="print">
            <a:extLst>
              <a:ext uri="{BEBA8EAE-BF5A-486C-A8C5-ECC9F3942E4B}">
                <a14:imgProps xmlns="" xmlns:a14="http://schemas.microsoft.com/office/drawing/2010/main">
                  <a14:imgLayer r:embed="rId13">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409849"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3629049" y="1490957"/>
            <a:ext cx="5588000" cy="830997"/>
          </a:xfrm>
          <a:prstGeom prst="rect">
            <a:avLst/>
          </a:prstGeom>
          <a:noFill/>
        </p:spPr>
        <p:txBody>
          <a:bodyPr wrap="square" rtlCol="0">
            <a:spAutoFit/>
          </a:bodyPr>
          <a:lstStyle/>
          <a:p>
            <a:pPr algn="ctr"/>
            <a:r>
              <a:rPr lang="vi-VN" sz="2400" dirty="0" err="1">
                <a:latin typeface="+mj-lt"/>
              </a:rPr>
              <a:t>Người</a:t>
            </a:r>
            <a:r>
              <a:rPr lang="vi-VN" sz="2400" dirty="0">
                <a:latin typeface="+mj-lt"/>
              </a:rPr>
              <a:t> ta quy </a:t>
            </a:r>
            <a:r>
              <a:rPr lang="vi-VN" sz="2400" dirty="0" err="1">
                <a:latin typeface="+mj-lt"/>
              </a:rPr>
              <a:t>ước</a:t>
            </a:r>
            <a:r>
              <a:rPr lang="vi-VN" sz="2400" dirty="0">
                <a:latin typeface="+mj-lt"/>
              </a:rPr>
              <a:t> </a:t>
            </a:r>
            <a:r>
              <a:rPr lang="vi-VN" sz="2400" dirty="0" err="1">
                <a:latin typeface="+mj-lt"/>
              </a:rPr>
              <a:t>vẽ</a:t>
            </a:r>
            <a:r>
              <a:rPr lang="vi-VN" sz="2400" dirty="0">
                <a:latin typeface="+mj-lt"/>
              </a:rPr>
              <a:t> </a:t>
            </a:r>
            <a:r>
              <a:rPr lang="vi-VN" sz="2400" dirty="0" err="1">
                <a:latin typeface="+mj-lt"/>
              </a:rPr>
              <a:t>chùm</a:t>
            </a:r>
            <a:r>
              <a:rPr lang="vi-VN" sz="2400" dirty="0">
                <a:latin typeface="+mj-lt"/>
              </a:rPr>
              <a:t> </a:t>
            </a:r>
            <a:r>
              <a:rPr lang="vi-VN" sz="2400" dirty="0" err="1">
                <a:latin typeface="+mj-lt"/>
              </a:rPr>
              <a:t>sáng</a:t>
            </a:r>
            <a:r>
              <a:rPr lang="vi-VN" sz="2400" dirty="0">
                <a:latin typeface="+mj-lt"/>
              </a:rPr>
              <a:t> như </a:t>
            </a:r>
            <a:r>
              <a:rPr lang="vi-VN" sz="2400" dirty="0" err="1">
                <a:latin typeface="+mj-lt"/>
              </a:rPr>
              <a:t>thế</a:t>
            </a:r>
            <a:r>
              <a:rPr lang="vi-VN" sz="2400" dirty="0">
                <a:latin typeface="+mj-lt"/>
              </a:rPr>
              <a:t> </a:t>
            </a:r>
            <a:r>
              <a:rPr lang="vi-VN" sz="2400" dirty="0" err="1">
                <a:latin typeface="+mj-lt"/>
              </a:rPr>
              <a:t>nào</a:t>
            </a:r>
            <a:r>
              <a:rPr lang="vi-VN" sz="2400" dirty="0">
                <a:latin typeface="+mj-lt"/>
              </a:rPr>
              <a:t>?</a:t>
            </a:r>
            <a:endParaRPr lang="en-US" sz="2400" dirty="0">
              <a:solidFill>
                <a:srgbClr val="0033CC"/>
              </a:solidFill>
              <a:latin typeface="+mj-lt"/>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0464802" y="4876802"/>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ADMIN\Desktop\Doremon cau ca ( trac nghiem )\Picture1 (2).png"/>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0" name="Picture 3" descr="C:\Users\ADMIN\Desktop\Picture2.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0">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26">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43">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9">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6"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Explosion 2 56"/>
          <p:cNvSpPr/>
          <p:nvPr/>
        </p:nvSpPr>
        <p:spPr>
          <a:xfrm>
            <a:off x="8743897" y="241238"/>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42028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8"/>
                    </p:tgtEl>
                  </p:cond>
                </p:stCondLst>
                <p:endSync evt="end" delay="0">
                  <p:rtn val="all"/>
                </p:endSync>
                <p:childTnLst>
                  <p:par>
                    <p:cTn id="64" fill="hold">
                      <p:stCondLst>
                        <p:cond delay="0"/>
                      </p:stCondLst>
                      <p:childTnLst>
                        <p:par>
                          <p:cTn id="65" fill="hold">
                            <p:stCondLst>
                              <p:cond delay="0"/>
                            </p:stCondLst>
                            <p:childTnLst>
                              <p:par>
                                <p:cTn id="66" presetID="42" presetClass="exit" presetSubtype="0" fill="hold" grpId="1" nodeType="clickEffect">
                                  <p:stCondLst>
                                    <p:cond delay="0"/>
                                  </p:stCondLst>
                                  <p:childTnLst>
                                    <p:animEffect transition="out" filter="fade">
                                      <p:cBhvr>
                                        <p:cTn id="67" dur="1000"/>
                                        <p:tgtEl>
                                          <p:spTgt spid="28"/>
                                        </p:tgtEl>
                                      </p:cBhvr>
                                    </p:animEffect>
                                    <p:anim calcmode="lin" valueType="num">
                                      <p:cBhvr>
                                        <p:cTn id="68" dur="1000"/>
                                        <p:tgtEl>
                                          <p:spTgt spid="28"/>
                                        </p:tgtEl>
                                        <p:attrNameLst>
                                          <p:attrName>ppt_x</p:attrName>
                                        </p:attrNameLst>
                                      </p:cBhvr>
                                      <p:tavLst>
                                        <p:tav tm="0">
                                          <p:val>
                                            <p:strVal val="ppt_x"/>
                                          </p:val>
                                        </p:tav>
                                        <p:tav tm="100000">
                                          <p:val>
                                            <p:strVal val="ppt_x"/>
                                          </p:val>
                                        </p:tav>
                                      </p:tavLst>
                                    </p:anim>
                                    <p:anim calcmode="lin" valueType="num">
                                      <p:cBhvr>
                                        <p:cTn id="69" dur="1000"/>
                                        <p:tgtEl>
                                          <p:spTgt spid="28"/>
                                        </p:tgtEl>
                                        <p:attrNameLst>
                                          <p:attrName>ppt_y</p:attrName>
                                        </p:attrNameLst>
                                      </p:cBhvr>
                                      <p:tavLst>
                                        <p:tav tm="0">
                                          <p:val>
                                            <p:strVal val="ppt_y"/>
                                          </p:val>
                                        </p:tav>
                                        <p:tav tm="100000">
                                          <p:val>
                                            <p:strVal val="ppt_y+.1"/>
                                          </p:val>
                                        </p:tav>
                                      </p:tavLst>
                                    </p:anim>
                                    <p:set>
                                      <p:cBhvr>
                                        <p:cTn id="7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1" restart="whenNotActive" fill="hold" evtFilter="cancelBubble" nodeType="interactiveSeq">
                <p:stCondLst>
                  <p:cond evt="onClick" delay="0">
                    <p:tgtEl>
                      <p:spTgt spid="33"/>
                    </p:tgtEl>
                  </p:cond>
                </p:stCondLst>
                <p:endSync evt="end" delay="0">
                  <p:rtn val="all"/>
                </p:endSync>
                <p:childTnLst>
                  <p:par>
                    <p:cTn id="72" fill="hold">
                      <p:stCondLst>
                        <p:cond delay="0"/>
                      </p:stCondLst>
                      <p:childTnLst>
                        <p:par>
                          <p:cTn id="73" fill="hold">
                            <p:stCondLst>
                              <p:cond delay="0"/>
                            </p:stCondLst>
                            <p:childTnLst>
                              <p:par>
                                <p:cTn id="74" presetID="42" presetClass="exit" presetSubtype="0" fill="hold" grpId="1" nodeType="clickEffect">
                                  <p:stCondLst>
                                    <p:cond delay="0"/>
                                  </p:stCondLst>
                                  <p:childTnLst>
                                    <p:animEffect transition="out" filter="fade">
                                      <p:cBhvr>
                                        <p:cTn id="75" dur="1000"/>
                                        <p:tgtEl>
                                          <p:spTgt spid="33"/>
                                        </p:tgtEl>
                                      </p:cBhvr>
                                    </p:animEffect>
                                    <p:anim calcmode="lin" valueType="num">
                                      <p:cBhvr>
                                        <p:cTn id="76" dur="1000"/>
                                        <p:tgtEl>
                                          <p:spTgt spid="33"/>
                                        </p:tgtEl>
                                        <p:attrNameLst>
                                          <p:attrName>ppt_x</p:attrName>
                                        </p:attrNameLst>
                                      </p:cBhvr>
                                      <p:tavLst>
                                        <p:tav tm="0">
                                          <p:val>
                                            <p:strVal val="ppt_x"/>
                                          </p:val>
                                        </p:tav>
                                        <p:tav tm="100000">
                                          <p:val>
                                            <p:strVal val="ppt_x"/>
                                          </p:val>
                                        </p:tav>
                                      </p:tavLst>
                                    </p:anim>
                                    <p:anim calcmode="lin" valueType="num">
                                      <p:cBhvr>
                                        <p:cTn id="77" dur="1000"/>
                                        <p:tgtEl>
                                          <p:spTgt spid="33"/>
                                        </p:tgtEl>
                                        <p:attrNameLst>
                                          <p:attrName>ppt_y</p:attrName>
                                        </p:attrNameLst>
                                      </p:cBhvr>
                                      <p:tavLst>
                                        <p:tav tm="0">
                                          <p:val>
                                            <p:strVal val="ppt_y"/>
                                          </p:val>
                                        </p:tav>
                                        <p:tav tm="100000">
                                          <p:val>
                                            <p:strVal val="ppt_y+.1"/>
                                          </p:val>
                                        </p:tav>
                                      </p:tavLst>
                                    </p:anim>
                                    <p:set>
                                      <p:cBhvr>
                                        <p:cTn id="7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39"/>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repeatCount="indefinite" fill="hold" grpId="1" nodeType="withEffect">
                                  <p:stCondLst>
                                    <p:cond delay="0"/>
                                  </p:stCondLst>
                                  <p:childTnLst>
                                    <p:animClr clrSpc="hsl" dir="cw">
                                      <p:cBhvr override="childStyle">
                                        <p:cTn id="83" dur="500" fill="hold"/>
                                        <p:tgtEl>
                                          <p:spTgt spid="39"/>
                                        </p:tgtEl>
                                        <p:attrNameLst>
                                          <p:attrName>style.color</p:attrName>
                                        </p:attrNameLst>
                                      </p:cBhvr>
                                      <p:by>
                                        <p:hsl h="7200000" s="0" l="0"/>
                                      </p:by>
                                    </p:animClr>
                                    <p:animClr clrSpc="hsl" dir="cw">
                                      <p:cBhvr>
                                        <p:cTn id="84" dur="500" fill="hold"/>
                                        <p:tgtEl>
                                          <p:spTgt spid="39"/>
                                        </p:tgtEl>
                                        <p:attrNameLst>
                                          <p:attrName>fillcolor</p:attrName>
                                        </p:attrNameLst>
                                      </p:cBhvr>
                                      <p:by>
                                        <p:hsl h="7200000" s="0" l="0"/>
                                      </p:by>
                                    </p:animClr>
                                    <p:animClr clrSpc="hsl" dir="cw">
                                      <p:cBhvr>
                                        <p:cTn id="85" dur="500" fill="hold"/>
                                        <p:tgtEl>
                                          <p:spTgt spid="39"/>
                                        </p:tgtEl>
                                        <p:attrNameLst>
                                          <p:attrName>stroke.color</p:attrName>
                                        </p:attrNameLst>
                                      </p:cBhvr>
                                      <p:by>
                                        <p:hsl h="7200000" s="0" l="0"/>
                                      </p:by>
                                    </p:animClr>
                                    <p:set>
                                      <p:cBhvr>
                                        <p:cTn id="86" dur="500" fill="hold"/>
                                        <p:tgtEl>
                                          <p:spTgt spid="39"/>
                                        </p:tgtEl>
                                        <p:attrNameLst>
                                          <p:attrName>fill.type</p:attrName>
                                        </p:attrNameLst>
                                      </p:cBhvr>
                                      <p:to>
                                        <p:strVal val="solid"/>
                                      </p:to>
                                    </p:set>
                                  </p:childTnLst>
                                </p:cTn>
                              </p:par>
                              <p:par>
                                <p:cTn id="87" presetID="2" presetClass="exit" presetSubtype="1" fill="hold" nodeType="withEffect">
                                  <p:stCondLst>
                                    <p:cond delay="0"/>
                                  </p:stCondLst>
                                  <p:childTnLst>
                                    <p:anim calcmode="lin" valueType="num">
                                      <p:cBhvr additive="base">
                                        <p:cTn id="88" dur="2000"/>
                                        <p:tgtEl>
                                          <p:spTgt spid="37"/>
                                        </p:tgtEl>
                                        <p:attrNameLst>
                                          <p:attrName>ppt_x</p:attrName>
                                        </p:attrNameLst>
                                      </p:cBhvr>
                                      <p:tavLst>
                                        <p:tav tm="0">
                                          <p:val>
                                            <p:strVal val="ppt_x"/>
                                          </p:val>
                                        </p:tav>
                                        <p:tav tm="100000">
                                          <p:val>
                                            <p:strVal val="ppt_x"/>
                                          </p:val>
                                        </p:tav>
                                      </p:tavLst>
                                    </p:anim>
                                    <p:anim calcmode="lin" valueType="num">
                                      <p:cBhvr additive="base">
                                        <p:cTn id="89" dur="2000"/>
                                        <p:tgtEl>
                                          <p:spTgt spid="37"/>
                                        </p:tgtEl>
                                        <p:attrNameLst>
                                          <p:attrName>ppt_y</p:attrName>
                                        </p:attrNameLst>
                                      </p:cBhvr>
                                      <p:tavLst>
                                        <p:tav tm="0">
                                          <p:val>
                                            <p:strVal val="ppt_y"/>
                                          </p:val>
                                        </p:tav>
                                        <p:tav tm="100000">
                                          <p:val>
                                            <p:strVal val="0-ppt_h/2"/>
                                          </p:val>
                                        </p:tav>
                                      </p:tavLst>
                                    </p:anim>
                                    <p:set>
                                      <p:cBhvr>
                                        <p:cTn id="90" dur="1" fill="hold">
                                          <p:stCondLst>
                                            <p:cond delay="1999"/>
                                          </p:stCondLst>
                                        </p:cTn>
                                        <p:tgtEl>
                                          <p:spTgt spid="37"/>
                                        </p:tgtEl>
                                        <p:attrNameLst>
                                          <p:attrName>style.visibility</p:attrName>
                                        </p:attrNameLst>
                                      </p:cBhvr>
                                      <p:to>
                                        <p:strVal val="hidden"/>
                                      </p:to>
                                    </p:set>
                                  </p:childTnLst>
                                </p:cTn>
                              </p:par>
                              <p:par>
                                <p:cTn id="91" presetID="63" presetClass="path" presetSubtype="0" accel="50000" decel="50000" fill="hold" nodeType="withEffect">
                                  <p:stCondLst>
                                    <p:cond delay="0"/>
                                  </p:stCondLst>
                                  <p:childTnLst>
                                    <p:animMotion origin="layout" path="M 3.61111E-6 3.33333E-6 L 0.18559 0.04444 " pathEditMode="relative" rAng="0" ptsTypes="AA">
                                      <p:cBhvr>
                                        <p:cTn id="92" dur="3000" fill="hold"/>
                                        <p:tgtEl>
                                          <p:spTgt spid="32"/>
                                        </p:tgtEl>
                                        <p:attrNameLst>
                                          <p:attrName>ppt_x</p:attrName>
                                          <p:attrName>ppt_y</p:attrName>
                                        </p:attrNameLst>
                                      </p:cBhvr>
                                      <p:rCtr x="9271" y="2222"/>
                                    </p:animMotion>
                                  </p:childTnLst>
                                </p:cTn>
                              </p:par>
                              <p:par>
                                <p:cTn id="93" presetID="35" presetClass="path" presetSubtype="0" accel="50000" decel="50000" fill="hold" nodeType="withEffect">
                                  <p:stCondLst>
                                    <p:cond delay="0"/>
                                  </p:stCondLst>
                                  <p:childTnLst>
                                    <p:animMotion origin="layout" path="M -2.5E-6 -2.22222E-6 L -0.07239 0.00834 " pathEditMode="relative" rAng="0" ptsTypes="AA">
                                      <p:cBhvr>
                                        <p:cTn id="94" dur="3000" fill="hold"/>
                                        <p:tgtEl>
                                          <p:spTgt spid="36"/>
                                        </p:tgtEl>
                                        <p:attrNameLst>
                                          <p:attrName>ppt_x</p:attrName>
                                          <p:attrName>ppt_y</p:attrName>
                                        </p:attrNameLst>
                                      </p:cBhvr>
                                      <p:rCtr x="-3628" y="401"/>
                                    </p:animMotion>
                                  </p:childTnLst>
                                </p:cTn>
                              </p:par>
                              <p:par>
                                <p:cTn id="95" presetID="35" presetClass="path" presetSubtype="0" accel="50000" decel="50000" fill="hold" nodeType="withEffect">
                                  <p:stCondLst>
                                    <p:cond delay="0"/>
                                  </p:stCondLst>
                                  <p:childTnLst>
                                    <p:animMotion origin="layout" path="M 3.33333E-6 2.59259E-6 L -0.10261 0.13981 " pathEditMode="relative" rAng="0" ptsTypes="AA">
                                      <p:cBhvr>
                                        <p:cTn id="96"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7" restart="whenNotActive" fill="hold" evtFilter="cancelBubble" nodeType="interactiveSeq">
                <p:stCondLst>
                  <p:cond evt="onClick" delay="0">
                    <p:tgtEl>
                      <p:spTgt spid="38"/>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clickEffect">
                                  <p:stCondLst>
                                    <p:cond delay="0"/>
                                  </p:stCondLst>
                                  <p:childTnLst>
                                    <p:animEffect transition="out" filter="fade">
                                      <p:cBhvr>
                                        <p:cTn id="101" dur="1000"/>
                                        <p:tgtEl>
                                          <p:spTgt spid="38"/>
                                        </p:tgtEl>
                                      </p:cBhvr>
                                    </p:animEffect>
                                    <p:anim calcmode="lin" valueType="num">
                                      <p:cBhvr>
                                        <p:cTn id="102" dur="1000"/>
                                        <p:tgtEl>
                                          <p:spTgt spid="38"/>
                                        </p:tgtEl>
                                        <p:attrNameLst>
                                          <p:attrName>ppt_x</p:attrName>
                                        </p:attrNameLst>
                                      </p:cBhvr>
                                      <p:tavLst>
                                        <p:tav tm="0">
                                          <p:val>
                                            <p:strVal val="ppt_x"/>
                                          </p:val>
                                        </p:tav>
                                        <p:tav tm="100000">
                                          <p:val>
                                            <p:strVal val="ppt_x"/>
                                          </p:val>
                                        </p:tav>
                                      </p:tavLst>
                                    </p:anim>
                                    <p:anim calcmode="lin" valueType="num">
                                      <p:cBhvr>
                                        <p:cTn id="103" dur="1000"/>
                                        <p:tgtEl>
                                          <p:spTgt spid="38"/>
                                        </p:tgtEl>
                                        <p:attrNameLst>
                                          <p:attrName>ppt_y</p:attrName>
                                        </p:attrNameLst>
                                      </p:cBhvr>
                                      <p:tavLst>
                                        <p:tav tm="0">
                                          <p:val>
                                            <p:strVal val="ppt_y"/>
                                          </p:val>
                                        </p:tav>
                                        <p:tav tm="100000">
                                          <p:val>
                                            <p:strVal val="ppt_y+.1"/>
                                          </p:val>
                                        </p:tav>
                                      </p:tavLst>
                                    </p:anim>
                                    <p:set>
                                      <p:cBhvr>
                                        <p:cTn id="104"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5" restart="whenNotActive" fill="hold" evtFilter="cancelBubble" nodeType="interactiveSeq">
                <p:stCondLst>
                  <p:cond evt="onClick" delay="0">
                    <p:tgtEl>
                      <p:spTgt spid="2"/>
                    </p:tgtEl>
                  </p:cond>
                </p:stCondLst>
                <p:endSync evt="end" delay="0">
                  <p:rtn val="all"/>
                </p:endSync>
                <p:childTnLst>
                  <p:par>
                    <p:cTn id="106" fill="hold">
                      <p:stCondLst>
                        <p:cond delay="0"/>
                      </p:stCondLst>
                      <p:childTnLst>
                        <p:par>
                          <p:cTn id="107" fill="hold">
                            <p:stCondLst>
                              <p:cond delay="0"/>
                            </p:stCondLst>
                            <p:childTnLst>
                              <p:par>
                                <p:cTn id="108" presetID="8" presetClass="emph" presetSubtype="0" fill="hold" nodeType="clickEffect">
                                  <p:stCondLst>
                                    <p:cond delay="0"/>
                                  </p:stCondLst>
                                  <p:childTnLst>
                                    <p:animRot by="21600000">
                                      <p:cBhvr>
                                        <p:cTn id="109" dur="15000" fill="hold"/>
                                        <p:tgtEl>
                                          <p:spTgt spid="20"/>
                                        </p:tgtEl>
                                        <p:attrNameLst>
                                          <p:attrName>r</p:attrName>
                                        </p:attrNameLst>
                                      </p:cBhvr>
                                    </p:animRot>
                                  </p:childTnLst>
                                </p:cTn>
                              </p:par>
                            </p:childTnLst>
                          </p:cTn>
                        </p:par>
                        <p:par>
                          <p:cTn id="110" fill="hold">
                            <p:stCondLst>
                              <p:cond delay="15000"/>
                            </p:stCondLst>
                            <p:childTnLst>
                              <p:par>
                                <p:cTn id="111" presetID="1" presetClass="entr" presetSubtype="0" fill="hold" grpId="0" nodeType="afterEffect">
                                  <p:stCondLst>
                                    <p:cond delay="0"/>
                                  </p:stCondLst>
                                  <p:childTnLst>
                                    <p:set>
                                      <p:cBhvr>
                                        <p:cTn id="112" dur="1" fill="hold">
                                          <p:stCondLst>
                                            <p:cond delay="0"/>
                                          </p:stCondLst>
                                        </p:cTn>
                                        <p:tgtEl>
                                          <p:spTgt spid="57"/>
                                        </p:tgtEl>
                                        <p:attrNameLst>
                                          <p:attrName>style.visibility</p:attrName>
                                        </p:attrNameLst>
                                      </p:cBhvr>
                                      <p:to>
                                        <p:strVal val="visible"/>
                                      </p:to>
                                    </p:set>
                                  </p:childTnLst>
                                </p:cTn>
                              </p:par>
                              <p:par>
                                <p:cTn id="113" presetID="1" presetClass="exit" presetSubtype="0" fill="hold" grpId="1" nodeType="withEffect">
                                  <p:stCondLst>
                                    <p:cond delay="2000"/>
                                  </p:stCondLst>
                                  <p:childTnLst>
                                    <p:set>
                                      <p:cBhvr>
                                        <p:cTn id="114"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8" grpId="0" animBg="1"/>
      <p:bldP spid="28" grpId="1" animBg="1"/>
      <p:bldP spid="33" grpId="0" animBg="1"/>
      <p:bldP spid="33" grpId="1" animBg="1"/>
      <p:bldP spid="38" grpId="0" animBg="1"/>
      <p:bldP spid="38" grpId="1" animBg="1"/>
      <p:bldP spid="39" grpId="0" animBg="1"/>
      <p:bldP spid="39" grpId="1" animBg="1"/>
      <p:bldP spid="41" grpId="0"/>
      <p:bldP spid="57" grpId="0" animBg="1"/>
      <p:bldP spid="5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descr="Sand"/>
          <p:cNvSpPr/>
          <p:nvPr/>
        </p:nvSpPr>
        <p:spPr bwMode="auto">
          <a:xfrm>
            <a:off x="3048000" y="3352800"/>
            <a:ext cx="8331200" cy="2743200"/>
          </a:xfrm>
          <a:custGeom>
            <a:avLst/>
            <a:gdLst>
              <a:gd name="T0" fmla="*/ 6248400 w 4788"/>
              <a:gd name="T1" fmla="*/ 849086 h 2016"/>
              <a:gd name="T2" fmla="*/ 4557104 w 4788"/>
              <a:gd name="T3" fmla="*/ 2743200 h 2016"/>
              <a:gd name="T4" fmla="*/ 0 w 4788"/>
              <a:gd name="T5" fmla="*/ 1796143 h 2016"/>
              <a:gd name="T6" fmla="*/ 1800917 w 4788"/>
              <a:gd name="T7" fmla="*/ 0 h 20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88" h="2016">
                <a:moveTo>
                  <a:pt x="4788" y="624"/>
                </a:moveTo>
                <a:lnTo>
                  <a:pt x="3492" y="2016"/>
                </a:lnTo>
                <a:lnTo>
                  <a:pt x="0" y="1320"/>
                </a:lnTo>
                <a:lnTo>
                  <a:pt x="1380" y="0"/>
                </a:lnTo>
              </a:path>
            </a:pathLst>
          </a:custGeom>
          <a:blipFill dpi="0" rotWithShape="1">
            <a:blip r:embed="rId2" cstate="print"/>
            <a:srcRect/>
            <a:tile tx="0" ty="0" sx="100000" sy="100000" flip="none" algn="tl"/>
          </a:blipFill>
          <a:ln w="9525">
            <a:solidFill>
              <a:srgbClr val="808080"/>
            </a:solidFill>
            <a:round/>
          </a:ln>
          <a:effectLst/>
          <a:extLst>
            <a:ext uri="{AF507438-7753-43E0-B8FC-AC1667EBCBE1}">
              <a14:hiddenEffects xmlns:a14="http://schemas.microsoft.com/office/drawing/2010/main" xmlns="">
                <a:effectLst>
                  <a:outerShdw dist="107763" dir="18900000" algn="ctr" rotWithShape="0">
                    <a:schemeClr val="bg2">
                      <a:alpha val="50000"/>
                    </a:schemeClr>
                  </a:outerShdw>
                </a:effectLst>
              </a14:hiddenEffects>
            </a:ext>
          </a:extLst>
        </p:spPr>
        <p:txBody>
          <a:bodyPr/>
          <a:lstStyle/>
          <a:p>
            <a:endParaRPr lang="en-US"/>
          </a:p>
        </p:txBody>
      </p:sp>
      <p:sp>
        <p:nvSpPr>
          <p:cNvPr id="11267" name="AutoShape 3"/>
          <p:cNvSpPr>
            <a:spLocks noChangeArrowheads="1"/>
          </p:cNvSpPr>
          <p:nvPr/>
        </p:nvSpPr>
        <p:spPr bwMode="auto">
          <a:xfrm>
            <a:off x="4241800" y="401955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68" name="AutoShape 4"/>
          <p:cNvSpPr>
            <a:spLocks noChangeArrowheads="1"/>
          </p:cNvSpPr>
          <p:nvPr/>
        </p:nvSpPr>
        <p:spPr bwMode="auto">
          <a:xfrm>
            <a:off x="4775200" y="266700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29" name="AutoShape 5"/>
          <p:cNvSpPr>
            <a:spLocks noChangeArrowheads="1"/>
          </p:cNvSpPr>
          <p:nvPr/>
        </p:nvSpPr>
        <p:spPr bwMode="auto">
          <a:xfrm rot="5400000">
            <a:off x="5600700" y="1435100"/>
            <a:ext cx="3124200" cy="4368800"/>
          </a:xfrm>
          <a:prstGeom prst="parallelogram">
            <a:avLst>
              <a:gd name="adj" fmla="val 18190"/>
            </a:avLst>
          </a:prstGeom>
          <a:solidFill>
            <a:srgbClr val="FFFFFF">
              <a:alpha val="43137"/>
            </a:srgbClr>
          </a:solidFill>
          <a:ln w="9525">
            <a:solidFill>
              <a:schemeClr val="bg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154630" name="Picture 6" descr="battery"/>
          <p:cNvPicPr>
            <a:picLocks noChangeAspect="1" noChangeArrowheads="1"/>
          </p:cNvPicPr>
          <p:nvPr/>
        </p:nvPicPr>
        <p:blipFill>
          <a:blip r:embed="rId3" cstate="print">
            <a:clrChange>
              <a:clrFrom>
                <a:srgbClr val="FFFFFF"/>
              </a:clrFrom>
              <a:clrTo>
                <a:srgbClr val="FFFFFF">
                  <a:alpha val="0"/>
                </a:srgbClr>
              </a:clrTo>
            </a:clrChange>
            <a:lum bright="34000" contrast="-4000"/>
            <a:extLst>
              <a:ext uri="{28A0092B-C50C-407E-A947-70E740481C1C}">
                <a14:useLocalDpi xmlns:a14="http://schemas.microsoft.com/office/drawing/2010/main" xmlns="" val="0"/>
              </a:ext>
            </a:extLst>
          </a:blip>
          <a:srcRect/>
          <a:stretch>
            <a:fillRect/>
          </a:stretch>
        </p:blipFill>
        <p:spPr bwMode="auto">
          <a:xfrm rot="-7885459">
            <a:off x="6108701" y="3727451"/>
            <a:ext cx="641350" cy="806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1" name="AutoShape 7"/>
          <p:cNvSpPr>
            <a:spLocks noChangeArrowheads="1"/>
          </p:cNvSpPr>
          <p:nvPr/>
        </p:nvSpPr>
        <p:spPr bwMode="auto">
          <a:xfrm>
            <a:off x="9144000" y="3219450"/>
            <a:ext cx="406400" cy="20574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2" name="AutoShape 8"/>
          <p:cNvSpPr>
            <a:spLocks noChangeArrowheads="1"/>
          </p:cNvSpPr>
          <p:nvPr/>
        </p:nvSpPr>
        <p:spPr bwMode="auto">
          <a:xfrm>
            <a:off x="8737600" y="4648200"/>
            <a:ext cx="1320800" cy="990600"/>
          </a:xfrm>
          <a:prstGeom prst="cube">
            <a:avLst>
              <a:gd name="adj" fmla="val 87500"/>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3" name="Oval 9"/>
          <p:cNvSpPr>
            <a:spLocks noChangeArrowheads="1"/>
          </p:cNvSpPr>
          <p:nvPr/>
        </p:nvSpPr>
        <p:spPr bwMode="auto">
          <a:xfrm flipV="1">
            <a:off x="4851400" y="45529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274" name="Oval 10"/>
          <p:cNvSpPr>
            <a:spLocks noChangeArrowheads="1"/>
          </p:cNvSpPr>
          <p:nvPr/>
        </p:nvSpPr>
        <p:spPr bwMode="auto">
          <a:xfrm flipV="1">
            <a:off x="5029200" y="4400550"/>
            <a:ext cx="101600" cy="76200"/>
          </a:xfrm>
          <a:prstGeom prst="ellipse">
            <a:avLst/>
          </a:prstGeom>
          <a:solidFill>
            <a:srgbClr val="808080"/>
          </a:solidFill>
          <a:ln>
            <a:noFill/>
          </a:ln>
          <a:effectLst/>
          <a:extLst>
            <a:ext uri="{91240B29-F687-4F45-9708-019B960494DF}">
              <a14:hiddenLine xmlns:a14="http://schemas.microsoft.com/office/drawing/2010/main" xmlns="" w="9525">
                <a:solidFill>
                  <a:schemeClr val="tx1"/>
                </a:solidFill>
                <a:rou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4635" name="AutoShape 11"/>
          <p:cNvSpPr>
            <a:spLocks noChangeArrowheads="1"/>
          </p:cNvSpPr>
          <p:nvPr/>
        </p:nvSpPr>
        <p:spPr bwMode="auto">
          <a:xfrm rot="581002" flipV="1">
            <a:off x="6197600" y="5276850"/>
            <a:ext cx="1219200" cy="457200"/>
          </a:xfrm>
          <a:prstGeom prst="triangle">
            <a:avLst>
              <a:gd name="adj" fmla="val 28463"/>
            </a:avLst>
          </a:prstGeom>
          <a:solidFill>
            <a:schemeClr val="tx2"/>
          </a:solidFill>
          <a:ln w="9525" algn="ctr">
            <a:solidFill>
              <a:srgbClr val="000000"/>
            </a:solidFill>
            <a:miter lim="800000"/>
          </a:ln>
          <a:effectLst/>
          <a:extLst>
            <a:ext uri="{AF507438-7753-43E0-B8FC-AC1667EBCBE1}">
              <a14:hiddenEffects xmlns:a14="http://schemas.microsoft.com/office/drawing/2010/main" xmlns="">
                <a:effectLst>
                  <a:outerShdw dist="107763" dir="2700000" algn="ctr" rotWithShape="0">
                    <a:srgbClr val="808080">
                      <a:alpha val="50000"/>
                    </a:srgbClr>
                  </a:outerShdw>
                </a:effectLst>
              </a14:hiddenEffects>
            </a:ext>
          </a:extLst>
        </p:spPr>
        <p:txBody>
          <a:bodyPr wrap="none" anchor="ctr"/>
          <a:lstStyle/>
          <a:p>
            <a:endParaRPr lang="en-US"/>
          </a:p>
        </p:txBody>
      </p:sp>
      <p:sp>
        <p:nvSpPr>
          <p:cNvPr id="154636" name="AutoShape 12"/>
          <p:cNvSpPr>
            <a:spLocks noChangeArrowheads="1"/>
          </p:cNvSpPr>
          <p:nvPr/>
        </p:nvSpPr>
        <p:spPr bwMode="auto">
          <a:xfrm rot="581002">
            <a:off x="7213600" y="4114800"/>
            <a:ext cx="1219200" cy="457200"/>
          </a:xfrm>
          <a:prstGeom prst="triangle">
            <a:avLst>
              <a:gd name="adj" fmla="val 70602"/>
            </a:avLst>
          </a:prstGeom>
          <a:solidFill>
            <a:srgbClr val="808080"/>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anchor="ctr"/>
          <a:lstStyle/>
          <a:p>
            <a:endParaRPr lang="en-US"/>
          </a:p>
        </p:txBody>
      </p:sp>
      <p:sp>
        <p:nvSpPr>
          <p:cNvPr id="154637" name="Text Box 13"/>
          <p:cNvSpPr txBox="1">
            <a:spLocks noChangeArrowheads="1"/>
          </p:cNvSpPr>
          <p:nvPr/>
        </p:nvSpPr>
        <p:spPr bwMode="auto">
          <a:xfrm>
            <a:off x="5588000" y="4953001"/>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 </a:t>
            </a:r>
            <a:r>
              <a:rPr lang="en-US" sz="1400" u="none" dirty="0">
                <a:sym typeface="Wingdings 2" panose="05020102010507070707" pitchFamily="18" charset="2"/>
              </a:rPr>
              <a:t></a:t>
            </a:r>
          </a:p>
        </p:txBody>
      </p:sp>
      <p:sp>
        <p:nvSpPr>
          <p:cNvPr id="154638" name="Text Box 14"/>
          <p:cNvSpPr txBox="1">
            <a:spLocks noChangeArrowheads="1"/>
          </p:cNvSpPr>
          <p:nvPr/>
        </p:nvSpPr>
        <p:spPr bwMode="auto">
          <a:xfrm>
            <a:off x="6521157" y="4239065"/>
            <a:ext cx="1117600"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u="none" dirty="0"/>
              <a:t>A</a:t>
            </a:r>
            <a:r>
              <a:rPr lang="en-US" u="none" baseline="30000" dirty="0"/>
              <a:t>/ </a:t>
            </a:r>
            <a:r>
              <a:rPr lang="en-US" sz="1400" u="none" dirty="0" smtClean="0">
                <a:sym typeface="Wingdings 2" panose="05020102010507070707" pitchFamily="18" charset="2"/>
              </a:rPr>
              <a:t></a:t>
            </a:r>
            <a:endParaRPr lang="en-US" sz="1400" u="none" dirty="0">
              <a:sym typeface="Wingdings 2" panose="05020102010507070707" pitchFamily="18" charset="2"/>
            </a:endParaRPr>
          </a:p>
        </p:txBody>
      </p:sp>
      <p:sp>
        <p:nvSpPr>
          <p:cNvPr id="154639" name="Line 15"/>
          <p:cNvSpPr>
            <a:spLocks noChangeShapeType="1"/>
          </p:cNvSpPr>
          <p:nvPr/>
        </p:nvSpPr>
        <p:spPr bwMode="auto">
          <a:xfrm>
            <a:off x="4978400" y="4610100"/>
            <a:ext cx="3962400" cy="533400"/>
          </a:xfrm>
          <a:prstGeom prst="line">
            <a:avLst/>
          </a:prstGeom>
          <a:noFill/>
          <a:ln w="9525">
            <a:solidFill>
              <a:srgbClr val="00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pic>
        <p:nvPicPr>
          <p:cNvPr id="154640" name="Picture 16"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5162550" y="45656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41" name="Line 17"/>
          <p:cNvSpPr>
            <a:spLocks noChangeShapeType="1"/>
          </p:cNvSpPr>
          <p:nvPr/>
        </p:nvSpPr>
        <p:spPr bwMode="auto">
          <a:xfrm flipH="1">
            <a:off x="6807200" y="4495800"/>
            <a:ext cx="508000" cy="38100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sp>
        <p:nvSpPr>
          <p:cNvPr id="154642" name="Line 18"/>
          <p:cNvSpPr>
            <a:spLocks noChangeShapeType="1"/>
          </p:cNvSpPr>
          <p:nvPr/>
        </p:nvSpPr>
        <p:spPr bwMode="auto">
          <a:xfrm flipH="1">
            <a:off x="6299200" y="4800600"/>
            <a:ext cx="609600" cy="45720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nvGrpSpPr>
          <p:cNvPr id="2" name="Group 19"/>
          <p:cNvGrpSpPr/>
          <p:nvPr/>
        </p:nvGrpSpPr>
        <p:grpSpPr bwMode="auto">
          <a:xfrm>
            <a:off x="4368816" y="4054478"/>
            <a:ext cx="1957925" cy="2422527"/>
            <a:chOff x="2055" y="2514"/>
            <a:chExt cx="925" cy="1526"/>
          </a:xfrm>
        </p:grpSpPr>
        <p:grpSp>
          <p:nvGrpSpPr>
            <p:cNvPr id="3" name="Group 20"/>
            <p:cNvGrpSpPr/>
            <p:nvPr/>
          </p:nvGrpSpPr>
          <p:grpSpPr bwMode="auto">
            <a:xfrm rot="8076286">
              <a:off x="2210" y="3105"/>
              <a:ext cx="1362" cy="179"/>
              <a:chOff x="372" y="1188"/>
              <a:chExt cx="4332" cy="499"/>
            </a:xfrm>
          </p:grpSpPr>
          <p:pic>
            <p:nvPicPr>
              <p:cNvPr id="11351" name="Picture 21" descr="Cach do do dai"/>
              <p:cNvPicPr>
                <a:picLocks noChangeAspect="1" noChangeArrowheads="1"/>
              </p:cNvPicPr>
              <p:nvPr/>
            </p:nvPicPr>
            <p:blipFill>
              <a:blip r:embed="rId4" cstate="print">
                <a:extLst>
                  <a:ext uri="{28A0092B-C50C-407E-A947-70E740481C1C}">
                    <a14:useLocalDpi xmlns:a14="http://schemas.microsoft.com/office/drawing/2010/main" xmlns="" val="0"/>
                  </a:ext>
                </a:extLst>
              </a:blip>
              <a:srcRect l="9233" t="19174" r="8598" b="67615"/>
              <a:stretch>
                <a:fillRect/>
              </a:stretch>
            </p:blipFill>
            <p:spPr bwMode="auto">
              <a:xfrm>
                <a:off x="372" y="1255"/>
                <a:ext cx="4272"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52" name="Line 22"/>
              <p:cNvSpPr>
                <a:spLocks noChangeShapeType="1"/>
              </p:cNvSpPr>
              <p:nvPr/>
            </p:nvSpPr>
            <p:spPr bwMode="auto">
              <a:xfrm>
                <a:off x="4692" y="1188"/>
                <a:ext cx="0" cy="432"/>
              </a:xfrm>
              <a:prstGeom prst="line">
                <a:avLst/>
              </a:prstGeom>
              <a:noFill/>
              <a:ln w="12700">
                <a:solidFill>
                  <a:schemeClr val="tx1"/>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53" name="Line 23"/>
              <p:cNvSpPr>
                <a:spLocks noChangeShapeType="1"/>
              </p:cNvSpPr>
              <p:nvPr/>
            </p:nvSpPr>
            <p:spPr bwMode="auto">
              <a:xfrm>
                <a:off x="444" y="1200"/>
                <a:ext cx="4260" cy="0"/>
              </a:xfrm>
              <a:prstGeom prst="line">
                <a:avLst/>
              </a:prstGeom>
              <a:noFill/>
              <a:ln w="9525">
                <a:solidFill>
                  <a:srgbClr val="000000"/>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a:lstStyle/>
              <a:p>
                <a:endParaRPr lang="en-US"/>
              </a:p>
            </p:txBody>
          </p:sp>
        </p:grpSp>
        <p:grpSp>
          <p:nvGrpSpPr>
            <p:cNvPr id="4" name="Group 24"/>
            <p:cNvGrpSpPr/>
            <p:nvPr/>
          </p:nvGrpSpPr>
          <p:grpSpPr bwMode="auto">
            <a:xfrm rot="19512642" flipH="1">
              <a:off x="2055" y="3600"/>
              <a:ext cx="585" cy="440"/>
              <a:chOff x="2952" y="1398"/>
              <a:chExt cx="696" cy="570"/>
            </a:xfrm>
          </p:grpSpPr>
          <p:sp>
            <p:nvSpPr>
              <p:cNvPr id="11340" name="Freeform 25"/>
              <p:cNvSpPr/>
              <p:nvPr/>
            </p:nvSpPr>
            <p:spPr bwMode="auto">
              <a:xfrm>
                <a:off x="2952" y="1398"/>
                <a:ext cx="610" cy="505"/>
              </a:xfrm>
              <a:custGeom>
                <a:avLst/>
                <a:gdLst>
                  <a:gd name="T0" fmla="*/ 229 w 610"/>
                  <a:gd name="T1" fmla="*/ 274 h 505"/>
                  <a:gd name="T2" fmla="*/ 191 w 610"/>
                  <a:gd name="T3" fmla="*/ 267 h 505"/>
                  <a:gd name="T4" fmla="*/ 151 w 610"/>
                  <a:gd name="T5" fmla="*/ 251 h 505"/>
                  <a:gd name="T6" fmla="*/ 105 w 610"/>
                  <a:gd name="T7" fmla="*/ 220 h 505"/>
                  <a:gd name="T8" fmla="*/ 68 w 610"/>
                  <a:gd name="T9" fmla="*/ 226 h 505"/>
                  <a:gd name="T10" fmla="*/ 88 w 610"/>
                  <a:gd name="T11" fmla="*/ 259 h 505"/>
                  <a:gd name="T12" fmla="*/ 123 w 610"/>
                  <a:gd name="T13" fmla="*/ 312 h 505"/>
                  <a:gd name="T14" fmla="*/ 175 w 610"/>
                  <a:gd name="T15" fmla="*/ 343 h 505"/>
                  <a:gd name="T16" fmla="*/ 249 w 610"/>
                  <a:gd name="T17" fmla="*/ 385 h 505"/>
                  <a:gd name="T18" fmla="*/ 305 w 610"/>
                  <a:gd name="T19" fmla="*/ 399 h 505"/>
                  <a:gd name="T20" fmla="*/ 335 w 610"/>
                  <a:gd name="T21" fmla="*/ 411 h 505"/>
                  <a:gd name="T22" fmla="*/ 371 w 610"/>
                  <a:gd name="T23" fmla="*/ 421 h 505"/>
                  <a:gd name="T24" fmla="*/ 398 w 610"/>
                  <a:gd name="T25" fmla="*/ 433 h 505"/>
                  <a:gd name="T26" fmla="*/ 435 w 610"/>
                  <a:gd name="T27" fmla="*/ 459 h 505"/>
                  <a:gd name="T28" fmla="*/ 462 w 610"/>
                  <a:gd name="T29" fmla="*/ 483 h 505"/>
                  <a:gd name="T30" fmla="*/ 494 w 610"/>
                  <a:gd name="T31" fmla="*/ 500 h 505"/>
                  <a:gd name="T32" fmla="*/ 506 w 610"/>
                  <a:gd name="T33" fmla="*/ 490 h 505"/>
                  <a:gd name="T34" fmla="*/ 516 w 610"/>
                  <a:gd name="T35" fmla="*/ 448 h 505"/>
                  <a:gd name="T36" fmla="*/ 550 w 610"/>
                  <a:gd name="T37" fmla="*/ 404 h 505"/>
                  <a:gd name="T38" fmla="*/ 581 w 610"/>
                  <a:gd name="T39" fmla="*/ 354 h 505"/>
                  <a:gd name="T40" fmla="*/ 595 w 610"/>
                  <a:gd name="T41" fmla="*/ 325 h 505"/>
                  <a:gd name="T42" fmla="*/ 573 w 610"/>
                  <a:gd name="T43" fmla="*/ 304 h 505"/>
                  <a:gd name="T44" fmla="*/ 541 w 610"/>
                  <a:gd name="T45" fmla="*/ 291 h 505"/>
                  <a:gd name="T46" fmla="*/ 522 w 610"/>
                  <a:gd name="T47" fmla="*/ 278 h 505"/>
                  <a:gd name="T48" fmla="*/ 477 w 610"/>
                  <a:gd name="T49" fmla="*/ 190 h 505"/>
                  <a:gd name="T50" fmla="*/ 441 w 610"/>
                  <a:gd name="T51" fmla="*/ 125 h 505"/>
                  <a:gd name="T52" fmla="*/ 414 w 610"/>
                  <a:gd name="T53" fmla="*/ 91 h 505"/>
                  <a:gd name="T54" fmla="*/ 394 w 610"/>
                  <a:gd name="T55" fmla="*/ 55 h 505"/>
                  <a:gd name="T56" fmla="*/ 373 w 610"/>
                  <a:gd name="T57" fmla="*/ 39 h 505"/>
                  <a:gd name="T58" fmla="*/ 337 w 610"/>
                  <a:gd name="T59" fmla="*/ 27 h 505"/>
                  <a:gd name="T60" fmla="*/ 300 w 610"/>
                  <a:gd name="T61" fmla="*/ 17 h 505"/>
                  <a:gd name="T62" fmla="*/ 252 w 610"/>
                  <a:gd name="T63" fmla="*/ 16 h 505"/>
                  <a:gd name="T64" fmla="*/ 206 w 610"/>
                  <a:gd name="T65" fmla="*/ 11 h 505"/>
                  <a:gd name="T66" fmla="*/ 189 w 610"/>
                  <a:gd name="T67" fmla="*/ 6 h 505"/>
                  <a:gd name="T68" fmla="*/ 146 w 610"/>
                  <a:gd name="T69" fmla="*/ 3 h 505"/>
                  <a:gd name="T70" fmla="*/ 98 w 610"/>
                  <a:gd name="T71" fmla="*/ 6 h 505"/>
                  <a:gd name="T72" fmla="*/ 54 w 610"/>
                  <a:gd name="T73" fmla="*/ 5 h 505"/>
                  <a:gd name="T74" fmla="*/ 12 w 610"/>
                  <a:gd name="T75" fmla="*/ 0 h 505"/>
                  <a:gd name="T76" fmla="*/ 2 w 610"/>
                  <a:gd name="T77" fmla="*/ 26 h 505"/>
                  <a:gd name="T78" fmla="*/ 24 w 610"/>
                  <a:gd name="T79" fmla="*/ 44 h 505"/>
                  <a:gd name="T80" fmla="*/ 72 w 610"/>
                  <a:gd name="T81" fmla="*/ 54 h 505"/>
                  <a:gd name="T82" fmla="*/ 122 w 610"/>
                  <a:gd name="T83" fmla="*/ 71 h 505"/>
                  <a:gd name="T84" fmla="*/ 159 w 610"/>
                  <a:gd name="T85" fmla="*/ 72 h 505"/>
                  <a:gd name="T86" fmla="*/ 195 w 610"/>
                  <a:gd name="T87" fmla="*/ 101 h 505"/>
                  <a:gd name="T88" fmla="*/ 228 w 610"/>
                  <a:gd name="T89" fmla="*/ 125 h 505"/>
                  <a:gd name="T90" fmla="*/ 248 w 610"/>
                  <a:gd name="T91" fmla="*/ 149 h 505"/>
                  <a:gd name="T92" fmla="*/ 267 w 610"/>
                  <a:gd name="T93" fmla="*/ 175 h 505"/>
                  <a:gd name="T94" fmla="*/ 274 w 610"/>
                  <a:gd name="T95" fmla="*/ 200 h 505"/>
                  <a:gd name="T96" fmla="*/ 275 w 610"/>
                  <a:gd name="T97" fmla="*/ 24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a:solidFill>
                  <a:srgbClr val="000000"/>
                </a:solidFill>
                <a:prstDash val="solid"/>
                <a:round/>
              </a:ln>
            </p:spPr>
            <p:txBody>
              <a:bodyPr/>
              <a:lstStyle/>
              <a:p>
                <a:endParaRPr lang="en-US"/>
              </a:p>
            </p:txBody>
          </p:sp>
          <p:sp>
            <p:nvSpPr>
              <p:cNvPr id="11341" name="Freeform 26"/>
              <p:cNvSpPr/>
              <p:nvPr/>
            </p:nvSpPr>
            <p:spPr bwMode="auto">
              <a:xfrm>
                <a:off x="3140" y="1402"/>
                <a:ext cx="106" cy="58"/>
              </a:xfrm>
              <a:custGeom>
                <a:avLst/>
                <a:gdLst>
                  <a:gd name="T0" fmla="*/ 0 w 106"/>
                  <a:gd name="T1" fmla="*/ 0 h 58"/>
                  <a:gd name="T2" fmla="*/ 53 w 106"/>
                  <a:gd name="T3" fmla="*/ 28 h 58"/>
                  <a:gd name="T4" fmla="*/ 106 w 106"/>
                  <a:gd name="T5" fmla="*/ 58 h 58"/>
                  <a:gd name="T6" fmla="*/ 0 60000 65536"/>
                  <a:gd name="T7" fmla="*/ 0 60000 65536"/>
                  <a:gd name="T8" fmla="*/ 0 60000 65536"/>
                </a:gdLst>
                <a:ahLst/>
                <a:cxnLst>
                  <a:cxn ang="T6">
                    <a:pos x="T0" y="T1"/>
                  </a:cxn>
                  <a:cxn ang="T7">
                    <a:pos x="T2" y="T3"/>
                  </a:cxn>
                  <a:cxn ang="T8">
                    <a:pos x="T4" y="T5"/>
                  </a:cxn>
                </a:cxnLst>
                <a:rect l="0" t="0" r="r" b="b"/>
                <a:pathLst>
                  <a:path w="106" h="58">
                    <a:moveTo>
                      <a:pt x="0" y="0"/>
                    </a:moveTo>
                    <a:lnTo>
                      <a:pt x="53" y="28"/>
                    </a:lnTo>
                    <a:lnTo>
                      <a:pt x="106" y="58"/>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2" name="Freeform 27"/>
              <p:cNvSpPr/>
              <p:nvPr/>
            </p:nvSpPr>
            <p:spPr bwMode="auto">
              <a:xfrm rot="-1242821">
                <a:off x="3037" y="1616"/>
                <a:ext cx="15" cy="48"/>
              </a:xfrm>
              <a:custGeom>
                <a:avLst/>
                <a:gdLst>
                  <a:gd name="T0" fmla="*/ 5 w 70"/>
                  <a:gd name="T1" fmla="*/ 0 h 169"/>
                  <a:gd name="T2" fmla="*/ 11 w 70"/>
                  <a:gd name="T3" fmla="*/ 15 h 169"/>
                  <a:gd name="T4" fmla="*/ 15 w 70"/>
                  <a:gd name="T5" fmla="*/ 24 h 169"/>
                  <a:gd name="T6" fmla="*/ 15 w 70"/>
                  <a:gd name="T7" fmla="*/ 32 h 169"/>
                  <a:gd name="T8" fmla="*/ 12 w 70"/>
                  <a:gd name="T9" fmla="*/ 40 h 169"/>
                  <a:gd name="T10" fmla="*/ 6 w 70"/>
                  <a:gd name="T11" fmla="*/ 45 h 169"/>
                  <a:gd name="T12" fmla="*/ 0 w 70"/>
                  <a:gd name="T13" fmla="*/ 48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3" name="Freeform 28"/>
              <p:cNvSpPr/>
              <p:nvPr/>
            </p:nvSpPr>
            <p:spPr bwMode="auto">
              <a:xfrm rot="-1448732">
                <a:off x="3112" y="1454"/>
                <a:ext cx="6" cy="17"/>
              </a:xfrm>
              <a:custGeom>
                <a:avLst/>
                <a:gdLst>
                  <a:gd name="T0" fmla="*/ 6 w 6"/>
                  <a:gd name="T1" fmla="*/ 0 h 17"/>
                  <a:gd name="T2" fmla="*/ 2 w 6"/>
                  <a:gd name="T3" fmla="*/ 9 h 17"/>
                  <a:gd name="T4" fmla="*/ 0 w 6"/>
                  <a:gd name="T5" fmla="*/ 17 h 17"/>
                  <a:gd name="T6" fmla="*/ 0 60000 65536"/>
                  <a:gd name="T7" fmla="*/ 0 60000 65536"/>
                  <a:gd name="T8" fmla="*/ 0 60000 65536"/>
                </a:gdLst>
                <a:ahLst/>
                <a:cxnLst>
                  <a:cxn ang="T6">
                    <a:pos x="T0" y="T1"/>
                  </a:cxn>
                  <a:cxn ang="T7">
                    <a:pos x="T2" y="T3"/>
                  </a:cxn>
                  <a:cxn ang="T8">
                    <a:pos x="T4" y="T5"/>
                  </a:cxn>
                </a:cxnLst>
                <a:rect l="0" t="0" r="r" b="b"/>
                <a:pathLst>
                  <a:path w="6" h="17">
                    <a:moveTo>
                      <a:pt x="6" y="0"/>
                    </a:moveTo>
                    <a:lnTo>
                      <a:pt x="2" y="9"/>
                    </a:lnTo>
                    <a:lnTo>
                      <a:pt x="0" y="17"/>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4" name="Freeform 29"/>
              <p:cNvSpPr/>
              <p:nvPr/>
            </p:nvSpPr>
            <p:spPr bwMode="auto">
              <a:xfrm rot="-996419">
                <a:off x="3023" y="1438"/>
                <a:ext cx="3" cy="14"/>
              </a:xfrm>
              <a:custGeom>
                <a:avLst/>
                <a:gdLst>
                  <a:gd name="T0" fmla="*/ 3 w 3"/>
                  <a:gd name="T1" fmla="*/ 0 h 14"/>
                  <a:gd name="T2" fmla="*/ 0 w 3"/>
                  <a:gd name="T3" fmla="*/ 7 h 14"/>
                  <a:gd name="T4" fmla="*/ 0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3" y="0"/>
                    </a:moveTo>
                    <a:lnTo>
                      <a:pt x="0" y="7"/>
                    </a:lnTo>
                    <a:lnTo>
                      <a:pt x="0" y="1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5" name="Group 30"/>
              <p:cNvGrpSpPr/>
              <p:nvPr/>
            </p:nvGrpSpPr>
            <p:grpSpPr bwMode="auto">
              <a:xfrm rot="-9224892">
                <a:off x="3406" y="1698"/>
                <a:ext cx="242" cy="270"/>
                <a:chOff x="2457" y="2549"/>
                <a:chExt cx="557" cy="547"/>
              </a:xfrm>
            </p:grpSpPr>
            <p:sp>
              <p:nvSpPr>
                <p:cNvPr id="11349" name="Freeform 31"/>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endParaRPr lang="en-US"/>
                </a:p>
              </p:txBody>
            </p:sp>
            <p:sp>
              <p:nvSpPr>
                <p:cNvPr id="11350" name="Oval 32"/>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endParaRPr lang="en-US"/>
                </a:p>
              </p:txBody>
            </p:sp>
          </p:grpSp>
          <p:sp>
            <p:nvSpPr>
              <p:cNvPr id="11346" name="Freeform 33"/>
              <p:cNvSpPr/>
              <p:nvPr/>
            </p:nvSpPr>
            <p:spPr bwMode="auto">
              <a:xfrm rot="-5887819">
                <a:off x="3109" y="1667"/>
                <a:ext cx="13" cy="9"/>
              </a:xfrm>
              <a:custGeom>
                <a:avLst/>
                <a:gdLst>
                  <a:gd name="T0" fmla="*/ 13 w 55"/>
                  <a:gd name="T1" fmla="*/ 9 h 33"/>
                  <a:gd name="T2" fmla="*/ 6 w 55"/>
                  <a:gd name="T3" fmla="*/ 6 h 33"/>
                  <a:gd name="T4" fmla="*/ 2 w 55"/>
                  <a:gd name="T5" fmla="*/ 2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7" name="Freeform 34"/>
              <p:cNvSpPr/>
              <p:nvPr/>
            </p:nvSpPr>
            <p:spPr bwMode="auto">
              <a:xfrm rot="-487818">
                <a:off x="3226" y="1413"/>
                <a:ext cx="47" cy="29"/>
              </a:xfrm>
              <a:custGeom>
                <a:avLst/>
                <a:gdLst>
                  <a:gd name="T0" fmla="*/ 0 w 53"/>
                  <a:gd name="T1" fmla="*/ 0 h 34"/>
                  <a:gd name="T2" fmla="*/ 15 w 53"/>
                  <a:gd name="T3" fmla="*/ 7 h 34"/>
                  <a:gd name="T4" fmla="*/ 47 w 53"/>
                  <a:gd name="T5" fmla="*/ 29 h 34"/>
                  <a:gd name="T6" fmla="*/ 0 60000 65536"/>
                  <a:gd name="T7" fmla="*/ 0 60000 65536"/>
                  <a:gd name="T8" fmla="*/ 0 60000 65536"/>
                </a:gdLst>
                <a:ahLst/>
                <a:cxnLst>
                  <a:cxn ang="T6">
                    <a:pos x="T0" y="T1"/>
                  </a:cxn>
                  <a:cxn ang="T7">
                    <a:pos x="T2" y="T3"/>
                  </a:cxn>
                  <a:cxn ang="T8">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48" name="Freeform 35"/>
              <p:cNvSpPr/>
              <p:nvPr/>
            </p:nvSpPr>
            <p:spPr bwMode="auto">
              <a:xfrm>
                <a:off x="2956" y="1405"/>
                <a:ext cx="40" cy="7"/>
              </a:xfrm>
              <a:custGeom>
                <a:avLst/>
                <a:gdLst>
                  <a:gd name="T0" fmla="*/ 0 w 40"/>
                  <a:gd name="T1" fmla="*/ 4 h 7"/>
                  <a:gd name="T2" fmla="*/ 16 w 40"/>
                  <a:gd name="T3" fmla="*/ 6 h 7"/>
                  <a:gd name="T4" fmla="*/ 25 w 40"/>
                  <a:gd name="T5" fmla="*/ 7 h 7"/>
                  <a:gd name="T6" fmla="*/ 33 w 40"/>
                  <a:gd name="T7" fmla="*/ 5 h 7"/>
                  <a:gd name="T8" fmla="*/ 40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0" y="4"/>
                    </a:moveTo>
                    <a:lnTo>
                      <a:pt x="16" y="6"/>
                    </a:lnTo>
                    <a:lnTo>
                      <a:pt x="25" y="7"/>
                    </a:lnTo>
                    <a:lnTo>
                      <a:pt x="33" y="5"/>
                    </a:lnTo>
                    <a:lnTo>
                      <a:pt x="4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1284" name="Line 36"/>
          <p:cNvSpPr>
            <a:spLocks noChangeShapeType="1"/>
          </p:cNvSpPr>
          <p:nvPr/>
        </p:nvSpPr>
        <p:spPr bwMode="auto">
          <a:xfrm>
            <a:off x="4978400" y="28384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285" name="Line 37"/>
          <p:cNvSpPr>
            <a:spLocks noChangeShapeType="1"/>
          </p:cNvSpPr>
          <p:nvPr/>
        </p:nvSpPr>
        <p:spPr bwMode="auto">
          <a:xfrm>
            <a:off x="5003800" y="2800350"/>
            <a:ext cx="0" cy="1752600"/>
          </a:xfrm>
          <a:prstGeom prst="line">
            <a:avLst/>
          </a:prstGeom>
          <a:noFill/>
          <a:ln w="12700">
            <a:solidFill>
              <a:schemeClr val="hlink"/>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154662" name="Picture 38" descr="battery"/>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7885459">
            <a:off x="6127750" y="3727450"/>
            <a:ext cx="641350" cy="806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39"/>
          <p:cNvGrpSpPr/>
          <p:nvPr/>
        </p:nvGrpSpPr>
        <p:grpSpPr bwMode="auto">
          <a:xfrm>
            <a:off x="5054600" y="2971800"/>
            <a:ext cx="931333" cy="1676400"/>
            <a:chOff x="1576" y="805"/>
            <a:chExt cx="440" cy="1056"/>
          </a:xfrm>
        </p:grpSpPr>
        <p:grpSp>
          <p:nvGrpSpPr>
            <p:cNvPr id="7" name="Group 40"/>
            <p:cNvGrpSpPr/>
            <p:nvPr/>
          </p:nvGrpSpPr>
          <p:grpSpPr bwMode="auto">
            <a:xfrm rot="6311153">
              <a:off x="1172" y="1285"/>
              <a:ext cx="1056" cy="96"/>
              <a:chOff x="1656" y="2208"/>
              <a:chExt cx="2448" cy="144"/>
            </a:xfrm>
          </p:grpSpPr>
          <p:pic>
            <p:nvPicPr>
              <p:cNvPr id="11333" name="Picture 41" descr="Cach do do dai- da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l="18387" t="46040" r="19930" b="49057"/>
              <a:stretch>
                <a:fillRect/>
              </a:stretch>
            </p:blipFill>
            <p:spPr bwMode="auto">
              <a:xfrm>
                <a:off x="1656" y="2211"/>
                <a:ext cx="2150" cy="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34" name="Line 42"/>
              <p:cNvSpPr>
                <a:spLocks noChangeShapeType="1"/>
              </p:cNvSpPr>
              <p:nvPr/>
            </p:nvSpPr>
            <p:spPr bwMode="auto">
              <a:xfrm>
                <a:off x="1656" y="2208"/>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5" name="Line 43"/>
              <p:cNvSpPr>
                <a:spLocks noChangeShapeType="1"/>
              </p:cNvSpPr>
              <p:nvPr/>
            </p:nvSpPr>
            <p:spPr bwMode="auto">
              <a:xfrm>
                <a:off x="1656" y="2352"/>
                <a:ext cx="2150" cy="0"/>
              </a:xfrm>
              <a:prstGeom prst="line">
                <a:avLst/>
              </a:prstGeom>
              <a:noFill/>
              <a:ln w="9525">
                <a:solidFill>
                  <a:schemeClr val="bg2"/>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36" name="AutoShape 44"/>
              <p:cNvSpPr>
                <a:spLocks noChangeArrowheads="1"/>
              </p:cNvSpPr>
              <p:nvPr/>
            </p:nvSpPr>
            <p:spPr bwMode="auto">
              <a:xfrm rot="5400000">
                <a:off x="3883" y="2131"/>
                <a:ext cx="144" cy="298"/>
              </a:xfrm>
              <a:prstGeom prst="triangle">
                <a:avLst>
                  <a:gd name="adj" fmla="val 50000"/>
                </a:avLst>
              </a:prstGeom>
              <a:solidFill>
                <a:srgbClr val="FFDEBD"/>
              </a:solidFill>
              <a:ln w="9525">
                <a:solidFill>
                  <a:srgbClr val="B2B2B2"/>
                </a:solidFill>
                <a:miter lim="800000"/>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337" name="Line 45"/>
              <p:cNvSpPr>
                <a:spLocks noChangeShapeType="1"/>
              </p:cNvSpPr>
              <p:nvPr/>
            </p:nvSpPr>
            <p:spPr bwMode="auto">
              <a:xfrm>
                <a:off x="4056" y="2280"/>
                <a:ext cx="48" cy="0"/>
              </a:xfrm>
              <a:prstGeom prst="line">
                <a:avLst/>
              </a:prstGeom>
              <a:noFill/>
              <a:ln w="19050">
                <a:solidFill>
                  <a:schemeClr val="tx1"/>
                </a:solidFill>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grpSp>
          <p:nvGrpSpPr>
            <p:cNvPr id="8" name="Group 46"/>
            <p:cNvGrpSpPr/>
            <p:nvPr/>
          </p:nvGrpSpPr>
          <p:grpSpPr bwMode="auto">
            <a:xfrm rot="6338555" flipH="1" flipV="1">
              <a:off x="1560" y="1132"/>
              <a:ext cx="471" cy="440"/>
              <a:chOff x="2952" y="1398"/>
              <a:chExt cx="696" cy="570"/>
            </a:xfrm>
          </p:grpSpPr>
          <p:sp>
            <p:nvSpPr>
              <p:cNvPr id="11322" name="Freeform 47"/>
              <p:cNvSpPr/>
              <p:nvPr/>
            </p:nvSpPr>
            <p:spPr bwMode="auto">
              <a:xfrm>
                <a:off x="2952" y="1398"/>
                <a:ext cx="610" cy="505"/>
              </a:xfrm>
              <a:custGeom>
                <a:avLst/>
                <a:gdLst>
                  <a:gd name="T0" fmla="*/ 229 w 610"/>
                  <a:gd name="T1" fmla="*/ 274 h 505"/>
                  <a:gd name="T2" fmla="*/ 191 w 610"/>
                  <a:gd name="T3" fmla="*/ 267 h 505"/>
                  <a:gd name="T4" fmla="*/ 151 w 610"/>
                  <a:gd name="T5" fmla="*/ 251 h 505"/>
                  <a:gd name="T6" fmla="*/ 105 w 610"/>
                  <a:gd name="T7" fmla="*/ 220 h 505"/>
                  <a:gd name="T8" fmla="*/ 68 w 610"/>
                  <a:gd name="T9" fmla="*/ 226 h 505"/>
                  <a:gd name="T10" fmla="*/ 88 w 610"/>
                  <a:gd name="T11" fmla="*/ 259 h 505"/>
                  <a:gd name="T12" fmla="*/ 123 w 610"/>
                  <a:gd name="T13" fmla="*/ 312 h 505"/>
                  <a:gd name="T14" fmla="*/ 175 w 610"/>
                  <a:gd name="T15" fmla="*/ 343 h 505"/>
                  <a:gd name="T16" fmla="*/ 249 w 610"/>
                  <a:gd name="T17" fmla="*/ 385 h 505"/>
                  <a:gd name="T18" fmla="*/ 305 w 610"/>
                  <a:gd name="T19" fmla="*/ 399 h 505"/>
                  <a:gd name="T20" fmla="*/ 335 w 610"/>
                  <a:gd name="T21" fmla="*/ 411 h 505"/>
                  <a:gd name="T22" fmla="*/ 371 w 610"/>
                  <a:gd name="T23" fmla="*/ 421 h 505"/>
                  <a:gd name="T24" fmla="*/ 398 w 610"/>
                  <a:gd name="T25" fmla="*/ 433 h 505"/>
                  <a:gd name="T26" fmla="*/ 435 w 610"/>
                  <a:gd name="T27" fmla="*/ 459 h 505"/>
                  <a:gd name="T28" fmla="*/ 462 w 610"/>
                  <a:gd name="T29" fmla="*/ 483 h 505"/>
                  <a:gd name="T30" fmla="*/ 494 w 610"/>
                  <a:gd name="T31" fmla="*/ 500 h 505"/>
                  <a:gd name="T32" fmla="*/ 506 w 610"/>
                  <a:gd name="T33" fmla="*/ 490 h 505"/>
                  <a:gd name="T34" fmla="*/ 516 w 610"/>
                  <a:gd name="T35" fmla="*/ 448 h 505"/>
                  <a:gd name="T36" fmla="*/ 550 w 610"/>
                  <a:gd name="T37" fmla="*/ 404 h 505"/>
                  <a:gd name="T38" fmla="*/ 581 w 610"/>
                  <a:gd name="T39" fmla="*/ 354 h 505"/>
                  <a:gd name="T40" fmla="*/ 595 w 610"/>
                  <a:gd name="T41" fmla="*/ 325 h 505"/>
                  <a:gd name="T42" fmla="*/ 573 w 610"/>
                  <a:gd name="T43" fmla="*/ 304 h 505"/>
                  <a:gd name="T44" fmla="*/ 541 w 610"/>
                  <a:gd name="T45" fmla="*/ 291 h 505"/>
                  <a:gd name="T46" fmla="*/ 522 w 610"/>
                  <a:gd name="T47" fmla="*/ 278 h 505"/>
                  <a:gd name="T48" fmla="*/ 477 w 610"/>
                  <a:gd name="T49" fmla="*/ 190 h 505"/>
                  <a:gd name="T50" fmla="*/ 441 w 610"/>
                  <a:gd name="T51" fmla="*/ 125 h 505"/>
                  <a:gd name="T52" fmla="*/ 414 w 610"/>
                  <a:gd name="T53" fmla="*/ 91 h 505"/>
                  <a:gd name="T54" fmla="*/ 394 w 610"/>
                  <a:gd name="T55" fmla="*/ 55 h 505"/>
                  <a:gd name="T56" fmla="*/ 373 w 610"/>
                  <a:gd name="T57" fmla="*/ 39 h 505"/>
                  <a:gd name="T58" fmla="*/ 337 w 610"/>
                  <a:gd name="T59" fmla="*/ 27 h 505"/>
                  <a:gd name="T60" fmla="*/ 300 w 610"/>
                  <a:gd name="T61" fmla="*/ 17 h 505"/>
                  <a:gd name="T62" fmla="*/ 252 w 610"/>
                  <a:gd name="T63" fmla="*/ 16 h 505"/>
                  <a:gd name="T64" fmla="*/ 206 w 610"/>
                  <a:gd name="T65" fmla="*/ 11 h 505"/>
                  <a:gd name="T66" fmla="*/ 189 w 610"/>
                  <a:gd name="T67" fmla="*/ 6 h 505"/>
                  <a:gd name="T68" fmla="*/ 146 w 610"/>
                  <a:gd name="T69" fmla="*/ 3 h 505"/>
                  <a:gd name="T70" fmla="*/ 98 w 610"/>
                  <a:gd name="T71" fmla="*/ 6 h 505"/>
                  <a:gd name="T72" fmla="*/ 54 w 610"/>
                  <a:gd name="T73" fmla="*/ 5 h 505"/>
                  <a:gd name="T74" fmla="*/ 12 w 610"/>
                  <a:gd name="T75" fmla="*/ 0 h 505"/>
                  <a:gd name="T76" fmla="*/ 2 w 610"/>
                  <a:gd name="T77" fmla="*/ 26 h 505"/>
                  <a:gd name="T78" fmla="*/ 24 w 610"/>
                  <a:gd name="T79" fmla="*/ 44 h 505"/>
                  <a:gd name="T80" fmla="*/ 72 w 610"/>
                  <a:gd name="T81" fmla="*/ 54 h 505"/>
                  <a:gd name="T82" fmla="*/ 122 w 610"/>
                  <a:gd name="T83" fmla="*/ 71 h 505"/>
                  <a:gd name="T84" fmla="*/ 159 w 610"/>
                  <a:gd name="T85" fmla="*/ 72 h 505"/>
                  <a:gd name="T86" fmla="*/ 195 w 610"/>
                  <a:gd name="T87" fmla="*/ 101 h 505"/>
                  <a:gd name="T88" fmla="*/ 228 w 610"/>
                  <a:gd name="T89" fmla="*/ 125 h 505"/>
                  <a:gd name="T90" fmla="*/ 248 w 610"/>
                  <a:gd name="T91" fmla="*/ 149 h 505"/>
                  <a:gd name="T92" fmla="*/ 267 w 610"/>
                  <a:gd name="T93" fmla="*/ 175 h 505"/>
                  <a:gd name="T94" fmla="*/ 274 w 610"/>
                  <a:gd name="T95" fmla="*/ 200 h 505"/>
                  <a:gd name="T96" fmla="*/ 275 w 610"/>
                  <a:gd name="T97" fmla="*/ 241 h 5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10" h="505">
                    <a:moveTo>
                      <a:pt x="249" y="265"/>
                    </a:moveTo>
                    <a:lnTo>
                      <a:pt x="229" y="274"/>
                    </a:lnTo>
                    <a:lnTo>
                      <a:pt x="214" y="274"/>
                    </a:lnTo>
                    <a:lnTo>
                      <a:pt x="191" y="267"/>
                    </a:lnTo>
                    <a:lnTo>
                      <a:pt x="167" y="265"/>
                    </a:lnTo>
                    <a:lnTo>
                      <a:pt x="151" y="251"/>
                    </a:lnTo>
                    <a:lnTo>
                      <a:pt x="128" y="229"/>
                    </a:lnTo>
                    <a:lnTo>
                      <a:pt x="105" y="220"/>
                    </a:lnTo>
                    <a:lnTo>
                      <a:pt x="82" y="219"/>
                    </a:lnTo>
                    <a:lnTo>
                      <a:pt x="68" y="226"/>
                    </a:lnTo>
                    <a:lnTo>
                      <a:pt x="77" y="239"/>
                    </a:lnTo>
                    <a:lnTo>
                      <a:pt x="88" y="259"/>
                    </a:lnTo>
                    <a:lnTo>
                      <a:pt x="108" y="288"/>
                    </a:lnTo>
                    <a:lnTo>
                      <a:pt x="123" y="312"/>
                    </a:lnTo>
                    <a:lnTo>
                      <a:pt x="152" y="328"/>
                    </a:lnTo>
                    <a:lnTo>
                      <a:pt x="175" y="343"/>
                    </a:lnTo>
                    <a:lnTo>
                      <a:pt x="192" y="353"/>
                    </a:lnTo>
                    <a:lnTo>
                      <a:pt x="249" y="385"/>
                    </a:lnTo>
                    <a:lnTo>
                      <a:pt x="276" y="391"/>
                    </a:lnTo>
                    <a:lnTo>
                      <a:pt x="305" y="399"/>
                    </a:lnTo>
                    <a:lnTo>
                      <a:pt x="320" y="403"/>
                    </a:lnTo>
                    <a:lnTo>
                      <a:pt x="335" y="411"/>
                    </a:lnTo>
                    <a:lnTo>
                      <a:pt x="356" y="416"/>
                    </a:lnTo>
                    <a:lnTo>
                      <a:pt x="371" y="421"/>
                    </a:lnTo>
                    <a:lnTo>
                      <a:pt x="386" y="426"/>
                    </a:lnTo>
                    <a:lnTo>
                      <a:pt x="398" y="433"/>
                    </a:lnTo>
                    <a:lnTo>
                      <a:pt x="416" y="442"/>
                    </a:lnTo>
                    <a:lnTo>
                      <a:pt x="435" y="459"/>
                    </a:lnTo>
                    <a:lnTo>
                      <a:pt x="450" y="471"/>
                    </a:lnTo>
                    <a:lnTo>
                      <a:pt x="462" y="483"/>
                    </a:lnTo>
                    <a:lnTo>
                      <a:pt x="477" y="492"/>
                    </a:lnTo>
                    <a:lnTo>
                      <a:pt x="494" y="500"/>
                    </a:lnTo>
                    <a:lnTo>
                      <a:pt x="504" y="505"/>
                    </a:lnTo>
                    <a:lnTo>
                      <a:pt x="506" y="490"/>
                    </a:lnTo>
                    <a:lnTo>
                      <a:pt x="509" y="475"/>
                    </a:lnTo>
                    <a:lnTo>
                      <a:pt x="516" y="448"/>
                    </a:lnTo>
                    <a:lnTo>
                      <a:pt x="539" y="421"/>
                    </a:lnTo>
                    <a:lnTo>
                      <a:pt x="550" y="404"/>
                    </a:lnTo>
                    <a:lnTo>
                      <a:pt x="571" y="373"/>
                    </a:lnTo>
                    <a:lnTo>
                      <a:pt x="581" y="354"/>
                    </a:lnTo>
                    <a:lnTo>
                      <a:pt x="592" y="338"/>
                    </a:lnTo>
                    <a:lnTo>
                      <a:pt x="595" y="325"/>
                    </a:lnTo>
                    <a:lnTo>
                      <a:pt x="610" y="322"/>
                    </a:lnTo>
                    <a:lnTo>
                      <a:pt x="573" y="304"/>
                    </a:lnTo>
                    <a:lnTo>
                      <a:pt x="561" y="297"/>
                    </a:lnTo>
                    <a:lnTo>
                      <a:pt x="541" y="291"/>
                    </a:lnTo>
                    <a:lnTo>
                      <a:pt x="530" y="285"/>
                    </a:lnTo>
                    <a:lnTo>
                      <a:pt x="522" y="278"/>
                    </a:lnTo>
                    <a:lnTo>
                      <a:pt x="512" y="256"/>
                    </a:lnTo>
                    <a:lnTo>
                      <a:pt x="477" y="190"/>
                    </a:lnTo>
                    <a:lnTo>
                      <a:pt x="460" y="154"/>
                    </a:lnTo>
                    <a:lnTo>
                      <a:pt x="441" y="125"/>
                    </a:lnTo>
                    <a:lnTo>
                      <a:pt x="427" y="110"/>
                    </a:lnTo>
                    <a:lnTo>
                      <a:pt x="414" y="91"/>
                    </a:lnTo>
                    <a:lnTo>
                      <a:pt x="404" y="74"/>
                    </a:lnTo>
                    <a:lnTo>
                      <a:pt x="394" y="55"/>
                    </a:lnTo>
                    <a:lnTo>
                      <a:pt x="385" y="44"/>
                    </a:lnTo>
                    <a:lnTo>
                      <a:pt x="373" y="39"/>
                    </a:lnTo>
                    <a:lnTo>
                      <a:pt x="350" y="35"/>
                    </a:lnTo>
                    <a:lnTo>
                      <a:pt x="337" y="27"/>
                    </a:lnTo>
                    <a:lnTo>
                      <a:pt x="321" y="17"/>
                    </a:lnTo>
                    <a:lnTo>
                      <a:pt x="300" y="17"/>
                    </a:lnTo>
                    <a:lnTo>
                      <a:pt x="273" y="21"/>
                    </a:lnTo>
                    <a:lnTo>
                      <a:pt x="252" y="16"/>
                    </a:lnTo>
                    <a:lnTo>
                      <a:pt x="228" y="24"/>
                    </a:lnTo>
                    <a:lnTo>
                      <a:pt x="206" y="11"/>
                    </a:lnTo>
                    <a:lnTo>
                      <a:pt x="194" y="8"/>
                    </a:lnTo>
                    <a:lnTo>
                      <a:pt x="189" y="6"/>
                    </a:lnTo>
                    <a:lnTo>
                      <a:pt x="171" y="3"/>
                    </a:lnTo>
                    <a:lnTo>
                      <a:pt x="146" y="3"/>
                    </a:lnTo>
                    <a:lnTo>
                      <a:pt x="117" y="3"/>
                    </a:lnTo>
                    <a:lnTo>
                      <a:pt x="98" y="6"/>
                    </a:lnTo>
                    <a:lnTo>
                      <a:pt x="75" y="5"/>
                    </a:lnTo>
                    <a:lnTo>
                      <a:pt x="54" y="5"/>
                    </a:lnTo>
                    <a:lnTo>
                      <a:pt x="33" y="2"/>
                    </a:lnTo>
                    <a:lnTo>
                      <a:pt x="12" y="0"/>
                    </a:lnTo>
                    <a:lnTo>
                      <a:pt x="0" y="9"/>
                    </a:lnTo>
                    <a:lnTo>
                      <a:pt x="2" y="26"/>
                    </a:lnTo>
                    <a:lnTo>
                      <a:pt x="9" y="35"/>
                    </a:lnTo>
                    <a:lnTo>
                      <a:pt x="24" y="44"/>
                    </a:lnTo>
                    <a:lnTo>
                      <a:pt x="44" y="51"/>
                    </a:lnTo>
                    <a:lnTo>
                      <a:pt x="72" y="54"/>
                    </a:lnTo>
                    <a:lnTo>
                      <a:pt x="101" y="65"/>
                    </a:lnTo>
                    <a:lnTo>
                      <a:pt x="122" y="71"/>
                    </a:lnTo>
                    <a:lnTo>
                      <a:pt x="140" y="71"/>
                    </a:lnTo>
                    <a:lnTo>
                      <a:pt x="159" y="72"/>
                    </a:lnTo>
                    <a:lnTo>
                      <a:pt x="177" y="87"/>
                    </a:lnTo>
                    <a:lnTo>
                      <a:pt x="195" y="101"/>
                    </a:lnTo>
                    <a:lnTo>
                      <a:pt x="209" y="113"/>
                    </a:lnTo>
                    <a:lnTo>
                      <a:pt x="228" y="125"/>
                    </a:lnTo>
                    <a:lnTo>
                      <a:pt x="236" y="132"/>
                    </a:lnTo>
                    <a:lnTo>
                      <a:pt x="248" y="149"/>
                    </a:lnTo>
                    <a:lnTo>
                      <a:pt x="259" y="158"/>
                    </a:lnTo>
                    <a:lnTo>
                      <a:pt x="267" y="175"/>
                    </a:lnTo>
                    <a:lnTo>
                      <a:pt x="274" y="188"/>
                    </a:lnTo>
                    <a:lnTo>
                      <a:pt x="274" y="200"/>
                    </a:lnTo>
                    <a:lnTo>
                      <a:pt x="277" y="218"/>
                    </a:lnTo>
                    <a:lnTo>
                      <a:pt x="275" y="241"/>
                    </a:lnTo>
                    <a:lnTo>
                      <a:pt x="249" y="265"/>
                    </a:lnTo>
                    <a:close/>
                  </a:path>
                </a:pathLst>
              </a:custGeom>
              <a:solidFill>
                <a:srgbClr val="FFBFBF"/>
              </a:solidFill>
              <a:ln w="9525">
                <a:solidFill>
                  <a:srgbClr val="000000"/>
                </a:solidFill>
                <a:prstDash val="solid"/>
                <a:round/>
              </a:ln>
            </p:spPr>
            <p:txBody>
              <a:bodyPr/>
              <a:lstStyle/>
              <a:p>
                <a:endParaRPr lang="en-US"/>
              </a:p>
            </p:txBody>
          </p:sp>
          <p:sp>
            <p:nvSpPr>
              <p:cNvPr id="11323" name="Freeform 48"/>
              <p:cNvSpPr/>
              <p:nvPr/>
            </p:nvSpPr>
            <p:spPr bwMode="auto">
              <a:xfrm>
                <a:off x="3140" y="1402"/>
                <a:ext cx="106" cy="58"/>
              </a:xfrm>
              <a:custGeom>
                <a:avLst/>
                <a:gdLst>
                  <a:gd name="T0" fmla="*/ 0 w 106"/>
                  <a:gd name="T1" fmla="*/ 0 h 58"/>
                  <a:gd name="T2" fmla="*/ 53 w 106"/>
                  <a:gd name="T3" fmla="*/ 28 h 58"/>
                  <a:gd name="T4" fmla="*/ 106 w 106"/>
                  <a:gd name="T5" fmla="*/ 58 h 58"/>
                  <a:gd name="T6" fmla="*/ 0 60000 65536"/>
                  <a:gd name="T7" fmla="*/ 0 60000 65536"/>
                  <a:gd name="T8" fmla="*/ 0 60000 65536"/>
                </a:gdLst>
                <a:ahLst/>
                <a:cxnLst>
                  <a:cxn ang="T6">
                    <a:pos x="T0" y="T1"/>
                  </a:cxn>
                  <a:cxn ang="T7">
                    <a:pos x="T2" y="T3"/>
                  </a:cxn>
                  <a:cxn ang="T8">
                    <a:pos x="T4" y="T5"/>
                  </a:cxn>
                </a:cxnLst>
                <a:rect l="0" t="0" r="r" b="b"/>
                <a:pathLst>
                  <a:path w="106" h="58">
                    <a:moveTo>
                      <a:pt x="0" y="0"/>
                    </a:moveTo>
                    <a:lnTo>
                      <a:pt x="53" y="28"/>
                    </a:lnTo>
                    <a:lnTo>
                      <a:pt x="106" y="58"/>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4" name="Freeform 49"/>
              <p:cNvSpPr/>
              <p:nvPr/>
            </p:nvSpPr>
            <p:spPr bwMode="auto">
              <a:xfrm rot="-1242821">
                <a:off x="3037" y="1616"/>
                <a:ext cx="15" cy="48"/>
              </a:xfrm>
              <a:custGeom>
                <a:avLst/>
                <a:gdLst>
                  <a:gd name="T0" fmla="*/ 5 w 70"/>
                  <a:gd name="T1" fmla="*/ 0 h 169"/>
                  <a:gd name="T2" fmla="*/ 11 w 70"/>
                  <a:gd name="T3" fmla="*/ 15 h 169"/>
                  <a:gd name="T4" fmla="*/ 15 w 70"/>
                  <a:gd name="T5" fmla="*/ 24 h 169"/>
                  <a:gd name="T6" fmla="*/ 15 w 70"/>
                  <a:gd name="T7" fmla="*/ 32 h 169"/>
                  <a:gd name="T8" fmla="*/ 12 w 70"/>
                  <a:gd name="T9" fmla="*/ 40 h 169"/>
                  <a:gd name="T10" fmla="*/ 6 w 70"/>
                  <a:gd name="T11" fmla="*/ 45 h 169"/>
                  <a:gd name="T12" fmla="*/ 0 w 70"/>
                  <a:gd name="T13" fmla="*/ 48 h 1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69">
                    <a:moveTo>
                      <a:pt x="23" y="0"/>
                    </a:moveTo>
                    <a:lnTo>
                      <a:pt x="53" y="52"/>
                    </a:lnTo>
                    <a:lnTo>
                      <a:pt x="69" y="83"/>
                    </a:lnTo>
                    <a:lnTo>
                      <a:pt x="70" y="113"/>
                    </a:lnTo>
                    <a:lnTo>
                      <a:pt x="58" y="140"/>
                    </a:lnTo>
                    <a:lnTo>
                      <a:pt x="27" y="158"/>
                    </a:lnTo>
                    <a:lnTo>
                      <a:pt x="0" y="169"/>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5" name="Freeform 50"/>
              <p:cNvSpPr/>
              <p:nvPr/>
            </p:nvSpPr>
            <p:spPr bwMode="auto">
              <a:xfrm rot="-1448732">
                <a:off x="3112" y="1454"/>
                <a:ext cx="6" cy="17"/>
              </a:xfrm>
              <a:custGeom>
                <a:avLst/>
                <a:gdLst>
                  <a:gd name="T0" fmla="*/ 6 w 6"/>
                  <a:gd name="T1" fmla="*/ 0 h 17"/>
                  <a:gd name="T2" fmla="*/ 2 w 6"/>
                  <a:gd name="T3" fmla="*/ 9 h 17"/>
                  <a:gd name="T4" fmla="*/ 0 w 6"/>
                  <a:gd name="T5" fmla="*/ 17 h 17"/>
                  <a:gd name="T6" fmla="*/ 0 60000 65536"/>
                  <a:gd name="T7" fmla="*/ 0 60000 65536"/>
                  <a:gd name="T8" fmla="*/ 0 60000 65536"/>
                </a:gdLst>
                <a:ahLst/>
                <a:cxnLst>
                  <a:cxn ang="T6">
                    <a:pos x="T0" y="T1"/>
                  </a:cxn>
                  <a:cxn ang="T7">
                    <a:pos x="T2" y="T3"/>
                  </a:cxn>
                  <a:cxn ang="T8">
                    <a:pos x="T4" y="T5"/>
                  </a:cxn>
                </a:cxnLst>
                <a:rect l="0" t="0" r="r" b="b"/>
                <a:pathLst>
                  <a:path w="6" h="17">
                    <a:moveTo>
                      <a:pt x="6" y="0"/>
                    </a:moveTo>
                    <a:lnTo>
                      <a:pt x="2" y="9"/>
                    </a:lnTo>
                    <a:lnTo>
                      <a:pt x="0" y="17"/>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6" name="Freeform 51"/>
              <p:cNvSpPr/>
              <p:nvPr/>
            </p:nvSpPr>
            <p:spPr bwMode="auto">
              <a:xfrm rot="-996419">
                <a:off x="3023" y="1438"/>
                <a:ext cx="3" cy="14"/>
              </a:xfrm>
              <a:custGeom>
                <a:avLst/>
                <a:gdLst>
                  <a:gd name="T0" fmla="*/ 3 w 3"/>
                  <a:gd name="T1" fmla="*/ 0 h 14"/>
                  <a:gd name="T2" fmla="*/ 0 w 3"/>
                  <a:gd name="T3" fmla="*/ 7 h 14"/>
                  <a:gd name="T4" fmla="*/ 0 w 3"/>
                  <a:gd name="T5" fmla="*/ 14 h 14"/>
                  <a:gd name="T6" fmla="*/ 0 60000 65536"/>
                  <a:gd name="T7" fmla="*/ 0 60000 65536"/>
                  <a:gd name="T8" fmla="*/ 0 60000 65536"/>
                </a:gdLst>
                <a:ahLst/>
                <a:cxnLst>
                  <a:cxn ang="T6">
                    <a:pos x="T0" y="T1"/>
                  </a:cxn>
                  <a:cxn ang="T7">
                    <a:pos x="T2" y="T3"/>
                  </a:cxn>
                  <a:cxn ang="T8">
                    <a:pos x="T4" y="T5"/>
                  </a:cxn>
                </a:cxnLst>
                <a:rect l="0" t="0" r="r" b="b"/>
                <a:pathLst>
                  <a:path w="3" h="14">
                    <a:moveTo>
                      <a:pt x="3" y="0"/>
                    </a:moveTo>
                    <a:lnTo>
                      <a:pt x="0" y="7"/>
                    </a:lnTo>
                    <a:lnTo>
                      <a:pt x="0" y="1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 name="Group 52"/>
              <p:cNvGrpSpPr/>
              <p:nvPr/>
            </p:nvGrpSpPr>
            <p:grpSpPr bwMode="auto">
              <a:xfrm rot="-9224892">
                <a:off x="3406" y="1698"/>
                <a:ext cx="242" cy="270"/>
                <a:chOff x="2457" y="2549"/>
                <a:chExt cx="557" cy="547"/>
              </a:xfrm>
            </p:grpSpPr>
            <p:sp>
              <p:nvSpPr>
                <p:cNvPr id="11331" name="Freeform 53"/>
                <p:cNvSpPr/>
                <p:nvPr/>
              </p:nvSpPr>
              <p:spPr bwMode="auto">
                <a:xfrm>
                  <a:off x="2457" y="2549"/>
                  <a:ext cx="557" cy="547"/>
                </a:xfrm>
                <a:custGeom>
                  <a:avLst/>
                  <a:gdLst>
                    <a:gd name="T0" fmla="*/ 557 w 1112"/>
                    <a:gd name="T1" fmla="*/ 70 h 1094"/>
                    <a:gd name="T2" fmla="*/ 529 w 1112"/>
                    <a:gd name="T3" fmla="*/ 136 h 1094"/>
                    <a:gd name="T4" fmla="*/ 509 w 1112"/>
                    <a:gd name="T5" fmla="*/ 187 h 1094"/>
                    <a:gd name="T6" fmla="*/ 486 w 1112"/>
                    <a:gd name="T7" fmla="*/ 238 h 1094"/>
                    <a:gd name="T8" fmla="*/ 472 w 1112"/>
                    <a:gd name="T9" fmla="*/ 294 h 1094"/>
                    <a:gd name="T10" fmla="*/ 463 w 1112"/>
                    <a:gd name="T11" fmla="*/ 351 h 1094"/>
                    <a:gd name="T12" fmla="*/ 453 w 1112"/>
                    <a:gd name="T13" fmla="*/ 407 h 1094"/>
                    <a:gd name="T14" fmla="*/ 453 w 1112"/>
                    <a:gd name="T15" fmla="*/ 458 h 1094"/>
                    <a:gd name="T16" fmla="*/ 453 w 1112"/>
                    <a:gd name="T17" fmla="*/ 501 h 1094"/>
                    <a:gd name="T18" fmla="*/ 453 w 1112"/>
                    <a:gd name="T19" fmla="*/ 519 h 1094"/>
                    <a:gd name="T20" fmla="*/ 121 w 1112"/>
                    <a:gd name="T21" fmla="*/ 547 h 1094"/>
                    <a:gd name="T22" fmla="*/ 65 w 1112"/>
                    <a:gd name="T23" fmla="*/ 224 h 1094"/>
                    <a:gd name="T24" fmla="*/ 14 w 1112"/>
                    <a:gd name="T25" fmla="*/ 33 h 1094"/>
                    <a:gd name="T26" fmla="*/ 0 w 1112"/>
                    <a:gd name="T27" fmla="*/ 0 h 1094"/>
                    <a:gd name="T28" fmla="*/ 210 w 1112"/>
                    <a:gd name="T29" fmla="*/ 38 h 1094"/>
                    <a:gd name="T30" fmla="*/ 383 w 1112"/>
                    <a:gd name="T31" fmla="*/ 52 h 1094"/>
                    <a:gd name="T32" fmla="*/ 495 w 1112"/>
                    <a:gd name="T33" fmla="*/ 52 h 1094"/>
                    <a:gd name="T34" fmla="*/ 557 w 1112"/>
                    <a:gd name="T35" fmla="*/ 70 h 10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12" h="1094">
                      <a:moveTo>
                        <a:pt x="1112" y="140"/>
                      </a:moveTo>
                      <a:lnTo>
                        <a:pt x="1056" y="271"/>
                      </a:lnTo>
                      <a:lnTo>
                        <a:pt x="1017" y="373"/>
                      </a:lnTo>
                      <a:lnTo>
                        <a:pt x="971" y="476"/>
                      </a:lnTo>
                      <a:lnTo>
                        <a:pt x="943" y="588"/>
                      </a:lnTo>
                      <a:lnTo>
                        <a:pt x="924" y="702"/>
                      </a:lnTo>
                      <a:lnTo>
                        <a:pt x="905" y="814"/>
                      </a:lnTo>
                      <a:lnTo>
                        <a:pt x="905" y="916"/>
                      </a:lnTo>
                      <a:lnTo>
                        <a:pt x="905" y="1001"/>
                      </a:lnTo>
                      <a:lnTo>
                        <a:pt x="905" y="1038"/>
                      </a:lnTo>
                      <a:lnTo>
                        <a:pt x="242" y="1094"/>
                      </a:lnTo>
                      <a:lnTo>
                        <a:pt x="130" y="448"/>
                      </a:lnTo>
                      <a:lnTo>
                        <a:pt x="28" y="65"/>
                      </a:lnTo>
                      <a:lnTo>
                        <a:pt x="0" y="0"/>
                      </a:lnTo>
                      <a:lnTo>
                        <a:pt x="420" y="75"/>
                      </a:lnTo>
                      <a:lnTo>
                        <a:pt x="765" y="103"/>
                      </a:lnTo>
                      <a:lnTo>
                        <a:pt x="989" y="103"/>
                      </a:lnTo>
                      <a:lnTo>
                        <a:pt x="1112" y="140"/>
                      </a:lnTo>
                      <a:close/>
                    </a:path>
                  </a:pathLst>
                </a:custGeom>
                <a:solidFill>
                  <a:srgbClr val="5F7FFF"/>
                </a:solidFill>
                <a:ln w="9525">
                  <a:solidFill>
                    <a:srgbClr val="000000"/>
                  </a:solidFill>
                  <a:prstDash val="solid"/>
                  <a:round/>
                </a:ln>
              </p:spPr>
              <p:txBody>
                <a:bodyPr/>
                <a:lstStyle/>
                <a:p>
                  <a:endParaRPr lang="en-US"/>
                </a:p>
              </p:txBody>
            </p:sp>
            <p:sp>
              <p:nvSpPr>
                <p:cNvPr id="11332" name="Oval 54"/>
                <p:cNvSpPr>
                  <a:spLocks noChangeArrowheads="1"/>
                </p:cNvSpPr>
                <p:nvPr/>
              </p:nvSpPr>
              <p:spPr bwMode="auto">
                <a:xfrm>
                  <a:off x="2793" y="2961"/>
                  <a:ext cx="61" cy="70"/>
                </a:xfrm>
                <a:prstGeom prst="ellipse">
                  <a:avLst/>
                </a:prstGeom>
                <a:solidFill>
                  <a:srgbClr val="FFFFFF"/>
                </a:solidFill>
                <a:ln w="9525">
                  <a:solidFill>
                    <a:srgbClr val="000000"/>
                  </a:solidFill>
                  <a:round/>
                </a:ln>
              </p:spPr>
              <p:txBody>
                <a:bodyPr/>
                <a:lstStyle/>
                <a:p>
                  <a:endParaRPr lang="en-US"/>
                </a:p>
              </p:txBody>
            </p:sp>
          </p:grpSp>
          <p:sp>
            <p:nvSpPr>
              <p:cNvPr id="11328" name="Freeform 55"/>
              <p:cNvSpPr/>
              <p:nvPr/>
            </p:nvSpPr>
            <p:spPr bwMode="auto">
              <a:xfrm rot="-5887819">
                <a:off x="3109" y="1667"/>
                <a:ext cx="13" cy="9"/>
              </a:xfrm>
              <a:custGeom>
                <a:avLst/>
                <a:gdLst>
                  <a:gd name="T0" fmla="*/ 13 w 55"/>
                  <a:gd name="T1" fmla="*/ 9 h 33"/>
                  <a:gd name="T2" fmla="*/ 6 w 55"/>
                  <a:gd name="T3" fmla="*/ 6 h 33"/>
                  <a:gd name="T4" fmla="*/ 2 w 55"/>
                  <a:gd name="T5" fmla="*/ 2 h 33"/>
                  <a:gd name="T6" fmla="*/ 0 w 55"/>
                  <a:gd name="T7" fmla="*/ 0 h 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 h="33">
                    <a:moveTo>
                      <a:pt x="55" y="33"/>
                    </a:moveTo>
                    <a:lnTo>
                      <a:pt x="26" y="22"/>
                    </a:lnTo>
                    <a:lnTo>
                      <a:pt x="7" y="8"/>
                    </a:lnTo>
                    <a:lnTo>
                      <a:pt x="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29" name="Freeform 56"/>
              <p:cNvSpPr/>
              <p:nvPr/>
            </p:nvSpPr>
            <p:spPr bwMode="auto">
              <a:xfrm rot="-487818">
                <a:off x="3226" y="1413"/>
                <a:ext cx="47" cy="29"/>
              </a:xfrm>
              <a:custGeom>
                <a:avLst/>
                <a:gdLst>
                  <a:gd name="T0" fmla="*/ 0 w 53"/>
                  <a:gd name="T1" fmla="*/ 0 h 34"/>
                  <a:gd name="T2" fmla="*/ 15 w 53"/>
                  <a:gd name="T3" fmla="*/ 7 h 34"/>
                  <a:gd name="T4" fmla="*/ 47 w 53"/>
                  <a:gd name="T5" fmla="*/ 29 h 34"/>
                  <a:gd name="T6" fmla="*/ 0 60000 65536"/>
                  <a:gd name="T7" fmla="*/ 0 60000 65536"/>
                  <a:gd name="T8" fmla="*/ 0 60000 65536"/>
                </a:gdLst>
                <a:ahLst/>
                <a:cxnLst>
                  <a:cxn ang="T6">
                    <a:pos x="T0" y="T1"/>
                  </a:cxn>
                  <a:cxn ang="T7">
                    <a:pos x="T2" y="T3"/>
                  </a:cxn>
                  <a:cxn ang="T8">
                    <a:pos x="T4" y="T5"/>
                  </a:cxn>
                </a:cxnLst>
                <a:rect l="0" t="0" r="r" b="b"/>
                <a:pathLst>
                  <a:path w="53" h="34">
                    <a:moveTo>
                      <a:pt x="0" y="0"/>
                    </a:moveTo>
                    <a:lnTo>
                      <a:pt x="17" y="8"/>
                    </a:lnTo>
                    <a:lnTo>
                      <a:pt x="53" y="34"/>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1330" name="Freeform 57"/>
              <p:cNvSpPr/>
              <p:nvPr/>
            </p:nvSpPr>
            <p:spPr bwMode="auto">
              <a:xfrm>
                <a:off x="2956" y="1405"/>
                <a:ext cx="40" cy="7"/>
              </a:xfrm>
              <a:custGeom>
                <a:avLst/>
                <a:gdLst>
                  <a:gd name="T0" fmla="*/ 0 w 40"/>
                  <a:gd name="T1" fmla="*/ 4 h 7"/>
                  <a:gd name="T2" fmla="*/ 16 w 40"/>
                  <a:gd name="T3" fmla="*/ 6 h 7"/>
                  <a:gd name="T4" fmla="*/ 25 w 40"/>
                  <a:gd name="T5" fmla="*/ 7 h 7"/>
                  <a:gd name="T6" fmla="*/ 33 w 40"/>
                  <a:gd name="T7" fmla="*/ 5 h 7"/>
                  <a:gd name="T8" fmla="*/ 40 w 40"/>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7">
                    <a:moveTo>
                      <a:pt x="0" y="4"/>
                    </a:moveTo>
                    <a:lnTo>
                      <a:pt x="16" y="6"/>
                    </a:lnTo>
                    <a:lnTo>
                      <a:pt x="25" y="7"/>
                    </a:lnTo>
                    <a:lnTo>
                      <a:pt x="33" y="5"/>
                    </a:lnTo>
                    <a:lnTo>
                      <a:pt x="40" y="0"/>
                    </a:lnTo>
                  </a:path>
                </a:pathLst>
              </a:custGeom>
              <a:noFill/>
              <a:ln w="9525">
                <a:solidFill>
                  <a:srgbClr val="000000"/>
                </a:solidFill>
                <a:prstDash val="solid"/>
                <a:rou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sp>
        <p:nvSpPr>
          <p:cNvPr id="154694" name="Text Box 70"/>
          <p:cNvSpPr txBox="1">
            <a:spLocks noChangeArrowheads="1"/>
          </p:cNvSpPr>
          <p:nvPr/>
        </p:nvSpPr>
        <p:spPr bwMode="auto">
          <a:xfrm>
            <a:off x="911225" y="457200"/>
            <a:ext cx="985837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u="none" dirty="0">
                <a:solidFill>
                  <a:srgbClr val="FF3300"/>
                </a:solidFill>
              </a:rPr>
              <a:t>C3.</a:t>
            </a:r>
            <a:r>
              <a:rPr lang="en-US" sz="2400" b="1" u="none" dirty="0"/>
              <a:t> </a:t>
            </a:r>
            <a:r>
              <a:rPr lang="en-US" sz="2400" b="1" u="none" dirty="0" err="1"/>
              <a:t>Hãy</a:t>
            </a:r>
            <a:r>
              <a:rPr lang="en-US" sz="2400" b="1" u="none" dirty="0"/>
              <a:t> </a:t>
            </a:r>
            <a:r>
              <a:rPr lang="en-US" sz="2400" b="1" u="none" dirty="0" err="1"/>
              <a:t>tìm</a:t>
            </a:r>
            <a:r>
              <a:rPr lang="en-US" sz="2400" b="1" u="none" dirty="0"/>
              <a:t> </a:t>
            </a:r>
            <a:r>
              <a:rPr lang="en-US" sz="2400" b="1" u="none" dirty="0" err="1"/>
              <a:t>cách</a:t>
            </a:r>
            <a:r>
              <a:rPr lang="en-US" sz="2400" b="1" u="none" dirty="0"/>
              <a:t> </a:t>
            </a:r>
            <a:r>
              <a:rPr lang="en-US" sz="2400" b="1" u="none" dirty="0" err="1"/>
              <a:t>kiểm</a:t>
            </a:r>
            <a:r>
              <a:rPr lang="en-US" sz="2400" b="1" u="none" dirty="0"/>
              <a:t> </a:t>
            </a:r>
            <a:r>
              <a:rPr lang="en-US" sz="2400" b="1" u="none" dirty="0" err="1"/>
              <a:t>tra</a:t>
            </a:r>
            <a:r>
              <a:rPr lang="en-US" sz="2400" b="1" u="none" dirty="0"/>
              <a:t> </a:t>
            </a:r>
            <a:r>
              <a:rPr lang="en-US" sz="2400" b="1" u="none" dirty="0" err="1"/>
              <a:t>xem</a:t>
            </a:r>
            <a:r>
              <a:rPr lang="en-US" sz="2400" b="1" u="none" dirty="0"/>
              <a:t> A A</a:t>
            </a:r>
            <a:r>
              <a:rPr lang="en-US" sz="2400" b="1" u="none" baseline="30000" dirty="0"/>
              <a:t>/</a:t>
            </a:r>
            <a:r>
              <a:rPr lang="en-US" sz="2400" b="1" u="none" dirty="0"/>
              <a:t> </a:t>
            </a:r>
            <a:r>
              <a:rPr lang="en-US" sz="2400" b="1" u="none" dirty="0" err="1"/>
              <a:t>có</a:t>
            </a:r>
            <a:r>
              <a:rPr lang="en-US" sz="2400" b="1" u="none" dirty="0"/>
              <a:t> </a:t>
            </a:r>
            <a:r>
              <a:rPr lang="en-US" sz="2400" b="1" u="none" dirty="0" err="1"/>
              <a:t>vuông</a:t>
            </a:r>
            <a:r>
              <a:rPr lang="en-US" sz="2400" b="1" u="none" dirty="0"/>
              <a:t> </a:t>
            </a:r>
            <a:r>
              <a:rPr lang="en-US" sz="2400" b="1" u="none" dirty="0" err="1"/>
              <a:t>góc</a:t>
            </a:r>
            <a:r>
              <a:rPr lang="en-US" sz="2400" b="1" u="none" dirty="0"/>
              <a:t> </a:t>
            </a:r>
            <a:r>
              <a:rPr lang="en-US" sz="2400" b="1" u="none" dirty="0" err="1"/>
              <a:t>với</a:t>
            </a:r>
            <a:r>
              <a:rPr lang="en-US" sz="2400" b="1" u="none" dirty="0"/>
              <a:t> MN </a:t>
            </a:r>
            <a:r>
              <a:rPr lang="en-US" sz="2400" b="1" u="none" dirty="0" err="1"/>
              <a:t>không</a:t>
            </a:r>
            <a:r>
              <a:rPr lang="en-US" sz="2400" b="1" u="none" dirty="0"/>
              <a:t>; A </a:t>
            </a:r>
            <a:r>
              <a:rPr lang="en-US" sz="2400" b="1" u="none" dirty="0" err="1"/>
              <a:t>và</a:t>
            </a:r>
            <a:r>
              <a:rPr lang="en-US" sz="2400" b="1" u="none" dirty="0"/>
              <a:t> A</a:t>
            </a:r>
            <a:r>
              <a:rPr lang="en-US" sz="2400" b="1" u="none" baseline="30000" dirty="0"/>
              <a:t>/ </a:t>
            </a:r>
            <a:r>
              <a:rPr lang="en-US" sz="2400" b="1" u="none" dirty="0" err="1"/>
              <a:t>có</a:t>
            </a:r>
            <a:r>
              <a:rPr lang="en-US" sz="2400" b="1" u="none" dirty="0"/>
              <a:t> </a:t>
            </a:r>
            <a:r>
              <a:rPr lang="en-US" sz="2400" b="1" u="none" dirty="0" err="1"/>
              <a:t>cách</a:t>
            </a:r>
            <a:r>
              <a:rPr lang="en-US" sz="2400" b="1" u="none" dirty="0"/>
              <a:t> </a:t>
            </a:r>
            <a:r>
              <a:rPr lang="en-US" sz="2400" b="1" u="none" dirty="0" err="1"/>
              <a:t>đều</a:t>
            </a:r>
            <a:r>
              <a:rPr lang="en-US" sz="2400" b="1" u="none" dirty="0"/>
              <a:t> MN </a:t>
            </a:r>
            <a:r>
              <a:rPr lang="en-US" sz="2400" b="1" u="none" dirty="0" err="1"/>
              <a:t>không</a:t>
            </a:r>
            <a:r>
              <a:rPr lang="en-US" sz="2400" b="1" u="none" dirty="0"/>
              <a:t>?</a:t>
            </a:r>
          </a:p>
        </p:txBody>
      </p:sp>
      <p:sp>
        <p:nvSpPr>
          <p:cNvPr id="154695" name="Text Box 71"/>
          <p:cNvSpPr txBox="1">
            <a:spLocks noChangeArrowheads="1"/>
          </p:cNvSpPr>
          <p:nvPr/>
        </p:nvSpPr>
        <p:spPr bwMode="auto">
          <a:xfrm>
            <a:off x="3962400" y="4267200"/>
            <a:ext cx="914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M</a:t>
            </a:r>
          </a:p>
        </p:txBody>
      </p:sp>
      <p:sp>
        <p:nvSpPr>
          <p:cNvPr id="154696" name="Text Box 72"/>
          <p:cNvSpPr txBox="1">
            <a:spLocks noChangeArrowheads="1"/>
          </p:cNvSpPr>
          <p:nvPr/>
        </p:nvSpPr>
        <p:spPr bwMode="auto">
          <a:xfrm>
            <a:off x="9550400" y="5105400"/>
            <a:ext cx="609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a:t>N</a:t>
            </a:r>
          </a:p>
        </p:txBody>
      </p:sp>
      <p:grpSp>
        <p:nvGrpSpPr>
          <p:cNvPr id="10" name="Group 73"/>
          <p:cNvGrpSpPr/>
          <p:nvPr/>
        </p:nvGrpSpPr>
        <p:grpSpPr bwMode="auto">
          <a:xfrm>
            <a:off x="5689600" y="4862732"/>
            <a:ext cx="2235200" cy="838200"/>
            <a:chOff x="2784" y="3072"/>
            <a:chExt cx="1056" cy="528"/>
          </a:xfrm>
        </p:grpSpPr>
        <p:sp>
          <p:nvSpPr>
            <p:cNvPr id="11306" name="Freeform 74"/>
            <p:cNvSpPr/>
            <p:nvPr/>
          </p:nvSpPr>
          <p:spPr bwMode="auto">
            <a:xfrm>
              <a:off x="2784" y="3072"/>
              <a:ext cx="1056" cy="528"/>
            </a:xfrm>
            <a:custGeom>
              <a:avLst/>
              <a:gdLst>
                <a:gd name="T0" fmla="*/ 528 w 1056"/>
                <a:gd name="T1" fmla="*/ 0 h 528"/>
                <a:gd name="T2" fmla="*/ 1056 w 1056"/>
                <a:gd name="T3" fmla="*/ 96 h 528"/>
                <a:gd name="T4" fmla="*/ 0 w 1056"/>
                <a:gd name="T5" fmla="*/ 528 h 528"/>
                <a:gd name="T6" fmla="*/ 528 w 1056"/>
                <a:gd name="T7" fmla="*/ 0 h 5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56" h="528">
                  <a:moveTo>
                    <a:pt x="528" y="0"/>
                  </a:moveTo>
                  <a:lnTo>
                    <a:pt x="1056" y="96"/>
                  </a:lnTo>
                  <a:lnTo>
                    <a:pt x="0" y="528"/>
                  </a:lnTo>
                  <a:lnTo>
                    <a:pt x="528" y="0"/>
                  </a:lnTo>
                  <a:close/>
                </a:path>
              </a:pathLst>
            </a:custGeom>
            <a:solidFill>
              <a:schemeClr val="accent1"/>
            </a:solidFill>
            <a:ln w="9525">
              <a:solidFill>
                <a:schemeClr val="tx1"/>
              </a:solid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07" name="Freeform 75"/>
            <p:cNvSpPr/>
            <p:nvPr/>
          </p:nvSpPr>
          <p:spPr bwMode="auto">
            <a:xfrm>
              <a:off x="3121" y="3161"/>
              <a:ext cx="429" cy="201"/>
            </a:xfrm>
            <a:custGeom>
              <a:avLst/>
              <a:gdLst>
                <a:gd name="T0" fmla="*/ 214 w 429"/>
                <a:gd name="T1" fmla="*/ 0 h 201"/>
                <a:gd name="T2" fmla="*/ 429 w 429"/>
                <a:gd name="T3" fmla="*/ 22 h 201"/>
                <a:gd name="T4" fmla="*/ 0 w 429"/>
                <a:gd name="T5" fmla="*/ 201 h 201"/>
                <a:gd name="T6" fmla="*/ 214 w 429"/>
                <a:gd name="T7" fmla="*/ 0 h 2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29" h="201">
                  <a:moveTo>
                    <a:pt x="214" y="0"/>
                  </a:moveTo>
                  <a:lnTo>
                    <a:pt x="429" y="22"/>
                  </a:lnTo>
                  <a:lnTo>
                    <a:pt x="0" y="201"/>
                  </a:lnTo>
                  <a:lnTo>
                    <a:pt x="214" y="0"/>
                  </a:lnTo>
                  <a:close/>
                </a:path>
              </a:pathLst>
            </a:custGeom>
            <a:solidFill>
              <a:schemeClr val="bg1"/>
            </a:solidFill>
            <a:ln w="9525">
              <a:solidFill>
                <a:schemeClr val="tx1"/>
              </a:solidFill>
              <a:rou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308" name="Freeform 76"/>
            <p:cNvSpPr/>
            <p:nvPr/>
          </p:nvSpPr>
          <p:spPr bwMode="auto">
            <a:xfrm>
              <a:off x="3241" y="3094"/>
              <a:ext cx="135" cy="48"/>
            </a:xfrm>
            <a:custGeom>
              <a:avLst/>
              <a:gdLst>
                <a:gd name="T0" fmla="*/ 135 w 135"/>
                <a:gd name="T1" fmla="*/ 0 h 48"/>
                <a:gd name="T2" fmla="*/ 84 w 135"/>
                <a:gd name="T3" fmla="*/ 48 h 48"/>
                <a:gd name="T4" fmla="*/ 0 w 135"/>
                <a:gd name="T5" fmla="*/ 41 h 48"/>
                <a:gd name="T6" fmla="*/ 0 60000 65536"/>
                <a:gd name="T7" fmla="*/ 0 60000 65536"/>
                <a:gd name="T8" fmla="*/ 0 60000 65536"/>
              </a:gdLst>
              <a:ahLst/>
              <a:cxnLst>
                <a:cxn ang="T6">
                  <a:pos x="T0" y="T1"/>
                </a:cxn>
                <a:cxn ang="T7">
                  <a:pos x="T2" y="T3"/>
                </a:cxn>
                <a:cxn ang="T8">
                  <a:pos x="T4" y="T5"/>
                </a:cxn>
              </a:cxnLst>
              <a:rect l="0" t="0" r="r" b="b"/>
              <a:pathLst>
                <a:path w="135" h="48">
                  <a:moveTo>
                    <a:pt x="135" y="0"/>
                  </a:moveTo>
                  <a:lnTo>
                    <a:pt x="84" y="48"/>
                  </a:lnTo>
                  <a:lnTo>
                    <a:pt x="0" y="41"/>
                  </a:lnTo>
                </a:path>
              </a:pathLst>
            </a:custGeom>
            <a:noFill/>
            <a:ln w="9525">
              <a:solidFill>
                <a:schemeClr val="tx1"/>
              </a:solidFill>
              <a:rou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154716" name="Text Box 92"/>
          <p:cNvSpPr txBox="1">
            <a:spLocks noChangeArrowheads="1"/>
          </p:cNvSpPr>
          <p:nvPr/>
        </p:nvSpPr>
        <p:spPr bwMode="auto">
          <a:xfrm>
            <a:off x="406400" y="1408093"/>
            <a:ext cx="115824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vi-VN" sz="2800" u="none" dirty="0">
                <a:latin typeface="Times New Roman" panose="02020603050405020304" pitchFamily="18" charset="0"/>
                <a:cs typeface="Times New Roman" panose="02020603050405020304" pitchFamily="18" charset="0"/>
              </a:rPr>
              <a:t>+ </a:t>
            </a:r>
            <a:r>
              <a:rPr lang="vi-VN" sz="2800" u="none" dirty="0">
                <a:solidFill>
                  <a:srgbClr val="0000FF"/>
                </a:solidFill>
                <a:latin typeface="Times New Roman" panose="02020603050405020304" pitchFamily="18" charset="0"/>
                <a:cs typeface="Times New Roman" panose="02020603050405020304" pitchFamily="18" charset="0"/>
              </a:rPr>
              <a:t>Khoảng cách từ một điểm của vật đến gương phẳng </a:t>
            </a:r>
            <a:r>
              <a:rPr lang="en-US" sz="2800" u="none" dirty="0" smtClean="0">
                <a:solidFill>
                  <a:srgbClr val="0000FF"/>
                </a:solidFill>
                <a:latin typeface="Times New Roman" panose="02020603050405020304" pitchFamily="18" charset="0"/>
                <a:cs typeface="Times New Roman" panose="02020603050405020304" pitchFamily="18" charset="0"/>
              </a:rPr>
              <a:t> ………   </a:t>
            </a:r>
            <a:r>
              <a:rPr lang="vi-VN" sz="2800" u="none" dirty="0" smtClean="0">
                <a:latin typeface="Times New Roman" panose="02020603050405020304" pitchFamily="18" charset="0"/>
                <a:cs typeface="Times New Roman" panose="02020603050405020304" pitchFamily="18" charset="0"/>
              </a:rPr>
              <a:t>khoảng </a:t>
            </a:r>
            <a:r>
              <a:rPr lang="vi-VN" sz="2800" u="none" dirty="0">
                <a:latin typeface="Times New Roman" panose="02020603050405020304" pitchFamily="18" charset="0"/>
                <a:cs typeface="Times New Roman" panose="02020603050405020304" pitchFamily="18" charset="0"/>
              </a:rPr>
              <a:t>cách từ ảnh của nó đến gương phẳng</a:t>
            </a:r>
            <a:endParaRPr lang="vi-VN" sz="2800" u="none" dirty="0">
              <a:latin typeface="Times New Roman" panose="02020603050405020304" pitchFamily="18" charset="0"/>
              <a:ea typeface="Times New Roman" panose="02020603050405020304" pitchFamily="18" charset="0"/>
            </a:endParaRPr>
          </a:p>
        </p:txBody>
      </p:sp>
      <p:sp>
        <p:nvSpPr>
          <p:cNvPr id="154717" name="Text Box 93"/>
          <p:cNvSpPr txBox="1">
            <a:spLocks noChangeArrowheads="1"/>
          </p:cNvSpPr>
          <p:nvPr/>
        </p:nvSpPr>
        <p:spPr bwMode="auto">
          <a:xfrm>
            <a:off x="8342535" y="1465943"/>
            <a:ext cx="1422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400" b="1" dirty="0" err="1">
                <a:solidFill>
                  <a:srgbClr val="FF3300"/>
                </a:solidFill>
              </a:rPr>
              <a:t>bằng</a:t>
            </a:r>
            <a:r>
              <a:rPr lang="en-US" sz="2400" b="1" dirty="0">
                <a:solidFill>
                  <a:srgbClr val="000066"/>
                </a:solidFill>
              </a:rPr>
              <a:t> </a:t>
            </a:r>
          </a:p>
        </p:txBody>
      </p:sp>
    </p:spTree>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35"/>
                                        </p:tgtEl>
                                        <p:attrNameLst>
                                          <p:attrName>style.visibility</p:attrName>
                                        </p:attrNameLst>
                                      </p:cBhvr>
                                      <p:to>
                                        <p:strVal val="visible"/>
                                      </p:to>
                                    </p:set>
                                    <p:animEffect transition="in" filter="fade">
                                      <p:cBhvr>
                                        <p:cTn id="7" dur="1000"/>
                                        <p:tgtEl>
                                          <p:spTgt spid="15463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4636"/>
                                        </p:tgtEl>
                                        <p:attrNameLst>
                                          <p:attrName>style.visibility</p:attrName>
                                        </p:attrNameLst>
                                      </p:cBhvr>
                                      <p:to>
                                        <p:strVal val="visible"/>
                                      </p:to>
                                    </p:set>
                                    <p:animEffect transition="in" filter="fade">
                                      <p:cBhvr>
                                        <p:cTn id="11" dur="1000"/>
                                        <p:tgtEl>
                                          <p:spTgt spid="1546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4637"/>
                                        </p:tgtEl>
                                        <p:attrNameLst>
                                          <p:attrName>style.visibility</p:attrName>
                                        </p:attrNameLst>
                                      </p:cBhvr>
                                      <p:to>
                                        <p:strVal val="visible"/>
                                      </p:to>
                                    </p:set>
                                    <p:animEffect transition="in" filter="fade">
                                      <p:cBhvr>
                                        <p:cTn id="16" dur="1000"/>
                                        <p:tgtEl>
                                          <p:spTgt spid="15463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54638"/>
                                        </p:tgtEl>
                                        <p:attrNameLst>
                                          <p:attrName>style.visibility</p:attrName>
                                        </p:attrNameLst>
                                      </p:cBhvr>
                                      <p:to>
                                        <p:strVal val="visible"/>
                                      </p:to>
                                    </p:set>
                                    <p:animEffect transition="in" filter="fade">
                                      <p:cBhvr>
                                        <p:cTn id="20" dur="1000"/>
                                        <p:tgtEl>
                                          <p:spTgt spid="1546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2.22222E-6 4.44444E-6 L 0.33055 0.07777 " pathEditMode="relative" rAng="0" ptsTypes="AA">
                                      <p:cBhvr>
                                        <p:cTn id="29" dur="2000" fill="hold"/>
                                        <p:tgtEl>
                                          <p:spTgt spid="6"/>
                                        </p:tgtEl>
                                        <p:attrNameLst>
                                          <p:attrName>ppt_x</p:attrName>
                                          <p:attrName>ppt_y</p:attrName>
                                        </p:attrNameLst>
                                      </p:cBhvr>
                                      <p:rCtr x="16528" y="3889"/>
                                    </p:animMotion>
                                  </p:childTnLst>
                                </p:cTn>
                              </p:par>
                              <p:par>
                                <p:cTn id="30" presetID="10" presetClass="entr" presetSubtype="0" fill="hold" grpId="0" nodeType="withEffect">
                                  <p:stCondLst>
                                    <p:cond delay="0"/>
                                  </p:stCondLst>
                                  <p:childTnLst>
                                    <p:set>
                                      <p:cBhvr>
                                        <p:cTn id="31" dur="1" fill="hold">
                                          <p:stCondLst>
                                            <p:cond delay="0"/>
                                          </p:stCondLst>
                                        </p:cTn>
                                        <p:tgtEl>
                                          <p:spTgt spid="154639"/>
                                        </p:tgtEl>
                                        <p:attrNameLst>
                                          <p:attrName>style.visibility</p:attrName>
                                        </p:attrNameLst>
                                      </p:cBhvr>
                                      <p:to>
                                        <p:strVal val="visible"/>
                                      </p:to>
                                    </p:set>
                                    <p:animEffect transition="in" filter="fade">
                                      <p:cBhvr>
                                        <p:cTn id="32" dur="2000"/>
                                        <p:tgtEl>
                                          <p:spTgt spid="154639"/>
                                        </p:tgtEl>
                                      </p:cBhvr>
                                    </p:animEffect>
                                  </p:childTnLst>
                                </p:cTn>
                              </p:par>
                            </p:childTnLst>
                          </p:cTn>
                        </p:par>
                        <p:par>
                          <p:cTn id="33" fill="hold">
                            <p:stCondLst>
                              <p:cond delay="2000"/>
                            </p:stCondLst>
                            <p:childTnLst>
                              <p:par>
                                <p:cTn id="34" presetID="3" presetClass="entr" presetSubtype="10" fill="hold" grpId="0" nodeType="afterEffect">
                                  <p:stCondLst>
                                    <p:cond delay="0"/>
                                  </p:stCondLst>
                                  <p:childTnLst>
                                    <p:set>
                                      <p:cBhvr>
                                        <p:cTn id="35" dur="1" fill="hold">
                                          <p:stCondLst>
                                            <p:cond delay="0"/>
                                          </p:stCondLst>
                                        </p:cTn>
                                        <p:tgtEl>
                                          <p:spTgt spid="154695"/>
                                        </p:tgtEl>
                                        <p:attrNameLst>
                                          <p:attrName>style.visibility</p:attrName>
                                        </p:attrNameLst>
                                      </p:cBhvr>
                                      <p:to>
                                        <p:strVal val="visible"/>
                                      </p:to>
                                    </p:set>
                                    <p:animEffect transition="in" filter="blinds(horizontal)">
                                      <p:cBhvr>
                                        <p:cTn id="36" dur="500"/>
                                        <p:tgtEl>
                                          <p:spTgt spid="15469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54696"/>
                                        </p:tgtEl>
                                        <p:attrNameLst>
                                          <p:attrName>style.visibility</p:attrName>
                                        </p:attrNameLst>
                                      </p:cBhvr>
                                      <p:to>
                                        <p:strVal val="visible"/>
                                      </p:to>
                                    </p:set>
                                    <p:animEffect transition="in" filter="blinds(horizontal)">
                                      <p:cBhvr>
                                        <p:cTn id="39" dur="500"/>
                                        <p:tgtEl>
                                          <p:spTgt spid="154696"/>
                                        </p:tgtEl>
                                      </p:cBhvr>
                                    </p:animEffect>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0.33055 0.07777 L 0.54722 -0.1 " pathEditMode="relative" rAng="0" ptsTypes="AA">
                                      <p:cBhvr>
                                        <p:cTn id="43" dur="2000" fill="hold"/>
                                        <p:tgtEl>
                                          <p:spTgt spid="6"/>
                                        </p:tgtEl>
                                        <p:attrNameLst>
                                          <p:attrName>ppt_x</p:attrName>
                                          <p:attrName>ppt_y</p:attrName>
                                        </p:attrNameLst>
                                      </p:cBhvr>
                                      <p:rCtr x="10833" y="-8889"/>
                                    </p:animMotion>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54722 -0.10007 L 0.18055 -0.02219 " pathEditMode="relative" rAng="0" ptsTypes="AA">
                                      <p:cBhvr>
                                        <p:cTn id="47" dur="2000" fill="hold"/>
                                        <p:tgtEl>
                                          <p:spTgt spid="6"/>
                                        </p:tgtEl>
                                        <p:attrNameLst>
                                          <p:attrName>ppt_x</p:attrName>
                                          <p:attrName>ppt_y</p:attrName>
                                        </p:attrNameLst>
                                      </p:cBhvr>
                                      <p:rCtr x="-18333" y="3883"/>
                                    </p:animMotion>
                                  </p:childTnLst>
                                </p:cTn>
                              </p:par>
                            </p:childTnLst>
                          </p:cTn>
                        </p:par>
                      </p:childTnLst>
                    </p:cTn>
                  </p:par>
                  <p:par>
                    <p:cTn id="48" fill="hold">
                      <p:stCondLst>
                        <p:cond delay="indefinite"/>
                      </p:stCondLst>
                      <p:childTnLst>
                        <p:par>
                          <p:cTn id="49" fill="hold">
                            <p:stCondLst>
                              <p:cond delay="0"/>
                            </p:stCondLst>
                            <p:childTnLst>
                              <p:par>
                                <p:cTn id="50" presetID="35" presetClass="path" presetSubtype="0" accel="50000" decel="50000" fill="hold" nodeType="clickEffect">
                                  <p:stCondLst>
                                    <p:cond delay="0"/>
                                  </p:stCondLst>
                                  <p:childTnLst>
                                    <p:animMotion origin="layout" path="M 0.18055 -0.01618 L 0.25555 -0.07165 " pathEditMode="relative" rAng="0" ptsTypes="AA">
                                      <p:cBhvr>
                                        <p:cTn id="51" dur="2000" fill="hold"/>
                                        <p:tgtEl>
                                          <p:spTgt spid="6"/>
                                        </p:tgtEl>
                                        <p:attrNameLst>
                                          <p:attrName>ppt_x</p:attrName>
                                          <p:attrName>ppt_y</p:attrName>
                                        </p:attrNameLst>
                                      </p:cBhvr>
                                      <p:rCtr x="3750" y="-2773"/>
                                    </p:animMotion>
                                  </p:childTnLst>
                                </p:cTn>
                              </p:par>
                            </p:childTnLst>
                          </p:cTn>
                        </p:par>
                        <p:par>
                          <p:cTn id="52" fill="hold">
                            <p:stCondLst>
                              <p:cond delay="2000"/>
                            </p:stCondLst>
                            <p:childTnLst>
                              <p:par>
                                <p:cTn id="53" presetID="35" presetClass="path" presetSubtype="0" accel="50000" decel="50000" fill="hold" nodeType="afterEffect">
                                  <p:stCondLst>
                                    <p:cond delay="0"/>
                                  </p:stCondLst>
                                  <p:childTnLst>
                                    <p:animMotion origin="layout" path="M 0.25555 -0.07165 L 0.27222 3.1939E-6 " pathEditMode="relative" rAng="0" ptsTypes="AA">
                                      <p:cBhvr>
                                        <p:cTn id="54" dur="2000" fill="hold"/>
                                        <p:tgtEl>
                                          <p:spTgt spid="6"/>
                                        </p:tgtEl>
                                        <p:attrNameLst>
                                          <p:attrName>ppt_x</p:attrName>
                                          <p:attrName>ppt_y</p:attrName>
                                        </p:attrNameLst>
                                      </p:cBhvr>
                                      <p:rCtr x="833" y="3582"/>
                                    </p:animMotion>
                                  </p:childTnLst>
                                </p:cTn>
                              </p:par>
                            </p:childTnLst>
                          </p:cTn>
                        </p:par>
                        <p:par>
                          <p:cTn id="55" fill="hold">
                            <p:stCondLst>
                              <p:cond delay="4000"/>
                            </p:stCondLst>
                            <p:childTnLst>
                              <p:par>
                                <p:cTn id="56" presetID="63" presetClass="path" presetSubtype="0" accel="50000" decel="50000" fill="hold" nodeType="afterEffect">
                                  <p:stCondLst>
                                    <p:cond delay="0"/>
                                  </p:stCondLst>
                                  <p:childTnLst>
                                    <p:animMotion origin="layout" path="M 0.27222 3.1939E-6 L 0.18055 -0.02219 " pathEditMode="relative" rAng="0" ptsTypes="AA">
                                      <p:cBhvr>
                                        <p:cTn id="57" dur="2000" fill="hold"/>
                                        <p:tgtEl>
                                          <p:spTgt spid="6"/>
                                        </p:tgtEl>
                                        <p:attrNameLst>
                                          <p:attrName>ppt_x</p:attrName>
                                          <p:attrName>ppt_y</p:attrName>
                                        </p:attrNameLst>
                                      </p:cBhvr>
                                      <p:rCtr x="-4583" y="-1109"/>
                                    </p:animMotion>
                                  </p:childTnLst>
                                </p:cTn>
                              </p:par>
                            </p:childTnLst>
                          </p:cTn>
                        </p:par>
                      </p:childTnLst>
                    </p:cTn>
                  </p:par>
                  <p:par>
                    <p:cTn id="58" fill="hold">
                      <p:stCondLst>
                        <p:cond delay="indefinite"/>
                      </p:stCondLst>
                      <p:childTnLst>
                        <p:par>
                          <p:cTn id="59" fill="hold">
                            <p:stCondLst>
                              <p:cond delay="0"/>
                            </p:stCondLst>
                            <p:childTnLst>
                              <p:par>
                                <p:cTn id="60" presetID="64" presetClass="path" presetSubtype="0" accel="50000" decel="50000" fill="hold" grpId="0" nodeType="clickEffect">
                                  <p:stCondLst>
                                    <p:cond delay="0"/>
                                  </p:stCondLst>
                                  <p:childTnLst>
                                    <p:animMotion origin="layout" path="M 0 0  L 0 -0.33333  E" pathEditMode="relative" ptsTypes="">
                                      <p:cBhvr>
                                        <p:cTn id="61" dur="3000" fill="hold"/>
                                        <p:tgtEl>
                                          <p:spTgt spid="154629"/>
                                        </p:tgtEl>
                                        <p:attrNameLst>
                                          <p:attrName>ppt_x</p:attrName>
                                          <p:attrName>ppt_y</p:attrName>
                                        </p:attrNameLst>
                                      </p:cBhvr>
                                    </p:animMotion>
                                  </p:childTnLst>
                                </p:cTn>
                              </p:par>
                              <p:par>
                                <p:cTn id="62" presetID="10" presetClass="exit" presetSubtype="0" fill="hold" nodeType="withEffect">
                                  <p:stCondLst>
                                    <p:cond delay="0"/>
                                  </p:stCondLst>
                                  <p:childTnLst>
                                    <p:animEffect transition="out" filter="fade">
                                      <p:cBhvr>
                                        <p:cTn id="63" dur="2000"/>
                                        <p:tgtEl>
                                          <p:spTgt spid="154662"/>
                                        </p:tgtEl>
                                      </p:cBhvr>
                                    </p:animEffect>
                                    <p:set>
                                      <p:cBhvr>
                                        <p:cTn id="64" dur="1" fill="hold">
                                          <p:stCondLst>
                                            <p:cond delay="1999"/>
                                          </p:stCondLst>
                                        </p:cTn>
                                        <p:tgtEl>
                                          <p:spTgt spid="15466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000"/>
                                        <p:tgtEl>
                                          <p:spTgt spid="154630"/>
                                        </p:tgtEl>
                                      </p:cBhvr>
                                    </p:animEffect>
                                    <p:set>
                                      <p:cBhvr>
                                        <p:cTn id="67" dur="1" fill="hold">
                                          <p:stCondLst>
                                            <p:cond delay="1999"/>
                                          </p:stCondLst>
                                        </p:cTn>
                                        <p:tgtEl>
                                          <p:spTgt spid="154630"/>
                                        </p:tgtEl>
                                        <p:attrNameLst>
                                          <p:attrName>style.visibility</p:attrName>
                                        </p:attrNameLst>
                                      </p:cBhvr>
                                      <p:to>
                                        <p:strVal val="hidden"/>
                                      </p:to>
                                    </p:set>
                                  </p:childTnLst>
                                </p:cTn>
                              </p:par>
                            </p:childTnLst>
                          </p:cTn>
                        </p:par>
                        <p:par>
                          <p:cTn id="68" fill="hold">
                            <p:stCondLst>
                              <p:cond delay="3000"/>
                            </p:stCondLst>
                            <p:childTnLst>
                              <p:par>
                                <p:cTn id="69" presetID="63" presetClass="path" presetSubtype="0" accel="50000" decel="50000" fill="hold" grpId="1" nodeType="afterEffect">
                                  <p:stCondLst>
                                    <p:cond delay="0"/>
                                  </p:stCondLst>
                                  <p:childTnLst>
                                    <p:animMotion origin="layout" path="M 3.33333E-6 -0.33333 L 0.25 -0.33333 " pathEditMode="relative" rAng="0" ptsTypes="AA">
                                      <p:cBhvr>
                                        <p:cTn id="70" dur="2000" fill="hold"/>
                                        <p:tgtEl>
                                          <p:spTgt spid="154629"/>
                                        </p:tgtEl>
                                        <p:attrNameLst>
                                          <p:attrName>ppt_x</p:attrName>
                                          <p:attrName>ppt_y</p:attrName>
                                        </p:attrNameLst>
                                      </p:cBhvr>
                                      <p:rCtr x="12500" y="0"/>
                                    </p:animMotion>
                                  </p:childTnLst>
                                </p:cTn>
                              </p:par>
                              <p:par>
                                <p:cTn id="71" presetID="10" presetClass="exit" presetSubtype="0" fill="hold" grpId="2" nodeType="withEffect">
                                  <p:stCondLst>
                                    <p:cond delay="0"/>
                                  </p:stCondLst>
                                  <p:childTnLst>
                                    <p:animEffect transition="out" filter="fade">
                                      <p:cBhvr>
                                        <p:cTn id="72" dur="2000"/>
                                        <p:tgtEl>
                                          <p:spTgt spid="154629"/>
                                        </p:tgtEl>
                                      </p:cBhvr>
                                    </p:animEffect>
                                    <p:set>
                                      <p:cBhvr>
                                        <p:cTn id="73" dur="1" fill="hold">
                                          <p:stCondLst>
                                            <p:cond delay="1999"/>
                                          </p:stCondLst>
                                        </p:cTn>
                                        <p:tgtEl>
                                          <p:spTgt spid="154629"/>
                                        </p:tgtEl>
                                        <p:attrNameLst>
                                          <p:attrName>style.visibility</p:attrName>
                                        </p:attrNameLst>
                                      </p:cBhvr>
                                      <p:to>
                                        <p:strVal val="hidden"/>
                                      </p:to>
                                    </p:set>
                                  </p:childTnLst>
                                </p:cTn>
                              </p:par>
                              <p:par>
                                <p:cTn id="74" presetID="42" presetClass="path" presetSubtype="0" accel="50000" decel="50000" fill="hold" nodeType="withEffect">
                                  <p:stCondLst>
                                    <p:cond delay="0"/>
                                  </p:stCondLst>
                                  <p:childTnLst>
                                    <p:animMotion origin="layout" path="M 0 0  L 0 0.33333  E" pathEditMode="relative" ptsTypes="">
                                      <p:cBhvr>
                                        <p:cTn id="75" dur="2000" fill="hold"/>
                                        <p:tgtEl>
                                          <p:spTgt spid="154640"/>
                                        </p:tgtEl>
                                        <p:attrNameLst>
                                          <p:attrName>ppt_x</p:attrName>
                                          <p:attrName>ppt_y</p:attrName>
                                        </p:attrNameLst>
                                      </p:cBhvr>
                                    </p:animMotion>
                                  </p:childTnLst>
                                </p:cTn>
                              </p:par>
                              <p:par>
                                <p:cTn id="76" presetID="3" presetClass="entr" presetSubtype="10" fill="hold" grpId="0" nodeType="withEffect">
                                  <p:stCondLst>
                                    <p:cond delay="0"/>
                                  </p:stCondLst>
                                  <p:childTnLst>
                                    <p:set>
                                      <p:cBhvr>
                                        <p:cTn id="77" dur="1" fill="hold">
                                          <p:stCondLst>
                                            <p:cond delay="0"/>
                                          </p:stCondLst>
                                        </p:cTn>
                                        <p:tgtEl>
                                          <p:spTgt spid="154694"/>
                                        </p:tgtEl>
                                        <p:attrNameLst>
                                          <p:attrName>style.visibility</p:attrName>
                                        </p:attrNameLst>
                                      </p:cBhvr>
                                      <p:to>
                                        <p:strVal val="visible"/>
                                      </p:to>
                                    </p:set>
                                    <p:animEffect transition="in" filter="blinds(horizontal)">
                                      <p:cBhvr>
                                        <p:cTn id="78" dur="500"/>
                                        <p:tgtEl>
                                          <p:spTgt spid="15469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6"/>
                                        </p:tgtEl>
                                        <p:attrNameLst>
                                          <p:attrName>ppt_w</p:attrName>
                                        </p:attrNameLst>
                                      </p:cBhvr>
                                      <p:tavLst>
                                        <p:tav tm="0">
                                          <p:val>
                                            <p:strVal val="ppt_w"/>
                                          </p:val>
                                        </p:tav>
                                        <p:tav tm="100000">
                                          <p:val>
                                            <p:fltVal val="0"/>
                                          </p:val>
                                        </p:tav>
                                      </p:tavLst>
                                    </p:anim>
                                    <p:anim calcmode="lin" valueType="num">
                                      <p:cBhvr>
                                        <p:cTn id="83" dur="500"/>
                                        <p:tgtEl>
                                          <p:spTgt spid="6"/>
                                        </p:tgtEl>
                                        <p:attrNameLst>
                                          <p:attrName>ppt_h</p:attrName>
                                        </p:attrNameLst>
                                      </p:cBhvr>
                                      <p:tavLst>
                                        <p:tav tm="0">
                                          <p:val>
                                            <p:strVal val="ppt_h"/>
                                          </p:val>
                                        </p:tav>
                                        <p:tav tm="100000">
                                          <p:val>
                                            <p:fltVal val="0"/>
                                          </p:val>
                                        </p:tav>
                                      </p:tavLst>
                                    </p:anim>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7" presetClass="entr" presetSubtype="4" fill="hold" nodeType="clickEffect">
                                  <p:stCondLst>
                                    <p:cond delay="0"/>
                                  </p:stCondLst>
                                  <p:childTnLst>
                                    <p:set>
                                      <p:cBhvr>
                                        <p:cTn id="89" dur="1" fill="hold">
                                          <p:stCondLst>
                                            <p:cond delay="0"/>
                                          </p:stCondLst>
                                        </p:cTn>
                                        <p:tgtEl>
                                          <p:spTgt spid="2"/>
                                        </p:tgtEl>
                                        <p:attrNameLst>
                                          <p:attrName>style.visibility</p:attrName>
                                        </p:attrNameLst>
                                      </p:cBhvr>
                                      <p:to>
                                        <p:strVal val="visible"/>
                                      </p:to>
                                    </p:set>
                                    <p:anim calcmode="lin" valueType="num">
                                      <p:cBhvr additive="base">
                                        <p:cTn id="90" dur="3000" fill="hold"/>
                                        <p:tgtEl>
                                          <p:spTgt spid="2"/>
                                        </p:tgtEl>
                                        <p:attrNameLst>
                                          <p:attrName>ppt_x</p:attrName>
                                        </p:attrNameLst>
                                      </p:cBhvr>
                                      <p:tavLst>
                                        <p:tav tm="0">
                                          <p:val>
                                            <p:strVal val="#ppt_x"/>
                                          </p:val>
                                        </p:tav>
                                        <p:tav tm="100000">
                                          <p:val>
                                            <p:strVal val="#ppt_x"/>
                                          </p:val>
                                        </p:tav>
                                      </p:tavLst>
                                    </p:anim>
                                    <p:anim calcmode="lin" valueType="num">
                                      <p:cBhvr additive="base">
                                        <p:cTn id="91" dur="3000" fill="hold"/>
                                        <p:tgtEl>
                                          <p:spTgt spid="2"/>
                                        </p:tgtEl>
                                        <p:attrNameLst>
                                          <p:attrName>ppt_y</p:attrName>
                                        </p:attrNameLst>
                                      </p:cBhvr>
                                      <p:tavLst>
                                        <p:tav tm="0">
                                          <p:val>
                                            <p:strVal val="1+#ppt_h/2"/>
                                          </p:val>
                                        </p:tav>
                                        <p:tav tm="100000">
                                          <p:val>
                                            <p:strVal val="#ppt_y"/>
                                          </p:val>
                                        </p:tav>
                                      </p:tavLst>
                                    </p:anim>
                                  </p:childTnLst>
                                </p:cTn>
                              </p:par>
                            </p:childTnLst>
                          </p:cTn>
                        </p:par>
                        <p:par>
                          <p:cTn id="92" fill="hold">
                            <p:stCondLst>
                              <p:cond delay="3000"/>
                            </p:stCondLst>
                            <p:childTnLst>
                              <p:par>
                                <p:cTn id="93" presetID="10" presetClass="entr" presetSubtype="0" fill="hold" grpId="0" nodeType="afterEffect">
                                  <p:stCondLst>
                                    <p:cond delay="0"/>
                                  </p:stCondLst>
                                  <p:childTnLst>
                                    <p:set>
                                      <p:cBhvr>
                                        <p:cTn id="94" dur="1" fill="hold">
                                          <p:stCondLst>
                                            <p:cond delay="0"/>
                                          </p:stCondLst>
                                        </p:cTn>
                                        <p:tgtEl>
                                          <p:spTgt spid="154642"/>
                                        </p:tgtEl>
                                        <p:attrNameLst>
                                          <p:attrName>style.visibility</p:attrName>
                                        </p:attrNameLst>
                                      </p:cBhvr>
                                      <p:to>
                                        <p:strVal val="visible"/>
                                      </p:to>
                                    </p:set>
                                    <p:animEffect transition="in" filter="fade">
                                      <p:cBhvr>
                                        <p:cTn id="95" dur="2000"/>
                                        <p:tgtEl>
                                          <p:spTgt spid="154642"/>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54641"/>
                                        </p:tgtEl>
                                        <p:attrNameLst>
                                          <p:attrName>style.visibility</p:attrName>
                                        </p:attrNameLst>
                                      </p:cBhvr>
                                      <p:to>
                                        <p:strVal val="visible"/>
                                      </p:to>
                                    </p:set>
                                    <p:animEffect transition="in" filter="fade">
                                      <p:cBhvr>
                                        <p:cTn id="98" dur="2000"/>
                                        <p:tgtEl>
                                          <p:spTgt spid="154641"/>
                                        </p:tgtEl>
                                      </p:cBhvr>
                                    </p:animEffect>
                                  </p:childTnLst>
                                </p:cTn>
                              </p:par>
                              <p:par>
                                <p:cTn id="99" presetID="5" presetClass="exit" presetSubtype="10" fill="hold" grpId="1" nodeType="withEffect">
                                  <p:stCondLst>
                                    <p:cond delay="0"/>
                                  </p:stCondLst>
                                  <p:childTnLst>
                                    <p:animEffect transition="out" filter="checkerboard(across)">
                                      <p:cBhvr>
                                        <p:cTn id="100" dur="500"/>
                                        <p:tgtEl>
                                          <p:spTgt spid="154694"/>
                                        </p:tgtEl>
                                      </p:cBhvr>
                                    </p:animEffect>
                                    <p:set>
                                      <p:cBhvr>
                                        <p:cTn id="101" dur="1" fill="hold">
                                          <p:stCondLst>
                                            <p:cond delay="499"/>
                                          </p:stCondLst>
                                        </p:cTn>
                                        <p:tgtEl>
                                          <p:spTgt spid="15469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10"/>
                                        </p:tgtEl>
                                        <p:attrNameLst>
                                          <p:attrName>style.visibility</p:attrName>
                                        </p:attrNameLst>
                                      </p:cBhvr>
                                      <p:to>
                                        <p:strVal val="visible"/>
                                      </p:to>
                                    </p:set>
                                    <p:anim calcmode="lin" valueType="num">
                                      <p:cBhvr additive="base">
                                        <p:cTn id="106" dur="500" fill="hold"/>
                                        <p:tgtEl>
                                          <p:spTgt spid="10"/>
                                        </p:tgtEl>
                                        <p:attrNameLst>
                                          <p:attrName>ppt_x</p:attrName>
                                        </p:attrNameLst>
                                      </p:cBhvr>
                                      <p:tavLst>
                                        <p:tav tm="0">
                                          <p:val>
                                            <p:strVal val="#ppt_x"/>
                                          </p:val>
                                        </p:tav>
                                        <p:tav tm="100000">
                                          <p:val>
                                            <p:strVal val="#ppt_x"/>
                                          </p:val>
                                        </p:tav>
                                      </p:tavLst>
                                    </p:anim>
                                    <p:anim calcmode="lin" valueType="num">
                                      <p:cBhvr additive="base">
                                        <p:cTn id="10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10"/>
                                        </p:tgtEl>
                                      </p:cBhvr>
                                    </p:animEffect>
                                    <p:set>
                                      <p:cBhvr>
                                        <p:cTn id="112" dur="1" fill="hold">
                                          <p:stCondLst>
                                            <p:cond delay="499"/>
                                          </p:stCondLst>
                                        </p:cTn>
                                        <p:tgtEl>
                                          <p:spTgt spid="1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 presetClass="entr" presetSubtype="10" fill="hold" grpId="0" nodeType="clickEffect">
                                  <p:stCondLst>
                                    <p:cond delay="0"/>
                                  </p:stCondLst>
                                  <p:childTnLst>
                                    <p:set>
                                      <p:cBhvr>
                                        <p:cTn id="116" dur="1" fill="hold">
                                          <p:stCondLst>
                                            <p:cond delay="0"/>
                                          </p:stCondLst>
                                        </p:cTn>
                                        <p:tgtEl>
                                          <p:spTgt spid="154716"/>
                                        </p:tgtEl>
                                        <p:attrNameLst>
                                          <p:attrName>style.visibility</p:attrName>
                                        </p:attrNameLst>
                                      </p:cBhvr>
                                      <p:to>
                                        <p:strVal val="visible"/>
                                      </p:to>
                                    </p:set>
                                    <p:animEffect transition="in" filter="checkerboard(across)">
                                      <p:cBhvr>
                                        <p:cTn id="117" dur="500"/>
                                        <p:tgtEl>
                                          <p:spTgt spid="154716"/>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2" fill="hold" grpId="0" nodeType="clickEffect">
                                  <p:stCondLst>
                                    <p:cond delay="0"/>
                                  </p:stCondLst>
                                  <p:childTnLst>
                                    <p:set>
                                      <p:cBhvr>
                                        <p:cTn id="121" dur="1" fill="hold">
                                          <p:stCondLst>
                                            <p:cond delay="0"/>
                                          </p:stCondLst>
                                        </p:cTn>
                                        <p:tgtEl>
                                          <p:spTgt spid="154717"/>
                                        </p:tgtEl>
                                        <p:attrNameLst>
                                          <p:attrName>style.visibility</p:attrName>
                                        </p:attrNameLst>
                                      </p:cBhvr>
                                      <p:to>
                                        <p:strVal val="visible"/>
                                      </p:to>
                                    </p:set>
                                    <p:anim calcmode="lin" valueType="num">
                                      <p:cBhvr additive="base">
                                        <p:cTn id="122" dur="500" fill="hold"/>
                                        <p:tgtEl>
                                          <p:spTgt spid="154717"/>
                                        </p:tgtEl>
                                        <p:attrNameLst>
                                          <p:attrName>ppt_x</p:attrName>
                                        </p:attrNameLst>
                                      </p:cBhvr>
                                      <p:tavLst>
                                        <p:tav tm="0">
                                          <p:val>
                                            <p:strVal val="1+#ppt_w/2"/>
                                          </p:val>
                                        </p:tav>
                                        <p:tav tm="100000">
                                          <p:val>
                                            <p:strVal val="#ppt_x"/>
                                          </p:val>
                                        </p:tav>
                                      </p:tavLst>
                                    </p:anim>
                                    <p:anim calcmode="lin" valueType="num">
                                      <p:cBhvr additive="base">
                                        <p:cTn id="123" dur="500" fill="hold"/>
                                        <p:tgtEl>
                                          <p:spTgt spid="154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9" grpId="0" animBg="1"/>
      <p:bldP spid="154629" grpId="1" animBg="1"/>
      <p:bldP spid="154629" grpId="2" animBg="1"/>
      <p:bldP spid="154635" grpId="0" animBg="1"/>
      <p:bldP spid="154636" grpId="0" animBg="1"/>
      <p:bldP spid="154637" grpId="0"/>
      <p:bldP spid="154638" grpId="0"/>
      <p:bldP spid="154639" grpId="0" animBg="1"/>
      <p:bldP spid="154641" grpId="0" animBg="1"/>
      <p:bldP spid="154642" grpId="0" animBg="1"/>
      <p:bldP spid="154694" grpId="0"/>
      <p:bldP spid="154694" grpId="1"/>
      <p:bldP spid="154695" grpId="0"/>
      <p:bldP spid="154696" grpId="0"/>
      <p:bldP spid="154716" grpId="0"/>
      <p:bldP spid="1547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1669486"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9" name="TextBox 18"/>
          <p:cNvSpPr txBox="1"/>
          <p:nvPr/>
        </p:nvSpPr>
        <p:spPr>
          <a:xfrm>
            <a:off x="0" y="927804"/>
            <a:ext cx="6415314"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1" name="TextBox 20"/>
          <p:cNvSpPr txBox="1"/>
          <p:nvPr/>
        </p:nvSpPr>
        <p:spPr>
          <a:xfrm>
            <a:off x="174168" y="2219568"/>
            <a:ext cx="12192000" cy="507831"/>
          </a:xfrm>
          <a:prstGeom prst="rect">
            <a:avLst/>
          </a:prstGeom>
          <a:noFill/>
        </p:spPr>
        <p:txBody>
          <a:bodyPr wrap="square">
            <a:spAutoFit/>
          </a:bodyPr>
          <a:lstStyle/>
          <a:p>
            <a:pPr algn="just">
              <a:defRPr/>
            </a:pP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của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tạo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bởi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gương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phẳng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là</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không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hứng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được</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trên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màn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chắn</a:t>
            </a:r>
            <a:r>
              <a:rPr lang="en-US" sz="2700" dirty="0" smtClean="0">
                <a:solidFill>
                  <a:srgbClr val="0000FF"/>
                </a:solidFill>
                <a:latin typeface="Times New Roman" pitchFamily="18" charset="0"/>
                <a:cs typeface="Times New Roman" pitchFamily="18" charset="0"/>
              </a:rPr>
              <a:t>.</a:t>
            </a:r>
            <a:endParaRPr lang="en-US" sz="2700" dirty="0">
              <a:solidFill>
                <a:srgbClr val="0000FF"/>
              </a:solidFill>
              <a:latin typeface="Times New Roman" pitchFamily="18" charset="0"/>
              <a:cs typeface="Times New Roman" pitchFamily="18" charset="0"/>
            </a:endParaRPr>
          </a:p>
        </p:txBody>
      </p:sp>
      <p:sp>
        <p:nvSpPr>
          <p:cNvPr id="22" name="TextBox 21"/>
          <p:cNvSpPr txBox="1"/>
          <p:nvPr/>
        </p:nvSpPr>
        <p:spPr>
          <a:xfrm>
            <a:off x="0" y="14430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174168" y="2705796"/>
            <a:ext cx="12192000" cy="507831"/>
          </a:xfrm>
          <a:prstGeom prst="rect">
            <a:avLst/>
          </a:prstGeom>
          <a:noFill/>
        </p:spPr>
        <p:txBody>
          <a:bodyPr wrap="square">
            <a:spAutoFit/>
          </a:bodyPr>
          <a:lstStyle/>
          <a:p>
            <a:pPr algn="just">
              <a:defRPr/>
            </a:pP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của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tạo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bởi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gương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phẳng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có</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độ</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lớn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bằng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đối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xứng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với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vật</a:t>
            </a:r>
            <a:r>
              <a:rPr lang="en-US" sz="2700" dirty="0" smtClean="0">
                <a:solidFill>
                  <a:srgbClr val="0000FF"/>
                </a:solidFill>
                <a:latin typeface="Times New Roman" pitchFamily="18" charset="0"/>
                <a:cs typeface="Times New Roman" pitchFamily="18" charset="0"/>
              </a:rPr>
              <a:t> qua </a:t>
            </a:r>
            <a:r>
              <a:rPr lang="en-US" sz="2700" dirty="0" err="1" smtClean="0">
                <a:solidFill>
                  <a:srgbClr val="0000FF"/>
                </a:solidFill>
                <a:latin typeface="Times New Roman" pitchFamily="18" charset="0"/>
                <a:cs typeface="Times New Roman" pitchFamily="18" charset="0"/>
              </a:rPr>
              <a:t>gương</a:t>
            </a:r>
            <a:r>
              <a:rPr lang="en-US" sz="2700" dirty="0" smtClean="0">
                <a:solidFill>
                  <a:srgbClr val="0000FF"/>
                </a:solidFill>
                <a:latin typeface="Times New Roman" pitchFamily="18" charset="0"/>
                <a:cs typeface="Times New Roman" pitchFamily="18" charset="0"/>
              </a:rPr>
              <a:t>.</a:t>
            </a:r>
            <a:endParaRPr lang="en-US" sz="2700" dirty="0">
              <a:solidFill>
                <a:srgbClr val="0000FF"/>
              </a:solidFill>
              <a:latin typeface="Times New Roman" pitchFamily="18" charset="0"/>
              <a:cs typeface="Times New Roman" pitchFamily="18" charset="0"/>
            </a:endParaRPr>
          </a:p>
        </p:txBody>
      </p:sp>
      <p:sp>
        <p:nvSpPr>
          <p:cNvPr id="15" name="TextBox 14"/>
          <p:cNvSpPr txBox="1"/>
          <p:nvPr/>
        </p:nvSpPr>
        <p:spPr>
          <a:xfrm>
            <a:off x="174168" y="3264596"/>
            <a:ext cx="12192000" cy="507831"/>
          </a:xfrm>
          <a:prstGeom prst="rect">
            <a:avLst/>
          </a:prstGeom>
          <a:noFill/>
        </p:spPr>
        <p:txBody>
          <a:bodyPr wrap="square">
            <a:spAutoFit/>
          </a:bodyPr>
          <a:lstStyle/>
          <a:p>
            <a:r>
              <a:rPr lang="en-US" sz="2700" smtClean="0">
                <a:solidFill>
                  <a:srgbClr val="0000CC"/>
                </a:solidFill>
                <a:latin typeface="Times New Roman" panose="02020603050405020304" pitchFamily="18" charset="0"/>
                <a:cs typeface="Times New Roman" panose="02020603050405020304" pitchFamily="18" charset="0"/>
              </a:rPr>
              <a:t>- Khoảng cách từ ảnh đến gương phẳng bằng khoảng cách từ vật đến gương phẳng</a:t>
            </a:r>
            <a:endParaRPr lang="en-US" sz="27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3"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0160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6" name="Rectangle 5"/>
          <p:cNvSpPr/>
          <p:nvPr/>
        </p:nvSpPr>
        <p:spPr>
          <a:xfrm>
            <a:off x="6691086" y="507996"/>
            <a:ext cx="5500914" cy="1815882"/>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Đặt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đỏ</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trước</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tấm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kính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một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khoảng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cách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3cm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và</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quan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sát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ảnh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của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đỏ</a:t>
            </a:r>
            <a:r>
              <a:rPr lang="en-US" sz="2800" dirty="0" smtClean="0">
                <a:solidFill>
                  <a:srgbClr val="FF00FF"/>
                </a:solidFill>
                <a:latin typeface="Times New Roman" pitchFamily="18" charset="0"/>
                <a:cs typeface="Times New Roman" pitchFamily="18" charset="0"/>
              </a:rPr>
              <a:t> qua </a:t>
            </a:r>
            <a:r>
              <a:rPr lang="en-US" sz="2800" dirty="0" err="1" smtClean="0">
                <a:solidFill>
                  <a:srgbClr val="FF00FF"/>
                </a:solidFill>
                <a:latin typeface="Times New Roman" pitchFamily="18" charset="0"/>
                <a:cs typeface="Times New Roman" pitchFamily="18" charset="0"/>
              </a:rPr>
              <a:t>kính</a:t>
            </a:r>
            <a:r>
              <a:rPr lang="en-US" sz="2800" dirty="0" smtClean="0">
                <a:solidFill>
                  <a:srgbClr val="FF00FF"/>
                </a:solidFill>
                <a:latin typeface="Times New Roman" pitchFamily="18" charset="0"/>
                <a:cs typeface="Times New Roman" pitchFamily="18" charset="0"/>
              </a:rPr>
              <a:t>.</a:t>
            </a:r>
            <a:endParaRPr lang="en-US" sz="2600" dirty="0">
              <a:solidFill>
                <a:srgbClr val="FF00FF"/>
              </a:solidFill>
              <a:latin typeface="Times New Roman" pitchFamily="18" charset="0"/>
              <a:cs typeface="Times New Roman" pitchFamily="18" charset="0"/>
            </a:endParaRPr>
          </a:p>
        </p:txBody>
      </p:sp>
      <p:sp>
        <p:nvSpPr>
          <p:cNvPr id="15" name="Rectangle 14"/>
          <p:cNvSpPr/>
          <p:nvPr/>
        </p:nvSpPr>
        <p:spPr>
          <a:xfrm>
            <a:off x="6763656" y="2288060"/>
            <a:ext cx="5428344" cy="1384995"/>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Đặt</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thêm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vàng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phía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sau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tấm</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kính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sao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cho</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trùng</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với</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vị</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trí</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ảnh</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của</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viên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phấn</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màu</a:t>
            </a:r>
            <a:r>
              <a:rPr lang="en-US" sz="2800" dirty="0" smtClean="0">
                <a:solidFill>
                  <a:srgbClr val="FF00FF"/>
                </a:solidFill>
                <a:latin typeface="Times New Roman" pitchFamily="18" charset="0"/>
                <a:cs typeface="Times New Roman" pitchFamily="18" charset="0"/>
              </a:rPr>
              <a:t> </a:t>
            </a:r>
            <a:r>
              <a:rPr lang="en-US" sz="2800" dirty="0" err="1" smtClean="0">
                <a:solidFill>
                  <a:srgbClr val="FF00FF"/>
                </a:solidFill>
                <a:latin typeface="Times New Roman" pitchFamily="18" charset="0"/>
                <a:cs typeface="Times New Roman" pitchFamily="18" charset="0"/>
              </a:rPr>
              <a:t>đỏ</a:t>
            </a:r>
            <a:endParaRPr lang="en-US" sz="2800" dirty="0">
              <a:solidFill>
                <a:srgbClr val="FF00FF"/>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1" y="531354"/>
            <a:ext cx="6705999" cy="6326645"/>
          </a:xfrm>
          <a:prstGeom prst="rect">
            <a:avLst/>
          </a:prstGeom>
          <a:noFill/>
          <a:ln w="9525">
            <a:noFill/>
            <a:miter lim="800000"/>
            <a:headEnd/>
            <a:tailEnd/>
          </a:ln>
          <a:effectLst/>
        </p:spPr>
      </p:pic>
      <p:sp>
        <p:nvSpPr>
          <p:cNvPr id="16" name="Rectangle 15"/>
          <p:cNvSpPr/>
          <p:nvPr/>
        </p:nvSpPr>
        <p:spPr>
          <a:xfrm>
            <a:off x="6763656" y="3601603"/>
            <a:ext cx="5428344" cy="1384995"/>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=&gt; </a:t>
            </a:r>
            <a:r>
              <a:rPr lang="vi-VN" sz="2800" dirty="0" smtClean="0">
                <a:solidFill>
                  <a:srgbClr val="FF00FF"/>
                </a:solidFill>
                <a:latin typeface="Times New Roman" pitchFamily="18" charset="0"/>
                <a:cs typeface="Times New Roman" pitchFamily="18" charset="0"/>
              </a:rPr>
              <a:t>Ta thấy khoảng cách từ ảnh đến gương bằng khoảng cách từ vật đến gương.</a:t>
            </a:r>
            <a:endParaRPr lang="en-US" sz="2800" dirty="0">
              <a:solidFill>
                <a:srgbClr val="FF00FF"/>
              </a:solidFill>
              <a:latin typeface="Times New Roman" pitchFamily="18" charset="0"/>
              <a:cs typeface="Times New Roman" pitchFamily="18" charset="0"/>
            </a:endParaRPr>
          </a:p>
        </p:txBody>
      </p:sp>
      <p:sp>
        <p:nvSpPr>
          <p:cNvPr id="17" name="Rectangle 16"/>
          <p:cNvSpPr/>
          <p:nvPr/>
        </p:nvSpPr>
        <p:spPr>
          <a:xfrm>
            <a:off x="6705600" y="4984820"/>
            <a:ext cx="5486400" cy="1815882"/>
          </a:xfrm>
          <a:prstGeom prst="rect">
            <a:avLst/>
          </a:prstGeom>
        </p:spPr>
        <p:txBody>
          <a:bodyPr wrap="square">
            <a:spAutoFit/>
          </a:bodyPr>
          <a:lstStyle/>
          <a:p>
            <a:r>
              <a:rPr lang="en-US" sz="2800" dirty="0" smtClean="0">
                <a:solidFill>
                  <a:srgbClr val="FF00FF"/>
                </a:solidFill>
                <a:latin typeface="Times New Roman" pitchFamily="18" charset="0"/>
                <a:cs typeface="Times New Roman" pitchFamily="18" charset="0"/>
              </a:rPr>
              <a:t>+ </a:t>
            </a:r>
            <a:r>
              <a:rPr lang="vi-VN" sz="2800" dirty="0" smtClean="0">
                <a:solidFill>
                  <a:srgbClr val="FF00FF"/>
                </a:solidFill>
                <a:latin typeface="Times New Roman" pitchFamily="18" charset="0"/>
                <a:cs typeface="Times New Roman" pitchFamily="18" charset="0"/>
              </a:rPr>
              <a:t>Dùng tấm bìa làm màn chắn đặt sau gương xem có hứng được ảnh hay không, nếu không hứng được thì đó là ảnh ảo.</a:t>
            </a:r>
            <a:endParaRPr lang="en-US" sz="28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 calcmode="lin" valueType="num">
                                      <p:cBhvr>
                                        <p:cTn id="24" dur="500" fill="hold"/>
                                        <p:tgtEl>
                                          <p:spTgt spid="17"/>
                                        </p:tgtEl>
                                        <p:attrNameLst>
                                          <p:attrName>style.rotation</p:attrName>
                                        </p:attrNameLst>
                                      </p:cBhvr>
                                      <p:tavLst>
                                        <p:tav tm="0">
                                          <p:val>
                                            <p:fltVal val="360"/>
                                          </p:val>
                                        </p:tav>
                                        <p:tav tm="100000">
                                          <p:val>
                                            <p:fltVal val="0"/>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0160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6" name="Rectangle 5"/>
          <p:cNvSpPr/>
          <p:nvPr/>
        </p:nvSpPr>
        <p:spPr>
          <a:xfrm>
            <a:off x="8360229" y="188682"/>
            <a:ext cx="3831771" cy="2923877"/>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 Từ đường truyền của tia sáng ta thấy, sau khi qua gương phẳng thứ 1 ảnh của vật phản xạ lần 1 cho ảnh 1. Ảnh này bằng vật và là ảnh ảo, ngược chiều với vật.</a:t>
            </a:r>
            <a:endParaRPr lang="en-US" sz="2600" dirty="0">
              <a:solidFill>
                <a:srgbClr val="FF00FF"/>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0" y="507093"/>
            <a:ext cx="3831771" cy="634417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3596143" y="1470706"/>
            <a:ext cx="4756147" cy="5387294"/>
          </a:xfrm>
          <a:prstGeom prst="rect">
            <a:avLst/>
          </a:prstGeom>
          <a:noFill/>
          <a:ln w="9525">
            <a:noFill/>
            <a:miter lim="800000"/>
            <a:headEnd/>
            <a:tailEnd/>
          </a:ln>
          <a:effectLst/>
        </p:spPr>
      </p:pic>
      <p:grpSp>
        <p:nvGrpSpPr>
          <p:cNvPr id="9" name="Group 8"/>
          <p:cNvGrpSpPr/>
          <p:nvPr/>
        </p:nvGrpSpPr>
        <p:grpSpPr>
          <a:xfrm rot="2727447">
            <a:off x="4595246" y="2567770"/>
            <a:ext cx="2021785" cy="1918472"/>
            <a:chOff x="7431314" y="2467429"/>
            <a:chExt cx="2090057" cy="2032000"/>
          </a:xfrm>
        </p:grpSpPr>
        <p:cxnSp>
          <p:nvCxnSpPr>
            <p:cNvPr id="10" name="Straight Connector 9"/>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18902453">
            <a:off x="5867400" y="4278089"/>
            <a:ext cx="1277257" cy="1226458"/>
            <a:chOff x="7431314" y="2467429"/>
            <a:chExt cx="2090057" cy="2032000"/>
          </a:xfrm>
        </p:grpSpPr>
        <p:cxnSp>
          <p:nvCxnSpPr>
            <p:cNvPr id="13" name="Straight Connector 12"/>
            <p:cNvCxnSpPr/>
            <p:nvPr/>
          </p:nvCxnSpPr>
          <p:spPr>
            <a:xfrm>
              <a:off x="7431314" y="2467429"/>
              <a:ext cx="2090057" cy="20320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736108" y="2772222"/>
              <a:ext cx="957943"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8345715" y="3086346"/>
            <a:ext cx="3846286" cy="3724096"/>
          </a:xfrm>
          <a:prstGeom prst="rect">
            <a:avLst/>
          </a:prstGeom>
        </p:spPr>
        <p:txBody>
          <a:bodyPr wrap="square">
            <a:spAutoFit/>
          </a:bodyPr>
          <a:lstStyle/>
          <a:p>
            <a:pPr algn="just"/>
            <a:r>
              <a:rPr lang="en-US" sz="28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 Ảnh ảo 1 qua gương phẳng 1 đến gương phẳng 2 lúc này trở thành vật đối với gương phẳng 2, qua gương phẳng 2 cho ảnh ảo 2, ảnh ảo 2 này ngược chiều so với ảnh ảo 1 nên cùng chiều với vật và lớn bằng vật.</a:t>
            </a:r>
            <a:endParaRPr lang="en-US" sz="26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strips(downRight)">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1320"/>
            <a:ext cx="11669486" cy="495651"/>
          </a:xfrm>
          <a:ln>
            <a:noFill/>
          </a:ln>
        </p:spPr>
        <p:txBody>
          <a:bodyPr>
            <a:normAutofit lnSpcReduction="10000"/>
          </a:bodyPr>
          <a:lstStyle/>
          <a:p>
            <a:pPr algn="l"/>
            <a:r>
              <a:rPr lang="en-US" sz="2800" b="1" dirty="0" smtClean="0">
                <a:solidFill>
                  <a:srgbClr val="0000FF"/>
                </a:solidFill>
                <a:latin typeface="Times New Roman" pitchFamily="18" charset="0"/>
                <a:cs typeface="Times New Roman" pitchFamily="18" charset="0"/>
              </a:rPr>
              <a:t>I. </a:t>
            </a:r>
            <a:r>
              <a:rPr lang="en-US" sz="2800" b="1" dirty="0" err="1" smtClean="0">
                <a:solidFill>
                  <a:srgbClr val="0000FF"/>
                </a:solidFill>
                <a:latin typeface="Times New Roman" pitchFamily="18" charset="0"/>
                <a:cs typeface="Times New Roman" pitchFamily="18" charset="0"/>
              </a:rPr>
              <a:t>SỰ</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LÊN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MẶT</a:t>
            </a:r>
            <a:r>
              <a:rPr lang="en-US" sz="2800" b="1" dirty="0" smtClean="0">
                <a:solidFill>
                  <a:srgbClr val="0000FF"/>
                </a:solidFill>
                <a:latin typeface="Times New Roman" pitchFamily="18" charset="0"/>
                <a:cs typeface="Times New Roman" pitchFamily="18" charset="0"/>
              </a:rPr>
              <a:t> </a:t>
            </a:r>
            <a:r>
              <a:rPr lang="en-US" sz="2800" b="1" err="1" smtClean="0">
                <a:solidFill>
                  <a:srgbClr val="0000FF"/>
                </a:solidFill>
                <a:latin typeface="Times New Roman" pitchFamily="18" charset="0"/>
                <a:cs typeface="Times New Roman" pitchFamily="18" charset="0"/>
              </a:rPr>
              <a:t>CÁC</a:t>
            </a:r>
            <a:r>
              <a:rPr lang="en-US" sz="2800" b="1" smtClean="0">
                <a:solidFill>
                  <a:srgbClr val="0000FF"/>
                </a:solidFill>
                <a:latin typeface="Times New Roman" pitchFamily="18" charset="0"/>
                <a:cs typeface="Times New Roman" pitchFamily="18" charset="0"/>
              </a:rPr>
              <a:t> VẬT</a:t>
            </a:r>
            <a:endParaRPr lang="en-US" sz="2800" dirty="0" smtClean="0">
              <a:solidFill>
                <a:srgbClr val="0000FF"/>
              </a:solidFill>
              <a:latin typeface="Times New Roman" pitchFamily="18" charset="0"/>
              <a:cs typeface="Times New Roman" pitchFamily="18" charset="0"/>
            </a:endParaRPr>
          </a:p>
        </p:txBody>
      </p:sp>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9" name="TextBox 18"/>
          <p:cNvSpPr txBox="1"/>
          <p:nvPr/>
        </p:nvSpPr>
        <p:spPr>
          <a:xfrm>
            <a:off x="0" y="927804"/>
            <a:ext cx="6415314"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ĐỊNH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LUẬT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PHẢN</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XẠ</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ÁNH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SÁNG</a:t>
            </a:r>
            <a:endParaRPr lang="en-US" sz="2800" b="1" dirty="0">
              <a:solidFill>
                <a:srgbClr val="0000FF"/>
              </a:solidFill>
              <a:latin typeface="Times New Roman" pitchFamily="18" charset="0"/>
              <a:cs typeface="Times New Roman" pitchFamily="18" charset="0"/>
            </a:endParaRPr>
          </a:p>
        </p:txBody>
      </p:sp>
      <p:sp>
        <p:nvSpPr>
          <p:cNvPr id="21" name="TextBox 20"/>
          <p:cNvSpPr txBox="1"/>
          <p:nvPr/>
        </p:nvSpPr>
        <p:spPr>
          <a:xfrm>
            <a:off x="0" y="1885746"/>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không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được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trên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màn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chắn</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22" name="TextBox 21"/>
          <p:cNvSpPr txBox="1"/>
          <p:nvPr/>
        </p:nvSpPr>
        <p:spPr>
          <a:xfrm>
            <a:off x="0" y="1443061"/>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III.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CỦA</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2371974"/>
            <a:ext cx="12192000"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có</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độ</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lớn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đối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xứng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với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vật</a:t>
            </a:r>
            <a:r>
              <a:rPr lang="en-US" sz="2800" dirty="0" smtClean="0">
                <a:solidFill>
                  <a:srgbClr val="0000FF"/>
                </a:solidFill>
                <a:latin typeface="Times New Roman" pitchFamily="18" charset="0"/>
                <a:cs typeface="Times New Roman" pitchFamily="18" charset="0"/>
              </a:rPr>
              <a:t> qua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5" name="TextBox 14"/>
          <p:cNvSpPr txBox="1"/>
          <p:nvPr/>
        </p:nvSpPr>
        <p:spPr>
          <a:xfrm>
            <a:off x="0" y="2930774"/>
            <a:ext cx="12192000" cy="523220"/>
          </a:xfrm>
          <a:prstGeom prst="rect">
            <a:avLst/>
          </a:prstGeom>
          <a:noFill/>
        </p:spPr>
        <p:txBody>
          <a:bodyPr wrap="square">
            <a:spAutoFit/>
          </a:bodyPr>
          <a:lstStyle/>
          <a:p>
            <a:r>
              <a:rPr lang="en-US" sz="2800" smtClean="0">
                <a:solidFill>
                  <a:srgbClr val="0000CC"/>
                </a:solidFill>
                <a:latin typeface="Times New Roman" panose="02020603050405020304" pitchFamily="18" charset="0"/>
                <a:cs typeface="Times New Roman" panose="02020603050405020304" pitchFamily="18" charset="0"/>
              </a:rPr>
              <a:t>+ Khoảng cách từ ảnh đến gương phẳng bằng khoảng cách từ vật đến gương phẳng</a:t>
            </a:r>
            <a:endParaRPr lang="en-US" sz="2800"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0" dur="1000" fill="hold"/>
                                        <p:tgtEl>
                                          <p:spTgt spid="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3"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90286" y="3867226"/>
            <a:ext cx="11625943" cy="1384995"/>
          </a:xfrm>
          <a:prstGeom prst="rect">
            <a:avLst/>
          </a:prstGeom>
        </p:spPr>
        <p:txBody>
          <a:bodyPr wrap="square">
            <a:spAutoFit/>
          </a:bodyPr>
          <a:lstStyle/>
          <a:p>
            <a:pPr algn="just"/>
            <a:r>
              <a:rPr lang="vi-VN" sz="2800" dirty="0" smtClean="0">
                <a:solidFill>
                  <a:srgbClr val="0000CC"/>
                </a:solidFill>
                <a:latin typeface="Times New Roman" pitchFamily="18" charset="0"/>
                <a:cs typeface="Times New Roman" pitchFamily="18" charset="0"/>
              </a:rPr>
              <a:t>+ Vì ở phần đã được đánh dầu bóng có tác dụng giống như một gương phẳng, nên khi tia sáng đi qua phần đó có thể xảy ra hiện tượng phản xạ ánh sáng. Khi đó có thể nhìn thấy ảnh của vật qua phần đã được đánh dầu bóng.</a:t>
            </a:r>
            <a:endParaRPr lang="en-US" sz="2800" dirty="0">
              <a:solidFill>
                <a:srgbClr val="0000CC"/>
              </a:solidFill>
              <a:latin typeface="Times New Roman" pitchFamily="18" charset="0"/>
              <a:cs typeface="Times New Roman" pitchFamily="18" charset="0"/>
            </a:endParaRPr>
          </a:p>
        </p:txBody>
      </p:sp>
      <p:pic>
        <p:nvPicPr>
          <p:cNvPr id="35842" name="Picture 2"/>
          <p:cNvPicPr>
            <a:picLocks noChangeAspect="1" noChangeArrowheads="1"/>
          </p:cNvPicPr>
          <p:nvPr/>
        </p:nvPicPr>
        <p:blipFill>
          <a:blip r:embed="rId2" cstate="print"/>
          <a:srcRect r="1313" b="7492"/>
          <a:stretch>
            <a:fillRect/>
          </a:stretch>
        </p:blipFill>
        <p:spPr bwMode="auto">
          <a:xfrm>
            <a:off x="1161130" y="0"/>
            <a:ext cx="8723098" cy="3799118"/>
          </a:xfrm>
          <a:prstGeom prst="rect">
            <a:avLst/>
          </a:prstGeom>
          <a:noFill/>
          <a:ln w="9525">
            <a:noFill/>
            <a:miter lim="800000"/>
            <a:headEnd/>
            <a:tailEnd/>
          </a:ln>
          <a:effectLst/>
        </p:spPr>
      </p:pic>
      <p:sp>
        <p:nvSpPr>
          <p:cNvPr id="9" name="Rectangle 8"/>
          <p:cNvSpPr/>
          <p:nvPr/>
        </p:nvSpPr>
        <p:spPr>
          <a:xfrm>
            <a:off x="217714" y="5412166"/>
            <a:ext cx="11625943" cy="954107"/>
          </a:xfrm>
          <a:prstGeom prst="rect">
            <a:avLst/>
          </a:prstGeom>
        </p:spPr>
        <p:txBody>
          <a:bodyPr wrap="square">
            <a:spAutoFit/>
          </a:bodyPr>
          <a:lstStyle/>
          <a:p>
            <a:pPr algn="just"/>
            <a:r>
              <a:rPr lang="vi-VN" sz="2800" dirty="0" smtClean="0">
                <a:solidFill>
                  <a:srgbClr val="0000CC"/>
                </a:solidFill>
                <a:latin typeface="Times New Roman" pitchFamily="18" charset="0"/>
                <a:cs typeface="Times New Roman" pitchFamily="18" charset="0"/>
              </a:rPr>
              <a:t>+ Ở phần chưa được đánh dầu bóng, các tia sáng đến phần đó xảy ra hiện tượng phản xạ khuếch tán nên không thể tạo ảnh của vật.</a:t>
            </a:r>
            <a:endParaRPr lang="en-US" sz="2800"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14" name="TextBox 13"/>
          <p:cNvSpPr txBox="1"/>
          <p:nvPr/>
        </p:nvSpPr>
        <p:spPr>
          <a:xfrm>
            <a:off x="0" y="477860"/>
            <a:ext cx="12192000" cy="523220"/>
          </a:xfrm>
          <a:prstGeom prst="rect">
            <a:avLst/>
          </a:prstGeom>
          <a:noFill/>
        </p:spPr>
        <p:txBody>
          <a:bodyPr wrap="square">
            <a:spAutoFit/>
          </a:bodyPr>
          <a:lstStyle/>
          <a:p>
            <a:pPr algn="just">
              <a:defRPr/>
            </a:pPr>
            <a:r>
              <a:rPr lang="en-US" sz="2800" b="1" dirty="0" smtClean="0">
                <a:solidFill>
                  <a:srgbClr val="0000FF"/>
                </a:solidFill>
                <a:latin typeface="Times New Roman" pitchFamily="18" charset="0"/>
                <a:cs typeface="Times New Roman" pitchFamily="18" charset="0"/>
              </a:rPr>
              <a:t>IV.  </a:t>
            </a:r>
            <a:r>
              <a:rPr lang="en-US" sz="2800" b="1" dirty="0" err="1" smtClean="0">
                <a:solidFill>
                  <a:srgbClr val="0000FF"/>
                </a:solidFill>
                <a:latin typeface="Times New Roman" pitchFamily="18" charset="0"/>
                <a:cs typeface="Times New Roman" pitchFamily="18" charset="0"/>
              </a:rPr>
              <a:t>DỰNG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ẢNH</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MỘT</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VẬT</a:t>
            </a:r>
            <a:r>
              <a:rPr lang="en-US" sz="2800" b="1" dirty="0" smtClean="0">
                <a:solidFill>
                  <a:srgbClr val="0000FF"/>
                </a:solidFill>
                <a:latin typeface="Times New Roman" pitchFamily="18" charset="0"/>
                <a:cs typeface="Times New Roman" pitchFamily="18" charset="0"/>
              </a:rPr>
              <a:t> QUA </a:t>
            </a:r>
            <a:r>
              <a:rPr lang="en-US" sz="2800" b="1" dirty="0" err="1" smtClean="0">
                <a:solidFill>
                  <a:srgbClr val="0000FF"/>
                </a:solidFill>
                <a:latin typeface="Times New Roman" pitchFamily="18" charset="0"/>
                <a:cs typeface="Times New Roman" pitchFamily="18" charset="0"/>
              </a:rPr>
              <a:t>GƯƠNG</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PHẲNG</a:t>
            </a:r>
            <a:endParaRPr lang="en-US" sz="2800" b="1" dirty="0">
              <a:solidFill>
                <a:srgbClr val="0000FF"/>
              </a:solidFill>
              <a:latin typeface="Times New Roman" pitchFamily="18" charset="0"/>
              <a:cs typeface="Times New Roman" pitchFamily="18" charset="0"/>
            </a:endParaRPr>
          </a:p>
        </p:txBody>
      </p:sp>
      <p:sp>
        <p:nvSpPr>
          <p:cNvPr id="11" name="TextBox 10"/>
          <p:cNvSpPr txBox="1"/>
          <p:nvPr/>
        </p:nvSpPr>
        <p:spPr>
          <a:xfrm>
            <a:off x="290286" y="1029403"/>
            <a:ext cx="7199085"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Để</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dựng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ảnh</a:t>
            </a:r>
            <a:r>
              <a:rPr lang="en-US" sz="2800" dirty="0" smtClean="0">
                <a:solidFill>
                  <a:srgbClr val="0000FF"/>
                </a:solidFill>
                <a:latin typeface="Times New Roman" pitchFamily="18" charset="0"/>
                <a:cs typeface="Times New Roman" pitchFamily="18" charset="0"/>
              </a:rPr>
              <a:t> S’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S </a:t>
            </a:r>
            <a:r>
              <a:rPr lang="en-US" sz="2800" dirty="0" err="1" smtClean="0">
                <a:solidFill>
                  <a:srgbClr val="0000FF"/>
                </a:solidFill>
                <a:latin typeface="Times New Roman" pitchFamily="18" charset="0"/>
                <a:cs typeface="Times New Roman" pitchFamily="18" charset="0"/>
              </a:rPr>
              <a:t>tạo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bởi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phẳng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thực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hiện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như</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2" name="TextBox 11"/>
          <p:cNvSpPr txBox="1"/>
          <p:nvPr/>
        </p:nvSpPr>
        <p:spPr>
          <a:xfrm>
            <a:off x="290286" y="1958318"/>
            <a:ext cx="7242628" cy="523220"/>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Từ</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S </a:t>
            </a:r>
            <a:r>
              <a:rPr lang="en-US" sz="2800" err="1" smtClean="0">
                <a:solidFill>
                  <a:srgbClr val="0000FF"/>
                </a:solidFill>
                <a:latin typeface="Times New Roman" pitchFamily="18" charset="0"/>
                <a:cs typeface="Times New Roman" pitchFamily="18" charset="0"/>
              </a:rPr>
              <a:t>vẽ</a:t>
            </a:r>
            <a:r>
              <a:rPr lang="en-US" sz="2800" smtClean="0">
                <a:solidFill>
                  <a:srgbClr val="0000FF"/>
                </a:solidFill>
                <a:latin typeface="Times New Roman" pitchFamily="18" charset="0"/>
                <a:cs typeface="Times New Roman" pitchFamily="18" charset="0"/>
              </a:rPr>
              <a:t> 2 tia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SI</a:t>
            </a:r>
            <a:r>
              <a:rPr lang="en-US" sz="2800" baseline="-25000" dirty="0" err="1" smtClean="0">
                <a:solidFill>
                  <a:srgbClr val="0000FF"/>
                </a:solidFill>
                <a:latin typeface="Times New Roman" pitchFamily="18" charset="0"/>
                <a:cs typeface="Times New Roman" pitchFamily="18" charset="0"/>
              </a:rPr>
              <a:t>1</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SI</a:t>
            </a:r>
            <a:r>
              <a:rPr lang="en-US" sz="2800" baseline="-25000" dirty="0" err="1" smtClean="0">
                <a:solidFill>
                  <a:srgbClr val="0000FF"/>
                </a:solidFill>
                <a:latin typeface="Times New Roman" pitchFamily="18" charset="0"/>
                <a:cs typeface="Times New Roman" pitchFamily="18" charset="0"/>
              </a:rPr>
              <a:t>2</a:t>
            </a:r>
            <a:r>
              <a:rPr lang="en-US" sz="2800" dirty="0" smtClean="0">
                <a:solidFill>
                  <a:srgbClr val="0000FF"/>
                </a:solidFill>
                <a:latin typeface="Times New Roman" pitchFamily="18" charset="0"/>
                <a:cs typeface="Times New Roman" pitchFamily="18" charset="0"/>
              </a:rPr>
              <a:t> </a:t>
            </a:r>
            <a:r>
              <a:rPr lang="en-US" sz="2800" err="1" smtClean="0">
                <a:solidFill>
                  <a:srgbClr val="0000FF"/>
                </a:solidFill>
                <a:latin typeface="Times New Roman" pitchFamily="18" charset="0"/>
                <a:cs typeface="Times New Roman" pitchFamily="18" charset="0"/>
              </a:rPr>
              <a:t>tới</a:t>
            </a:r>
            <a:r>
              <a:rPr lang="en-US" sz="2800" smtClean="0">
                <a:solidFill>
                  <a:srgbClr val="0000FF"/>
                </a:solidFill>
                <a:latin typeface="Times New Roman" pitchFamily="18" charset="0"/>
                <a:cs typeface="Times New Roman" pitchFamily="18" charset="0"/>
              </a:rPr>
              <a:t> gương</a:t>
            </a:r>
            <a:endParaRPr lang="en-US" sz="2800" dirty="0">
              <a:solidFill>
                <a:srgbClr val="0000FF"/>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7794171" y="883555"/>
            <a:ext cx="4397829" cy="3139771"/>
          </a:xfrm>
          <a:prstGeom prst="rect">
            <a:avLst/>
          </a:prstGeom>
          <a:noFill/>
          <a:ln w="9525">
            <a:noFill/>
            <a:miter lim="800000"/>
            <a:headEnd/>
            <a:tailEnd/>
          </a:ln>
          <a:effectLst/>
        </p:spPr>
      </p:pic>
      <p:sp>
        <p:nvSpPr>
          <p:cNvPr id="16" name="TextBox 15"/>
          <p:cNvSpPr txBox="1"/>
          <p:nvPr/>
        </p:nvSpPr>
        <p:spPr>
          <a:xfrm>
            <a:off x="377370" y="2546151"/>
            <a:ext cx="7155543"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Vẽ</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hai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1</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1</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2</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2</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tuân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theo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định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luật</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phản</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xạ</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ánh</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sáng</a:t>
            </a:r>
            <a:r>
              <a:rPr lang="en-US" sz="2800" dirty="0" smtClean="0">
                <a:solidFill>
                  <a:srgbClr val="0000FF"/>
                </a:solidFill>
                <a:latin typeface="Times New Roman" pitchFamily="18" charset="0"/>
                <a:cs typeface="Times New Roman" pitchFamily="18" charset="0"/>
              </a:rPr>
              <a:t>.</a:t>
            </a:r>
            <a:endParaRPr lang="en-US" sz="2800" dirty="0">
              <a:solidFill>
                <a:srgbClr val="0000FF"/>
              </a:solidFill>
              <a:latin typeface="Times New Roman" pitchFamily="18" charset="0"/>
              <a:cs typeface="Times New Roman" pitchFamily="18" charset="0"/>
            </a:endParaRPr>
          </a:p>
        </p:txBody>
      </p:sp>
      <p:sp>
        <p:nvSpPr>
          <p:cNvPr id="17" name="TextBox 16"/>
          <p:cNvSpPr txBox="1"/>
          <p:nvPr/>
        </p:nvSpPr>
        <p:spPr>
          <a:xfrm>
            <a:off x="217714" y="3533118"/>
            <a:ext cx="7315200" cy="954107"/>
          </a:xfrm>
          <a:prstGeom prst="rect">
            <a:avLst/>
          </a:prstGeom>
          <a:noFill/>
        </p:spPr>
        <p:txBody>
          <a:bodyPr wrap="square">
            <a:spAutoFit/>
          </a:bodyPr>
          <a:lstStyle/>
          <a:p>
            <a:pPr algn="just">
              <a:defRPr/>
            </a:pP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Tìm</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giao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điểm</a:t>
            </a:r>
            <a:r>
              <a:rPr lang="en-US" sz="2800" dirty="0" smtClean="0">
                <a:solidFill>
                  <a:srgbClr val="0000FF"/>
                </a:solidFill>
                <a:latin typeface="Times New Roman" pitchFamily="18" charset="0"/>
                <a:cs typeface="Times New Roman" pitchFamily="18" charset="0"/>
              </a:rPr>
              <a:t> S’ </a:t>
            </a:r>
            <a:r>
              <a:rPr lang="en-US" sz="2800" dirty="0" err="1" smtClean="0">
                <a:solidFill>
                  <a:srgbClr val="0000FF"/>
                </a:solidFill>
                <a:latin typeface="Times New Roman" pitchFamily="18" charset="0"/>
                <a:cs typeface="Times New Roman" pitchFamily="18" charset="0"/>
              </a:rPr>
              <a:t>của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đường</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kéo</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dài</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các</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tia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1</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1</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và</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I</a:t>
            </a:r>
            <a:r>
              <a:rPr lang="en-US" sz="2800" baseline="-25000" dirty="0" err="1" smtClean="0">
                <a:solidFill>
                  <a:srgbClr val="0000FF"/>
                </a:solidFill>
                <a:latin typeface="Times New Roman" pitchFamily="18" charset="0"/>
                <a:cs typeface="Times New Roman" pitchFamily="18" charset="0"/>
              </a:rPr>
              <a:t>2</a:t>
            </a:r>
            <a:r>
              <a:rPr lang="en-US" sz="2800" dirty="0" err="1" smtClean="0">
                <a:solidFill>
                  <a:srgbClr val="0000FF"/>
                </a:solidFill>
                <a:latin typeface="Times New Roman" pitchFamily="18" charset="0"/>
                <a:cs typeface="Times New Roman" pitchFamily="18" charset="0"/>
              </a:rPr>
              <a:t>R</a:t>
            </a:r>
            <a:r>
              <a:rPr lang="en-US" sz="2800" baseline="-25000" dirty="0" err="1" smtClean="0">
                <a:solidFill>
                  <a:srgbClr val="0000FF"/>
                </a:solidFill>
                <a:latin typeface="Times New Roman" pitchFamily="18" charset="0"/>
                <a:cs typeface="Times New Roman" pitchFamily="18" charset="0"/>
              </a:rPr>
              <a:t>2</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nằm</a:t>
            </a:r>
            <a:r>
              <a:rPr lang="en-US" sz="2800" dirty="0" smtClean="0">
                <a:solidFill>
                  <a:srgbClr val="0000FF"/>
                </a:solidFill>
                <a:latin typeface="Times New Roman" pitchFamily="18" charset="0"/>
                <a:cs typeface="Times New Roman" pitchFamily="18" charset="0"/>
              </a:rPr>
              <a:t> ở </a:t>
            </a:r>
            <a:r>
              <a:rPr lang="en-US" sz="2800" dirty="0" err="1" smtClean="0">
                <a:solidFill>
                  <a:srgbClr val="0000FF"/>
                </a:solidFill>
                <a:latin typeface="Times New Roman" pitchFamily="18" charset="0"/>
                <a:cs typeface="Times New Roman" pitchFamily="18" charset="0"/>
              </a:rPr>
              <a:t>phía</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sau</a:t>
            </a:r>
            <a:r>
              <a:rPr lang="en-US" sz="2800" dirty="0" smtClean="0">
                <a:solidFill>
                  <a:srgbClr val="0000FF"/>
                </a:solidFill>
                <a:latin typeface="Times New Roman" pitchFamily="18" charset="0"/>
                <a:cs typeface="Times New Roman" pitchFamily="18" charset="0"/>
              </a:rPr>
              <a:t> </a:t>
            </a:r>
            <a:r>
              <a:rPr lang="en-US" sz="2800" dirty="0" err="1" smtClean="0">
                <a:solidFill>
                  <a:srgbClr val="0000FF"/>
                </a:solidFill>
                <a:latin typeface="Times New Roman" pitchFamily="18" charset="0"/>
                <a:cs typeface="Times New Roman" pitchFamily="18" charset="0"/>
              </a:rPr>
              <a:t>gương</a:t>
            </a:r>
            <a:endParaRPr lang="en-US" sz="2800" dirty="0">
              <a:solidFill>
                <a:srgbClr val="0000FF"/>
              </a:solidFill>
              <a:latin typeface="Times New Roman" pitchFamily="18" charset="0"/>
              <a:cs typeface="Times New Roman" pitchFamily="18" charset="0"/>
            </a:endParaRPr>
          </a:p>
        </p:txBody>
      </p:sp>
      <p:sp>
        <p:nvSpPr>
          <p:cNvPr id="18" name="TextBox 17"/>
          <p:cNvSpPr txBox="1"/>
          <p:nvPr/>
        </p:nvSpPr>
        <p:spPr>
          <a:xfrm>
            <a:off x="0" y="4723290"/>
            <a:ext cx="12192000" cy="507831"/>
          </a:xfrm>
          <a:prstGeom prst="rect">
            <a:avLst/>
          </a:prstGeom>
          <a:noFill/>
        </p:spPr>
        <p:txBody>
          <a:bodyPr wrap="square">
            <a:spAutoFit/>
          </a:bodyPr>
          <a:lstStyle/>
          <a:p>
            <a:pPr algn="just">
              <a:defRPr/>
            </a:pP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Các</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tia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sáng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từ</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điểm</a:t>
            </a:r>
            <a:r>
              <a:rPr lang="en-US" sz="2700" dirty="0" smtClean="0">
                <a:solidFill>
                  <a:srgbClr val="0000FF"/>
                </a:solidFill>
                <a:latin typeface="Times New Roman" pitchFamily="18" charset="0"/>
                <a:cs typeface="Times New Roman" pitchFamily="18" charset="0"/>
              </a:rPr>
              <a:t> S </a:t>
            </a:r>
            <a:r>
              <a:rPr lang="en-US" sz="2700" dirty="0" err="1" smtClean="0">
                <a:solidFill>
                  <a:srgbClr val="0000FF"/>
                </a:solidFill>
                <a:latin typeface="Times New Roman" pitchFamily="18" charset="0"/>
                <a:cs typeface="Times New Roman" pitchFamily="18" charset="0"/>
              </a:rPr>
              <a:t>tới</a:t>
            </a:r>
            <a:r>
              <a:rPr lang="en-US" sz="2700" dirty="0" smtClean="0">
                <a:solidFill>
                  <a:srgbClr val="0000FF"/>
                </a:solidFill>
                <a:latin typeface="Times New Roman" pitchFamily="18" charset="0"/>
                <a:cs typeface="Times New Roman" pitchFamily="18" charset="0"/>
              </a:rPr>
              <a:t> </a:t>
            </a:r>
            <a:r>
              <a:rPr lang="en-US" sz="2700" err="1" smtClean="0">
                <a:solidFill>
                  <a:srgbClr val="0000FF"/>
                </a:solidFill>
                <a:latin typeface="Times New Roman" pitchFamily="18" charset="0"/>
                <a:cs typeface="Times New Roman" pitchFamily="18" charset="0"/>
              </a:rPr>
              <a:t>gương</a:t>
            </a:r>
            <a:r>
              <a:rPr lang="en-US" sz="2700" smtClean="0">
                <a:solidFill>
                  <a:srgbClr val="0000FF"/>
                </a:solidFill>
                <a:latin typeface="Times New Roman" pitchFamily="18" charset="0"/>
                <a:cs typeface="Times New Roman" pitchFamily="18" charset="0"/>
              </a:rPr>
              <a:t> cho </a:t>
            </a:r>
            <a:r>
              <a:rPr lang="en-US" sz="2700" dirty="0" err="1" smtClean="0">
                <a:solidFill>
                  <a:srgbClr val="0000FF"/>
                </a:solidFill>
                <a:latin typeface="Times New Roman" pitchFamily="18" charset="0"/>
                <a:cs typeface="Times New Roman" pitchFamily="18" charset="0"/>
              </a:rPr>
              <a:t>tia</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phản</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xạ</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có</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đường</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kéo</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dài</a:t>
            </a:r>
            <a:r>
              <a:rPr lang="en-US" sz="2700" dirty="0" smtClean="0">
                <a:solidFill>
                  <a:srgbClr val="0000FF"/>
                </a:solidFill>
                <a:latin typeface="Times New Roman" pitchFamily="18" charset="0"/>
                <a:cs typeface="Times New Roman" pitchFamily="18" charset="0"/>
              </a:rPr>
              <a:t> </a:t>
            </a:r>
            <a:r>
              <a:rPr lang="en-US" sz="2700" dirty="0" err="1" smtClean="0">
                <a:solidFill>
                  <a:srgbClr val="0000FF"/>
                </a:solidFill>
                <a:latin typeface="Times New Roman" pitchFamily="18" charset="0"/>
                <a:cs typeface="Times New Roman" pitchFamily="18" charset="0"/>
              </a:rPr>
              <a:t>đi</a:t>
            </a:r>
            <a:r>
              <a:rPr lang="en-US" sz="2700" dirty="0" smtClean="0">
                <a:solidFill>
                  <a:srgbClr val="0000FF"/>
                </a:solidFill>
                <a:latin typeface="Times New Roman" pitchFamily="18" charset="0"/>
                <a:cs typeface="Times New Roman" pitchFamily="18" charset="0"/>
              </a:rPr>
              <a:t> qua </a:t>
            </a:r>
            <a:r>
              <a:rPr lang="en-US" sz="2700" dirty="0" err="1" smtClean="0">
                <a:solidFill>
                  <a:srgbClr val="0000FF"/>
                </a:solidFill>
                <a:latin typeface="Times New Roman" pitchFamily="18" charset="0"/>
                <a:cs typeface="Times New Roman" pitchFamily="18" charset="0"/>
              </a:rPr>
              <a:t>ảnh</a:t>
            </a:r>
            <a:r>
              <a:rPr lang="en-US" sz="2700" dirty="0" smtClean="0">
                <a:solidFill>
                  <a:srgbClr val="0000FF"/>
                </a:solidFill>
                <a:latin typeface="Times New Roman" pitchFamily="18" charset="0"/>
                <a:cs typeface="Times New Roman" pitchFamily="18" charset="0"/>
              </a:rPr>
              <a:t> </a:t>
            </a:r>
            <a:r>
              <a:rPr lang="en-US" sz="2700" err="1" smtClean="0">
                <a:solidFill>
                  <a:srgbClr val="0000FF"/>
                </a:solidFill>
                <a:latin typeface="Times New Roman" pitchFamily="18" charset="0"/>
                <a:cs typeface="Times New Roman" pitchFamily="18" charset="0"/>
              </a:rPr>
              <a:t>ảo</a:t>
            </a:r>
            <a:r>
              <a:rPr lang="en-US" sz="2700" smtClean="0">
                <a:solidFill>
                  <a:srgbClr val="0000FF"/>
                </a:solidFill>
                <a:latin typeface="Times New Roman" pitchFamily="18" charset="0"/>
                <a:cs typeface="Times New Roman" pitchFamily="18" charset="0"/>
              </a:rPr>
              <a:t> S’.</a:t>
            </a:r>
            <a:endParaRPr lang="en-US" sz="2700" dirty="0">
              <a:solidFill>
                <a:srgbClr val="0000FF"/>
              </a:solidFill>
              <a:latin typeface="Times New Roman" pitchFamily="18" charset="0"/>
              <a:cs typeface="Times New Roman" pitchFamily="18" charset="0"/>
            </a:endParaRPr>
          </a:p>
        </p:txBody>
      </p:sp>
      <p:sp>
        <p:nvSpPr>
          <p:cNvPr id="20" name="TextBox 19"/>
          <p:cNvSpPr txBox="1"/>
          <p:nvPr/>
        </p:nvSpPr>
        <p:spPr>
          <a:xfrm>
            <a:off x="0" y="5579633"/>
            <a:ext cx="12192000" cy="523220"/>
          </a:xfrm>
          <a:prstGeom prst="rect">
            <a:avLst/>
          </a:prstGeom>
          <a:noFill/>
        </p:spPr>
        <p:txBody>
          <a:bodyPr wrap="square">
            <a:spAutoFit/>
          </a:bodyPr>
          <a:lstStyle/>
          <a:p>
            <a:pPr algn="just">
              <a:defRPr/>
            </a:pPr>
            <a:r>
              <a:rPr lang="en-US" sz="2800" smtClean="0">
                <a:solidFill>
                  <a:srgbClr val="0000FF"/>
                </a:solidFill>
                <a:latin typeface="Times New Roman" pitchFamily="18" charset="0"/>
                <a:cs typeface="Times New Roman" pitchFamily="18" charset="0"/>
              </a:rPr>
              <a:t>- Ảnh của một vật sáng là tập hợp ảnh của tất cả các điểm trên vật</a:t>
            </a:r>
            <a:endParaRPr lang="en-US" sz="280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nodeType="clickEffect">
                                  <p:stCondLst>
                                    <p:cond delay="0"/>
                                  </p:stCondLst>
                                  <p:childTnLst>
                                    <p:set>
                                      <p:cBhvr>
                                        <p:cTn id="29" dur="1" fill="hold">
                                          <p:stCondLst>
                                            <p:cond delay="0"/>
                                          </p:stCondLst>
                                        </p:cTn>
                                        <p:tgtEl>
                                          <p:spTgt spid="4098"/>
                                        </p:tgtEl>
                                        <p:attrNameLst>
                                          <p:attrName>style.visibility</p:attrName>
                                        </p:attrNameLst>
                                      </p:cBhvr>
                                      <p:to>
                                        <p:strVal val="visible"/>
                                      </p:to>
                                    </p:set>
                                    <p:animEffect transition="in" filter="barn(inHorizontal)">
                                      <p:cBhvr>
                                        <p:cTn id="30" dur="500"/>
                                        <p:tgtEl>
                                          <p:spTgt spid="409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2" grpId="0"/>
      <p:bldP spid="16" grpId="0"/>
      <p:bldP spid="17" grpId="0"/>
      <p:bldP spid="18" grpId="0"/>
      <p:bldP spid="2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6866" name="Picture 2"/>
          <p:cNvPicPr>
            <a:picLocks noChangeAspect="1" noChangeArrowheads="1"/>
          </p:cNvPicPr>
          <p:nvPr/>
        </p:nvPicPr>
        <p:blipFill>
          <a:blip r:embed="rId2" cstate="print"/>
          <a:srcRect/>
          <a:stretch>
            <a:fillRect/>
          </a:stretch>
        </p:blipFill>
        <p:spPr bwMode="auto">
          <a:xfrm>
            <a:off x="1103087" y="515939"/>
            <a:ext cx="8998814" cy="56816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7890" name="Picture 2"/>
          <p:cNvPicPr>
            <a:picLocks noChangeAspect="1" noChangeArrowheads="1"/>
          </p:cNvPicPr>
          <p:nvPr/>
        </p:nvPicPr>
        <p:blipFill>
          <a:blip r:embed="rId2" cstate="print"/>
          <a:srcRect/>
          <a:stretch>
            <a:fillRect/>
          </a:stretch>
        </p:blipFill>
        <p:spPr bwMode="auto">
          <a:xfrm>
            <a:off x="507999" y="609600"/>
            <a:ext cx="5718629" cy="511628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sp>
        <p:nvSpPr>
          <p:cNvPr id="4" name="Rectangle 3"/>
          <p:cNvSpPr/>
          <p:nvPr/>
        </p:nvSpPr>
        <p:spPr>
          <a:xfrm>
            <a:off x="-1" y="522798"/>
            <a:ext cx="8200572" cy="6124754"/>
          </a:xfrm>
          <a:prstGeom prst="rect">
            <a:avLst/>
          </a:prstGeom>
        </p:spPr>
        <p:txBody>
          <a:bodyPr wrap="square">
            <a:spAutoFit/>
          </a:bodyPr>
          <a:lstStyle/>
          <a:p>
            <a:pPr algn="just"/>
            <a:r>
              <a:rPr lang="vi-VN" sz="2800" dirty="0" smtClean="0">
                <a:solidFill>
                  <a:srgbClr val="FF00FF"/>
                </a:solidFill>
                <a:latin typeface="Times New Roman" pitchFamily="18" charset="0"/>
                <a:cs typeface="Times New Roman" pitchFamily="18" charset="0"/>
              </a:rPr>
              <a:t>- Dựng ảnh A’ của A qua gương phẳng:</a:t>
            </a:r>
          </a:p>
          <a:p>
            <a:pPr algn="just"/>
            <a:r>
              <a:rPr lang="vi-VN" sz="2800" dirty="0" smtClean="0">
                <a:solidFill>
                  <a:srgbClr val="FF00FF"/>
                </a:solidFill>
                <a:latin typeface="Times New Roman" pitchFamily="18" charset="0"/>
                <a:cs typeface="Times New Roman" pitchFamily="18" charset="0"/>
              </a:rPr>
              <a:t>+ Từ điểm A vẽ hai tia sáng AI</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và AI</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tới gương phẳng</a:t>
            </a:r>
          </a:p>
          <a:p>
            <a:pPr algn="just"/>
            <a:r>
              <a:rPr lang="vi-VN" sz="2800" dirty="0" smtClean="0">
                <a:solidFill>
                  <a:srgbClr val="FF00FF"/>
                </a:solidFill>
                <a:latin typeface="Times New Roman" pitchFamily="18" charset="0"/>
                <a:cs typeface="Times New Roman" pitchFamily="18" charset="0"/>
              </a:rPr>
              <a:t>+ Vẽ hai tia phản xạ I</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3</a:t>
            </a:r>
            <a:r>
              <a:rPr lang="vi-VN" sz="2800" dirty="0" smtClean="0">
                <a:solidFill>
                  <a:srgbClr val="FF00FF"/>
                </a:solidFill>
                <a:latin typeface="Times New Roman" pitchFamily="18" charset="0"/>
                <a:cs typeface="Times New Roman" pitchFamily="18" charset="0"/>
              </a:rPr>
              <a:t> và I</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tuân theo định luật phản xạ ánh sáng.</a:t>
            </a:r>
          </a:p>
          <a:p>
            <a:pPr algn="just"/>
            <a:r>
              <a:rPr lang="vi-VN" sz="2800" dirty="0" smtClean="0">
                <a:solidFill>
                  <a:srgbClr val="FF00FF"/>
                </a:solidFill>
                <a:latin typeface="Times New Roman" pitchFamily="18" charset="0"/>
                <a:cs typeface="Times New Roman" pitchFamily="18" charset="0"/>
              </a:rPr>
              <a:t>+ Kéo dài các tia I</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3</a:t>
            </a:r>
            <a:r>
              <a:rPr lang="vi-VN" sz="2800" dirty="0" smtClean="0">
                <a:solidFill>
                  <a:srgbClr val="FF00FF"/>
                </a:solidFill>
                <a:latin typeface="Times New Roman" pitchFamily="18" charset="0"/>
                <a:cs typeface="Times New Roman" pitchFamily="18" charset="0"/>
              </a:rPr>
              <a:t>, I</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ta được giao điểm A’ là ảnh của A.</a:t>
            </a:r>
          </a:p>
          <a:p>
            <a:pPr algn="just"/>
            <a:r>
              <a:rPr lang="vi-VN" sz="2800" dirty="0" smtClean="0">
                <a:solidFill>
                  <a:srgbClr val="FF00FF"/>
                </a:solidFill>
                <a:latin typeface="Times New Roman" pitchFamily="18" charset="0"/>
                <a:cs typeface="Times New Roman" pitchFamily="18" charset="0"/>
              </a:rPr>
              <a:t>- Dựng ảnh B’ của B qua gương phẳng:</a:t>
            </a:r>
          </a:p>
          <a:p>
            <a:pPr algn="just"/>
            <a:r>
              <a:rPr lang="vi-VN" sz="2800" dirty="0" smtClean="0">
                <a:solidFill>
                  <a:srgbClr val="FF00FF"/>
                </a:solidFill>
                <a:latin typeface="Times New Roman" pitchFamily="18" charset="0"/>
                <a:cs typeface="Times New Roman" pitchFamily="18" charset="0"/>
              </a:rPr>
              <a:t>+ Từ điểm B vẽ hai tia sáng BK</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 và BK</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tới gương phẳng</a:t>
            </a:r>
          </a:p>
          <a:p>
            <a:pPr algn="just"/>
            <a:r>
              <a:rPr lang="vi-VN" sz="2800" dirty="0" smtClean="0">
                <a:solidFill>
                  <a:srgbClr val="FF00FF"/>
                </a:solidFill>
                <a:latin typeface="Times New Roman" pitchFamily="18" charset="0"/>
                <a:cs typeface="Times New Roman" pitchFamily="18" charset="0"/>
              </a:rPr>
              <a:t>+ Vẽ hai tia phản xạ K</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4</a:t>
            </a:r>
            <a:r>
              <a:rPr lang="vi-VN" sz="2800" dirty="0" smtClean="0">
                <a:solidFill>
                  <a:srgbClr val="FF00FF"/>
                </a:solidFill>
                <a:latin typeface="Times New Roman" pitchFamily="18" charset="0"/>
                <a:cs typeface="Times New Roman" pitchFamily="18" charset="0"/>
              </a:rPr>
              <a:t> và K</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tuân theo định luật phản xạ ánh sáng.</a:t>
            </a:r>
          </a:p>
          <a:p>
            <a:pPr algn="just"/>
            <a:r>
              <a:rPr lang="vi-VN" sz="2800" dirty="0" smtClean="0">
                <a:solidFill>
                  <a:srgbClr val="FF00FF"/>
                </a:solidFill>
                <a:latin typeface="Times New Roman" pitchFamily="18" charset="0"/>
                <a:cs typeface="Times New Roman" pitchFamily="18" charset="0"/>
              </a:rPr>
              <a:t>+ Kéo dài các tia K</a:t>
            </a:r>
            <a:r>
              <a:rPr lang="vi-VN" sz="2800" baseline="-25000" dirty="0" smtClean="0">
                <a:solidFill>
                  <a:srgbClr val="FF00FF"/>
                </a:solidFill>
                <a:latin typeface="Times New Roman" pitchFamily="18" charset="0"/>
                <a:cs typeface="Times New Roman" pitchFamily="18" charset="0"/>
              </a:rPr>
              <a:t>1</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4</a:t>
            </a:r>
            <a:r>
              <a:rPr lang="vi-VN" sz="2800" dirty="0" smtClean="0">
                <a:solidFill>
                  <a:srgbClr val="FF00FF"/>
                </a:solidFill>
                <a:latin typeface="Times New Roman" pitchFamily="18" charset="0"/>
                <a:cs typeface="Times New Roman" pitchFamily="18" charset="0"/>
              </a:rPr>
              <a:t>, K</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R</a:t>
            </a:r>
            <a:r>
              <a:rPr lang="vi-VN" sz="2800" baseline="-25000" dirty="0" smtClean="0">
                <a:solidFill>
                  <a:srgbClr val="FF00FF"/>
                </a:solidFill>
                <a:latin typeface="Times New Roman" pitchFamily="18" charset="0"/>
                <a:cs typeface="Times New Roman" pitchFamily="18" charset="0"/>
              </a:rPr>
              <a:t>2</a:t>
            </a:r>
            <a:r>
              <a:rPr lang="vi-VN" sz="2800" dirty="0" smtClean="0">
                <a:solidFill>
                  <a:srgbClr val="FF00FF"/>
                </a:solidFill>
                <a:latin typeface="Times New Roman" pitchFamily="18" charset="0"/>
                <a:cs typeface="Times New Roman" pitchFamily="18" charset="0"/>
              </a:rPr>
              <a:t> ta được giao điểm B’ là ảnh của B.</a:t>
            </a:r>
          </a:p>
          <a:p>
            <a:pPr algn="just"/>
            <a:r>
              <a:rPr lang="vi-VN" sz="2800" dirty="0" smtClean="0">
                <a:solidFill>
                  <a:srgbClr val="FF00FF"/>
                </a:solidFill>
                <a:latin typeface="Times New Roman" pitchFamily="18" charset="0"/>
                <a:cs typeface="Times New Roman" pitchFamily="18" charset="0"/>
              </a:rPr>
              <a:t>- Nối 2 điểm A’ và B’, ta được ảnh của vật AB.</a:t>
            </a:r>
            <a:endParaRPr lang="vi-VN" sz="2800" dirty="0">
              <a:solidFill>
                <a:srgbClr val="FF00FF"/>
              </a:solidFill>
              <a:latin typeface="Times New Roman" pitchFamily="18" charset="0"/>
              <a:cs typeface="Times New Roman" pitchFamily="18" charset="0"/>
            </a:endParaRPr>
          </a:p>
        </p:txBody>
      </p:sp>
      <p:pic>
        <p:nvPicPr>
          <p:cNvPr id="40962" name="Picture 2"/>
          <p:cNvPicPr>
            <a:picLocks noChangeAspect="1" noChangeArrowheads="1"/>
          </p:cNvPicPr>
          <p:nvPr/>
        </p:nvPicPr>
        <p:blipFill>
          <a:blip r:embed="rId2" cstate="print"/>
          <a:srcRect/>
          <a:stretch>
            <a:fillRect/>
          </a:stretch>
        </p:blipFill>
        <p:spPr bwMode="auto">
          <a:xfrm>
            <a:off x="8186057" y="868811"/>
            <a:ext cx="4005943" cy="55963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p:cTn id="43"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p:cTn id="49"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p:cTn id="5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729" y="871539"/>
            <a:ext cx="12198729" cy="5129213"/>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579859" y="4772027"/>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ackgroundRemoval t="4432" b="98651" l="571" r="99000"/>
                    </a14:imgEffect>
                  </a14:imgLayer>
                </a14:imgProps>
              </a:ext>
              <a:ext uri="{28A0092B-C50C-407E-A947-70E740481C1C}">
                <a14:useLocalDpi xmlns="" xmlns:a14="http://schemas.microsoft.com/office/drawing/2010/main" val="0"/>
              </a:ext>
            </a:extLst>
          </a:blip>
          <a:srcRect/>
          <a:stretch>
            <a:fillRect/>
          </a:stretch>
        </p:blipFill>
        <p:spPr bwMode="auto">
          <a:xfrm rot="573886" flipH="1">
            <a:off x="28382" y="2704392"/>
            <a:ext cx="7069012" cy="34512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a:off x="7167033" y="3705228"/>
            <a:ext cx="3310467" cy="1731031"/>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1601" y="-1828800"/>
            <a:ext cx="8331201" cy="10134600"/>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9" cstate="print">
            <a:extLst>
              <a:ext uri="{BEBA8EAE-BF5A-486C-A8C5-ECC9F3942E4B}">
                <a14:imgProps xmlns="" xmlns:a14="http://schemas.microsoft.com/office/drawing/2010/main">
                  <a14:imgLayer r:embed="rId10">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4384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3657600" y="1322145"/>
            <a:ext cx="5588000" cy="830997"/>
          </a:xfrm>
          <a:prstGeom prst="rect">
            <a:avLst/>
          </a:prstGeom>
          <a:noFill/>
        </p:spPr>
        <p:txBody>
          <a:bodyPr wrap="square" rtlCol="0">
            <a:spAutoFit/>
          </a:bodyPr>
          <a:lstStyle/>
          <a:p>
            <a:pPr algn="ctr"/>
            <a:r>
              <a:rPr lang="vi-VN" sz="2400" dirty="0" err="1">
                <a:latin typeface="+mj-lt"/>
              </a:rPr>
              <a:t>Có</a:t>
            </a:r>
            <a:r>
              <a:rPr lang="vi-VN" sz="2400" dirty="0">
                <a:latin typeface="+mj-lt"/>
              </a:rPr>
              <a:t> </a:t>
            </a:r>
            <a:r>
              <a:rPr lang="vi-VN" sz="2400" dirty="0" err="1">
                <a:latin typeface="+mj-lt"/>
              </a:rPr>
              <a:t>mấy</a:t>
            </a:r>
            <a:r>
              <a:rPr lang="vi-VN" sz="2400" dirty="0">
                <a:latin typeface="+mj-lt"/>
              </a:rPr>
              <a:t> </a:t>
            </a:r>
            <a:r>
              <a:rPr lang="vi-VN" sz="2400" dirty="0" err="1">
                <a:latin typeface="+mj-lt"/>
              </a:rPr>
              <a:t>loại</a:t>
            </a:r>
            <a:r>
              <a:rPr lang="vi-VN" sz="2400" dirty="0">
                <a:latin typeface="+mj-lt"/>
              </a:rPr>
              <a:t> </a:t>
            </a:r>
            <a:r>
              <a:rPr lang="vi-VN" sz="2400" dirty="0" err="1">
                <a:latin typeface="+mj-lt"/>
              </a:rPr>
              <a:t>chùm</a:t>
            </a:r>
            <a:r>
              <a:rPr lang="vi-VN" sz="2400" dirty="0">
                <a:latin typeface="+mj-lt"/>
              </a:rPr>
              <a:t> </a:t>
            </a:r>
            <a:r>
              <a:rPr lang="vi-VN" sz="2400" dirty="0" err="1">
                <a:latin typeface="+mj-lt"/>
              </a:rPr>
              <a:t>sáng</a:t>
            </a:r>
            <a:r>
              <a:rPr lang="vi-VN" sz="2400" dirty="0">
                <a:latin typeface="+mj-lt"/>
              </a:rPr>
              <a:t> </a:t>
            </a:r>
            <a:r>
              <a:rPr lang="vi-VN" sz="2400" dirty="0" err="1">
                <a:latin typeface="+mj-lt"/>
              </a:rPr>
              <a:t>thường</a:t>
            </a:r>
            <a:r>
              <a:rPr lang="vi-VN" sz="2400" dirty="0">
                <a:latin typeface="+mj-lt"/>
              </a:rPr>
              <a:t> </a:t>
            </a:r>
            <a:r>
              <a:rPr lang="vi-VN" sz="2400" dirty="0" err="1">
                <a:latin typeface="+mj-lt"/>
              </a:rPr>
              <a:t>gặp</a:t>
            </a:r>
            <a:r>
              <a:rPr lang="vi-VN" sz="2400" dirty="0">
                <a:latin typeface="+mj-lt"/>
              </a:rPr>
              <a:t>. </a:t>
            </a:r>
            <a:r>
              <a:rPr lang="vi-VN" sz="2400" dirty="0" err="1">
                <a:latin typeface="+mj-lt"/>
              </a:rPr>
              <a:t>Đó</a:t>
            </a:r>
            <a:r>
              <a:rPr lang="vi-VN" sz="2400" dirty="0">
                <a:latin typeface="+mj-lt"/>
              </a:rPr>
              <a:t> </a:t>
            </a:r>
            <a:r>
              <a:rPr lang="vi-VN" sz="2400" dirty="0" err="1">
                <a:latin typeface="+mj-lt"/>
              </a:rPr>
              <a:t>là</a:t>
            </a:r>
            <a:r>
              <a:rPr lang="vi-VN" sz="2400" dirty="0">
                <a:latin typeface="+mj-lt"/>
              </a:rPr>
              <a:t> </a:t>
            </a:r>
            <a:r>
              <a:rPr lang="vi-VN" sz="2400" dirty="0" err="1">
                <a:latin typeface="+mj-lt"/>
              </a:rPr>
              <a:t>các</a:t>
            </a:r>
            <a:r>
              <a:rPr lang="vi-VN" sz="2400" dirty="0">
                <a:latin typeface="+mj-lt"/>
              </a:rPr>
              <a:t> </a:t>
            </a:r>
            <a:r>
              <a:rPr lang="vi-VN" sz="2400" dirty="0" err="1">
                <a:latin typeface="+mj-lt"/>
              </a:rPr>
              <a:t>chùm</a:t>
            </a:r>
            <a:r>
              <a:rPr lang="vi-VN" sz="2400" dirty="0">
                <a:latin typeface="+mj-lt"/>
              </a:rPr>
              <a:t> </a:t>
            </a:r>
            <a:r>
              <a:rPr lang="vi-VN" sz="2400" dirty="0" err="1">
                <a:latin typeface="+mj-lt"/>
              </a:rPr>
              <a:t>sáng</a:t>
            </a:r>
            <a:r>
              <a:rPr lang="vi-VN" sz="2400" dirty="0">
                <a:latin typeface="+mj-lt"/>
              </a:rPr>
              <a:t> </a:t>
            </a:r>
            <a:r>
              <a:rPr lang="vi-VN" sz="2400" dirty="0" err="1">
                <a:latin typeface="+mj-lt"/>
              </a:rPr>
              <a:t>nào</a:t>
            </a:r>
            <a:r>
              <a:rPr lang="vi-VN" sz="2400" dirty="0">
                <a:latin typeface="+mj-lt"/>
              </a:rPr>
              <a:t>?</a:t>
            </a:r>
            <a:endParaRPr lang="en-US" sz="2400" dirty="0">
              <a:solidFill>
                <a:srgbClr val="0033CC"/>
              </a:solidFill>
              <a:latin typeface="+mj-lt"/>
            </a:endParaRPr>
          </a:p>
        </p:txBody>
      </p:sp>
      <p:sp>
        <p:nvSpPr>
          <p:cNvPr id="21" name="Rounded Rectangle 20"/>
          <p:cNvSpPr/>
          <p:nvPr/>
        </p:nvSpPr>
        <p:spPr>
          <a:xfrm>
            <a:off x="203200" y="3112407"/>
            <a:ext cx="2641600" cy="295677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nhau</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9245602" y="3112407"/>
            <a:ext cx="2873351" cy="288834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D.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hội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tụ</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giao</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nhau</a:t>
            </a:r>
            <a:r>
              <a:rPr lang="en-US" sz="2400" dirty="0">
                <a:solidFill>
                  <a:srgbClr val="0033CC"/>
                </a:solidFill>
                <a:latin typeface="Times New Roman" panose="02020603050405020304" pitchFamily="18" charset="0"/>
                <a:cs typeface="Times New Roman" panose="02020603050405020304" pitchFamily="18" charset="0"/>
              </a:rPr>
              <a:t>.</a:t>
            </a:r>
          </a:p>
        </p:txBody>
      </p:sp>
      <p:sp>
        <p:nvSpPr>
          <p:cNvPr id="23" name="Rounded Rectangle 22"/>
          <p:cNvSpPr/>
          <p:nvPr/>
        </p:nvSpPr>
        <p:spPr>
          <a:xfrm>
            <a:off x="6197602" y="3124200"/>
            <a:ext cx="2765703" cy="291941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phân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kì</a:t>
            </a:r>
            <a:r>
              <a:rPr lang="en-US" sz="2400" dirty="0">
                <a:solidFill>
                  <a:srgbClr val="0033CC"/>
                </a:solidFill>
                <a:latin typeface="Times New Roman" panose="02020603050405020304" pitchFamily="18" charset="0"/>
                <a:cs typeface="Times New Roman" panose="02020603050405020304" pitchFamily="18" charset="0"/>
              </a:rPr>
              <a:t>.</a:t>
            </a:r>
          </a:p>
        </p:txBody>
      </p:sp>
      <p:sp>
        <p:nvSpPr>
          <p:cNvPr id="24" name="Rounded Rectangle 23"/>
          <p:cNvSpPr/>
          <p:nvPr/>
        </p:nvSpPr>
        <p:spPr>
          <a:xfrm>
            <a:off x="3149600" y="3112407"/>
            <a:ext cx="2743200" cy="288834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B. </a:t>
            </a:r>
            <a:r>
              <a:rPr lang="en-US" sz="2400" dirty="0" err="1">
                <a:solidFill>
                  <a:srgbClr val="0033CC"/>
                </a:solidFill>
                <a:latin typeface="Times New Roman" panose="02020603050405020304" pitchFamily="18" charset="0"/>
                <a:cs typeface="Times New Roman" panose="02020603050405020304" pitchFamily="18" charset="0"/>
              </a:rPr>
              <a:t>Có</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loại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song </a:t>
            </a:r>
            <a:r>
              <a:rPr lang="en-US" sz="2400" dirty="0" err="1">
                <a:solidFill>
                  <a:srgbClr val="0033CC"/>
                </a:solidFill>
                <a:latin typeface="Times New Roman" panose="02020603050405020304" pitchFamily="18" charset="0"/>
                <a:cs typeface="Times New Roman" panose="02020603050405020304" pitchFamily="18" charset="0"/>
              </a:rPr>
              <a:t>song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hội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tụ</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chùm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phân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kì</a:t>
            </a:r>
            <a:r>
              <a:rPr lang="en-US" sz="2400" dirty="0">
                <a:solidFill>
                  <a:srgbClr val="0033CC"/>
                </a:solidFill>
                <a:latin typeface="Times New Roman" panose="02020603050405020304" pitchFamily="18" charset="0"/>
                <a:cs typeface="Times New Roman" panose="02020603050405020304" pitchFamily="18" charset="0"/>
              </a:rPr>
              <a:t>.</a:t>
            </a:r>
          </a:p>
        </p:txBody>
      </p:sp>
      <p:pic>
        <p:nvPicPr>
          <p:cNvPr id="15" name="Picture 2" descr="C:\Users\ADMIN\Desktop\Doremon cau ca ( trac nghiem )\Picture1 (2).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6" name="Picture 3" descr="C:\Users\ADMIN\Desktop\Picture2.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6">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2">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8">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4">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1"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Explosion 2 51"/>
          <p:cNvSpPr/>
          <p:nvPr/>
        </p:nvSpPr>
        <p:spPr>
          <a:xfrm>
            <a:off x="8943347" y="1174709"/>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1127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2" presetClass="exit" presetSubtype="1" fill="hold" nodeType="withEffect">
                                  <p:stCondLst>
                                    <p:cond delay="0"/>
                                  </p:stCondLst>
                                  <p:childTnLst>
                                    <p:anim calcmode="lin" valueType="num">
                                      <p:cBhvr additive="base">
                                        <p:cTn id="60" dur="2000"/>
                                        <p:tgtEl>
                                          <p:spTgt spid="18"/>
                                        </p:tgtEl>
                                        <p:attrNameLst>
                                          <p:attrName>ppt_x</p:attrName>
                                        </p:attrNameLst>
                                      </p:cBhvr>
                                      <p:tavLst>
                                        <p:tav tm="0">
                                          <p:val>
                                            <p:strVal val="ppt_x"/>
                                          </p:val>
                                        </p:tav>
                                        <p:tav tm="100000">
                                          <p:val>
                                            <p:strVal val="ppt_x"/>
                                          </p:val>
                                        </p:tav>
                                      </p:tavLst>
                                    </p:anim>
                                    <p:anim calcmode="lin" valueType="num">
                                      <p:cBhvr additive="base">
                                        <p:cTn id="61" dur="2000"/>
                                        <p:tgtEl>
                                          <p:spTgt spid="18"/>
                                        </p:tgtEl>
                                        <p:attrNameLst>
                                          <p:attrName>ppt_y</p:attrName>
                                        </p:attrNameLst>
                                      </p:cBhvr>
                                      <p:tavLst>
                                        <p:tav tm="0">
                                          <p:val>
                                            <p:strVal val="ppt_y"/>
                                          </p:val>
                                        </p:tav>
                                        <p:tav tm="100000">
                                          <p:val>
                                            <p:strVal val="0-ppt_h/2"/>
                                          </p:val>
                                        </p:tav>
                                      </p:tavLst>
                                    </p:anim>
                                    <p:set>
                                      <p:cBhvr>
                                        <p:cTn id="62" dur="1" fill="hold">
                                          <p:stCondLst>
                                            <p:cond delay="1999"/>
                                          </p:stCondLst>
                                        </p:cTn>
                                        <p:tgtEl>
                                          <p:spTgt spid="18"/>
                                        </p:tgtEl>
                                        <p:attrNameLst>
                                          <p:attrName>style.visibility</p:attrName>
                                        </p:attrNameLst>
                                      </p:cBhvr>
                                      <p:to>
                                        <p:strVal val="hidden"/>
                                      </p:to>
                                    </p:set>
                                  </p:childTnLst>
                                </p:cTn>
                              </p:par>
                              <p:par>
                                <p:cTn id="63" presetID="35" presetClass="path" presetSubtype="0" accel="50000" decel="50000" fill="hold" nodeType="withEffect">
                                  <p:stCondLst>
                                    <p:cond delay="0"/>
                                  </p:stCondLst>
                                  <p:childTnLst>
                                    <p:animMotion origin="layout" path="M -1.11111E-6 -3.58025E-6 L -0.19028 0.07439 " pathEditMode="relative" rAng="0" ptsTypes="AA">
                                      <p:cBhvr>
                                        <p:cTn id="64"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3"/>
                                        </p:tgtEl>
                                      </p:cBhvr>
                                    </p:animEffect>
                                    <p:anim calcmode="lin" valueType="num">
                                      <p:cBhvr>
                                        <p:cTn id="70" dur="1000"/>
                                        <p:tgtEl>
                                          <p:spTgt spid="23"/>
                                        </p:tgtEl>
                                        <p:attrNameLst>
                                          <p:attrName>ppt_x</p:attrName>
                                        </p:attrNameLst>
                                      </p:cBhvr>
                                      <p:tavLst>
                                        <p:tav tm="0">
                                          <p:val>
                                            <p:strVal val="ppt_x"/>
                                          </p:val>
                                        </p:tav>
                                        <p:tav tm="100000">
                                          <p:val>
                                            <p:strVal val="ppt_x"/>
                                          </p:val>
                                        </p:tav>
                                      </p:tavLst>
                                    </p:anim>
                                    <p:anim calcmode="lin" valueType="num">
                                      <p:cBhvr>
                                        <p:cTn id="71" dur="1000"/>
                                        <p:tgtEl>
                                          <p:spTgt spid="23"/>
                                        </p:tgtEl>
                                        <p:attrNameLst>
                                          <p:attrName>ppt_y</p:attrName>
                                        </p:attrNameLst>
                                      </p:cBhvr>
                                      <p:tavLst>
                                        <p:tav tm="0">
                                          <p:val>
                                            <p:strVal val="ppt_y"/>
                                          </p:val>
                                        </p:tav>
                                        <p:tav tm="100000">
                                          <p:val>
                                            <p:strVal val="ppt_y+.1"/>
                                          </p:val>
                                        </p:tav>
                                      </p:tavLst>
                                    </p:anim>
                                    <p:set>
                                      <p:cBhvr>
                                        <p:cTn id="72"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grpId="1" nodeType="clickEffect">
                                  <p:stCondLst>
                                    <p:cond delay="0"/>
                                  </p:stCondLst>
                                  <p:childTnLst>
                                    <p:animEffect transition="out" filter="fade">
                                      <p:cBhvr>
                                        <p:cTn id="77" dur="1000"/>
                                        <p:tgtEl>
                                          <p:spTgt spid="22"/>
                                        </p:tgtEl>
                                      </p:cBhvr>
                                    </p:animEffect>
                                    <p:anim calcmode="lin" valueType="num">
                                      <p:cBhvr>
                                        <p:cTn id="78" dur="1000"/>
                                        <p:tgtEl>
                                          <p:spTgt spid="22"/>
                                        </p:tgtEl>
                                        <p:attrNameLst>
                                          <p:attrName>ppt_x</p:attrName>
                                        </p:attrNameLst>
                                      </p:cBhvr>
                                      <p:tavLst>
                                        <p:tav tm="0">
                                          <p:val>
                                            <p:strVal val="ppt_x"/>
                                          </p:val>
                                        </p:tav>
                                        <p:tav tm="100000">
                                          <p:val>
                                            <p:strVal val="ppt_x"/>
                                          </p:val>
                                        </p:tav>
                                      </p:tavLst>
                                    </p:anim>
                                    <p:anim calcmode="lin" valueType="num">
                                      <p:cBhvr>
                                        <p:cTn id="79" dur="1000"/>
                                        <p:tgtEl>
                                          <p:spTgt spid="22"/>
                                        </p:tgtEl>
                                        <p:attrNameLst>
                                          <p:attrName>ppt_y</p:attrName>
                                        </p:attrNameLst>
                                      </p:cBhvr>
                                      <p:tavLst>
                                        <p:tav tm="0">
                                          <p:val>
                                            <p:strVal val="ppt_y"/>
                                          </p:val>
                                        </p:tav>
                                        <p:tav tm="100000">
                                          <p:val>
                                            <p:strVal val="ppt_y+.1"/>
                                          </p:val>
                                        </p:tav>
                                      </p:tavLst>
                                    </p:anim>
                                    <p:set>
                                      <p:cBhvr>
                                        <p:cTn id="8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21"/>
                                        </p:tgtEl>
                                      </p:cBhvr>
                                    </p:animEffect>
                                    <p:anim calcmode="lin" valueType="num">
                                      <p:cBhvr>
                                        <p:cTn id="86" dur="1000"/>
                                        <p:tgtEl>
                                          <p:spTgt spid="21"/>
                                        </p:tgtEl>
                                        <p:attrNameLst>
                                          <p:attrName>ppt_x</p:attrName>
                                        </p:attrNameLst>
                                      </p:cBhvr>
                                      <p:tavLst>
                                        <p:tav tm="0">
                                          <p:val>
                                            <p:strVal val="ppt_x"/>
                                          </p:val>
                                        </p:tav>
                                        <p:tav tm="100000">
                                          <p:val>
                                            <p:strVal val="ppt_x"/>
                                          </p:val>
                                        </p:tav>
                                      </p:tavLst>
                                    </p:anim>
                                    <p:anim calcmode="lin" valueType="num">
                                      <p:cBhvr>
                                        <p:cTn id="87" dur="1000"/>
                                        <p:tgtEl>
                                          <p:spTgt spid="21"/>
                                        </p:tgtEl>
                                        <p:attrNameLst>
                                          <p:attrName>ppt_y</p:attrName>
                                        </p:attrNameLst>
                                      </p:cBhvr>
                                      <p:tavLst>
                                        <p:tav tm="0">
                                          <p:val>
                                            <p:strVal val="ppt_y"/>
                                          </p:val>
                                        </p:tav>
                                        <p:tav tm="100000">
                                          <p:val>
                                            <p:strVal val="ppt_y+.1"/>
                                          </p:val>
                                        </p:tav>
                                      </p:tavLst>
                                    </p:anim>
                                    <p:set>
                                      <p:cBhvr>
                                        <p:cTn id="88"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9" restart="whenNotActive" fill="hold" evtFilter="cancelBubble" nodeType="interactiveSeq">
                <p:stCondLst>
                  <p:cond evt="onClick" delay="0">
                    <p:tgtEl>
                      <p:spTgt spid="2"/>
                    </p:tgtEl>
                  </p:cond>
                </p:stCondLst>
                <p:endSync evt="end" delay="0">
                  <p:rtn val="all"/>
                </p:endSync>
                <p:childTnLst>
                  <p:par>
                    <p:cTn id="90" fill="hold">
                      <p:stCondLst>
                        <p:cond delay="0"/>
                      </p:stCondLst>
                      <p:childTnLst>
                        <p:par>
                          <p:cTn id="91" fill="hold">
                            <p:stCondLst>
                              <p:cond delay="0"/>
                            </p:stCondLst>
                            <p:childTnLst>
                              <p:par>
                                <p:cTn id="92" presetID="8" presetClass="emph" presetSubtype="0" fill="hold" nodeType="clickEffect">
                                  <p:stCondLst>
                                    <p:cond delay="0"/>
                                  </p:stCondLst>
                                  <p:childTnLst>
                                    <p:animRot by="21600000">
                                      <p:cBhvr>
                                        <p:cTn id="93" dur="15000" fill="hold"/>
                                        <p:tgtEl>
                                          <p:spTgt spid="26"/>
                                        </p:tgtEl>
                                        <p:attrNameLst>
                                          <p:attrName>r</p:attrName>
                                        </p:attrNameLst>
                                      </p:cBhvr>
                                    </p:animRo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xit" presetSubtype="0" fill="hold" grpId="1" nodeType="withEffect">
                                  <p:stCondLst>
                                    <p:cond delay="2000"/>
                                  </p:stCondLst>
                                  <p:childTnLst>
                                    <p:set>
                                      <p:cBhvr>
                                        <p:cTn id="98"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P spid="52" grpId="0" animBg="1"/>
      <p:bldP spid="52"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2" cstate="print"/>
          <a:srcRect/>
          <a:stretch>
            <a:fillRect/>
          </a:stretch>
        </p:blipFill>
        <p:spPr bwMode="auto">
          <a:xfrm>
            <a:off x="1" y="527704"/>
            <a:ext cx="4978400" cy="4010153"/>
          </a:xfrm>
          <a:prstGeom prst="rect">
            <a:avLst/>
          </a:prstGeom>
          <a:noFill/>
          <a:ln w="9525">
            <a:noFill/>
            <a:miter lim="800000"/>
            <a:headEnd/>
            <a:tailEnd/>
          </a:ln>
          <a:effectLst/>
        </p:spPr>
      </p:pic>
      <p:pic>
        <p:nvPicPr>
          <p:cNvPr id="38915" name="Picture 3"/>
          <p:cNvPicPr>
            <a:picLocks noChangeAspect="1" noChangeArrowheads="1"/>
          </p:cNvPicPr>
          <p:nvPr/>
        </p:nvPicPr>
        <p:blipFill>
          <a:blip r:embed="rId3" cstate="print"/>
          <a:srcRect/>
          <a:stretch>
            <a:fillRect/>
          </a:stretch>
        </p:blipFill>
        <p:spPr bwMode="auto">
          <a:xfrm>
            <a:off x="0" y="4499428"/>
            <a:ext cx="3764644" cy="2358572"/>
          </a:xfrm>
          <a:prstGeom prst="rect">
            <a:avLst/>
          </a:prstGeom>
          <a:noFill/>
          <a:ln w="9525">
            <a:noFill/>
            <a:miter lim="800000"/>
            <a:headEnd/>
            <a:tailEnd/>
          </a:ln>
          <a:effectLst/>
        </p:spPr>
      </p:pic>
      <p:sp>
        <p:nvSpPr>
          <p:cNvPr id="10" name="Rectangle 9"/>
          <p:cNvSpPr/>
          <p:nvPr/>
        </p:nvSpPr>
        <p:spPr>
          <a:xfrm>
            <a:off x="4818743" y="505831"/>
            <a:ext cx="7373257" cy="6093976"/>
          </a:xfrm>
          <a:prstGeom prst="rect">
            <a:avLst/>
          </a:prstGeom>
        </p:spPr>
        <p:txBody>
          <a:bodyPr wrap="square">
            <a:spAutoFit/>
          </a:bodyPr>
          <a:lstStyle/>
          <a:p>
            <a:pPr algn="just"/>
            <a:r>
              <a:rPr lang="vi-VN" sz="2600" dirty="0" smtClean="0">
                <a:solidFill>
                  <a:srgbClr val="FF00FF"/>
                </a:solidFill>
                <a:latin typeface="Times New Roman" pitchFamily="18" charset="0"/>
                <a:cs typeface="Times New Roman" pitchFamily="18" charset="0"/>
              </a:rPr>
              <a:t>+ Gọi AB là chiều cao của bạn học sinh đó, M là điểm đặt mắt.</a:t>
            </a:r>
          </a:p>
          <a:p>
            <a:pPr algn="just"/>
            <a:r>
              <a:rPr lang="vi-VN" sz="2600" dirty="0" smtClean="0">
                <a:solidFill>
                  <a:srgbClr val="FF00FF"/>
                </a:solidFill>
                <a:latin typeface="Times New Roman" pitchFamily="18" charset="0"/>
                <a:cs typeface="Times New Roman" pitchFamily="18" charset="0"/>
              </a:rPr>
              <a:t>+ Khi đó A’B’ là ảnh của AB; M’ là ảnh của mắt (M).</a:t>
            </a:r>
          </a:p>
          <a:p>
            <a:pPr algn="just"/>
            <a:r>
              <a:rPr lang="vi-VN" sz="2600" dirty="0" smtClean="0">
                <a:solidFill>
                  <a:srgbClr val="FF00FF"/>
                </a:solidFill>
                <a:latin typeface="Times New Roman" pitchFamily="18" charset="0"/>
                <a:cs typeface="Times New Roman" pitchFamily="18" charset="0"/>
              </a:rPr>
              <a:t>+ Để mắt có thể nhìn thấy ảnh A’B’ qua gương thì từ AB phải có tia sáng truyền đến gương và cho tia phản xạ đến mắt. Khi đó nối M với B’; nối M với A’ cắt tường ở điểm I và J.</a:t>
            </a:r>
          </a:p>
          <a:p>
            <a:pPr algn="just"/>
            <a:r>
              <a:rPr lang="vi-VN" sz="2600" dirty="0" smtClean="0">
                <a:solidFill>
                  <a:srgbClr val="FF00FF"/>
                </a:solidFill>
                <a:latin typeface="Times New Roman" pitchFamily="18" charset="0"/>
                <a:cs typeface="Times New Roman" pitchFamily="18" charset="0"/>
              </a:rPr>
              <a:t>+ Vậy khi đó IJ là chiều cao tối thiểu của gương.</a:t>
            </a:r>
          </a:p>
          <a:p>
            <a:pPr algn="just"/>
            <a:r>
              <a:rPr lang="vi-VN" sz="2600" dirty="0" smtClean="0">
                <a:solidFill>
                  <a:srgbClr val="FF00FF"/>
                </a:solidFill>
                <a:latin typeface="Times New Roman" pitchFamily="18" charset="0"/>
                <a:cs typeface="Times New Roman" pitchFamily="18" charset="0"/>
              </a:rPr>
              <a:t>Sử dụng các tính chất trong hình học cho các hình chữ nhật AMM’A’ và MBB’M’.</a:t>
            </a:r>
          </a:p>
          <a:p>
            <a:r>
              <a:rPr lang="vi-VN" sz="2600" dirty="0" smtClean="0">
                <a:solidFill>
                  <a:srgbClr val="FF00FF"/>
                </a:solidFill>
                <a:latin typeface="Times New Roman" pitchFamily="18" charset="0"/>
                <a:cs typeface="Times New Roman" pitchFamily="18" charset="0"/>
              </a:rPr>
              <a:t>Khi</a:t>
            </a:r>
            <a:r>
              <a:rPr lang="en-US" sz="2600" dirty="0" smtClean="0">
                <a:solidFill>
                  <a:srgbClr val="FF00FF"/>
                </a:solidFill>
                <a:latin typeface="Times New Roman" pitchFamily="18" charset="0"/>
                <a:cs typeface="Times New Roman" pitchFamily="18" charset="0"/>
              </a:rPr>
              <a:t> đ</a:t>
            </a:r>
            <a:r>
              <a:rPr lang="vi-VN" sz="2600" dirty="0" smtClean="0">
                <a:solidFill>
                  <a:srgbClr val="FF00FF"/>
                </a:solidFill>
                <a:latin typeface="Times New Roman" pitchFamily="18" charset="0"/>
                <a:cs typeface="Times New Roman" pitchFamily="18" charset="0"/>
              </a:rPr>
              <a:t>ó: </a:t>
            </a:r>
            <a:r>
              <a:rPr lang="en-US" sz="26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IJ=A‘B</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2=AB</a:t>
            </a:r>
            <a:r>
              <a:rPr lang="en-US" sz="2600" dirty="0" smtClean="0">
                <a:solidFill>
                  <a:srgbClr val="FF00FF"/>
                </a:solidFill>
                <a:latin typeface="Times New Roman" pitchFamily="18" charset="0"/>
                <a:cs typeface="Times New Roman" pitchFamily="18" charset="0"/>
              </a:rPr>
              <a:t>: </a:t>
            </a:r>
            <a:r>
              <a:rPr lang="vi-VN" sz="2600" dirty="0" smtClean="0">
                <a:solidFill>
                  <a:srgbClr val="FF00FF"/>
                </a:solidFill>
                <a:latin typeface="Times New Roman" pitchFamily="18" charset="0"/>
                <a:cs typeface="Times New Roman" pitchFamily="18" charset="0"/>
              </a:rPr>
              <a:t>2=0,8mIJ=A'B'2=AB2=0,8 m </a:t>
            </a:r>
            <a:endParaRPr lang="en-US" sz="2600" dirty="0" smtClean="0">
              <a:solidFill>
                <a:srgbClr val="FF00FF"/>
              </a:solidFill>
              <a:latin typeface="Times New Roman" pitchFamily="18" charset="0"/>
              <a:cs typeface="Times New Roman" pitchFamily="18" charset="0"/>
            </a:endParaRPr>
          </a:p>
          <a:p>
            <a:r>
              <a:rPr lang="vi-VN" sz="2600" dirty="0" smtClean="0">
                <a:solidFill>
                  <a:srgbClr val="FF00FF"/>
                </a:solidFill>
                <a:latin typeface="Times New Roman" pitchFamily="18" charset="0"/>
                <a:cs typeface="Times New Roman" pitchFamily="18" charset="0"/>
              </a:rPr>
              <a:t>hay JK=</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AB−MB</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2=</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1,6−0,08</a:t>
            </a:r>
            <a:r>
              <a:rPr lang="en-US" sz="2600" dirty="0" smtClean="0">
                <a:solidFill>
                  <a:srgbClr val="FF00FF"/>
                </a:solidFill>
                <a:latin typeface="Times New Roman" pitchFamily="18" charset="0"/>
                <a:cs typeface="Times New Roman" pitchFamily="18" charset="0"/>
              </a:rPr>
              <a:t>):</a:t>
            </a:r>
            <a:r>
              <a:rPr lang="vi-VN" sz="2600" dirty="0" smtClean="0">
                <a:solidFill>
                  <a:srgbClr val="FF00FF"/>
                </a:solidFill>
                <a:latin typeface="Times New Roman" pitchFamily="18" charset="0"/>
                <a:cs typeface="Times New Roman" pitchFamily="18" charset="0"/>
              </a:rPr>
              <a:t>2=0,76m</a:t>
            </a:r>
          </a:p>
          <a:p>
            <a:pPr algn="just"/>
            <a:r>
              <a:rPr lang="vi-VN" sz="2600" dirty="0" smtClean="0">
                <a:solidFill>
                  <a:srgbClr val="FF00FF"/>
                </a:solidFill>
                <a:latin typeface="Times New Roman" pitchFamily="18" charset="0"/>
                <a:cs typeface="Times New Roman" pitchFamily="18" charset="0"/>
              </a:rPr>
              <a:t>Vậy chiều cao tối thiểu của gương là 0,8 m và treo cách mặt đất 0,76 m.</a:t>
            </a:r>
            <a:endParaRPr lang="vi-VN" sz="2600" dirty="0">
              <a:solidFill>
                <a:srgbClr val="FF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8915"/>
                                        </p:tgtEl>
                                        <p:attrNameLst>
                                          <p:attrName>style.visibility</p:attrName>
                                        </p:attrNameLst>
                                      </p:cBhvr>
                                      <p:to>
                                        <p:strVal val="visible"/>
                                      </p:to>
                                    </p:set>
                                    <p:anim calcmode="lin" valueType="num">
                                      <p:cBhvr>
                                        <p:cTn id="7" dur="1000" fill="hold"/>
                                        <p:tgtEl>
                                          <p:spTgt spid="38915"/>
                                        </p:tgtEl>
                                        <p:attrNameLst>
                                          <p:attrName>ppt_w</p:attrName>
                                        </p:attrNameLst>
                                      </p:cBhvr>
                                      <p:tavLst>
                                        <p:tav tm="0">
                                          <p:val>
                                            <p:fltVal val="0"/>
                                          </p:val>
                                        </p:tav>
                                        <p:tav tm="100000">
                                          <p:val>
                                            <p:strVal val="#ppt_w"/>
                                          </p:val>
                                        </p:tav>
                                      </p:tavLst>
                                    </p:anim>
                                    <p:anim calcmode="lin" valueType="num">
                                      <p:cBhvr>
                                        <p:cTn id="8" dur="1000" fill="hold"/>
                                        <p:tgtEl>
                                          <p:spTgt spid="38915"/>
                                        </p:tgtEl>
                                        <p:attrNameLst>
                                          <p:attrName>ppt_h</p:attrName>
                                        </p:attrNameLst>
                                      </p:cBhvr>
                                      <p:tavLst>
                                        <p:tav tm="0">
                                          <p:val>
                                            <p:fltVal val="0"/>
                                          </p:val>
                                        </p:tav>
                                        <p:tav tm="100000">
                                          <p:val>
                                            <p:strVal val="#ppt_h"/>
                                          </p:val>
                                        </p:tav>
                                      </p:tavLst>
                                    </p:anim>
                                    <p:anim calcmode="lin" valueType="num">
                                      <p:cBhvr>
                                        <p:cTn id="9" dur="1000" fill="hold"/>
                                        <p:tgtEl>
                                          <p:spTgt spid="38915"/>
                                        </p:tgtEl>
                                        <p:attrNameLst>
                                          <p:attrName>style.rotation</p:attrName>
                                        </p:attrNameLst>
                                      </p:cBhvr>
                                      <p:tavLst>
                                        <p:tav tm="0">
                                          <p:val>
                                            <p:fltVal val="90"/>
                                          </p:val>
                                        </p:tav>
                                        <p:tav tm="100000">
                                          <p:val>
                                            <p:fltVal val="0"/>
                                          </p:val>
                                        </p:tav>
                                      </p:tavLst>
                                    </p:anim>
                                    <p:animEffect transition="in" filter="fade">
                                      <p:cBhvr>
                                        <p:cTn id="10" dur="1000"/>
                                        <p:tgtEl>
                                          <p:spTgt spid="3891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10">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p:cTn id="23"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0">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10">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10">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 calcmode="lin" valueType="num">
                                      <p:cBhvr>
                                        <p:cTn id="3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10">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1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0">
                                            <p:txEl>
                                              <p:pRg st="3" end="3"/>
                                            </p:txEl>
                                          </p:spTgt>
                                        </p:tgtEl>
                                        <p:attrNameLst>
                                          <p:attrName>style.visibility</p:attrName>
                                        </p:attrNameLst>
                                      </p:cBhvr>
                                      <p:to>
                                        <p:strVal val="visible"/>
                                      </p:to>
                                    </p:set>
                                    <p:anim calcmode="lin" valueType="num">
                                      <p:cBhvr>
                                        <p:cTn id="39"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10">
                                            <p:txEl>
                                              <p:pRg st="3" end="3"/>
                                            </p:txEl>
                                          </p:spTgt>
                                        </p:tgtEl>
                                        <p:attrNameLst>
                                          <p:attrName>ppt_h</p:attrName>
                                        </p:attrNameLst>
                                      </p:cBhvr>
                                      <p:tavLst>
                                        <p:tav tm="0">
                                          <p:val>
                                            <p:fltVal val="0"/>
                                          </p:val>
                                        </p:tav>
                                        <p:tav tm="100000">
                                          <p:val>
                                            <p:strVal val="#ppt_h"/>
                                          </p:val>
                                        </p:tav>
                                      </p:tavLst>
                                    </p:anim>
                                    <p:anim calcmode="lin" valueType="num">
                                      <p:cBhvr>
                                        <p:cTn id="41" dur="500" fill="hold"/>
                                        <p:tgtEl>
                                          <p:spTgt spid="10">
                                            <p:txEl>
                                              <p:pRg st="3" end="3"/>
                                            </p:txEl>
                                          </p:spTgt>
                                        </p:tgtEl>
                                        <p:attrNameLst>
                                          <p:attrName>style.rotation</p:attrName>
                                        </p:attrNameLst>
                                      </p:cBhvr>
                                      <p:tavLst>
                                        <p:tav tm="0">
                                          <p:val>
                                            <p:fltVal val="360"/>
                                          </p:val>
                                        </p:tav>
                                        <p:tav tm="100000">
                                          <p:val>
                                            <p:fltVal val="0"/>
                                          </p:val>
                                        </p:tav>
                                      </p:tavLst>
                                    </p:anim>
                                    <p:animEffect transition="in" filter="fade">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 calcmode="lin" valueType="num">
                                      <p:cBhvr>
                                        <p:cTn id="47"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10">
                                            <p:txEl>
                                              <p:pRg st="4" end="4"/>
                                            </p:txEl>
                                          </p:spTgt>
                                        </p:tgtEl>
                                        <p:attrNameLst>
                                          <p:attrName>ppt_h</p:attrName>
                                        </p:attrNameLst>
                                      </p:cBhvr>
                                      <p:tavLst>
                                        <p:tav tm="0">
                                          <p:val>
                                            <p:fltVal val="0"/>
                                          </p:val>
                                        </p:tav>
                                        <p:tav tm="100000">
                                          <p:val>
                                            <p:strVal val="#ppt_h"/>
                                          </p:val>
                                        </p:tav>
                                      </p:tavLst>
                                    </p:anim>
                                    <p:anim calcmode="lin" valueType="num">
                                      <p:cBhvr>
                                        <p:cTn id="49" dur="500" fill="hold"/>
                                        <p:tgtEl>
                                          <p:spTgt spid="10">
                                            <p:txEl>
                                              <p:pRg st="4" end="4"/>
                                            </p:txEl>
                                          </p:spTgt>
                                        </p:tgtEl>
                                        <p:attrNameLst>
                                          <p:attrName>style.rotation</p:attrName>
                                        </p:attrNameLst>
                                      </p:cBhvr>
                                      <p:tavLst>
                                        <p:tav tm="0">
                                          <p:val>
                                            <p:fltVal val="360"/>
                                          </p:val>
                                        </p:tav>
                                        <p:tav tm="100000">
                                          <p:val>
                                            <p:fltVal val="0"/>
                                          </p:val>
                                        </p:tav>
                                      </p:tavLst>
                                    </p:anim>
                                    <p:animEffect transition="in" filter="fade">
                                      <p:cBhvr>
                                        <p:cTn id="50" dur="500"/>
                                        <p:tgtEl>
                                          <p:spTgt spid="10">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0">
                                            <p:txEl>
                                              <p:pRg st="5" end="5"/>
                                            </p:txEl>
                                          </p:spTgt>
                                        </p:tgtEl>
                                        <p:attrNameLst>
                                          <p:attrName>style.visibility</p:attrName>
                                        </p:attrNameLst>
                                      </p:cBhvr>
                                      <p:to>
                                        <p:strVal val="visible"/>
                                      </p:to>
                                    </p:set>
                                    <p:anim calcmode="lin" valueType="num">
                                      <p:cBhvr>
                                        <p:cTn id="55"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10">
                                            <p:txEl>
                                              <p:pRg st="5" end="5"/>
                                            </p:txEl>
                                          </p:spTgt>
                                        </p:tgtEl>
                                        <p:attrNameLst>
                                          <p:attrName>ppt_h</p:attrName>
                                        </p:attrNameLst>
                                      </p:cBhvr>
                                      <p:tavLst>
                                        <p:tav tm="0">
                                          <p:val>
                                            <p:fltVal val="0"/>
                                          </p:val>
                                        </p:tav>
                                        <p:tav tm="100000">
                                          <p:val>
                                            <p:strVal val="#ppt_h"/>
                                          </p:val>
                                        </p:tav>
                                      </p:tavLst>
                                    </p:anim>
                                    <p:anim calcmode="lin" valueType="num">
                                      <p:cBhvr>
                                        <p:cTn id="57" dur="500" fill="hold"/>
                                        <p:tgtEl>
                                          <p:spTgt spid="10">
                                            <p:txEl>
                                              <p:pRg st="5" end="5"/>
                                            </p:txEl>
                                          </p:spTgt>
                                        </p:tgtEl>
                                        <p:attrNameLst>
                                          <p:attrName>style.rotation</p:attrName>
                                        </p:attrNameLst>
                                      </p:cBhvr>
                                      <p:tavLst>
                                        <p:tav tm="0">
                                          <p:val>
                                            <p:fltVal val="360"/>
                                          </p:val>
                                        </p:tav>
                                        <p:tav tm="100000">
                                          <p:val>
                                            <p:fltVal val="0"/>
                                          </p:val>
                                        </p:tav>
                                      </p:tavLst>
                                    </p:anim>
                                    <p:animEffect transition="in" filter="fade">
                                      <p:cBhvr>
                                        <p:cTn id="58" dur="500"/>
                                        <p:tgtEl>
                                          <p:spTgt spid="10">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0">
                                            <p:txEl>
                                              <p:pRg st="6" end="6"/>
                                            </p:txEl>
                                          </p:spTgt>
                                        </p:tgtEl>
                                        <p:attrNameLst>
                                          <p:attrName>style.visibility</p:attrName>
                                        </p:attrNameLst>
                                      </p:cBhvr>
                                      <p:to>
                                        <p:strVal val="visible"/>
                                      </p:to>
                                    </p:set>
                                    <p:anim calcmode="lin" valueType="num">
                                      <p:cBhvr>
                                        <p:cTn id="63"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64" dur="500" fill="hold"/>
                                        <p:tgtEl>
                                          <p:spTgt spid="10">
                                            <p:txEl>
                                              <p:pRg st="6" end="6"/>
                                            </p:txEl>
                                          </p:spTgt>
                                        </p:tgtEl>
                                        <p:attrNameLst>
                                          <p:attrName>ppt_h</p:attrName>
                                        </p:attrNameLst>
                                      </p:cBhvr>
                                      <p:tavLst>
                                        <p:tav tm="0">
                                          <p:val>
                                            <p:fltVal val="0"/>
                                          </p:val>
                                        </p:tav>
                                        <p:tav tm="100000">
                                          <p:val>
                                            <p:strVal val="#ppt_h"/>
                                          </p:val>
                                        </p:tav>
                                      </p:tavLst>
                                    </p:anim>
                                    <p:anim calcmode="lin" valueType="num">
                                      <p:cBhvr>
                                        <p:cTn id="65" dur="500" fill="hold"/>
                                        <p:tgtEl>
                                          <p:spTgt spid="10">
                                            <p:txEl>
                                              <p:pRg st="6" end="6"/>
                                            </p:txEl>
                                          </p:spTgt>
                                        </p:tgtEl>
                                        <p:attrNameLst>
                                          <p:attrName>style.rotation</p:attrName>
                                        </p:attrNameLst>
                                      </p:cBhvr>
                                      <p:tavLst>
                                        <p:tav tm="0">
                                          <p:val>
                                            <p:fltVal val="360"/>
                                          </p:val>
                                        </p:tav>
                                        <p:tav tm="100000">
                                          <p:val>
                                            <p:fltVal val="0"/>
                                          </p:val>
                                        </p:tav>
                                      </p:tavLst>
                                    </p:anim>
                                    <p:animEffect transition="in" filter="fade">
                                      <p:cBhvr>
                                        <p:cTn id="66" dur="500"/>
                                        <p:tgtEl>
                                          <p:spTgt spid="10">
                                            <p:txEl>
                                              <p:pRg st="6" end="6"/>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10">
                                            <p:txEl>
                                              <p:pRg st="7" end="7"/>
                                            </p:txEl>
                                          </p:spTgt>
                                        </p:tgtEl>
                                        <p:attrNameLst>
                                          <p:attrName>style.visibility</p:attrName>
                                        </p:attrNameLst>
                                      </p:cBhvr>
                                      <p:to>
                                        <p:strVal val="visible"/>
                                      </p:to>
                                    </p:set>
                                    <p:anim calcmode="lin" valueType="num">
                                      <p:cBhvr>
                                        <p:cTn id="71" dur="5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72" dur="500" fill="hold"/>
                                        <p:tgtEl>
                                          <p:spTgt spid="10">
                                            <p:txEl>
                                              <p:pRg st="7" end="7"/>
                                            </p:txEl>
                                          </p:spTgt>
                                        </p:tgtEl>
                                        <p:attrNameLst>
                                          <p:attrName>ppt_h</p:attrName>
                                        </p:attrNameLst>
                                      </p:cBhvr>
                                      <p:tavLst>
                                        <p:tav tm="0">
                                          <p:val>
                                            <p:fltVal val="0"/>
                                          </p:val>
                                        </p:tav>
                                        <p:tav tm="100000">
                                          <p:val>
                                            <p:strVal val="#ppt_h"/>
                                          </p:val>
                                        </p:tav>
                                      </p:tavLst>
                                    </p:anim>
                                    <p:anim calcmode="lin" valueType="num">
                                      <p:cBhvr>
                                        <p:cTn id="73" dur="500" fill="hold"/>
                                        <p:tgtEl>
                                          <p:spTgt spid="10">
                                            <p:txEl>
                                              <p:pRg st="7" end="7"/>
                                            </p:txEl>
                                          </p:spTgt>
                                        </p:tgtEl>
                                        <p:attrNameLst>
                                          <p:attrName>style.rotation</p:attrName>
                                        </p:attrNameLst>
                                      </p:cBhvr>
                                      <p:tavLst>
                                        <p:tav tm="0">
                                          <p:val>
                                            <p:fltVal val="360"/>
                                          </p:val>
                                        </p:tav>
                                        <p:tav tm="100000">
                                          <p:val>
                                            <p:fltVal val="0"/>
                                          </p:val>
                                        </p:tav>
                                      </p:tavLst>
                                    </p:anim>
                                    <p:animEffect transition="in" filter="fade">
                                      <p:cBhvr>
                                        <p:cTn id="74"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3091543" y="3018971"/>
          <a:ext cx="4325257" cy="711200"/>
        </p:xfrm>
        <a:graphic>
          <a:graphicData uri="http://schemas.openxmlformats.org/presentationml/2006/ole">
            <p:oleObj spid="_x0000_s1026" name="Equation" r:id="rId3" imgW="2108160" imgH="393480" progId="Equation.DSMT4">
              <p:embed/>
            </p:oleObj>
          </a:graphicData>
        </a:graphic>
      </p:graphicFrame>
      <p:graphicFrame>
        <p:nvGraphicFramePr>
          <p:cNvPr id="1025" name="Object 1"/>
          <p:cNvGraphicFramePr>
            <a:graphicFrameLocks noChangeAspect="1"/>
          </p:cNvGraphicFramePr>
          <p:nvPr/>
        </p:nvGraphicFramePr>
        <p:xfrm>
          <a:off x="1175655" y="4557486"/>
          <a:ext cx="4412343" cy="839107"/>
        </p:xfrm>
        <a:graphic>
          <a:graphicData uri="http://schemas.openxmlformats.org/presentationml/2006/ole">
            <p:oleObj spid="_x0000_s1025" name="Equation" r:id="rId4" imgW="2260600" imgH="393700" progId="Equation.DSMT4">
              <p:embed/>
            </p:oleObj>
          </a:graphicData>
        </a:graphic>
      </p:graphicFrame>
      <p:sp>
        <p:nvSpPr>
          <p:cNvPr id="1027" name="Rectangle 3"/>
          <p:cNvSpPr>
            <a:spLocks noChangeArrowheads="1"/>
          </p:cNvSpPr>
          <p:nvPr/>
        </p:nvSpPr>
        <p:spPr bwMode="auto">
          <a:xfrm>
            <a:off x="261257" y="54513"/>
            <a:ext cx="11219543"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Để nhìn thấy đỉnh đầu Đ của mình trong gương thì tia sáng từ đỉnh đầu của bạn HS này phải truyền tới mép trên (O1) của gương. Tia phản xạ khi đó phải truyền đến mắt (M) của bạn đó.</a:t>
            </a:r>
            <a:endParaRPr kumimoji="0" lang="en-US" sz="2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Để nhìn thấy chân C của mình trong gương thì tia sáng từ chân của bạn HS này phải truyền tới mép dưới (O2) của gương. Tia phản xạ khi đó phải truyền đến mắt (M) của bạn đó.</a:t>
            </a:r>
            <a:endParaRPr kumimoji="0" lang="en-US" sz="2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Chiều cao tối thiểu của gương phẳng:</a:t>
            </a:r>
            <a:endParaRPr kumimoji="0" lang="en-US" sz="26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endParaRPr kumimoji="0" lang="en-US"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vi-VN" sz="26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O1O2 = ME + MF = </a:t>
            </a:r>
            <a:endParaRPr kumimoji="0" lang="vi-VN" sz="2600" b="0" i="0" u="none" strike="noStrike" cap="none" normalizeH="0" baseline="0" smtClean="0">
              <a:ln>
                <a:noFill/>
              </a:ln>
              <a:solidFill>
                <a:schemeClr val="tx1"/>
              </a:solidFill>
              <a:effectLst/>
              <a:latin typeface="Arial" pitchFamily="34" charset="0"/>
              <a:cs typeface="Arial" pitchFamily="34" charset="0"/>
            </a:endParaRPr>
          </a:p>
        </p:txBody>
      </p:sp>
      <p:sp>
        <p:nvSpPr>
          <p:cNvPr id="1028" name="Rectangle 4"/>
          <p:cNvSpPr>
            <a:spLocks noChangeArrowheads="1"/>
          </p:cNvSpPr>
          <p:nvPr/>
        </p:nvSpPr>
        <p:spPr bwMode="auto">
          <a:xfrm>
            <a:off x="174172" y="3833107"/>
            <a:ext cx="8244114"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0850" algn="l"/>
              </a:tabLst>
            </a:pPr>
            <a:r>
              <a:rPr kumimoji="0" lang="en-US"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 </a:t>
            </a: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Khoảng cách từ điểm mép dưới của gương tới mặt đất:</a:t>
            </a:r>
            <a:endParaRPr kumimoji="0" lang="en-US" sz="2800" b="0" i="0" u="none" strike="noStrike" cap="none" normalizeH="0" baseline="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endParaRPr kumimoji="0" lang="en-US"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450850" algn="l"/>
              </a:tabLst>
            </a:pP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FC = </a:t>
            </a:r>
            <a:endParaRPr kumimoji="0" lang="vi-VN" sz="2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0" y="5731803"/>
            <a:ext cx="1169851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Vậy phải treo gương lên tường sao cho mép dưới của gương cách mặt đất 76cm.</a:t>
            </a:r>
            <a:r>
              <a:rPr kumimoji="0" lang="en-US" sz="2800" b="0" i="0" u="none" strike="noStrike" cap="none" normalizeH="0" baseline="0" smtClean="0">
                <a:ln>
                  <a:noFill/>
                </a:ln>
                <a:solidFill>
                  <a:schemeClr val="tx1"/>
                </a:solidFill>
                <a:effectLst/>
                <a:latin typeface="Arial" pitchFamily="34" charset="0"/>
                <a:cs typeface="Arial" pitchFamily="34" charset="0"/>
              </a:rPr>
              <a:t>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12192000" cy="523220"/>
          </a:xfrm>
          <a:prstGeom prst="rect">
            <a:avLst/>
          </a:prstGeom>
          <a:noFill/>
        </p:spPr>
        <p:txBody>
          <a:bodyPr wrap="square" rtlCol="0">
            <a:spAutoFit/>
          </a:bodyPr>
          <a:lstStyle/>
          <a:p>
            <a:pPr algn="ctr"/>
            <a:r>
              <a:rPr lang="en-US" sz="2800" b="1" dirty="0" err="1" smtClean="0">
                <a:solidFill>
                  <a:srgbClr val="FF00FF"/>
                </a:solidFill>
                <a:latin typeface="Times New Roman" pitchFamily="18" charset="0"/>
                <a:cs typeface="Times New Roman" pitchFamily="18" charset="0"/>
              </a:rPr>
              <a:t>BÀI</a:t>
            </a:r>
            <a:r>
              <a:rPr lang="en-US" sz="2800" b="1" dirty="0" smtClean="0">
                <a:solidFill>
                  <a:srgbClr val="FF00FF"/>
                </a:solidFill>
                <a:latin typeface="Times New Roman" pitchFamily="18" charset="0"/>
                <a:cs typeface="Times New Roman" pitchFamily="18" charset="0"/>
              </a:rPr>
              <a:t> 13:  </a:t>
            </a:r>
            <a:r>
              <a:rPr lang="en-US" sz="2800" b="1" dirty="0" err="1" smtClean="0">
                <a:solidFill>
                  <a:srgbClr val="FF00FF"/>
                </a:solidFill>
                <a:latin typeface="Times New Roman" pitchFamily="18" charset="0"/>
                <a:cs typeface="Times New Roman" pitchFamily="18" charset="0"/>
              </a:rPr>
              <a:t>SỰ</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PHẢN</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XẠ</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ÁNH</a:t>
            </a:r>
            <a:r>
              <a:rPr lang="en-US" sz="2800" b="1" dirty="0" smtClean="0">
                <a:solidFill>
                  <a:srgbClr val="FF00FF"/>
                </a:solidFill>
                <a:latin typeface="Times New Roman" pitchFamily="18" charset="0"/>
                <a:cs typeface="Times New Roman" pitchFamily="18" charset="0"/>
              </a:rPr>
              <a:t> </a:t>
            </a:r>
            <a:r>
              <a:rPr lang="en-US" sz="2800" b="1" dirty="0" err="1" smtClean="0">
                <a:solidFill>
                  <a:srgbClr val="FF00FF"/>
                </a:solidFill>
                <a:latin typeface="Times New Roman" pitchFamily="18" charset="0"/>
                <a:cs typeface="Times New Roman" pitchFamily="18" charset="0"/>
              </a:rPr>
              <a:t>SÁNG</a:t>
            </a:r>
            <a:r>
              <a:rPr lang="en-US" sz="2800" b="1" dirty="0" smtClean="0">
                <a:solidFill>
                  <a:srgbClr val="FF00FF"/>
                </a:solidFill>
                <a:latin typeface="Times New Roman" pitchFamily="18" charset="0"/>
                <a:cs typeface="Times New Roman" pitchFamily="18" charset="0"/>
              </a:rPr>
              <a:t>.</a:t>
            </a:r>
            <a:endParaRPr lang="en-US" sz="2800" b="1" dirty="0">
              <a:solidFill>
                <a:srgbClr val="FF00FF"/>
              </a:solidFill>
              <a:latin typeface="Times New Roman" pitchFamily="18" charset="0"/>
              <a:cs typeface="Times New Roman" pitchFamily="18" charset="0"/>
            </a:endParaRPr>
          </a:p>
        </p:txBody>
      </p:sp>
      <p:pic>
        <p:nvPicPr>
          <p:cNvPr id="39938" name="Picture 2"/>
          <p:cNvPicPr>
            <a:picLocks noChangeAspect="1" noChangeArrowheads="1"/>
          </p:cNvPicPr>
          <p:nvPr/>
        </p:nvPicPr>
        <p:blipFill>
          <a:blip r:embed="rId2" cstate="print"/>
          <a:srcRect/>
          <a:stretch>
            <a:fillRect/>
          </a:stretch>
        </p:blipFill>
        <p:spPr bwMode="auto">
          <a:xfrm>
            <a:off x="0" y="651555"/>
            <a:ext cx="12192000" cy="622444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39938"/>
                                        </p:tgtEl>
                                        <p:attrNameLst>
                                          <p:attrName>style.visibility</p:attrName>
                                        </p:attrNameLst>
                                      </p:cBhvr>
                                      <p:to>
                                        <p:strVal val="visible"/>
                                      </p:to>
                                    </p:set>
                                    <p:anim calcmode="lin" valueType="num">
                                      <p:cBhvr>
                                        <p:cTn id="7" dur="1000" fill="hold"/>
                                        <p:tgtEl>
                                          <p:spTgt spid="39938"/>
                                        </p:tgtEl>
                                        <p:attrNameLst>
                                          <p:attrName>ppt_w</p:attrName>
                                        </p:attrNameLst>
                                      </p:cBhvr>
                                      <p:tavLst>
                                        <p:tav tm="0">
                                          <p:val>
                                            <p:fltVal val="0"/>
                                          </p:val>
                                        </p:tav>
                                        <p:tav tm="100000">
                                          <p:val>
                                            <p:strVal val="#ppt_w"/>
                                          </p:val>
                                        </p:tav>
                                      </p:tavLst>
                                    </p:anim>
                                    <p:anim calcmode="lin" valueType="num">
                                      <p:cBhvr>
                                        <p:cTn id="8" dur="1000" fill="hold"/>
                                        <p:tgtEl>
                                          <p:spTgt spid="39938"/>
                                        </p:tgtEl>
                                        <p:attrNameLst>
                                          <p:attrName>ppt_h</p:attrName>
                                        </p:attrNameLst>
                                      </p:cBhvr>
                                      <p:tavLst>
                                        <p:tav tm="0">
                                          <p:val>
                                            <p:fltVal val="0"/>
                                          </p:val>
                                        </p:tav>
                                        <p:tav tm="100000">
                                          <p:val>
                                            <p:strVal val="#ppt_h"/>
                                          </p:val>
                                        </p:tav>
                                      </p:tavLst>
                                    </p:anim>
                                    <p:anim calcmode="lin" valueType="num">
                                      <p:cBhvr>
                                        <p:cTn id="9" dur="1000" fill="hold"/>
                                        <p:tgtEl>
                                          <p:spTgt spid="39938"/>
                                        </p:tgtEl>
                                        <p:attrNameLst>
                                          <p:attrName>style.rotation</p:attrName>
                                        </p:attrNameLst>
                                      </p:cBhvr>
                                      <p:tavLst>
                                        <p:tav tm="0">
                                          <p:val>
                                            <p:fltVal val="90"/>
                                          </p:val>
                                        </p:tav>
                                        <p:tav tm="100000">
                                          <p:val>
                                            <p:fltVal val="0"/>
                                          </p:val>
                                        </p:tav>
                                      </p:tavLst>
                                    </p:anim>
                                    <p:animEffect transition="in" filter="fade">
                                      <p:cBhvr>
                                        <p:cTn id="10" dur="10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12192001" cy="33963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descr="https://img.loigiaihay.com/picture/2022/0322/32.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3429000"/>
            <a:ext cx="6299200" cy="3276601"/>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109"/>
          <p:cNvSpPr txBox="1"/>
          <p:nvPr/>
        </p:nvSpPr>
        <p:spPr>
          <a:xfrm>
            <a:off x="3380317" y="381000"/>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14" name="Line 110"/>
          <p:cNvSpPr/>
          <p:nvPr/>
        </p:nvSpPr>
        <p:spPr>
          <a:xfrm flipV="1">
            <a:off x="2540000" y="2951162"/>
            <a:ext cx="4165600" cy="0"/>
          </a:xfrm>
          <a:prstGeom prst="line">
            <a:avLst/>
          </a:prstGeom>
          <a:ln w="9525" cap="flat" cmpd="sng">
            <a:solidFill>
              <a:schemeClr val="tx1"/>
            </a:solidFill>
            <a:prstDash val="solid"/>
            <a:headEnd type="none" w="med" len="med"/>
            <a:tailEnd type="none" w="med" len="med"/>
          </a:ln>
        </p:spPr>
      </p:sp>
      <p:sp>
        <p:nvSpPr>
          <p:cNvPr id="21516" name="Line 112"/>
          <p:cNvSpPr/>
          <p:nvPr/>
        </p:nvSpPr>
        <p:spPr>
          <a:xfrm>
            <a:off x="3657600" y="1350962"/>
            <a:ext cx="0" cy="3124200"/>
          </a:xfrm>
          <a:prstGeom prst="line">
            <a:avLst/>
          </a:prstGeom>
          <a:ln w="9525" cap="rnd" cmpd="sng">
            <a:solidFill>
              <a:schemeClr val="tx1"/>
            </a:solidFill>
            <a:prstDash val="sysDot"/>
            <a:headEnd type="none" w="med" len="med"/>
            <a:tailEnd type="none" w="med" len="med"/>
          </a:ln>
        </p:spPr>
      </p:sp>
      <p:sp>
        <p:nvSpPr>
          <p:cNvPr id="21517" name="Text Box 113"/>
          <p:cNvSpPr txBox="1"/>
          <p:nvPr/>
        </p:nvSpPr>
        <p:spPr>
          <a:xfrm>
            <a:off x="3454400" y="8937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sp>
        <p:nvSpPr>
          <p:cNvPr id="21531" name="Text Box 127"/>
          <p:cNvSpPr txBox="1"/>
          <p:nvPr/>
        </p:nvSpPr>
        <p:spPr>
          <a:xfrm>
            <a:off x="3352800" y="3484563"/>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34" name="Text Box 130"/>
          <p:cNvSpPr txBox="1"/>
          <p:nvPr/>
        </p:nvSpPr>
        <p:spPr>
          <a:xfrm>
            <a:off x="3759200" y="43989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grpSp>
        <p:nvGrpSpPr>
          <p:cNvPr id="2" name="Group 131"/>
          <p:cNvGrpSpPr/>
          <p:nvPr/>
        </p:nvGrpSpPr>
        <p:grpSpPr>
          <a:xfrm>
            <a:off x="5588000" y="2951162"/>
            <a:ext cx="1016000" cy="152400"/>
            <a:chOff x="912" y="3696"/>
            <a:chExt cx="480" cy="96"/>
          </a:xfrm>
        </p:grpSpPr>
        <p:sp>
          <p:nvSpPr>
            <p:cNvPr id="21597"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8"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9"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600"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601"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3" name="Group 137"/>
          <p:cNvGrpSpPr/>
          <p:nvPr/>
        </p:nvGrpSpPr>
        <p:grpSpPr>
          <a:xfrm>
            <a:off x="4775200" y="2951162"/>
            <a:ext cx="1016000" cy="152400"/>
            <a:chOff x="912" y="3696"/>
            <a:chExt cx="480" cy="96"/>
          </a:xfrm>
        </p:grpSpPr>
        <p:sp>
          <p:nvSpPr>
            <p:cNvPr id="21592" name="Line 138"/>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3" name="Line 139"/>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4" name="Line 140"/>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5" name="Line 141"/>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6" name="Line 142"/>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4" name="Group 143"/>
          <p:cNvGrpSpPr/>
          <p:nvPr/>
        </p:nvGrpSpPr>
        <p:grpSpPr>
          <a:xfrm>
            <a:off x="3657600" y="2951162"/>
            <a:ext cx="1016000" cy="152400"/>
            <a:chOff x="912" y="3696"/>
            <a:chExt cx="480" cy="96"/>
          </a:xfrm>
        </p:grpSpPr>
        <p:sp>
          <p:nvSpPr>
            <p:cNvPr id="21587" name="Line 144"/>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8" name="Line 145"/>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9" name="Line 146"/>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0" name="Line 147"/>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1" name="Line 148"/>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5" name="Group 149"/>
          <p:cNvGrpSpPr/>
          <p:nvPr/>
        </p:nvGrpSpPr>
        <p:grpSpPr>
          <a:xfrm>
            <a:off x="2641600" y="2951162"/>
            <a:ext cx="1016000" cy="152400"/>
            <a:chOff x="912" y="3696"/>
            <a:chExt cx="480" cy="96"/>
          </a:xfrm>
        </p:grpSpPr>
        <p:sp>
          <p:nvSpPr>
            <p:cNvPr id="21582" name="Line 150"/>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3" name="Line 151"/>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4" name="Line 152"/>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85" name="Line 153"/>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86" name="Line 154"/>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6" name="Group 166"/>
          <p:cNvGrpSpPr/>
          <p:nvPr/>
        </p:nvGrpSpPr>
        <p:grpSpPr>
          <a:xfrm>
            <a:off x="3556000" y="2112962"/>
            <a:ext cx="203200" cy="228600"/>
            <a:chOff x="2688" y="1632"/>
            <a:chExt cx="96" cy="144"/>
          </a:xfrm>
        </p:grpSpPr>
        <p:sp>
          <p:nvSpPr>
            <p:cNvPr id="21578" name="Line 167"/>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9" name="Line 168"/>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7" name="Group 169"/>
          <p:cNvGrpSpPr/>
          <p:nvPr/>
        </p:nvGrpSpPr>
        <p:grpSpPr>
          <a:xfrm>
            <a:off x="3556000" y="3560762"/>
            <a:ext cx="203200" cy="228600"/>
            <a:chOff x="2688" y="1632"/>
            <a:chExt cx="96" cy="144"/>
          </a:xfrm>
        </p:grpSpPr>
        <p:sp>
          <p:nvSpPr>
            <p:cNvPr id="21576" name="Line 170"/>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7" name="Line 171"/>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8" name="Group 172"/>
          <p:cNvGrpSpPr/>
          <p:nvPr/>
        </p:nvGrpSpPr>
        <p:grpSpPr>
          <a:xfrm>
            <a:off x="3708400" y="2722562"/>
            <a:ext cx="304800" cy="228600"/>
            <a:chOff x="3936" y="3168"/>
            <a:chExt cx="144" cy="192"/>
          </a:xfrm>
        </p:grpSpPr>
        <p:sp>
          <p:nvSpPr>
            <p:cNvPr id="21574" name="Line 173"/>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5" name="Line 174"/>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sp>
        <p:nvSpPr>
          <p:cNvPr id="95" name="Text Box 3"/>
          <p:cNvSpPr txBox="1"/>
          <p:nvPr/>
        </p:nvSpPr>
        <p:spPr>
          <a:xfrm>
            <a:off x="203200" y="381000"/>
            <a:ext cx="11176000" cy="523220"/>
          </a:xfrm>
          <a:prstGeom prst="rect">
            <a:avLst/>
          </a:prstGeom>
          <a:noFill/>
          <a:ln w="9525">
            <a:noFill/>
          </a:ln>
        </p:spPr>
        <p:txBody>
          <a:bodyPr wrap="square">
            <a:spAutoFit/>
          </a:bodyPr>
          <a:lstStyle/>
          <a:p>
            <a:pPr algn="just">
              <a:spcBef>
                <a:spcPct val="50000"/>
              </a:spcBef>
            </a:pPr>
            <a:r>
              <a:rPr lang="en-US" sz="2800" dirty="0" err="1" smtClean="0"/>
              <a:t>Bài</a:t>
            </a:r>
            <a:r>
              <a:rPr lang="en-US" sz="2800" dirty="0" smtClean="0"/>
              <a:t> 1a </a:t>
            </a:r>
            <a:r>
              <a:rPr lang="en-US" sz="2800" dirty="0" err="1" smtClean="0"/>
              <a:t>áp</a:t>
            </a:r>
            <a:r>
              <a:rPr lang="en-US" sz="2800" dirty="0" smtClean="0"/>
              <a:t> </a:t>
            </a:r>
            <a:r>
              <a:rPr lang="en-US" sz="2800" dirty="0" err="1" smtClean="0"/>
              <a:t>dụng</a:t>
            </a:r>
            <a:r>
              <a:rPr lang="en-US" sz="2800" dirty="0" smtClean="0"/>
              <a:t> </a:t>
            </a:r>
            <a:r>
              <a:rPr lang="en-US" sz="2800" dirty="0"/>
              <a:t>t</a:t>
            </a:r>
            <a:r>
              <a:rPr lang="vi-VN" sz="2800" dirty="0" smtClean="0"/>
              <a:t>ính </a:t>
            </a:r>
            <a:r>
              <a:rPr lang="vi-VN" sz="2800" dirty="0"/>
              <a:t>chất ảnh tạo bởi gương phẳng:</a:t>
            </a:r>
            <a:endParaRPr sz="2800"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109"/>
          <p:cNvSpPr txBox="1"/>
          <p:nvPr/>
        </p:nvSpPr>
        <p:spPr>
          <a:xfrm>
            <a:off x="1551517" y="685801"/>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14" name="Line 110"/>
          <p:cNvSpPr/>
          <p:nvPr/>
        </p:nvSpPr>
        <p:spPr>
          <a:xfrm flipV="1">
            <a:off x="609600" y="3255962"/>
            <a:ext cx="6096000" cy="0"/>
          </a:xfrm>
          <a:prstGeom prst="line">
            <a:avLst/>
          </a:prstGeom>
          <a:ln w="9525" cap="flat" cmpd="sng">
            <a:solidFill>
              <a:schemeClr val="tx1"/>
            </a:solidFill>
            <a:prstDash val="solid"/>
            <a:headEnd type="none" w="med" len="med"/>
            <a:tailEnd type="none" w="med" len="med"/>
          </a:ln>
        </p:spPr>
      </p:sp>
      <p:sp>
        <p:nvSpPr>
          <p:cNvPr id="21515" name="Line 111"/>
          <p:cNvSpPr/>
          <p:nvPr/>
        </p:nvSpPr>
        <p:spPr>
          <a:xfrm>
            <a:off x="1828800" y="1655762"/>
            <a:ext cx="1117600" cy="1600200"/>
          </a:xfrm>
          <a:prstGeom prst="line">
            <a:avLst/>
          </a:prstGeom>
          <a:ln w="9525" cap="flat" cmpd="sng">
            <a:solidFill>
              <a:srgbClr val="FF0000"/>
            </a:solidFill>
            <a:prstDash val="solid"/>
            <a:headEnd type="none" w="med" len="med"/>
            <a:tailEnd type="none" w="med" len="med"/>
          </a:ln>
        </p:spPr>
      </p:sp>
      <p:sp>
        <p:nvSpPr>
          <p:cNvPr id="21516" name="Line 112"/>
          <p:cNvSpPr/>
          <p:nvPr/>
        </p:nvSpPr>
        <p:spPr>
          <a:xfrm>
            <a:off x="1828800" y="1655762"/>
            <a:ext cx="0" cy="3124200"/>
          </a:xfrm>
          <a:prstGeom prst="line">
            <a:avLst/>
          </a:prstGeom>
          <a:ln w="9525" cap="rnd" cmpd="sng">
            <a:solidFill>
              <a:schemeClr val="tx1"/>
            </a:solidFill>
            <a:prstDash val="sysDot"/>
            <a:headEnd type="none" w="med" len="med"/>
            <a:tailEnd type="none" w="med" len="med"/>
          </a:ln>
        </p:spPr>
      </p:sp>
      <p:sp>
        <p:nvSpPr>
          <p:cNvPr id="21517" name="Text Box 113"/>
          <p:cNvSpPr txBox="1"/>
          <p:nvPr/>
        </p:nvSpPr>
        <p:spPr>
          <a:xfrm>
            <a:off x="1625600" y="11985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sp>
        <p:nvSpPr>
          <p:cNvPr id="21518" name="Text Box 114"/>
          <p:cNvSpPr txBox="1"/>
          <p:nvPr/>
        </p:nvSpPr>
        <p:spPr>
          <a:xfrm>
            <a:off x="2946400" y="32559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I</a:t>
            </a:r>
            <a:endParaRPr u="none" dirty="0">
              <a:latin typeface="Times New Roman" panose="02020603050405020304" pitchFamily="18" charset="0"/>
              <a:ea typeface="Times New Roman" panose="02020603050405020304" pitchFamily="18" charset="0"/>
            </a:endParaRPr>
          </a:p>
        </p:txBody>
      </p:sp>
      <p:sp>
        <p:nvSpPr>
          <p:cNvPr id="21519" name="Text Box 115"/>
          <p:cNvSpPr txBox="1"/>
          <p:nvPr/>
        </p:nvSpPr>
        <p:spPr>
          <a:xfrm>
            <a:off x="4267200" y="33321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K</a:t>
            </a:r>
            <a:endParaRPr u="none" dirty="0">
              <a:latin typeface="Times New Roman" panose="02020603050405020304" pitchFamily="18" charset="0"/>
              <a:ea typeface="Times New Roman" panose="02020603050405020304" pitchFamily="18" charset="0"/>
            </a:endParaRPr>
          </a:p>
        </p:txBody>
      </p:sp>
      <p:sp>
        <p:nvSpPr>
          <p:cNvPr id="21520" name="Line 116"/>
          <p:cNvSpPr/>
          <p:nvPr/>
        </p:nvSpPr>
        <p:spPr>
          <a:xfrm>
            <a:off x="1828800" y="1655762"/>
            <a:ext cx="2438400" cy="1600200"/>
          </a:xfrm>
          <a:prstGeom prst="line">
            <a:avLst/>
          </a:prstGeom>
          <a:ln w="9525" cap="flat" cmpd="sng">
            <a:solidFill>
              <a:srgbClr val="FF0000"/>
            </a:solidFill>
            <a:prstDash val="solid"/>
            <a:headEnd type="none" w="med" len="med"/>
            <a:tailEnd type="none" w="med" len="med"/>
          </a:ln>
        </p:spPr>
      </p:sp>
      <p:sp>
        <p:nvSpPr>
          <p:cNvPr id="21521" name="Line 117"/>
          <p:cNvSpPr/>
          <p:nvPr/>
        </p:nvSpPr>
        <p:spPr>
          <a:xfrm>
            <a:off x="2641600" y="2265362"/>
            <a:ext cx="101600" cy="0"/>
          </a:xfrm>
          <a:prstGeom prst="line">
            <a:avLst/>
          </a:prstGeom>
          <a:ln w="9525" cap="flat" cmpd="sng">
            <a:solidFill>
              <a:schemeClr val="tx1"/>
            </a:solidFill>
            <a:prstDash val="solid"/>
            <a:headEnd type="none" w="med" len="med"/>
            <a:tailEnd type="none" w="med" len="med"/>
          </a:ln>
        </p:spPr>
      </p:sp>
      <p:sp>
        <p:nvSpPr>
          <p:cNvPr id="21522" name="Line 118"/>
          <p:cNvSpPr/>
          <p:nvPr/>
        </p:nvSpPr>
        <p:spPr>
          <a:xfrm>
            <a:off x="2743200" y="2189162"/>
            <a:ext cx="0" cy="76200"/>
          </a:xfrm>
          <a:prstGeom prst="line">
            <a:avLst/>
          </a:prstGeom>
          <a:ln w="9525" cap="flat" cmpd="sng">
            <a:solidFill>
              <a:schemeClr val="tx1"/>
            </a:solidFill>
            <a:prstDash val="solid"/>
            <a:headEnd type="none" w="med" len="med"/>
            <a:tailEnd type="none" w="med" len="med"/>
          </a:ln>
        </p:spPr>
      </p:sp>
      <p:sp>
        <p:nvSpPr>
          <p:cNvPr id="21523" name="Line 119"/>
          <p:cNvSpPr/>
          <p:nvPr/>
        </p:nvSpPr>
        <p:spPr>
          <a:xfrm>
            <a:off x="2438400" y="2608262"/>
            <a:ext cx="101600" cy="38100"/>
          </a:xfrm>
          <a:prstGeom prst="line">
            <a:avLst/>
          </a:prstGeom>
          <a:ln w="9525" cap="flat" cmpd="sng">
            <a:solidFill>
              <a:schemeClr val="tx1"/>
            </a:solidFill>
            <a:prstDash val="solid"/>
            <a:headEnd type="none" w="med" len="med"/>
            <a:tailEnd type="none" w="med" len="med"/>
          </a:ln>
        </p:spPr>
      </p:sp>
      <p:sp>
        <p:nvSpPr>
          <p:cNvPr id="21524" name="Line 120"/>
          <p:cNvSpPr/>
          <p:nvPr/>
        </p:nvSpPr>
        <p:spPr>
          <a:xfrm>
            <a:off x="2540000" y="2570162"/>
            <a:ext cx="0" cy="76200"/>
          </a:xfrm>
          <a:prstGeom prst="line">
            <a:avLst/>
          </a:prstGeom>
          <a:ln w="9525" cap="flat" cmpd="sng">
            <a:solidFill>
              <a:schemeClr val="tx1"/>
            </a:solidFill>
            <a:prstDash val="solid"/>
            <a:headEnd type="none" w="med" len="med"/>
            <a:tailEnd type="none" w="med" len="med"/>
          </a:ln>
        </p:spPr>
      </p:sp>
      <p:sp>
        <p:nvSpPr>
          <p:cNvPr id="21525" name="Line 121"/>
          <p:cNvSpPr/>
          <p:nvPr/>
        </p:nvSpPr>
        <p:spPr>
          <a:xfrm>
            <a:off x="2946400" y="1579562"/>
            <a:ext cx="0" cy="1676400"/>
          </a:xfrm>
          <a:prstGeom prst="line">
            <a:avLst/>
          </a:prstGeom>
          <a:ln w="9525" cap="flat" cmpd="sng">
            <a:solidFill>
              <a:schemeClr val="accent2"/>
            </a:solidFill>
            <a:prstDash val="solid"/>
            <a:headEnd type="none" w="med" len="med"/>
            <a:tailEnd type="none" w="med" len="med"/>
          </a:ln>
        </p:spPr>
      </p:sp>
      <p:sp>
        <p:nvSpPr>
          <p:cNvPr id="21526" name="Line 122"/>
          <p:cNvSpPr/>
          <p:nvPr/>
        </p:nvSpPr>
        <p:spPr>
          <a:xfrm>
            <a:off x="4267200" y="1579562"/>
            <a:ext cx="0" cy="1676400"/>
          </a:xfrm>
          <a:prstGeom prst="line">
            <a:avLst/>
          </a:prstGeom>
          <a:ln w="9525" cap="flat" cmpd="sng">
            <a:solidFill>
              <a:schemeClr val="accent2"/>
            </a:solidFill>
            <a:prstDash val="solid"/>
            <a:headEnd type="none" w="med" len="med"/>
            <a:tailEnd type="none" w="med" len="med"/>
          </a:ln>
        </p:spPr>
      </p:sp>
      <p:sp>
        <p:nvSpPr>
          <p:cNvPr id="21527" name="Line 123"/>
          <p:cNvSpPr/>
          <p:nvPr/>
        </p:nvSpPr>
        <p:spPr>
          <a:xfrm rot="-10800000" flipH="1">
            <a:off x="2946400" y="1655762"/>
            <a:ext cx="1117600" cy="1600200"/>
          </a:xfrm>
          <a:prstGeom prst="line">
            <a:avLst/>
          </a:prstGeom>
          <a:ln w="9525" cap="flat" cmpd="sng">
            <a:solidFill>
              <a:srgbClr val="FF0000"/>
            </a:solidFill>
            <a:prstDash val="solid"/>
            <a:headEnd type="none" w="med" len="med"/>
            <a:tailEnd type="none" w="med" len="med"/>
          </a:ln>
        </p:spPr>
      </p:sp>
      <p:sp>
        <p:nvSpPr>
          <p:cNvPr id="21528" name="Line 124"/>
          <p:cNvSpPr/>
          <p:nvPr/>
        </p:nvSpPr>
        <p:spPr>
          <a:xfrm flipH="1">
            <a:off x="4267200" y="1655762"/>
            <a:ext cx="2438400" cy="1600200"/>
          </a:xfrm>
          <a:prstGeom prst="line">
            <a:avLst/>
          </a:prstGeom>
          <a:ln w="9525" cap="flat" cmpd="sng">
            <a:solidFill>
              <a:srgbClr val="FF0000"/>
            </a:solidFill>
            <a:prstDash val="solid"/>
            <a:headEnd type="none" w="med" len="med"/>
            <a:tailEnd type="none" w="med" len="med"/>
          </a:ln>
        </p:spPr>
      </p:sp>
      <p:sp>
        <p:nvSpPr>
          <p:cNvPr id="21529" name="Line 125"/>
          <p:cNvSpPr/>
          <p:nvPr/>
        </p:nvSpPr>
        <p:spPr>
          <a:xfrm flipH="1">
            <a:off x="1828800" y="3255962"/>
            <a:ext cx="1117600" cy="1524000"/>
          </a:xfrm>
          <a:prstGeom prst="line">
            <a:avLst/>
          </a:prstGeom>
          <a:ln w="9525" cap="rnd" cmpd="sng">
            <a:solidFill>
              <a:srgbClr val="000066"/>
            </a:solidFill>
            <a:prstDash val="sysDot"/>
            <a:headEnd type="none" w="med" len="med"/>
            <a:tailEnd type="none" w="med" len="med"/>
          </a:ln>
        </p:spPr>
      </p:sp>
      <p:sp>
        <p:nvSpPr>
          <p:cNvPr id="21530" name="Line 126"/>
          <p:cNvSpPr/>
          <p:nvPr/>
        </p:nvSpPr>
        <p:spPr>
          <a:xfrm flipH="1">
            <a:off x="1828800" y="3255962"/>
            <a:ext cx="2438400" cy="1524000"/>
          </a:xfrm>
          <a:prstGeom prst="line">
            <a:avLst/>
          </a:prstGeom>
          <a:ln w="9525" cap="rnd" cmpd="sng">
            <a:solidFill>
              <a:srgbClr val="000066"/>
            </a:solidFill>
            <a:prstDash val="sysDot"/>
            <a:headEnd type="none" w="med" len="med"/>
            <a:tailEnd type="none" w="med" len="med"/>
          </a:ln>
        </p:spPr>
      </p:sp>
      <p:sp>
        <p:nvSpPr>
          <p:cNvPr id="21531" name="Text Box 127"/>
          <p:cNvSpPr txBox="1"/>
          <p:nvPr/>
        </p:nvSpPr>
        <p:spPr>
          <a:xfrm>
            <a:off x="1524000" y="3789363"/>
            <a:ext cx="914400" cy="1311275"/>
          </a:xfrm>
          <a:prstGeom prst="rect">
            <a:avLst/>
          </a:prstGeom>
          <a:noFill/>
          <a:ln w="9525">
            <a:noFill/>
          </a:ln>
        </p:spPr>
        <p:txBody>
          <a:bodyPr>
            <a:spAutoFit/>
          </a:bodyPr>
          <a:lstStyle/>
          <a:p>
            <a:pPr>
              <a:spcBef>
                <a:spcPct val="50000"/>
              </a:spcBef>
            </a:pPr>
            <a:r>
              <a:rPr sz="8000" u="none" dirty="0">
                <a:latin typeface="Times New Roman" panose="02020603050405020304" pitchFamily="18" charset="0"/>
                <a:cs typeface="Times New Roman" panose="02020603050405020304" pitchFamily="18" charset="0"/>
              </a:rPr>
              <a:t>.</a:t>
            </a:r>
            <a:endParaRPr sz="8000" u="none" dirty="0">
              <a:latin typeface="Times New Roman" panose="02020603050405020304" pitchFamily="18" charset="0"/>
              <a:ea typeface="Times New Roman" panose="02020603050405020304" pitchFamily="18" charset="0"/>
            </a:endParaRPr>
          </a:p>
        </p:txBody>
      </p:sp>
      <p:sp>
        <p:nvSpPr>
          <p:cNvPr id="21532" name="Text Box 128"/>
          <p:cNvSpPr txBox="1"/>
          <p:nvPr/>
        </p:nvSpPr>
        <p:spPr>
          <a:xfrm>
            <a:off x="3657600" y="13509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R</a:t>
            </a:r>
            <a:endParaRPr u="none" dirty="0">
              <a:latin typeface="Times New Roman" panose="02020603050405020304" pitchFamily="18" charset="0"/>
              <a:ea typeface="Times New Roman" panose="02020603050405020304" pitchFamily="18" charset="0"/>
            </a:endParaRPr>
          </a:p>
        </p:txBody>
      </p:sp>
      <p:sp>
        <p:nvSpPr>
          <p:cNvPr id="21533" name="Text Box 129"/>
          <p:cNvSpPr txBox="1"/>
          <p:nvPr/>
        </p:nvSpPr>
        <p:spPr>
          <a:xfrm>
            <a:off x="6299200" y="1350963"/>
            <a:ext cx="914400" cy="369332"/>
          </a:xfrm>
          <a:prstGeom prst="rect">
            <a:avLst/>
          </a:prstGeom>
          <a:noFill/>
          <a:ln w="9525">
            <a:noFill/>
          </a:ln>
        </p:spPr>
        <p:txBody>
          <a:bodyPr>
            <a:spAutoFit/>
          </a:bodyPr>
          <a:lstStyle/>
          <a:p>
            <a:pPr>
              <a:spcBef>
                <a:spcPct val="50000"/>
              </a:spcBef>
            </a:pPr>
            <a:r>
              <a:rPr lang="en-US" u="none" dirty="0" smtClean="0">
                <a:latin typeface="Times New Roman" panose="02020603050405020304" pitchFamily="18" charset="0"/>
                <a:cs typeface="Times New Roman" panose="02020603050405020304" pitchFamily="18" charset="0"/>
              </a:rPr>
              <a:t>R’</a:t>
            </a:r>
            <a:endParaRPr u="none" dirty="0">
              <a:latin typeface="Times New Roman" panose="02020603050405020304" pitchFamily="18" charset="0"/>
              <a:ea typeface="Times New Roman" panose="02020603050405020304" pitchFamily="18" charset="0"/>
            </a:endParaRPr>
          </a:p>
        </p:txBody>
      </p:sp>
      <p:sp>
        <p:nvSpPr>
          <p:cNvPr id="21534" name="Text Box 130"/>
          <p:cNvSpPr txBox="1"/>
          <p:nvPr/>
        </p:nvSpPr>
        <p:spPr>
          <a:xfrm>
            <a:off x="1930400" y="47037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S’</a:t>
            </a:r>
            <a:endParaRPr u="none" dirty="0">
              <a:latin typeface="Times New Roman" panose="02020603050405020304" pitchFamily="18" charset="0"/>
              <a:ea typeface="Times New Roman" panose="02020603050405020304" pitchFamily="18" charset="0"/>
            </a:endParaRPr>
          </a:p>
        </p:txBody>
      </p:sp>
      <p:grpSp>
        <p:nvGrpSpPr>
          <p:cNvPr id="2" name="Group 131"/>
          <p:cNvGrpSpPr/>
          <p:nvPr/>
        </p:nvGrpSpPr>
        <p:grpSpPr>
          <a:xfrm>
            <a:off x="5588000" y="3255962"/>
            <a:ext cx="1016000" cy="152400"/>
            <a:chOff x="912" y="3696"/>
            <a:chExt cx="480" cy="96"/>
          </a:xfrm>
        </p:grpSpPr>
        <p:sp>
          <p:nvSpPr>
            <p:cNvPr id="21597"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8"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9"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600"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601"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3" name="Group 137"/>
          <p:cNvGrpSpPr/>
          <p:nvPr/>
        </p:nvGrpSpPr>
        <p:grpSpPr>
          <a:xfrm>
            <a:off x="4775200" y="3255962"/>
            <a:ext cx="1016000" cy="152400"/>
            <a:chOff x="912" y="3696"/>
            <a:chExt cx="480" cy="96"/>
          </a:xfrm>
        </p:grpSpPr>
        <p:sp>
          <p:nvSpPr>
            <p:cNvPr id="21592" name="Line 138"/>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93" name="Line 139"/>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94" name="Line 140"/>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5" name="Line 141"/>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6" name="Line 142"/>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4" name="Group 143"/>
          <p:cNvGrpSpPr/>
          <p:nvPr/>
        </p:nvGrpSpPr>
        <p:grpSpPr>
          <a:xfrm>
            <a:off x="3657600" y="3255962"/>
            <a:ext cx="1016000" cy="152400"/>
            <a:chOff x="912" y="3696"/>
            <a:chExt cx="480" cy="96"/>
          </a:xfrm>
        </p:grpSpPr>
        <p:sp>
          <p:nvSpPr>
            <p:cNvPr id="21587" name="Line 144"/>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8" name="Line 145"/>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9" name="Line 146"/>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90" name="Line 147"/>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91" name="Line 148"/>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5" name="Group 149"/>
          <p:cNvGrpSpPr/>
          <p:nvPr/>
        </p:nvGrpSpPr>
        <p:grpSpPr>
          <a:xfrm>
            <a:off x="2641600" y="3255962"/>
            <a:ext cx="1016000" cy="152400"/>
            <a:chOff x="912" y="3696"/>
            <a:chExt cx="480" cy="96"/>
          </a:xfrm>
        </p:grpSpPr>
        <p:sp>
          <p:nvSpPr>
            <p:cNvPr id="21582" name="Line 150"/>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21583" name="Line 151"/>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21584" name="Line 152"/>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21585" name="Line 153"/>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21586" name="Line 154"/>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6" name="Group 161"/>
          <p:cNvGrpSpPr/>
          <p:nvPr/>
        </p:nvGrpSpPr>
        <p:grpSpPr>
          <a:xfrm>
            <a:off x="2540000" y="2112962"/>
            <a:ext cx="101600" cy="76200"/>
            <a:chOff x="3216" y="1584"/>
            <a:chExt cx="48" cy="48"/>
          </a:xfrm>
        </p:grpSpPr>
        <p:sp>
          <p:nvSpPr>
            <p:cNvPr id="21580" name="Line 162"/>
            <p:cNvSpPr/>
            <p:nvPr/>
          </p:nvSpPr>
          <p:spPr>
            <a:xfrm>
              <a:off x="3216" y="1632"/>
              <a:ext cx="48" cy="0"/>
            </a:xfrm>
            <a:prstGeom prst="line">
              <a:avLst/>
            </a:prstGeom>
            <a:ln w="9525" cap="flat" cmpd="sng">
              <a:solidFill>
                <a:schemeClr val="tx1"/>
              </a:solidFill>
              <a:prstDash val="solid"/>
              <a:headEnd type="none" w="med" len="med"/>
              <a:tailEnd type="none" w="med" len="med"/>
            </a:ln>
          </p:spPr>
        </p:sp>
        <p:sp>
          <p:nvSpPr>
            <p:cNvPr id="21581" name="Line 163"/>
            <p:cNvSpPr/>
            <p:nvPr/>
          </p:nvSpPr>
          <p:spPr>
            <a:xfrm>
              <a:off x="3264" y="1584"/>
              <a:ext cx="0" cy="48"/>
            </a:xfrm>
            <a:prstGeom prst="line">
              <a:avLst/>
            </a:prstGeom>
            <a:ln w="9525" cap="flat" cmpd="sng">
              <a:solidFill>
                <a:schemeClr val="tx1"/>
              </a:solidFill>
              <a:prstDash val="solid"/>
              <a:headEnd type="none" w="med" len="med"/>
              <a:tailEnd type="none" w="med" len="med"/>
            </a:ln>
          </p:spPr>
        </p:sp>
      </p:grpSp>
      <p:sp>
        <p:nvSpPr>
          <p:cNvPr id="21540" name="Text Box 164"/>
          <p:cNvSpPr txBox="1"/>
          <p:nvPr/>
        </p:nvSpPr>
        <p:spPr>
          <a:xfrm>
            <a:off x="2844800" y="1198562"/>
            <a:ext cx="914400" cy="369332"/>
          </a:xfrm>
          <a:prstGeom prst="rect">
            <a:avLst/>
          </a:prstGeom>
          <a:noFill/>
          <a:ln w="9525">
            <a:noFill/>
          </a:ln>
        </p:spPr>
        <p:txBody>
          <a:bodyPr>
            <a:spAutoFit/>
          </a:bodyPr>
          <a:lstStyle/>
          <a:p>
            <a:pPr>
              <a:spcBef>
                <a:spcPct val="50000"/>
              </a:spcBef>
            </a:pPr>
            <a:r>
              <a:rPr u="none" dirty="0">
                <a:latin typeface="Times New Roman" panose="02020603050405020304" pitchFamily="18" charset="0"/>
                <a:cs typeface="Times New Roman" panose="02020603050405020304" pitchFamily="18" charset="0"/>
              </a:rPr>
              <a:t>N</a:t>
            </a:r>
            <a:endParaRPr u="none" dirty="0">
              <a:latin typeface="Times New Roman" panose="02020603050405020304" pitchFamily="18" charset="0"/>
              <a:ea typeface="Times New Roman" panose="02020603050405020304" pitchFamily="18" charset="0"/>
            </a:endParaRPr>
          </a:p>
        </p:txBody>
      </p:sp>
      <p:sp>
        <p:nvSpPr>
          <p:cNvPr id="21541" name="Text Box 165"/>
          <p:cNvSpPr txBox="1"/>
          <p:nvPr/>
        </p:nvSpPr>
        <p:spPr>
          <a:xfrm>
            <a:off x="4267200" y="1274762"/>
            <a:ext cx="914400" cy="369332"/>
          </a:xfrm>
          <a:prstGeom prst="rect">
            <a:avLst/>
          </a:prstGeom>
          <a:noFill/>
          <a:ln w="9525">
            <a:noFill/>
          </a:ln>
        </p:spPr>
        <p:txBody>
          <a:bodyPr>
            <a:spAutoFit/>
          </a:bodyPr>
          <a:lstStyle/>
          <a:p>
            <a:pPr>
              <a:spcBef>
                <a:spcPct val="50000"/>
              </a:spcBef>
            </a:pPr>
            <a:r>
              <a:rPr lang="en-US" u="none" dirty="0" smtClean="0">
                <a:latin typeface="Times New Roman" panose="02020603050405020304" pitchFamily="18" charset="0"/>
                <a:cs typeface="Times New Roman" panose="02020603050405020304" pitchFamily="18" charset="0"/>
              </a:rPr>
              <a:t>N’</a:t>
            </a:r>
            <a:endParaRPr u="none" dirty="0">
              <a:latin typeface="Times New Roman" panose="02020603050405020304" pitchFamily="18" charset="0"/>
              <a:ea typeface="Times New Roman" panose="02020603050405020304" pitchFamily="18" charset="0"/>
            </a:endParaRPr>
          </a:p>
        </p:txBody>
      </p:sp>
      <p:grpSp>
        <p:nvGrpSpPr>
          <p:cNvPr id="7" name="Group 166"/>
          <p:cNvGrpSpPr/>
          <p:nvPr/>
        </p:nvGrpSpPr>
        <p:grpSpPr>
          <a:xfrm>
            <a:off x="1727200" y="2417762"/>
            <a:ext cx="203200" cy="228600"/>
            <a:chOff x="2688" y="1632"/>
            <a:chExt cx="96" cy="144"/>
          </a:xfrm>
        </p:grpSpPr>
        <p:sp>
          <p:nvSpPr>
            <p:cNvPr id="21578" name="Line 167"/>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9" name="Line 168"/>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8" name="Group 169"/>
          <p:cNvGrpSpPr/>
          <p:nvPr/>
        </p:nvGrpSpPr>
        <p:grpSpPr>
          <a:xfrm>
            <a:off x="1727200" y="3865562"/>
            <a:ext cx="203200" cy="228600"/>
            <a:chOff x="2688" y="1632"/>
            <a:chExt cx="96" cy="144"/>
          </a:xfrm>
        </p:grpSpPr>
        <p:sp>
          <p:nvSpPr>
            <p:cNvPr id="21576" name="Line 170"/>
            <p:cNvSpPr/>
            <p:nvPr/>
          </p:nvSpPr>
          <p:spPr>
            <a:xfrm>
              <a:off x="2688" y="1680"/>
              <a:ext cx="96" cy="96"/>
            </a:xfrm>
            <a:prstGeom prst="line">
              <a:avLst/>
            </a:prstGeom>
            <a:ln w="9525" cap="flat" cmpd="sng">
              <a:solidFill>
                <a:schemeClr val="tx1"/>
              </a:solidFill>
              <a:prstDash val="solid"/>
              <a:miter/>
              <a:headEnd type="none" w="med" len="med"/>
              <a:tailEnd type="none" w="med" len="med"/>
            </a:ln>
          </p:spPr>
        </p:sp>
        <p:sp>
          <p:nvSpPr>
            <p:cNvPr id="21577" name="Line 171"/>
            <p:cNvSpPr/>
            <p:nvPr/>
          </p:nvSpPr>
          <p:spPr>
            <a:xfrm>
              <a:off x="2688" y="1632"/>
              <a:ext cx="96" cy="96"/>
            </a:xfrm>
            <a:prstGeom prst="line">
              <a:avLst/>
            </a:prstGeom>
            <a:ln w="9525" cap="flat" cmpd="sng">
              <a:solidFill>
                <a:schemeClr val="tx1"/>
              </a:solidFill>
              <a:prstDash val="solid"/>
              <a:miter/>
              <a:headEnd type="none" w="med" len="med"/>
              <a:tailEnd type="none" w="med" len="med"/>
            </a:ln>
          </p:spPr>
        </p:sp>
      </p:grpSp>
      <p:grpSp>
        <p:nvGrpSpPr>
          <p:cNvPr id="9" name="Group 172"/>
          <p:cNvGrpSpPr/>
          <p:nvPr/>
        </p:nvGrpSpPr>
        <p:grpSpPr>
          <a:xfrm>
            <a:off x="1879600" y="3027362"/>
            <a:ext cx="304800" cy="228600"/>
            <a:chOff x="3936" y="3168"/>
            <a:chExt cx="144" cy="192"/>
          </a:xfrm>
        </p:grpSpPr>
        <p:sp>
          <p:nvSpPr>
            <p:cNvPr id="21574" name="Line 173"/>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5" name="Line 174"/>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grpSp>
        <p:nvGrpSpPr>
          <p:cNvPr id="10" name="Group 175"/>
          <p:cNvGrpSpPr/>
          <p:nvPr/>
        </p:nvGrpSpPr>
        <p:grpSpPr>
          <a:xfrm>
            <a:off x="2946400" y="3027362"/>
            <a:ext cx="304800" cy="228600"/>
            <a:chOff x="3936" y="3168"/>
            <a:chExt cx="144" cy="192"/>
          </a:xfrm>
        </p:grpSpPr>
        <p:sp>
          <p:nvSpPr>
            <p:cNvPr id="21572" name="Line 176"/>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3" name="Line 177"/>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grpSp>
        <p:nvGrpSpPr>
          <p:cNvPr id="11" name="Group 178"/>
          <p:cNvGrpSpPr/>
          <p:nvPr/>
        </p:nvGrpSpPr>
        <p:grpSpPr>
          <a:xfrm>
            <a:off x="4267200" y="3027362"/>
            <a:ext cx="304800" cy="228600"/>
            <a:chOff x="3936" y="3168"/>
            <a:chExt cx="144" cy="192"/>
          </a:xfrm>
        </p:grpSpPr>
        <p:sp>
          <p:nvSpPr>
            <p:cNvPr id="21570" name="Line 179"/>
            <p:cNvSpPr/>
            <p:nvPr/>
          </p:nvSpPr>
          <p:spPr>
            <a:xfrm>
              <a:off x="3936" y="3168"/>
              <a:ext cx="144" cy="0"/>
            </a:xfrm>
            <a:prstGeom prst="line">
              <a:avLst/>
            </a:prstGeom>
            <a:ln w="9525" cap="flat" cmpd="sng">
              <a:solidFill>
                <a:schemeClr val="tx1"/>
              </a:solidFill>
              <a:prstDash val="solid"/>
              <a:miter/>
              <a:headEnd type="none" w="med" len="med"/>
              <a:tailEnd type="none" w="med" len="med"/>
            </a:ln>
          </p:spPr>
        </p:sp>
        <p:sp>
          <p:nvSpPr>
            <p:cNvPr id="21571" name="Line 180"/>
            <p:cNvSpPr/>
            <p:nvPr/>
          </p:nvSpPr>
          <p:spPr>
            <a:xfrm>
              <a:off x="4080" y="3168"/>
              <a:ext cx="0" cy="192"/>
            </a:xfrm>
            <a:prstGeom prst="line">
              <a:avLst/>
            </a:prstGeom>
            <a:ln w="9525" cap="flat" cmpd="sng">
              <a:solidFill>
                <a:schemeClr val="tx1"/>
              </a:solidFill>
              <a:prstDash val="solid"/>
              <a:miter/>
              <a:headEnd type="none" w="med" len="med"/>
              <a:tailEnd type="none" w="med" len="med"/>
            </a:ln>
          </p:spPr>
        </p:sp>
      </p:grpSp>
      <p:sp>
        <p:nvSpPr>
          <p:cNvPr id="21547" name="Line 181"/>
          <p:cNvSpPr/>
          <p:nvPr/>
        </p:nvSpPr>
        <p:spPr>
          <a:xfrm flipV="1">
            <a:off x="3556000" y="2265362"/>
            <a:ext cx="101600" cy="38100"/>
          </a:xfrm>
          <a:prstGeom prst="line">
            <a:avLst/>
          </a:prstGeom>
          <a:ln w="9525" cap="flat" cmpd="sng">
            <a:solidFill>
              <a:schemeClr val="tx1"/>
            </a:solidFill>
            <a:prstDash val="solid"/>
            <a:miter/>
            <a:headEnd type="none" w="med" len="med"/>
            <a:tailEnd type="none" w="med" len="med"/>
          </a:ln>
        </p:spPr>
      </p:sp>
      <p:sp>
        <p:nvSpPr>
          <p:cNvPr id="21548" name="Line 182"/>
          <p:cNvSpPr/>
          <p:nvPr/>
        </p:nvSpPr>
        <p:spPr>
          <a:xfrm>
            <a:off x="3657600" y="2265362"/>
            <a:ext cx="0" cy="76200"/>
          </a:xfrm>
          <a:prstGeom prst="line">
            <a:avLst/>
          </a:prstGeom>
          <a:ln w="9525" cap="flat" cmpd="sng">
            <a:solidFill>
              <a:schemeClr val="tx1"/>
            </a:solidFill>
            <a:prstDash val="solid"/>
            <a:miter/>
            <a:headEnd type="none" w="med" len="med"/>
            <a:tailEnd type="none" w="med" len="med"/>
          </a:ln>
        </p:spPr>
      </p:sp>
      <p:grpSp>
        <p:nvGrpSpPr>
          <p:cNvPr id="12" name="Group 183"/>
          <p:cNvGrpSpPr/>
          <p:nvPr/>
        </p:nvGrpSpPr>
        <p:grpSpPr>
          <a:xfrm>
            <a:off x="5588000" y="2341562"/>
            <a:ext cx="101600" cy="76200"/>
            <a:chOff x="4464" y="1584"/>
            <a:chExt cx="96" cy="96"/>
          </a:xfrm>
        </p:grpSpPr>
        <p:sp>
          <p:nvSpPr>
            <p:cNvPr id="21568" name="Line 184"/>
            <p:cNvSpPr/>
            <p:nvPr/>
          </p:nvSpPr>
          <p:spPr>
            <a:xfrm>
              <a:off x="4464" y="1584"/>
              <a:ext cx="96" cy="0"/>
            </a:xfrm>
            <a:prstGeom prst="line">
              <a:avLst/>
            </a:prstGeom>
            <a:ln w="9525" cap="flat" cmpd="sng">
              <a:solidFill>
                <a:schemeClr val="tx1"/>
              </a:solidFill>
              <a:prstDash val="solid"/>
              <a:miter/>
              <a:headEnd type="none" w="med" len="med"/>
              <a:tailEnd type="none" w="med" len="med"/>
            </a:ln>
          </p:spPr>
        </p:sp>
        <p:sp>
          <p:nvSpPr>
            <p:cNvPr id="21569" name="Line 185"/>
            <p:cNvSpPr/>
            <p:nvPr/>
          </p:nvSpPr>
          <p:spPr>
            <a:xfrm>
              <a:off x="4560" y="1584"/>
              <a:ext cx="0" cy="96"/>
            </a:xfrm>
            <a:prstGeom prst="line">
              <a:avLst/>
            </a:prstGeom>
            <a:ln w="9525" cap="flat" cmpd="sng">
              <a:solidFill>
                <a:schemeClr val="tx1"/>
              </a:solidFill>
              <a:prstDash val="solid"/>
              <a:miter/>
              <a:headEnd type="none" w="med" len="med"/>
              <a:tailEnd type="none" w="med" len="med"/>
            </a:ln>
          </p:spPr>
        </p:sp>
      </p:grpSp>
      <p:grpSp>
        <p:nvGrpSpPr>
          <p:cNvPr id="13" name="Group 186"/>
          <p:cNvGrpSpPr/>
          <p:nvPr/>
        </p:nvGrpSpPr>
        <p:grpSpPr>
          <a:xfrm>
            <a:off x="5486400" y="2417762"/>
            <a:ext cx="101600" cy="76200"/>
            <a:chOff x="4464" y="1584"/>
            <a:chExt cx="96" cy="96"/>
          </a:xfrm>
        </p:grpSpPr>
        <p:sp>
          <p:nvSpPr>
            <p:cNvPr id="21566" name="Line 187"/>
            <p:cNvSpPr/>
            <p:nvPr/>
          </p:nvSpPr>
          <p:spPr>
            <a:xfrm>
              <a:off x="4464" y="1584"/>
              <a:ext cx="96" cy="0"/>
            </a:xfrm>
            <a:prstGeom prst="line">
              <a:avLst/>
            </a:prstGeom>
            <a:ln w="9525" cap="flat" cmpd="sng">
              <a:solidFill>
                <a:schemeClr val="tx1"/>
              </a:solidFill>
              <a:prstDash val="solid"/>
              <a:miter/>
              <a:headEnd type="none" w="med" len="med"/>
              <a:tailEnd type="none" w="med" len="med"/>
            </a:ln>
          </p:spPr>
        </p:sp>
        <p:sp>
          <p:nvSpPr>
            <p:cNvPr id="21567" name="Line 188"/>
            <p:cNvSpPr/>
            <p:nvPr/>
          </p:nvSpPr>
          <p:spPr>
            <a:xfrm>
              <a:off x="4560" y="1584"/>
              <a:ext cx="0" cy="96"/>
            </a:xfrm>
            <a:prstGeom prst="line">
              <a:avLst/>
            </a:prstGeom>
            <a:ln w="9525" cap="flat" cmpd="sng">
              <a:solidFill>
                <a:schemeClr val="tx1"/>
              </a:solidFill>
              <a:prstDash val="solid"/>
              <a:miter/>
              <a:headEnd type="none" w="med" len="med"/>
              <a:tailEnd type="none" w="med" len="med"/>
            </a:ln>
          </p:spPr>
        </p:sp>
      </p:grpSp>
      <p:sp>
        <p:nvSpPr>
          <p:cNvPr id="21551" name="Arc 189"/>
          <p:cNvSpPr/>
          <p:nvPr/>
        </p:nvSpPr>
        <p:spPr>
          <a:xfrm flipH="1">
            <a:off x="2641600" y="2722562"/>
            <a:ext cx="406400" cy="152400"/>
          </a:xfrm>
          <a:custGeom>
            <a:avLst/>
            <a:gdLst>
              <a:gd name="txL" fmla="*/ 0 w 21600"/>
              <a:gd name="txT" fmla="*/ 0 h 20993"/>
              <a:gd name="txR" fmla="*/ 21600 w 21600"/>
              <a:gd name="txB" fmla="*/ 20993 h 20993"/>
            </a:gdLst>
            <a:ahLst/>
            <a:cxnLst>
              <a:cxn ang="0">
                <a:pos x="2147483647" y="0"/>
              </a:cxn>
              <a:cxn ang="0">
                <a:pos x="2147483647" y="2147483647"/>
              </a:cxn>
              <a:cxn ang="0">
                <a:pos x="0" y="2147483647"/>
              </a:cxn>
            </a:cxnLst>
            <a:rect l="txL" t="txT" r="txR" b="txB"/>
            <a:pathLst>
              <a:path w="21600" h="20993" fill="none">
                <a:moveTo>
                  <a:pt x="5084" y="0"/>
                </a:moveTo>
                <a:cubicBezTo>
                  <a:pt x="14775" y="2347"/>
                  <a:pt x="21600" y="11022"/>
                  <a:pt x="21600" y="20993"/>
                </a:cubicBezTo>
              </a:path>
              <a:path w="21600" h="20993" stroke="0">
                <a:moveTo>
                  <a:pt x="5084" y="0"/>
                </a:moveTo>
                <a:cubicBezTo>
                  <a:pt x="14775" y="2347"/>
                  <a:pt x="21600" y="11022"/>
                  <a:pt x="21600" y="20993"/>
                </a:cubicBezTo>
                <a:lnTo>
                  <a:pt x="0" y="20993"/>
                </a:lnTo>
                <a:lnTo>
                  <a:pt x="5084" y="0"/>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sp>
        <p:nvSpPr>
          <p:cNvPr id="21552" name="Arc 190"/>
          <p:cNvSpPr/>
          <p:nvPr/>
        </p:nvSpPr>
        <p:spPr>
          <a:xfrm>
            <a:off x="2946400" y="2722562"/>
            <a:ext cx="304800" cy="152400"/>
          </a:xfrm>
          <a:custGeom>
            <a:avLst/>
            <a:gdLst>
              <a:gd name="txL" fmla="*/ 0 w 21600"/>
              <a:gd name="txT" fmla="*/ 0 h 21600"/>
              <a:gd name="txR" fmla="*/ 21600 w 21600"/>
              <a:gd name="txB" fmla="*/ 21600 h 21600"/>
            </a:gdLst>
            <a:ahLst/>
            <a:cxnLst>
              <a:cxn ang="0">
                <a:pos x="0" y="0"/>
              </a:cxn>
              <a:cxn ang="0">
                <a:pos x="2147483647" y="2147483647"/>
              </a:cxn>
              <a:cxn ang="0">
                <a:pos x="0" y="2147483647"/>
              </a:cxn>
            </a:cxnLst>
            <a:rect l="txL" t="txT" r="txR" b="txB"/>
            <a:pathLst>
              <a:path w="21600" h="21600" fill="none">
                <a:moveTo>
                  <a:pt x="-1" y="0"/>
                </a:moveTo>
                <a:cubicBezTo>
                  <a:pt x="11929" y="0"/>
                  <a:pt x="21600" y="9670"/>
                  <a:pt x="21600" y="21600"/>
                </a:cubicBezTo>
              </a:path>
              <a:path w="21600" h="21600" stroke="0">
                <a:moveTo>
                  <a:pt x="-1" y="0"/>
                </a:moveTo>
                <a:cubicBezTo>
                  <a:pt x="11929" y="0"/>
                  <a:pt x="21600" y="9670"/>
                  <a:pt x="21600" y="21600"/>
                </a:cubicBezTo>
                <a:lnTo>
                  <a:pt x="0" y="21600"/>
                </a:lnTo>
                <a:lnTo>
                  <a:pt x="-1" y="0"/>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sp>
        <p:nvSpPr>
          <p:cNvPr id="21553" name="Line 191"/>
          <p:cNvSpPr/>
          <p:nvPr/>
        </p:nvSpPr>
        <p:spPr>
          <a:xfrm>
            <a:off x="2743200" y="2646362"/>
            <a:ext cx="101600" cy="228600"/>
          </a:xfrm>
          <a:prstGeom prst="line">
            <a:avLst/>
          </a:prstGeom>
          <a:ln w="9525" cap="flat" cmpd="sng">
            <a:solidFill>
              <a:schemeClr val="tx1"/>
            </a:solidFill>
            <a:prstDash val="solid"/>
            <a:miter/>
            <a:headEnd type="none" w="med" len="med"/>
            <a:tailEnd type="none" w="med" len="med"/>
          </a:ln>
        </p:spPr>
      </p:sp>
      <p:sp>
        <p:nvSpPr>
          <p:cNvPr id="21554" name="Line 192"/>
          <p:cNvSpPr/>
          <p:nvPr/>
        </p:nvSpPr>
        <p:spPr>
          <a:xfrm flipH="1">
            <a:off x="3048000" y="2646362"/>
            <a:ext cx="101600" cy="228600"/>
          </a:xfrm>
          <a:prstGeom prst="line">
            <a:avLst/>
          </a:prstGeom>
          <a:ln w="9525" cap="flat" cmpd="sng">
            <a:solidFill>
              <a:schemeClr val="tx1"/>
            </a:solidFill>
            <a:prstDash val="solid"/>
            <a:miter/>
            <a:headEnd type="none" w="med" len="med"/>
            <a:tailEnd type="none" w="med" len="med"/>
          </a:ln>
        </p:spPr>
      </p:sp>
      <p:sp>
        <p:nvSpPr>
          <p:cNvPr id="21555" name="Arc 193"/>
          <p:cNvSpPr/>
          <p:nvPr/>
        </p:nvSpPr>
        <p:spPr>
          <a:xfrm>
            <a:off x="3862917" y="2722562"/>
            <a:ext cx="491067" cy="242888"/>
          </a:xfrm>
          <a:custGeom>
            <a:avLst/>
            <a:gdLst>
              <a:gd name="txL" fmla="*/ 0 w 26144"/>
              <a:gd name="txT" fmla="*/ 0 h 22939"/>
              <a:gd name="txR" fmla="*/ 26144 w 26144"/>
              <a:gd name="txB" fmla="*/ 22939 h 22939"/>
            </a:gdLst>
            <a:ahLst/>
            <a:cxnLst>
              <a:cxn ang="0">
                <a:pos x="2147483647" y="2147483647"/>
              </a:cxn>
              <a:cxn ang="0">
                <a:pos x="2147483647" y="2147483647"/>
              </a:cxn>
              <a:cxn ang="0">
                <a:pos x="2147483647" y="2147483647"/>
              </a:cxn>
            </a:cxnLst>
            <a:rect l="txL" t="txT" r="txR" b="txB"/>
            <a:pathLst>
              <a:path w="26144" h="22939" fill="none">
                <a:moveTo>
                  <a:pt x="41" y="22939"/>
                </a:moveTo>
                <a:cubicBezTo>
                  <a:pt x="13" y="22493"/>
                  <a:pt x="0" y="22046"/>
                  <a:pt x="0" y="21600"/>
                </a:cubicBezTo>
                <a:cubicBezTo>
                  <a:pt x="0" y="9670"/>
                  <a:pt x="9670" y="0"/>
                  <a:pt x="21600" y="0"/>
                </a:cubicBezTo>
                <a:cubicBezTo>
                  <a:pt x="23127" y="-1"/>
                  <a:pt x="24650" y="162"/>
                  <a:pt x="26143" y="483"/>
                </a:cubicBezTo>
              </a:path>
              <a:path w="26144" h="22939" stroke="0">
                <a:moveTo>
                  <a:pt x="41" y="22939"/>
                </a:moveTo>
                <a:cubicBezTo>
                  <a:pt x="13" y="22493"/>
                  <a:pt x="0" y="22046"/>
                  <a:pt x="0" y="21600"/>
                </a:cubicBezTo>
                <a:cubicBezTo>
                  <a:pt x="0" y="9670"/>
                  <a:pt x="9670" y="0"/>
                  <a:pt x="21600" y="0"/>
                </a:cubicBezTo>
                <a:cubicBezTo>
                  <a:pt x="23127" y="-1"/>
                  <a:pt x="24650" y="162"/>
                  <a:pt x="26143" y="483"/>
                </a:cubicBezTo>
                <a:lnTo>
                  <a:pt x="21600" y="21600"/>
                </a:lnTo>
                <a:lnTo>
                  <a:pt x="41" y="22939"/>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sp>
        <p:nvSpPr>
          <p:cNvPr id="21556" name="Arc 194"/>
          <p:cNvSpPr/>
          <p:nvPr/>
        </p:nvSpPr>
        <p:spPr>
          <a:xfrm>
            <a:off x="4368800" y="2722562"/>
            <a:ext cx="440267" cy="228600"/>
          </a:xfrm>
          <a:custGeom>
            <a:avLst/>
            <a:gdLst>
              <a:gd name="txL" fmla="*/ 0 w 23453"/>
              <a:gd name="txT" fmla="*/ 0 h 21600"/>
              <a:gd name="txR" fmla="*/ 23453 w 23453"/>
              <a:gd name="txB" fmla="*/ 21600 h 21600"/>
            </a:gdLst>
            <a:ahLst/>
            <a:cxnLst>
              <a:cxn ang="0">
                <a:pos x="0" y="2147483647"/>
              </a:cxn>
              <a:cxn ang="0">
                <a:pos x="2147483647" y="2147483647"/>
              </a:cxn>
              <a:cxn ang="0">
                <a:pos x="2147483647" y="2147483647"/>
              </a:cxn>
            </a:cxnLst>
            <a:rect l="txL" t="txT" r="txR" b="txB"/>
            <a:pathLst>
              <a:path w="23453" h="21600" fill="none">
                <a:moveTo>
                  <a:pt x="-1" y="79"/>
                </a:moveTo>
                <a:cubicBezTo>
                  <a:pt x="616" y="26"/>
                  <a:pt x="1234" y="-1"/>
                  <a:pt x="1853" y="0"/>
                </a:cubicBezTo>
                <a:cubicBezTo>
                  <a:pt x="13782" y="0"/>
                  <a:pt x="23453" y="9670"/>
                  <a:pt x="23453" y="21600"/>
                </a:cubicBezTo>
              </a:path>
              <a:path w="23453" h="21600" stroke="0">
                <a:moveTo>
                  <a:pt x="-1" y="79"/>
                </a:moveTo>
                <a:cubicBezTo>
                  <a:pt x="616" y="26"/>
                  <a:pt x="1234" y="-1"/>
                  <a:pt x="1853" y="0"/>
                </a:cubicBezTo>
                <a:cubicBezTo>
                  <a:pt x="13782" y="0"/>
                  <a:pt x="23453" y="9670"/>
                  <a:pt x="23453" y="21600"/>
                </a:cubicBezTo>
                <a:lnTo>
                  <a:pt x="1853" y="21600"/>
                </a:lnTo>
                <a:lnTo>
                  <a:pt x="-1" y="79"/>
                </a:lnTo>
                <a:close/>
              </a:path>
            </a:pathLst>
          </a:custGeom>
          <a:noFill/>
          <a:ln w="9525" cap="flat" cmpd="sng">
            <a:solidFill>
              <a:schemeClr val="tx1"/>
            </a:solidFill>
            <a:prstDash val="solid"/>
            <a:miter/>
            <a:headEnd type="none" w="med" len="med"/>
            <a:tailEnd type="none" w="med" len="med"/>
          </a:ln>
        </p:spPr>
        <p:txBody>
          <a:bodyPr wrap="none" anchor="ctr"/>
          <a:lstStyle/>
          <a:p>
            <a:endParaRPr dirty="0">
              <a:latin typeface="Arial" panose="020B0604020202020204" pitchFamily="34" charset="0"/>
            </a:endParaRPr>
          </a:p>
        </p:txBody>
      </p:sp>
      <p:grpSp>
        <p:nvGrpSpPr>
          <p:cNvPr id="14" name="Group 195"/>
          <p:cNvGrpSpPr/>
          <p:nvPr/>
        </p:nvGrpSpPr>
        <p:grpSpPr>
          <a:xfrm>
            <a:off x="3860800" y="2722562"/>
            <a:ext cx="304800" cy="190500"/>
            <a:chOff x="3696" y="1824"/>
            <a:chExt cx="144" cy="120"/>
          </a:xfrm>
        </p:grpSpPr>
        <p:sp>
          <p:nvSpPr>
            <p:cNvPr id="21564" name="Line 196"/>
            <p:cNvSpPr/>
            <p:nvPr/>
          </p:nvSpPr>
          <p:spPr>
            <a:xfrm>
              <a:off x="3696" y="1824"/>
              <a:ext cx="144" cy="72"/>
            </a:xfrm>
            <a:prstGeom prst="line">
              <a:avLst/>
            </a:prstGeom>
            <a:ln w="9525" cap="flat" cmpd="sng">
              <a:solidFill>
                <a:schemeClr val="tx1"/>
              </a:solidFill>
              <a:prstDash val="solid"/>
              <a:miter/>
              <a:headEnd type="none" w="med" len="med"/>
              <a:tailEnd type="none" w="med" len="med"/>
            </a:ln>
          </p:spPr>
        </p:sp>
        <p:sp>
          <p:nvSpPr>
            <p:cNvPr id="21565" name="Line 197"/>
            <p:cNvSpPr/>
            <p:nvPr/>
          </p:nvSpPr>
          <p:spPr>
            <a:xfrm>
              <a:off x="3696" y="1872"/>
              <a:ext cx="144" cy="72"/>
            </a:xfrm>
            <a:prstGeom prst="line">
              <a:avLst/>
            </a:prstGeom>
            <a:ln w="9525" cap="flat" cmpd="sng">
              <a:solidFill>
                <a:schemeClr val="tx1"/>
              </a:solidFill>
              <a:prstDash val="solid"/>
              <a:miter/>
              <a:headEnd type="none" w="med" len="med"/>
              <a:tailEnd type="none" w="med" len="med"/>
            </a:ln>
          </p:spPr>
        </p:sp>
      </p:grpSp>
      <p:grpSp>
        <p:nvGrpSpPr>
          <p:cNvPr id="15" name="Group 198"/>
          <p:cNvGrpSpPr/>
          <p:nvPr/>
        </p:nvGrpSpPr>
        <p:grpSpPr>
          <a:xfrm>
            <a:off x="4368800" y="2722562"/>
            <a:ext cx="304800" cy="152400"/>
            <a:chOff x="3936" y="1824"/>
            <a:chExt cx="144" cy="96"/>
          </a:xfrm>
        </p:grpSpPr>
        <p:sp>
          <p:nvSpPr>
            <p:cNvPr id="21562" name="Line 199"/>
            <p:cNvSpPr/>
            <p:nvPr/>
          </p:nvSpPr>
          <p:spPr>
            <a:xfrm flipH="1">
              <a:off x="3984" y="1824"/>
              <a:ext cx="96" cy="96"/>
            </a:xfrm>
            <a:prstGeom prst="line">
              <a:avLst/>
            </a:prstGeom>
            <a:ln w="9525" cap="flat" cmpd="sng">
              <a:solidFill>
                <a:schemeClr val="tx1"/>
              </a:solidFill>
              <a:prstDash val="solid"/>
              <a:miter/>
              <a:headEnd type="none" w="med" len="med"/>
              <a:tailEnd type="none" w="med" len="med"/>
            </a:ln>
          </p:spPr>
        </p:sp>
        <p:sp>
          <p:nvSpPr>
            <p:cNvPr id="21563" name="Line 200"/>
            <p:cNvSpPr/>
            <p:nvPr/>
          </p:nvSpPr>
          <p:spPr>
            <a:xfrm flipH="1">
              <a:off x="3936" y="1824"/>
              <a:ext cx="96" cy="96"/>
            </a:xfrm>
            <a:prstGeom prst="line">
              <a:avLst/>
            </a:prstGeom>
            <a:ln w="9525" cap="flat" cmpd="sng">
              <a:solidFill>
                <a:schemeClr val="tx1"/>
              </a:solidFill>
              <a:prstDash val="solid"/>
              <a:miter/>
              <a:headEnd type="none" w="med" len="med"/>
              <a:tailEnd type="none" w="med" len="med"/>
            </a:ln>
          </p:spPr>
        </p:sp>
      </p:grpSp>
      <p:cxnSp>
        <p:nvCxnSpPr>
          <p:cNvPr id="21561" name="Straight Connector 102"/>
          <p:cNvCxnSpPr>
            <a:stCxn id="21514" idx="0"/>
          </p:cNvCxnSpPr>
          <p:nvPr/>
        </p:nvCxnSpPr>
        <p:spPr>
          <a:xfrm>
            <a:off x="609600" y="3255962"/>
            <a:ext cx="1219200" cy="0"/>
          </a:xfrm>
          <a:prstGeom prst="line">
            <a:avLst/>
          </a:prstGeom>
          <a:ln w="9525" cap="flat" cmpd="sng">
            <a:solidFill>
              <a:schemeClr val="tx1"/>
            </a:solidFill>
            <a:prstDash val="dash"/>
            <a:headEnd type="none" w="med" len="med"/>
            <a:tailEnd type="none" w="med" len="med"/>
          </a:ln>
        </p:spPr>
      </p:cxnSp>
      <p:sp>
        <p:nvSpPr>
          <p:cNvPr id="95" name="Text Box 3"/>
          <p:cNvSpPr txBox="1"/>
          <p:nvPr/>
        </p:nvSpPr>
        <p:spPr>
          <a:xfrm>
            <a:off x="203200" y="381000"/>
            <a:ext cx="11176000" cy="523220"/>
          </a:xfrm>
          <a:prstGeom prst="rect">
            <a:avLst/>
          </a:prstGeom>
          <a:noFill/>
          <a:ln w="9525">
            <a:noFill/>
          </a:ln>
        </p:spPr>
        <p:txBody>
          <a:bodyPr wrap="square">
            <a:spAutoFit/>
          </a:bodyPr>
          <a:lstStyle/>
          <a:p>
            <a:pPr algn="just">
              <a:spcBef>
                <a:spcPct val="50000"/>
              </a:spcBef>
            </a:pPr>
            <a:r>
              <a:rPr lang="en-US" sz="2800" dirty="0" err="1" smtClean="0"/>
              <a:t>Bài</a:t>
            </a:r>
            <a:r>
              <a:rPr lang="en-US" sz="2800" dirty="0" smtClean="0"/>
              <a:t> 1b </a:t>
            </a:r>
            <a:r>
              <a:rPr lang="vi-VN" sz="2800" dirty="0" smtClean="0"/>
              <a:t>:</a:t>
            </a:r>
            <a:r>
              <a:rPr lang="en-US" sz="2800" dirty="0" smtClean="0"/>
              <a:t> </a:t>
            </a:r>
            <a:r>
              <a:rPr lang="en-US" sz="2800" dirty="0" err="1" smtClean="0"/>
              <a:t>Áp</a:t>
            </a:r>
            <a:r>
              <a:rPr lang="en-US" sz="2800" dirty="0" smtClean="0"/>
              <a:t> </a:t>
            </a:r>
            <a:r>
              <a:rPr lang="en-US" sz="2800" dirty="0" err="1" smtClean="0"/>
              <a:t>dụng</a:t>
            </a:r>
            <a:r>
              <a:rPr lang="en-US" sz="2800" dirty="0" smtClean="0"/>
              <a:t>  </a:t>
            </a:r>
            <a:r>
              <a:rPr lang="en-US" sz="2800" dirty="0" err="1" smtClean="0"/>
              <a:t>định</a:t>
            </a:r>
            <a:r>
              <a:rPr lang="en-US" sz="2800" dirty="0" smtClean="0"/>
              <a:t> </a:t>
            </a:r>
            <a:r>
              <a:rPr lang="en-US" sz="2800" dirty="0" err="1" smtClean="0"/>
              <a:t>luật</a:t>
            </a:r>
            <a:r>
              <a:rPr lang="en-US" sz="2800" dirty="0" smtClean="0"/>
              <a:t> </a:t>
            </a:r>
            <a:r>
              <a:rPr lang="en-US" sz="2800" dirty="0" err="1" smtClean="0"/>
              <a:t>phản</a:t>
            </a:r>
            <a:r>
              <a:rPr lang="en-US" sz="2800" dirty="0" smtClean="0"/>
              <a:t> </a:t>
            </a:r>
            <a:r>
              <a:rPr lang="en-US" sz="2800" dirty="0" err="1" smtClean="0"/>
              <a:t>xạ</a:t>
            </a:r>
            <a:r>
              <a:rPr lang="en-US" sz="2800" dirty="0" smtClean="0"/>
              <a:t> </a:t>
            </a:r>
            <a:r>
              <a:rPr lang="en-US" sz="2800" dirty="0" err="1" smtClean="0"/>
              <a:t>ánh</a:t>
            </a:r>
            <a:r>
              <a:rPr lang="en-US" sz="2800" dirty="0" smtClean="0"/>
              <a:t> </a:t>
            </a:r>
            <a:r>
              <a:rPr lang="en-US" sz="2800" dirty="0" err="1" smtClean="0"/>
              <a:t>sáng</a:t>
            </a:r>
            <a:r>
              <a:rPr lang="en-US" sz="2800" dirty="0" smtClean="0"/>
              <a:t>:</a:t>
            </a:r>
            <a:endParaRPr sz="2800" dirty="0">
              <a:latin typeface="Times New Roman" panose="02020603050405020304" pitchFamily="18" charset="0"/>
              <a:ea typeface="Times New Roman" panose="02020603050405020304" pitchFamily="18" charset="0"/>
            </a:endParaRPr>
          </a:p>
        </p:txBody>
      </p:sp>
      <p:grpSp>
        <p:nvGrpSpPr>
          <p:cNvPr id="16" name="Group 131"/>
          <p:cNvGrpSpPr/>
          <p:nvPr/>
        </p:nvGrpSpPr>
        <p:grpSpPr>
          <a:xfrm>
            <a:off x="1524000" y="3262745"/>
            <a:ext cx="1016000" cy="152400"/>
            <a:chOff x="912" y="3696"/>
            <a:chExt cx="480" cy="96"/>
          </a:xfrm>
        </p:grpSpPr>
        <p:sp>
          <p:nvSpPr>
            <p:cNvPr id="93"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94"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96"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97"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98"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grpSp>
        <p:nvGrpSpPr>
          <p:cNvPr id="17" name="Group 131"/>
          <p:cNvGrpSpPr/>
          <p:nvPr/>
        </p:nvGrpSpPr>
        <p:grpSpPr>
          <a:xfrm>
            <a:off x="406400" y="3276595"/>
            <a:ext cx="1016000" cy="152400"/>
            <a:chOff x="912" y="3696"/>
            <a:chExt cx="480" cy="96"/>
          </a:xfrm>
        </p:grpSpPr>
        <p:sp>
          <p:nvSpPr>
            <p:cNvPr id="100" name="Line 132"/>
            <p:cNvSpPr/>
            <p:nvPr/>
          </p:nvSpPr>
          <p:spPr>
            <a:xfrm flipV="1">
              <a:off x="912" y="3696"/>
              <a:ext cx="96" cy="96"/>
            </a:xfrm>
            <a:prstGeom prst="line">
              <a:avLst/>
            </a:prstGeom>
            <a:ln w="9525" cap="flat" cmpd="sng">
              <a:solidFill>
                <a:schemeClr val="tx1"/>
              </a:solidFill>
              <a:prstDash val="solid"/>
              <a:headEnd type="none" w="med" len="med"/>
              <a:tailEnd type="none" w="med" len="med"/>
            </a:ln>
          </p:spPr>
        </p:sp>
        <p:sp>
          <p:nvSpPr>
            <p:cNvPr id="101" name="Line 133"/>
            <p:cNvSpPr/>
            <p:nvPr/>
          </p:nvSpPr>
          <p:spPr>
            <a:xfrm flipV="1">
              <a:off x="1008" y="3696"/>
              <a:ext cx="96" cy="96"/>
            </a:xfrm>
            <a:prstGeom prst="line">
              <a:avLst/>
            </a:prstGeom>
            <a:ln w="9525" cap="flat" cmpd="sng">
              <a:solidFill>
                <a:schemeClr val="tx1"/>
              </a:solidFill>
              <a:prstDash val="solid"/>
              <a:headEnd type="none" w="med" len="med"/>
              <a:tailEnd type="none" w="med" len="med"/>
            </a:ln>
          </p:spPr>
        </p:sp>
        <p:sp>
          <p:nvSpPr>
            <p:cNvPr id="102" name="Line 134"/>
            <p:cNvSpPr/>
            <p:nvPr/>
          </p:nvSpPr>
          <p:spPr>
            <a:xfrm flipV="1">
              <a:off x="1104" y="3696"/>
              <a:ext cx="96" cy="96"/>
            </a:xfrm>
            <a:prstGeom prst="line">
              <a:avLst/>
            </a:prstGeom>
            <a:ln w="9525" cap="flat" cmpd="sng">
              <a:solidFill>
                <a:schemeClr val="tx1"/>
              </a:solidFill>
              <a:prstDash val="solid"/>
              <a:headEnd type="none" w="med" len="med"/>
              <a:tailEnd type="none" w="med" len="med"/>
            </a:ln>
          </p:spPr>
        </p:sp>
        <p:sp>
          <p:nvSpPr>
            <p:cNvPr id="103" name="Line 135"/>
            <p:cNvSpPr/>
            <p:nvPr/>
          </p:nvSpPr>
          <p:spPr>
            <a:xfrm flipV="1">
              <a:off x="1200" y="3696"/>
              <a:ext cx="96" cy="96"/>
            </a:xfrm>
            <a:prstGeom prst="line">
              <a:avLst/>
            </a:prstGeom>
            <a:ln w="9525" cap="flat" cmpd="sng">
              <a:solidFill>
                <a:schemeClr val="tx1"/>
              </a:solidFill>
              <a:prstDash val="solid"/>
              <a:headEnd type="none" w="med" len="med"/>
              <a:tailEnd type="none" w="med" len="med"/>
            </a:ln>
          </p:spPr>
        </p:sp>
        <p:sp>
          <p:nvSpPr>
            <p:cNvPr id="104" name="Line 136"/>
            <p:cNvSpPr/>
            <p:nvPr/>
          </p:nvSpPr>
          <p:spPr>
            <a:xfrm flipV="1">
              <a:off x="1296" y="3696"/>
              <a:ext cx="96" cy="96"/>
            </a:xfrm>
            <a:prstGeom prst="line">
              <a:avLst/>
            </a:prstGeom>
            <a:ln w="9525" cap="flat" cmpd="sng">
              <a:solidFill>
                <a:schemeClr val="tx1"/>
              </a:solidFill>
              <a:prstDash val="solid"/>
              <a:headEnd type="none" w="med" len="med"/>
              <a:tailEnd type="none" w="med" len="med"/>
            </a:ln>
          </p:spPr>
        </p:sp>
      </p:gr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loigiaihay.com/picture/2022/0322/33.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9601" y="152400"/>
            <a:ext cx="10528300" cy="280035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04800" y="3320536"/>
            <a:ext cx="11582400" cy="1815882"/>
          </a:xfrm>
          <a:prstGeom prst="rect">
            <a:avLst/>
          </a:prstGeom>
        </p:spPr>
        <p:txBody>
          <a:bodyPr wrap="square">
            <a:spAutoFit/>
          </a:bodyPr>
          <a:lstStyle/>
          <a:p>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2 : </a:t>
            </a:r>
            <a:r>
              <a:rPr lang="vi-VN" sz="2800" dirty="0" smtClean="0">
                <a:latin typeface="Times New Roman" panose="02020603050405020304" pitchFamily="18" charset="0"/>
                <a:cs typeface="Times New Roman" panose="02020603050405020304" pitchFamily="18" charset="0"/>
              </a:rPr>
              <a:t>Khoảng </a:t>
            </a:r>
            <a:r>
              <a:rPr lang="vi-VN" sz="2800" dirty="0">
                <a:latin typeface="Times New Roman" panose="02020603050405020304" pitchFamily="18" charset="0"/>
                <a:cs typeface="Times New Roman" panose="02020603050405020304" pitchFamily="18" charset="0"/>
              </a:rPr>
              <a:t>cách từ bức tường đến gương phẳng là: </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1 </a:t>
            </a:r>
            <a:r>
              <a:rPr lang="vi-VN" sz="2800" dirty="0">
                <a:latin typeface="Times New Roman" panose="02020603050405020304" pitchFamily="18" charset="0"/>
                <a:cs typeface="Times New Roman" panose="02020603050405020304" pitchFamily="18" charset="0"/>
              </a:rPr>
              <a:t>+ 2 = 3 (m)</a:t>
            </a:r>
          </a:p>
          <a:p>
            <a:r>
              <a:rPr lang="vi-VN" sz="2800" dirty="0">
                <a:latin typeface="Times New Roman" panose="02020603050405020304" pitchFamily="18" charset="0"/>
                <a:cs typeface="Times New Roman" panose="02020603050405020304" pitchFamily="18" charset="0"/>
              </a:rPr>
              <a:t>=&gt; Ảnh của bức tường sau gương là 3 m</a:t>
            </a:r>
          </a:p>
          <a:p>
            <a:r>
              <a:rPr lang="vi-VN" sz="2800" dirty="0">
                <a:latin typeface="Times New Roman" panose="02020603050405020304" pitchFamily="18" charset="0"/>
                <a:cs typeface="Times New Roman" panose="02020603050405020304" pitchFamily="18" charset="0"/>
              </a:rPr>
              <a:t>=&gt; Ảnh của bức tường tạo bởi gương cách nơi học sinh đứng là: 2 + 3 = 5 (m</a:t>
            </a:r>
            <a:r>
              <a:rPr lang="vi-VN" sz="2800" dirty="0" smtClean="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 y="685800"/>
            <a:ext cx="12191999" cy="62484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imgEffect>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422402" y="3281903"/>
            <a:ext cx="8074599" cy="2737899"/>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0" y="-1143000"/>
            <a:ext cx="11887200" cy="8077200"/>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ounded Rectangle 23"/>
          <p:cNvSpPr/>
          <p:nvPr/>
        </p:nvSpPr>
        <p:spPr>
          <a:xfrm>
            <a:off x="174649" y="3112407"/>
            <a:ext cx="2641600" cy="145959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không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3048002" y="3124200"/>
            <a:ext cx="276570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endParaRPr lang="en-US" sz="2400" dirty="0">
              <a:solidFill>
                <a:srgbClr val="0033CC"/>
              </a:solidFill>
            </a:endParaRPr>
          </a:p>
        </p:txBody>
      </p:sp>
      <p:sp>
        <p:nvSpPr>
          <p:cNvPr id="26" name="Rounded Rectangle 25"/>
          <p:cNvSpPr/>
          <p:nvPr/>
        </p:nvSpPr>
        <p:spPr>
          <a:xfrm>
            <a:off x="9217051" y="3112407"/>
            <a:ext cx="287335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 </a:t>
            </a:r>
            <a:endParaRPr lang="en-US" sz="2400" dirty="0">
              <a:solidFill>
                <a:srgbClr val="0033CC"/>
              </a:solidFill>
            </a:endParaRPr>
          </a:p>
        </p:txBody>
      </p:sp>
      <p:sp>
        <p:nvSpPr>
          <p:cNvPr id="27" name="Rounded Rectangle 26"/>
          <p:cNvSpPr/>
          <p:nvPr/>
        </p:nvSpPr>
        <p:spPr>
          <a:xfrm>
            <a:off x="6096000" y="3124200"/>
            <a:ext cx="2743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p>
        </p:txBody>
      </p:sp>
      <p:pic>
        <p:nvPicPr>
          <p:cNvPr id="29" name="Picture 11" descr="C:\Users\ADMIN\Desktop\Giai cuu dai duong 2\seashell-border-382756.jpg"/>
          <p:cNvPicPr>
            <a:picLocks noChangeAspect="1" noChangeArrowheads="1"/>
          </p:cNvPicPr>
          <p:nvPr/>
        </p:nvPicPr>
        <p:blipFill>
          <a:blip r:embed="rId6" cstate="print">
            <a:extLst>
              <a:ext uri="{BEBA8EAE-BF5A-486C-A8C5-ECC9F3942E4B}">
                <a14:imgProps xmlns="" xmlns:a14="http://schemas.microsoft.com/office/drawing/2010/main">
                  <a14:imgLayer r:embed="rId7">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2352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454400" y="1676401"/>
            <a:ext cx="5588000"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0579859" y="4772027"/>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C:\Users\ADMIN\Desktop\Doremon cau ca ( trac nghiem )\Picture1 (2).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7" name="Picture 3" descr="C:\Users\ADMIN\Desktop\Picture2.pn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17">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1">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7">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3">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8698523" y="22335"/>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3985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24"/>
                                        </p:tgtEl>
                                      </p:cBhvr>
                                    </p:animEffect>
                                    <p:anim calcmode="lin" valueType="num">
                                      <p:cBhvr>
                                        <p:cTn id="50" dur="1000"/>
                                        <p:tgtEl>
                                          <p:spTgt spid="24"/>
                                        </p:tgtEl>
                                        <p:attrNameLst>
                                          <p:attrName>ppt_x</p:attrName>
                                        </p:attrNameLst>
                                      </p:cBhvr>
                                      <p:tavLst>
                                        <p:tav tm="0">
                                          <p:val>
                                            <p:strVal val="ppt_x"/>
                                          </p:val>
                                        </p:tav>
                                        <p:tav tm="100000">
                                          <p:val>
                                            <p:strVal val="ppt_x"/>
                                          </p:val>
                                        </p:tav>
                                      </p:tavLst>
                                    </p:anim>
                                    <p:anim calcmode="lin" valueType="num">
                                      <p:cBhvr>
                                        <p:cTn id="51" dur="1000"/>
                                        <p:tgtEl>
                                          <p:spTgt spid="24"/>
                                        </p:tgtEl>
                                        <p:attrNameLst>
                                          <p:attrName>ppt_y</p:attrName>
                                        </p:attrNameLst>
                                      </p:cBhvr>
                                      <p:tavLst>
                                        <p:tav tm="0">
                                          <p:val>
                                            <p:strVal val="ppt_y"/>
                                          </p:val>
                                        </p:tav>
                                        <p:tav tm="100000">
                                          <p:val>
                                            <p:strVal val="ppt_y+.1"/>
                                          </p:val>
                                        </p:tav>
                                      </p:tavLst>
                                    </p:anim>
                                    <p:set>
                                      <p:cBhvr>
                                        <p:cTn id="5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3" restart="whenNotActive" fill="hold" evtFilter="cancelBubble" nodeType="interactiveSeq">
                <p:stCondLst>
                  <p:cond evt="onClick" delay="0">
                    <p:tgtEl>
                      <p:spTgt spid="25"/>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clickEffect">
                                  <p:stCondLst>
                                    <p:cond delay="0"/>
                                  </p:stCondLst>
                                  <p:childTnLst>
                                    <p:animEffect transition="out" filter="fade">
                                      <p:cBhvr>
                                        <p:cTn id="57" dur="1000"/>
                                        <p:tgtEl>
                                          <p:spTgt spid="25"/>
                                        </p:tgtEl>
                                      </p:cBhvr>
                                    </p:animEffect>
                                    <p:anim calcmode="lin" valueType="num">
                                      <p:cBhvr>
                                        <p:cTn id="58" dur="1000"/>
                                        <p:tgtEl>
                                          <p:spTgt spid="25"/>
                                        </p:tgtEl>
                                        <p:attrNameLst>
                                          <p:attrName>ppt_x</p:attrName>
                                        </p:attrNameLst>
                                      </p:cBhvr>
                                      <p:tavLst>
                                        <p:tav tm="0">
                                          <p:val>
                                            <p:strVal val="ppt_x"/>
                                          </p:val>
                                        </p:tav>
                                        <p:tav tm="100000">
                                          <p:val>
                                            <p:strVal val="ppt_x"/>
                                          </p:val>
                                        </p:tav>
                                      </p:tavLst>
                                    </p:anim>
                                    <p:anim calcmode="lin" valueType="num">
                                      <p:cBhvr>
                                        <p:cTn id="59" dur="1000"/>
                                        <p:tgtEl>
                                          <p:spTgt spid="25"/>
                                        </p:tgtEl>
                                        <p:attrNameLst>
                                          <p:attrName>ppt_y</p:attrName>
                                        </p:attrNameLst>
                                      </p:cBhvr>
                                      <p:tavLst>
                                        <p:tav tm="0">
                                          <p:val>
                                            <p:strVal val="ppt_y"/>
                                          </p:val>
                                        </p:tav>
                                        <p:tav tm="100000">
                                          <p:val>
                                            <p:strVal val="ppt_y+.1"/>
                                          </p:val>
                                        </p:tav>
                                      </p:tavLst>
                                    </p:anim>
                                    <p:set>
                                      <p:cBhvr>
                                        <p:cTn id="60"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1" presetClass="emph" presetSubtype="0" repeatCount="indefinite" fill="hold" grpId="1" nodeType="withEffect">
                                  <p:stCondLst>
                                    <p:cond delay="0"/>
                                  </p:stCondLst>
                                  <p:childTnLst>
                                    <p:animClr clrSpc="hsl" dir="cw">
                                      <p:cBhvr override="childStyle">
                                        <p:cTn id="65" dur="500" fill="hold"/>
                                        <p:tgtEl>
                                          <p:spTgt spid="27"/>
                                        </p:tgtEl>
                                        <p:attrNameLst>
                                          <p:attrName>style.color</p:attrName>
                                        </p:attrNameLst>
                                      </p:cBhvr>
                                      <p:by>
                                        <p:hsl h="7200000" s="0" l="0"/>
                                      </p:by>
                                    </p:animClr>
                                    <p:animClr clrSpc="hsl" dir="cw">
                                      <p:cBhvr>
                                        <p:cTn id="66" dur="500" fill="hold"/>
                                        <p:tgtEl>
                                          <p:spTgt spid="27"/>
                                        </p:tgtEl>
                                        <p:attrNameLst>
                                          <p:attrName>fillcolor</p:attrName>
                                        </p:attrNameLst>
                                      </p:cBhvr>
                                      <p:by>
                                        <p:hsl h="7200000" s="0" l="0"/>
                                      </p:by>
                                    </p:animClr>
                                    <p:animClr clrSpc="hsl" dir="cw">
                                      <p:cBhvr>
                                        <p:cTn id="67" dur="500" fill="hold"/>
                                        <p:tgtEl>
                                          <p:spTgt spid="27"/>
                                        </p:tgtEl>
                                        <p:attrNameLst>
                                          <p:attrName>stroke.color</p:attrName>
                                        </p:attrNameLst>
                                      </p:cBhvr>
                                      <p:by>
                                        <p:hsl h="7200000" s="0" l="0"/>
                                      </p:by>
                                    </p:animClr>
                                    <p:set>
                                      <p:cBhvr>
                                        <p:cTn id="68" dur="500" fill="hold"/>
                                        <p:tgtEl>
                                          <p:spTgt spid="27"/>
                                        </p:tgtEl>
                                        <p:attrNameLst>
                                          <p:attrName>fill.type</p:attrName>
                                        </p:attrNameLst>
                                      </p:cBhvr>
                                      <p:to>
                                        <p:strVal val="solid"/>
                                      </p:to>
                                    </p:set>
                                  </p:childTnLst>
                                </p:cTn>
                              </p:par>
                              <p:par>
                                <p:cTn id="69" presetID="2" presetClass="exit" presetSubtype="1" fill="hold" nodeType="withEffect">
                                  <p:stCondLst>
                                    <p:cond delay="0"/>
                                  </p:stCondLst>
                                  <p:childTnLst>
                                    <p:anim calcmode="lin" valueType="num">
                                      <p:cBhvr additive="base">
                                        <p:cTn id="70" dur="2000"/>
                                        <p:tgtEl>
                                          <p:spTgt spid="23"/>
                                        </p:tgtEl>
                                        <p:attrNameLst>
                                          <p:attrName>ppt_x</p:attrName>
                                        </p:attrNameLst>
                                      </p:cBhvr>
                                      <p:tavLst>
                                        <p:tav tm="0">
                                          <p:val>
                                            <p:strVal val="ppt_x"/>
                                          </p:val>
                                        </p:tav>
                                        <p:tav tm="100000">
                                          <p:val>
                                            <p:strVal val="ppt_x"/>
                                          </p:val>
                                        </p:tav>
                                      </p:tavLst>
                                    </p:anim>
                                    <p:anim calcmode="lin" valueType="num">
                                      <p:cBhvr additive="base">
                                        <p:cTn id="71" dur="2000"/>
                                        <p:tgtEl>
                                          <p:spTgt spid="23"/>
                                        </p:tgtEl>
                                        <p:attrNameLst>
                                          <p:attrName>ppt_y</p:attrName>
                                        </p:attrNameLst>
                                      </p:cBhvr>
                                      <p:tavLst>
                                        <p:tav tm="0">
                                          <p:val>
                                            <p:strVal val="ppt_y"/>
                                          </p:val>
                                        </p:tav>
                                        <p:tav tm="100000">
                                          <p:val>
                                            <p:strVal val="0-ppt_h/2"/>
                                          </p:val>
                                        </p:tav>
                                      </p:tavLst>
                                    </p:anim>
                                    <p:set>
                                      <p:cBhvr>
                                        <p:cTn id="72" dur="1" fill="hold">
                                          <p:stCondLst>
                                            <p:cond delay="1999"/>
                                          </p:stCondLst>
                                        </p:cTn>
                                        <p:tgtEl>
                                          <p:spTgt spid="23"/>
                                        </p:tgtEl>
                                        <p:attrNameLst>
                                          <p:attrName>style.visibility</p:attrName>
                                        </p:attrNameLst>
                                      </p:cBhvr>
                                      <p:to>
                                        <p:strVal val="hidden"/>
                                      </p:to>
                                    </p:set>
                                  </p:childTnLst>
                                </p:cTn>
                              </p:par>
                              <p:par>
                                <p:cTn id="73" presetID="35" presetClass="path" presetSubtype="0" accel="50000" decel="50000" fill="hold" nodeType="withEffect">
                                  <p:stCondLst>
                                    <p:cond delay="0"/>
                                  </p:stCondLst>
                                  <p:childTnLst>
                                    <p:animMotion origin="layout" path="M -3.05556E-6 4.32099E-6 L -1.05607 -0.02994 " pathEditMode="relative" rAng="0" ptsTypes="AA">
                                      <p:cBhvr>
                                        <p:cTn id="74"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6"/>
                                        </p:tgtEl>
                                      </p:cBhvr>
                                    </p:animEffect>
                                    <p:anim calcmode="lin" valueType="num">
                                      <p:cBhvr>
                                        <p:cTn id="80" dur="1000"/>
                                        <p:tgtEl>
                                          <p:spTgt spid="26"/>
                                        </p:tgtEl>
                                        <p:attrNameLst>
                                          <p:attrName>ppt_x</p:attrName>
                                        </p:attrNameLst>
                                      </p:cBhvr>
                                      <p:tavLst>
                                        <p:tav tm="0">
                                          <p:val>
                                            <p:strVal val="ppt_x"/>
                                          </p:val>
                                        </p:tav>
                                        <p:tav tm="100000">
                                          <p:val>
                                            <p:strVal val="ppt_x"/>
                                          </p:val>
                                        </p:tav>
                                      </p:tavLst>
                                    </p:anim>
                                    <p:anim calcmode="lin" valueType="num">
                                      <p:cBhvr>
                                        <p:cTn id="81" dur="1000"/>
                                        <p:tgtEl>
                                          <p:spTgt spid="26"/>
                                        </p:tgtEl>
                                        <p:attrNameLst>
                                          <p:attrName>ppt_y</p:attrName>
                                        </p:attrNameLst>
                                      </p:cBhvr>
                                      <p:tavLst>
                                        <p:tav tm="0">
                                          <p:val>
                                            <p:strVal val="ppt_y"/>
                                          </p:val>
                                        </p:tav>
                                        <p:tav tm="100000">
                                          <p:val>
                                            <p:strVal val="ppt_y+.1"/>
                                          </p:val>
                                        </p:tav>
                                      </p:tavLst>
                                    </p:anim>
                                    <p:set>
                                      <p:cBhvr>
                                        <p:cTn id="8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8" presetClass="emph" presetSubtype="0" fill="hold" nodeType="clickEffect">
                                  <p:stCondLst>
                                    <p:cond delay="0"/>
                                  </p:stCondLst>
                                  <p:childTnLst>
                                    <p:animRot by="21600000">
                                      <p:cBhvr>
                                        <p:cTn id="87" dur="15000" fill="hold"/>
                                        <p:tgtEl>
                                          <p:spTgt spid="17"/>
                                        </p:tgtEl>
                                        <p:attrNameLst>
                                          <p:attrName>r</p:attrName>
                                        </p:attrNameLst>
                                      </p:cBhvr>
                                    </p:animRot>
                                  </p:childTnLst>
                                </p:cTn>
                              </p:par>
                            </p:childTnLst>
                          </p:cTn>
                        </p:par>
                        <p:par>
                          <p:cTn id="88" fill="hold">
                            <p:stCondLst>
                              <p:cond delay="15000"/>
                            </p:stCondLst>
                            <p:childTnLst>
                              <p:par>
                                <p:cTn id="89" presetID="1" presetClass="entr" presetSubtype="0" fill="hold" grpId="0" nodeType="afterEffect">
                                  <p:stCondLst>
                                    <p:cond delay="0"/>
                                  </p:stCondLst>
                                  <p:childTnLst>
                                    <p:set>
                                      <p:cBhvr>
                                        <p:cTn id="90" dur="1" fill="hold">
                                          <p:stCondLst>
                                            <p:cond delay="0"/>
                                          </p:stCondLst>
                                        </p:cTn>
                                        <p:tgtEl>
                                          <p:spTgt spid="51"/>
                                        </p:tgtEl>
                                        <p:attrNameLst>
                                          <p:attrName>style.visibility</p:attrName>
                                        </p:attrNameLst>
                                      </p:cBhvr>
                                      <p:to>
                                        <p:strVal val="visible"/>
                                      </p:to>
                                    </p:set>
                                  </p:childTnLst>
                                </p:cTn>
                              </p:par>
                              <p:par>
                                <p:cTn id="91" presetID="1" presetClass="exit" presetSubtype="0" fill="hold" grpId="1" nodeType="withEffect">
                                  <p:stCondLst>
                                    <p:cond delay="2000"/>
                                  </p:stCondLst>
                                  <p:childTnLst>
                                    <p:set>
                                      <p:cBhvr>
                                        <p:cTn id="9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0"/>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 xmlns:a14="http://schemas.microsoft.com/office/drawing/2010/main" val="0"/>
              </a:ext>
            </a:extLst>
          </a:blip>
          <a:srcRect/>
          <a:stretch>
            <a:fillRect/>
          </a:stretch>
        </p:blipFill>
        <p:spPr bwMode="auto">
          <a:xfrm rot="765678">
            <a:off x="7035800" y="3514906"/>
            <a:ext cx="3218403" cy="2512219"/>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100000"/>
                    </a14:imgEffect>
                  </a14:imgLayer>
                </a14:imgProps>
              </a:ext>
              <a:ext uri="{28A0092B-C50C-407E-A947-70E740481C1C}">
                <a14:useLocalDpi xmlns="" xmlns:a14="http://schemas.microsoft.com/office/drawing/2010/main" val="0"/>
              </a:ext>
            </a:extLst>
          </a:blip>
          <a:srcRect/>
          <a:stretch>
            <a:fillRect/>
          </a:stretch>
        </p:blipFill>
        <p:spPr bwMode="auto">
          <a:xfrm rot="264169" flipH="1">
            <a:off x="665887" y="2975531"/>
            <a:ext cx="4593071" cy="3217390"/>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21192376" flipH="1">
            <a:off x="6282644" y="1989387"/>
            <a:ext cx="5535189" cy="5189676"/>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Rounded Rectangle 16"/>
          <p:cNvSpPr/>
          <p:nvPr/>
        </p:nvSpPr>
        <p:spPr>
          <a:xfrm>
            <a:off x="6096000" y="2531260"/>
            <a:ext cx="2641600" cy="249794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rPr>
              <a:t>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nằm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giữa</a:t>
            </a:r>
            <a:endParaRPr lang="en-US" sz="2400" dirty="0">
              <a:solidFill>
                <a:srgbClr val="0033CC"/>
              </a:solidFill>
            </a:endParaRPr>
          </a:p>
        </p:txBody>
      </p:sp>
      <p:sp>
        <p:nvSpPr>
          <p:cNvPr id="18" name="Rounded Rectangle 17"/>
          <p:cNvSpPr/>
          <p:nvPr/>
        </p:nvSpPr>
        <p:spPr>
          <a:xfrm>
            <a:off x="3054631" y="2525294"/>
            <a:ext cx="2765703" cy="227530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nằm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giữa</a:t>
            </a:r>
            <a:endParaRPr lang="en-US" sz="2400" dirty="0">
              <a:solidFill>
                <a:srgbClr val="0033CC"/>
              </a:solidFill>
            </a:endParaRPr>
          </a:p>
        </p:txBody>
      </p:sp>
      <p:sp>
        <p:nvSpPr>
          <p:cNvPr id="19" name="Rounded Rectangle 18"/>
          <p:cNvSpPr/>
          <p:nvPr/>
        </p:nvSpPr>
        <p:spPr>
          <a:xfrm>
            <a:off x="9028126" y="2495007"/>
            <a:ext cx="2873351" cy="2497941"/>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D.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75043" y="2479069"/>
            <a:ext cx="2743200" cy="221574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033CC"/>
                </a:solidFill>
                <a:latin typeface="Times New Roman" panose="02020603050405020304" pitchFamily="18" charset="0"/>
                <a:cs typeface="Times New Roman" panose="02020603050405020304" pitchFamily="18" charset="0"/>
              </a:rPr>
              <a:t>A.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Trời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Trái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thẳng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hàng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và</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Mặt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Trăng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nằm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giữa</a:t>
            </a:r>
            <a:endParaRPr lang="en-US" sz="2400" dirty="0">
              <a:solidFill>
                <a:srgbClr val="0033CC"/>
              </a:solidFill>
              <a:latin typeface="Times New Roman" panose="02020603050405020304" pitchFamily="18" charset="0"/>
              <a:cs typeface="Times New Roman" panose="02020603050405020304" pitchFamily="18" charset="0"/>
            </a:endParaRPr>
          </a:p>
        </p:txBody>
      </p:sp>
      <p:pic>
        <p:nvPicPr>
          <p:cNvPr id="21" name="Picture 11" descr="C:\Users\ADMIN\Desktop\Giai cuu dai duong 2\seashell-border-382756.jpg"/>
          <p:cNvPicPr>
            <a:picLocks noChangeAspect="1" noChangeArrowheads="1"/>
          </p:cNvPicPr>
          <p:nvPr/>
        </p:nvPicPr>
        <p:blipFill>
          <a:blip r:embed="rId8" cstate="print">
            <a:extLst>
              <a:ext uri="{BEBA8EAE-BF5A-486C-A8C5-ECC9F3942E4B}">
                <a14:imgProps xmlns="" xmlns:a14="http://schemas.microsoft.com/office/drawing/2010/main">
                  <a14:imgLayer r:embed="rId9">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082800" y="212027"/>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3340948" y="688322"/>
            <a:ext cx="5588000" cy="954107"/>
          </a:xfrm>
          <a:prstGeom prst="rect">
            <a:avLst/>
          </a:prstGeom>
          <a:noFill/>
        </p:spPr>
        <p:txBody>
          <a:bodyPr wrap="square" rtlCol="0">
            <a:spAutoFit/>
          </a:bodyPr>
          <a:lstStyle/>
          <a:p>
            <a:pPr algn="ctr"/>
            <a:r>
              <a:rPr lang="vi-VN" sz="2800" dirty="0" err="1">
                <a:latin typeface="+mj-lt"/>
              </a:rPr>
              <a:t>Điều</a:t>
            </a:r>
            <a:r>
              <a:rPr lang="vi-VN" sz="2800" dirty="0">
                <a:latin typeface="+mj-lt"/>
              </a:rPr>
              <a:t> </a:t>
            </a:r>
            <a:r>
              <a:rPr lang="vi-VN" sz="2800" dirty="0" err="1">
                <a:latin typeface="+mj-lt"/>
              </a:rPr>
              <a:t>kiện</a:t>
            </a:r>
            <a:r>
              <a:rPr lang="vi-VN" sz="2800" dirty="0">
                <a:latin typeface="+mj-lt"/>
              </a:rPr>
              <a:t> </a:t>
            </a:r>
            <a:r>
              <a:rPr lang="vi-VN" sz="2800" dirty="0" err="1">
                <a:latin typeface="+mj-lt"/>
              </a:rPr>
              <a:t>để</a:t>
            </a:r>
            <a:r>
              <a:rPr lang="vi-VN" sz="2800" dirty="0">
                <a:latin typeface="+mj-lt"/>
              </a:rPr>
              <a:t> </a:t>
            </a:r>
            <a:r>
              <a:rPr lang="vi-VN" sz="2800" dirty="0" err="1">
                <a:latin typeface="+mj-lt"/>
              </a:rPr>
              <a:t>xảy</a:t>
            </a:r>
            <a:r>
              <a:rPr lang="vi-VN" sz="2800" dirty="0">
                <a:latin typeface="+mj-lt"/>
              </a:rPr>
              <a:t> ra </a:t>
            </a:r>
            <a:r>
              <a:rPr lang="vi-VN" sz="2800" dirty="0" err="1">
                <a:latin typeface="+mj-lt"/>
              </a:rPr>
              <a:t>hiện</a:t>
            </a:r>
            <a:r>
              <a:rPr lang="vi-VN" sz="2800" dirty="0">
                <a:latin typeface="+mj-lt"/>
              </a:rPr>
              <a:t> </a:t>
            </a:r>
            <a:r>
              <a:rPr lang="vi-VN" sz="2800" dirty="0" err="1">
                <a:latin typeface="+mj-lt"/>
              </a:rPr>
              <a:t>tượng</a:t>
            </a:r>
            <a:r>
              <a:rPr lang="vi-VN" sz="2800" dirty="0">
                <a:latin typeface="+mj-lt"/>
              </a:rPr>
              <a:t> </a:t>
            </a:r>
            <a:r>
              <a:rPr lang="vi-VN" sz="2800" dirty="0" err="1">
                <a:latin typeface="+mj-lt"/>
              </a:rPr>
              <a:t>nhật</a:t>
            </a:r>
            <a:r>
              <a:rPr lang="vi-VN" sz="2800" dirty="0">
                <a:latin typeface="+mj-lt"/>
              </a:rPr>
              <a:t> </a:t>
            </a:r>
            <a:r>
              <a:rPr lang="vi-VN" sz="2800" dirty="0" err="1">
                <a:latin typeface="+mj-lt"/>
              </a:rPr>
              <a:t>thực</a:t>
            </a:r>
            <a:r>
              <a:rPr lang="vi-VN" sz="2800" dirty="0">
                <a:latin typeface="+mj-lt"/>
              </a:rPr>
              <a:t> </a:t>
            </a:r>
            <a:r>
              <a:rPr lang="vi-VN" sz="2800" dirty="0" err="1">
                <a:latin typeface="+mj-lt"/>
              </a:rPr>
              <a:t>là</a:t>
            </a:r>
            <a:r>
              <a:rPr lang="vi-VN" sz="2800" dirty="0">
                <a:latin typeface="+mj-lt"/>
              </a:rPr>
              <a:t> </a:t>
            </a:r>
            <a:r>
              <a:rPr lang="vi-VN" sz="2800" dirty="0" err="1">
                <a:latin typeface="+mj-lt"/>
              </a:rPr>
              <a:t>gì</a:t>
            </a:r>
            <a:r>
              <a:rPr lang="vi-VN" sz="2800" dirty="0">
                <a:latin typeface="+mj-lt"/>
              </a:rPr>
              <a:t>?</a:t>
            </a:r>
            <a:endParaRPr lang="en-US" sz="2800" dirty="0">
              <a:solidFill>
                <a:srgbClr val="0033CC"/>
              </a:solidFill>
              <a:latin typeface="+mj-lt"/>
            </a:endParaRP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0464802" y="4694814"/>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ADMIN\Desktop\Doremon cau ca ( trac nghiem )\Picture1 (2).pn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6" name="Rounded Rectangle 1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Picture 3" descr="C:\Users\ADMIN\Desktop\Picture2.pn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4">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1">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7">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3">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Explosion 2 50"/>
          <p:cNvSpPr/>
          <p:nvPr/>
        </p:nvSpPr>
        <p:spPr>
          <a:xfrm>
            <a:off x="8788400" y="-25617"/>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2994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3075"/>
                                        </p:tgtEl>
                                        <p:attrNameLst>
                                          <p:attrName>r</p:attrName>
                                        </p:attrNameLst>
                                      </p:cBhvr>
                                    </p:animRot>
                                    <p:animRot by="-240000">
                                      <p:cBhvr>
                                        <p:cTn id="7" dur="1000" fill="hold">
                                          <p:stCondLst>
                                            <p:cond delay="1000"/>
                                          </p:stCondLst>
                                        </p:cTn>
                                        <p:tgtEl>
                                          <p:spTgt spid="3075"/>
                                        </p:tgtEl>
                                        <p:attrNameLst>
                                          <p:attrName>r</p:attrName>
                                        </p:attrNameLst>
                                      </p:cBhvr>
                                    </p:animRot>
                                    <p:animRot by="240000">
                                      <p:cBhvr>
                                        <p:cTn id="8" dur="1000" fill="hold">
                                          <p:stCondLst>
                                            <p:cond delay="2000"/>
                                          </p:stCondLst>
                                        </p:cTn>
                                        <p:tgtEl>
                                          <p:spTgt spid="3075"/>
                                        </p:tgtEl>
                                        <p:attrNameLst>
                                          <p:attrName>r</p:attrName>
                                        </p:attrNameLst>
                                      </p:cBhvr>
                                    </p:animRot>
                                    <p:animRot by="-240000">
                                      <p:cBhvr>
                                        <p:cTn id="9" dur="1000" fill="hold">
                                          <p:stCondLst>
                                            <p:cond delay="3000"/>
                                          </p:stCondLst>
                                        </p:cTn>
                                        <p:tgtEl>
                                          <p:spTgt spid="3075"/>
                                        </p:tgtEl>
                                        <p:attrNameLst>
                                          <p:attrName>r</p:attrName>
                                        </p:attrNameLst>
                                      </p:cBhvr>
                                    </p:animRot>
                                    <p:animRot by="120000">
                                      <p:cBhvr>
                                        <p:cTn id="10" dur="1000" fill="hold">
                                          <p:stCondLst>
                                            <p:cond delay="4000"/>
                                          </p:stCondLst>
                                        </p:cTn>
                                        <p:tgtEl>
                                          <p:spTgt spid="307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3076"/>
                                        </p:tgtEl>
                                        <p:attrNameLst>
                                          <p:attrName>r</p:attrName>
                                        </p:attrNameLst>
                                      </p:cBhvr>
                                    </p:animRot>
                                    <p:animRot by="-240000">
                                      <p:cBhvr>
                                        <p:cTn id="13" dur="1000" fill="hold">
                                          <p:stCondLst>
                                            <p:cond delay="1000"/>
                                          </p:stCondLst>
                                        </p:cTn>
                                        <p:tgtEl>
                                          <p:spTgt spid="3076"/>
                                        </p:tgtEl>
                                        <p:attrNameLst>
                                          <p:attrName>r</p:attrName>
                                        </p:attrNameLst>
                                      </p:cBhvr>
                                    </p:animRot>
                                    <p:animRot by="240000">
                                      <p:cBhvr>
                                        <p:cTn id="14" dur="1000" fill="hold">
                                          <p:stCondLst>
                                            <p:cond delay="2000"/>
                                          </p:stCondLst>
                                        </p:cTn>
                                        <p:tgtEl>
                                          <p:spTgt spid="3076"/>
                                        </p:tgtEl>
                                        <p:attrNameLst>
                                          <p:attrName>r</p:attrName>
                                        </p:attrNameLst>
                                      </p:cBhvr>
                                    </p:animRot>
                                    <p:animRot by="-240000">
                                      <p:cBhvr>
                                        <p:cTn id="15" dur="1000" fill="hold">
                                          <p:stCondLst>
                                            <p:cond delay="3000"/>
                                          </p:stCondLst>
                                        </p:cTn>
                                        <p:tgtEl>
                                          <p:spTgt spid="3076"/>
                                        </p:tgtEl>
                                        <p:attrNameLst>
                                          <p:attrName>r</p:attrName>
                                        </p:attrNameLst>
                                      </p:cBhvr>
                                    </p:animRot>
                                    <p:animRot by="120000">
                                      <p:cBhvr>
                                        <p:cTn id="16" dur="1000" fill="hold">
                                          <p:stCondLst>
                                            <p:cond delay="4000"/>
                                          </p:stCondLst>
                                        </p:cTn>
                                        <p:tgtEl>
                                          <p:spTgt spid="3076"/>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7"/>
                                        </p:tgtEl>
                                      </p:cBhvr>
                                    </p:animEffect>
                                    <p:anim calcmode="lin" valueType="num">
                                      <p:cBhvr>
                                        <p:cTn id="56" dur="1000"/>
                                        <p:tgtEl>
                                          <p:spTgt spid="17"/>
                                        </p:tgtEl>
                                        <p:attrNameLst>
                                          <p:attrName>ppt_x</p:attrName>
                                        </p:attrNameLst>
                                      </p:cBhvr>
                                      <p:tavLst>
                                        <p:tav tm="0">
                                          <p:val>
                                            <p:strVal val="ppt_x"/>
                                          </p:val>
                                        </p:tav>
                                        <p:tav tm="100000">
                                          <p:val>
                                            <p:strVal val="ppt_x"/>
                                          </p:val>
                                        </p:tav>
                                      </p:tavLst>
                                    </p:anim>
                                    <p:anim calcmode="lin" valueType="num">
                                      <p:cBhvr>
                                        <p:cTn id="57" dur="1000"/>
                                        <p:tgtEl>
                                          <p:spTgt spid="17"/>
                                        </p:tgtEl>
                                        <p:attrNameLst>
                                          <p:attrName>ppt_y</p:attrName>
                                        </p:attrNameLst>
                                      </p:cBhvr>
                                      <p:tavLst>
                                        <p:tav tm="0">
                                          <p:val>
                                            <p:strVal val="ppt_y"/>
                                          </p:val>
                                        </p:tav>
                                        <p:tav tm="100000">
                                          <p:val>
                                            <p:strVal val="ppt_y+.1"/>
                                          </p:val>
                                        </p:tav>
                                      </p:tavLst>
                                    </p:anim>
                                    <p:set>
                                      <p:cBhvr>
                                        <p:cTn id="58"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18"/>
                                        </p:tgtEl>
                                      </p:cBhvr>
                                    </p:animEffect>
                                    <p:anim calcmode="lin" valueType="num">
                                      <p:cBhvr>
                                        <p:cTn id="64" dur="1000"/>
                                        <p:tgtEl>
                                          <p:spTgt spid="18"/>
                                        </p:tgtEl>
                                        <p:attrNameLst>
                                          <p:attrName>ppt_x</p:attrName>
                                        </p:attrNameLst>
                                      </p:cBhvr>
                                      <p:tavLst>
                                        <p:tav tm="0">
                                          <p:val>
                                            <p:strVal val="ppt_x"/>
                                          </p:val>
                                        </p:tav>
                                        <p:tav tm="100000">
                                          <p:val>
                                            <p:strVal val="ppt_x"/>
                                          </p:val>
                                        </p:tav>
                                      </p:tavLst>
                                    </p:anim>
                                    <p:anim calcmode="lin" valueType="num">
                                      <p:cBhvr>
                                        <p:cTn id="65" dur="1000"/>
                                        <p:tgtEl>
                                          <p:spTgt spid="18"/>
                                        </p:tgtEl>
                                        <p:attrNameLst>
                                          <p:attrName>ppt_y</p:attrName>
                                        </p:attrNameLst>
                                      </p:cBhvr>
                                      <p:tavLst>
                                        <p:tav tm="0">
                                          <p:val>
                                            <p:strVal val="ppt_y"/>
                                          </p:val>
                                        </p:tav>
                                        <p:tav tm="100000">
                                          <p:val>
                                            <p:strVal val="ppt_y+.1"/>
                                          </p:val>
                                        </p:tav>
                                      </p:tavLst>
                                    </p:anim>
                                    <p:set>
                                      <p:cBhvr>
                                        <p:cTn id="66"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21" presetClass="emph" presetSubtype="0" repeatCount="indefinite" fill="hold" grpId="1" nodeType="withEffect">
                                  <p:stCondLst>
                                    <p:cond delay="0"/>
                                  </p:stCondLst>
                                  <p:childTnLst>
                                    <p:animClr clrSpc="hsl" dir="cw">
                                      <p:cBhvr override="childStyle">
                                        <p:cTn id="71" dur="500" fill="hold"/>
                                        <p:tgtEl>
                                          <p:spTgt spid="20"/>
                                        </p:tgtEl>
                                        <p:attrNameLst>
                                          <p:attrName>style.color</p:attrName>
                                        </p:attrNameLst>
                                      </p:cBhvr>
                                      <p:by>
                                        <p:hsl h="7200000" s="0" l="0"/>
                                      </p:by>
                                    </p:animClr>
                                    <p:animClr clrSpc="hsl" dir="cw">
                                      <p:cBhvr>
                                        <p:cTn id="72" dur="500" fill="hold"/>
                                        <p:tgtEl>
                                          <p:spTgt spid="20"/>
                                        </p:tgtEl>
                                        <p:attrNameLst>
                                          <p:attrName>fillcolor</p:attrName>
                                        </p:attrNameLst>
                                      </p:cBhvr>
                                      <p:by>
                                        <p:hsl h="7200000" s="0" l="0"/>
                                      </p:by>
                                    </p:animClr>
                                    <p:animClr clrSpc="hsl" dir="cw">
                                      <p:cBhvr>
                                        <p:cTn id="73" dur="500" fill="hold"/>
                                        <p:tgtEl>
                                          <p:spTgt spid="20"/>
                                        </p:tgtEl>
                                        <p:attrNameLst>
                                          <p:attrName>stroke.color</p:attrName>
                                        </p:attrNameLst>
                                      </p:cBhvr>
                                      <p:by>
                                        <p:hsl h="7200000" s="0" l="0"/>
                                      </p:by>
                                    </p:animClr>
                                    <p:set>
                                      <p:cBhvr>
                                        <p:cTn id="74" dur="500" fill="hold"/>
                                        <p:tgtEl>
                                          <p:spTgt spid="20"/>
                                        </p:tgtEl>
                                        <p:attrNameLst>
                                          <p:attrName>fill.type</p:attrName>
                                        </p:attrNameLst>
                                      </p:cBhvr>
                                      <p:to>
                                        <p:strVal val="solid"/>
                                      </p:to>
                                    </p:set>
                                  </p:childTnLst>
                                </p:cTn>
                              </p:par>
                              <p:par>
                                <p:cTn id="75" presetID="2" presetClass="exit" presetSubtype="1" fill="hold" nodeType="withEffect">
                                  <p:stCondLst>
                                    <p:cond delay="0"/>
                                  </p:stCondLst>
                                  <p:childTnLst>
                                    <p:anim calcmode="lin" valueType="num">
                                      <p:cBhvr additive="base">
                                        <p:cTn id="76" dur="3000"/>
                                        <p:tgtEl>
                                          <p:spTgt spid="3077"/>
                                        </p:tgtEl>
                                        <p:attrNameLst>
                                          <p:attrName>ppt_x</p:attrName>
                                        </p:attrNameLst>
                                      </p:cBhvr>
                                      <p:tavLst>
                                        <p:tav tm="0">
                                          <p:val>
                                            <p:strVal val="ppt_x"/>
                                          </p:val>
                                        </p:tav>
                                        <p:tav tm="100000">
                                          <p:val>
                                            <p:strVal val="ppt_x"/>
                                          </p:val>
                                        </p:tav>
                                      </p:tavLst>
                                    </p:anim>
                                    <p:anim calcmode="lin" valueType="num">
                                      <p:cBhvr additive="base">
                                        <p:cTn id="77" dur="3000"/>
                                        <p:tgtEl>
                                          <p:spTgt spid="3077"/>
                                        </p:tgtEl>
                                        <p:attrNameLst>
                                          <p:attrName>ppt_y</p:attrName>
                                        </p:attrNameLst>
                                      </p:cBhvr>
                                      <p:tavLst>
                                        <p:tav tm="0">
                                          <p:val>
                                            <p:strVal val="ppt_y"/>
                                          </p:val>
                                        </p:tav>
                                        <p:tav tm="100000">
                                          <p:val>
                                            <p:strVal val="0-ppt_h/2"/>
                                          </p:val>
                                        </p:tav>
                                      </p:tavLst>
                                    </p:anim>
                                    <p:set>
                                      <p:cBhvr>
                                        <p:cTn id="78" dur="1" fill="hold">
                                          <p:stCondLst>
                                            <p:cond delay="2999"/>
                                          </p:stCondLst>
                                        </p:cTn>
                                        <p:tgtEl>
                                          <p:spTgt spid="3077"/>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 0 L -0.25 0 E" pathEditMode="relative" ptsTypes="">
                                      <p:cBhvr>
                                        <p:cTn id="80"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19"/>
                    </p:tgtEl>
                  </p:cond>
                </p:stCondLst>
                <p:endSync evt="end" delay="0">
                  <p:rtn val="all"/>
                </p:endSync>
                <p:childTnLst>
                  <p:par>
                    <p:cTn id="82" fill="hold">
                      <p:stCondLst>
                        <p:cond delay="0"/>
                      </p:stCondLst>
                      <p:childTnLst>
                        <p:par>
                          <p:cTn id="83" fill="hold">
                            <p:stCondLst>
                              <p:cond delay="0"/>
                            </p:stCondLst>
                            <p:childTnLst>
                              <p:par>
                                <p:cTn id="84" presetID="42" presetClass="exit" presetSubtype="0" fill="hold" grpId="1" nodeType="clickEffect">
                                  <p:stCondLst>
                                    <p:cond delay="0"/>
                                  </p:stCondLst>
                                  <p:childTnLst>
                                    <p:animEffect transition="out" filter="fade">
                                      <p:cBhvr>
                                        <p:cTn id="85" dur="1000"/>
                                        <p:tgtEl>
                                          <p:spTgt spid="19"/>
                                        </p:tgtEl>
                                      </p:cBhvr>
                                    </p:animEffect>
                                    <p:anim calcmode="lin" valueType="num">
                                      <p:cBhvr>
                                        <p:cTn id="86" dur="1000"/>
                                        <p:tgtEl>
                                          <p:spTgt spid="19"/>
                                        </p:tgtEl>
                                        <p:attrNameLst>
                                          <p:attrName>ppt_x</p:attrName>
                                        </p:attrNameLst>
                                      </p:cBhvr>
                                      <p:tavLst>
                                        <p:tav tm="0">
                                          <p:val>
                                            <p:strVal val="ppt_x"/>
                                          </p:val>
                                        </p:tav>
                                        <p:tav tm="100000">
                                          <p:val>
                                            <p:strVal val="ppt_x"/>
                                          </p:val>
                                        </p:tav>
                                      </p:tavLst>
                                    </p:anim>
                                    <p:anim calcmode="lin" valueType="num">
                                      <p:cBhvr>
                                        <p:cTn id="87" dur="1000"/>
                                        <p:tgtEl>
                                          <p:spTgt spid="19"/>
                                        </p:tgtEl>
                                        <p:attrNameLst>
                                          <p:attrName>ppt_y</p:attrName>
                                        </p:attrNameLst>
                                      </p:cBhvr>
                                      <p:tavLst>
                                        <p:tav tm="0">
                                          <p:val>
                                            <p:strVal val="ppt_y"/>
                                          </p:val>
                                        </p:tav>
                                        <p:tav tm="100000">
                                          <p:val>
                                            <p:strVal val="ppt_y+.1"/>
                                          </p:val>
                                        </p:tav>
                                      </p:tavLst>
                                    </p:anim>
                                    <p:set>
                                      <p:cBhvr>
                                        <p:cTn id="88"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9" restart="whenNotActive" fill="hold" evtFilter="cancelBubble" nodeType="interactiveSeq">
                <p:stCondLst>
                  <p:cond evt="onClick" delay="0">
                    <p:tgtEl>
                      <p:spTgt spid="2"/>
                    </p:tgtEl>
                  </p:cond>
                </p:stCondLst>
                <p:endSync evt="end" delay="0">
                  <p:rtn val="all"/>
                </p:endSync>
                <p:childTnLst>
                  <p:par>
                    <p:cTn id="90" fill="hold">
                      <p:stCondLst>
                        <p:cond delay="0"/>
                      </p:stCondLst>
                      <p:childTnLst>
                        <p:par>
                          <p:cTn id="91" fill="hold">
                            <p:stCondLst>
                              <p:cond delay="0"/>
                            </p:stCondLst>
                            <p:childTnLst>
                              <p:par>
                                <p:cTn id="92" presetID="8" presetClass="emph" presetSubtype="0" fill="hold" nodeType="clickEffect">
                                  <p:stCondLst>
                                    <p:cond delay="0"/>
                                  </p:stCondLst>
                                  <p:childTnLst>
                                    <p:animRot by="21600000">
                                      <p:cBhvr>
                                        <p:cTn id="93" dur="15000" fill="hold"/>
                                        <p:tgtEl>
                                          <p:spTgt spid="24"/>
                                        </p:tgtEl>
                                        <p:attrNameLst>
                                          <p:attrName>r</p:attrName>
                                        </p:attrNameLst>
                                      </p:cBhvr>
                                    </p:animRot>
                                  </p:childTnLst>
                                </p:cTn>
                              </p:par>
                            </p:childTnLst>
                          </p:cTn>
                        </p:par>
                        <p:par>
                          <p:cTn id="94" fill="hold">
                            <p:stCondLst>
                              <p:cond delay="15000"/>
                            </p:stCondLst>
                            <p:childTnLst>
                              <p:par>
                                <p:cTn id="95" presetID="1" presetClass="entr" presetSubtype="0" fill="hold" grpId="0" nodeType="after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xit" presetSubtype="0" fill="hold" grpId="1" nodeType="withEffect">
                                  <p:stCondLst>
                                    <p:cond delay="2000"/>
                                  </p:stCondLst>
                                  <p:childTnLst>
                                    <p:set>
                                      <p:cBhvr>
                                        <p:cTn id="98"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P spid="51" grpId="0" animBg="1"/>
      <p:bldP spid="5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Giai cuu dai duong 2\Picture1.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57250"/>
            <a:ext cx="12192000" cy="51435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ADMIN\Desktop\Giai cuu dai duong 2\6a.jpg"/>
          <p:cNvPicPr>
            <a:picLocks noChangeAspect="1" noChangeArrowheads="1"/>
          </p:cNvPicPr>
          <p:nvPr/>
        </p:nvPicPr>
        <p:blipFill>
          <a:blip r:embed="rId3" cstate="print">
            <a:extLst>
              <a:ext uri="{BEBA8EAE-BF5A-486C-A8C5-ECC9F3942E4B}">
                <a14:imgProps xmlns="" xmlns:a14="http://schemas.microsoft.com/office/drawing/2010/main">
                  <a14:imgLayer r:embed="rId4">
                    <a14:imgEffect>
                      <a14:backgroundRemoval t="0" b="100000" l="0" r="100000">
                        <a14:foregroundMark x1="43500" y1="32647" x2="44000" y2="37647"/>
                        <a14:foregroundMark x1="61125" y1="35882" x2="57375" y2="46324"/>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518401" y="4480032"/>
            <a:ext cx="2133600" cy="1360587"/>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ADMIN\Desktop\Giai cuu dai duong 2\6b.jpg"/>
          <p:cNvPicPr>
            <a:picLocks noChangeAspect="1" noChangeArrowheads="1"/>
          </p:cNvPicPr>
          <p:nvPr/>
        </p:nvPicPr>
        <p:blipFill>
          <a:blip r:embed="rId5" cstate="print">
            <a:extLst>
              <a:ext uri="{BEBA8EAE-BF5A-486C-A8C5-ECC9F3942E4B}">
                <a14:imgProps xmlns="" xmlns:a14="http://schemas.microsoft.com/office/drawing/2010/main">
                  <a14:imgLayer r:embed="rId6">
                    <a14:imgEffect>
                      <a14:backgroundRemoval t="0" b="100000" l="0" r="100000">
                        <a14:foregroundMark x1="42444" y1="51821" x2="23556" y2="57423"/>
                        <a14:foregroundMark x1="21333" y1="63305" x2="10000" y2="71989"/>
                        <a14:foregroundMark x1="10667" y1="71989" x2="7111" y2="84594"/>
                        <a14:foregroundMark x1="22889" y1="65546" x2="17111" y2="77311"/>
                        <a14:foregroundMark x1="59556" y1="68347" x2="64444" y2="78151"/>
                        <a14:foregroundMark x1="15982" y1="78448" x2="17580" y2="89655"/>
                        <a14:foregroundMark x1="26712" y1="70402" x2="22603" y2="82184"/>
                        <a14:foregroundMark x1="64384" y1="70115" x2="71005" y2="75862"/>
                        <a14:foregroundMark x1="73744" y1="71839" x2="78767" y2="75000"/>
                      </a14:backgroundRemoval>
                    </a14:imgEffect>
                    <a14:imgEffect>
                      <a14:saturation sat="400000"/>
                    </a14:imgEffect>
                  </a14:imgLayer>
                </a14:imgProps>
              </a:ext>
              <a:ext uri="{28A0092B-C50C-407E-A947-70E740481C1C}">
                <a14:useLocalDpi xmlns="" xmlns:a14="http://schemas.microsoft.com/office/drawing/2010/main" val="0"/>
              </a:ext>
            </a:extLst>
          </a:blip>
          <a:srcRect/>
          <a:stretch>
            <a:fillRect/>
          </a:stretch>
        </p:blipFill>
        <p:spPr bwMode="auto">
          <a:xfrm rot="21439604">
            <a:off x="2786877" y="4370394"/>
            <a:ext cx="2432328" cy="1447236"/>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ADMIN\Desktop\Giai cuu dai duong 2\6.png"/>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ackgroundRemoval t="0" b="99006" l="0" r="98923">
                        <a14:foregroundMark x1="33231" y1="37575" x2="37692" y2="48907"/>
                        <a14:foregroundMark x1="62462" y1="35785" x2="56769" y2="53280"/>
                      </a14:backgroundRemoval>
                    </a14:imgEffect>
                  </a14:imgLayer>
                </a14:imgProps>
              </a:ext>
              <a:ext uri="{28A0092B-C50C-407E-A947-70E740481C1C}">
                <a14:useLocalDpi xmlns="" xmlns:a14="http://schemas.microsoft.com/office/drawing/2010/main" val="0"/>
              </a:ext>
            </a:extLst>
          </a:blip>
          <a:srcRect/>
          <a:stretch>
            <a:fillRect/>
          </a:stretch>
        </p:blipFill>
        <p:spPr bwMode="auto">
          <a:xfrm>
            <a:off x="5486401" y="4513856"/>
            <a:ext cx="2235200" cy="1297276"/>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5" descr="C:\Users\ADMIN\Desktop\Giai cuu dai duong 2\luoi 2.pn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rot="20549716" flipH="1">
            <a:off x="5243460" y="3252722"/>
            <a:ext cx="5535189" cy="3987670"/>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Rounded Rectangle 23"/>
          <p:cNvSpPr/>
          <p:nvPr/>
        </p:nvSpPr>
        <p:spPr>
          <a:xfrm>
            <a:off x="174649" y="3112407"/>
            <a:ext cx="2641600" cy="1473512"/>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a:t>
            </a:r>
            <a:endParaRPr lang="en-US" sz="2400" dirty="0">
              <a:solidFill>
                <a:srgbClr val="0033CC"/>
              </a:solidFill>
            </a:endParaRPr>
          </a:p>
        </p:txBody>
      </p:sp>
      <p:sp>
        <p:nvSpPr>
          <p:cNvPr id="25" name="Rounded Rectangle 24"/>
          <p:cNvSpPr/>
          <p:nvPr/>
        </p:nvSpPr>
        <p:spPr>
          <a:xfrm>
            <a:off x="3048002" y="3124200"/>
            <a:ext cx="2765703" cy="138965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B.</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endParaRPr lang="en-US" sz="2400" dirty="0">
              <a:solidFill>
                <a:srgbClr val="0033CC"/>
              </a:solidFill>
            </a:endParaRPr>
          </a:p>
        </p:txBody>
      </p:sp>
      <p:sp>
        <p:nvSpPr>
          <p:cNvPr id="26" name="Rounded Rectangle 25"/>
          <p:cNvSpPr/>
          <p:nvPr/>
        </p:nvSpPr>
        <p:spPr>
          <a:xfrm>
            <a:off x="9217051" y="3112407"/>
            <a:ext cx="2873351" cy="134302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rPr>
              <a:t>D.</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a:t>
            </a:r>
            <a:endParaRPr lang="en-US" sz="2400" dirty="0">
              <a:solidFill>
                <a:srgbClr val="0033CC"/>
              </a:solidFill>
            </a:endParaRPr>
          </a:p>
        </p:txBody>
      </p:sp>
      <p:sp>
        <p:nvSpPr>
          <p:cNvPr id="27" name="Rounded Rectangle 26"/>
          <p:cNvSpPr/>
          <p:nvPr/>
        </p:nvSpPr>
        <p:spPr>
          <a:xfrm>
            <a:off x="6096000" y="3124200"/>
            <a:ext cx="2743200" cy="138965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0033CC"/>
                </a:solidFill>
                <a:latin typeface="Times New Roman" panose="02020603050405020304" pitchFamily="18" charset="0"/>
                <a:cs typeface="Times New Roman" panose="02020603050405020304" pitchFamily="18" charset="0"/>
              </a:rPr>
              <a:t>C. </a:t>
            </a:r>
            <a:r>
              <a:rPr lang="en-US" sz="2400" dirty="0" err="1">
                <a:solidFill>
                  <a:srgbClr val="0033CC"/>
                </a:solidFill>
                <a:latin typeface="Times New Roman" panose="02020603050405020304" pitchFamily="18" charset="0"/>
                <a:cs typeface="Times New Roman" panose="02020603050405020304" pitchFamily="18" charset="0"/>
              </a:rPr>
              <a:t>Vùng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tối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không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hoàn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toàn</a:t>
            </a:r>
            <a:r>
              <a:rPr lang="en-US" sz="2400" dirty="0">
                <a:solidFill>
                  <a:srgbClr val="0033CC"/>
                </a:solidFill>
                <a:latin typeface="Times New Roman" panose="02020603050405020304" pitchFamily="18" charset="0"/>
                <a:cs typeface="Times New Roman" panose="02020603050405020304" pitchFamily="18" charset="0"/>
              </a:rPr>
              <a:t>.</a:t>
            </a:r>
          </a:p>
        </p:txBody>
      </p:sp>
      <p:pic>
        <p:nvPicPr>
          <p:cNvPr id="29" name="Picture 11" descr="C:\Users\ADMIN\Desktop\Giai cuu dai duong 2\seashell-border-382756.jpg"/>
          <p:cNvPicPr>
            <a:picLocks noChangeAspect="1" noChangeArrowheads="1"/>
          </p:cNvPicPr>
          <p:nvPr/>
        </p:nvPicPr>
        <p:blipFill>
          <a:blip r:embed="rId10" cstate="print">
            <a:extLst>
              <a:ext uri="{BEBA8EAE-BF5A-486C-A8C5-ECC9F3942E4B}">
                <a14:imgProps xmlns="" xmlns:a14="http://schemas.microsoft.com/office/drawing/2010/main">
                  <a14:imgLayer r:embed="rId11">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2235200" y="914400"/>
            <a:ext cx="802640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3454400" y="1676401"/>
            <a:ext cx="5588000" cy="830997"/>
          </a:xfrm>
          <a:prstGeom prst="rect">
            <a:avLst/>
          </a:prstGeom>
          <a:noFill/>
        </p:spPr>
        <p:txBody>
          <a:bodyPr wrap="square" rtlCol="0">
            <a:spAutoFit/>
          </a:bodyPr>
          <a:lstStyle/>
          <a:p>
            <a:pPr algn="ctr"/>
            <a:r>
              <a:rPr lang="vi-VN" sz="2400" dirty="0" err="1">
                <a:latin typeface="+mj-lt"/>
              </a:rPr>
              <a:t>Vùng</a:t>
            </a:r>
            <a:r>
              <a:rPr lang="vi-VN" sz="2400" dirty="0">
                <a:latin typeface="+mj-lt"/>
              </a:rPr>
              <a:t> </a:t>
            </a:r>
            <a:r>
              <a:rPr lang="vi-VN" sz="2400" dirty="0" err="1">
                <a:latin typeface="+mj-lt"/>
              </a:rPr>
              <a:t>chỉ</a:t>
            </a:r>
            <a:r>
              <a:rPr lang="vi-VN" sz="2400" dirty="0">
                <a:latin typeface="+mj-lt"/>
              </a:rPr>
              <a:t> </a:t>
            </a:r>
            <a:r>
              <a:rPr lang="vi-VN" sz="2400" dirty="0" err="1">
                <a:latin typeface="+mj-lt"/>
              </a:rPr>
              <a:t>nhận</a:t>
            </a:r>
            <a:r>
              <a:rPr lang="vi-VN" sz="2400" dirty="0">
                <a:latin typeface="+mj-lt"/>
              </a:rPr>
              <a:t> </a:t>
            </a:r>
            <a:r>
              <a:rPr lang="vi-VN" sz="2400" dirty="0" err="1">
                <a:latin typeface="+mj-lt"/>
              </a:rPr>
              <a:t>được</a:t>
            </a:r>
            <a:r>
              <a:rPr lang="vi-VN" sz="2400" dirty="0">
                <a:latin typeface="+mj-lt"/>
              </a:rPr>
              <a:t> </a:t>
            </a:r>
            <a:r>
              <a:rPr lang="vi-VN" sz="2400" dirty="0" err="1">
                <a:latin typeface="+mj-lt"/>
              </a:rPr>
              <a:t>một</a:t>
            </a:r>
            <a:r>
              <a:rPr lang="vi-VN" sz="2400" dirty="0">
                <a:latin typeface="+mj-lt"/>
              </a:rPr>
              <a:t> </a:t>
            </a:r>
            <a:r>
              <a:rPr lang="vi-VN" sz="2400" dirty="0" err="1">
                <a:latin typeface="+mj-lt"/>
              </a:rPr>
              <a:t>phần</a:t>
            </a:r>
            <a:r>
              <a:rPr lang="vi-VN" sz="2400" dirty="0">
                <a:latin typeface="+mj-lt"/>
              </a:rPr>
              <a:t> </a:t>
            </a:r>
            <a:r>
              <a:rPr lang="vi-VN" sz="2400" dirty="0" err="1">
                <a:latin typeface="+mj-lt"/>
              </a:rPr>
              <a:t>ánh</a:t>
            </a:r>
            <a:r>
              <a:rPr lang="vi-VN" sz="2400" dirty="0">
                <a:latin typeface="+mj-lt"/>
              </a:rPr>
              <a:t> </a:t>
            </a:r>
            <a:r>
              <a:rPr lang="vi-VN" sz="2400" dirty="0" err="1">
                <a:latin typeface="+mj-lt"/>
              </a:rPr>
              <a:t>sáng</a:t>
            </a:r>
            <a:r>
              <a:rPr lang="vi-VN" sz="2400" dirty="0">
                <a:latin typeface="+mj-lt"/>
              </a:rPr>
              <a:t> </a:t>
            </a:r>
            <a:r>
              <a:rPr lang="vi-VN" sz="2400" dirty="0" err="1">
                <a:latin typeface="+mj-lt"/>
              </a:rPr>
              <a:t>truyền</a:t>
            </a:r>
            <a:r>
              <a:rPr lang="vi-VN" sz="2400" dirty="0">
                <a:latin typeface="+mj-lt"/>
              </a:rPr>
              <a:t> </a:t>
            </a:r>
            <a:r>
              <a:rPr lang="vi-VN" sz="2400" dirty="0" err="1">
                <a:latin typeface="+mj-lt"/>
              </a:rPr>
              <a:t>tới</a:t>
            </a:r>
            <a:r>
              <a:rPr lang="vi-VN" sz="2400" dirty="0">
                <a:latin typeface="+mj-lt"/>
              </a:rPr>
              <a:t> </a:t>
            </a:r>
            <a:r>
              <a:rPr lang="vi-VN" sz="2400" dirty="0" err="1">
                <a:latin typeface="+mj-lt"/>
              </a:rPr>
              <a:t>gọi</a:t>
            </a:r>
            <a:r>
              <a:rPr lang="vi-VN" sz="2400" dirty="0">
                <a:latin typeface="+mj-lt"/>
              </a:rPr>
              <a:t> </a:t>
            </a:r>
            <a:r>
              <a:rPr lang="vi-VN" sz="2400" dirty="0" err="1">
                <a:latin typeface="+mj-lt"/>
              </a:rPr>
              <a:t>là</a:t>
            </a:r>
            <a:endParaRPr lang="en-US" sz="2400" dirty="0">
              <a:solidFill>
                <a:srgbClr val="0033CC"/>
              </a:solidFill>
              <a:latin typeface="+mj-lt"/>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0376659" y="4657727"/>
            <a:ext cx="1815343" cy="134302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C:\Users\ADMIN\Desktop\Doremon cau ca ( trac nghiem )\Picture1 (2).png"/>
          <p:cNvPicPr>
            <a:picLocks noChangeAspect="1" noChangeArrowheads="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780216" y="1409792"/>
            <a:ext cx="1048584" cy="87620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times up"/>
          <p:cNvGrpSpPr/>
          <p:nvPr/>
        </p:nvGrpSpPr>
        <p:grpSpPr>
          <a:xfrm>
            <a:off x="784059" y="990600"/>
            <a:ext cx="1009445"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8" name="Rounded Rectangle 1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9" name="Picture 3" descr="C:\Users\ADMIN\Desktop\Picture2.png"/>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879310" y="1577729"/>
            <a:ext cx="851973" cy="63898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19">
            <a:extLst>
              <a:ext uri="{FF2B5EF4-FFF2-40B4-BE49-F238E27FC236}">
                <a16:creationId xmlns="" xmlns:a16="http://schemas.microsoft.com/office/drawing/2014/main" id="{A3772A17-BB74-4A75-BA55-D622FE4D0639}"/>
              </a:ext>
            </a:extLst>
          </p:cNvPr>
          <p:cNvGrpSpPr/>
          <p:nvPr/>
        </p:nvGrpSpPr>
        <p:grpSpPr>
          <a:xfrm>
            <a:off x="1244330" y="1566100"/>
            <a:ext cx="120325" cy="76328"/>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3">
            <a:extLst>
              <a:ext uri="{FF2B5EF4-FFF2-40B4-BE49-F238E27FC236}">
                <a16:creationId xmlns="" xmlns:a16="http://schemas.microsoft.com/office/drawing/2014/main" id="{A3772A17-BB74-4A75-BA55-D622FE4D0639}"/>
              </a:ext>
            </a:extLst>
          </p:cNvPr>
          <p:cNvGrpSpPr/>
          <p:nvPr/>
        </p:nvGrpSpPr>
        <p:grpSpPr>
          <a:xfrm>
            <a:off x="1246124" y="2118399"/>
            <a:ext cx="120325" cy="76328"/>
            <a:chOff x="2455863" y="2411803"/>
            <a:chExt cx="566738" cy="566738"/>
          </a:xfrm>
        </p:grpSpPr>
        <p:sp>
          <p:nvSpPr>
            <p:cNvPr id="3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39">
            <a:extLst>
              <a:ext uri="{FF2B5EF4-FFF2-40B4-BE49-F238E27FC236}">
                <a16:creationId xmlns="" xmlns:a16="http://schemas.microsoft.com/office/drawing/2014/main" id="{A3772A17-BB74-4A75-BA55-D622FE4D0639}"/>
              </a:ext>
            </a:extLst>
          </p:cNvPr>
          <p:cNvGrpSpPr/>
          <p:nvPr/>
        </p:nvGrpSpPr>
        <p:grpSpPr>
          <a:xfrm>
            <a:off x="1642171" y="1859119"/>
            <a:ext cx="120325" cy="76328"/>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 name="Group 45">
            <a:extLst>
              <a:ext uri="{FF2B5EF4-FFF2-40B4-BE49-F238E27FC236}">
                <a16:creationId xmlns="" xmlns:a16="http://schemas.microsoft.com/office/drawing/2014/main" id="{A3772A17-BB74-4A75-BA55-D622FE4D0639}"/>
              </a:ext>
            </a:extLst>
          </p:cNvPr>
          <p:cNvGrpSpPr/>
          <p:nvPr/>
        </p:nvGrpSpPr>
        <p:grpSpPr>
          <a:xfrm>
            <a:off x="882526" y="1884057"/>
            <a:ext cx="120325" cy="76328"/>
            <a:chOff x="2455863" y="2411803"/>
            <a:chExt cx="566738" cy="566738"/>
          </a:xfrm>
        </p:grpSpPr>
        <p:sp>
          <p:nvSpPr>
            <p:cNvPr id="4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2" name="Oval 107"/>
          <p:cNvSpPr>
            <a:spLocks noChangeArrowheads="1"/>
          </p:cNvSpPr>
          <p:nvPr/>
        </p:nvSpPr>
        <p:spPr bwMode="auto">
          <a:xfrm>
            <a:off x="1259312" y="1856241"/>
            <a:ext cx="90392" cy="57440"/>
          </a:xfrm>
          <a:prstGeom prst="ellipse">
            <a:avLst/>
          </a:prstGeom>
          <a:solidFill>
            <a:srgbClr val="5D5C5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Explosion 2 52"/>
          <p:cNvSpPr/>
          <p:nvPr/>
        </p:nvSpPr>
        <p:spPr>
          <a:xfrm>
            <a:off x="200641" y="5224448"/>
            <a:ext cx="31496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FF"/>
                </a:solidFill>
              </a:rPr>
              <a:t>HẾT GIỜ</a:t>
            </a:r>
          </a:p>
        </p:txBody>
      </p:sp>
    </p:spTree>
    <p:extLst>
      <p:ext uri="{BB962C8B-B14F-4D97-AF65-F5344CB8AC3E}">
        <p14:creationId xmlns="" xmlns:p14="http://schemas.microsoft.com/office/powerpoint/2010/main" val="330832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030"/>
                                        </p:tgtEl>
                                        <p:attrNameLst>
                                          <p:attrName>r</p:attrName>
                                        </p:attrNameLst>
                                      </p:cBhvr>
                                    </p:animRot>
                                    <p:animRot by="-240000">
                                      <p:cBhvr>
                                        <p:cTn id="13" dur="600" fill="hold">
                                          <p:stCondLst>
                                            <p:cond delay="600"/>
                                          </p:stCondLst>
                                        </p:cTn>
                                        <p:tgtEl>
                                          <p:spTgt spid="1030"/>
                                        </p:tgtEl>
                                        <p:attrNameLst>
                                          <p:attrName>r</p:attrName>
                                        </p:attrNameLst>
                                      </p:cBhvr>
                                    </p:animRot>
                                    <p:animRot by="240000">
                                      <p:cBhvr>
                                        <p:cTn id="14" dur="600" fill="hold">
                                          <p:stCondLst>
                                            <p:cond delay="1200"/>
                                          </p:stCondLst>
                                        </p:cTn>
                                        <p:tgtEl>
                                          <p:spTgt spid="1030"/>
                                        </p:tgtEl>
                                        <p:attrNameLst>
                                          <p:attrName>r</p:attrName>
                                        </p:attrNameLst>
                                      </p:cBhvr>
                                    </p:animRot>
                                    <p:animRot by="-240000">
                                      <p:cBhvr>
                                        <p:cTn id="15" dur="600" fill="hold">
                                          <p:stCondLst>
                                            <p:cond delay="1800"/>
                                          </p:stCondLst>
                                        </p:cTn>
                                        <p:tgtEl>
                                          <p:spTgt spid="1030"/>
                                        </p:tgtEl>
                                        <p:attrNameLst>
                                          <p:attrName>r</p:attrName>
                                        </p:attrNameLst>
                                      </p:cBhvr>
                                    </p:animRot>
                                    <p:animRot by="120000">
                                      <p:cBhvr>
                                        <p:cTn id="16" dur="600" fill="hold">
                                          <p:stCondLst>
                                            <p:cond delay="2400"/>
                                          </p:stCondLst>
                                        </p:cTn>
                                        <p:tgtEl>
                                          <p:spTgt spid="103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28"/>
                                        </p:tgtEl>
                                        <p:attrNameLst>
                                          <p:attrName>r</p:attrName>
                                        </p:attrNameLst>
                                      </p:cBhvr>
                                    </p:animRot>
                                    <p:animRot by="-240000">
                                      <p:cBhvr>
                                        <p:cTn id="19" dur="600" fill="hold">
                                          <p:stCondLst>
                                            <p:cond delay="600"/>
                                          </p:stCondLst>
                                        </p:cTn>
                                        <p:tgtEl>
                                          <p:spTgt spid="1028"/>
                                        </p:tgtEl>
                                        <p:attrNameLst>
                                          <p:attrName>r</p:attrName>
                                        </p:attrNameLst>
                                      </p:cBhvr>
                                    </p:animRot>
                                    <p:animRot by="240000">
                                      <p:cBhvr>
                                        <p:cTn id="20" dur="600" fill="hold">
                                          <p:stCondLst>
                                            <p:cond delay="1200"/>
                                          </p:stCondLst>
                                        </p:cTn>
                                        <p:tgtEl>
                                          <p:spTgt spid="1028"/>
                                        </p:tgtEl>
                                        <p:attrNameLst>
                                          <p:attrName>r</p:attrName>
                                        </p:attrNameLst>
                                      </p:cBhvr>
                                    </p:animRot>
                                    <p:animRot by="-240000">
                                      <p:cBhvr>
                                        <p:cTn id="21" dur="600" fill="hold">
                                          <p:stCondLst>
                                            <p:cond delay="1800"/>
                                          </p:stCondLst>
                                        </p:cTn>
                                        <p:tgtEl>
                                          <p:spTgt spid="1028"/>
                                        </p:tgtEl>
                                        <p:attrNameLst>
                                          <p:attrName>r</p:attrName>
                                        </p:attrNameLst>
                                      </p:cBhvr>
                                    </p:animRot>
                                    <p:animRot by="120000">
                                      <p:cBhvr>
                                        <p:cTn id="22" dur="600" fill="hold">
                                          <p:stCondLst>
                                            <p:cond delay="2400"/>
                                          </p:stCondLst>
                                        </p:cTn>
                                        <p:tgtEl>
                                          <p:spTgt spid="1028"/>
                                        </p:tgtEl>
                                        <p:attrNameLst>
                                          <p:attrName>r</p:attrName>
                                        </p:attrNameLst>
                                      </p:cBhvr>
                                    </p:animRot>
                                  </p:childTnLst>
                                </p:cTn>
                              </p:par>
                              <p:par>
                                <p:cTn id="23" presetID="47"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4"/>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0"/>
                                        <p:tgtEl>
                                          <p:spTgt spid="24"/>
                                        </p:tgtEl>
                                        <p:attrNameLst>
                                          <p:attrName>ppt_y</p:attrName>
                                        </p:attrNameLst>
                                      </p:cBhvr>
                                      <p:tavLst>
                                        <p:tav tm="0">
                                          <p:val>
                                            <p:strVal val="ppt_y"/>
                                          </p:val>
                                        </p:tav>
                                        <p:tav tm="100000">
                                          <p:val>
                                            <p:strVal val="ppt_y+.1"/>
                                          </p:val>
                                        </p:tav>
                                      </p:tavLst>
                                    </p:anim>
                                    <p:set>
                                      <p:cBhvr>
                                        <p:cTn id="64"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25"/>
                                        </p:tgtEl>
                                      </p:cBhvr>
                                    </p:animEffect>
                                    <p:anim calcmode="lin" valueType="num">
                                      <p:cBhvr>
                                        <p:cTn id="70" dur="1000"/>
                                        <p:tgtEl>
                                          <p:spTgt spid="25"/>
                                        </p:tgtEl>
                                        <p:attrNameLst>
                                          <p:attrName>ppt_x</p:attrName>
                                        </p:attrNameLst>
                                      </p:cBhvr>
                                      <p:tavLst>
                                        <p:tav tm="0">
                                          <p:val>
                                            <p:strVal val="ppt_x"/>
                                          </p:val>
                                        </p:tav>
                                        <p:tav tm="100000">
                                          <p:val>
                                            <p:strVal val="ppt_x"/>
                                          </p:val>
                                        </p:tav>
                                      </p:tavLst>
                                    </p:anim>
                                    <p:anim calcmode="lin" valueType="num">
                                      <p:cBhvr>
                                        <p:cTn id="71" dur="1000"/>
                                        <p:tgtEl>
                                          <p:spTgt spid="25"/>
                                        </p:tgtEl>
                                        <p:attrNameLst>
                                          <p:attrName>ppt_y</p:attrName>
                                        </p:attrNameLst>
                                      </p:cBhvr>
                                      <p:tavLst>
                                        <p:tav tm="0">
                                          <p:val>
                                            <p:strVal val="ppt_y"/>
                                          </p:val>
                                        </p:tav>
                                        <p:tav tm="100000">
                                          <p:val>
                                            <p:strVal val="ppt_y+.1"/>
                                          </p:val>
                                        </p:tav>
                                      </p:tavLst>
                                    </p:anim>
                                    <p:set>
                                      <p:cBhvr>
                                        <p:cTn id="72"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27"/>
                                        </p:tgtEl>
                                        <p:attrNameLst>
                                          <p:attrName>style.color</p:attrName>
                                        </p:attrNameLst>
                                      </p:cBhvr>
                                      <p:by>
                                        <p:hsl h="7200000" s="0" l="0"/>
                                      </p:by>
                                    </p:animClr>
                                    <p:animClr clrSpc="hsl" dir="cw">
                                      <p:cBhvr>
                                        <p:cTn id="78" dur="500" fill="hold"/>
                                        <p:tgtEl>
                                          <p:spTgt spid="27"/>
                                        </p:tgtEl>
                                        <p:attrNameLst>
                                          <p:attrName>fillcolor</p:attrName>
                                        </p:attrNameLst>
                                      </p:cBhvr>
                                      <p:by>
                                        <p:hsl h="7200000" s="0" l="0"/>
                                      </p:by>
                                    </p:animClr>
                                    <p:animClr clrSpc="hsl" dir="cw">
                                      <p:cBhvr>
                                        <p:cTn id="79" dur="500" fill="hold"/>
                                        <p:tgtEl>
                                          <p:spTgt spid="27"/>
                                        </p:tgtEl>
                                        <p:attrNameLst>
                                          <p:attrName>stroke.color</p:attrName>
                                        </p:attrNameLst>
                                      </p:cBhvr>
                                      <p:by>
                                        <p:hsl h="7200000" s="0" l="0"/>
                                      </p:by>
                                    </p:animClr>
                                    <p:set>
                                      <p:cBhvr>
                                        <p:cTn id="80" dur="500" fill="hold"/>
                                        <p:tgtEl>
                                          <p:spTgt spid="27"/>
                                        </p:tgtEl>
                                        <p:attrNameLst>
                                          <p:attrName>fill.type</p:attrName>
                                        </p:attrNameLst>
                                      </p:cBhvr>
                                      <p:to>
                                        <p:strVal val="solid"/>
                                      </p:to>
                                    </p:set>
                                  </p:childTnLst>
                                </p:cTn>
                              </p:par>
                              <p:par>
                                <p:cTn id="81" presetID="2" presetClass="exit" presetSubtype="1" fill="hold" nodeType="withEffect">
                                  <p:stCondLst>
                                    <p:cond delay="0"/>
                                  </p:stCondLst>
                                  <p:childTnLst>
                                    <p:anim calcmode="lin" valueType="num">
                                      <p:cBhvr additive="base">
                                        <p:cTn id="82" dur="2000"/>
                                        <p:tgtEl>
                                          <p:spTgt spid="23"/>
                                        </p:tgtEl>
                                        <p:attrNameLst>
                                          <p:attrName>ppt_x</p:attrName>
                                        </p:attrNameLst>
                                      </p:cBhvr>
                                      <p:tavLst>
                                        <p:tav tm="0">
                                          <p:val>
                                            <p:strVal val="ppt_x"/>
                                          </p:val>
                                        </p:tav>
                                        <p:tav tm="100000">
                                          <p:val>
                                            <p:strVal val="ppt_x"/>
                                          </p:val>
                                        </p:tav>
                                      </p:tavLst>
                                    </p:anim>
                                    <p:anim calcmode="lin" valueType="num">
                                      <p:cBhvr additive="base">
                                        <p:cTn id="83" dur="2000"/>
                                        <p:tgtEl>
                                          <p:spTgt spid="23"/>
                                        </p:tgtEl>
                                        <p:attrNameLst>
                                          <p:attrName>ppt_y</p:attrName>
                                        </p:attrNameLst>
                                      </p:cBhvr>
                                      <p:tavLst>
                                        <p:tav tm="0">
                                          <p:val>
                                            <p:strVal val="ppt_y"/>
                                          </p:val>
                                        </p:tav>
                                        <p:tav tm="100000">
                                          <p:val>
                                            <p:strVal val="0-ppt_h/2"/>
                                          </p:val>
                                        </p:tav>
                                      </p:tavLst>
                                    </p:anim>
                                    <p:set>
                                      <p:cBhvr>
                                        <p:cTn id="84" dur="1" fill="hold">
                                          <p:stCondLst>
                                            <p:cond delay="1999"/>
                                          </p:stCondLst>
                                        </p:cTn>
                                        <p:tgtEl>
                                          <p:spTgt spid="23"/>
                                        </p:tgtEl>
                                        <p:attrNameLst>
                                          <p:attrName>style.visibility</p:attrName>
                                        </p:attrNameLst>
                                      </p:cBhvr>
                                      <p:to>
                                        <p:strVal val="hidden"/>
                                      </p:to>
                                    </p:set>
                                  </p:childTnLst>
                                </p:cTn>
                              </p:par>
                              <p:par>
                                <p:cTn id="85" presetID="63" presetClass="path" presetSubtype="0" accel="50000" decel="50000" fill="hold" nodeType="withEffect">
                                  <p:stCondLst>
                                    <p:cond delay="0"/>
                                  </p:stCondLst>
                                  <p:childTnLst>
                                    <p:animMotion origin="layout" path="M -4.16667E-6 -3.50942E-6 L 0.05782 0.0068 " pathEditMode="relative" rAng="0" ptsTypes="AA">
                                      <p:cBhvr>
                                        <p:cTn id="86" dur="5000" fill="hold"/>
                                        <p:tgtEl>
                                          <p:spTgt spid="1029"/>
                                        </p:tgtEl>
                                        <p:attrNameLst>
                                          <p:attrName>ppt_x</p:attrName>
                                          <p:attrName>ppt_y</p:attrName>
                                        </p:attrNameLst>
                                      </p:cBhvr>
                                      <p:rCtr x="2882" y="340"/>
                                    </p:animMotion>
                                  </p:childTnLst>
                                </p:cTn>
                              </p:par>
                            </p:childTnLst>
                          </p:cTn>
                        </p:par>
                      </p:childTnLst>
                    </p:cTn>
                  </p:par>
                </p:childTnLst>
              </p:cTn>
              <p:nextCondLst>
                <p:cond evt="onClick" delay="0">
                  <p:tgtEl>
                    <p:spTgt spid="27"/>
                  </p:tgtEl>
                </p:cond>
              </p:nextCondLst>
            </p:seq>
            <p:seq concurrent="1" nextAc="seek">
              <p:cTn id="87" restart="whenNotActive" fill="hold" evtFilter="cancelBubble" nodeType="interactiveSeq">
                <p:stCondLst>
                  <p:cond evt="onClick" delay="0">
                    <p:tgtEl>
                      <p:spTgt spid="26"/>
                    </p:tgtEl>
                  </p:cond>
                </p:stCondLst>
                <p:endSync evt="end" delay="0">
                  <p:rtn val="all"/>
                </p:endSync>
                <p:childTnLst>
                  <p:par>
                    <p:cTn id="88" fill="hold">
                      <p:stCondLst>
                        <p:cond delay="0"/>
                      </p:stCondLst>
                      <p:childTnLst>
                        <p:par>
                          <p:cTn id="89" fill="hold">
                            <p:stCondLst>
                              <p:cond delay="0"/>
                            </p:stCondLst>
                            <p:childTnLst>
                              <p:par>
                                <p:cTn id="90" presetID="42" presetClass="exit" presetSubtype="0" fill="hold" grpId="1" nodeType="clickEffect">
                                  <p:stCondLst>
                                    <p:cond delay="0"/>
                                  </p:stCondLst>
                                  <p:childTnLst>
                                    <p:animEffect transition="out" filter="fade">
                                      <p:cBhvr>
                                        <p:cTn id="91" dur="1000"/>
                                        <p:tgtEl>
                                          <p:spTgt spid="26"/>
                                        </p:tgtEl>
                                      </p:cBhvr>
                                    </p:animEffect>
                                    <p:anim calcmode="lin" valueType="num">
                                      <p:cBhvr>
                                        <p:cTn id="92" dur="1000"/>
                                        <p:tgtEl>
                                          <p:spTgt spid="26"/>
                                        </p:tgtEl>
                                        <p:attrNameLst>
                                          <p:attrName>ppt_x</p:attrName>
                                        </p:attrNameLst>
                                      </p:cBhvr>
                                      <p:tavLst>
                                        <p:tav tm="0">
                                          <p:val>
                                            <p:strVal val="ppt_x"/>
                                          </p:val>
                                        </p:tav>
                                        <p:tav tm="100000">
                                          <p:val>
                                            <p:strVal val="ppt_x"/>
                                          </p:val>
                                        </p:tav>
                                      </p:tavLst>
                                    </p:anim>
                                    <p:anim calcmode="lin" valueType="num">
                                      <p:cBhvr>
                                        <p:cTn id="93" dur="1000"/>
                                        <p:tgtEl>
                                          <p:spTgt spid="26"/>
                                        </p:tgtEl>
                                        <p:attrNameLst>
                                          <p:attrName>ppt_y</p:attrName>
                                        </p:attrNameLst>
                                      </p:cBhvr>
                                      <p:tavLst>
                                        <p:tav tm="0">
                                          <p:val>
                                            <p:strVal val="ppt_y"/>
                                          </p:val>
                                        </p:tav>
                                        <p:tav tm="100000">
                                          <p:val>
                                            <p:strVal val="ppt_y+.1"/>
                                          </p:val>
                                        </p:tav>
                                      </p:tavLst>
                                    </p:anim>
                                    <p:set>
                                      <p:cBhvr>
                                        <p:cTn id="94"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5" restart="whenNotActive" fill="hold" evtFilter="cancelBubble" nodeType="interactiveSeq">
                <p:stCondLst>
                  <p:cond evt="onClick" delay="0">
                    <p:tgtEl>
                      <p:spTgt spid="2"/>
                    </p:tgtEl>
                  </p:cond>
                </p:stCondLst>
                <p:endSync evt="end" delay="0">
                  <p:rtn val="all"/>
                </p:endSync>
                <p:childTnLst>
                  <p:par>
                    <p:cTn id="96" fill="hold">
                      <p:stCondLst>
                        <p:cond delay="0"/>
                      </p:stCondLst>
                      <p:childTnLst>
                        <p:par>
                          <p:cTn id="97" fill="hold">
                            <p:stCondLst>
                              <p:cond delay="0"/>
                            </p:stCondLst>
                            <p:childTnLst>
                              <p:par>
                                <p:cTn id="98" presetID="8" presetClass="emph" presetSubtype="0" fill="hold" nodeType="clickEffect">
                                  <p:stCondLst>
                                    <p:cond delay="0"/>
                                  </p:stCondLst>
                                  <p:childTnLst>
                                    <p:animRot by="21600000">
                                      <p:cBhvr>
                                        <p:cTn id="99" dur="15000" fill="hold"/>
                                        <p:tgtEl>
                                          <p:spTgt spid="19"/>
                                        </p:tgtEl>
                                        <p:attrNameLst>
                                          <p:attrName>r</p:attrName>
                                        </p:attrNameLst>
                                      </p:cBhvr>
                                    </p:animRot>
                                  </p:childTnLst>
                                </p:cTn>
                              </p:par>
                            </p:childTnLst>
                          </p:cTn>
                        </p:par>
                        <p:par>
                          <p:cTn id="100" fill="hold">
                            <p:stCondLst>
                              <p:cond delay="15000"/>
                            </p:stCondLst>
                            <p:childTnLst>
                              <p:par>
                                <p:cTn id="101" presetID="1" presetClass="entr" presetSubtype="0" fill="hold" grpId="0" nodeType="after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xit" presetSubtype="0" fill="hold" grpId="1" nodeType="withEffect">
                                  <p:stCondLst>
                                    <p:cond delay="2000"/>
                                  </p:stCondLst>
                                  <p:childTnLst>
                                    <p:set>
                                      <p:cBhvr>
                                        <p:cTn id="104"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P spid="53" grpId="0" animBg="1"/>
      <p:bldP spid="5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3657" y="1175658"/>
            <a:ext cx="10160000" cy="4524315"/>
          </a:xfrm>
          <a:prstGeom prst="rect">
            <a:avLst/>
          </a:prstGeom>
        </p:spPr>
        <p:txBody>
          <a:bodyPr wrap="square">
            <a:spAutoFit/>
          </a:bodyPr>
          <a:lstStyle/>
          <a:p>
            <a:r>
              <a:rPr lang="en-US" sz="3200" smtClean="0">
                <a:solidFill>
                  <a:srgbClr val="0000CC"/>
                </a:solidFill>
                <a:latin typeface="Times New Roman" pitchFamily="18" charset="0"/>
                <a:cs typeface="Times New Roman" pitchFamily="18" charset="0"/>
              </a:rPr>
              <a:t>B</a:t>
            </a:r>
            <a:r>
              <a:rPr lang="vi-VN" sz="3200" smtClean="0">
                <a:solidFill>
                  <a:srgbClr val="0000CC"/>
                </a:solidFill>
                <a:latin typeface="Times New Roman" pitchFamily="18" charset="0"/>
                <a:cs typeface="Times New Roman" pitchFamily="18" charset="0"/>
              </a:rPr>
              <a:t>an đêm, trong một phòng không có ánh đèn, em sẽ không thể nhìn rõ các vật trong phòng. Nếu có ánh sáng từ đèn ở ngoài đường hoặc ánh trăng lọt vào phòng, em sẽ có thể nhìn rõ các vật trong phòng.</a:t>
            </a:r>
          </a:p>
          <a:p>
            <a:r>
              <a:rPr lang="vi-VN" sz="3200" smtClean="0">
                <a:solidFill>
                  <a:srgbClr val="0000CC"/>
                </a:solidFill>
                <a:latin typeface="Times New Roman" pitchFamily="18" charset="0"/>
                <a:cs typeface="Times New Roman" pitchFamily="18" charset="0"/>
              </a:rPr>
              <a:t>Chúng ta có thể nhìn thấy các vật là do ánh sáng từ nguồn chiếu đến các đồ vật rồi hắt lại đến mắt ta. Hiện tượng ánh sáng bị hắt lại khi gặp bề mặt một vật gọi là sự phản xạ ánh sáng. </a:t>
            </a:r>
            <a:endParaRPr lang="en-US" sz="3200" smtClean="0">
              <a:solidFill>
                <a:srgbClr val="0000CC"/>
              </a:solidFill>
              <a:latin typeface="Times New Roman" pitchFamily="18" charset="0"/>
              <a:cs typeface="Times New Roman" pitchFamily="18" charset="0"/>
            </a:endParaRPr>
          </a:p>
          <a:p>
            <a:r>
              <a:rPr lang="vi-VN" sz="3200" smtClean="0">
                <a:solidFill>
                  <a:srgbClr val="0000CC"/>
                </a:solidFill>
                <a:latin typeface="Times New Roman" pitchFamily="18" charset="0"/>
                <a:cs typeface="Times New Roman" pitchFamily="18" charset="0"/>
              </a:rPr>
              <a:t>Ánh sáng sẽ phản xạ trên một bề mặt như thế nào?</a:t>
            </a:r>
            <a:endParaRPr lang="vi-VN" sz="3200">
              <a:solidFill>
                <a:srgbClr val="0000CC"/>
              </a:solidFill>
              <a:latin typeface="Times New Roman" pitchFamily="18" charset="0"/>
              <a:cs typeface="Times New Roman" pitchFamily="18" charset="0"/>
            </a:endParaRPr>
          </a:p>
        </p:txBody>
      </p:sp>
      <p:sp>
        <p:nvSpPr>
          <p:cNvPr id="4" name="TextBox 3"/>
          <p:cNvSpPr txBox="1"/>
          <p:nvPr/>
        </p:nvSpPr>
        <p:spPr>
          <a:xfrm>
            <a:off x="3511463" y="281169"/>
            <a:ext cx="3484422" cy="523220"/>
          </a:xfrm>
          <a:prstGeom prst="rect">
            <a:avLst/>
          </a:prstGeom>
          <a:noFill/>
        </p:spPr>
        <p:txBody>
          <a:bodyPr wrap="square" rtlCol="0">
            <a:spAutoFit/>
          </a:bodyPr>
          <a:lstStyle/>
          <a:p>
            <a:pPr algn="ctr"/>
            <a:r>
              <a:rPr lang="en-US" sz="2800" b="1" smtClean="0">
                <a:solidFill>
                  <a:srgbClr val="FF0000"/>
                </a:solidFill>
                <a:latin typeface="Times New Roman" pitchFamily="18" charset="0"/>
                <a:ea typeface="Fredoka One"/>
                <a:cs typeface="Times New Roman" pitchFamily="18" charset="0"/>
                <a:sym typeface="Fredoka One"/>
              </a:rPr>
              <a:t>KHỞI ĐỘNG</a:t>
            </a:r>
            <a:endParaRPr lang="en-US" sz="2800" b="1">
              <a:solidFill>
                <a:srgbClr val="FF0000"/>
              </a:solidFill>
              <a:latin typeface="Times New Roman" pitchFamily="18" charset="0"/>
              <a:ea typeface="Fredoka One"/>
              <a:cs typeface="Times New Roman" pitchFamily="18" charset="0"/>
              <a:sym typeface="Fredoka One"/>
            </a:endParaRPr>
          </a:p>
        </p:txBody>
      </p:sp>
      <p:pic>
        <p:nvPicPr>
          <p:cNvPr id="5" name="Picture 2"/>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89306" cy="21959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Trek</Template>
  <TotalTime>3062</TotalTime>
  <Words>3259</Words>
  <PresentationFormat>Custom</PresentationFormat>
  <Paragraphs>310</Paragraphs>
  <Slides>56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Trek</vt:lpstr>
      <vt:lpstr>Equation</vt:lpstr>
      <vt:lpstr>CHÀO MỪNG CÁC EM  ĐẾN VỚI BÀI HỌC HÔM NAY! MÔN KHTN 7</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2022-07-11T10:05:56Z</dcterms:created>
  <dcterms:modified xsi:type="dcterms:W3CDTF">2022-12-30T01:02:04Z</dcterms:modified>
</cp:coreProperties>
</file>