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5: CÁC NGUYÊN TỐ HÓA HỌC VÀ NƯỚC (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02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87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0"/>
            <a:ext cx="9144000" cy="100445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410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cặp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đôi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nghiên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cứu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tin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SGK,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5,5, 5.6, 5.7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 (15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phút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nhà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khoa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thường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dựa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vào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dấu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hiệu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tìm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kiếm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sống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ở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hành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vũ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trụ</a:t>
            </a:r>
            <a:r>
              <a:rPr lang="en-US" dirty="0">
                <a:latin typeface="Times New Roman"/>
                <a:ea typeface="Calibri"/>
                <a:cs typeface="Times New Roman"/>
              </a:rPr>
              <a:t>?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Vì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sao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?</a:t>
            </a:r>
            <a:endParaRPr lang="en-US" sz="2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Quan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sát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5.5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cho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biết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tên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nguyên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tử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liên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kết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cấu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tạo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hóa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phân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tử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?</a:t>
            </a:r>
            <a:endParaRPr lang="en-US" sz="2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Nêu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trạng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thái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tồn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tại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?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Khi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bay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hơi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thì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liên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kết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giữa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phân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tử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thay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đổi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như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thế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?</a:t>
            </a:r>
            <a:endParaRPr lang="en-US" sz="2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Vì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sao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“dung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môi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sống</a:t>
            </a:r>
            <a:r>
              <a:rPr lang="en-US" dirty="0">
                <a:latin typeface="Times New Roman"/>
                <a:ea typeface="Calibri"/>
                <a:cs typeface="Times New Roman"/>
              </a:rPr>
              <a:t>”</a:t>
            </a:r>
            <a:endParaRPr lang="en-US" sz="2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Quan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sát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5.7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cho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biết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điều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hòa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nhiệt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độ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tế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bào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cơ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thể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như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thế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?</a:t>
            </a:r>
            <a:endParaRPr lang="en-US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6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0"/>
            <a:ext cx="9133114" cy="914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Cấu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hóa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lí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hóa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*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Cấu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Gồm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1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nguyên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2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nguyên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H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cộng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hóa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trị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cực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6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chất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lí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hóa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en-US" sz="26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Nước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3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trạng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thái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tồn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tại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Rắn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lỏng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khí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6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cực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khả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hydrogen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chất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khác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600" dirty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4" b="1"/>
          <a:stretch/>
        </p:blipFill>
        <p:spPr>
          <a:xfrm>
            <a:off x="914400" y="4528458"/>
            <a:ext cx="7086599" cy="2124010"/>
          </a:xfrm>
        </p:spPr>
      </p:pic>
    </p:spTree>
    <p:extLst>
      <p:ext uri="{BB962C8B-B14F-4D97-AF65-F5344CB8AC3E}">
        <p14:creationId xmlns:p14="http://schemas.microsoft.com/office/powerpoint/2010/main" xmlns="" val="22497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0782"/>
            <a:ext cx="9109364" cy="89361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91408"/>
            <a:ext cx="4038600" cy="452596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Vai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trò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nước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en-US" sz="2800" dirty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90800"/>
            <a:ext cx="4684519" cy="24387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21" y="1143000"/>
            <a:ext cx="4739588" cy="388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7982" y="50292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Quan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sát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vai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Đưa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ví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phản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ứng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bào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hoặc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cơ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quan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tham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gia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endParaRPr lang="en-US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74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-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Tại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sao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hàng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ngày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chúng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ta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phải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uống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đầy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đủ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nước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?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biểu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hiện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bị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mất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nhiều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nước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  <a:cs typeface="Times New Roman"/>
              </a:rPr>
              <a:t>?</a:t>
            </a:r>
            <a:endParaRPr lang="en-US" sz="2400" dirty="0">
              <a:solidFill>
                <a:srgbClr val="00B0F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Times New Roman"/>
                <a:ea typeface="Arial"/>
              </a:rPr>
              <a:t>  -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Nêu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biện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pháp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mất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nước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do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bị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sốt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cao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tiêu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  <a:ea typeface="Arial"/>
              </a:rPr>
              <a:t>chảy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Arial"/>
              </a:rPr>
              <a:t>?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305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990600"/>
            <a:ext cx="4038600" cy="538169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4114800" cy="5181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500255" y="5181600"/>
            <a:ext cx="498763" cy="526473"/>
          </a:xfrm>
          <a:custGeom>
            <a:avLst/>
            <a:gdLst>
              <a:gd name="connsiteX0" fmla="*/ 124690 w 498763"/>
              <a:gd name="connsiteY0" fmla="*/ 96982 h 526473"/>
              <a:gd name="connsiteX1" fmla="*/ 13854 w 498763"/>
              <a:gd name="connsiteY1" fmla="*/ 166255 h 526473"/>
              <a:gd name="connsiteX2" fmla="*/ 0 w 498763"/>
              <a:gd name="connsiteY2" fmla="*/ 221673 h 526473"/>
              <a:gd name="connsiteX3" fmla="*/ 13854 w 498763"/>
              <a:gd name="connsiteY3" fmla="*/ 346364 h 526473"/>
              <a:gd name="connsiteX4" fmla="*/ 110836 w 498763"/>
              <a:gd name="connsiteY4" fmla="*/ 429491 h 526473"/>
              <a:gd name="connsiteX5" fmla="*/ 138545 w 498763"/>
              <a:gd name="connsiteY5" fmla="*/ 484909 h 526473"/>
              <a:gd name="connsiteX6" fmla="*/ 221672 w 498763"/>
              <a:gd name="connsiteY6" fmla="*/ 526473 h 526473"/>
              <a:gd name="connsiteX7" fmla="*/ 401781 w 498763"/>
              <a:gd name="connsiteY7" fmla="*/ 512618 h 526473"/>
              <a:gd name="connsiteX8" fmla="*/ 443345 w 498763"/>
              <a:gd name="connsiteY8" fmla="*/ 484909 h 526473"/>
              <a:gd name="connsiteX9" fmla="*/ 498763 w 498763"/>
              <a:gd name="connsiteY9" fmla="*/ 401782 h 526473"/>
              <a:gd name="connsiteX10" fmla="*/ 484909 w 498763"/>
              <a:gd name="connsiteY10" fmla="*/ 207818 h 526473"/>
              <a:gd name="connsiteX11" fmla="*/ 457200 w 498763"/>
              <a:gd name="connsiteY11" fmla="*/ 96982 h 526473"/>
              <a:gd name="connsiteX12" fmla="*/ 429490 w 498763"/>
              <a:gd name="connsiteY12" fmla="*/ 69273 h 526473"/>
              <a:gd name="connsiteX13" fmla="*/ 401781 w 498763"/>
              <a:gd name="connsiteY13" fmla="*/ 27709 h 526473"/>
              <a:gd name="connsiteX14" fmla="*/ 318654 w 498763"/>
              <a:gd name="connsiteY14" fmla="*/ 0 h 526473"/>
              <a:gd name="connsiteX15" fmla="*/ 69272 w 498763"/>
              <a:gd name="connsiteY15" fmla="*/ 13855 h 526473"/>
              <a:gd name="connsiteX16" fmla="*/ 41563 w 498763"/>
              <a:gd name="connsiteY16" fmla="*/ 55418 h 526473"/>
              <a:gd name="connsiteX17" fmla="*/ 27709 w 498763"/>
              <a:gd name="connsiteY17" fmla="*/ 207818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8763" h="526473">
                <a:moveTo>
                  <a:pt x="124690" y="96982"/>
                </a:moveTo>
                <a:cubicBezTo>
                  <a:pt x="78935" y="115284"/>
                  <a:pt x="40142" y="120250"/>
                  <a:pt x="13854" y="166255"/>
                </a:cubicBezTo>
                <a:cubicBezTo>
                  <a:pt x="4407" y="182787"/>
                  <a:pt x="4618" y="203200"/>
                  <a:pt x="0" y="221673"/>
                </a:cubicBezTo>
                <a:cubicBezTo>
                  <a:pt x="4618" y="263237"/>
                  <a:pt x="-1158" y="307332"/>
                  <a:pt x="13854" y="346364"/>
                </a:cubicBezTo>
                <a:cubicBezTo>
                  <a:pt x="25439" y="376485"/>
                  <a:pt x="82978" y="410919"/>
                  <a:pt x="110836" y="429491"/>
                </a:cubicBezTo>
                <a:cubicBezTo>
                  <a:pt x="120072" y="447964"/>
                  <a:pt x="125323" y="469043"/>
                  <a:pt x="138545" y="484909"/>
                </a:cubicBezTo>
                <a:cubicBezTo>
                  <a:pt x="159204" y="509699"/>
                  <a:pt x="193304" y="517017"/>
                  <a:pt x="221672" y="526473"/>
                </a:cubicBezTo>
                <a:cubicBezTo>
                  <a:pt x="281708" y="521855"/>
                  <a:pt x="342599" y="523715"/>
                  <a:pt x="401781" y="512618"/>
                </a:cubicBezTo>
                <a:cubicBezTo>
                  <a:pt x="418147" y="509549"/>
                  <a:pt x="432380" y="497440"/>
                  <a:pt x="443345" y="484909"/>
                </a:cubicBezTo>
                <a:cubicBezTo>
                  <a:pt x="465275" y="459847"/>
                  <a:pt x="498763" y="401782"/>
                  <a:pt x="498763" y="401782"/>
                </a:cubicBezTo>
                <a:cubicBezTo>
                  <a:pt x="494145" y="337127"/>
                  <a:pt x="493667" y="272043"/>
                  <a:pt x="484909" y="207818"/>
                </a:cubicBezTo>
                <a:cubicBezTo>
                  <a:pt x="479764" y="170085"/>
                  <a:pt x="484129" y="123910"/>
                  <a:pt x="457200" y="96982"/>
                </a:cubicBezTo>
                <a:cubicBezTo>
                  <a:pt x="447963" y="87746"/>
                  <a:pt x="437650" y="79473"/>
                  <a:pt x="429490" y="69273"/>
                </a:cubicBezTo>
                <a:cubicBezTo>
                  <a:pt x="419088" y="56271"/>
                  <a:pt x="415901" y="36534"/>
                  <a:pt x="401781" y="27709"/>
                </a:cubicBezTo>
                <a:cubicBezTo>
                  <a:pt x="377013" y="12229"/>
                  <a:pt x="318654" y="0"/>
                  <a:pt x="318654" y="0"/>
                </a:cubicBezTo>
                <a:cubicBezTo>
                  <a:pt x="235527" y="4618"/>
                  <a:pt x="150911" y="-2473"/>
                  <a:pt x="69272" y="13855"/>
                </a:cubicBezTo>
                <a:cubicBezTo>
                  <a:pt x="52944" y="17120"/>
                  <a:pt x="49009" y="40525"/>
                  <a:pt x="41563" y="55418"/>
                </a:cubicBezTo>
                <a:cubicBezTo>
                  <a:pt x="16026" y="106492"/>
                  <a:pt x="27709" y="146988"/>
                  <a:pt x="27709" y="207818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69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685800"/>
            <a:ext cx="6997222" cy="4479846"/>
          </a:xfrm>
        </p:spPr>
      </p:pic>
      <p:sp>
        <p:nvSpPr>
          <p:cNvPr id="5" name="Rectangle 4"/>
          <p:cNvSpPr/>
          <p:nvPr/>
        </p:nvSpPr>
        <p:spPr>
          <a:xfrm>
            <a:off x="152400" y="5181600"/>
            <a:ext cx="8839200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màng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44480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CÁC NHÓM SỬ DỤNG KĨ THUẬT KHĂN TRẢI BÀN, HOÀN THÀNH PHIẾU CÂU HỎI SAU RA GIẤY A0 – (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15p’)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 Các nguyên tố hóa học trong cơ thể sinh vật được chia làm mấy nhóm? Kể tên?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 Cho biết các nguyên tố trong hình 5.2 thuộc nhóm nguyên tố nào? Tổng tỉ lệ phần trăm các nguyên tố C, H, O, N là bao nhiêu và tỉ lệ này có ý nghĩa gì?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- Kể tên một số bệnh do thiếu nguyên tố đại lượng, vi lượng ở sinh vật và cách phòng những bệnh đó?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Nước,hidrocloric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protein, lipid, nucleic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65157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" y="0"/>
            <a:ext cx="9137073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2117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bào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20 – 25 %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tồn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120140" algn="l"/>
              </a:tabLst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	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12014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lượng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12014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vi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lượng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59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8717"/>
            <a:ext cx="6324600" cy="609600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tố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hóa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tế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bào</a:t>
            </a: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buNone/>
              <a:tabLst>
                <a:tab pos="112014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	Chia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lượng: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H, O, N, P, S…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VD: Fe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hemoglobin; Zn, Cu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enzim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1120140" algn="l"/>
              </a:tabLs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822" y="1905000"/>
            <a:ext cx="4692769" cy="3048000"/>
          </a:xfrm>
        </p:spPr>
      </p:pic>
      <p:sp>
        <p:nvSpPr>
          <p:cNvPr id="7" name="Rectangle 6"/>
          <p:cNvSpPr/>
          <p:nvPr/>
        </p:nvSpPr>
        <p:spPr>
          <a:xfrm>
            <a:off x="0" y="70108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422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80" y="2133600"/>
            <a:ext cx="8852320" cy="3733800"/>
          </a:xfrm>
        </p:spPr>
      </p:pic>
    </p:spTree>
    <p:extLst>
      <p:ext uri="{BB962C8B-B14F-4D97-AF65-F5344CB8AC3E}">
        <p14:creationId xmlns:p14="http://schemas.microsoft.com/office/powerpoint/2010/main" xmlns="" val="361648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45" y="692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57" y="1143000"/>
            <a:ext cx="8352624" cy="3501404"/>
          </a:xfrm>
        </p:spPr>
      </p:pic>
      <p:sp>
        <p:nvSpPr>
          <p:cNvPr id="6" name="Rectangle 5"/>
          <p:cNvSpPr/>
          <p:nvPr/>
        </p:nvSpPr>
        <p:spPr>
          <a:xfrm>
            <a:off x="152400" y="4724401"/>
            <a:ext cx="8915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Theo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chúng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ta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ý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điều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rong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khẩu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ăn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cung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cấp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đầy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đủ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dinh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dưỡng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cơ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Vì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sao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  <a:p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chăm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sóc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trồng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trưởng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triển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bình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thường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  <a:p>
            <a:endParaRPr lang="en-US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91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830763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Carbon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219200"/>
            <a:ext cx="6781800" cy="4233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548336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Quan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sát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5.4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carbon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ạo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loại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liên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loại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mạch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đó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rút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vai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carbon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bào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en-US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42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Carbon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xương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447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816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BÀI 5: CÁC NGUYÊN TỐ HÓA HỌC VÀ NƯỚC (Thời lượng: 02 tiết)</vt:lpstr>
      <vt:lpstr>HOẠT ĐỘNG KHỞI ĐỘNG</vt:lpstr>
      <vt:lpstr>I. Các nguyên tố hóa học </vt:lpstr>
      <vt:lpstr>I. Các nguyên tố hóa học </vt:lpstr>
      <vt:lpstr>    1. Các nguyên tố hóa học trong tế bào  </vt:lpstr>
      <vt:lpstr>Một số bệnh ở người và thực vật khi thiếu đi các nguyên tố hóa học</vt:lpstr>
      <vt:lpstr>Một số bệnh ở người và thực vật khi thiếu đi các nguyên tố hóa học</vt:lpstr>
      <vt:lpstr>I. Các nguyên tố hóa học</vt:lpstr>
      <vt:lpstr>I. Các nguyên tố hóa học</vt:lpstr>
      <vt:lpstr>II. Nước. </vt:lpstr>
      <vt:lpstr>II. Nước. </vt:lpstr>
      <vt:lpstr>II. Nước. </vt:lpstr>
      <vt:lpstr>VẬN DỤNG</vt:lpstr>
      <vt:lpstr>VẬN DỤNG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CÁC NGUYÊN TỐ HÓA HỌC VÀ NƯỚC (TIẾT 1)</dc:title>
  <dc:creator>NCC</dc:creator>
  <cp:lastModifiedBy>daohai</cp:lastModifiedBy>
  <cp:revision>17</cp:revision>
  <dcterms:created xsi:type="dcterms:W3CDTF">2006-08-16T00:00:00Z</dcterms:created>
  <dcterms:modified xsi:type="dcterms:W3CDTF">2022-07-26T00:48:02Z</dcterms:modified>
</cp:coreProperties>
</file>