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336" r:id="rId4"/>
    <p:sldId id="340" r:id="rId5"/>
    <p:sldId id="286" r:id="rId6"/>
    <p:sldId id="297" r:id="rId7"/>
    <p:sldId id="341" r:id="rId8"/>
    <p:sldId id="342" r:id="rId9"/>
    <p:sldId id="287" r:id="rId10"/>
    <p:sldId id="344" r:id="rId11"/>
    <p:sldId id="345" r:id="rId12"/>
    <p:sldId id="346" r:id="rId13"/>
    <p:sldId id="347" r:id="rId14"/>
    <p:sldId id="348" r:id="rId15"/>
    <p:sldId id="349" r:id="rId16"/>
    <p:sldId id="350" r:id="rId17"/>
    <p:sldId id="351" r:id="rId18"/>
    <p:sldId id="353" r:id="rId19"/>
    <p:sldId id="352" r:id="rId20"/>
    <p:sldId id="354" r:id="rId21"/>
    <p:sldId id="355" r:id="rId22"/>
    <p:sldId id="356" r:id="rId23"/>
    <p:sldId id="357" r:id="rId24"/>
    <p:sldId id="358" r:id="rId25"/>
    <p:sldId id="359" r:id="rId26"/>
    <p:sldId id="360" r:id="rId27"/>
    <p:sldId id="339" r:id="rId28"/>
    <p:sldId id="284"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B92D14"/>
    <a:srgbClr val="CC0000"/>
    <a:srgbClr val="008000"/>
    <a:srgbClr val="31C392"/>
    <a:srgbClr val="2C9483"/>
    <a:srgbClr val="35B19D"/>
    <a:srgbClr val="35759D"/>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5520" autoAdjust="0"/>
  </p:normalViewPr>
  <p:slideViewPr>
    <p:cSldViewPr>
      <p:cViewPr varScale="1">
        <p:scale>
          <a:sx n="46" d="100"/>
          <a:sy n="46" d="100"/>
        </p:scale>
        <p:origin x="82" y="4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9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D0749601-3443-414A-BE17-86AE667682DB}" type="slidenum">
              <a:rPr lang="en-US"/>
              <a:pPr>
                <a:defRPr/>
              </a:pPr>
              <a:t>‹#›</a:t>
            </a:fld>
            <a:endParaRPr lang="en-US"/>
          </a:p>
        </p:txBody>
      </p:sp>
    </p:spTree>
    <p:extLst>
      <p:ext uri="{BB962C8B-B14F-4D97-AF65-F5344CB8AC3E}">
        <p14:creationId xmlns:p14="http://schemas.microsoft.com/office/powerpoint/2010/main" val="3535967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03BEE6C8-3C9E-4958-978B-48D128D90110}" type="slidenum">
              <a:rPr lang="en-US" sz="1200" smtClean="0"/>
              <a:pPr algn="r" eaLnBrk="1" hangingPunct="1">
                <a:defRPr/>
              </a:pPr>
              <a:t>1</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394032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10</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73381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11</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01047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12</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93929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13</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740327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14</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06970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15</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3473693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16</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85464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17</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4025038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18</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640865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19</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04511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EAF43245-750C-482F-B58F-3B3E811F4782}" type="slidenum">
              <a:rPr lang="en-US" sz="1200" smtClean="0"/>
              <a:pPr algn="r" eaLnBrk="1" hangingPunct="1">
                <a:defRPr/>
              </a:pPr>
              <a:t>2</a:t>
            </a:fld>
            <a:endParaRPr 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568498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20</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25258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21</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050081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22</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925284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23</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3104751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24</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549006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25</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2813553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26</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4159092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27</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4000485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0728023D-F8BE-4B2A-8C8E-250AAA66BC6D}" type="slidenum">
              <a:rPr lang="en-US" sz="1200" smtClean="0">
                <a:solidFill>
                  <a:srgbClr val="000000"/>
                </a:solidFill>
              </a:rPr>
              <a:pPr algn="r" eaLnBrk="1" hangingPunct="1">
                <a:defRPr/>
              </a:pPr>
              <a:t>28</a:t>
            </a:fld>
            <a:endParaRPr lang="en-US" sz="120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314422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3</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1059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4</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15776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5</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44948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6</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44948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7</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42434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8</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91734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3AF7A772-832B-4440-9023-EAA52E4EFB17}" type="slidenum">
              <a:rPr lang="en-US" sz="1200" smtClean="0">
                <a:solidFill>
                  <a:srgbClr val="000000"/>
                </a:solidFill>
              </a:rPr>
              <a:pPr algn="r" eaLnBrk="1" hangingPunct="1">
                <a:defRPr/>
              </a:pPr>
              <a:t>9</a:t>
            </a:fld>
            <a:endParaRPr lang="en-US" sz="120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144948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vi-VN" noProof="0"/>
              <a:t>Bấm &amp; sửa kiểu tiêu đề</a:t>
            </a:r>
            <a:endParaRPr lang="en-US" noProof="0"/>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vi-VN" noProof="0"/>
              <a:t>Bấm &amp; sửa kiểu phụ đề</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400800" y="1417638"/>
            <a:ext cx="1828800" cy="5211762"/>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914400" y="1417638"/>
            <a:ext cx="5334000" cy="521176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vi-VN" noProof="0"/>
              <a:t>Bấm biểu tượng để thêm hình ảnh</a:t>
            </a:r>
            <a:endParaRPr lang="en-US"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Hình chữ nhật 4"/>
          <p:cNvSpPr>
            <a:spLocks noChangeArrowheads="1"/>
          </p:cNvSpPr>
          <p:nvPr/>
        </p:nvSpPr>
        <p:spPr bwMode="auto">
          <a:xfrm>
            <a:off x="0" y="381000"/>
            <a:ext cx="9144000" cy="1600200"/>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7" name="Rectangle 3"/>
          <p:cNvSpPr>
            <a:spLocks noGrp="1" noChangeArrowheads="1"/>
          </p:cNvSpPr>
          <p:nvPr>
            <p:ph type="subTitle" idx="1"/>
          </p:nvPr>
        </p:nvSpPr>
        <p:spPr>
          <a:xfrm>
            <a:off x="762000" y="457200"/>
            <a:ext cx="7543800" cy="650875"/>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nchor="ctr"/>
          <a:lstStyle/>
          <a:p>
            <a:pPr algn="ctr"/>
            <a:r>
              <a:rPr lang="en-US" sz="4000" b="1" dirty="0" smtClean="0">
                <a:solidFill>
                  <a:srgbClr val="000000"/>
                </a:solidFill>
              </a:rPr>
              <a:t>BÁO CÁO</a:t>
            </a:r>
            <a:endParaRPr lang="en-US" sz="4000" dirty="0">
              <a:solidFill>
                <a:srgbClr val="000000"/>
              </a:solidFill>
            </a:endParaRPr>
          </a:p>
        </p:txBody>
      </p:sp>
      <p:sp>
        <p:nvSpPr>
          <p:cNvPr id="2" name="TextBox 1"/>
          <p:cNvSpPr txBox="1"/>
          <p:nvPr/>
        </p:nvSpPr>
        <p:spPr>
          <a:xfrm>
            <a:off x="0" y="1219200"/>
            <a:ext cx="9144000" cy="523220"/>
          </a:xfrm>
          <a:prstGeom prst="rect">
            <a:avLst/>
          </a:prstGeom>
          <a:noFill/>
        </p:spPr>
        <p:txBody>
          <a:bodyPr wrap="square" rtlCol="0">
            <a:spAutoFit/>
          </a:bodyPr>
          <a:lstStyle/>
          <a:p>
            <a:pPr algn="ctr"/>
            <a:r>
              <a:rPr lang="en-US" sz="2800" b="1" dirty="0" smtClean="0">
                <a:solidFill>
                  <a:srgbClr val="000000"/>
                </a:solidFill>
              </a:rPr>
              <a:t>BIỆN PHÁP NÂNG CAO CHẤT LƯỢNG GIẢNG DẠY</a:t>
            </a:r>
            <a:endParaRPr lang="en-US" sz="2800" dirty="0">
              <a:solidFill>
                <a:srgbClr val="000000"/>
              </a:solidFill>
            </a:endParaRPr>
          </a:p>
        </p:txBody>
      </p:sp>
      <p:sp>
        <p:nvSpPr>
          <p:cNvPr id="5" name="Hình chữ nhật 4"/>
          <p:cNvSpPr>
            <a:spLocks noChangeArrowheads="1"/>
          </p:cNvSpPr>
          <p:nvPr/>
        </p:nvSpPr>
        <p:spPr bwMode="auto">
          <a:xfrm>
            <a:off x="0" y="4953000"/>
            <a:ext cx="9144000" cy="1600200"/>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6" name="Rectangle 3"/>
          <p:cNvSpPr txBox="1">
            <a:spLocks noChangeArrowheads="1"/>
          </p:cNvSpPr>
          <p:nvPr/>
        </p:nvSpPr>
        <p:spPr bwMode="auto">
          <a:xfrm>
            <a:off x="990600" y="4953000"/>
            <a:ext cx="7543800" cy="1524000"/>
          </a:xfrm>
          <a:prstGeom prst="rect">
            <a:avLst/>
          </a:prstGeom>
          <a:noFill/>
          <a:ln w="9525">
            <a:noFill/>
            <a:miter lim="800000"/>
            <a:headEnd/>
            <a:tailEnd/>
          </a:ln>
          <a:effectLst/>
          <a:extLs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Tx/>
              <a:buNone/>
              <a:tabLst/>
              <a:defRPr/>
            </a:pPr>
            <a:r>
              <a:rPr lang="en-US" sz="3200" b="1" kern="0" smtClean="0">
                <a:solidFill>
                  <a:srgbClr val="C00000"/>
                </a:solidFill>
                <a:latin typeface="Times New Roman" pitchFamily="18" charset="0"/>
                <a:cs typeface="Times New Roman" pitchFamily="18" charset="0"/>
              </a:rPr>
              <a:t>Giáo viên trình bày:  </a:t>
            </a:r>
          </a:p>
          <a:p>
            <a:pPr eaLnBrk="0" hangingPunct="0">
              <a:spcBef>
                <a:spcPct val="20000"/>
              </a:spcBef>
              <a:defRPr/>
            </a:pPr>
            <a:r>
              <a:rPr lang="en-US" sz="3200" b="1" kern="0" smtClean="0">
                <a:solidFill>
                  <a:srgbClr val="C00000"/>
                </a:solidFill>
                <a:latin typeface="Times New Roman" pitchFamily="18" charset="0"/>
                <a:cs typeface="Times New Roman" pitchFamily="18" charset="0"/>
              </a:rPr>
              <a:t>Đơn vị:</a:t>
            </a:r>
            <a:r>
              <a:rPr lang="pt-PT" sz="3200" b="1" smtClean="0">
                <a:solidFill>
                  <a:srgbClr val="FF0000"/>
                </a:solidFill>
                <a:latin typeface="Times New Roman" panose="02020603050405020304" pitchFamily="18" charset="0"/>
                <a:cs typeface="Times New Roman" panose="02020603050405020304" pitchFamily="18" charset="0"/>
              </a:rPr>
              <a:t>.</a:t>
            </a:r>
            <a:endParaRPr lang="en-GB" sz="3200" b="1" kern="0">
              <a:solidFill>
                <a:srgbClr val="FF0000"/>
              </a:solidFill>
              <a:effectLst>
                <a:outerShdw blurRad="50800" dist="76200" dir="18900000" algn="bl" rotWithShape="0">
                  <a:prstClr val="black">
                    <a:alpha val="40000"/>
                  </a:prstClr>
                </a:outerShdw>
              </a:effectLst>
              <a:latin typeface="Times New Roman" pitchFamily="18" charset="0"/>
              <a:cs typeface="Times New Roman" pitchFamily="18" charset="0"/>
            </a:endParaRPr>
          </a:p>
        </p:txBody>
      </p:sp>
      <p:sp>
        <p:nvSpPr>
          <p:cNvPr id="9" name="Hình chữ nhật 4"/>
          <p:cNvSpPr>
            <a:spLocks noChangeArrowheads="1"/>
          </p:cNvSpPr>
          <p:nvPr/>
        </p:nvSpPr>
        <p:spPr bwMode="auto">
          <a:xfrm>
            <a:off x="48490" y="2416815"/>
            <a:ext cx="9144000" cy="1937187"/>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10" name="Rectangle 4"/>
          <p:cNvSpPr txBox="1">
            <a:spLocks noChangeArrowheads="1"/>
          </p:cNvSpPr>
          <p:nvPr/>
        </p:nvSpPr>
        <p:spPr bwMode="auto">
          <a:xfrm>
            <a:off x="152400" y="2673268"/>
            <a:ext cx="8763000" cy="1424280"/>
          </a:xfrm>
          <a:prstGeom prst="rect">
            <a:avLst/>
          </a:prstGeom>
          <a:noFill/>
          <a:ln>
            <a:noFill/>
            <a:headEnd/>
            <a:tailEn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lvl="0" algn="ctr">
              <a:defRPr/>
            </a:pPr>
            <a:r>
              <a:rPr lang="vi-VN" sz="2800" b="1">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endParaRPr kumimoji="0" lang="en-GB" sz="2800" b="1" i="0" u="none" strike="noStrike" kern="0" cap="none" spc="0" normalizeH="0" baseline="0" noProof="0" dirty="0">
              <a:ln>
                <a:noFill/>
              </a:ln>
              <a:solidFill>
                <a:srgbClr val="000000"/>
              </a:solidFill>
              <a:effectLst>
                <a:outerShdw blurRad="50800" dist="76200" dir="18900000" algn="bl" rotWithShape="0">
                  <a:prstClr val="black">
                    <a:alpha val="40000"/>
                  </a:prst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32342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31242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33584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a:solidFill>
                  <a:srgbClr val="000000"/>
                </a:solidFill>
                <a:latin typeface="Times New Roman" panose="02020603050405020304" pitchFamily="18" charset="0"/>
                <a:cs typeface="Times New Roman" panose="02020603050405020304" pitchFamily="18" charset="0"/>
              </a:rPr>
              <a:t>*Biện pháp 1: Sử dụng phương pháp hoạt động cá nhân</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9"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a:t>
            </a:r>
            <a:r>
              <a:rPr lang="pt-PT" sz="2800" b="1" smtClean="0">
                <a:solidFill>
                  <a:srgbClr val="FF0000"/>
                </a:solidFill>
                <a:latin typeface="Times New Roman" panose="02020603050405020304" pitchFamily="18" charset="0"/>
                <a:cs typeface="Times New Roman" panose="02020603050405020304" pitchFamily="18" charset="0"/>
              </a:rPr>
              <a:t>. NỘI </a:t>
            </a:r>
            <a:r>
              <a:rPr lang="pt-PT" sz="2800" b="1" dirty="0" smtClean="0">
                <a:solidFill>
                  <a:srgbClr val="FF0000"/>
                </a:solidFill>
                <a:latin typeface="Times New Roman" panose="02020603050405020304" pitchFamily="18" charset="0"/>
                <a:cs typeface="Times New Roman" panose="02020603050405020304" pitchFamily="18" charset="0"/>
              </a:rPr>
              <a:t>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12" name="Rectangle 4"/>
          <p:cNvSpPr txBox="1">
            <a:spLocks noChangeArrowheads="1"/>
          </p:cNvSpPr>
          <p:nvPr/>
        </p:nvSpPr>
        <p:spPr bwMode="auto">
          <a:xfrm>
            <a:off x="212912" y="1840468"/>
            <a:ext cx="36732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a:solidFill>
                  <a:srgbClr val="0000FF"/>
                </a:solidFill>
                <a:latin typeface="Times New Roman" panose="02020603050405020304" pitchFamily="18" charset="0"/>
                <a:cs typeface="Times New Roman" panose="02020603050405020304" pitchFamily="18" charset="0"/>
              </a:rPr>
              <a:t>2. Nội dung của giải pháp</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5" name="Rectangle 4"/>
          <p:cNvSpPr txBox="1">
            <a:spLocks noChangeArrowheads="1"/>
          </p:cNvSpPr>
          <p:nvPr/>
        </p:nvSpPr>
        <p:spPr bwMode="auto">
          <a:xfrm>
            <a:off x="152400" y="2514600"/>
            <a:ext cx="53496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dirty="0">
                <a:solidFill>
                  <a:srgbClr val="C00000"/>
                </a:solidFill>
                <a:latin typeface="Times New Roman" panose="02020603050405020304" pitchFamily="18" charset="0"/>
                <a:cs typeface="Times New Roman" panose="02020603050405020304" pitchFamily="18" charset="0"/>
              </a:rPr>
              <a:t>b. Bản chất và nội dung của giải pháp</a:t>
            </a:r>
            <a:endParaRPr lang="en-GB" sz="2400" u="sng" kern="0" dirty="0">
              <a:solidFill>
                <a:srgbClr val="C00000"/>
              </a:solidFill>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247650" y="4038600"/>
            <a:ext cx="8648700" cy="246221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Để </a:t>
            </a:r>
            <a:r>
              <a:rPr lang="vi-VN" sz="2200">
                <a:solidFill>
                  <a:srgbClr val="000000"/>
                </a:solidFill>
                <a:latin typeface="Times New Roman" panose="02020603050405020304" pitchFamily="18" charset="0"/>
                <a:cs typeface="Times New Roman" panose="02020603050405020304" pitchFamily="18" charset="0"/>
              </a:rPr>
              <a:t>rèn kĩ năng tính toán, vận dụng kiến thức vừa học được cho từng học sinh. Giáo viên yêu cầu học sinh hoạt động cá nhân làm bài tập:</a:t>
            </a:r>
          </a:p>
          <a:p>
            <a:r>
              <a:rPr lang="vi-VN" sz="2200">
                <a:solidFill>
                  <a:srgbClr val="000000"/>
                </a:solidFill>
                <a:latin typeface="Times New Roman" panose="02020603050405020304" pitchFamily="18" charset="0"/>
                <a:cs typeface="Times New Roman" panose="02020603050405020304" pitchFamily="18" charset="0"/>
              </a:rPr>
              <a:t>Ví dụ: Sau khi học xong tính chất giao hoán và kết hợp của phép nhân các số tự nhiên, giáo viên yêu cầu học sinh hoạt động cá nhân</a:t>
            </a:r>
            <a:r>
              <a:rPr lang="vi-VN" sz="2200" smtClean="0">
                <a:solidFill>
                  <a:srgbClr val="000000"/>
                </a:solidFill>
                <a:latin typeface="Times New Roman" panose="02020603050405020304" pitchFamily="18" charset="0"/>
                <a:cs typeface="Times New Roman" panose="02020603050405020304" pitchFamily="18" charset="0"/>
              </a:rPr>
              <a:t>.</a:t>
            </a:r>
            <a:endParaRPr lang="en-US" sz="2200" smtClean="0">
              <a:solidFill>
                <a:srgbClr val="000000"/>
              </a:solidFill>
              <a:latin typeface="Times New Roman" panose="02020603050405020304" pitchFamily="18" charset="0"/>
              <a:cs typeface="Times New Roman" panose="02020603050405020304" pitchFamily="18" charset="0"/>
            </a:endParaRPr>
          </a:p>
          <a:p>
            <a:r>
              <a:rPr lang="vi-VN" sz="2200">
                <a:solidFill>
                  <a:srgbClr val="000000"/>
                </a:solidFill>
                <a:latin typeface="Times New Roman" panose="02020603050405020304" pitchFamily="18" charset="0"/>
                <a:cs typeface="Times New Roman" panose="02020603050405020304" pitchFamily="18" charset="0"/>
              </a:rPr>
              <a:t>Bài tập: Thực hiện phép nhân:</a:t>
            </a:r>
          </a:p>
          <a:p>
            <a:r>
              <a:rPr lang="vi-VN" sz="2200">
                <a:solidFill>
                  <a:srgbClr val="000000"/>
                </a:solidFill>
                <a:latin typeface="Times New Roman" panose="02020603050405020304" pitchFamily="18" charset="0"/>
                <a:cs typeface="Times New Roman" panose="02020603050405020304" pitchFamily="18" charset="0"/>
              </a:rPr>
              <a:t>                            4.7.25   </a:t>
            </a:r>
          </a:p>
          <a:p>
            <a:r>
              <a:rPr lang="vi-VN" sz="2200">
                <a:solidFill>
                  <a:srgbClr val="000000"/>
                </a:solidFill>
                <a:latin typeface="Times New Roman" panose="02020603050405020304" pitchFamily="18" charset="0"/>
                <a:cs typeface="Times New Roman" panose="02020603050405020304" pitchFamily="18" charset="0"/>
              </a:rPr>
              <a:t>Giải:   4.7.25 = (4. 25).7 = 100.7 = </a:t>
            </a:r>
            <a:r>
              <a:rPr lang="vi-VN" sz="2200" smtClean="0">
                <a:solidFill>
                  <a:srgbClr val="000000"/>
                </a:solidFill>
                <a:latin typeface="Times New Roman" panose="02020603050405020304" pitchFamily="18" charset="0"/>
                <a:cs typeface="Times New Roman" panose="02020603050405020304" pitchFamily="18" charset="0"/>
              </a:rPr>
              <a:t>700</a:t>
            </a:r>
            <a:endParaRPr lang="vi-VN" sz="2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2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a:solidFill>
                  <a:srgbClr val="000000"/>
                </a:solidFill>
                <a:latin typeface="Times New Roman" panose="02020603050405020304" pitchFamily="18" charset="0"/>
                <a:cs typeface="Times New Roman" panose="02020603050405020304" pitchFamily="18" charset="0"/>
              </a:rPr>
              <a:t>*Biện pháp 2: Sử dụng phương pháp hoạt động cặp đôi</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362200"/>
            <a:ext cx="8648700" cy="144655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Hình </a:t>
            </a:r>
            <a:r>
              <a:rPr lang="vi-VN" sz="2200">
                <a:solidFill>
                  <a:srgbClr val="000000"/>
                </a:solidFill>
                <a:latin typeface="Times New Roman" panose="02020603050405020304" pitchFamily="18" charset="0"/>
                <a:cs typeface="Times New Roman" panose="02020603050405020304" pitchFamily="18" charset="0"/>
              </a:rPr>
              <a:t>thức hoạt động cặp đôi được sử dụng trong những trường hợp các bài tập/ nhiệm vụ cần sự chia sẻ, hợp tác trong nhóm nhỏ gồm 2 em. </a:t>
            </a:r>
          </a:p>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Ví </a:t>
            </a:r>
            <a:r>
              <a:rPr lang="vi-VN" sz="2200">
                <a:solidFill>
                  <a:srgbClr val="000000"/>
                </a:solidFill>
                <a:latin typeface="Times New Roman" panose="02020603050405020304" pitchFamily="18" charset="0"/>
                <a:cs typeface="Times New Roman" panose="02020603050405020304" pitchFamily="18" charset="0"/>
              </a:rPr>
              <a:t>dụ: Sau khi học song bài lũy thừa với số mũ tự nhiên, giáo viên yêu cầu học sinh hoạt động cặp đôi: </a:t>
            </a:r>
          </a:p>
        </p:txBody>
      </p:sp>
      <p:pic>
        <p:nvPicPr>
          <p:cNvPr id="3" name="Picture 2"/>
          <p:cNvPicPr>
            <a:picLocks noChangeAspect="1"/>
          </p:cNvPicPr>
          <p:nvPr/>
        </p:nvPicPr>
        <p:blipFill>
          <a:blip r:embed="rId4"/>
          <a:stretch>
            <a:fillRect/>
          </a:stretch>
        </p:blipFill>
        <p:spPr>
          <a:xfrm>
            <a:off x="875010" y="4051279"/>
            <a:ext cx="7621290" cy="2642047"/>
          </a:xfrm>
          <a:prstGeom prst="rect">
            <a:avLst/>
          </a:prstGeom>
        </p:spPr>
      </p:pic>
      <p:pic>
        <p:nvPicPr>
          <p:cNvPr id="4" name="Picture 3"/>
          <p:cNvPicPr>
            <a:picLocks noChangeAspect="1"/>
          </p:cNvPicPr>
          <p:nvPr/>
        </p:nvPicPr>
        <p:blipFill>
          <a:blip r:embed="rId5"/>
          <a:stretch>
            <a:fillRect/>
          </a:stretch>
        </p:blipFill>
        <p:spPr>
          <a:xfrm>
            <a:off x="704850" y="3905587"/>
            <a:ext cx="7734300" cy="2928521"/>
          </a:xfrm>
          <a:prstGeom prst="rect">
            <a:avLst/>
          </a:prstGeom>
        </p:spPr>
      </p:pic>
    </p:spTree>
    <p:extLst>
      <p:ext uri="{BB962C8B-B14F-4D97-AF65-F5344CB8AC3E}">
        <p14:creationId xmlns:p14="http://schemas.microsoft.com/office/powerpoint/2010/main" val="226696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499479"/>
            <a:ext cx="8648700" cy="313932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Trước </a:t>
            </a:r>
            <a:r>
              <a:rPr lang="vi-VN" sz="2200" dirty="0">
                <a:solidFill>
                  <a:srgbClr val="000000"/>
                </a:solidFill>
                <a:latin typeface="Times New Roman" panose="02020603050405020304" pitchFamily="18" charset="0"/>
                <a:cs typeface="Times New Roman" panose="02020603050405020304" pitchFamily="18" charset="0"/>
              </a:rPr>
              <a:t>đây tổ chức hoạt động nhóm còn mang tính hình thức chưa vận dụng quy trình hoạt động tự học nhóm. Việc thảo luận nhóm chưa rõ vai trò của cá nhân, nhóm trưởng, thư kí. Việc thảo luận chỉ tập trung vào một số học sinh khá, giỏi trong nhóm.</a:t>
            </a:r>
          </a:p>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Trong </a:t>
            </a:r>
            <a:r>
              <a:rPr lang="vi-VN" sz="2200" dirty="0">
                <a:solidFill>
                  <a:srgbClr val="000000"/>
                </a:solidFill>
                <a:latin typeface="Times New Roman" panose="02020603050405020304" pitchFamily="18" charset="0"/>
                <a:cs typeface="Times New Roman" panose="02020603050405020304" pitchFamily="18" charset="0"/>
              </a:rPr>
              <a:t>hoạt động nhóm hiện nay giáo viên giao nhiệm vụ: Giải quyết một vấn đề đặt ra dưới sự dẫn dắt của phiếu học tập, sự trợ giúp của giáo viên học sinh tự mình giải quyết được vấn đề đặt ra, cũng là nắm được một nội dung kiến thức mới của bài. Hoạt động nhóm phải theo trình tự và nhiệm vụ của từng thành viên.</a:t>
            </a:r>
          </a:p>
        </p:txBody>
      </p:sp>
    </p:spTree>
    <p:extLst>
      <p:ext uri="{BB962C8B-B14F-4D97-AF65-F5344CB8AC3E}">
        <p14:creationId xmlns:p14="http://schemas.microsoft.com/office/powerpoint/2010/main" val="30426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209800"/>
            <a:ext cx="8648700" cy="449353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Cá nhân: tự đọc, suy nghĩ, giải quyết nhiệm vụ, có thể hỏi các bạn trong nhóm về những điều mình không hiểu; khi các bạn cũng gặp khó khăn như mình thì yêu cầu sự trợ giúp của giáo viên; thực hiện các yêu cầu của nhóm trưởng và yêu cầu của giáo viên.</a:t>
            </a:r>
          </a:p>
          <a:p>
            <a:r>
              <a:rPr lang="vi-VN" sz="2200" dirty="0">
                <a:solidFill>
                  <a:srgbClr val="000000"/>
                </a:solidFill>
                <a:latin typeface="Times New Roman" panose="02020603050405020304" pitchFamily="18" charset="0"/>
                <a:cs typeface="Times New Roman" panose="02020603050405020304" pitchFamily="18" charset="0"/>
              </a:rPr>
              <a:t>	+ Nhóm trưởng: làm các nhiệm vụ của cá nhân như những bạn khác; bao quát nhóm xem các bạn có khó khăn gì không; phân công các bạn giúp đỡ nhau; tổ chức cho cả nhóm thảo luận những vấn đề khó khăn; thay mặt nhóm để liên hệ với giáo viên và xin trợ giúp; báo cáo tiến trình học tập nhóm; điều hành chốt kiến thức trong nhóm; luân phiên học sinh trong nhóm làm nhóm trưởng.</a:t>
            </a:r>
          </a:p>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+Thu</a:t>
            </a:r>
            <a:r>
              <a:rPr lang="vi-VN" sz="2200" dirty="0">
                <a:solidFill>
                  <a:srgbClr val="000000"/>
                </a:solidFill>
                <a:latin typeface="Times New Roman" panose="02020603050405020304" pitchFamily="18" charset="0"/>
                <a:cs typeface="Times New Roman" panose="02020603050405020304" pitchFamily="18" charset="0"/>
              </a:rPr>
              <a:t>̛ kí của nhóm: thực hiện các nhiệm vụ của cá nhân như các bạn khác; là người ghi chép lại những nội dung trao đổi hoặc kết quả công việc của nhóm. Giáo viên phân công học sinh luân phiên nhau làm thư kí.</a:t>
            </a:r>
          </a:p>
        </p:txBody>
      </p:sp>
      <p:sp>
        <p:nvSpPr>
          <p:cNvPr id="8" name="Rectangle 3"/>
          <p:cNvSpPr>
            <a:spLocks noChangeArrowheads="1"/>
          </p:cNvSpPr>
          <p:nvPr/>
        </p:nvSpPr>
        <p:spPr bwMode="auto">
          <a:xfrm>
            <a:off x="218698" y="2355492"/>
            <a:ext cx="8648700" cy="212365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Giáo viên: giúp đỡ học sinh, gợi mở để học sinh phát huy tìm tòi kiến thức mới, hỗ trợ cho cả lớp, hướng dẫn học sinh báo cáo sản phẩm. Khi cần tạo tình huống để học tập, giáo viên có thể gọi học sinh còn yếu; khi cần biểu dương khích lệ học tập giáo viên có thể gọi học sinh khá giỏi thay mặt nhóm để báo cáo; giao thêm nhiệm vụ cho những học sinh hoàn thành trước nhiệm vụ (chẳng hạn: hướng dẫn các bạn khác...).</a:t>
            </a:r>
          </a:p>
        </p:txBody>
      </p:sp>
    </p:spTree>
    <p:extLst>
      <p:ext uri="{BB962C8B-B14F-4D97-AF65-F5344CB8AC3E}">
        <p14:creationId xmlns:p14="http://schemas.microsoft.com/office/powerpoint/2010/main" val="99231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362200"/>
            <a:ext cx="8648700" cy="38164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Vì </a:t>
            </a:r>
            <a:r>
              <a:rPr lang="vi-VN" sz="2200">
                <a:solidFill>
                  <a:srgbClr val="000000"/>
                </a:solidFill>
                <a:latin typeface="Times New Roman" panose="02020603050405020304" pitchFamily="18" charset="0"/>
                <a:cs typeface="Times New Roman" panose="02020603050405020304" pitchFamily="18" charset="0"/>
              </a:rPr>
              <a:t>vậy việc thảo luận nhóm đã phát huy hết năng lực của từng học sinh, giúp các em mạnh dạn hơn trong giao tiếp, giúp giáo viên đánh giá được năng lực của từng học sinh, học sinh tự đánh giá được năng lực của mình và của bạn.</a:t>
            </a:r>
          </a:p>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Trước </a:t>
            </a:r>
            <a:r>
              <a:rPr lang="vi-VN" sz="2200">
                <a:solidFill>
                  <a:srgbClr val="000000"/>
                </a:solidFill>
                <a:latin typeface="Times New Roman" panose="02020603050405020304" pitchFamily="18" charset="0"/>
                <a:cs typeface="Times New Roman" panose="02020603050405020304" pitchFamily="18" charset="0"/>
              </a:rPr>
              <a:t>đây khi soạn giáo án là thiết kế các hoạt động của thầy về cách dẫn dắt, cách đặt câu hỏi vấn đáp, đàm thoại …để đi đến kiến thức mới của bài. </a:t>
            </a:r>
          </a:p>
          <a:p>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Thay </a:t>
            </a:r>
            <a:r>
              <a:rPr lang="vi-VN" sz="2200">
                <a:solidFill>
                  <a:srgbClr val="000000"/>
                </a:solidFill>
                <a:latin typeface="Times New Roman" panose="02020603050405020304" pitchFamily="18" charset="0"/>
                <a:cs typeface="Times New Roman" panose="02020603050405020304" pitchFamily="18" charset="0"/>
              </a:rPr>
              <a:t>vào việc giáo viên chủ động truyền tải kiến thức cho học sinh như vậy, thì giờ giáo viên dựa vào mục tiêu của bài, vào chuẩn kiến thức kĩ năng để thiết kế cho các em các cách thức hoạt động học để các em tự mình tìm ra kiến thức mới thông qua các phiếu học tập. </a:t>
            </a:r>
          </a:p>
        </p:txBody>
      </p:sp>
    </p:spTree>
    <p:extLst>
      <p:ext uri="{BB962C8B-B14F-4D97-AF65-F5344CB8AC3E}">
        <p14:creationId xmlns:p14="http://schemas.microsoft.com/office/powerpoint/2010/main" val="146517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362200"/>
            <a:ext cx="8648700" cy="34778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Ví dụ 1: Khi dạy về bội chung nhỏ nhất. Giáo viên phát phiếu học tập, yêu cầu hoạt động nhóm, nhóm trưởng điều khiển các bạn hoạt động cá nhân, thảo luận hoàn thiện phiếu học tập (Giáo viên giúp đỡ, gợi mở khi cần):</a:t>
            </a:r>
          </a:p>
          <a:p>
            <a:r>
              <a:rPr lang="vi-VN" sz="2200" dirty="0">
                <a:solidFill>
                  <a:srgbClr val="000000"/>
                </a:solidFill>
                <a:latin typeface="Times New Roman" panose="02020603050405020304" pitchFamily="18" charset="0"/>
                <a:cs typeface="Times New Roman" panose="02020603050405020304" pitchFamily="18" charset="0"/>
              </a:rPr>
              <a:t>Phiếu học tập: </a:t>
            </a:r>
          </a:p>
          <a:p>
            <a:r>
              <a:rPr lang="vi-VN" sz="2200" dirty="0">
                <a:solidFill>
                  <a:srgbClr val="000000"/>
                </a:solidFill>
                <a:latin typeface="Times New Roman" panose="02020603050405020304" pitchFamily="18" charset="0"/>
                <a:cs typeface="Times New Roman" panose="02020603050405020304" pitchFamily="18" charset="0"/>
              </a:rPr>
              <a:t>a. - Hãy tìm bốn bội chung của 4 và 6?</a:t>
            </a:r>
          </a:p>
          <a:p>
            <a:r>
              <a:rPr lang="vi-VN" sz="2200" dirty="0">
                <a:solidFill>
                  <a:srgbClr val="000000"/>
                </a:solidFill>
                <a:latin typeface="Times New Roman" panose="02020603050405020304" pitchFamily="18" charset="0"/>
                <a:cs typeface="Times New Roman" panose="02020603050405020304" pitchFamily="18" charset="0"/>
              </a:rPr>
              <a:t>B(4) = </a:t>
            </a:r>
            <a:r>
              <a:rPr lang="vi-VN"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r>
              <a:rPr lang="vi-VN" sz="2200" dirty="0" smtClean="0">
                <a:solidFill>
                  <a:srgbClr val="000000"/>
                </a:solidFill>
                <a:latin typeface="Times New Roman" panose="02020603050405020304" pitchFamily="18" charset="0"/>
                <a:cs typeface="Times New Roman" panose="02020603050405020304" pitchFamily="18" charset="0"/>
              </a:rPr>
              <a:t> B(6</a:t>
            </a:r>
            <a:r>
              <a:rPr lang="vi-VN" sz="2200" dirty="0">
                <a:solidFill>
                  <a:srgbClr val="000000"/>
                </a:solidFill>
                <a:latin typeface="Times New Roman" panose="02020603050405020304" pitchFamily="18" charset="0"/>
                <a:cs typeface="Times New Roman" panose="02020603050405020304" pitchFamily="18" charset="0"/>
              </a:rPr>
              <a:t>) = </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a:p>
            <a:r>
              <a:rPr lang="vi-VN" sz="2200" dirty="0">
                <a:solidFill>
                  <a:srgbClr val="000000"/>
                </a:solidFill>
                <a:latin typeface="Times New Roman" panose="02020603050405020304" pitchFamily="18" charset="0"/>
                <a:cs typeface="Times New Roman" panose="02020603050405020304" pitchFamily="18" charset="0"/>
              </a:rPr>
              <a:t>BC(4,6</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a:p>
            <a:r>
              <a:rPr lang="vi-VN" sz="2200" dirty="0">
                <a:solidFill>
                  <a:srgbClr val="000000"/>
                </a:solidFill>
                <a:latin typeface="Times New Roman" panose="02020603050405020304" pitchFamily="18" charset="0"/>
                <a:cs typeface="Times New Roman" panose="02020603050405020304" pitchFamily="18" charset="0"/>
              </a:rPr>
              <a:t>- Số nào là số nhỏ nhất khác 0 trong bốn bội chung đó?</a:t>
            </a:r>
          </a:p>
          <a:p>
            <a:r>
              <a:rPr lang="vi-VN" sz="2200" dirty="0">
                <a:solidFill>
                  <a:srgbClr val="000000"/>
                </a:solidFill>
                <a:latin typeface="Times New Roman" panose="02020603050405020304" pitchFamily="18" charset="0"/>
                <a:cs typeface="Times New Roman" panose="02020603050405020304" pitchFamily="18" charset="0"/>
              </a:rPr>
              <a:t>……………………………………………………………………………….</a:t>
            </a:r>
          </a:p>
        </p:txBody>
      </p:sp>
      <p:sp>
        <p:nvSpPr>
          <p:cNvPr id="7" name="Rectangle 3"/>
          <p:cNvSpPr>
            <a:spLocks noChangeArrowheads="1"/>
          </p:cNvSpPr>
          <p:nvPr/>
        </p:nvSpPr>
        <p:spPr bwMode="auto">
          <a:xfrm>
            <a:off x="247650" y="2389583"/>
            <a:ext cx="8648700" cy="212365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b. - Mỗi người đưa ra 1 số khác nhau và khác 0, rồi cùng thảo luận xem số nào khác 0 là số nhỏ nhất trong các bội chung của 2 số đó?</a:t>
            </a:r>
          </a:p>
          <a:p>
            <a:r>
              <a:rPr lang="vi-VN" sz="2200" dirty="0">
                <a:solidFill>
                  <a:srgbClr val="000000"/>
                </a:solidFill>
                <a:latin typeface="Times New Roman" panose="02020603050405020304" pitchFamily="18" charset="0"/>
                <a:cs typeface="Times New Roman" panose="02020603050405020304" pitchFamily="18" charset="0"/>
              </a:rPr>
              <a:t>B( … ) </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a:p>
            <a:r>
              <a:rPr lang="vi-VN" sz="2200" dirty="0">
                <a:solidFill>
                  <a:srgbClr val="000000"/>
                </a:solidFill>
                <a:latin typeface="Times New Roman" panose="02020603050405020304" pitchFamily="18" charset="0"/>
                <a:cs typeface="Times New Roman" panose="02020603050405020304" pitchFamily="18" charset="0"/>
              </a:rPr>
              <a:t>B( … ) </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a:p>
            <a:r>
              <a:rPr lang="vi-VN" sz="2200" dirty="0">
                <a:solidFill>
                  <a:srgbClr val="000000"/>
                </a:solidFill>
                <a:latin typeface="Times New Roman" panose="02020603050405020304" pitchFamily="18" charset="0"/>
                <a:cs typeface="Times New Roman" panose="02020603050405020304" pitchFamily="18" charset="0"/>
              </a:rPr>
              <a:t>BC( …… ) </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a:p>
            <a:r>
              <a:rPr lang="vi-VN" sz="2200" dirty="0">
                <a:solidFill>
                  <a:srgbClr val="000000"/>
                </a:solidFill>
                <a:latin typeface="Times New Roman" panose="02020603050405020304" pitchFamily="18" charset="0"/>
                <a:cs typeface="Times New Roman" panose="02020603050405020304" pitchFamily="18" charset="0"/>
              </a:rPr>
              <a:t>Số nhỏ nhất trong các bội chung của 2 số đó là</a:t>
            </a:r>
            <a:r>
              <a:rPr lang="vi-VN" sz="2200" dirty="0" smtClean="0">
                <a:solidFill>
                  <a:srgbClr val="000000"/>
                </a:solidFill>
                <a:latin typeface="Times New Roman" panose="02020603050405020304" pitchFamily="18" charset="0"/>
                <a:cs typeface="Times New Roman" panose="02020603050405020304" pitchFamily="18" charset="0"/>
              </a:rPr>
              <a:t>:………………………</a:t>
            </a:r>
            <a:endParaRPr lang="vi-VN"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3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18698" y="2375419"/>
            <a:ext cx="8648700" cy="43088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a:solidFill>
                  <a:srgbClr val="000000"/>
                </a:solidFill>
                <a:latin typeface="Times New Roman" panose="02020603050405020304" pitchFamily="18" charset="0"/>
                <a:cs typeface="Times New Roman" panose="02020603050405020304" pitchFamily="18" charset="0"/>
              </a:rPr>
              <a:t>Báo cáo với cô giáo và cả lớp kết quả những việc các em đã </a:t>
            </a:r>
            <a:r>
              <a:rPr lang="vi-VN" sz="2200" smtClean="0">
                <a:solidFill>
                  <a:srgbClr val="000000"/>
                </a:solidFill>
                <a:latin typeface="Times New Roman" panose="02020603050405020304" pitchFamily="18" charset="0"/>
                <a:cs typeface="Times New Roman" panose="02020603050405020304" pitchFamily="18" charset="0"/>
              </a:rPr>
              <a:t>làm</a:t>
            </a:r>
            <a:endParaRPr lang="vi-VN" sz="2200">
              <a:solidFill>
                <a:srgbClr val="0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905000" y="3062054"/>
            <a:ext cx="5791845" cy="3392109"/>
          </a:xfrm>
          <a:prstGeom prst="rect">
            <a:avLst/>
          </a:prstGeom>
        </p:spPr>
      </p:pic>
      <p:pic>
        <p:nvPicPr>
          <p:cNvPr id="3" name="Picture 2"/>
          <p:cNvPicPr>
            <a:picLocks noChangeAspect="1"/>
          </p:cNvPicPr>
          <p:nvPr/>
        </p:nvPicPr>
        <p:blipFill>
          <a:blip r:embed="rId5"/>
          <a:stretch>
            <a:fillRect/>
          </a:stretch>
        </p:blipFill>
        <p:spPr>
          <a:xfrm>
            <a:off x="447675" y="3087454"/>
            <a:ext cx="8061476" cy="2703746"/>
          </a:xfrm>
          <a:prstGeom prst="rect">
            <a:avLst/>
          </a:prstGeom>
        </p:spPr>
      </p:pic>
    </p:spTree>
    <p:extLst>
      <p:ext uri="{BB962C8B-B14F-4D97-AF65-F5344CB8AC3E}">
        <p14:creationId xmlns:p14="http://schemas.microsoft.com/office/powerpoint/2010/main" val="281525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3: Sử dụng phương pháp hoạt động nhóm</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114300" y="2450250"/>
            <a:ext cx="8648700" cy="246221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Ví dụ 2: Khi dạy về cách tìm ước chung lớn nhất. </a:t>
            </a:r>
          </a:p>
          <a:p>
            <a:r>
              <a:rPr lang="vi-VN" sz="2200" dirty="0">
                <a:solidFill>
                  <a:srgbClr val="000000"/>
                </a:solidFill>
                <a:latin typeface="Times New Roman" panose="02020603050405020304" pitchFamily="18" charset="0"/>
                <a:cs typeface="Times New Roman" panose="02020603050405020304" pitchFamily="18" charset="0"/>
              </a:rPr>
              <a:t>Phiếu học tập: Tìm ƯCLN(36, 30) theo ba bước như sau:</a:t>
            </a:r>
          </a:p>
          <a:p>
            <a:r>
              <a:rPr lang="vi-VN" sz="2200" dirty="0">
                <a:solidFill>
                  <a:srgbClr val="000000"/>
                </a:solidFill>
                <a:latin typeface="Times New Roman" panose="02020603050405020304" pitchFamily="18" charset="0"/>
                <a:cs typeface="Times New Roman" panose="02020603050405020304" pitchFamily="18" charset="0"/>
              </a:rPr>
              <a:t>Bước 1: Phân tích mỗi số ra thừa số nguyên tố, ta có:</a:t>
            </a:r>
          </a:p>
          <a:p>
            <a:r>
              <a:rPr lang="vi-VN" sz="2200" dirty="0">
                <a:solidFill>
                  <a:srgbClr val="000000"/>
                </a:solidFill>
                <a:latin typeface="Times New Roman" panose="02020603050405020304" pitchFamily="18" charset="0"/>
                <a:cs typeface="Times New Roman" panose="02020603050405020304" pitchFamily="18" charset="0"/>
              </a:rPr>
              <a:t>36 = …………………………..; 30 = ………………………….</a:t>
            </a:r>
          </a:p>
          <a:p>
            <a:r>
              <a:rPr lang="vi-VN" sz="2200" dirty="0">
                <a:solidFill>
                  <a:srgbClr val="000000"/>
                </a:solidFill>
                <a:latin typeface="Times New Roman" panose="02020603050405020304" pitchFamily="18" charset="0"/>
                <a:cs typeface="Times New Roman" panose="02020603050405020304" pitchFamily="18" charset="0"/>
              </a:rPr>
              <a:t>Bước 2: Chọn các thừa số nguyên tố chung là: ……………………</a:t>
            </a:r>
          </a:p>
          <a:p>
            <a:r>
              <a:rPr lang="vi-VN" sz="2200" dirty="0">
                <a:solidFill>
                  <a:srgbClr val="000000"/>
                </a:solidFill>
                <a:latin typeface="Times New Roman" panose="02020603050405020304" pitchFamily="18" charset="0"/>
                <a:cs typeface="Times New Roman" panose="02020603050405020304" pitchFamily="18" charset="0"/>
              </a:rPr>
              <a:t>Bước 3: Lập tích các thừa số đã chọn, mỗi thừa số lấy với số mũ nhỏ nhất của nó: ƯCLN(36, 30) = .........................................................</a:t>
            </a:r>
            <a:endParaRPr lang="vi-VN" sz="2200"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14300" y="2432665"/>
            <a:ext cx="8648700" cy="3086258"/>
          </a:xfrm>
          <a:prstGeom prst="rect">
            <a:avLst/>
          </a:prstGeom>
        </p:spPr>
      </p:pic>
    </p:spTree>
    <p:extLst>
      <p:ext uri="{BB962C8B-B14F-4D97-AF65-F5344CB8AC3E}">
        <p14:creationId xmlns:p14="http://schemas.microsoft.com/office/powerpoint/2010/main" val="124443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4: Sử dụng phương pháp trò chơi</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18698" y="2375419"/>
            <a:ext cx="8648700" cy="280076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Quy trình tổ chức trò chơi học tập trong dạy học môn toán: </a:t>
            </a:r>
          </a:p>
          <a:p>
            <a:r>
              <a:rPr lang="vi-VN" sz="2200" dirty="0">
                <a:solidFill>
                  <a:srgbClr val="000000"/>
                </a:solidFill>
                <a:latin typeface="Times New Roman" panose="02020603050405020304" pitchFamily="18" charset="0"/>
                <a:cs typeface="Times New Roman" panose="02020603050405020304" pitchFamily="18" charset="0"/>
              </a:rPr>
              <a:t>-  Bước 1: Ổn định, tập trung sự chú ý của cả lớp.</a:t>
            </a:r>
          </a:p>
          <a:p>
            <a:r>
              <a:rPr lang="vi-VN"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Bước 2: Giới thiệu trò chơi một cách ngắn gọn xúc tích và để học sinh thấy được sự hấp dẫn hứng thú của trò chơi.      </a:t>
            </a:r>
          </a:p>
          <a:p>
            <a:r>
              <a:rPr lang="vi-VN" sz="2200" dirty="0">
                <a:solidFill>
                  <a:srgbClr val="000000"/>
                </a:solidFill>
                <a:latin typeface="Times New Roman" panose="02020603050405020304" pitchFamily="18" charset="0"/>
                <a:cs typeface="Times New Roman" panose="02020603050405020304" pitchFamily="18" charset="0"/>
              </a:rPr>
              <a:t>- Bước 3: Hướng dẫn phổ biến cách chơi và luật chơi. Tùy mỗi trò chơi giáo  viên sử dụng cách hướng dẫn linh hoạt.</a:t>
            </a:r>
          </a:p>
          <a:p>
            <a:r>
              <a:rPr lang="vi-VN"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Bước 4:  Tổ chức </a:t>
            </a:r>
            <a:r>
              <a:rPr lang="vi-VN" sz="2200" dirty="0" smtClean="0">
                <a:solidFill>
                  <a:srgbClr val="000000"/>
                </a:solidFill>
                <a:latin typeface="Times New Roman" panose="02020603050405020304" pitchFamily="18" charset="0"/>
                <a:cs typeface="Times New Roman" panose="02020603050405020304" pitchFamily="18" charset="0"/>
              </a:rPr>
              <a:t>chơi</a:t>
            </a:r>
            <a:endParaRPr lang="en-US" sz="2200" dirty="0" smtClean="0">
              <a:solidFill>
                <a:srgbClr val="000000"/>
              </a:solidFill>
              <a:latin typeface="Times New Roman" panose="02020603050405020304" pitchFamily="18" charset="0"/>
              <a:cs typeface="Times New Roman" panose="02020603050405020304" pitchFamily="18" charset="0"/>
            </a:endParaRPr>
          </a:p>
          <a:p>
            <a:r>
              <a:rPr lang="vi-VN"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Bước 5: Nhận xét, đánh </a:t>
            </a:r>
            <a:r>
              <a:rPr lang="vi-VN" sz="2200" dirty="0" smtClean="0">
                <a:solidFill>
                  <a:srgbClr val="000000"/>
                </a:solidFill>
                <a:latin typeface="Times New Roman" panose="02020603050405020304" pitchFamily="18" charset="0"/>
                <a:cs typeface="Times New Roman" panose="02020603050405020304" pitchFamily="18" charset="0"/>
              </a:rPr>
              <a:t>giá</a:t>
            </a:r>
            <a:endParaRPr lang="vi-VN"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2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4: Sử dụng phương pháp trò chơi</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pic>
        <p:nvPicPr>
          <p:cNvPr id="3" name="Picture 2"/>
          <p:cNvPicPr>
            <a:picLocks noChangeAspect="1"/>
          </p:cNvPicPr>
          <p:nvPr/>
        </p:nvPicPr>
        <p:blipFill>
          <a:blip r:embed="rId4"/>
          <a:stretch>
            <a:fillRect/>
          </a:stretch>
        </p:blipFill>
        <p:spPr>
          <a:xfrm>
            <a:off x="1566485" y="2269291"/>
            <a:ext cx="5953125" cy="4223157"/>
          </a:xfrm>
          <a:prstGeom prst="rect">
            <a:avLst/>
          </a:prstGeom>
        </p:spPr>
      </p:pic>
      <p:sp>
        <p:nvSpPr>
          <p:cNvPr id="9" name="Rectangle 3"/>
          <p:cNvSpPr>
            <a:spLocks noChangeArrowheads="1"/>
          </p:cNvSpPr>
          <p:nvPr/>
        </p:nvSpPr>
        <p:spPr bwMode="auto">
          <a:xfrm>
            <a:off x="218697" y="2282611"/>
            <a:ext cx="8648700" cy="212365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Với </a:t>
            </a:r>
            <a:r>
              <a:rPr lang="vi-VN" sz="2200" dirty="0">
                <a:solidFill>
                  <a:srgbClr val="000000"/>
                </a:solidFill>
                <a:latin typeface="Times New Roman" panose="02020603050405020304" pitchFamily="18" charset="0"/>
                <a:cs typeface="Times New Roman" panose="02020603050405020304" pitchFamily="18" charset="0"/>
              </a:rPr>
              <a:t>trò chơi này HS hoạt động cá nhân mở từng hộp quà và trả lời câu hỏi có liên quan của bài học trước. GV nhờ đó đánh giá được mức độ nhận thức của HS bằng nhận xét trên lớp đồng thời từ hộp quà thứ 3 GV đặt vấn đề: Ở tiết trước ta đã biết nhân hai lũy thừa cùng cơ số. Vậy chia hai lũy thừa cùng cơ số ta làm như thế nào có giống nhân hai lũy thừa cùng cơ số không, ta vào bài học ngày hôm nay?</a:t>
            </a:r>
          </a:p>
        </p:txBody>
      </p:sp>
    </p:spTree>
    <p:extLst>
      <p:ext uri="{BB962C8B-B14F-4D97-AF65-F5344CB8AC3E}">
        <p14:creationId xmlns:p14="http://schemas.microsoft.com/office/powerpoint/2010/main" val="26603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nip Same Side Corner Rectangle 34"/>
          <p:cNvSpPr/>
          <p:nvPr/>
        </p:nvSpPr>
        <p:spPr>
          <a:xfrm>
            <a:off x="2438400" y="2057400"/>
            <a:ext cx="4419600" cy="381000"/>
          </a:xfrm>
          <a:prstGeom prst="snip2SameRect">
            <a:avLst/>
          </a:prstGeom>
          <a:solidFill>
            <a:schemeClr val="accent4">
              <a:lumMod val="50000"/>
            </a:schemeClr>
          </a:solidFill>
          <a:ln>
            <a:noFill/>
          </a:ln>
          <a:scene3d>
            <a:camera prst="orthographicFront"/>
            <a:lightRig rig="threePt" dir="t"/>
          </a:scene3d>
          <a:sp3d>
            <a:bevelT w="266700"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latin typeface="Times New Roman" panose="02020603050405020304" pitchFamily="18" charset="0"/>
                <a:cs typeface="Times New Roman" panose="02020603050405020304" pitchFamily="18" charset="0"/>
              </a:rPr>
              <a:t>I</a:t>
            </a:r>
            <a:r>
              <a:rPr lang="en-US" b="1">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MỞ </a:t>
            </a:r>
            <a:r>
              <a:rPr lang="en-US" b="1" dirty="0">
                <a:latin typeface="Times New Roman" panose="02020603050405020304" pitchFamily="18" charset="0"/>
                <a:cs typeface="Times New Roman" panose="02020603050405020304" pitchFamily="18" charset="0"/>
              </a:rPr>
              <a:t>ĐẦU</a:t>
            </a:r>
            <a:endParaRPr lang="en-US" dirty="0">
              <a:latin typeface="Times New Roman" panose="02020603050405020304" pitchFamily="18" charset="0"/>
              <a:cs typeface="Times New Roman" panose="02020603050405020304" pitchFamily="18" charset="0"/>
            </a:endParaRPr>
          </a:p>
        </p:txBody>
      </p:sp>
      <p:sp>
        <p:nvSpPr>
          <p:cNvPr id="143" name="Snip Same Side Corner Rectangle 37"/>
          <p:cNvSpPr/>
          <p:nvPr/>
        </p:nvSpPr>
        <p:spPr>
          <a:xfrm>
            <a:off x="609600" y="5334000"/>
            <a:ext cx="7924800" cy="457200"/>
          </a:xfrm>
          <a:prstGeom prst="snip2SameRect">
            <a:avLst/>
          </a:prstGeom>
          <a:solidFill>
            <a:schemeClr val="accent3">
              <a:lumMod val="50000"/>
            </a:schemeClr>
          </a:solidFill>
          <a:ln>
            <a:noFill/>
          </a:ln>
          <a:scene3d>
            <a:camera prst="orthographicFront"/>
            <a:lightRig rig="threePt" dir="t"/>
          </a:scene3d>
          <a:sp3d>
            <a:bevelT w="266700"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b="1" dirty="0">
                <a:latin typeface="Times New Roman" panose="02020603050405020304" pitchFamily="18" charset="0"/>
                <a:cs typeface="Times New Roman" panose="02020603050405020304" pitchFamily="18" charset="0"/>
              </a:rPr>
              <a:t>III</a:t>
            </a:r>
            <a:r>
              <a:rPr lang="en-GB" b="1">
                <a:latin typeface="Times New Roman" panose="02020603050405020304" pitchFamily="18" charset="0"/>
                <a:cs typeface="Times New Roman" panose="02020603050405020304" pitchFamily="18" charset="0"/>
              </a:rPr>
              <a:t>. </a:t>
            </a:r>
            <a:r>
              <a:rPr lang="en-GB" b="1" smtClean="0">
                <a:latin typeface="Times New Roman" panose="02020603050405020304" pitchFamily="18" charset="0"/>
                <a:cs typeface="Times New Roman" panose="02020603050405020304" pitchFamily="18" charset="0"/>
              </a:rPr>
              <a:t>KIẾN NGHỊ, ĐỀ XUẤT</a:t>
            </a:r>
            <a:endParaRPr lang="en-US" dirty="0">
              <a:latin typeface="Times New Roman" panose="02020603050405020304" pitchFamily="18" charset="0"/>
              <a:cs typeface="Times New Roman" panose="02020603050405020304" pitchFamily="18" charset="0"/>
            </a:endParaRPr>
          </a:p>
        </p:txBody>
      </p:sp>
      <p:cxnSp>
        <p:nvCxnSpPr>
          <p:cNvPr id="146" name="Straight Connector 41"/>
          <p:cNvCxnSpPr/>
          <p:nvPr/>
        </p:nvCxnSpPr>
        <p:spPr>
          <a:xfrm>
            <a:off x="990600" y="1769853"/>
            <a:ext cx="7315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42"/>
          <p:cNvCxnSpPr/>
          <p:nvPr/>
        </p:nvCxnSpPr>
        <p:spPr>
          <a:xfrm>
            <a:off x="838200" y="6019800"/>
            <a:ext cx="7315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Snip Same Side Corner Rectangle 35"/>
          <p:cNvSpPr/>
          <p:nvPr/>
        </p:nvSpPr>
        <p:spPr>
          <a:xfrm>
            <a:off x="1409700" y="2743200"/>
            <a:ext cx="6324600" cy="381000"/>
          </a:xfrm>
          <a:prstGeom prst="snip2SameRect">
            <a:avLst/>
          </a:prstGeom>
          <a:solidFill>
            <a:schemeClr val="accent3">
              <a:lumMod val="50000"/>
            </a:schemeClr>
          </a:solidFill>
          <a:ln>
            <a:noFill/>
          </a:ln>
          <a:scene3d>
            <a:camera prst="orthographicFront"/>
            <a:lightRig rig="threePt" dir="t"/>
          </a:scene3d>
          <a:sp3d>
            <a:bevelT w="266700"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latin typeface="Times New Roman" panose="02020603050405020304" pitchFamily="18" charset="0"/>
                <a:cs typeface="Times New Roman" panose="02020603050405020304" pitchFamily="18" charset="0"/>
              </a:rPr>
              <a:t>II</a:t>
            </a:r>
            <a:r>
              <a:rPr lang="en-US" b="1">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NỘI </a:t>
            </a:r>
            <a:r>
              <a:rPr lang="en-US" b="1" dirty="0">
                <a:latin typeface="Times New Roman" panose="02020603050405020304" pitchFamily="18" charset="0"/>
                <a:cs typeface="Times New Roman" panose="02020603050405020304" pitchFamily="18" charset="0"/>
              </a:rPr>
              <a:t>DUNG</a:t>
            </a:r>
            <a:endParaRPr lang="en-US" dirty="0">
              <a:latin typeface="Times New Roman" panose="02020603050405020304" pitchFamily="18" charset="0"/>
              <a:cs typeface="Times New Roman" panose="02020603050405020304" pitchFamily="18" charset="0"/>
            </a:endParaRPr>
          </a:p>
        </p:txBody>
      </p:sp>
      <p:sp>
        <p:nvSpPr>
          <p:cNvPr id="12" name="Snip Same Side Corner Rectangle 35"/>
          <p:cNvSpPr/>
          <p:nvPr/>
        </p:nvSpPr>
        <p:spPr>
          <a:xfrm>
            <a:off x="2133600" y="3429000"/>
            <a:ext cx="5334000" cy="1600200"/>
          </a:xfrm>
          <a:prstGeom prst="snip2Same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pt-PT" b="1" dirty="0">
                <a:latin typeface="Times New Roman" panose="02020603050405020304" pitchFamily="18" charset="0"/>
                <a:cs typeface="Times New Roman" panose="02020603050405020304" pitchFamily="18" charset="0"/>
              </a:rPr>
              <a:t>2. Nội dung của giải </a:t>
            </a:r>
            <a:r>
              <a:rPr lang="pt-PT" b="1" dirty="0" smtClean="0">
                <a:latin typeface="Times New Roman" panose="02020603050405020304" pitchFamily="18" charset="0"/>
                <a:cs typeface="Times New Roman" panose="02020603050405020304" pitchFamily="18" charset="0"/>
              </a:rPr>
              <a:t>pháp</a:t>
            </a:r>
          </a:p>
          <a:p>
            <a:r>
              <a:rPr lang="en-GB" b="1" dirty="0" smtClean="0">
                <a:latin typeface="Times New Roman" panose="02020603050405020304" pitchFamily="18" charset="0"/>
                <a:cs typeface="Times New Roman" panose="02020603050405020304" pitchFamily="18" charset="0"/>
              </a:rPr>
              <a:t>3</a:t>
            </a:r>
            <a:r>
              <a:rPr lang="vi-VN" b="1" dirty="0">
                <a:latin typeface="Times New Roman" panose="02020603050405020304" pitchFamily="18" charset="0"/>
                <a:cs typeface="Times New Roman" panose="02020603050405020304" pitchFamily="18" charset="0"/>
              </a:rPr>
              <a:t>. Hiệu quả, ích lợi thu </a:t>
            </a:r>
            <a:r>
              <a:rPr lang="vi-VN" b="1" dirty="0" smtClean="0">
                <a:latin typeface="Times New Roman" panose="02020603050405020304" pitchFamily="18" charset="0"/>
                <a:cs typeface="Times New Roman" panose="02020603050405020304" pitchFamily="18" charset="0"/>
              </a:rPr>
              <a:t>được</a:t>
            </a:r>
            <a:endParaRPr lang="en-US" b="1"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4. </a:t>
            </a:r>
            <a:r>
              <a:rPr lang="en-US" b="1" dirty="0" err="1">
                <a:latin typeface="Times New Roman" panose="02020603050405020304" pitchFamily="18" charset="0"/>
                <a:cs typeface="Times New Roman" panose="02020603050405020304" pitchFamily="18" charset="0"/>
              </a:rPr>
              <a:t>Khả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endParaRPr lang="en-US"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11" name="Hình chữ nhật 4"/>
          <p:cNvSpPr>
            <a:spLocks noChangeArrowheads="1"/>
          </p:cNvSpPr>
          <p:nvPr/>
        </p:nvSpPr>
        <p:spPr bwMode="auto">
          <a:xfrm>
            <a:off x="256309" y="122467"/>
            <a:ext cx="8735291" cy="1249133"/>
          </a:xfrm>
          <a:prstGeom prst="rect">
            <a:avLst/>
          </a:prstGeom>
          <a:solidFill>
            <a:schemeClr val="bg1">
              <a:alpha val="58823"/>
            </a:schemeClr>
          </a:solidFill>
          <a:ln w="9525">
            <a:noFill/>
            <a:miter lim="800000"/>
            <a:headEnd/>
            <a:tailEnd/>
          </a:ln>
        </p:spPr>
        <p:txBody>
          <a:bodyPr wrap="none"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4"/>
          <p:cNvSpPr txBox="1">
            <a:spLocks noChangeArrowheads="1"/>
          </p:cNvSpPr>
          <p:nvPr/>
        </p:nvSpPr>
        <p:spPr bwMode="auto">
          <a:xfrm>
            <a:off x="256309" y="210427"/>
            <a:ext cx="8735291" cy="1111808"/>
          </a:xfrm>
          <a:prstGeom prst="rect">
            <a:avLst/>
          </a:prstGeom>
          <a:noFill/>
          <a:ln>
            <a:noFill/>
            <a:headEnd/>
            <a:tailEn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lvl="0" algn="ctr">
              <a:defRPr/>
            </a:pPr>
            <a:r>
              <a:rPr lang="vi-VN" b="1">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4: Sử dụng phương pháp trò chơi</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114300" y="2321004"/>
            <a:ext cx="8648700" cy="110799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err="1">
                <a:solidFill>
                  <a:srgbClr val="000000"/>
                </a:solidFill>
                <a:latin typeface="Times New Roman" panose="02020603050405020304" pitchFamily="18" charset="0"/>
                <a:cs typeface="Times New Roman" panose="02020603050405020304" pitchFamily="18" charset="0"/>
              </a:rPr>
              <a:t>Ví</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dụ</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Khi</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dạy</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bài</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Dấu</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hiệu</a:t>
            </a:r>
            <a:r>
              <a:rPr lang="en-US" sz="2200" dirty="0">
                <a:solidFill>
                  <a:srgbClr val="000000"/>
                </a:solidFill>
                <a:latin typeface="Times New Roman" panose="02020603050405020304" pitchFamily="18" charset="0"/>
                <a:cs typeface="Times New Roman" panose="02020603050405020304" pitchFamily="18" charset="0"/>
              </a:rPr>
              <a:t> chia </a:t>
            </a:r>
            <a:r>
              <a:rPr lang="en-US" sz="2200" dirty="0" err="1">
                <a:solidFill>
                  <a:srgbClr val="000000"/>
                </a:solidFill>
                <a:latin typeface="Times New Roman" panose="02020603050405020304" pitchFamily="18" charset="0"/>
                <a:cs typeface="Times New Roman" panose="02020603050405020304" pitchFamily="18" charset="0"/>
              </a:rPr>
              <a:t>hết</a:t>
            </a:r>
            <a:r>
              <a:rPr lang="en-US" sz="2200" dirty="0" smtClean="0">
                <a:solidFill>
                  <a:srgbClr val="000000"/>
                </a:solidFill>
                <a:latin typeface="Times New Roman" panose="02020603050405020304" pitchFamily="18" charset="0"/>
                <a:cs typeface="Times New Roman" panose="02020603050405020304" pitchFamily="18" charset="0"/>
              </a:rPr>
              <a:t>.</a:t>
            </a:r>
          </a:p>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cs typeface="Times New Roman" panose="02020603050405020304" pitchFamily="18" charset="0"/>
              </a:rPr>
              <a:t>Để hình thành dấu hiệu chia hết cho 2. GV có thể tổ chức trò chơi Mảnh ghép hoàn hảo như sau:</a:t>
            </a:r>
          </a:p>
        </p:txBody>
      </p:sp>
      <p:pic>
        <p:nvPicPr>
          <p:cNvPr id="3" name="Picture 2"/>
          <p:cNvPicPr>
            <a:picLocks noChangeAspect="1"/>
          </p:cNvPicPr>
          <p:nvPr/>
        </p:nvPicPr>
        <p:blipFill>
          <a:blip r:embed="rId4"/>
          <a:stretch>
            <a:fillRect/>
          </a:stretch>
        </p:blipFill>
        <p:spPr>
          <a:xfrm>
            <a:off x="707502" y="3553328"/>
            <a:ext cx="7750698" cy="3192549"/>
          </a:xfrm>
          <a:prstGeom prst="rect">
            <a:avLst/>
          </a:prstGeom>
        </p:spPr>
      </p:pic>
    </p:spTree>
    <p:extLst>
      <p:ext uri="{BB962C8B-B14F-4D97-AF65-F5344CB8AC3E}">
        <p14:creationId xmlns:p14="http://schemas.microsoft.com/office/powerpoint/2010/main" val="96922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5: Sử dụng bản đồ tư duy</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114300" y="2321004"/>
            <a:ext cx="8648700" cy="110799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Ví </a:t>
            </a:r>
            <a:r>
              <a:rPr lang="vi-VN" sz="2200" dirty="0">
                <a:solidFill>
                  <a:srgbClr val="000000"/>
                </a:solidFill>
                <a:latin typeface="Times New Roman" panose="02020603050405020304" pitchFamily="18" charset="0"/>
                <a:cs typeface="Times New Roman" panose="02020603050405020304" pitchFamily="18" charset="0"/>
              </a:rPr>
              <a:t>dụ: Sau khi học xong các nội dung về tập hợp số tự nhiên và các phép tính về số tự nhiên, giáo viên yêu cầu học sinh hoạt động nhóm thảo luận hoàn thiện sơ đồ tư duy tổng hợp kiến thức.</a:t>
            </a:r>
          </a:p>
        </p:txBody>
      </p:sp>
      <p:pic>
        <p:nvPicPr>
          <p:cNvPr id="2" name="Picture 1"/>
          <p:cNvPicPr>
            <a:picLocks noChangeAspect="1"/>
          </p:cNvPicPr>
          <p:nvPr/>
        </p:nvPicPr>
        <p:blipFill>
          <a:blip r:embed="rId4"/>
          <a:stretch>
            <a:fillRect/>
          </a:stretch>
        </p:blipFill>
        <p:spPr>
          <a:xfrm>
            <a:off x="895350" y="3604933"/>
            <a:ext cx="6934200" cy="2973872"/>
          </a:xfrm>
          <a:prstGeom prst="rect">
            <a:avLst/>
          </a:prstGeom>
        </p:spPr>
      </p:pic>
    </p:spTree>
    <p:extLst>
      <p:ext uri="{BB962C8B-B14F-4D97-AF65-F5344CB8AC3E}">
        <p14:creationId xmlns:p14="http://schemas.microsoft.com/office/powerpoint/2010/main" val="17593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16058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6: Dạy học gắn với thực tế</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47650" y="2265363"/>
            <a:ext cx="8648700" cy="415498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Ví dụ 1: Quan sát và tìm hiểu xung quanh các vật được thiết kế có dạng một hình vuông, hình tam giác, hình chữ nhật, hình thoi….</a:t>
            </a:r>
          </a:p>
          <a:p>
            <a:r>
              <a:rPr lang="vi-VN" sz="2200" dirty="0">
                <a:solidFill>
                  <a:srgbClr val="000000"/>
                </a:solidFill>
                <a:latin typeface="Times New Roman" panose="02020603050405020304" pitchFamily="18" charset="0"/>
                <a:cs typeface="Times New Roman" panose="02020603050405020304" pitchFamily="18" charset="0"/>
              </a:rPr>
              <a:t>Ví dụ 2: Quan sát và tìm hiểu xung quanh các đồ vật, sự vật có tâm đối xứng, trục đối xứng.</a:t>
            </a:r>
          </a:p>
          <a:p>
            <a:r>
              <a:rPr lang="vi-VN" sz="2200" dirty="0">
                <a:solidFill>
                  <a:srgbClr val="000000"/>
                </a:solidFill>
                <a:latin typeface="Times New Roman" panose="02020603050405020304" pitchFamily="18" charset="0"/>
                <a:cs typeface="Times New Roman" panose="02020603050405020304" pitchFamily="18" charset="0"/>
              </a:rPr>
              <a:t>* Xây dựng các bài toán liên quan đến thực tiễn xuất phát từ các bài toán đã có.</a:t>
            </a:r>
          </a:p>
          <a:p>
            <a:r>
              <a:rPr lang="vi-VN" sz="2200" dirty="0">
                <a:solidFill>
                  <a:srgbClr val="000000"/>
                </a:solidFill>
                <a:latin typeface="Times New Roman" panose="02020603050405020304" pitchFamily="18" charset="0"/>
                <a:cs typeface="Times New Roman" panose="02020603050405020304" pitchFamily="18" charset="0"/>
              </a:rPr>
              <a:t>Ví dụ: Ở bài dấu hiệu chia hết cho 2, cho 5. Giáo viên cho học sinh làm bài tập gắn với thực tiễn:</a:t>
            </a:r>
          </a:p>
          <a:p>
            <a:r>
              <a:rPr lang="vi-VN" sz="2200" dirty="0">
                <a:solidFill>
                  <a:srgbClr val="000000"/>
                </a:solidFill>
                <a:latin typeface="Times New Roman" panose="02020603050405020304" pitchFamily="18" charset="0"/>
                <a:cs typeface="Times New Roman" panose="02020603050405020304" pitchFamily="18" charset="0"/>
              </a:rPr>
              <a:t>Trang trại của bác Nam có năm đàn gà chăn thả ở trên các khoảng đất khác nhau. Số gà trong mỗi đàn là: 15; 28; 19; 26 và 17 con. Không cần tính, em hãy nói xem bác Nam có thể nhốt vừa hết số gà vào các lồng, mỗi lồng đều có 5 con gà được không?</a:t>
            </a:r>
          </a:p>
        </p:txBody>
      </p:sp>
    </p:spTree>
    <p:extLst>
      <p:ext uri="{BB962C8B-B14F-4D97-AF65-F5344CB8AC3E}">
        <p14:creationId xmlns:p14="http://schemas.microsoft.com/office/powerpoint/2010/main" val="207814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1481656"/>
            <a:ext cx="8973304" cy="1029630"/>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1371600"/>
            <a:ext cx="895350" cy="1139686"/>
          </a:xfrm>
          <a:prstGeom prst="rect">
            <a:avLst/>
          </a:prstGeom>
          <a:noFill/>
          <a:ln w="9525">
            <a:noFill/>
            <a:miter lim="800000"/>
            <a:headEnd/>
            <a:tailEnd/>
          </a:ln>
        </p:spPr>
      </p:pic>
      <p:sp>
        <p:nvSpPr>
          <p:cNvPr id="10" name="Rectangle 1"/>
          <p:cNvSpPr>
            <a:spLocks noChangeArrowheads="1"/>
          </p:cNvSpPr>
          <p:nvPr/>
        </p:nvSpPr>
        <p:spPr bwMode="auto">
          <a:xfrm>
            <a:off x="951746" y="1550472"/>
            <a:ext cx="739269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7: Sử dụng công nghệ thông tin vào dạy học và kiểm tra đánh giá</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1" name="Rectangle 3"/>
          <p:cNvSpPr>
            <a:spLocks noChangeArrowheads="1"/>
          </p:cNvSpPr>
          <p:nvPr/>
        </p:nvSpPr>
        <p:spPr bwMode="auto">
          <a:xfrm>
            <a:off x="218698" y="2621342"/>
            <a:ext cx="8648700" cy="110799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 Giáo viên thiết kế các bài giảng điện tử, thiết bị dạy học số… giúp tiết học trở nên sinh động, hấp dẫn…, thu hút sự tập trung đối với học sinh, giúp các em dễ dàng chiếm lĩnh tri thức hơn và nhớ kiến thức lâu hơn.</a:t>
            </a:r>
          </a:p>
        </p:txBody>
      </p:sp>
      <p:sp>
        <p:nvSpPr>
          <p:cNvPr id="7" name="Rectangle 3"/>
          <p:cNvSpPr>
            <a:spLocks noChangeArrowheads="1"/>
          </p:cNvSpPr>
          <p:nvPr/>
        </p:nvSpPr>
        <p:spPr bwMode="auto">
          <a:xfrm>
            <a:off x="247650" y="3886200"/>
            <a:ext cx="8648700" cy="246221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Ví dụ một số phần mềm:</a:t>
            </a:r>
          </a:p>
          <a:p>
            <a:r>
              <a:rPr lang="vi-VN" sz="2200" dirty="0">
                <a:solidFill>
                  <a:srgbClr val="000000"/>
                </a:solidFill>
                <a:latin typeface="Times New Roman" panose="02020603050405020304" pitchFamily="18" charset="0"/>
                <a:cs typeface="Times New Roman" panose="02020603050405020304" pitchFamily="18" charset="0"/>
              </a:rPr>
              <a:t>Azota – ứng dụng thi trực tuyến. </a:t>
            </a:r>
          </a:p>
          <a:p>
            <a:r>
              <a:rPr lang="vi-VN" sz="2200" dirty="0">
                <a:solidFill>
                  <a:srgbClr val="000000"/>
                </a:solidFill>
                <a:latin typeface="Times New Roman" panose="02020603050405020304" pitchFamily="18" charset="0"/>
                <a:cs typeface="Times New Roman" panose="02020603050405020304" pitchFamily="18" charset="0"/>
              </a:rPr>
              <a:t>SHub Classroom – giao bài tập online. </a:t>
            </a:r>
          </a:p>
          <a:p>
            <a:r>
              <a:rPr lang="vi-VN" sz="2200" dirty="0">
                <a:solidFill>
                  <a:srgbClr val="000000"/>
                </a:solidFill>
                <a:latin typeface="Times New Roman" panose="02020603050405020304" pitchFamily="18" charset="0"/>
                <a:cs typeface="Times New Roman" panose="02020603050405020304" pitchFamily="18" charset="0"/>
              </a:rPr>
              <a:t>TuClass – dạy học trực tuyến.</a:t>
            </a:r>
          </a:p>
          <a:p>
            <a:r>
              <a:rPr lang="vi-VN" sz="2200" dirty="0">
                <a:solidFill>
                  <a:srgbClr val="000000"/>
                </a:solidFill>
                <a:latin typeface="Times New Roman" panose="02020603050405020304" pitchFamily="18" charset="0"/>
                <a:cs typeface="Times New Roman" panose="02020603050405020304" pitchFamily="18" charset="0"/>
              </a:rPr>
              <a:t>Study365- giao bài tập online.</a:t>
            </a:r>
          </a:p>
          <a:p>
            <a:r>
              <a:rPr lang="vi-VN" sz="2200" dirty="0">
                <a:solidFill>
                  <a:srgbClr val="000000"/>
                </a:solidFill>
                <a:latin typeface="Times New Roman" panose="02020603050405020304" pitchFamily="18" charset="0"/>
                <a:cs typeface="Times New Roman" panose="02020603050405020304" pitchFamily="18" charset="0"/>
              </a:rPr>
              <a:t>Bên cạnh đó giáo viên cần giúp học sinh vận dụng được kiến thức đã học vào giải bài tập</a:t>
            </a:r>
          </a:p>
        </p:txBody>
      </p:sp>
    </p:spTree>
    <p:extLst>
      <p:ext uri="{BB962C8B-B14F-4D97-AF65-F5344CB8AC3E}">
        <p14:creationId xmlns:p14="http://schemas.microsoft.com/office/powerpoint/2010/main" val="217338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70155" y="2353270"/>
            <a:ext cx="8803690" cy="2800767"/>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vi-VN" sz="2200" dirty="0" smtClean="0">
                <a:solidFill>
                  <a:srgbClr val="000000"/>
                </a:solidFill>
                <a:latin typeface="Times New Roman" panose="02020603050405020304" pitchFamily="18" charset="0"/>
                <a:cs typeface="Times New Roman" panose="02020603050405020304" pitchFamily="18" charset="0"/>
              </a:rPr>
              <a:t>- Với </a:t>
            </a:r>
            <a:r>
              <a:rPr lang="vi-VN" sz="2200" dirty="0">
                <a:solidFill>
                  <a:srgbClr val="000000"/>
                </a:solidFill>
                <a:latin typeface="Times New Roman" panose="02020603050405020304" pitchFamily="18" charset="0"/>
                <a:cs typeface="Times New Roman" panose="02020603050405020304" pitchFamily="18" charset="0"/>
              </a:rPr>
              <a:t>phương pháp dạy trước đây thì hoạt động cá nhân, hoạt động cặp đôi hay hoạt động nhóm không được tiến hành dựa trên một nguyên tắc nào cả. Thì nay, với những phương pháp mà tôi đưa ra có những quy định rõ </a:t>
            </a:r>
            <a:r>
              <a:rPr lang="vi-VN" sz="2200" dirty="0" smtClean="0">
                <a:solidFill>
                  <a:srgbClr val="000000"/>
                </a:solidFill>
                <a:latin typeface="Times New Roman" panose="02020603050405020304" pitchFamily="18" charset="0"/>
                <a:cs typeface="Times New Roman" panose="02020603050405020304" pitchFamily="18" charset="0"/>
              </a:rPr>
              <a:t>ràng</a:t>
            </a:r>
            <a:endParaRPr lang="en-US" sz="2200" dirty="0" smtClean="0">
              <a:solidFill>
                <a:srgbClr val="000000"/>
              </a:solidFill>
              <a:latin typeface="Times New Roman" panose="02020603050405020304" pitchFamily="18" charset="0"/>
              <a:cs typeface="Times New Roman" panose="02020603050405020304" pitchFamily="18" charset="0"/>
            </a:endParaRP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Phương pháp trò chơi: Tổ chức cho HS tìm hiểu một vấn đề hay củng cố một nội dung kiến thức.... thông qua một trò chơi. Vừa tạo không khí vui vẻ, hứng thú cho học sinh, vừa khích thích học sinh muốn được khám phá tìm ra kiến thức mới hay củng cố được kiến thức, mở rộng vốn hiểu biết cho học sinh. </a:t>
            </a:r>
            <a:endParaRPr lang="vi-VN" sz="2200" dirty="0">
              <a:solidFill>
                <a:srgbClr val="000000"/>
              </a:solidFill>
              <a:latin typeface="Times New Roman" panose="02020603050405020304" pitchFamily="18" charset="0"/>
              <a:cs typeface="Times New Roman" panose="02020603050405020304" pitchFamily="18" charset="0"/>
            </a:endParaRPr>
          </a:p>
        </p:txBody>
      </p:sp>
      <p:sp>
        <p:nvSpPr>
          <p:cNvPr id="8"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6" name="Rectangle 4"/>
          <p:cNvSpPr txBox="1">
            <a:spLocks noChangeArrowheads="1"/>
          </p:cNvSpPr>
          <p:nvPr/>
        </p:nvSpPr>
        <p:spPr bwMode="auto">
          <a:xfrm>
            <a:off x="114300" y="1484710"/>
            <a:ext cx="7407088" cy="509527"/>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dirty="0">
                <a:solidFill>
                  <a:srgbClr val="C00000"/>
                </a:solidFill>
                <a:latin typeface="Times New Roman" panose="02020603050405020304" pitchFamily="18" charset="0"/>
                <a:cs typeface="Times New Roman" panose="02020603050405020304" pitchFamily="18" charset="0"/>
              </a:rPr>
              <a:t>c. Những điểm khác biệt và tính mới của giải pháp</a:t>
            </a:r>
            <a:endParaRPr lang="en-GB" sz="2400" u="sng" kern="0" dirty="0">
              <a:solidFill>
                <a:srgbClr val="C00000"/>
              </a:solidFill>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226010" y="2333733"/>
            <a:ext cx="8803690" cy="2123658"/>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Bản đồ tư duy: Trước đây giáo viên chỉ đưa ra giới thiệu lúc cuối bài. Thì nay bản đồ tư duy được đưa ra dựa trên sự khái quát, tổng hợp của chính các em để các em được tư duy và sẽ ghi nhớ lâu hơn. 	</a:t>
            </a: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Sử dụng công nghệ thông tin vào dạy học và kiểm tra đánh giá là công cụ hữu hiệu hỗ trợ giáo viên trong quá trình giảng dạy đồng thời giúp học sinh dễ dàng chiếm lĩnh tri thức hơn và nhớ kiến thức lâu hơn.</a:t>
            </a:r>
          </a:p>
        </p:txBody>
      </p:sp>
    </p:spTree>
    <p:extLst>
      <p:ext uri="{BB962C8B-B14F-4D97-AF65-F5344CB8AC3E}">
        <p14:creationId xmlns:p14="http://schemas.microsoft.com/office/powerpoint/2010/main" val="191020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7"/>
                                        </p:tgtEl>
                                        <p:attrNameLst>
                                          <p:attrName>style.visibility</p:attrName>
                                        </p:attrNameLst>
                                      </p:cBhvr>
                                      <p:to>
                                        <p:strVal val="visible"/>
                                      </p:to>
                                    </p:set>
                                    <p:animEffect transition="in" filter="checkerboard(across)">
                                      <p:cBhvr>
                                        <p:cTn id="12" dur="500"/>
                                        <p:tgtEl>
                                          <p:spTgt spid="450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5057"/>
                                        </p:tgtEl>
                                      </p:cBhvr>
                                    </p:animEffect>
                                    <p:set>
                                      <p:cBhvr>
                                        <p:cTn id="17" dur="1" fill="hold">
                                          <p:stCondLst>
                                            <p:cond delay="499"/>
                                          </p:stCondLst>
                                        </p:cTn>
                                        <p:tgtEl>
                                          <p:spTgt spid="45057"/>
                                        </p:tgtEl>
                                        <p:attrNameLst>
                                          <p:attrName>style.visibility</p:attrName>
                                        </p:attrNameLst>
                                      </p:cBhvr>
                                      <p:to>
                                        <p:strVal val="hidden"/>
                                      </p:to>
                                    </p:set>
                                  </p:childTnLst>
                                </p:cTn>
                              </p:par>
                              <p:par>
                                <p:cTn id="18" presetID="5"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p:bldP spid="45057" grpId="1" animBg="1"/>
      <p:bldP spid="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 NỘI 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45057" name="Rectangle 1"/>
          <p:cNvSpPr>
            <a:spLocks noChangeArrowheads="1"/>
          </p:cNvSpPr>
          <p:nvPr/>
        </p:nvSpPr>
        <p:spPr bwMode="auto">
          <a:xfrm>
            <a:off x="266700" y="2497551"/>
            <a:ext cx="4765090" cy="461665"/>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a:spcBef>
                <a:spcPts val="0"/>
              </a:spcBef>
              <a:spcAft>
                <a:spcPts val="0"/>
              </a:spcAft>
            </a:pPr>
            <a:r>
              <a:rPr lang="pt-B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 khi áp dụng giải pháp: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289112" y="1752600"/>
            <a:ext cx="4282888" cy="618530"/>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vi-VN" sz="2400" b="1" u="sng" kern="0" dirty="0">
                <a:solidFill>
                  <a:srgbClr val="0000FF"/>
                </a:solidFill>
                <a:latin typeface="Times New Roman" panose="02020603050405020304" pitchFamily="18" charset="0"/>
                <a:cs typeface="Times New Roman" panose="02020603050405020304" pitchFamily="18" charset="0"/>
              </a:rPr>
              <a:t>3. Hiệu quả, ích lợi thu được</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8"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dirty="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graphicFrame>
        <p:nvGraphicFramePr>
          <p:cNvPr id="5" name="Table 4"/>
          <p:cNvGraphicFramePr>
            <a:graphicFrameLocks noGrp="1"/>
          </p:cNvGraphicFramePr>
          <p:nvPr>
            <p:extLst>
              <p:ext uri="{D42A27DB-BD31-4B8C-83A1-F6EECF244321}">
                <p14:modId xmlns:p14="http://schemas.microsoft.com/office/powerpoint/2010/main" val="1849609133"/>
              </p:ext>
            </p:extLst>
          </p:nvPr>
        </p:nvGraphicFramePr>
        <p:xfrm>
          <a:off x="292100" y="3048000"/>
          <a:ext cx="8470901" cy="1268274"/>
        </p:xfrm>
        <a:graphic>
          <a:graphicData uri="http://schemas.openxmlformats.org/drawingml/2006/table">
            <a:tbl>
              <a:tblPr firstRow="1" firstCol="1" bandRow="1">
                <a:tableStyleId>{5C22544A-7EE6-4342-B048-85BDC9FD1C3A}</a:tableStyleId>
              </a:tblPr>
              <a:tblGrid>
                <a:gridCol w="847514">
                  <a:extLst>
                    <a:ext uri="{9D8B030D-6E8A-4147-A177-3AD203B41FA5}">
                      <a16:colId xmlns:a16="http://schemas.microsoft.com/office/drawing/2014/main" val="3647977105"/>
                    </a:ext>
                  </a:extLst>
                </a:gridCol>
                <a:gridCol w="855158">
                  <a:extLst>
                    <a:ext uri="{9D8B030D-6E8A-4147-A177-3AD203B41FA5}">
                      <a16:colId xmlns:a16="http://schemas.microsoft.com/office/drawing/2014/main" val="1786296359"/>
                    </a:ext>
                  </a:extLst>
                </a:gridCol>
                <a:gridCol w="903563">
                  <a:extLst>
                    <a:ext uri="{9D8B030D-6E8A-4147-A177-3AD203B41FA5}">
                      <a16:colId xmlns:a16="http://schemas.microsoft.com/office/drawing/2014/main" val="2823892937"/>
                    </a:ext>
                  </a:extLst>
                </a:gridCol>
                <a:gridCol w="963008">
                  <a:extLst>
                    <a:ext uri="{9D8B030D-6E8A-4147-A177-3AD203B41FA5}">
                      <a16:colId xmlns:a16="http://schemas.microsoft.com/office/drawing/2014/main" val="1106665795"/>
                    </a:ext>
                  </a:extLst>
                </a:gridCol>
                <a:gridCol w="963008">
                  <a:extLst>
                    <a:ext uri="{9D8B030D-6E8A-4147-A177-3AD203B41FA5}">
                      <a16:colId xmlns:a16="http://schemas.microsoft.com/office/drawing/2014/main" val="1097698636"/>
                    </a:ext>
                  </a:extLst>
                </a:gridCol>
                <a:gridCol w="963008">
                  <a:extLst>
                    <a:ext uri="{9D8B030D-6E8A-4147-A177-3AD203B41FA5}">
                      <a16:colId xmlns:a16="http://schemas.microsoft.com/office/drawing/2014/main" val="2066447029"/>
                    </a:ext>
                  </a:extLst>
                </a:gridCol>
                <a:gridCol w="963008">
                  <a:extLst>
                    <a:ext uri="{9D8B030D-6E8A-4147-A177-3AD203B41FA5}">
                      <a16:colId xmlns:a16="http://schemas.microsoft.com/office/drawing/2014/main" val="2656417515"/>
                    </a:ext>
                  </a:extLst>
                </a:gridCol>
                <a:gridCol w="1006317">
                  <a:extLst>
                    <a:ext uri="{9D8B030D-6E8A-4147-A177-3AD203B41FA5}">
                      <a16:colId xmlns:a16="http://schemas.microsoft.com/office/drawing/2014/main" val="2622538297"/>
                    </a:ext>
                  </a:extLst>
                </a:gridCol>
                <a:gridCol w="1006317">
                  <a:extLst>
                    <a:ext uri="{9D8B030D-6E8A-4147-A177-3AD203B41FA5}">
                      <a16:colId xmlns:a16="http://schemas.microsoft.com/office/drawing/2014/main" val="2933584908"/>
                    </a:ext>
                  </a:extLst>
                </a:gridCol>
              </a:tblGrid>
              <a:tr h="296645">
                <a:tc rowSpan="3">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Tổng số HS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marL="0" marR="0" indent="457200" algn="ctr">
                        <a:lnSpc>
                          <a:spcPct val="150000"/>
                        </a:lnSpc>
                        <a:spcBef>
                          <a:spcPts val="0"/>
                        </a:spcBef>
                        <a:spcAft>
                          <a:spcPts val="0"/>
                        </a:spcAft>
                      </a:pPr>
                      <a:r>
                        <a:rPr lang="en-US" sz="1400" dirty="0" err="1">
                          <a:solidFill>
                            <a:sysClr val="windowText" lastClr="000000"/>
                          </a:solidFill>
                          <a:effectLst/>
                        </a:rPr>
                        <a:t>Chất</a:t>
                      </a:r>
                      <a:r>
                        <a:rPr lang="en-US" sz="1400" dirty="0">
                          <a:solidFill>
                            <a:sysClr val="windowText" lastClr="000000"/>
                          </a:solidFill>
                          <a:effectLst/>
                        </a:rPr>
                        <a:t> </a:t>
                      </a:r>
                      <a:r>
                        <a:rPr lang="en-US" sz="1400" dirty="0" err="1">
                          <a:solidFill>
                            <a:sysClr val="windowText" lastClr="000000"/>
                          </a:solidFill>
                          <a:effectLst/>
                        </a:rPr>
                        <a:t>lượng</a:t>
                      </a:r>
                      <a:r>
                        <a:rPr lang="en-US" sz="1400" dirty="0">
                          <a:solidFill>
                            <a:sysClr val="windowText" lastClr="000000"/>
                          </a:solidFill>
                          <a:effectLst/>
                        </a:rPr>
                        <a:t> </a:t>
                      </a:r>
                      <a:r>
                        <a:rPr lang="en-US" sz="1400" dirty="0" err="1">
                          <a:solidFill>
                            <a:sysClr val="windowText" lastClr="000000"/>
                          </a:solidFill>
                          <a:effectLst/>
                        </a:rPr>
                        <a:t>học</a:t>
                      </a:r>
                      <a:r>
                        <a:rPr lang="en-US" sz="1400" dirty="0">
                          <a:solidFill>
                            <a:sysClr val="windowText" lastClr="000000"/>
                          </a:solidFill>
                          <a:effectLst/>
                        </a:rPr>
                        <a:t> </a:t>
                      </a:r>
                      <a:r>
                        <a:rPr lang="en-US" sz="1400" dirty="0" err="1">
                          <a:solidFill>
                            <a:sysClr val="windowText" lastClr="000000"/>
                          </a:solidFill>
                          <a:effectLst/>
                        </a:rPr>
                        <a:t>tập</a:t>
                      </a:r>
                      <a:r>
                        <a:rPr lang="en-US" sz="1400" dirty="0">
                          <a:solidFill>
                            <a:sysClr val="windowText" lastClr="000000"/>
                          </a:solidFill>
                          <a:effectLst/>
                        </a:rPr>
                        <a:t> </a:t>
                      </a:r>
                      <a:r>
                        <a:rPr lang="en-US" sz="1400" dirty="0" err="1">
                          <a:solidFill>
                            <a:sysClr val="windowText" lastClr="000000"/>
                          </a:solidFill>
                          <a:effectLst/>
                        </a:rPr>
                        <a:t>của</a:t>
                      </a:r>
                      <a:r>
                        <a:rPr lang="en-US" sz="1400" dirty="0">
                          <a:solidFill>
                            <a:sysClr val="windowText" lastClr="000000"/>
                          </a:solidFill>
                          <a:effectLst/>
                        </a:rPr>
                        <a:t> </a:t>
                      </a:r>
                      <a:r>
                        <a:rPr lang="en-US" sz="1400" dirty="0" err="1">
                          <a:solidFill>
                            <a:sysClr val="windowText" lastClr="000000"/>
                          </a:solidFill>
                          <a:effectLst/>
                        </a:rPr>
                        <a:t>học</a:t>
                      </a:r>
                      <a:r>
                        <a:rPr lang="en-US" sz="1400" dirty="0">
                          <a:solidFill>
                            <a:sysClr val="windowText" lastClr="000000"/>
                          </a:solidFill>
                          <a:effectLst/>
                        </a:rPr>
                        <a:t> </a:t>
                      </a:r>
                      <a:r>
                        <a:rPr lang="en-US" sz="1400" dirty="0" err="1">
                          <a:solidFill>
                            <a:sysClr val="windowText" lastClr="000000"/>
                          </a:solidFill>
                          <a:effectLst/>
                        </a:rPr>
                        <a:t>sinh</a:t>
                      </a:r>
                      <a:r>
                        <a:rPr lang="en-US" sz="1400" dirty="0">
                          <a:solidFill>
                            <a:sysClr val="windowText" lastClr="000000"/>
                          </a:solidFill>
                          <a:effectLst/>
                        </a:rPr>
                        <a:t> </a:t>
                      </a:r>
                      <a:r>
                        <a:rPr lang="en-US" sz="1400" dirty="0" err="1">
                          <a:solidFill>
                            <a:sysClr val="windowText" lastClr="000000"/>
                          </a:solidFill>
                          <a:effectLst/>
                        </a:rPr>
                        <a:t>trước</a:t>
                      </a:r>
                      <a:r>
                        <a:rPr lang="en-US" sz="1400" dirty="0">
                          <a:solidFill>
                            <a:sysClr val="windowText" lastClr="000000"/>
                          </a:solidFill>
                          <a:effectLst/>
                        </a:rPr>
                        <a:t> </a:t>
                      </a:r>
                      <a:r>
                        <a:rPr lang="en-US" sz="1400" dirty="0" err="1">
                          <a:solidFill>
                            <a:sysClr val="windowText" lastClr="000000"/>
                          </a:solidFill>
                          <a:effectLst/>
                        </a:rPr>
                        <a:t>khi</a:t>
                      </a:r>
                      <a:r>
                        <a:rPr lang="en-US" sz="1400" dirty="0">
                          <a:solidFill>
                            <a:sysClr val="windowText" lastClr="000000"/>
                          </a:solidFill>
                          <a:effectLst/>
                        </a:rPr>
                        <a:t> </a:t>
                      </a:r>
                      <a:r>
                        <a:rPr lang="en-US" sz="1400" dirty="0" err="1">
                          <a:solidFill>
                            <a:sysClr val="windowText" lastClr="000000"/>
                          </a:solidFill>
                          <a:effectLst/>
                        </a:rPr>
                        <a:t>áp</a:t>
                      </a:r>
                      <a:r>
                        <a:rPr lang="en-US" sz="1400" dirty="0">
                          <a:solidFill>
                            <a:sysClr val="windowText" lastClr="000000"/>
                          </a:solidFill>
                          <a:effectLst/>
                        </a:rPr>
                        <a:t> </a:t>
                      </a:r>
                      <a:r>
                        <a:rPr lang="en-US" sz="1400" dirty="0" err="1">
                          <a:solidFill>
                            <a:sysClr val="windowText" lastClr="000000"/>
                          </a:solidFill>
                          <a:effectLst/>
                        </a:rPr>
                        <a:t>dụng</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8575442"/>
                  </a:ext>
                </a:extLst>
              </a:tr>
              <a:tr h="296645">
                <a:tc v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Tốt</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Khá</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Đạt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Chưa đạt</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977048315"/>
                  </a:ext>
                </a:extLst>
              </a:tr>
              <a:tr h="378339">
                <a:tc vMerge="1">
                  <a:txBody>
                    <a:bodyPr/>
                    <a:lstStyle/>
                    <a:p>
                      <a:endParaRPr lang="en-US"/>
                    </a:p>
                  </a:txBody>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7385001"/>
                  </a:ext>
                </a:extLst>
              </a:tr>
              <a:tr h="296645">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5113638"/>
                  </a:ext>
                </a:extLst>
              </a:tr>
            </a:tbl>
          </a:graphicData>
        </a:graphic>
      </p:graphicFrame>
      <p:sp>
        <p:nvSpPr>
          <p:cNvPr id="11" name="Rectangle 1"/>
          <p:cNvSpPr>
            <a:spLocks noChangeArrowheads="1"/>
          </p:cNvSpPr>
          <p:nvPr/>
        </p:nvSpPr>
        <p:spPr bwMode="auto">
          <a:xfrm>
            <a:off x="292100" y="4419600"/>
            <a:ext cx="3898900" cy="461665"/>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algn="just">
              <a:spcBef>
                <a:spcPts val="0"/>
              </a:spcBef>
              <a:spcAft>
                <a:spcPts val="0"/>
              </a:spcAft>
            </a:pPr>
            <a:r>
              <a:rPr lang="pt-B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 </a:t>
            </a:r>
            <a:r>
              <a:rPr lang="pt-B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áp dụng giải pháp: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066776924"/>
              </p:ext>
            </p:extLst>
          </p:nvPr>
        </p:nvGraphicFramePr>
        <p:xfrm>
          <a:off x="289112" y="5181600"/>
          <a:ext cx="8470901" cy="1268274"/>
        </p:xfrm>
        <a:graphic>
          <a:graphicData uri="http://schemas.openxmlformats.org/drawingml/2006/table">
            <a:tbl>
              <a:tblPr firstRow="1" firstCol="1" bandRow="1">
                <a:tableStyleId>{5C22544A-7EE6-4342-B048-85BDC9FD1C3A}</a:tableStyleId>
              </a:tblPr>
              <a:tblGrid>
                <a:gridCol w="847514">
                  <a:extLst>
                    <a:ext uri="{9D8B030D-6E8A-4147-A177-3AD203B41FA5}">
                      <a16:colId xmlns:a16="http://schemas.microsoft.com/office/drawing/2014/main" val="3647977105"/>
                    </a:ext>
                  </a:extLst>
                </a:gridCol>
                <a:gridCol w="855158">
                  <a:extLst>
                    <a:ext uri="{9D8B030D-6E8A-4147-A177-3AD203B41FA5}">
                      <a16:colId xmlns:a16="http://schemas.microsoft.com/office/drawing/2014/main" val="1786296359"/>
                    </a:ext>
                  </a:extLst>
                </a:gridCol>
                <a:gridCol w="903563">
                  <a:extLst>
                    <a:ext uri="{9D8B030D-6E8A-4147-A177-3AD203B41FA5}">
                      <a16:colId xmlns:a16="http://schemas.microsoft.com/office/drawing/2014/main" val="2823892937"/>
                    </a:ext>
                  </a:extLst>
                </a:gridCol>
                <a:gridCol w="963008">
                  <a:extLst>
                    <a:ext uri="{9D8B030D-6E8A-4147-A177-3AD203B41FA5}">
                      <a16:colId xmlns:a16="http://schemas.microsoft.com/office/drawing/2014/main" val="1106665795"/>
                    </a:ext>
                  </a:extLst>
                </a:gridCol>
                <a:gridCol w="963008">
                  <a:extLst>
                    <a:ext uri="{9D8B030D-6E8A-4147-A177-3AD203B41FA5}">
                      <a16:colId xmlns:a16="http://schemas.microsoft.com/office/drawing/2014/main" val="1097698636"/>
                    </a:ext>
                  </a:extLst>
                </a:gridCol>
                <a:gridCol w="963008">
                  <a:extLst>
                    <a:ext uri="{9D8B030D-6E8A-4147-A177-3AD203B41FA5}">
                      <a16:colId xmlns:a16="http://schemas.microsoft.com/office/drawing/2014/main" val="2066447029"/>
                    </a:ext>
                  </a:extLst>
                </a:gridCol>
                <a:gridCol w="963008">
                  <a:extLst>
                    <a:ext uri="{9D8B030D-6E8A-4147-A177-3AD203B41FA5}">
                      <a16:colId xmlns:a16="http://schemas.microsoft.com/office/drawing/2014/main" val="2656417515"/>
                    </a:ext>
                  </a:extLst>
                </a:gridCol>
                <a:gridCol w="1006317">
                  <a:extLst>
                    <a:ext uri="{9D8B030D-6E8A-4147-A177-3AD203B41FA5}">
                      <a16:colId xmlns:a16="http://schemas.microsoft.com/office/drawing/2014/main" val="2622538297"/>
                    </a:ext>
                  </a:extLst>
                </a:gridCol>
                <a:gridCol w="1006317">
                  <a:extLst>
                    <a:ext uri="{9D8B030D-6E8A-4147-A177-3AD203B41FA5}">
                      <a16:colId xmlns:a16="http://schemas.microsoft.com/office/drawing/2014/main" val="2933584908"/>
                    </a:ext>
                  </a:extLst>
                </a:gridCol>
              </a:tblGrid>
              <a:tr h="296645">
                <a:tc rowSpan="3">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Tổng số HS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8">
                  <a:txBody>
                    <a:bodyPr/>
                    <a:lstStyle/>
                    <a:p>
                      <a:pPr marL="0" marR="0" indent="457200" algn="ctr">
                        <a:lnSpc>
                          <a:spcPct val="150000"/>
                        </a:lnSpc>
                        <a:spcBef>
                          <a:spcPts val="0"/>
                        </a:spcBef>
                        <a:spcAft>
                          <a:spcPts val="0"/>
                        </a:spcAft>
                      </a:pPr>
                      <a:r>
                        <a:rPr lang="en-US" sz="1400" dirty="0" err="1">
                          <a:solidFill>
                            <a:sysClr val="windowText" lastClr="000000"/>
                          </a:solidFill>
                          <a:effectLst/>
                        </a:rPr>
                        <a:t>Chất</a:t>
                      </a:r>
                      <a:r>
                        <a:rPr lang="en-US" sz="1400" dirty="0">
                          <a:solidFill>
                            <a:sysClr val="windowText" lastClr="000000"/>
                          </a:solidFill>
                          <a:effectLst/>
                        </a:rPr>
                        <a:t> </a:t>
                      </a:r>
                      <a:r>
                        <a:rPr lang="en-US" sz="1400" dirty="0" err="1">
                          <a:solidFill>
                            <a:sysClr val="windowText" lastClr="000000"/>
                          </a:solidFill>
                          <a:effectLst/>
                        </a:rPr>
                        <a:t>lượng</a:t>
                      </a:r>
                      <a:r>
                        <a:rPr lang="en-US" sz="1400" dirty="0">
                          <a:solidFill>
                            <a:sysClr val="windowText" lastClr="000000"/>
                          </a:solidFill>
                          <a:effectLst/>
                        </a:rPr>
                        <a:t> </a:t>
                      </a:r>
                      <a:r>
                        <a:rPr lang="en-US" sz="1400" dirty="0" err="1">
                          <a:solidFill>
                            <a:sysClr val="windowText" lastClr="000000"/>
                          </a:solidFill>
                          <a:effectLst/>
                        </a:rPr>
                        <a:t>học</a:t>
                      </a:r>
                      <a:r>
                        <a:rPr lang="en-US" sz="1400" dirty="0">
                          <a:solidFill>
                            <a:sysClr val="windowText" lastClr="000000"/>
                          </a:solidFill>
                          <a:effectLst/>
                        </a:rPr>
                        <a:t> </a:t>
                      </a:r>
                      <a:r>
                        <a:rPr lang="en-US" sz="1400" dirty="0" err="1">
                          <a:solidFill>
                            <a:sysClr val="windowText" lastClr="000000"/>
                          </a:solidFill>
                          <a:effectLst/>
                        </a:rPr>
                        <a:t>tập</a:t>
                      </a:r>
                      <a:r>
                        <a:rPr lang="en-US" sz="1400" dirty="0">
                          <a:solidFill>
                            <a:sysClr val="windowText" lastClr="000000"/>
                          </a:solidFill>
                          <a:effectLst/>
                        </a:rPr>
                        <a:t> </a:t>
                      </a:r>
                      <a:r>
                        <a:rPr lang="en-US" sz="1400" dirty="0" err="1">
                          <a:solidFill>
                            <a:sysClr val="windowText" lastClr="000000"/>
                          </a:solidFill>
                          <a:effectLst/>
                        </a:rPr>
                        <a:t>của</a:t>
                      </a:r>
                      <a:r>
                        <a:rPr lang="en-US" sz="1400" dirty="0">
                          <a:solidFill>
                            <a:sysClr val="windowText" lastClr="000000"/>
                          </a:solidFill>
                          <a:effectLst/>
                        </a:rPr>
                        <a:t> </a:t>
                      </a:r>
                      <a:r>
                        <a:rPr lang="en-US" sz="1400" dirty="0" err="1">
                          <a:solidFill>
                            <a:sysClr val="windowText" lastClr="000000"/>
                          </a:solidFill>
                          <a:effectLst/>
                        </a:rPr>
                        <a:t>học</a:t>
                      </a:r>
                      <a:r>
                        <a:rPr lang="en-US" sz="1400" dirty="0">
                          <a:solidFill>
                            <a:sysClr val="windowText" lastClr="000000"/>
                          </a:solidFill>
                          <a:effectLst/>
                        </a:rPr>
                        <a:t> </a:t>
                      </a:r>
                      <a:r>
                        <a:rPr lang="en-US" sz="1400" dirty="0" err="1">
                          <a:solidFill>
                            <a:sysClr val="windowText" lastClr="000000"/>
                          </a:solidFill>
                          <a:effectLst/>
                        </a:rPr>
                        <a:t>sinh</a:t>
                      </a:r>
                      <a:r>
                        <a:rPr lang="en-US" sz="1400" dirty="0">
                          <a:solidFill>
                            <a:sysClr val="windowText" lastClr="000000"/>
                          </a:solidFill>
                          <a:effectLst/>
                        </a:rPr>
                        <a:t> </a:t>
                      </a:r>
                      <a:r>
                        <a:rPr lang="en-US" sz="1400" dirty="0" err="1" smtClean="0">
                          <a:solidFill>
                            <a:sysClr val="windowText" lastClr="000000"/>
                          </a:solidFill>
                          <a:effectLst/>
                        </a:rPr>
                        <a:t>sau</a:t>
                      </a:r>
                      <a:r>
                        <a:rPr lang="en-US" sz="1400" dirty="0" smtClean="0">
                          <a:solidFill>
                            <a:sysClr val="windowText" lastClr="000000"/>
                          </a:solidFill>
                          <a:effectLst/>
                        </a:rPr>
                        <a:t> </a:t>
                      </a:r>
                      <a:r>
                        <a:rPr lang="en-US" sz="1400" dirty="0" err="1">
                          <a:solidFill>
                            <a:sysClr val="windowText" lastClr="000000"/>
                          </a:solidFill>
                          <a:effectLst/>
                        </a:rPr>
                        <a:t>khi</a:t>
                      </a:r>
                      <a:r>
                        <a:rPr lang="en-US" sz="1400" dirty="0">
                          <a:solidFill>
                            <a:sysClr val="windowText" lastClr="000000"/>
                          </a:solidFill>
                          <a:effectLst/>
                        </a:rPr>
                        <a:t> </a:t>
                      </a:r>
                      <a:r>
                        <a:rPr lang="en-US" sz="1400" dirty="0" err="1">
                          <a:solidFill>
                            <a:sysClr val="windowText" lastClr="000000"/>
                          </a:solidFill>
                          <a:effectLst/>
                        </a:rPr>
                        <a:t>áp</a:t>
                      </a:r>
                      <a:r>
                        <a:rPr lang="en-US" sz="1400" dirty="0">
                          <a:solidFill>
                            <a:sysClr val="windowText" lastClr="000000"/>
                          </a:solidFill>
                          <a:effectLst/>
                        </a:rPr>
                        <a:t> </a:t>
                      </a:r>
                      <a:r>
                        <a:rPr lang="en-US" sz="1400" dirty="0" err="1">
                          <a:solidFill>
                            <a:sysClr val="windowText" lastClr="000000"/>
                          </a:solidFill>
                          <a:effectLst/>
                        </a:rPr>
                        <a:t>dụng</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8575442"/>
                  </a:ext>
                </a:extLst>
              </a:tr>
              <a:tr h="296645">
                <a:tc v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Tốt</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dirty="0" err="1">
                          <a:solidFill>
                            <a:sysClr val="windowText" lastClr="000000"/>
                          </a:solidFill>
                          <a:effectLst/>
                        </a:rPr>
                        <a:t>Khá</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Đạt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Chưa đạt</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977048315"/>
                  </a:ext>
                </a:extLst>
              </a:tr>
              <a:tr h="378339">
                <a:tc vMerge="1">
                  <a:txBody>
                    <a:bodyPr/>
                    <a:lstStyle/>
                    <a:p>
                      <a:endParaRPr lang="en-US"/>
                    </a:p>
                  </a:txBody>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TS</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Tỉ lệ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7385001"/>
                  </a:ext>
                </a:extLst>
              </a:tr>
              <a:tr h="296645">
                <a:tc>
                  <a:txBody>
                    <a:bodyPr/>
                    <a:lstStyle/>
                    <a:p>
                      <a:pPr marL="0" marR="0" algn="ctr">
                        <a:lnSpc>
                          <a:spcPct val="150000"/>
                        </a:lnSpc>
                        <a:spcBef>
                          <a:spcPts val="0"/>
                        </a:spcBef>
                        <a:spcAft>
                          <a:spcPts val="0"/>
                        </a:spcAft>
                        <a:tabLst>
                          <a:tab pos="571500" algn="l"/>
                        </a:tabLs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a:solidFill>
                            <a:sysClr val="windowText" lastClr="000000"/>
                          </a:solidFill>
                          <a:effectLst/>
                        </a:rPr>
                        <a:t> </a:t>
                      </a:r>
                      <a:endParaRPr lang="en-US" sz="12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4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5113638"/>
                  </a:ext>
                </a:extLst>
              </a:tr>
            </a:tbl>
          </a:graphicData>
        </a:graphic>
      </p:graphicFrame>
    </p:spTree>
    <p:extLst>
      <p:ext uri="{BB962C8B-B14F-4D97-AF65-F5344CB8AC3E}">
        <p14:creationId xmlns:p14="http://schemas.microsoft.com/office/powerpoint/2010/main" val="27170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7"/>
                                        </p:tgtEl>
                                        <p:attrNameLst>
                                          <p:attrName>style.visibility</p:attrName>
                                        </p:attrNameLst>
                                      </p:cBhvr>
                                      <p:to>
                                        <p:strVal val="visible"/>
                                      </p:to>
                                    </p:set>
                                    <p:animEffect transition="in" filter="checkerboard(across)">
                                      <p:cBhvr>
                                        <p:cTn id="12" dur="500"/>
                                        <p:tgtEl>
                                          <p:spTgt spid="450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1145589" y="12780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a:t>
            </a:r>
            <a:r>
              <a:rPr lang="pt-PT" sz="2800" b="1" smtClean="0">
                <a:solidFill>
                  <a:srgbClr val="FF0000"/>
                </a:solidFill>
                <a:latin typeface="Times New Roman" panose="02020603050405020304" pitchFamily="18" charset="0"/>
                <a:cs typeface="Times New Roman" panose="02020603050405020304" pitchFamily="18" charset="0"/>
              </a:rPr>
              <a:t>. NỘI </a:t>
            </a:r>
            <a:r>
              <a:rPr lang="pt-PT" sz="2800" b="1" dirty="0" smtClean="0">
                <a:solidFill>
                  <a:srgbClr val="FF0000"/>
                </a:solidFill>
                <a:latin typeface="Times New Roman" panose="02020603050405020304" pitchFamily="18" charset="0"/>
                <a:cs typeface="Times New Roman" panose="02020603050405020304" pitchFamily="18" charset="0"/>
              </a:rPr>
              <a:t>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289112" y="1896070"/>
            <a:ext cx="5121088" cy="618530"/>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vi-VN" sz="2400" b="1" u="sng" kern="0" dirty="0">
                <a:solidFill>
                  <a:srgbClr val="0000FF"/>
                </a:solidFill>
                <a:latin typeface="Times New Roman" panose="02020603050405020304" pitchFamily="18" charset="0"/>
                <a:cs typeface="Times New Roman" panose="02020603050405020304" pitchFamily="18" charset="0"/>
              </a:rPr>
              <a:t>4. Khả năng áp dụng của giải pháp</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170154" y="2778710"/>
            <a:ext cx="8803690" cy="2462213"/>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Trên </a:t>
            </a:r>
            <a:r>
              <a:rPr lang="vi-VN" sz="2200" dirty="0">
                <a:solidFill>
                  <a:srgbClr val="000000"/>
                </a:solidFill>
                <a:latin typeface="Times New Roman" panose="02020603050405020304" pitchFamily="18" charset="0"/>
                <a:cs typeface="Times New Roman" panose="02020603050405020304" pitchFamily="18" charset="0"/>
              </a:rPr>
              <a:t>thực tế các giải pháp mà tôi đã đưa ra và áp dụng trong quá trình giảng dạy trong môn Toán 6 tại trường THCS ….. kết quả đạt được rõ rệt hơn so với lúc chưa áp dụng. Bước đầu đã phát huy được tính tích cực, sáng tạo, chủ động nắm bắt kiến thức mới, kích thích sự say mê, hứng thú khi học bộ môn toán. Đã nâng cao được chất lượng dạy và học.</a:t>
            </a: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Như vậy những giải pháp mà tôi đưa ra và áp dụng tại trường THCS …. có thể áp dụng cho tất cả các trường THCS.</a:t>
            </a:r>
          </a:p>
        </p:txBody>
      </p:sp>
      <p:sp>
        <p:nvSpPr>
          <p:cNvPr id="13"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dirty="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Tree>
    <p:extLst>
      <p:ext uri="{BB962C8B-B14F-4D97-AF65-F5344CB8AC3E}">
        <p14:creationId xmlns:p14="http://schemas.microsoft.com/office/powerpoint/2010/main" val="39277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28600" y="1828800"/>
            <a:ext cx="2625438" cy="43088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b="1" dirty="0">
                <a:solidFill>
                  <a:srgbClr val="0000FF"/>
                </a:solidFill>
                <a:latin typeface="Times New Roman" panose="02020603050405020304" pitchFamily="18" charset="0"/>
                <a:cs typeface="Times New Roman" panose="02020603050405020304" pitchFamily="18" charset="0"/>
              </a:rPr>
              <a:t>1. </a:t>
            </a:r>
            <a:r>
              <a:rPr lang="en-US" sz="2200" b="1" dirty="0" err="1">
                <a:solidFill>
                  <a:srgbClr val="0000FF"/>
                </a:solidFill>
                <a:latin typeface="Times New Roman" panose="02020603050405020304" pitchFamily="18" charset="0"/>
                <a:cs typeface="Times New Roman" panose="02020603050405020304" pitchFamily="18" charset="0"/>
              </a:rPr>
              <a:t>Đối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với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giáo</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viên</a:t>
            </a:r>
            <a:endParaRPr kumimoji="0" lang="vi-VN" sz="2200" b="1"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7" name="Rectangle 4"/>
          <p:cNvSpPr txBox="1">
            <a:spLocks noChangeArrowheads="1"/>
          </p:cNvSpPr>
          <p:nvPr/>
        </p:nvSpPr>
        <p:spPr bwMode="auto">
          <a:xfrm>
            <a:off x="1676400" y="1218325"/>
            <a:ext cx="5257800" cy="534275"/>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GB" b="1" dirty="0">
                <a:solidFill>
                  <a:srgbClr val="FF0000"/>
                </a:solidFill>
                <a:latin typeface="Times New Roman" panose="02020603050405020304" pitchFamily="18" charset="0"/>
                <a:cs typeface="Times New Roman" panose="02020603050405020304" pitchFamily="18" charset="0"/>
              </a:rPr>
              <a:t>III. KIẾN NGHỊ, ĐỀ XUẤT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228600" y="2304633"/>
            <a:ext cx="8756075" cy="280076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Thường </a:t>
            </a:r>
            <a:r>
              <a:rPr lang="vi-VN" sz="2200" dirty="0">
                <a:solidFill>
                  <a:srgbClr val="000000"/>
                </a:solidFill>
                <a:latin typeface="Times New Roman" panose="02020603050405020304" pitchFamily="18" charset="0"/>
                <a:cs typeface="Times New Roman" panose="02020603050405020304" pitchFamily="18" charset="0"/>
              </a:rPr>
              <a:t>xuyên tự bồi dưỡng chuyên môn nghiêp vụ, tham gia đầy đủ các buổi sinh hoạt chuyên đề; Trao đổi, thảo luận những vấn đề khó với đồng nghiệp để tìm ra những giải pháp dạy học phù hợp; Đối với bài tập khó tích cực tìm tòi nghiên cứu để tìm ra nhiều cách giải hay tạo hứng thú học tập cho học sinh.</a:t>
            </a:r>
          </a:p>
          <a:p>
            <a:r>
              <a:rPr lang="en-US" sz="2200" dirty="0" smtClean="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Cần </a:t>
            </a:r>
            <a:r>
              <a:rPr lang="vi-VN" sz="2200" dirty="0">
                <a:solidFill>
                  <a:srgbClr val="000000"/>
                </a:solidFill>
                <a:latin typeface="Times New Roman" panose="02020603050405020304" pitchFamily="18" charset="0"/>
                <a:cs typeface="Times New Roman" panose="02020603050405020304" pitchFamily="18" charset="0"/>
              </a:rPr>
              <a:t>thường xuyên cập nhật những phương pháp dạy học tích cực, áp dụng phù hợp đối với từng đối tượng học sinh để có thể phát huy tối đa những phẩm chất và năng lực học tập của học sinh.</a:t>
            </a:r>
          </a:p>
        </p:txBody>
      </p:sp>
      <p:sp>
        <p:nvSpPr>
          <p:cNvPr id="9" name="Rectangle 1"/>
          <p:cNvSpPr>
            <a:spLocks noChangeArrowheads="1"/>
          </p:cNvSpPr>
          <p:nvPr/>
        </p:nvSpPr>
        <p:spPr bwMode="auto">
          <a:xfrm>
            <a:off x="257175" y="5181600"/>
            <a:ext cx="2625438" cy="43088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b="1" dirty="0">
                <a:solidFill>
                  <a:srgbClr val="0000FF"/>
                </a:solidFill>
                <a:latin typeface="Times New Roman" panose="02020603050405020304" pitchFamily="18" charset="0"/>
                <a:cs typeface="Times New Roman" panose="02020603050405020304" pitchFamily="18" charset="0"/>
              </a:rPr>
              <a:t>2. </a:t>
            </a:r>
            <a:r>
              <a:rPr lang="en-US" sz="2200" b="1" dirty="0" err="1">
                <a:solidFill>
                  <a:srgbClr val="0000FF"/>
                </a:solidFill>
                <a:latin typeface="Times New Roman" panose="02020603050405020304" pitchFamily="18" charset="0"/>
                <a:cs typeface="Times New Roman" panose="02020603050405020304" pitchFamily="18" charset="0"/>
              </a:rPr>
              <a:t>Đối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với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học</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sinh</a:t>
            </a:r>
            <a:endParaRPr kumimoji="0" lang="vi-VN" sz="2200" b="1"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10" name="Rectangle 1"/>
          <p:cNvSpPr>
            <a:spLocks noChangeArrowheads="1"/>
          </p:cNvSpPr>
          <p:nvPr/>
        </p:nvSpPr>
        <p:spPr bwMode="auto">
          <a:xfrm>
            <a:off x="257175" y="5673804"/>
            <a:ext cx="8756075" cy="110799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dirty="0">
                <a:solidFill>
                  <a:srgbClr val="000000"/>
                </a:solidFill>
                <a:latin typeface="Times New Roman" panose="02020603050405020304" pitchFamily="18" charset="0"/>
                <a:cs typeface="Times New Roman" panose="02020603050405020304" pitchFamily="18" charset="0"/>
              </a:rPr>
              <a:t>Tích cực, chăm chỉ học bài và làm bài ở nhà trước khi đến lớp.</a:t>
            </a:r>
          </a:p>
          <a:p>
            <a:r>
              <a:rPr lang="vi-VN" sz="2200" dirty="0">
                <a:solidFill>
                  <a:srgbClr val="000000"/>
                </a:solidFill>
                <a:latin typeface="Times New Roman" panose="02020603050405020304" pitchFamily="18" charset="0"/>
                <a:cs typeface="Times New Roman" panose="02020603050405020304" pitchFamily="18" charset="0"/>
              </a:rPr>
              <a:t>Tham gia tích cực các hoạt động học tập trên lớp, biết học hỏi từ thầy cô, bạn bè, tài liệu, sách tham khảo,..</a:t>
            </a:r>
          </a:p>
        </p:txBody>
      </p:sp>
      <p:sp>
        <p:nvSpPr>
          <p:cNvPr id="11"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dirty="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Tree>
    <p:extLst>
      <p:ext uri="{BB962C8B-B14F-4D97-AF65-F5344CB8AC3E}">
        <p14:creationId xmlns:p14="http://schemas.microsoft.com/office/powerpoint/2010/main" val="204016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5"/>
                                        </p:tgtEl>
                                        <p:attrNameLst>
                                          <p:attrName>style.visibility</p:attrName>
                                        </p:attrNameLst>
                                      </p:cBhvr>
                                      <p:to>
                                        <p:strVal val="visible"/>
                                      </p:to>
                                    </p:set>
                                    <p:animEffect transition="in" filter="checkerboard(across)">
                                      <p:cBhvr>
                                        <p:cTn id="12" dur="500"/>
                                        <p:tgtEl>
                                          <p:spTgt spid="5222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animBg="1"/>
      <p:bldP spid="7" grpId="0" animBg="1"/>
      <p:bldP spid="6"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Hình chữ nhật 11"/>
          <p:cNvSpPr>
            <a:spLocks noChangeArrowheads="1"/>
          </p:cNvSpPr>
          <p:nvPr/>
        </p:nvSpPr>
        <p:spPr bwMode="auto">
          <a:xfrm>
            <a:off x="0" y="5105400"/>
            <a:ext cx="9144000" cy="1219200"/>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11" name="Rectangle 3"/>
          <p:cNvSpPr>
            <a:spLocks noGrp="1" noChangeArrowheads="1"/>
          </p:cNvSpPr>
          <p:nvPr>
            <p:ph type="subTitle" idx="1"/>
          </p:nvPr>
        </p:nvSpPr>
        <p:spPr>
          <a:xfrm>
            <a:off x="609600" y="5410200"/>
            <a:ext cx="8145463" cy="650875"/>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nchor="ctr"/>
          <a:lstStyle/>
          <a:p>
            <a:pPr algn="ctr" eaLnBrk="1" hangingPunct="1">
              <a:defRPr/>
            </a:pPr>
            <a:r>
              <a:rPr lang="en-US" sz="3200" b="1" i="1" smtClean="0">
                <a:solidFill>
                  <a:schemeClr val="accent1">
                    <a:lumMod val="50000"/>
                  </a:schemeClr>
                </a:solidFill>
                <a:latin typeface="Verdana" pitchFamily="34" charset="0"/>
                <a:cs typeface="Arial" pitchFamily="34" charset="0"/>
              </a:rPr>
              <a:t>XIN </a:t>
            </a:r>
            <a:r>
              <a:rPr lang="en-US" sz="3200" b="1" i="1" dirty="0">
                <a:solidFill>
                  <a:schemeClr val="accent1">
                    <a:lumMod val="50000"/>
                  </a:schemeClr>
                </a:solidFill>
                <a:latin typeface="Verdana" pitchFamily="34" charset="0"/>
                <a:cs typeface="Arial" pitchFamily="34" charset="0"/>
              </a:rPr>
              <a:t>CHÂN THÀNH </a:t>
            </a:r>
            <a:r>
              <a:rPr lang="en-US" sz="3200" b="1" i="1">
                <a:solidFill>
                  <a:schemeClr val="accent1">
                    <a:lumMod val="50000"/>
                  </a:schemeClr>
                </a:solidFill>
                <a:latin typeface="Verdana" pitchFamily="34" charset="0"/>
                <a:cs typeface="Arial" pitchFamily="34" charset="0"/>
              </a:rPr>
              <a:t>CẢM </a:t>
            </a:r>
            <a:r>
              <a:rPr lang="en-US" sz="3200" b="1" i="1" smtClean="0">
                <a:solidFill>
                  <a:schemeClr val="accent1">
                    <a:lumMod val="50000"/>
                  </a:schemeClr>
                </a:solidFill>
                <a:latin typeface="Verdana" pitchFamily="34" charset="0"/>
                <a:cs typeface="Arial" pitchFamily="34" charset="0"/>
              </a:rPr>
              <a:t>ƠN!</a:t>
            </a:r>
            <a:endParaRPr lang="en-US" sz="3200" b="1" i="1" dirty="0">
              <a:solidFill>
                <a:schemeClr val="accent1">
                  <a:lumMod val="50000"/>
                </a:schemeClr>
              </a:solidFill>
              <a:latin typeface="Verdana" pitchFamily="34" charset="0"/>
              <a:cs typeface="Arial" pitchFamily="34" charset="0"/>
            </a:endParaRPr>
          </a:p>
        </p:txBody>
      </p:sp>
      <p:sp>
        <p:nvSpPr>
          <p:cNvPr id="4" name="Hình chữ nhật 4"/>
          <p:cNvSpPr>
            <a:spLocks noChangeArrowheads="1"/>
          </p:cNvSpPr>
          <p:nvPr/>
        </p:nvSpPr>
        <p:spPr bwMode="auto">
          <a:xfrm>
            <a:off x="0" y="381000"/>
            <a:ext cx="9144000" cy="1600200"/>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5" name="Rectangle 3"/>
          <p:cNvSpPr txBox="1">
            <a:spLocks noChangeArrowheads="1"/>
          </p:cNvSpPr>
          <p:nvPr/>
        </p:nvSpPr>
        <p:spPr bwMode="auto">
          <a:xfrm>
            <a:off x="762000" y="457200"/>
            <a:ext cx="7543800" cy="650875"/>
          </a:xfrm>
          <a:prstGeom prst="rect">
            <a:avLst/>
          </a:prstGeom>
          <a:noFill/>
          <a:ln w="9525">
            <a:noFill/>
            <a:miter lim="800000"/>
            <a:headEnd/>
            <a:tailEnd/>
          </a:ln>
          <a:effectLst/>
          <a:extLs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0" cap="none" spc="0" normalizeH="0" baseline="0" noProof="0" smtClean="0">
                <a:ln>
                  <a:noFill/>
                </a:ln>
                <a:solidFill>
                  <a:srgbClr val="000000"/>
                </a:solidFill>
                <a:effectLst/>
                <a:uLnTx/>
                <a:uFillTx/>
                <a:latin typeface="+mn-lt"/>
                <a:ea typeface="+mn-ea"/>
                <a:cs typeface="+mn-cs"/>
              </a:rPr>
              <a:t>BÁO CÁO</a:t>
            </a:r>
            <a:endParaRPr kumimoji="0" lang="en-US" sz="4000" b="0" i="0" u="none" strike="noStrike" kern="0" cap="none" spc="0" normalizeH="0" baseline="0" noProof="0" dirty="0">
              <a:ln>
                <a:noFill/>
              </a:ln>
              <a:solidFill>
                <a:srgbClr val="000000"/>
              </a:solidFill>
              <a:effectLst/>
              <a:uLnTx/>
              <a:uFillTx/>
              <a:latin typeface="+mn-lt"/>
              <a:ea typeface="+mn-ea"/>
              <a:cs typeface="+mn-cs"/>
            </a:endParaRPr>
          </a:p>
        </p:txBody>
      </p:sp>
      <p:sp>
        <p:nvSpPr>
          <p:cNvPr id="6" name="TextBox 5"/>
          <p:cNvSpPr txBox="1"/>
          <p:nvPr/>
        </p:nvSpPr>
        <p:spPr>
          <a:xfrm>
            <a:off x="0" y="1219200"/>
            <a:ext cx="9144000" cy="523220"/>
          </a:xfrm>
          <a:prstGeom prst="rect">
            <a:avLst/>
          </a:prstGeom>
          <a:noFill/>
        </p:spPr>
        <p:txBody>
          <a:bodyPr wrap="square" rtlCol="0">
            <a:spAutoFit/>
          </a:bodyPr>
          <a:lstStyle/>
          <a:p>
            <a:pPr algn="ctr"/>
            <a:r>
              <a:rPr lang="en-US" sz="2800" b="1" dirty="0" smtClean="0">
                <a:solidFill>
                  <a:srgbClr val="000000"/>
                </a:solidFill>
              </a:rPr>
              <a:t>BIỆN PHÁP NÂNG CAO CHẤT LƯỢNG GIẢNG DẠY</a:t>
            </a:r>
            <a:endParaRPr lang="en-US" sz="2800" dirty="0">
              <a:solidFill>
                <a:srgbClr val="000000"/>
              </a:solidFill>
            </a:endParaRPr>
          </a:p>
        </p:txBody>
      </p:sp>
      <p:sp>
        <p:nvSpPr>
          <p:cNvPr id="7" name="Hình chữ nhật 4"/>
          <p:cNvSpPr>
            <a:spLocks noChangeArrowheads="1"/>
          </p:cNvSpPr>
          <p:nvPr/>
        </p:nvSpPr>
        <p:spPr bwMode="auto">
          <a:xfrm>
            <a:off x="0" y="4038600"/>
            <a:ext cx="9144000" cy="942140"/>
          </a:xfrm>
          <a:prstGeom prst="rect">
            <a:avLst/>
          </a:prstGeom>
          <a:solidFill>
            <a:schemeClr val="bg1">
              <a:alpha val="58823"/>
            </a:schemeClr>
          </a:solidFill>
          <a:ln w="9525">
            <a:noFill/>
            <a:miter lim="800000"/>
            <a:headEnd/>
            <a:tailEnd/>
          </a:ln>
        </p:spPr>
        <p:txBody>
          <a:bodyPr wrap="none" anchor="ctr"/>
          <a:lstStyle/>
          <a:p>
            <a:pPr algn="ctr"/>
            <a:endParaRPr lang="en-US"/>
          </a:p>
        </p:txBody>
      </p:sp>
      <p:sp>
        <p:nvSpPr>
          <p:cNvPr id="8" name="Rectangle 3"/>
          <p:cNvSpPr txBox="1">
            <a:spLocks noChangeArrowheads="1"/>
          </p:cNvSpPr>
          <p:nvPr/>
        </p:nvSpPr>
        <p:spPr bwMode="auto">
          <a:xfrm>
            <a:off x="990600" y="4177130"/>
            <a:ext cx="7543800" cy="623470"/>
          </a:xfrm>
          <a:prstGeom prst="rect">
            <a:avLst/>
          </a:prstGeom>
          <a:noFill/>
          <a:ln w="9525">
            <a:noFill/>
            <a:miter lim="800000"/>
            <a:headEnd/>
            <a:tailEnd/>
          </a:ln>
          <a:effectLst/>
          <a:extLs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Tx/>
              <a:buNone/>
              <a:tabLst/>
              <a:defRPr/>
            </a:pPr>
            <a:r>
              <a:rPr lang="en-US" sz="3200" b="1" kern="0" dirty="0" err="1" smtClean="0">
                <a:solidFill>
                  <a:srgbClr val="C00000"/>
                </a:solidFill>
                <a:latin typeface="Times New Roman" pitchFamily="18" charset="0"/>
                <a:cs typeface="Times New Roman" pitchFamily="18" charset="0"/>
              </a:rPr>
              <a:t>Chúc</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quý</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thầy</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cô</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mạnh</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khỏe</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hạnh</a:t>
            </a:r>
            <a:r>
              <a:rPr lang="en-US" sz="3200" b="1" kern="0" dirty="0" smtClean="0">
                <a:solidFill>
                  <a:srgbClr val="C00000"/>
                </a:solidFill>
                <a:latin typeface="Times New Roman" pitchFamily="18" charset="0"/>
                <a:cs typeface="Times New Roman" pitchFamily="18" charset="0"/>
              </a:rPr>
              <a:t> </a:t>
            </a:r>
            <a:r>
              <a:rPr lang="en-US" sz="3200" b="1" kern="0" dirty="0" err="1" smtClean="0">
                <a:solidFill>
                  <a:srgbClr val="C00000"/>
                </a:solidFill>
                <a:latin typeface="Times New Roman" pitchFamily="18" charset="0"/>
                <a:cs typeface="Times New Roman" pitchFamily="18" charset="0"/>
              </a:rPr>
              <a:t>phúc</a:t>
            </a:r>
            <a:r>
              <a:rPr lang="en-US" sz="3200" b="1" kern="0" dirty="0" smtClean="0">
                <a:solidFill>
                  <a:srgbClr val="C00000"/>
                </a:solidFill>
                <a:latin typeface="Times New Roman" pitchFamily="18" charset="0"/>
                <a:cs typeface="Times New Roman" pitchFamily="18" charset="0"/>
              </a:rPr>
              <a:t>!</a:t>
            </a:r>
            <a:endParaRPr kumimoji="0" lang="en-US" sz="3200" b="0" i="0" u="none" strike="noStrike" kern="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0" name="Rectangle 4"/>
          <p:cNvSpPr txBox="1">
            <a:spLocks noChangeArrowheads="1"/>
          </p:cNvSpPr>
          <p:nvPr/>
        </p:nvSpPr>
        <p:spPr bwMode="auto">
          <a:xfrm>
            <a:off x="0" y="2286000"/>
            <a:ext cx="9144000" cy="137920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400" b="1" kern="0" dirty="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endParaRPr lang="vi-VN" sz="2400" b="1" kern="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304801" y="685800"/>
            <a:ext cx="3733800" cy="554195"/>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sz="2200" b="1" u="sng" dirty="0">
                <a:solidFill>
                  <a:srgbClr val="0000FF"/>
                </a:solidFill>
                <a:latin typeface="Times New Roman" panose="02020603050405020304" pitchFamily="18" charset="0"/>
                <a:cs typeface="Times New Roman" panose="02020603050405020304" pitchFamily="18" charset="0"/>
              </a:rPr>
              <a:t>1</a:t>
            </a:r>
            <a:r>
              <a:rPr lang="pt-BR" sz="2200" b="1" u="sng" dirty="0" smtClean="0">
                <a:solidFill>
                  <a:srgbClr val="0000FF"/>
                </a:solidFill>
                <a:latin typeface="Times New Roman" panose="02020603050405020304" pitchFamily="18" charset="0"/>
                <a:cs typeface="Times New Roman" panose="02020603050405020304" pitchFamily="18" charset="0"/>
              </a:rPr>
              <a:t>. </a:t>
            </a:r>
            <a:r>
              <a:rPr lang="pt-BR" sz="2200" b="1" u="sng" dirty="0">
                <a:solidFill>
                  <a:srgbClr val="0000FF"/>
                </a:solidFill>
                <a:latin typeface="Times New Roman" panose="02020603050405020304" pitchFamily="18" charset="0"/>
                <a:cs typeface="Times New Roman" panose="02020603050405020304" pitchFamily="18" charset="0"/>
              </a:rPr>
              <a:t>L</a:t>
            </a:r>
            <a:r>
              <a:rPr lang="pt-BR" sz="2200" b="1" u="sng" dirty="0" smtClean="0">
                <a:solidFill>
                  <a:srgbClr val="0000FF"/>
                </a:solidFill>
                <a:latin typeface="Times New Roman" panose="02020603050405020304" pitchFamily="18" charset="0"/>
                <a:cs typeface="Times New Roman" panose="02020603050405020304" pitchFamily="18" charset="0"/>
              </a:rPr>
              <a:t>ý do </a:t>
            </a:r>
            <a:r>
              <a:rPr lang="pt-BR" sz="2200" b="1" u="sng" smtClean="0">
                <a:solidFill>
                  <a:srgbClr val="0000FF"/>
                </a:solidFill>
                <a:latin typeface="Times New Roman" panose="02020603050405020304" pitchFamily="18" charset="0"/>
                <a:cs typeface="Times New Roman" panose="02020603050405020304" pitchFamily="18" charset="0"/>
              </a:rPr>
              <a:t>chọn giải </a:t>
            </a:r>
            <a:r>
              <a:rPr lang="pt-BR" sz="2200" b="1" u="sng" dirty="0" smtClean="0">
                <a:solidFill>
                  <a:srgbClr val="0000FF"/>
                </a:solidFill>
                <a:latin typeface="Times New Roman" panose="02020603050405020304" pitchFamily="18" charset="0"/>
                <a:cs typeface="Times New Roman" panose="02020603050405020304" pitchFamily="18" charset="0"/>
              </a:rPr>
              <a:t>pháp:</a:t>
            </a:r>
            <a:endParaRPr lang="en-US" sz="2200" u="sng" dirty="0">
              <a:solidFill>
                <a:srgbClr val="0000FF"/>
              </a:solidFill>
              <a:latin typeface="Times New Roman" panose="02020603050405020304" pitchFamily="18" charset="0"/>
              <a:cs typeface="Times New Roman" panose="02020603050405020304" pitchFamily="18" charset="0"/>
            </a:endParaRPr>
          </a:p>
        </p:txBody>
      </p:sp>
      <p:sp>
        <p:nvSpPr>
          <p:cNvPr id="47105" name="Rectangle 1"/>
          <p:cNvSpPr>
            <a:spLocks noChangeArrowheads="1"/>
          </p:cNvSpPr>
          <p:nvPr/>
        </p:nvSpPr>
        <p:spPr bwMode="auto">
          <a:xfrm>
            <a:off x="240632" y="1458754"/>
            <a:ext cx="8750968" cy="517064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vi-VN" sz="2200">
                <a:solidFill>
                  <a:srgbClr val="000000"/>
                </a:solidFill>
                <a:latin typeface="Times New Roman" panose="02020603050405020304" pitchFamily="18" charset="0"/>
                <a:cs typeface="Times New Roman" panose="02020603050405020304" pitchFamily="18" charset="0"/>
              </a:rPr>
              <a:t>- Để giúp học sinh có năng lực toán học, giáo viên không chỉ dạy cho học sinh kiến thức, kĩ năng, kĩ xảo, mà còn cần tạo động cơ, thái độ, hứng thú và niềm tin trong học toán. Muốn có năng lực toán học học sinh phải rèn luyện, thực hành, trải nghiệm trong học tập môn Toán.</a:t>
            </a:r>
          </a:p>
          <a:p>
            <a:pPr lvl="0" algn="just"/>
            <a:r>
              <a:rPr lang="vi-VN" sz="2200" smtClean="0">
                <a:solidFill>
                  <a:srgbClr val="000000"/>
                </a:solidFill>
                <a:latin typeface="Times New Roman" panose="02020603050405020304" pitchFamily="18" charset="0"/>
                <a:cs typeface="Times New Roman" panose="02020603050405020304" pitchFamily="18" charset="0"/>
              </a:rPr>
              <a:t>- </a:t>
            </a:r>
            <a:r>
              <a:rPr lang="vi-VN" sz="2200">
                <a:solidFill>
                  <a:srgbClr val="000000"/>
                </a:solidFill>
                <a:latin typeface="Times New Roman" panose="02020603050405020304" pitchFamily="18" charset="0"/>
                <a:cs typeface="Times New Roman" panose="02020603050405020304" pitchFamily="18" charset="0"/>
              </a:rPr>
              <a:t>Phải nhấn mạnh đến kết quả đầu ra, dựa trên những gì học sinh làm được. Khuyến khích học sinh tìm tòi, khám phá tri thức toán học và vận dụng  vào thực tiễn. Đích cuối cùng cần đạt là phải hình thành được năng lực học tập môn Toán ở học sinh.</a:t>
            </a:r>
          </a:p>
          <a:p>
            <a:pPr lvl="0" algn="just"/>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Nhấn </a:t>
            </a:r>
            <a:r>
              <a:rPr lang="vi-VN" sz="2200">
                <a:solidFill>
                  <a:srgbClr val="000000"/>
                </a:solidFill>
                <a:latin typeface="Times New Roman" panose="02020603050405020304" pitchFamily="18" charset="0"/>
                <a:cs typeface="Times New Roman" panose="02020603050405020304" pitchFamily="18" charset="0"/>
              </a:rPr>
              <a:t>mạnh đến cách học, yếu tố tự học của học sinh. Giáo viên là người hướng dẫn và thiết kế, còn học sinh phải tự xây dựng kiến thức và hiểu biết toán học riêng mình</a:t>
            </a:r>
            <a:r>
              <a:rPr lang="vi-VN" sz="2200" smtClean="0">
                <a:solidFill>
                  <a:srgbClr val="000000"/>
                </a:solidFill>
                <a:latin typeface="Times New Roman" panose="02020603050405020304" pitchFamily="18" charset="0"/>
                <a:cs typeface="Times New Roman" panose="02020603050405020304" pitchFamily="18" charset="0"/>
              </a:rPr>
              <a:t>.</a:t>
            </a:r>
            <a:endParaRPr lang="en-US" sz="2200" smtClean="0">
              <a:solidFill>
                <a:srgbClr val="000000"/>
              </a:solidFill>
              <a:latin typeface="Times New Roman" panose="02020603050405020304" pitchFamily="18" charset="0"/>
              <a:cs typeface="Times New Roman" panose="02020603050405020304" pitchFamily="18" charset="0"/>
            </a:endParaRPr>
          </a:p>
          <a:p>
            <a:pPr lvl="0" algn="just"/>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Xây </a:t>
            </a:r>
            <a:r>
              <a:rPr lang="vi-VN" sz="2200">
                <a:solidFill>
                  <a:srgbClr val="000000"/>
                </a:solidFill>
                <a:latin typeface="Times New Roman" panose="02020603050405020304" pitchFamily="18" charset="0"/>
                <a:cs typeface="Times New Roman" panose="02020603050405020304" pitchFamily="18" charset="0"/>
              </a:rPr>
              <a:t>dựng môi trường dạy học tương tác tích cực. Phối hợp các hoạt động tương tác của học sinh giữa các cá nhân, cặp đôi, hoặc hoạt động chung cả lớp và hoạt động tương tác giữa giáo viên và học sinh trong quá trình dạy học môn Toán.</a:t>
            </a:r>
          </a:p>
        </p:txBody>
      </p:sp>
      <p:sp>
        <p:nvSpPr>
          <p:cNvPr id="7" name="Rectangle 4"/>
          <p:cNvSpPr txBox="1">
            <a:spLocks noChangeArrowheads="1"/>
          </p:cNvSpPr>
          <p:nvPr/>
        </p:nvSpPr>
        <p:spPr bwMode="auto">
          <a:xfrm>
            <a:off x="838200" y="36534"/>
            <a:ext cx="7696199" cy="554195"/>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pt-BR" sz="3000" b="1" kern="0" dirty="0" smtClean="0">
                <a:solidFill>
                  <a:srgbClr val="C00000"/>
                </a:solidFill>
                <a:latin typeface="Times New Roman" panose="02020603050405020304" pitchFamily="18" charset="0"/>
                <a:cs typeface="Times New Roman" panose="02020603050405020304" pitchFamily="18" charset="0"/>
              </a:rPr>
              <a:t>I</a:t>
            </a:r>
            <a:r>
              <a:rPr lang="pt-BR" sz="3000" b="1" kern="0" smtClean="0">
                <a:solidFill>
                  <a:srgbClr val="C00000"/>
                </a:solidFill>
                <a:latin typeface="Times New Roman" panose="02020603050405020304" pitchFamily="18" charset="0"/>
                <a:cs typeface="Times New Roman" panose="02020603050405020304" pitchFamily="18" charset="0"/>
              </a:rPr>
              <a:t>. MỞ </a:t>
            </a:r>
            <a:r>
              <a:rPr lang="pt-BR" sz="3000" b="1" kern="0" dirty="0" smtClean="0">
                <a:solidFill>
                  <a:srgbClr val="C00000"/>
                </a:solidFill>
                <a:latin typeface="Times New Roman" panose="02020603050405020304" pitchFamily="18" charset="0"/>
                <a:cs typeface="Times New Roman" panose="02020603050405020304" pitchFamily="18" charset="0"/>
              </a:rPr>
              <a:t>ĐẦU</a:t>
            </a:r>
            <a:endParaRPr lang="en-US" sz="3000" kern="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29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box(in)">
                                      <p:cBhvr>
                                        <p:cTn id="7" dur="500"/>
                                        <p:tgtEl>
                                          <p:spTgt spid="4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304801" y="685800"/>
            <a:ext cx="3733800" cy="554195"/>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sz="2200" b="1" u="sng" dirty="0">
                <a:solidFill>
                  <a:srgbClr val="0000FF"/>
                </a:solidFill>
                <a:latin typeface="Times New Roman" panose="02020603050405020304" pitchFamily="18" charset="0"/>
                <a:cs typeface="Times New Roman" panose="02020603050405020304" pitchFamily="18" charset="0"/>
              </a:rPr>
              <a:t>1</a:t>
            </a:r>
            <a:r>
              <a:rPr lang="pt-BR" sz="2200" b="1" u="sng" dirty="0" smtClean="0">
                <a:solidFill>
                  <a:srgbClr val="0000FF"/>
                </a:solidFill>
                <a:latin typeface="Times New Roman" panose="02020603050405020304" pitchFamily="18" charset="0"/>
                <a:cs typeface="Times New Roman" panose="02020603050405020304" pitchFamily="18" charset="0"/>
              </a:rPr>
              <a:t>. </a:t>
            </a:r>
            <a:r>
              <a:rPr lang="pt-BR" sz="2200" b="1" u="sng" dirty="0">
                <a:solidFill>
                  <a:srgbClr val="0000FF"/>
                </a:solidFill>
                <a:latin typeface="Times New Roman" panose="02020603050405020304" pitchFamily="18" charset="0"/>
                <a:cs typeface="Times New Roman" panose="02020603050405020304" pitchFamily="18" charset="0"/>
              </a:rPr>
              <a:t>L</a:t>
            </a:r>
            <a:r>
              <a:rPr lang="pt-BR" sz="2200" b="1" u="sng" dirty="0" smtClean="0">
                <a:solidFill>
                  <a:srgbClr val="0000FF"/>
                </a:solidFill>
                <a:latin typeface="Times New Roman" panose="02020603050405020304" pitchFamily="18" charset="0"/>
                <a:cs typeface="Times New Roman" panose="02020603050405020304" pitchFamily="18" charset="0"/>
              </a:rPr>
              <a:t>ý do </a:t>
            </a:r>
            <a:r>
              <a:rPr lang="pt-BR" sz="2200" b="1" u="sng" smtClean="0">
                <a:solidFill>
                  <a:srgbClr val="0000FF"/>
                </a:solidFill>
                <a:latin typeface="Times New Roman" panose="02020603050405020304" pitchFamily="18" charset="0"/>
                <a:cs typeface="Times New Roman" panose="02020603050405020304" pitchFamily="18" charset="0"/>
              </a:rPr>
              <a:t>chọn giải </a:t>
            </a:r>
            <a:r>
              <a:rPr lang="pt-BR" sz="2200" b="1" u="sng" dirty="0" smtClean="0">
                <a:solidFill>
                  <a:srgbClr val="0000FF"/>
                </a:solidFill>
                <a:latin typeface="Times New Roman" panose="02020603050405020304" pitchFamily="18" charset="0"/>
                <a:cs typeface="Times New Roman" panose="02020603050405020304" pitchFamily="18" charset="0"/>
              </a:rPr>
              <a:t>pháp:</a:t>
            </a:r>
            <a:endParaRPr lang="en-US" sz="2200" u="sng" dirty="0">
              <a:solidFill>
                <a:srgbClr val="0000FF"/>
              </a:solidFill>
              <a:latin typeface="Times New Roman" panose="02020603050405020304" pitchFamily="18" charset="0"/>
              <a:cs typeface="Times New Roman" panose="02020603050405020304" pitchFamily="18" charset="0"/>
            </a:endParaRPr>
          </a:p>
        </p:txBody>
      </p:sp>
      <p:sp>
        <p:nvSpPr>
          <p:cNvPr id="47105" name="Rectangle 1"/>
          <p:cNvSpPr>
            <a:spLocks noChangeArrowheads="1"/>
          </p:cNvSpPr>
          <p:nvPr/>
        </p:nvSpPr>
        <p:spPr bwMode="auto">
          <a:xfrm>
            <a:off x="304801" y="1695033"/>
            <a:ext cx="8610599" cy="280076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Tôi </a:t>
            </a:r>
            <a:r>
              <a:rPr lang="vi-VN" sz="2200">
                <a:solidFill>
                  <a:srgbClr val="000000"/>
                </a:solidFill>
                <a:latin typeface="Times New Roman" panose="02020603050405020304" pitchFamily="18" charset="0"/>
                <a:cs typeface="Times New Roman" panose="02020603050405020304" pitchFamily="18" charset="0"/>
              </a:rPr>
              <a:t>luôn băn khoăn, trăn trở và luôn đặt cho mình câu hỏi: Làm thế nào để mỗi em học sinh có thể phát huy được hết các năng lực của bản thân và có thể giảm bớt căng thẳng cho học sinh khi học toán, làm cho môn toán trở nên sinh động, rễ hiểu, các em học sinh có thể hứng thú, say mê trong khi học? Có biện pháp gì để các em có thể áp dụng kiến thức đã học vào thực tiễn phục vụ cho nhu cầu của cuộc sống hàng ngày? Đúng với phương châm “ Học mà chơi, chơi mà học” giúp các em ghi nhớ kiến thức sâu hơn, lâu hơn để góp phần nâng cao chất lượng môn toán.</a:t>
            </a:r>
          </a:p>
        </p:txBody>
      </p:sp>
      <p:sp>
        <p:nvSpPr>
          <p:cNvPr id="7" name="Rectangle 4"/>
          <p:cNvSpPr txBox="1">
            <a:spLocks noChangeArrowheads="1"/>
          </p:cNvSpPr>
          <p:nvPr/>
        </p:nvSpPr>
        <p:spPr bwMode="auto">
          <a:xfrm>
            <a:off x="838200" y="36534"/>
            <a:ext cx="7696199" cy="554195"/>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pt-BR" sz="3000" b="1" kern="0" dirty="0" smtClean="0">
                <a:solidFill>
                  <a:srgbClr val="C00000"/>
                </a:solidFill>
                <a:latin typeface="Times New Roman" panose="02020603050405020304" pitchFamily="18" charset="0"/>
                <a:cs typeface="Times New Roman" panose="02020603050405020304" pitchFamily="18" charset="0"/>
              </a:rPr>
              <a:t>I</a:t>
            </a:r>
            <a:r>
              <a:rPr lang="pt-BR" sz="3000" b="1" kern="0" smtClean="0">
                <a:solidFill>
                  <a:srgbClr val="C00000"/>
                </a:solidFill>
                <a:latin typeface="Times New Roman" panose="02020603050405020304" pitchFamily="18" charset="0"/>
                <a:cs typeface="Times New Roman" panose="02020603050405020304" pitchFamily="18" charset="0"/>
              </a:rPr>
              <a:t>. MỞ </a:t>
            </a:r>
            <a:r>
              <a:rPr lang="pt-BR" sz="3000" b="1" kern="0" dirty="0" smtClean="0">
                <a:solidFill>
                  <a:srgbClr val="C00000"/>
                </a:solidFill>
                <a:latin typeface="Times New Roman" panose="02020603050405020304" pitchFamily="18" charset="0"/>
                <a:cs typeface="Times New Roman" panose="02020603050405020304" pitchFamily="18" charset="0"/>
              </a:rPr>
              <a:t>ĐẦU</a:t>
            </a:r>
            <a:endParaRPr lang="en-US" sz="3000" kern="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4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box(in)">
                                      <p:cBhvr>
                                        <p:cTn id="7" dur="500"/>
                                        <p:tgtEl>
                                          <p:spTgt spid="4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76200" y="1523297"/>
            <a:ext cx="2514599" cy="53410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sz="2200" b="1" u="sng">
                <a:solidFill>
                  <a:srgbClr val="0000FF"/>
                </a:solidFill>
                <a:latin typeface="Times New Roman" panose="02020603050405020304" pitchFamily="18" charset="0"/>
                <a:cs typeface="Times New Roman" panose="02020603050405020304" pitchFamily="18" charset="0"/>
              </a:rPr>
              <a:t>2. Phạm vi áp dụng</a:t>
            </a:r>
            <a:endParaRPr lang="en-US" sz="2200" u="sng"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 y="2286703"/>
            <a:ext cx="8534400" cy="769441"/>
          </a:xfrm>
          <a:prstGeom prst="rect">
            <a:avLst/>
          </a:prstGeom>
          <a:solidFill>
            <a:schemeClr val="bg1"/>
          </a:solidFill>
        </p:spPr>
        <p:txBody>
          <a:bodyPr wrap="square">
            <a:spAutoFit/>
          </a:bodyPr>
          <a:lstStyle/>
          <a:p>
            <a:r>
              <a:rPr lang="vi-VN" sz="2200">
                <a:solidFill>
                  <a:srgbClr val="C00000"/>
                </a:solidFill>
                <a:latin typeface="Times New Roman" panose="02020603050405020304" pitchFamily="18" charset="0"/>
                <a:cs typeface="Times New Roman" panose="02020603050405020304" pitchFamily="18" charset="0"/>
              </a:rPr>
              <a:t>- Học sinh khối lớp 6 trường THCS …… năm học 202… – 202...</a:t>
            </a:r>
          </a:p>
          <a:p>
            <a:r>
              <a:rPr lang="vi-VN" sz="2200">
                <a:solidFill>
                  <a:srgbClr val="C00000"/>
                </a:solidFill>
                <a:latin typeface="Times New Roman" panose="02020603050405020304" pitchFamily="18" charset="0"/>
                <a:cs typeface="Times New Roman" panose="02020603050405020304" pitchFamily="18" charset="0"/>
              </a:rPr>
              <a:t>- Thời gian áp dụng: Từ tháng 9 năm 202… đến tháng 4 năm 202….</a:t>
            </a:r>
            <a:endParaRPr lang="vi-VN" sz="2200" dirty="0">
              <a:solidFill>
                <a:srgbClr val="C00000"/>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838200" y="36534"/>
            <a:ext cx="7696199" cy="554195"/>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pt-BR" sz="3000" b="1" kern="0" dirty="0" smtClean="0">
                <a:solidFill>
                  <a:srgbClr val="0000FF"/>
                </a:solidFill>
                <a:latin typeface="Times New Roman" panose="02020603050405020304" pitchFamily="18" charset="0"/>
                <a:cs typeface="Times New Roman" panose="02020603050405020304" pitchFamily="18" charset="0"/>
              </a:rPr>
              <a:t>I</a:t>
            </a:r>
            <a:r>
              <a:rPr lang="pt-BR" sz="3000" b="1" kern="0" smtClean="0">
                <a:solidFill>
                  <a:srgbClr val="0000FF"/>
                </a:solidFill>
                <a:latin typeface="Times New Roman" panose="02020603050405020304" pitchFamily="18" charset="0"/>
                <a:cs typeface="Times New Roman" panose="02020603050405020304" pitchFamily="18" charset="0"/>
              </a:rPr>
              <a:t>. MỞ </a:t>
            </a:r>
            <a:r>
              <a:rPr lang="pt-BR" sz="3000" b="1" kern="0" dirty="0" smtClean="0">
                <a:solidFill>
                  <a:srgbClr val="0000FF"/>
                </a:solidFill>
                <a:latin typeface="Times New Roman" panose="02020603050405020304" pitchFamily="18" charset="0"/>
                <a:cs typeface="Times New Roman" panose="02020603050405020304" pitchFamily="18" charset="0"/>
              </a:rPr>
              <a:t>ĐẦU</a:t>
            </a:r>
            <a:endParaRPr lang="en-US" sz="3000" kern="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a:t>
            </a:r>
            <a:r>
              <a:rPr lang="pt-PT" sz="2800" b="1" smtClean="0">
                <a:solidFill>
                  <a:srgbClr val="FF0000"/>
                </a:solidFill>
                <a:latin typeface="Times New Roman" panose="02020603050405020304" pitchFamily="18" charset="0"/>
                <a:cs typeface="Times New Roman" panose="02020603050405020304" pitchFamily="18" charset="0"/>
              </a:rPr>
              <a:t>. NỘI </a:t>
            </a:r>
            <a:r>
              <a:rPr lang="pt-PT" sz="2800" b="1" dirty="0" smtClean="0">
                <a:solidFill>
                  <a:srgbClr val="FF0000"/>
                </a:solidFill>
                <a:latin typeface="Times New Roman" panose="02020603050405020304" pitchFamily="18" charset="0"/>
                <a:cs typeface="Times New Roman" panose="02020603050405020304" pitchFamily="18" charset="0"/>
              </a:rPr>
              <a:t>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45057" name="Rectangle 1"/>
          <p:cNvSpPr>
            <a:spLocks noChangeArrowheads="1"/>
          </p:cNvSpPr>
          <p:nvPr/>
        </p:nvSpPr>
        <p:spPr bwMode="auto">
          <a:xfrm>
            <a:off x="142374" y="2651879"/>
            <a:ext cx="8803690" cy="3139321"/>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 Học sinh tiếp thu kiến thức còn thụ động. Giáo viên còn giảng giải nhiều vì sợ học sinh không hiểu bài. </a:t>
            </a: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Tổ chức hoạt động nhóm còn mang tính hình thức chưa biết vận dụng quy trình hoạt động tự học nhóm. Việc thảo luận nhóm chưa rõ vai trò của cá nhân, nhóm trưởng, thư kí. Việc thảo luận chỉ tập chung vào một số học sinh khá, giỏi trong nhóm.</a:t>
            </a: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Từ xưa đến nay việc giảng dạy môn toán vẫn mang nặng tính lý thuyết hàn lâm dẫn đến học sinh thấy khó khăn trong việc học môn toán.</a:t>
            </a:r>
          </a:p>
          <a:p>
            <a:pPr lvl="0" algn="just" eaLnBrk="0" hangingPunct="0">
              <a:tabLst>
                <a:tab pos="330200" algn="l"/>
              </a:tabLst>
            </a:pPr>
            <a:r>
              <a:rPr lang="vi-VN" sz="2200" dirty="0">
                <a:solidFill>
                  <a:srgbClr val="000000"/>
                </a:solidFill>
                <a:latin typeface="Times New Roman" panose="02020603050405020304" pitchFamily="18" charset="0"/>
                <a:cs typeface="Times New Roman" panose="02020603050405020304" pitchFamily="18" charset="0"/>
              </a:rPr>
              <a:t>- Kĩ năng vận dụng kiến thức để giải bài tập của học sinh còn hạn chế.</a:t>
            </a:r>
          </a:p>
        </p:txBody>
      </p:sp>
      <p:sp>
        <p:nvSpPr>
          <p:cNvPr id="7" name="Rectangle 4"/>
          <p:cNvSpPr txBox="1">
            <a:spLocks noChangeArrowheads="1"/>
          </p:cNvSpPr>
          <p:nvPr/>
        </p:nvSpPr>
        <p:spPr bwMode="auto">
          <a:xfrm>
            <a:off x="212912" y="1819870"/>
            <a:ext cx="50448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dirty="0">
                <a:solidFill>
                  <a:srgbClr val="0000FF"/>
                </a:solidFill>
                <a:latin typeface="Times New Roman" panose="02020603050405020304" pitchFamily="18" charset="0"/>
                <a:cs typeface="Times New Roman" panose="02020603050405020304" pitchFamily="18" charset="0"/>
              </a:rPr>
              <a:t>1. Tình trạng của giải pháp đã biết</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8"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arn(inVertical)">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057"/>
                                        </p:tgtEl>
                                        <p:attrNameLst>
                                          <p:attrName>style.visibility</p:attrName>
                                        </p:attrNameLst>
                                      </p:cBhvr>
                                      <p:to>
                                        <p:strVal val="visible"/>
                                      </p:to>
                                    </p:set>
                                    <p:animEffect transition="in" filter="checkerboard(across)">
                                      <p:cBhvr>
                                        <p:cTn id="1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45057"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a:t>
            </a:r>
            <a:r>
              <a:rPr lang="pt-PT" sz="2800" b="1" smtClean="0">
                <a:solidFill>
                  <a:srgbClr val="FF0000"/>
                </a:solidFill>
                <a:latin typeface="Times New Roman" panose="02020603050405020304" pitchFamily="18" charset="0"/>
                <a:cs typeface="Times New Roman" panose="02020603050405020304" pitchFamily="18" charset="0"/>
              </a:rPr>
              <a:t>. NỘI </a:t>
            </a:r>
            <a:r>
              <a:rPr lang="pt-PT" sz="2800" b="1" dirty="0" smtClean="0">
                <a:solidFill>
                  <a:srgbClr val="FF0000"/>
                </a:solidFill>
                <a:latin typeface="Times New Roman" panose="02020603050405020304" pitchFamily="18" charset="0"/>
                <a:cs typeface="Times New Roman" panose="02020603050405020304" pitchFamily="18" charset="0"/>
              </a:rPr>
              <a:t>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45057" name="Rectangle 1"/>
          <p:cNvSpPr>
            <a:spLocks noChangeArrowheads="1"/>
          </p:cNvSpPr>
          <p:nvPr/>
        </p:nvSpPr>
        <p:spPr bwMode="auto">
          <a:xfrm>
            <a:off x="142374" y="2804279"/>
            <a:ext cx="8803690" cy="3139321"/>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Trước </a:t>
            </a:r>
            <a:r>
              <a:rPr lang="vi-VN" sz="2200">
                <a:solidFill>
                  <a:srgbClr val="000000"/>
                </a:solidFill>
                <a:latin typeface="Times New Roman" panose="02020603050405020304" pitchFamily="18" charset="0"/>
                <a:cs typeface="Times New Roman" panose="02020603050405020304" pitchFamily="18" charset="0"/>
              </a:rPr>
              <a:t>thực trạng như vậy tôi đã đưa ra giải pháp với những nội dung cơ bản như sau: </a:t>
            </a:r>
          </a:p>
          <a:p>
            <a:pPr lvl="0" algn="just" eaLnBrk="0" hangingPunct="0">
              <a:tabLst>
                <a:tab pos="330200" algn="l"/>
              </a:tabLst>
            </a:pPr>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Đổi </a:t>
            </a:r>
            <a:r>
              <a:rPr lang="vi-VN" sz="2200">
                <a:solidFill>
                  <a:srgbClr val="000000"/>
                </a:solidFill>
                <a:latin typeface="Times New Roman" panose="02020603050405020304" pitchFamily="18" charset="0"/>
                <a:cs typeface="Times New Roman" panose="02020603050405020304" pitchFamily="18" charset="0"/>
              </a:rPr>
              <a:t>mới các phương pháp và hình thức tổ chức dạy học theo định hướng phát triển năng lực học sinh: Phương pháp hoạt động cá nhân, phương pháp hoạt động cặp đôi, phương pháp hoạt động nhóm, phương pháp trò chơi, sử dụng bản đồ tư duy, dạy học gắn với thực tế, sử dụng công nghệ thông tin vào dạy học và kiểm tra đánh giá...Thiết kế phiếu học tập giúp phát huy năng lực của học sinh. Giúp học sinh vận dụng được kiến thức đã học vào giải bài tập (chia thành các dạng bài tập, đưa ra các bài tập từ dễ đến khó).</a:t>
            </a:r>
          </a:p>
        </p:txBody>
      </p:sp>
      <p:sp>
        <p:nvSpPr>
          <p:cNvPr id="7" name="Rectangle 4"/>
          <p:cNvSpPr txBox="1">
            <a:spLocks noChangeArrowheads="1"/>
          </p:cNvSpPr>
          <p:nvPr/>
        </p:nvSpPr>
        <p:spPr bwMode="auto">
          <a:xfrm>
            <a:off x="212912" y="1819870"/>
            <a:ext cx="50448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a:solidFill>
                  <a:srgbClr val="0000FF"/>
                </a:solidFill>
                <a:latin typeface="Times New Roman" panose="02020603050405020304" pitchFamily="18" charset="0"/>
                <a:cs typeface="Times New Roman" panose="02020603050405020304" pitchFamily="18" charset="0"/>
              </a:rPr>
              <a:t>1. Tình trạng của giải pháp đã biết</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8"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Tree>
    <p:extLst>
      <p:ext uri="{BB962C8B-B14F-4D97-AF65-F5344CB8AC3E}">
        <p14:creationId xmlns:p14="http://schemas.microsoft.com/office/powerpoint/2010/main" val="22400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checkerboard(across)">
                                      <p:cBhvr>
                                        <p:cTn id="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 NỘI 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45057" name="Rectangle 1"/>
          <p:cNvSpPr>
            <a:spLocks noChangeArrowheads="1"/>
          </p:cNvSpPr>
          <p:nvPr/>
        </p:nvSpPr>
        <p:spPr bwMode="auto">
          <a:xfrm>
            <a:off x="187910" y="3515142"/>
            <a:ext cx="8803690" cy="2123658"/>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330200" algn="l"/>
              </a:tabLst>
            </a:pPr>
            <a:r>
              <a:rPr lang="en-US" sz="2200" smtClean="0">
                <a:solidFill>
                  <a:srgbClr val="000000"/>
                </a:solidFill>
                <a:latin typeface="Times New Roman" panose="02020603050405020304" pitchFamily="18" charset="0"/>
                <a:cs typeface="Times New Roman" panose="02020603050405020304" pitchFamily="18" charset="0"/>
              </a:rPr>
              <a:t>	</a:t>
            </a:r>
            <a:r>
              <a:rPr lang="vi-VN" sz="2200" smtClean="0">
                <a:solidFill>
                  <a:srgbClr val="000000"/>
                </a:solidFill>
                <a:latin typeface="Times New Roman" panose="02020603050405020304" pitchFamily="18" charset="0"/>
                <a:cs typeface="Times New Roman" panose="02020603050405020304" pitchFamily="18" charset="0"/>
              </a:rPr>
              <a:t>Đổi </a:t>
            </a:r>
            <a:r>
              <a:rPr lang="vi-VN" sz="2200">
                <a:solidFill>
                  <a:srgbClr val="000000"/>
                </a:solidFill>
                <a:latin typeface="Times New Roman" panose="02020603050405020304" pitchFamily="18" charset="0"/>
                <a:cs typeface="Times New Roman" panose="02020603050405020304" pitchFamily="18" charset="0"/>
              </a:rPr>
              <a:t>mới các phương pháp và hình thức tổ chức dạy học nhằm nâng cao chất lượng môn toán 6, chất lượng dạy và học của nhà trường. Giúp học sinh hiểu sâu, ghi nhớ lâu được các kiến thức và vận dụng được các kiến thức để giải các bài tập. </a:t>
            </a:r>
          </a:p>
          <a:p>
            <a:pPr lvl="0" algn="just" eaLnBrk="0" hangingPunct="0">
              <a:tabLst>
                <a:tab pos="330200" algn="l"/>
              </a:tabLst>
            </a:pPr>
            <a:r>
              <a:rPr lang="vi-VN" sz="2200">
                <a:solidFill>
                  <a:srgbClr val="000000"/>
                </a:solidFill>
                <a:latin typeface="Times New Roman" panose="02020603050405020304" pitchFamily="18" charset="0"/>
                <a:cs typeface="Times New Roman" panose="02020603050405020304" pitchFamily="18" charset="0"/>
              </a:rPr>
              <a:t>	Việc giảng dạy môn toán gắn với thực tế giảm bớt những kiến thức trừu tượng hàm lâm. Giúp học sinh thấy việc học môn toán trở nên dễ dàng hơn.</a:t>
            </a:r>
          </a:p>
        </p:txBody>
      </p:sp>
      <p:sp>
        <p:nvSpPr>
          <p:cNvPr id="7" name="Rectangle 4"/>
          <p:cNvSpPr txBox="1">
            <a:spLocks noChangeArrowheads="1"/>
          </p:cNvSpPr>
          <p:nvPr/>
        </p:nvSpPr>
        <p:spPr bwMode="auto">
          <a:xfrm>
            <a:off x="212912" y="1819870"/>
            <a:ext cx="36732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a:solidFill>
                  <a:srgbClr val="0000FF"/>
                </a:solidFill>
                <a:latin typeface="Times New Roman" panose="02020603050405020304" pitchFamily="18" charset="0"/>
                <a:cs typeface="Times New Roman" panose="02020603050405020304" pitchFamily="18" charset="0"/>
              </a:rPr>
              <a:t>2. Nội dung của giải pháp</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8"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6" name="Rectangle 4"/>
          <p:cNvSpPr txBox="1">
            <a:spLocks noChangeArrowheads="1"/>
          </p:cNvSpPr>
          <p:nvPr/>
        </p:nvSpPr>
        <p:spPr bwMode="auto">
          <a:xfrm>
            <a:off x="212912" y="2602468"/>
            <a:ext cx="36732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dirty="0">
                <a:solidFill>
                  <a:srgbClr val="B92D14"/>
                </a:solidFill>
                <a:latin typeface="Times New Roman" panose="02020603050405020304" pitchFamily="18" charset="0"/>
                <a:cs typeface="Times New Roman" panose="02020603050405020304" pitchFamily="18" charset="0"/>
              </a:rPr>
              <a:t>a. Mục đích của giải pháp</a:t>
            </a:r>
            <a:endParaRPr lang="en-GB" sz="2400" u="sng" kern="0" dirty="0">
              <a:solidFill>
                <a:srgbClr val="B92D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6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057"/>
                                        </p:tgtEl>
                                        <p:attrNameLst>
                                          <p:attrName>style.visibility</p:attrName>
                                        </p:attrNameLst>
                                      </p:cBhvr>
                                      <p:to>
                                        <p:strVal val="visible"/>
                                      </p:to>
                                    </p:set>
                                    <p:animEffect transition="in" filter="checkerboard(across)">
                                      <p:cBhvr>
                                        <p:cTn id="1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p:bldP spid="7"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p:cNvSpPr>
          <p:nvPr/>
        </p:nvSpPr>
        <p:spPr bwMode="auto">
          <a:xfrm>
            <a:off x="56396" y="3234256"/>
            <a:ext cx="8973304" cy="638015"/>
          </a:xfrm>
          <a:custGeom>
            <a:avLst/>
            <a:gdLst/>
            <a:ahLst/>
            <a:cxnLst>
              <a:cxn ang="0">
                <a:pos x="0" y="0"/>
              </a:cxn>
              <a:cxn ang="0">
                <a:pos x="5190" y="0"/>
              </a:cxn>
              <a:cxn ang="0">
                <a:pos x="4664" y="339"/>
              </a:cxn>
              <a:cxn ang="0">
                <a:pos x="5190" y="683"/>
              </a:cxn>
              <a:cxn ang="0">
                <a:pos x="0" y="683"/>
              </a:cxn>
              <a:cxn ang="0">
                <a:pos x="0" y="0"/>
              </a:cxn>
            </a:cxnLst>
            <a:rect l="0" t="0" r="r" b="b"/>
            <a:pathLst>
              <a:path w="5190" h="683">
                <a:moveTo>
                  <a:pt x="0" y="0"/>
                </a:moveTo>
                <a:lnTo>
                  <a:pt x="5190" y="0"/>
                </a:lnTo>
                <a:lnTo>
                  <a:pt x="4664" y="339"/>
                </a:lnTo>
                <a:lnTo>
                  <a:pt x="5190" y="683"/>
                </a:lnTo>
                <a:lnTo>
                  <a:pt x="0" y="683"/>
                </a:lnTo>
                <a:lnTo>
                  <a:pt x="0" y="0"/>
                </a:lnTo>
                <a:close/>
              </a:path>
            </a:pathLst>
          </a:custGeom>
          <a:gradFill flip="none" rotWithShape="1">
            <a:gsLst>
              <a:gs pos="0">
                <a:sysClr val="window" lastClr="FFFFFF">
                  <a:lumMod val="85000"/>
                </a:sysClr>
              </a:gs>
              <a:gs pos="47000">
                <a:sysClr val="window" lastClr="FFFFFF">
                  <a:lumMod val="75000"/>
                </a:sysClr>
              </a:gs>
              <a:gs pos="100000">
                <a:sysClr val="window" lastClr="FFFFFF">
                  <a:lumMod val="65000"/>
                </a:sysClr>
              </a:gs>
            </a:gsLst>
            <a:lin ang="5400000" scaled="1"/>
            <a:tileRect/>
          </a:gradFill>
          <a:ln w="9525" cap="flat" cmpd="sng" algn="ctr">
            <a:no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Times New Roman" panose="02020603050405020304" pitchFamily="18" charset="0"/>
              <a:cs typeface="Times New Roman" panose="02020603050405020304" pitchFamily="18" charset="0"/>
            </a:endParaRPr>
          </a:p>
        </p:txBody>
      </p:sp>
      <p:pic>
        <p:nvPicPr>
          <p:cNvPr id="88" name="Picture 2" descr="D:\Phuong Mai EU\INBOUND VN\Khách hàng\Powerpoint dep\Tuyển tập tài liệu Powerpoint\BST Hình\BST Icon\Tổng hợp\Customer Online Interface Icon_260x260.png"/>
          <p:cNvPicPr>
            <a:picLocks noChangeAspect="1" noChangeArrowheads="1"/>
          </p:cNvPicPr>
          <p:nvPr/>
        </p:nvPicPr>
        <p:blipFill>
          <a:blip r:embed="rId3"/>
          <a:srcRect/>
          <a:stretch>
            <a:fillRect/>
          </a:stretch>
        </p:blipFill>
        <p:spPr bwMode="auto">
          <a:xfrm>
            <a:off x="0" y="3124200"/>
            <a:ext cx="895350" cy="893763"/>
          </a:xfrm>
          <a:prstGeom prst="rect">
            <a:avLst/>
          </a:prstGeom>
          <a:noFill/>
          <a:ln w="9525">
            <a:noFill/>
            <a:miter lim="800000"/>
            <a:headEnd/>
            <a:tailEnd/>
          </a:ln>
        </p:spPr>
      </p:pic>
      <p:sp>
        <p:nvSpPr>
          <p:cNvPr id="10" name="Rectangle 1"/>
          <p:cNvSpPr>
            <a:spLocks noChangeArrowheads="1"/>
          </p:cNvSpPr>
          <p:nvPr/>
        </p:nvSpPr>
        <p:spPr bwMode="auto">
          <a:xfrm>
            <a:off x="989310" y="3358476"/>
            <a:ext cx="739269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200" b="1" dirty="0">
                <a:solidFill>
                  <a:srgbClr val="000000"/>
                </a:solidFill>
                <a:latin typeface="Times New Roman" panose="02020603050405020304" pitchFamily="18" charset="0"/>
                <a:cs typeface="Times New Roman" panose="02020603050405020304" pitchFamily="18" charset="0"/>
              </a:rPr>
              <a:t>*Biện pháp 1: Sử dụng phương pháp hoạt động cá nhân</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39939" name="Rectangle 3"/>
          <p:cNvSpPr>
            <a:spLocks noChangeArrowheads="1"/>
          </p:cNvSpPr>
          <p:nvPr/>
        </p:nvSpPr>
        <p:spPr bwMode="auto">
          <a:xfrm>
            <a:off x="228600" y="4124742"/>
            <a:ext cx="8648700" cy="212365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dirty="0">
                <a:solidFill>
                  <a:srgbClr val="000000"/>
                </a:solidFill>
                <a:latin typeface="Times New Roman" panose="02020603050405020304" pitchFamily="18" charset="0"/>
                <a:cs typeface="Times New Roman" panose="02020603050405020304" pitchFamily="18" charset="0"/>
              </a:rPr>
              <a:t>	</a:t>
            </a:r>
            <a:r>
              <a:rPr lang="vi-VN" sz="2200" dirty="0" smtClean="0">
                <a:solidFill>
                  <a:srgbClr val="000000"/>
                </a:solidFill>
                <a:latin typeface="Times New Roman" panose="02020603050405020304" pitchFamily="18" charset="0"/>
                <a:cs typeface="Times New Roman" panose="02020603050405020304" pitchFamily="18" charset="0"/>
              </a:rPr>
              <a:t>Hoạt </a:t>
            </a:r>
            <a:r>
              <a:rPr lang="vi-VN" sz="2200" dirty="0">
                <a:solidFill>
                  <a:srgbClr val="000000"/>
                </a:solidFill>
                <a:latin typeface="Times New Roman" panose="02020603050405020304" pitchFamily="18" charset="0"/>
                <a:cs typeface="Times New Roman" panose="02020603050405020304" pitchFamily="18" charset="0"/>
              </a:rPr>
              <a:t>động này yêu cầu học sinh thực hiện các bài tập/nhiệm vụ một cách độc lập nhằm tăng cường khả năng làm việc độc lập của học sinh. Đặc biệt là với các bài tập/nhiệm vụ có yêu cầu khám phá, sáng tạo hoặc rèn luyện đặc thù. Hoạt động cá nhân giúp nhận thức của học sinh đạt tới mức độ sâu sắc và chắc chắn cần thiết, cũng như các kĩ năng sẽ được rèn luyện một cách tập trung.</a:t>
            </a:r>
            <a:endParaRPr lang="en-GB" sz="2200" dirty="0">
              <a:solidFill>
                <a:srgbClr val="000000"/>
              </a:solidFill>
              <a:latin typeface="Times New Roman" panose="02020603050405020304" pitchFamily="18" charset="0"/>
              <a:cs typeface="Times New Roman" panose="02020603050405020304" pitchFamily="18" charset="0"/>
            </a:endParaRPr>
          </a:p>
        </p:txBody>
      </p:sp>
      <p:sp>
        <p:nvSpPr>
          <p:cNvPr id="9" name="Rectangle 4"/>
          <p:cNvSpPr>
            <a:spLocks noGrp="1" noChangeArrowheads="1"/>
          </p:cNvSpPr>
          <p:nvPr>
            <p:ph type="title"/>
          </p:nvPr>
        </p:nvSpPr>
        <p:spPr>
          <a:xfrm>
            <a:off x="1145589" y="1201877"/>
            <a:ext cx="6852821" cy="474523"/>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PT" sz="2800" b="1" dirty="0" smtClean="0">
                <a:solidFill>
                  <a:srgbClr val="FF0000"/>
                </a:solidFill>
                <a:latin typeface="Times New Roman" panose="02020603050405020304" pitchFamily="18" charset="0"/>
                <a:cs typeface="Times New Roman" panose="02020603050405020304" pitchFamily="18" charset="0"/>
              </a:rPr>
              <a:t>II</a:t>
            </a:r>
            <a:r>
              <a:rPr lang="pt-PT" sz="2800" b="1" smtClean="0">
                <a:solidFill>
                  <a:srgbClr val="FF0000"/>
                </a:solidFill>
                <a:latin typeface="Times New Roman" panose="02020603050405020304" pitchFamily="18" charset="0"/>
                <a:cs typeface="Times New Roman" panose="02020603050405020304" pitchFamily="18" charset="0"/>
              </a:rPr>
              <a:t>. NỘI </a:t>
            </a:r>
            <a:r>
              <a:rPr lang="pt-PT" sz="2800" b="1" dirty="0" smtClean="0">
                <a:solidFill>
                  <a:srgbClr val="FF0000"/>
                </a:solidFill>
                <a:latin typeface="Times New Roman" panose="02020603050405020304" pitchFamily="18" charset="0"/>
                <a:cs typeface="Times New Roman" panose="02020603050405020304" pitchFamily="18" charset="0"/>
              </a:rPr>
              <a:t>DUNG</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12" name="Rectangle 4"/>
          <p:cNvSpPr txBox="1">
            <a:spLocks noChangeArrowheads="1"/>
          </p:cNvSpPr>
          <p:nvPr/>
        </p:nvSpPr>
        <p:spPr bwMode="auto">
          <a:xfrm>
            <a:off x="212912" y="1840468"/>
            <a:ext cx="36732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a:solidFill>
                  <a:srgbClr val="0000FF"/>
                </a:solidFill>
                <a:latin typeface="Times New Roman" panose="02020603050405020304" pitchFamily="18" charset="0"/>
                <a:cs typeface="Times New Roman" panose="02020603050405020304" pitchFamily="18" charset="0"/>
              </a:rPr>
              <a:t>2. Nội dung của giải pháp</a:t>
            </a:r>
            <a:endParaRPr lang="en-GB" sz="2400" u="sng" kern="0" dirty="0">
              <a:solidFill>
                <a:srgbClr val="0000FF"/>
              </a:solidFill>
              <a:latin typeface="Times New Roman" panose="02020603050405020304" pitchFamily="18" charset="0"/>
              <a:cs typeface="Times New Roman" panose="02020603050405020304" pitchFamily="18" charset="0"/>
            </a:endParaRPr>
          </a:p>
        </p:txBody>
      </p:sp>
      <p:sp>
        <p:nvSpPr>
          <p:cNvPr id="14" name="Rectangle 4"/>
          <p:cNvSpPr txBox="1">
            <a:spLocks noChangeArrowheads="1"/>
          </p:cNvSpPr>
          <p:nvPr/>
        </p:nvSpPr>
        <p:spPr bwMode="auto">
          <a:xfrm>
            <a:off x="114300" y="40633"/>
            <a:ext cx="8915400" cy="1085044"/>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defRPr/>
            </a:pPr>
            <a:r>
              <a:rPr lang="vi-VN" sz="2200" b="1" kern="0">
                <a:solidFill>
                  <a:srgbClr val="000000"/>
                </a:solidFill>
                <a:latin typeface="Times New Roman" panose="02020603050405020304" pitchFamily="18" charset="0"/>
                <a:cs typeface="Times New Roman" panose="02020603050405020304" pitchFamily="18" charset="0"/>
              </a:rPr>
              <a:t>MỘT SỐ PHƯƠNG PHÁP VÀ HÌNH THỨC TỔ CHỨC DẠY HỌC THEO ĐỊNH HƯỚNG PHÁT TRIỂN NĂNG LỰC HỌC SINH KHI DẠY HỌC MÔN TOÁN 6 TẠI TRƯỜNG THCS</a:t>
            </a:r>
          </a:p>
        </p:txBody>
      </p:sp>
      <p:sp>
        <p:nvSpPr>
          <p:cNvPr id="15" name="Rectangle 4"/>
          <p:cNvSpPr txBox="1">
            <a:spLocks noChangeArrowheads="1"/>
          </p:cNvSpPr>
          <p:nvPr/>
        </p:nvSpPr>
        <p:spPr bwMode="auto">
          <a:xfrm>
            <a:off x="152400" y="2514600"/>
            <a:ext cx="5349688" cy="597932"/>
          </a:xfrm>
          <a:prstGeom prst="rect">
            <a:avLst/>
          </a:prstGeom>
          <a:solidFill>
            <a:schemeClr val="bg1"/>
          </a:solidFill>
          <a:ln w="9525">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pt-PT" sz="2400" b="1" u="sng" kern="0">
                <a:solidFill>
                  <a:srgbClr val="C00000"/>
                </a:solidFill>
                <a:latin typeface="Times New Roman" panose="02020603050405020304" pitchFamily="18" charset="0"/>
                <a:cs typeface="Times New Roman" panose="02020603050405020304" pitchFamily="18" charset="0"/>
              </a:rPr>
              <a:t>b. Bản chất và nội dung của giải pháp</a:t>
            </a:r>
            <a:endParaRPr lang="en-GB" sz="2400" u="sng" kern="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childTnLst>
                                </p:cTn>
                              </p:par>
                              <p:par>
                                <p:cTn id="12" presetID="16" presetClass="entr" presetSubtype="21" fill="hold"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barn(inVertical)">
                                      <p:cBhvr>
                                        <p:cTn id="14" dur="500"/>
                                        <p:tgtEl>
                                          <p:spTgt spid="88"/>
                                        </p:tgtEl>
                                      </p:cBhvr>
                                    </p:animEffect>
                                  </p:childTnLst>
                                </p:cTn>
                              </p:par>
                            </p:childTnLst>
                          </p:cTn>
                        </p:par>
                        <p:par>
                          <p:cTn id="15" fill="hold">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9939"/>
                                        </p:tgtEl>
                                        <p:attrNameLst>
                                          <p:attrName>style.visibility</p:attrName>
                                        </p:attrNameLst>
                                      </p:cBhvr>
                                      <p:to>
                                        <p:strVal val="visible"/>
                                      </p:to>
                                    </p:set>
                                    <p:animEffect transition="in" filter="checkerboard(across)">
                                      <p:cBhvr>
                                        <p:cTn id="23"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39939" grpId="0" animBg="1"/>
      <p:bldP spid="15" grpId="0" animBg="1"/>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289C6"/>
      </a:lt2>
      <a:accent1>
        <a:srgbClr val="07B1F5"/>
      </a:accent1>
      <a:accent2>
        <a:srgbClr val="3BC3FF"/>
      </a:accent2>
      <a:accent3>
        <a:srgbClr val="FFFFFF"/>
      </a:accent3>
      <a:accent4>
        <a:srgbClr val="DADADA"/>
      </a:accent4>
      <a:accent5>
        <a:srgbClr val="AAD5F9"/>
      </a:accent5>
      <a:accent6>
        <a:srgbClr val="35B0E7"/>
      </a:accent6>
      <a:hlink>
        <a:srgbClr val="04DDEE"/>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1740</TotalTime>
  <Words>2586</Words>
  <Application>Microsoft Office PowerPoint</Application>
  <PresentationFormat>On-screen Show (4:3)</PresentationFormat>
  <Paragraphs>242</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Microsoft Sans Serif</vt:lpstr>
      <vt:lpstr>Times New Roman</vt:lpstr>
      <vt:lpstr>Verdana</vt:lpstr>
      <vt:lpstr>powerpoint-template</vt:lpstr>
      <vt:lpstr>PowerPoint Presentation</vt:lpstr>
      <vt:lpstr>PowerPoint Presentation</vt:lpstr>
      <vt:lpstr>1. Lý do chọn giải pháp:</vt:lpstr>
      <vt:lpstr>1. Lý do chọn giải pháp:</vt:lpstr>
      <vt:lpstr>2. Phạm vi áp dụng</vt:lpstr>
      <vt:lpstr>II. NỘI DUNG</vt:lpstr>
      <vt:lpstr>II. NỘI DUNG</vt:lpstr>
      <vt:lpstr>II. NỘI DUNG</vt:lpstr>
      <vt:lpstr>II. NỘI DUNG</vt:lpstr>
      <vt:lpstr>II. 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NỘI DUNG</vt:lpstr>
      <vt:lpstr>II. NỘI DUNG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Carcassonno</dc:creator>
  <cp:lastModifiedBy>Admin</cp:lastModifiedBy>
  <cp:revision>211</cp:revision>
  <dcterms:created xsi:type="dcterms:W3CDTF">2013-04-30T17:33:15Z</dcterms:created>
  <dcterms:modified xsi:type="dcterms:W3CDTF">2022-09-14T15:33:57Z</dcterms:modified>
</cp:coreProperties>
</file>