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344" r:id="rId5"/>
    <p:sldId id="342" r:id="rId6"/>
    <p:sldId id="343" r:id="rId7"/>
    <p:sldId id="341" r:id="rId8"/>
    <p:sldId id="294" r:id="rId9"/>
    <p:sldId id="295" r:id="rId10"/>
    <p:sldId id="296" r:id="rId11"/>
    <p:sldId id="297" r:id="rId12"/>
    <p:sldId id="298" r:id="rId13"/>
    <p:sldId id="300" r:id="rId14"/>
    <p:sldId id="301" r:id="rId15"/>
    <p:sldId id="302" r:id="rId16"/>
    <p:sldId id="299" r:id="rId17"/>
    <p:sldId id="269" r:id="rId18"/>
    <p:sldId id="270" r:id="rId19"/>
    <p:sldId id="271" r:id="rId20"/>
    <p:sldId id="286" r:id="rId21"/>
    <p:sldId id="274" r:id="rId22"/>
    <p:sldId id="273" r:id="rId23"/>
    <p:sldId id="265" r:id="rId24"/>
    <p:sldId id="266" r:id="rId25"/>
    <p:sldId id="267"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6" r:id="rId60"/>
    <p:sldId id="337" r:id="rId61"/>
    <p:sldId id="338" r:id="rId62"/>
    <p:sldId id="339" r:id="rId63"/>
    <p:sldId id="340" r:id="rId6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EAB0AC74-C440-4BB8-BE13-1BFAFBD23A78}">
          <p14:sldIdLst>
            <p14:sldId id="261"/>
            <p14:sldId id="262"/>
            <p14:sldId id="263"/>
            <p14:sldId id="344"/>
            <p14:sldId id="342"/>
            <p14:sldId id="343"/>
            <p14:sldId id="341"/>
            <p14:sldId id="294"/>
            <p14:sldId id="295"/>
            <p14:sldId id="296"/>
            <p14:sldId id="297"/>
            <p14:sldId id="298"/>
            <p14:sldId id="300"/>
            <p14:sldId id="301"/>
            <p14:sldId id="302"/>
            <p14:sldId id="299"/>
            <p14:sldId id="269"/>
            <p14:sldId id="270"/>
            <p14:sldId id="271"/>
            <p14:sldId id="286"/>
            <p14:sldId id="274"/>
            <p14:sldId id="273"/>
            <p14:sldId id="265"/>
            <p14:sldId id="266"/>
            <p14:sldId id="267"/>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27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F666C-549A-4144-BE9D-24525954FC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5BD9DE4C-036E-4E91-B19E-9B62695B9F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047A7CDF-72C4-4519-A427-96E5F517D5F4}"/>
              </a:ext>
            </a:extLst>
          </p:cNvPr>
          <p:cNvSpPr>
            <a:spLocks noGrp="1"/>
          </p:cNvSpPr>
          <p:nvPr>
            <p:ph type="dt" sz="half" idx="10"/>
          </p:nvPr>
        </p:nvSpPr>
        <p:spPr/>
        <p:txBody>
          <a:bodyPr/>
          <a:lstStyle/>
          <a:p>
            <a:fld id="{46374A9C-1B12-4F59-AD8D-A4633FFB0FF2}" type="datetimeFigureOut">
              <a:rPr lang="vi-VN" smtClean="0"/>
              <a:pPr/>
              <a:t>19/02/2020</a:t>
            </a:fld>
            <a:endParaRPr lang="vi-VN"/>
          </a:p>
        </p:txBody>
      </p:sp>
      <p:sp>
        <p:nvSpPr>
          <p:cNvPr id="5" name="Footer Placeholder 4">
            <a:extLst>
              <a:ext uri="{FF2B5EF4-FFF2-40B4-BE49-F238E27FC236}">
                <a16:creationId xmlns:a16="http://schemas.microsoft.com/office/drawing/2014/main" xmlns="" id="{F818EBA2-1C9B-4498-8DA9-08CBE3D40F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9B27A8F-BB3F-458B-8337-9A7C340FA690}"/>
              </a:ext>
            </a:extLst>
          </p:cNvPr>
          <p:cNvSpPr>
            <a:spLocks noGrp="1"/>
          </p:cNvSpPr>
          <p:nvPr>
            <p:ph type="sldNum" sz="quarter" idx="12"/>
          </p:nvPr>
        </p:nvSpPr>
        <p:spPr/>
        <p:txBody>
          <a:bodyPr/>
          <a:lstStyle/>
          <a:p>
            <a:fld id="{43BEBA14-6DE7-482B-826A-78393C332BC3}" type="slidenum">
              <a:rPr lang="vi-VN" smtClean="0"/>
              <a:pPr/>
              <a:t>‹#›</a:t>
            </a:fld>
            <a:endParaRPr lang="vi-VN"/>
          </a:p>
        </p:txBody>
      </p:sp>
    </p:spTree>
    <p:extLst>
      <p:ext uri="{BB962C8B-B14F-4D97-AF65-F5344CB8AC3E}">
        <p14:creationId xmlns:p14="http://schemas.microsoft.com/office/powerpoint/2010/main" val="54657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674220-9A3A-43A2-BB98-D0115C21974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1D1291AE-DB74-422B-B293-0F36911FFA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2530FE65-319D-4E6E-A9F0-D524A8652AEE}"/>
              </a:ext>
            </a:extLst>
          </p:cNvPr>
          <p:cNvSpPr>
            <a:spLocks noGrp="1"/>
          </p:cNvSpPr>
          <p:nvPr>
            <p:ph type="dt" sz="half" idx="10"/>
          </p:nvPr>
        </p:nvSpPr>
        <p:spPr/>
        <p:txBody>
          <a:bodyPr/>
          <a:lstStyle/>
          <a:p>
            <a:fld id="{46374A9C-1B12-4F59-AD8D-A4633FFB0FF2}" type="datetimeFigureOut">
              <a:rPr lang="vi-VN" smtClean="0"/>
              <a:pPr/>
              <a:t>19/02/2020</a:t>
            </a:fld>
            <a:endParaRPr lang="vi-VN"/>
          </a:p>
        </p:txBody>
      </p:sp>
      <p:sp>
        <p:nvSpPr>
          <p:cNvPr id="5" name="Footer Placeholder 4">
            <a:extLst>
              <a:ext uri="{FF2B5EF4-FFF2-40B4-BE49-F238E27FC236}">
                <a16:creationId xmlns:a16="http://schemas.microsoft.com/office/drawing/2014/main" xmlns="" id="{EA563D86-EAA5-4A5D-B11B-2D97DDFD829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5D7C6E1-F1A4-4822-B7C0-76A6E5D6546B}"/>
              </a:ext>
            </a:extLst>
          </p:cNvPr>
          <p:cNvSpPr>
            <a:spLocks noGrp="1"/>
          </p:cNvSpPr>
          <p:nvPr>
            <p:ph type="sldNum" sz="quarter" idx="12"/>
          </p:nvPr>
        </p:nvSpPr>
        <p:spPr/>
        <p:txBody>
          <a:bodyPr/>
          <a:lstStyle/>
          <a:p>
            <a:fld id="{43BEBA14-6DE7-482B-826A-78393C332BC3}" type="slidenum">
              <a:rPr lang="vi-VN" smtClean="0"/>
              <a:pPr/>
              <a:t>‹#›</a:t>
            </a:fld>
            <a:endParaRPr lang="vi-VN"/>
          </a:p>
        </p:txBody>
      </p:sp>
    </p:spTree>
    <p:extLst>
      <p:ext uri="{BB962C8B-B14F-4D97-AF65-F5344CB8AC3E}">
        <p14:creationId xmlns:p14="http://schemas.microsoft.com/office/powerpoint/2010/main" val="3430240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9C65148-1522-4572-BE02-6FD3C9CBF5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B4ED0ED9-5F1D-4943-A83D-17D729B9C6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169ED8EE-862F-4674-A1DF-23E9F44FB535}"/>
              </a:ext>
            </a:extLst>
          </p:cNvPr>
          <p:cNvSpPr>
            <a:spLocks noGrp="1"/>
          </p:cNvSpPr>
          <p:nvPr>
            <p:ph type="dt" sz="half" idx="10"/>
          </p:nvPr>
        </p:nvSpPr>
        <p:spPr/>
        <p:txBody>
          <a:bodyPr/>
          <a:lstStyle/>
          <a:p>
            <a:fld id="{46374A9C-1B12-4F59-AD8D-A4633FFB0FF2}" type="datetimeFigureOut">
              <a:rPr lang="vi-VN" smtClean="0"/>
              <a:pPr/>
              <a:t>19/02/2020</a:t>
            </a:fld>
            <a:endParaRPr lang="vi-VN"/>
          </a:p>
        </p:txBody>
      </p:sp>
      <p:sp>
        <p:nvSpPr>
          <p:cNvPr id="5" name="Footer Placeholder 4">
            <a:extLst>
              <a:ext uri="{FF2B5EF4-FFF2-40B4-BE49-F238E27FC236}">
                <a16:creationId xmlns:a16="http://schemas.microsoft.com/office/drawing/2014/main" xmlns="" id="{08329616-9A1E-4696-9D93-603C4D392CF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E1EDE9F-CDBA-4022-B648-803821D9267E}"/>
              </a:ext>
            </a:extLst>
          </p:cNvPr>
          <p:cNvSpPr>
            <a:spLocks noGrp="1"/>
          </p:cNvSpPr>
          <p:nvPr>
            <p:ph type="sldNum" sz="quarter" idx="12"/>
          </p:nvPr>
        </p:nvSpPr>
        <p:spPr/>
        <p:txBody>
          <a:bodyPr/>
          <a:lstStyle/>
          <a:p>
            <a:fld id="{43BEBA14-6DE7-482B-826A-78393C332BC3}" type="slidenum">
              <a:rPr lang="vi-VN" smtClean="0"/>
              <a:pPr/>
              <a:t>‹#›</a:t>
            </a:fld>
            <a:endParaRPr lang="vi-VN"/>
          </a:p>
        </p:txBody>
      </p:sp>
    </p:spTree>
    <p:extLst>
      <p:ext uri="{BB962C8B-B14F-4D97-AF65-F5344CB8AC3E}">
        <p14:creationId xmlns:p14="http://schemas.microsoft.com/office/powerpoint/2010/main" val="50818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F00235-F541-40B0-8C81-4FD52BA694F0}"/>
              </a:ext>
            </a:extLst>
          </p:cNvPr>
          <p:cNvSpPr>
            <a:spLocks noGrp="1"/>
          </p:cNvSpPr>
          <p:nvPr>
            <p:ph type="title"/>
          </p:nvPr>
        </p:nvSpPr>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5582B39F-9DDE-47BC-BD06-8574FF741011}"/>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18270BD7-569E-4F44-A680-3D422A0F96AA}"/>
              </a:ext>
            </a:extLst>
          </p:cNvPr>
          <p:cNvSpPr>
            <a:spLocks noGrp="1"/>
          </p:cNvSpPr>
          <p:nvPr>
            <p:ph type="dt" sz="half" idx="10"/>
          </p:nvPr>
        </p:nvSpPr>
        <p:spPr/>
        <p:txBody>
          <a:bodyPr/>
          <a:lstStyle/>
          <a:p>
            <a:fld id="{46374A9C-1B12-4F59-AD8D-A4633FFB0FF2}" type="datetimeFigureOut">
              <a:rPr lang="vi-VN" smtClean="0"/>
              <a:pPr/>
              <a:t>19/02/2020</a:t>
            </a:fld>
            <a:endParaRPr lang="vi-VN"/>
          </a:p>
        </p:txBody>
      </p:sp>
      <p:sp>
        <p:nvSpPr>
          <p:cNvPr id="5" name="Footer Placeholder 4">
            <a:extLst>
              <a:ext uri="{FF2B5EF4-FFF2-40B4-BE49-F238E27FC236}">
                <a16:creationId xmlns:a16="http://schemas.microsoft.com/office/drawing/2014/main" xmlns="" id="{E3C3AAE2-FFF2-4553-8C13-DE9C9BE9A9A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672FD58B-94B2-490B-A7A1-89D5F077600E}"/>
              </a:ext>
            </a:extLst>
          </p:cNvPr>
          <p:cNvSpPr>
            <a:spLocks noGrp="1"/>
          </p:cNvSpPr>
          <p:nvPr>
            <p:ph type="sldNum" sz="quarter" idx="12"/>
          </p:nvPr>
        </p:nvSpPr>
        <p:spPr/>
        <p:txBody>
          <a:bodyPr/>
          <a:lstStyle/>
          <a:p>
            <a:fld id="{43BEBA14-6DE7-482B-826A-78393C332BC3}" type="slidenum">
              <a:rPr lang="vi-VN" smtClean="0"/>
              <a:pPr/>
              <a:t>‹#›</a:t>
            </a:fld>
            <a:endParaRPr lang="vi-VN"/>
          </a:p>
        </p:txBody>
      </p:sp>
    </p:spTree>
    <p:extLst>
      <p:ext uri="{BB962C8B-B14F-4D97-AF65-F5344CB8AC3E}">
        <p14:creationId xmlns:p14="http://schemas.microsoft.com/office/powerpoint/2010/main" val="6466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2105AC-0EEE-4CFD-A71A-3B3B46B8992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C6248B2F-D243-4129-BA34-69CF154495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95C62E0-9CD9-49B6-96C2-1DD70329611F}"/>
              </a:ext>
            </a:extLst>
          </p:cNvPr>
          <p:cNvSpPr>
            <a:spLocks noGrp="1"/>
          </p:cNvSpPr>
          <p:nvPr>
            <p:ph type="dt" sz="half" idx="10"/>
          </p:nvPr>
        </p:nvSpPr>
        <p:spPr/>
        <p:txBody>
          <a:bodyPr/>
          <a:lstStyle/>
          <a:p>
            <a:fld id="{46374A9C-1B12-4F59-AD8D-A4633FFB0FF2}" type="datetimeFigureOut">
              <a:rPr lang="vi-VN" smtClean="0"/>
              <a:pPr/>
              <a:t>19/02/2020</a:t>
            </a:fld>
            <a:endParaRPr lang="vi-VN"/>
          </a:p>
        </p:txBody>
      </p:sp>
      <p:sp>
        <p:nvSpPr>
          <p:cNvPr id="5" name="Footer Placeholder 4">
            <a:extLst>
              <a:ext uri="{FF2B5EF4-FFF2-40B4-BE49-F238E27FC236}">
                <a16:creationId xmlns:a16="http://schemas.microsoft.com/office/drawing/2014/main" xmlns="" id="{A1F5D981-CC4D-4FAA-B250-24AE7A18FB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FC16043C-4650-462D-A891-D269447E6959}"/>
              </a:ext>
            </a:extLst>
          </p:cNvPr>
          <p:cNvSpPr>
            <a:spLocks noGrp="1"/>
          </p:cNvSpPr>
          <p:nvPr>
            <p:ph type="sldNum" sz="quarter" idx="12"/>
          </p:nvPr>
        </p:nvSpPr>
        <p:spPr/>
        <p:txBody>
          <a:bodyPr/>
          <a:lstStyle/>
          <a:p>
            <a:fld id="{43BEBA14-6DE7-482B-826A-78393C332BC3}" type="slidenum">
              <a:rPr lang="vi-VN" smtClean="0"/>
              <a:pPr/>
              <a:t>‹#›</a:t>
            </a:fld>
            <a:endParaRPr lang="vi-VN"/>
          </a:p>
        </p:txBody>
      </p:sp>
    </p:spTree>
    <p:extLst>
      <p:ext uri="{BB962C8B-B14F-4D97-AF65-F5344CB8AC3E}">
        <p14:creationId xmlns:p14="http://schemas.microsoft.com/office/powerpoint/2010/main" val="1451963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D0A10A-28CD-4427-9D29-C8D9D1A9D7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3E7F6722-5CA1-42F5-B63E-BCD70E878A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8634E12-F3C5-41A9-A2AB-C59C880D590E}"/>
              </a:ext>
            </a:extLst>
          </p:cNvPr>
          <p:cNvSpPr>
            <a:spLocks noGrp="1"/>
          </p:cNvSpPr>
          <p:nvPr>
            <p:ph type="dt" sz="half" idx="10"/>
          </p:nvPr>
        </p:nvSpPr>
        <p:spPr/>
        <p:txBody>
          <a:bodyPr/>
          <a:lstStyle/>
          <a:p>
            <a:fld id="{46374A9C-1B12-4F59-AD8D-A4633FFB0FF2}" type="datetimeFigureOut">
              <a:rPr lang="vi-VN" smtClean="0"/>
              <a:pPr/>
              <a:t>19/02/2020</a:t>
            </a:fld>
            <a:endParaRPr lang="vi-VN"/>
          </a:p>
        </p:txBody>
      </p:sp>
      <p:sp>
        <p:nvSpPr>
          <p:cNvPr id="5" name="Footer Placeholder 4">
            <a:extLst>
              <a:ext uri="{FF2B5EF4-FFF2-40B4-BE49-F238E27FC236}">
                <a16:creationId xmlns:a16="http://schemas.microsoft.com/office/drawing/2014/main" xmlns="" id="{3DD062CF-29E0-45C5-82B6-0C6C8DB5F33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A07DCAD3-C8EA-4942-943F-C7F83D838BCB}"/>
              </a:ext>
            </a:extLst>
          </p:cNvPr>
          <p:cNvSpPr>
            <a:spLocks noGrp="1"/>
          </p:cNvSpPr>
          <p:nvPr>
            <p:ph type="sldNum" sz="quarter" idx="12"/>
          </p:nvPr>
        </p:nvSpPr>
        <p:spPr/>
        <p:txBody>
          <a:bodyPr/>
          <a:lstStyle/>
          <a:p>
            <a:fld id="{43BEBA14-6DE7-482B-826A-78393C332BC3}" type="slidenum">
              <a:rPr lang="vi-VN" smtClean="0"/>
              <a:pPr/>
              <a:t>‹#›</a:t>
            </a:fld>
            <a:endParaRPr lang="vi-VN"/>
          </a:p>
        </p:txBody>
      </p:sp>
    </p:spTree>
    <p:extLst>
      <p:ext uri="{BB962C8B-B14F-4D97-AF65-F5344CB8AC3E}">
        <p14:creationId xmlns:p14="http://schemas.microsoft.com/office/powerpoint/2010/main" val="150571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6D3D45-7C80-464F-A924-F5C2F44A416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F06C8D3A-B938-4AC8-B902-2B1F0DD1A4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4F7053E4-475F-4DE4-AA8A-85AB5C1185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820B1A12-EA60-4682-A2B8-6B4534A25CBF}"/>
              </a:ext>
            </a:extLst>
          </p:cNvPr>
          <p:cNvSpPr>
            <a:spLocks noGrp="1"/>
          </p:cNvSpPr>
          <p:nvPr>
            <p:ph type="dt" sz="half" idx="10"/>
          </p:nvPr>
        </p:nvSpPr>
        <p:spPr/>
        <p:txBody>
          <a:bodyPr/>
          <a:lstStyle/>
          <a:p>
            <a:fld id="{46374A9C-1B12-4F59-AD8D-A4633FFB0FF2}" type="datetimeFigureOut">
              <a:rPr lang="vi-VN" smtClean="0"/>
              <a:pPr/>
              <a:t>19/02/2020</a:t>
            </a:fld>
            <a:endParaRPr lang="vi-VN"/>
          </a:p>
        </p:txBody>
      </p:sp>
      <p:sp>
        <p:nvSpPr>
          <p:cNvPr id="6" name="Footer Placeholder 5">
            <a:extLst>
              <a:ext uri="{FF2B5EF4-FFF2-40B4-BE49-F238E27FC236}">
                <a16:creationId xmlns:a16="http://schemas.microsoft.com/office/drawing/2014/main" xmlns="" id="{875DB90E-BCC7-4F1F-A3CB-FDB4838F596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2D6E8246-6931-4B65-B556-4CA6C6D7201A}"/>
              </a:ext>
            </a:extLst>
          </p:cNvPr>
          <p:cNvSpPr>
            <a:spLocks noGrp="1"/>
          </p:cNvSpPr>
          <p:nvPr>
            <p:ph type="sldNum" sz="quarter" idx="12"/>
          </p:nvPr>
        </p:nvSpPr>
        <p:spPr/>
        <p:txBody>
          <a:bodyPr/>
          <a:lstStyle/>
          <a:p>
            <a:fld id="{43BEBA14-6DE7-482B-826A-78393C332BC3}" type="slidenum">
              <a:rPr lang="vi-VN" smtClean="0"/>
              <a:pPr/>
              <a:t>‹#›</a:t>
            </a:fld>
            <a:endParaRPr lang="vi-VN"/>
          </a:p>
        </p:txBody>
      </p:sp>
    </p:spTree>
    <p:extLst>
      <p:ext uri="{BB962C8B-B14F-4D97-AF65-F5344CB8AC3E}">
        <p14:creationId xmlns:p14="http://schemas.microsoft.com/office/powerpoint/2010/main" val="304978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902D03-C62D-49DE-87D7-10EB7546CCA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75CB0F02-6E42-4829-8BF0-540C1DA4AB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4AE3843-87EC-4027-9AD7-149719DB7B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968C0BDE-0C18-4007-AC7C-EF3E665DBB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35670DF-A394-46A4-A981-1516F5AB1B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9C43D95A-7ECD-4460-A322-AC0E69C8F909}"/>
              </a:ext>
            </a:extLst>
          </p:cNvPr>
          <p:cNvSpPr>
            <a:spLocks noGrp="1"/>
          </p:cNvSpPr>
          <p:nvPr>
            <p:ph type="dt" sz="half" idx="10"/>
          </p:nvPr>
        </p:nvSpPr>
        <p:spPr/>
        <p:txBody>
          <a:bodyPr/>
          <a:lstStyle/>
          <a:p>
            <a:fld id="{46374A9C-1B12-4F59-AD8D-A4633FFB0FF2}" type="datetimeFigureOut">
              <a:rPr lang="vi-VN" smtClean="0"/>
              <a:pPr/>
              <a:t>19/02/2020</a:t>
            </a:fld>
            <a:endParaRPr lang="vi-VN"/>
          </a:p>
        </p:txBody>
      </p:sp>
      <p:sp>
        <p:nvSpPr>
          <p:cNvPr id="8" name="Footer Placeholder 7">
            <a:extLst>
              <a:ext uri="{FF2B5EF4-FFF2-40B4-BE49-F238E27FC236}">
                <a16:creationId xmlns:a16="http://schemas.microsoft.com/office/drawing/2014/main" xmlns="" id="{C813A6DE-0B47-4EC4-97EA-3289A8D064E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33256A31-07A4-4DEE-AE30-242FD047CCC4}"/>
              </a:ext>
            </a:extLst>
          </p:cNvPr>
          <p:cNvSpPr>
            <a:spLocks noGrp="1"/>
          </p:cNvSpPr>
          <p:nvPr>
            <p:ph type="sldNum" sz="quarter" idx="12"/>
          </p:nvPr>
        </p:nvSpPr>
        <p:spPr/>
        <p:txBody>
          <a:bodyPr/>
          <a:lstStyle/>
          <a:p>
            <a:fld id="{43BEBA14-6DE7-482B-826A-78393C332BC3}" type="slidenum">
              <a:rPr lang="vi-VN" smtClean="0"/>
              <a:pPr/>
              <a:t>‹#›</a:t>
            </a:fld>
            <a:endParaRPr lang="vi-VN"/>
          </a:p>
        </p:txBody>
      </p:sp>
    </p:spTree>
    <p:extLst>
      <p:ext uri="{BB962C8B-B14F-4D97-AF65-F5344CB8AC3E}">
        <p14:creationId xmlns:p14="http://schemas.microsoft.com/office/powerpoint/2010/main" val="30262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4A49AE-C3E5-42E3-BC48-9DB0A02A516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DA285538-0E52-4F49-9013-D62F8949D5CE}"/>
              </a:ext>
            </a:extLst>
          </p:cNvPr>
          <p:cNvSpPr>
            <a:spLocks noGrp="1"/>
          </p:cNvSpPr>
          <p:nvPr>
            <p:ph type="dt" sz="half" idx="10"/>
          </p:nvPr>
        </p:nvSpPr>
        <p:spPr/>
        <p:txBody>
          <a:bodyPr/>
          <a:lstStyle/>
          <a:p>
            <a:fld id="{46374A9C-1B12-4F59-AD8D-A4633FFB0FF2}" type="datetimeFigureOut">
              <a:rPr lang="vi-VN" smtClean="0"/>
              <a:pPr/>
              <a:t>19/02/2020</a:t>
            </a:fld>
            <a:endParaRPr lang="vi-VN"/>
          </a:p>
        </p:txBody>
      </p:sp>
      <p:sp>
        <p:nvSpPr>
          <p:cNvPr id="4" name="Footer Placeholder 3">
            <a:extLst>
              <a:ext uri="{FF2B5EF4-FFF2-40B4-BE49-F238E27FC236}">
                <a16:creationId xmlns:a16="http://schemas.microsoft.com/office/drawing/2014/main" xmlns="" id="{C0C8949A-7B29-4717-BB3A-9FB140DFB04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57FBA2FE-C467-4D36-8950-90A965189AA4}"/>
              </a:ext>
            </a:extLst>
          </p:cNvPr>
          <p:cNvSpPr>
            <a:spLocks noGrp="1"/>
          </p:cNvSpPr>
          <p:nvPr>
            <p:ph type="sldNum" sz="quarter" idx="12"/>
          </p:nvPr>
        </p:nvSpPr>
        <p:spPr/>
        <p:txBody>
          <a:bodyPr/>
          <a:lstStyle/>
          <a:p>
            <a:fld id="{43BEBA14-6DE7-482B-826A-78393C332BC3}" type="slidenum">
              <a:rPr lang="vi-VN" smtClean="0"/>
              <a:pPr/>
              <a:t>‹#›</a:t>
            </a:fld>
            <a:endParaRPr lang="vi-VN"/>
          </a:p>
        </p:txBody>
      </p:sp>
    </p:spTree>
    <p:extLst>
      <p:ext uri="{BB962C8B-B14F-4D97-AF65-F5344CB8AC3E}">
        <p14:creationId xmlns:p14="http://schemas.microsoft.com/office/powerpoint/2010/main" val="158686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BA131EB-0FA3-485C-B264-6D1D55D3846E}"/>
              </a:ext>
            </a:extLst>
          </p:cNvPr>
          <p:cNvSpPr>
            <a:spLocks noGrp="1"/>
          </p:cNvSpPr>
          <p:nvPr>
            <p:ph type="dt" sz="half" idx="10"/>
          </p:nvPr>
        </p:nvSpPr>
        <p:spPr/>
        <p:txBody>
          <a:bodyPr/>
          <a:lstStyle/>
          <a:p>
            <a:fld id="{46374A9C-1B12-4F59-AD8D-A4633FFB0FF2}" type="datetimeFigureOut">
              <a:rPr lang="vi-VN" smtClean="0"/>
              <a:pPr/>
              <a:t>19/02/2020</a:t>
            </a:fld>
            <a:endParaRPr lang="vi-VN"/>
          </a:p>
        </p:txBody>
      </p:sp>
      <p:sp>
        <p:nvSpPr>
          <p:cNvPr id="3" name="Footer Placeholder 2">
            <a:extLst>
              <a:ext uri="{FF2B5EF4-FFF2-40B4-BE49-F238E27FC236}">
                <a16:creationId xmlns:a16="http://schemas.microsoft.com/office/drawing/2014/main" xmlns="" id="{2EF8E50C-0112-4779-8E51-BEECDAA9CFF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0C49CAED-8AAB-41FB-BF65-99CDEE1A7A4C}"/>
              </a:ext>
            </a:extLst>
          </p:cNvPr>
          <p:cNvSpPr>
            <a:spLocks noGrp="1"/>
          </p:cNvSpPr>
          <p:nvPr>
            <p:ph type="sldNum" sz="quarter" idx="12"/>
          </p:nvPr>
        </p:nvSpPr>
        <p:spPr/>
        <p:txBody>
          <a:bodyPr/>
          <a:lstStyle/>
          <a:p>
            <a:fld id="{43BEBA14-6DE7-482B-826A-78393C332BC3}" type="slidenum">
              <a:rPr lang="vi-VN" smtClean="0"/>
              <a:pPr/>
              <a:t>‹#›</a:t>
            </a:fld>
            <a:endParaRPr lang="vi-VN"/>
          </a:p>
        </p:txBody>
      </p:sp>
    </p:spTree>
    <p:extLst>
      <p:ext uri="{BB962C8B-B14F-4D97-AF65-F5344CB8AC3E}">
        <p14:creationId xmlns:p14="http://schemas.microsoft.com/office/powerpoint/2010/main" val="106100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1AFA87-4533-47DA-B3E8-FB7B575EBC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4F6F9327-50B3-4140-8BAC-1F54DEB340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3D2B052B-BFCF-438E-AA2A-DC4567CBB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77387B2-6EFA-4783-B562-FC483649F6EF}"/>
              </a:ext>
            </a:extLst>
          </p:cNvPr>
          <p:cNvSpPr>
            <a:spLocks noGrp="1"/>
          </p:cNvSpPr>
          <p:nvPr>
            <p:ph type="dt" sz="half" idx="10"/>
          </p:nvPr>
        </p:nvSpPr>
        <p:spPr/>
        <p:txBody>
          <a:bodyPr/>
          <a:lstStyle/>
          <a:p>
            <a:fld id="{46374A9C-1B12-4F59-AD8D-A4633FFB0FF2}" type="datetimeFigureOut">
              <a:rPr lang="vi-VN" smtClean="0"/>
              <a:pPr/>
              <a:t>19/02/2020</a:t>
            </a:fld>
            <a:endParaRPr lang="vi-VN"/>
          </a:p>
        </p:txBody>
      </p:sp>
      <p:sp>
        <p:nvSpPr>
          <p:cNvPr id="6" name="Footer Placeholder 5">
            <a:extLst>
              <a:ext uri="{FF2B5EF4-FFF2-40B4-BE49-F238E27FC236}">
                <a16:creationId xmlns:a16="http://schemas.microsoft.com/office/drawing/2014/main" xmlns="" id="{12B4FDD7-16D2-4C96-9A80-54E5DD42B13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8D1DA189-ADE9-463A-A71F-FAD1A49770BE}"/>
              </a:ext>
            </a:extLst>
          </p:cNvPr>
          <p:cNvSpPr>
            <a:spLocks noGrp="1"/>
          </p:cNvSpPr>
          <p:nvPr>
            <p:ph type="sldNum" sz="quarter" idx="12"/>
          </p:nvPr>
        </p:nvSpPr>
        <p:spPr/>
        <p:txBody>
          <a:bodyPr/>
          <a:lstStyle/>
          <a:p>
            <a:fld id="{43BEBA14-6DE7-482B-826A-78393C332BC3}" type="slidenum">
              <a:rPr lang="vi-VN" smtClean="0"/>
              <a:pPr/>
              <a:t>‹#›</a:t>
            </a:fld>
            <a:endParaRPr lang="vi-VN"/>
          </a:p>
        </p:txBody>
      </p:sp>
    </p:spTree>
    <p:extLst>
      <p:ext uri="{BB962C8B-B14F-4D97-AF65-F5344CB8AC3E}">
        <p14:creationId xmlns:p14="http://schemas.microsoft.com/office/powerpoint/2010/main" val="68590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5C94CE-51CE-4682-BE38-4515B04DF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A498EFBA-E59B-4713-AFF2-5FCFFC6B71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vi-VN"/>
          </a:p>
        </p:txBody>
      </p:sp>
      <p:sp>
        <p:nvSpPr>
          <p:cNvPr id="4" name="Text Placeholder 3">
            <a:extLst>
              <a:ext uri="{FF2B5EF4-FFF2-40B4-BE49-F238E27FC236}">
                <a16:creationId xmlns:a16="http://schemas.microsoft.com/office/drawing/2014/main" xmlns="" id="{3FE8877E-2D4E-4DC2-A24D-616D88421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D6C14C4-3629-44D3-8659-81DD22EC21FE}"/>
              </a:ext>
            </a:extLst>
          </p:cNvPr>
          <p:cNvSpPr>
            <a:spLocks noGrp="1"/>
          </p:cNvSpPr>
          <p:nvPr>
            <p:ph type="dt" sz="half" idx="10"/>
          </p:nvPr>
        </p:nvSpPr>
        <p:spPr/>
        <p:txBody>
          <a:bodyPr/>
          <a:lstStyle/>
          <a:p>
            <a:fld id="{46374A9C-1B12-4F59-AD8D-A4633FFB0FF2}" type="datetimeFigureOut">
              <a:rPr lang="vi-VN" smtClean="0"/>
              <a:pPr/>
              <a:t>19/02/2020</a:t>
            </a:fld>
            <a:endParaRPr lang="vi-VN"/>
          </a:p>
        </p:txBody>
      </p:sp>
      <p:sp>
        <p:nvSpPr>
          <p:cNvPr id="6" name="Footer Placeholder 5">
            <a:extLst>
              <a:ext uri="{FF2B5EF4-FFF2-40B4-BE49-F238E27FC236}">
                <a16:creationId xmlns:a16="http://schemas.microsoft.com/office/drawing/2014/main" xmlns="" id="{E3AB87F7-A4E4-4CEB-A4F1-44385C5DCF9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E64BDC58-5589-42DF-801A-63C12CD607F7}"/>
              </a:ext>
            </a:extLst>
          </p:cNvPr>
          <p:cNvSpPr>
            <a:spLocks noGrp="1"/>
          </p:cNvSpPr>
          <p:nvPr>
            <p:ph type="sldNum" sz="quarter" idx="12"/>
          </p:nvPr>
        </p:nvSpPr>
        <p:spPr/>
        <p:txBody>
          <a:bodyPr/>
          <a:lstStyle/>
          <a:p>
            <a:fld id="{43BEBA14-6DE7-482B-826A-78393C332BC3}" type="slidenum">
              <a:rPr lang="vi-VN" smtClean="0"/>
              <a:pPr/>
              <a:t>‹#›</a:t>
            </a:fld>
            <a:endParaRPr lang="vi-VN"/>
          </a:p>
        </p:txBody>
      </p:sp>
    </p:spTree>
    <p:extLst>
      <p:ext uri="{BB962C8B-B14F-4D97-AF65-F5344CB8AC3E}">
        <p14:creationId xmlns:p14="http://schemas.microsoft.com/office/powerpoint/2010/main" val="45677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EE38435-ADED-492E-A651-B04F5D9FC5E8}"/>
              </a:ext>
            </a:extLst>
          </p:cNvPr>
          <p:cNvSpPr>
            <a:spLocks noGrp="1"/>
          </p:cNvSpPr>
          <p:nvPr>
            <p:ph type="title"/>
          </p:nvPr>
        </p:nvSpPr>
        <p:spPr>
          <a:xfrm>
            <a:off x="838200" y="365125"/>
            <a:ext cx="10515600" cy="54927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2EAE76F3-542C-4571-B179-687889A3A6C9}"/>
              </a:ext>
            </a:extLst>
          </p:cNvPr>
          <p:cNvSpPr>
            <a:spLocks noGrp="1"/>
          </p:cNvSpPr>
          <p:nvPr>
            <p:ph type="body" idx="1"/>
          </p:nvPr>
        </p:nvSpPr>
        <p:spPr>
          <a:xfrm>
            <a:off x="838200" y="1011936"/>
            <a:ext cx="10515600" cy="51650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9C3AB9A-AE12-4952-B5DB-C10975A443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74A9C-1B12-4F59-AD8D-A4633FFB0FF2}" type="datetimeFigureOut">
              <a:rPr lang="vi-VN" smtClean="0"/>
              <a:pPr/>
              <a:t>19/02/2020</a:t>
            </a:fld>
            <a:endParaRPr lang="vi-VN"/>
          </a:p>
        </p:txBody>
      </p:sp>
      <p:sp>
        <p:nvSpPr>
          <p:cNvPr id="5" name="Footer Placeholder 4">
            <a:extLst>
              <a:ext uri="{FF2B5EF4-FFF2-40B4-BE49-F238E27FC236}">
                <a16:creationId xmlns:a16="http://schemas.microsoft.com/office/drawing/2014/main" xmlns="" id="{E7C4B960-75A7-44A3-B815-12624C52D4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F99F35B3-98DD-4C40-BBF6-FAE4AFA39E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EBA14-6DE7-482B-826A-78393C332BC3}" type="slidenum">
              <a:rPr lang="vi-VN" smtClean="0"/>
              <a:pPr/>
              <a:t>‹#›</a:t>
            </a:fld>
            <a:endParaRPr lang="vi-VN"/>
          </a:p>
        </p:txBody>
      </p:sp>
    </p:spTree>
    <p:extLst>
      <p:ext uri="{BB962C8B-B14F-4D97-AF65-F5344CB8AC3E}">
        <p14:creationId xmlns:p14="http://schemas.microsoft.com/office/powerpoint/2010/main" val="1463952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6.xml"/><Relationship Id="rId2" Type="http://schemas.openxmlformats.org/officeDocument/2006/relationships/image" Target="../media/image2.wmf"/><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5.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4.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4.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4.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4.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4.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9.xml"/><Relationship Id="rId18" Type="http://schemas.openxmlformats.org/officeDocument/2006/relationships/slide" Target="slide4.xml"/><Relationship Id="rId3" Type="http://schemas.openxmlformats.org/officeDocument/2006/relationships/slide" Target="slide20.xml"/><Relationship Id="rId7" Type="http://schemas.openxmlformats.org/officeDocument/2006/relationships/slide" Target="slide15.xml"/><Relationship Id="rId12" Type="http://schemas.openxmlformats.org/officeDocument/2006/relationships/slide" Target="slide10.xml"/><Relationship Id="rId17" Type="http://schemas.openxmlformats.org/officeDocument/2006/relationships/slide" Target="slide2.xml"/><Relationship Id="rId2" Type="http://schemas.openxmlformats.org/officeDocument/2006/relationships/slide" Target="slide19.xml"/><Relationship Id="rId16"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11.xml"/><Relationship Id="rId5" Type="http://schemas.openxmlformats.org/officeDocument/2006/relationships/slide" Target="slide22.xml"/><Relationship Id="rId15" Type="http://schemas.openxmlformats.org/officeDocument/2006/relationships/slide" Target="slide13.xml"/><Relationship Id="rId10" Type="http://schemas.openxmlformats.org/officeDocument/2006/relationships/slide" Target="slide12.xml"/><Relationship Id="rId4" Type="http://schemas.openxmlformats.org/officeDocument/2006/relationships/slide" Target="slide21.xml"/><Relationship Id="rId9" Type="http://schemas.openxmlformats.org/officeDocument/2006/relationships/slide" Target="slide17.xml"/><Relationship Id="rId14" Type="http://schemas.openxmlformats.org/officeDocument/2006/relationships/slide" Target="slide18.xml"/></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4.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4.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4.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4.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4.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4.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4.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4.xml"/></Relationships>
</file>

<file path=ppt/slides/_rels/slide39.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66.png"/><Relationship Id="rId7" Type="http://schemas.openxmlformats.org/officeDocument/2006/relationships/slide" Target="slide5.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63.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25.xml"/><Relationship Id="rId18" Type="http://schemas.openxmlformats.org/officeDocument/2006/relationships/slide" Target="slide5.xml"/><Relationship Id="rId3" Type="http://schemas.openxmlformats.org/officeDocument/2006/relationships/slide" Target="slide35.xml"/><Relationship Id="rId7" Type="http://schemas.openxmlformats.org/officeDocument/2006/relationships/slide" Target="slide29.xml"/><Relationship Id="rId12" Type="http://schemas.openxmlformats.org/officeDocument/2006/relationships/slide" Target="slide26.xml"/><Relationship Id="rId17" Type="http://schemas.openxmlformats.org/officeDocument/2006/relationships/slide" Target="slide2.xml"/><Relationship Id="rId2" Type="http://schemas.openxmlformats.org/officeDocument/2006/relationships/slide" Target="slide28.xml"/><Relationship Id="rId16"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27.xml"/><Relationship Id="rId5" Type="http://schemas.openxmlformats.org/officeDocument/2006/relationships/slide" Target="slide37.xml"/><Relationship Id="rId15" Type="http://schemas.openxmlformats.org/officeDocument/2006/relationships/slide" Target="slide34.xml"/><Relationship Id="rId10" Type="http://schemas.openxmlformats.org/officeDocument/2006/relationships/slide" Target="slide33.xml"/><Relationship Id="rId4" Type="http://schemas.openxmlformats.org/officeDocument/2006/relationships/slide" Target="slide36.xml"/><Relationship Id="rId9" Type="http://schemas.openxmlformats.org/officeDocument/2006/relationships/slide" Target="slide32.xml"/><Relationship Id="rId14" Type="http://schemas.openxmlformats.org/officeDocument/2006/relationships/slide" Target="slide24.xml"/></Relationships>
</file>

<file path=ppt/slides/_rels/slide4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5.png"/><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4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8.png"/><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4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9.png"/><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4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0.png"/><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4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7.png"/><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4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2.png"/><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4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3.png"/><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4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1.png"/><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4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5.png"/><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6.png"/><Relationship Id="rId1" Type="http://schemas.openxmlformats.org/officeDocument/2006/relationships/slideLayout" Target="../slideLayouts/slideLayout12.xml"/><Relationship Id="rId5" Type="http://schemas.openxmlformats.org/officeDocument/2006/relationships/slide" Target="slide7.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40.xml"/><Relationship Id="rId18" Type="http://schemas.openxmlformats.org/officeDocument/2006/relationships/slide" Target="slide6.xml"/><Relationship Id="rId3" Type="http://schemas.openxmlformats.org/officeDocument/2006/relationships/slide" Target="slide53.xml"/><Relationship Id="rId7" Type="http://schemas.openxmlformats.org/officeDocument/2006/relationships/slide" Target="slide46.xml"/><Relationship Id="rId12" Type="http://schemas.openxmlformats.org/officeDocument/2006/relationships/slide" Target="slide41.xml"/><Relationship Id="rId17" Type="http://schemas.openxmlformats.org/officeDocument/2006/relationships/slide" Target="slide2.xml"/><Relationship Id="rId2" Type="http://schemas.openxmlformats.org/officeDocument/2006/relationships/slide" Target="slide51.xml"/><Relationship Id="rId16"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42.xml"/><Relationship Id="rId5" Type="http://schemas.openxmlformats.org/officeDocument/2006/relationships/slide" Target="slide55.xml"/><Relationship Id="rId15" Type="http://schemas.openxmlformats.org/officeDocument/2006/relationships/slide" Target="slide44.xml"/><Relationship Id="rId10" Type="http://schemas.openxmlformats.org/officeDocument/2006/relationships/slide" Target="slide43.xml"/><Relationship Id="rId4" Type="http://schemas.openxmlformats.org/officeDocument/2006/relationships/slide" Target="slide54.xml"/><Relationship Id="rId9" Type="http://schemas.openxmlformats.org/officeDocument/2006/relationships/slide" Target="slide49.xml"/><Relationship Id="rId14" Type="http://schemas.openxmlformats.org/officeDocument/2006/relationships/slide" Target="slide50.xml"/></Relationships>
</file>

<file path=ppt/slides/_rels/slide5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8.png"/><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5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9.png"/><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5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0.png"/><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5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1.png"/><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5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2.png"/><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5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7.png"/><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5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4.png"/><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5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3.png"/><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5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6.png"/><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5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7.png"/><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61.xml"/><Relationship Id="rId7" Type="http://schemas.openxmlformats.org/officeDocument/2006/relationships/slide" Target="slide2.xml"/><Relationship Id="rId2" Type="http://schemas.openxmlformats.org/officeDocument/2006/relationships/slide" Target="slide63.xml"/><Relationship Id="rId1" Type="http://schemas.openxmlformats.org/officeDocument/2006/relationships/slideLayout" Target="../slideLayouts/slideLayout2.xml"/><Relationship Id="rId6" Type="http://schemas.openxmlformats.org/officeDocument/2006/relationships/slide" Target="slide56.xml"/><Relationship Id="rId5" Type="http://schemas.openxmlformats.org/officeDocument/2006/relationships/slide" Target="slide58.xml"/><Relationship Id="rId4" Type="http://schemas.openxmlformats.org/officeDocument/2006/relationships/slide" Target="slide59.xml"/></Relationships>
</file>

<file path=ppt/slides/_rels/slide6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8.png"/><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6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9.png"/><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6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90.png"/><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6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91.png"/><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oleObject" Target="../embeddings/oleObject1.bin"/><Relationship Id="rId7"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952500"/>
            <a:ext cx="8424862" cy="451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014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Hình chữ nhật 4"/>
              <p:cNvSpPr/>
              <p:nvPr/>
            </p:nvSpPr>
            <p:spPr>
              <a:xfrm>
                <a:off x="228600" y="530056"/>
                <a:ext cx="11490960" cy="3490186"/>
              </a:xfrm>
              <a:prstGeom prst="rect">
                <a:avLst/>
              </a:prstGeom>
            </p:spPr>
            <p:txBody>
              <a:bodyPr wrap="square">
                <a:spAutoFit/>
              </a:bodyPr>
              <a:lstStyle/>
              <a:p>
                <a:pPr indent="-457200">
                  <a:lnSpc>
                    <a:spcPct val="115000"/>
                  </a:lnSpc>
                  <a:tabLst>
                    <a:tab pos="2971800" algn="ctr"/>
                  </a:tabLst>
                </a:pPr>
                <a:r>
                  <a:rPr lang="en-US" sz="3200" b="1">
                    <a:solidFill>
                      <a:srgbClr val="0000FF"/>
                    </a:solidFill>
                    <a:latin typeface="Times New Roman" panose="02020603050405020304" pitchFamily="18" charset="0"/>
                    <a:ea typeface="Times New Roman" panose="02020603050405020304" pitchFamily="18" charset="0"/>
                  </a:rPr>
                  <a:t>Câu 3.  </a:t>
                </a:r>
                <a:r>
                  <a:rPr lang="en-US" sz="3200">
                    <a:effectLst/>
                    <a:latin typeface="Times New Roman"/>
                    <a:ea typeface="Calibri"/>
                    <a:cs typeface="Times New Roman"/>
                  </a:rPr>
                  <a:t>Cho hai biến cố A và B với </a:t>
                </a:r>
                <a14:m>
                  <m:oMath xmlns:m="http://schemas.openxmlformats.org/officeDocument/2006/math">
                    <m:r>
                      <a:rPr lang="en-US" sz="3200" i="1">
                        <a:effectLst/>
                        <a:latin typeface="Cambria Math"/>
                        <a:ea typeface="Calibri"/>
                        <a:cs typeface="Times New Roman"/>
                      </a:rPr>
                      <m:t>𝑃</m:t>
                    </m:r>
                    <m:d>
                      <m:dPr>
                        <m:ctrlPr>
                          <a:rPr lang="vi-VN" sz="3200" i="1">
                            <a:effectLst/>
                            <a:latin typeface="Cambria Math"/>
                            <a:ea typeface="Calibri"/>
                            <a:cs typeface="Times New Roman"/>
                          </a:rPr>
                        </m:ctrlPr>
                      </m:dPr>
                      <m:e>
                        <m:r>
                          <a:rPr lang="en-US" sz="3200" i="1">
                            <a:effectLst/>
                            <a:latin typeface="Cambria Math"/>
                            <a:ea typeface="Calibri"/>
                            <a:cs typeface="Times New Roman"/>
                          </a:rPr>
                          <m:t>𝐴</m:t>
                        </m:r>
                      </m:e>
                    </m:d>
                    <m:r>
                      <a:rPr lang="en-US" sz="3200" i="1">
                        <a:effectLst/>
                        <a:latin typeface="Cambria Math"/>
                        <a:ea typeface="Calibri"/>
                        <a:cs typeface="Times New Roman"/>
                      </a:rPr>
                      <m:t>=</m:t>
                    </m:r>
                    <m:r>
                      <a:rPr lang="en-US" sz="3200" i="1">
                        <a:effectLst/>
                        <a:latin typeface="Cambria Math"/>
                        <a:ea typeface="Calibri"/>
                        <a:cs typeface="Times New Roman"/>
                      </a:rPr>
                      <m:t>0</m:t>
                    </m:r>
                    <m:r>
                      <a:rPr lang="en-US" sz="3200" i="1">
                        <a:effectLst/>
                        <a:latin typeface="Cambria Math"/>
                        <a:ea typeface="Calibri"/>
                        <a:cs typeface="Times New Roman"/>
                      </a:rPr>
                      <m:t>,</m:t>
                    </m:r>
                    <m:r>
                      <a:rPr lang="en-US" sz="3200" i="1">
                        <a:effectLst/>
                        <a:latin typeface="Cambria Math"/>
                        <a:ea typeface="Calibri"/>
                        <a:cs typeface="Times New Roman"/>
                      </a:rPr>
                      <m:t>3</m:t>
                    </m:r>
                    <m:r>
                      <a:rPr lang="en-US" sz="3200" i="1">
                        <a:effectLst/>
                        <a:latin typeface="Cambria Math"/>
                        <a:ea typeface="Calibri"/>
                        <a:cs typeface="Times New Roman"/>
                      </a:rPr>
                      <m:t>;</m:t>
                    </m:r>
                    <m:r>
                      <a:rPr lang="en-US" sz="3200" i="1">
                        <a:effectLst/>
                        <a:latin typeface="Cambria Math"/>
                        <a:ea typeface="Calibri"/>
                        <a:cs typeface="Times New Roman"/>
                      </a:rPr>
                      <m:t>𝑃</m:t>
                    </m:r>
                    <m:d>
                      <m:dPr>
                        <m:ctrlPr>
                          <a:rPr lang="vi-VN" sz="3200" i="1">
                            <a:effectLst/>
                            <a:latin typeface="Cambria Math"/>
                            <a:ea typeface="Calibri"/>
                            <a:cs typeface="Times New Roman"/>
                          </a:rPr>
                        </m:ctrlPr>
                      </m:dPr>
                      <m:e>
                        <m:r>
                          <a:rPr lang="en-US" sz="3200" i="1">
                            <a:effectLst/>
                            <a:latin typeface="Cambria Math"/>
                            <a:ea typeface="Calibri"/>
                            <a:cs typeface="Times New Roman"/>
                          </a:rPr>
                          <m:t>𝐵</m:t>
                        </m:r>
                      </m:e>
                    </m:d>
                    <m:r>
                      <a:rPr lang="en-US" sz="3200" i="1">
                        <a:effectLst/>
                        <a:latin typeface="Cambria Math"/>
                        <a:ea typeface="Calibri"/>
                        <a:cs typeface="Times New Roman"/>
                      </a:rPr>
                      <m:t>=</m:t>
                    </m:r>
                    <m:r>
                      <a:rPr lang="en-US" sz="3200" i="1">
                        <a:effectLst/>
                        <a:latin typeface="Cambria Math"/>
                        <a:ea typeface="Calibri"/>
                        <a:cs typeface="Times New Roman"/>
                      </a:rPr>
                      <m:t>0</m:t>
                    </m:r>
                    <m:r>
                      <a:rPr lang="en-US" sz="3200" i="1">
                        <a:effectLst/>
                        <a:latin typeface="Cambria Math"/>
                        <a:ea typeface="Calibri"/>
                        <a:cs typeface="Times New Roman"/>
                      </a:rPr>
                      <m:t>,</m:t>
                    </m:r>
                    <m:r>
                      <a:rPr lang="en-US" sz="3200" i="1">
                        <a:effectLst/>
                        <a:latin typeface="Cambria Math"/>
                        <a:ea typeface="Calibri"/>
                        <a:cs typeface="Times New Roman"/>
                      </a:rPr>
                      <m:t>4</m:t>
                    </m:r>
                  </m:oMath>
                </a14:m>
                <a:r>
                  <a:rPr lang="en-US" sz="3200">
                    <a:effectLst/>
                    <a:latin typeface="Times New Roman"/>
                    <a:ea typeface="Calibri"/>
                    <a:cs typeface="Times New Roman"/>
                  </a:rPr>
                  <a:t> và </a:t>
                </a:r>
                <a14:m>
                  <m:oMath xmlns:m="http://schemas.openxmlformats.org/officeDocument/2006/math">
                    <m:r>
                      <a:rPr lang="en-US" sz="3200" i="1">
                        <a:effectLst/>
                        <a:latin typeface="Cambria Math"/>
                        <a:ea typeface="Calibri"/>
                        <a:cs typeface="Times New Roman"/>
                      </a:rPr>
                      <m:t>𝑃</m:t>
                    </m:r>
                    <m:d>
                      <m:dPr>
                        <m:ctrlPr>
                          <a:rPr lang="vi-VN" sz="3200" i="1">
                            <a:effectLst/>
                            <a:latin typeface="Cambria Math"/>
                            <a:ea typeface="Calibri"/>
                            <a:cs typeface="Times New Roman"/>
                          </a:rPr>
                        </m:ctrlPr>
                      </m:dPr>
                      <m:e>
                        <m:r>
                          <a:rPr lang="en-US" sz="3200" i="1">
                            <a:effectLst/>
                            <a:latin typeface="Cambria Math"/>
                            <a:ea typeface="Calibri"/>
                            <a:cs typeface="Times New Roman"/>
                          </a:rPr>
                          <m:t>𝐴𝐵</m:t>
                        </m:r>
                      </m:e>
                    </m:d>
                    <m:r>
                      <a:rPr lang="en-US" sz="3200" i="1">
                        <a:effectLst/>
                        <a:latin typeface="Cambria Math"/>
                        <a:ea typeface="Calibri"/>
                        <a:cs typeface="Times New Roman"/>
                      </a:rPr>
                      <m:t>=</m:t>
                    </m:r>
                    <m:r>
                      <a:rPr lang="en-US" sz="3200" i="1">
                        <a:effectLst/>
                        <a:latin typeface="Cambria Math"/>
                        <a:ea typeface="Calibri"/>
                        <a:cs typeface="Times New Roman"/>
                      </a:rPr>
                      <m:t>0</m:t>
                    </m:r>
                    <m:r>
                      <a:rPr lang="en-US" sz="3200" i="1">
                        <a:effectLst/>
                        <a:latin typeface="Cambria Math"/>
                        <a:ea typeface="Calibri"/>
                        <a:cs typeface="Times New Roman"/>
                      </a:rPr>
                      <m:t>,</m:t>
                    </m:r>
                    <m:r>
                      <a:rPr lang="en-US" sz="3200" i="1">
                        <a:effectLst/>
                        <a:latin typeface="Cambria Math"/>
                        <a:ea typeface="Calibri"/>
                        <a:cs typeface="Times New Roman"/>
                      </a:rPr>
                      <m:t>2</m:t>
                    </m:r>
                    <m:r>
                      <a:rPr lang="en-US" sz="3200" i="1">
                        <a:effectLst/>
                        <a:latin typeface="Cambria Math"/>
                        <a:ea typeface="Calibri"/>
                        <a:cs typeface="Times New Roman"/>
                      </a:rPr>
                      <m:t>.</m:t>
                    </m:r>
                  </m:oMath>
                </a14:m>
                <a:r>
                  <a:rPr lang="en-US" sz="3200">
                    <a:effectLst/>
                    <a:latin typeface="Times New Roman"/>
                    <a:ea typeface="Calibri"/>
                    <a:cs typeface="Times New Roman"/>
                  </a:rPr>
                  <a:t> Mệnh đề nào sai:</a:t>
                </a:r>
                <a:endParaRPr lang="vi-VN" sz="3200">
                  <a:effectLst/>
                  <a:latin typeface="Calibri"/>
                  <a:ea typeface="Calibri"/>
                  <a:cs typeface="Times New Roman"/>
                </a:endParaRPr>
              </a:p>
              <a:p>
                <a:pPr>
                  <a:lnSpc>
                    <a:spcPct val="115000"/>
                  </a:lnSpc>
                  <a:tabLst>
                    <a:tab pos="2971800" algn="ctr"/>
                  </a:tabLst>
                </a:pPr>
                <a:r>
                  <a:rPr lang="pt-BR" sz="3200" b="1">
                    <a:solidFill>
                      <a:srgbClr val="0000FF"/>
                    </a:solidFill>
                    <a:latin typeface="Times New Roman" panose="02020603050405020304" pitchFamily="18" charset="0"/>
                    <a:ea typeface="Times New Roman" panose="02020603050405020304" pitchFamily="18" charset="0"/>
                  </a:rPr>
                  <a:t>A.</a:t>
                </a:r>
                <a:r>
                  <a:rPr lang="en-US" sz="3200" b="1">
                    <a:solidFill>
                      <a:srgbClr val="0000FF"/>
                    </a:solidFill>
                    <a:latin typeface="Times New Roman" panose="02020603050405020304" pitchFamily="18" charset="0"/>
                    <a:ea typeface="Times New Roman" panose="02020603050405020304" pitchFamily="18" charset="0"/>
                  </a:rPr>
                  <a:t> </a:t>
                </a:r>
                <a:r>
                  <a:rPr lang="en-US" sz="3200" smtClean="0">
                    <a:effectLst/>
                    <a:latin typeface="Times New Roman"/>
                    <a:ea typeface="Calibri"/>
                    <a:cs typeface="Times New Roman"/>
                  </a:rPr>
                  <a:t>A </a:t>
                </a:r>
                <a:r>
                  <a:rPr lang="en-US" sz="3200">
                    <a:effectLst/>
                    <a:latin typeface="Times New Roman"/>
                    <a:ea typeface="Calibri"/>
                    <a:cs typeface="Times New Roman"/>
                  </a:rPr>
                  <a:t>và B không phải là hai biến cố xung khắc           </a:t>
                </a:r>
                <a:endParaRPr lang="en-US" sz="3200" smtClean="0">
                  <a:effectLst/>
                  <a:latin typeface="Times New Roman"/>
                  <a:ea typeface="Calibri"/>
                  <a:cs typeface="Times New Roman"/>
                </a:endParaRPr>
              </a:p>
              <a:p>
                <a:pPr>
                  <a:lnSpc>
                    <a:spcPct val="115000"/>
                  </a:lnSpc>
                  <a:tabLst>
                    <a:tab pos="2971800" algn="ctr"/>
                  </a:tabLst>
                </a:pPr>
                <a:r>
                  <a:rPr lang="pt-BR" sz="3200" b="1">
                    <a:solidFill>
                      <a:srgbClr val="0000FF"/>
                    </a:solidFill>
                    <a:latin typeface="Times New Roman" panose="02020603050405020304" pitchFamily="18" charset="0"/>
                    <a:ea typeface="Times New Roman" panose="02020603050405020304" pitchFamily="18" charset="0"/>
                  </a:rPr>
                  <a:t>B.</a:t>
                </a:r>
                <a:r>
                  <a:rPr lang="en-US" sz="3200" b="1">
                    <a:solidFill>
                      <a:srgbClr val="0000FF"/>
                    </a:solidFill>
                    <a:latin typeface="Times New Roman" panose="02020603050405020304" pitchFamily="18" charset="0"/>
                    <a:ea typeface="Times New Roman" panose="02020603050405020304" pitchFamily="18" charset="0"/>
                  </a:rPr>
                  <a:t>  </a:t>
                </a:r>
                <a:r>
                  <a:rPr lang="en-US" sz="3200">
                    <a:latin typeface="Times New Roman"/>
                    <a:ea typeface="Calibri"/>
                    <a:cs typeface="Times New Roman"/>
                  </a:rPr>
                  <a:t>A và B là hai biến cố độc lập                       </a:t>
                </a:r>
                <a:endParaRPr lang="vi-VN" sz="3200">
                  <a:latin typeface="Times New Roman"/>
                  <a:ea typeface="Calibri"/>
                  <a:cs typeface="Times New Roman"/>
                </a:endParaRPr>
              </a:p>
              <a:p>
                <a:pPr>
                  <a:lnSpc>
                    <a:spcPct val="115000"/>
                  </a:lnSpc>
                  <a:tabLst>
                    <a:tab pos="3270250" algn="l"/>
                  </a:tabLst>
                </a:pPr>
                <a:r>
                  <a:rPr lang="pt-BR" sz="32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3200" i="1">
                        <a:effectLst/>
                        <a:latin typeface="Cambria Math"/>
                        <a:ea typeface="Calibri"/>
                        <a:cs typeface="Times New Roman"/>
                      </a:rPr>
                      <m:t>2</m:t>
                    </m:r>
                    <m:r>
                      <a:rPr lang="en-US" sz="3200" i="1">
                        <a:effectLst/>
                        <a:latin typeface="Cambria Math"/>
                        <a:ea typeface="Calibri"/>
                        <a:cs typeface="Times New Roman"/>
                      </a:rPr>
                      <m:t>𝑃</m:t>
                    </m:r>
                    <m:r>
                      <a:rPr lang="en-US" sz="3200" i="1">
                        <a:effectLst/>
                        <a:latin typeface="Cambria Math"/>
                        <a:ea typeface="Calibri"/>
                        <a:cs typeface="Times New Roman"/>
                      </a:rPr>
                      <m:t>(</m:t>
                    </m:r>
                    <m:r>
                      <a:rPr lang="en-US" sz="3200" i="1">
                        <a:effectLst/>
                        <a:latin typeface="Cambria Math"/>
                        <a:ea typeface="Calibri"/>
                        <a:cs typeface="Times New Roman"/>
                      </a:rPr>
                      <m:t>𝐴</m:t>
                    </m:r>
                    <m:r>
                      <a:rPr lang="en-US" sz="3200" i="1">
                        <a:effectLst/>
                        <a:latin typeface="Cambria Math"/>
                        <a:ea typeface="Calibri"/>
                        <a:cs typeface="Times New Roman"/>
                      </a:rPr>
                      <m:t>)−</m:t>
                    </m:r>
                    <m:r>
                      <a:rPr lang="en-US" sz="3200" i="1">
                        <a:effectLst/>
                        <a:latin typeface="Cambria Math"/>
                        <a:ea typeface="Calibri"/>
                        <a:cs typeface="Times New Roman"/>
                      </a:rPr>
                      <m:t>𝑃</m:t>
                    </m:r>
                    <m:r>
                      <a:rPr lang="en-US" sz="3200" i="1">
                        <a:effectLst/>
                        <a:latin typeface="Cambria Math"/>
                        <a:ea typeface="Calibri"/>
                        <a:cs typeface="Times New Roman"/>
                      </a:rPr>
                      <m:t>(</m:t>
                    </m:r>
                    <m:r>
                      <a:rPr lang="en-US" sz="3200" i="1">
                        <a:effectLst/>
                        <a:latin typeface="Cambria Math"/>
                        <a:ea typeface="Calibri"/>
                        <a:cs typeface="Times New Roman"/>
                      </a:rPr>
                      <m:t>𝐵</m:t>
                    </m:r>
                    <m:r>
                      <a:rPr lang="en-US" sz="3200" i="1">
                        <a:effectLst/>
                        <a:latin typeface="Cambria Math"/>
                        <a:ea typeface="Calibri"/>
                        <a:cs typeface="Times New Roman"/>
                      </a:rPr>
                      <m:t>)=</m:t>
                    </m:r>
                    <m:r>
                      <a:rPr lang="en-US" sz="3200" i="1">
                        <a:effectLst/>
                        <a:latin typeface="Cambria Math"/>
                        <a:ea typeface="Calibri"/>
                        <a:cs typeface="Times New Roman"/>
                      </a:rPr>
                      <m:t>𝑃</m:t>
                    </m:r>
                    <m:r>
                      <a:rPr lang="en-US" sz="3200" i="1">
                        <a:effectLst/>
                        <a:latin typeface="Cambria Math"/>
                        <a:ea typeface="Calibri"/>
                        <a:cs typeface="Times New Roman"/>
                      </a:rPr>
                      <m:t>(</m:t>
                    </m:r>
                    <m:r>
                      <a:rPr lang="en-US" sz="3200" i="1">
                        <a:effectLst/>
                        <a:latin typeface="Cambria Math"/>
                        <a:ea typeface="Calibri"/>
                        <a:cs typeface="Times New Roman"/>
                      </a:rPr>
                      <m:t>𝐴𝐵</m:t>
                    </m:r>
                    <m:r>
                      <a:rPr lang="en-US" sz="3200" i="1">
                        <a:effectLst/>
                        <a:latin typeface="Cambria Math"/>
                        <a:ea typeface="Calibri"/>
                        <a:cs typeface="Times New Roman"/>
                      </a:rPr>
                      <m:t>)</m:t>
                    </m:r>
                  </m:oMath>
                </a14:m>
                <a:r>
                  <a:rPr lang="en-US" sz="3200">
                    <a:effectLst/>
                    <a:latin typeface="Times New Roman"/>
                    <a:ea typeface="Calibri"/>
                    <a:cs typeface="Times New Roman"/>
                  </a:rPr>
                  <a:t>    </a:t>
                </a:r>
                <a:r>
                  <a:rPr lang="en-US" sz="3200" smtClean="0">
                    <a:effectLst/>
                    <a:latin typeface="Times New Roman"/>
                    <a:ea typeface="Calibri"/>
                    <a:cs typeface="Times New Roman"/>
                  </a:rPr>
                  <a:t>                          </a:t>
                </a:r>
              </a:p>
              <a:p>
                <a:pPr>
                  <a:lnSpc>
                    <a:spcPct val="115000"/>
                  </a:lnSpc>
                  <a:tabLst>
                    <a:tab pos="3270250" algn="l"/>
                  </a:tabLst>
                </a:pPr>
                <a:r>
                  <a:rPr lang="pt-BR" sz="3200" b="1" smtClean="0">
                    <a:solidFill>
                      <a:srgbClr val="0000FF"/>
                    </a:solidFill>
                    <a:latin typeface="Times New Roman" panose="02020603050405020304" pitchFamily="18" charset="0"/>
                    <a:ea typeface="Times New Roman" panose="02020603050405020304" pitchFamily="18" charset="0"/>
                  </a:rPr>
                  <a:t>D</a:t>
                </a:r>
                <a:r>
                  <a:rPr lang="pt-BR" sz="3200" b="1">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a:ea typeface="Calibri"/>
                        <a:cs typeface="Times New Roman"/>
                      </a:rPr>
                      <m:t>𝐴</m:t>
                    </m:r>
                    <m:r>
                      <a:rPr lang="en-US" sz="3200" i="1">
                        <a:effectLst/>
                        <a:latin typeface="Cambria Math"/>
                        <a:ea typeface="Calibri"/>
                        <a:cs typeface="Times New Roman"/>
                      </a:rPr>
                      <m:t>≠</m:t>
                    </m:r>
                    <m:r>
                      <a:rPr lang="en-US" sz="3200" i="1">
                        <a:effectLst/>
                        <a:latin typeface="Cambria Math"/>
                        <a:ea typeface="Calibri"/>
                        <a:cs typeface="Times New Roman"/>
                      </a:rPr>
                      <m:t>𝜙</m:t>
                    </m:r>
                  </m:oMath>
                </a14:m>
                <a:r>
                  <a:rPr lang="en-US" sz="3200">
                    <a:effectLst/>
                    <a:latin typeface="Times New Roman"/>
                    <a:ea typeface="Calibri"/>
                    <a:cs typeface="Times New Roman"/>
                  </a:rPr>
                  <a:t> </a:t>
                </a:r>
                <a:endParaRPr lang="vi-VN" sz="3200">
                  <a:effectLst/>
                  <a:latin typeface="Calibri"/>
                  <a:ea typeface="Calibri"/>
                  <a:cs typeface="Times New Roman"/>
                </a:endParaRPr>
              </a:p>
            </p:txBody>
          </p:sp>
        </mc:Choice>
        <mc:Fallback xmlns="">
          <p:sp>
            <p:nvSpPr>
              <p:cNvPr id="5" name="Hình chữ nhật 4"/>
              <p:cNvSpPr>
                <a:spLocks noRot="1" noChangeAspect="1" noMove="1" noResize="1" noEditPoints="1" noAdjustHandles="1" noChangeArrowheads="1" noChangeShapeType="1" noTextEdit="1"/>
              </p:cNvSpPr>
              <p:nvPr/>
            </p:nvSpPr>
            <p:spPr>
              <a:xfrm>
                <a:off x="228600" y="530056"/>
                <a:ext cx="11490960" cy="3490186"/>
              </a:xfrm>
              <a:prstGeom prst="rect">
                <a:avLst/>
              </a:prstGeom>
              <a:blipFill rotWithShape="1">
                <a:blip r:embed="rId2"/>
                <a:stretch>
                  <a:fillRect l="-1379" t="-1573" b="-34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Hình chữ nhật 5"/>
              <p:cNvSpPr/>
              <p:nvPr/>
            </p:nvSpPr>
            <p:spPr>
              <a:xfrm>
                <a:off x="426720" y="3865413"/>
                <a:ext cx="11292840" cy="2923877"/>
              </a:xfrm>
              <a:prstGeom prst="rect">
                <a:avLst/>
              </a:prstGeom>
            </p:spPr>
            <p:txBody>
              <a:bodyPr wrap="square">
                <a:spAutoFit/>
              </a:bodyPr>
              <a:lstStyle/>
              <a:p>
                <a:pPr algn="just">
                  <a:lnSpc>
                    <a:spcPct val="115000"/>
                  </a:lnSpc>
                  <a:tabLst>
                    <a:tab pos="0" algn="l"/>
                    <a:tab pos="2160270" algn="l"/>
                    <a:tab pos="3599815" algn="l"/>
                    <a:tab pos="5039995" algn="l"/>
                  </a:tabLst>
                </a:pPr>
                <a:r>
                  <a:rPr lang="pt-BR" sz="3200" b="1">
                    <a:solidFill>
                      <a:srgbClr val="0000FF"/>
                    </a:solidFill>
                    <a:latin typeface="Times New Roman" panose="02020603050405020304" pitchFamily="18" charset="0"/>
                    <a:ea typeface="Times New Roman" panose="02020603050405020304" pitchFamily="18" charset="0"/>
                  </a:rPr>
                  <a:t>Lời </a:t>
                </a:r>
                <a:r>
                  <a:rPr lang="pt-BR" sz="3200" b="1" smtClean="0">
                    <a:solidFill>
                      <a:srgbClr val="0000FF"/>
                    </a:solidFill>
                    <a:latin typeface="Times New Roman" panose="02020603050405020304" pitchFamily="18" charset="0"/>
                    <a:ea typeface="Times New Roman" panose="02020603050405020304" pitchFamily="18" charset="0"/>
                  </a:rPr>
                  <a:t>giải:</a:t>
                </a:r>
                <a:endParaRPr lang="en-US" sz="3200" b="1">
                  <a:solidFill>
                    <a:srgbClr val="0000FF"/>
                  </a:solidFill>
                  <a:latin typeface="Times New Roman" panose="02020603050405020304" pitchFamily="18" charset="0"/>
                  <a:ea typeface="Times New Roman" panose="02020603050405020304" pitchFamily="18" charset="0"/>
                </a:endParaRPr>
              </a:p>
              <a:p>
                <a:pPr algn="just">
                  <a:lnSpc>
                    <a:spcPct val="115000"/>
                  </a:lnSpc>
                  <a:tabLst>
                    <a:tab pos="0" algn="l"/>
                    <a:tab pos="2160270" algn="l"/>
                    <a:tab pos="3599815" algn="l"/>
                    <a:tab pos="5039995" algn="l"/>
                  </a:tabLst>
                </a:pPr>
                <a:r>
                  <a:rPr lang="en-US" sz="3200" smtClean="0">
                    <a:effectLst/>
                    <a:latin typeface="Times New Roman"/>
                    <a:ea typeface="Calibri"/>
                    <a:cs typeface="Times New Roman"/>
                  </a:rPr>
                  <a:t>Vì </a:t>
                </a:r>
                <a14:m>
                  <m:oMath xmlns:m="http://schemas.openxmlformats.org/officeDocument/2006/math">
                    <m:r>
                      <a:rPr lang="en-US" sz="3200" i="1">
                        <a:effectLst/>
                        <a:latin typeface="Cambria Math"/>
                        <a:ea typeface="Calibri"/>
                        <a:cs typeface="Times New Roman"/>
                      </a:rPr>
                      <m:t>𝑃</m:t>
                    </m:r>
                    <m:d>
                      <m:dPr>
                        <m:ctrlPr>
                          <a:rPr lang="vi-VN" sz="3200" i="1">
                            <a:effectLst/>
                            <a:latin typeface="Cambria Math"/>
                            <a:ea typeface="Calibri"/>
                            <a:cs typeface="Times New Roman"/>
                          </a:rPr>
                        </m:ctrlPr>
                      </m:dPr>
                      <m:e>
                        <m:r>
                          <a:rPr lang="en-US" sz="3200" i="1">
                            <a:effectLst/>
                            <a:latin typeface="Cambria Math"/>
                            <a:ea typeface="Calibri"/>
                            <a:cs typeface="Times New Roman"/>
                          </a:rPr>
                          <m:t>𝐴𝐵</m:t>
                        </m:r>
                      </m:e>
                    </m:d>
                    <m:r>
                      <a:rPr lang="en-US" sz="3200" i="1">
                        <a:effectLst/>
                        <a:latin typeface="Cambria Math"/>
                        <a:ea typeface="Calibri"/>
                        <a:cs typeface="Times New Roman"/>
                      </a:rPr>
                      <m:t>=</m:t>
                    </m:r>
                    <m:r>
                      <a:rPr lang="en-US" sz="3200" i="1">
                        <a:effectLst/>
                        <a:latin typeface="Cambria Math"/>
                        <a:ea typeface="Calibri"/>
                        <a:cs typeface="Times New Roman"/>
                      </a:rPr>
                      <m:t>0</m:t>
                    </m:r>
                    <m:r>
                      <a:rPr lang="en-US" sz="3200" i="1">
                        <a:effectLst/>
                        <a:latin typeface="Cambria Math"/>
                        <a:ea typeface="Calibri"/>
                        <a:cs typeface="Times New Roman"/>
                      </a:rPr>
                      <m:t>,</m:t>
                    </m:r>
                    <m:r>
                      <a:rPr lang="en-US" sz="3200" i="1">
                        <a:effectLst/>
                        <a:latin typeface="Cambria Math"/>
                        <a:ea typeface="Calibri"/>
                        <a:cs typeface="Times New Roman"/>
                      </a:rPr>
                      <m:t>2</m:t>
                    </m:r>
                    <m:r>
                      <a:rPr lang="en-US" sz="3200" i="1">
                        <a:effectLst/>
                        <a:latin typeface="Cambria Math"/>
                        <a:ea typeface="Calibri"/>
                        <a:cs typeface="Times New Roman"/>
                      </a:rPr>
                      <m:t>≠</m:t>
                    </m:r>
                    <m:r>
                      <a:rPr lang="en-US" sz="3200" i="1">
                        <a:effectLst/>
                        <a:latin typeface="Cambria Math"/>
                        <a:ea typeface="Calibri"/>
                        <a:cs typeface="Times New Roman"/>
                      </a:rPr>
                      <m:t>0</m:t>
                    </m:r>
                  </m:oMath>
                </a14:m>
                <a:r>
                  <a:rPr lang="en-US" sz="3200">
                    <a:effectLst/>
                    <a:latin typeface="Times New Roman"/>
                    <a:ea typeface="Calibri"/>
                    <a:cs typeface="Times New Roman"/>
                  </a:rPr>
                  <a:t>nên hai biến cố A và B không xung khắc. </a:t>
                </a:r>
                <a:endParaRPr lang="en-US" sz="3200" smtClean="0">
                  <a:effectLst/>
                  <a:latin typeface="Times New Roman"/>
                  <a:ea typeface="Calibri"/>
                  <a:cs typeface="Times New Roman"/>
                </a:endParaRPr>
              </a:p>
              <a:p>
                <a:pPr algn="just">
                  <a:lnSpc>
                    <a:spcPct val="115000"/>
                  </a:lnSpc>
                  <a:tabLst>
                    <a:tab pos="0" algn="l"/>
                    <a:tab pos="2160270" algn="l"/>
                    <a:tab pos="3599815" algn="l"/>
                    <a:tab pos="5039995" algn="l"/>
                  </a:tabLst>
                </a:pPr>
                <a:r>
                  <a:rPr lang="en-US" sz="3200" smtClean="0">
                    <a:effectLst/>
                    <a:latin typeface="Times New Roman"/>
                    <a:ea typeface="Calibri"/>
                    <a:cs typeface="Times New Roman"/>
                  </a:rPr>
                  <a:t>Vậy A </a:t>
                </a:r>
                <a:r>
                  <a:rPr lang="en-US" sz="3200">
                    <a:effectLst/>
                    <a:latin typeface="Times New Roman"/>
                    <a:ea typeface="Calibri"/>
                    <a:cs typeface="Times New Roman"/>
                  </a:rPr>
                  <a:t>đúng</a:t>
                </a:r>
                <a:endParaRPr lang="vi-VN" sz="3200">
                  <a:effectLst/>
                  <a:latin typeface="Calibri"/>
                  <a:ea typeface="Calibri"/>
                  <a:cs typeface="Times New Roman"/>
                </a:endParaRPr>
              </a:p>
              <a:p>
                <a:pPr>
                  <a:lnSpc>
                    <a:spcPct val="115000"/>
                  </a:lnSpc>
                </a:pPr>
                <a:r>
                  <a:rPr lang="en-US" sz="3200">
                    <a:effectLst/>
                    <a:latin typeface="Times New Roman"/>
                    <a:ea typeface="Calibri"/>
                    <a:cs typeface="Times New Roman"/>
                  </a:rPr>
                  <a:t>Ta có </a:t>
                </a:r>
                <a14:m>
                  <m:oMath xmlns:m="http://schemas.openxmlformats.org/officeDocument/2006/math">
                    <m:r>
                      <a:rPr lang="en-US" sz="3200" i="1">
                        <a:effectLst/>
                        <a:latin typeface="Cambria Math"/>
                        <a:ea typeface="Calibri"/>
                        <a:cs typeface="Times New Roman"/>
                      </a:rPr>
                      <m:t>𝑃</m:t>
                    </m:r>
                    <m:d>
                      <m:dPr>
                        <m:ctrlPr>
                          <a:rPr lang="vi-VN" sz="3200" i="1">
                            <a:effectLst/>
                            <a:latin typeface="Cambria Math"/>
                            <a:ea typeface="Calibri"/>
                            <a:cs typeface="Times New Roman"/>
                          </a:rPr>
                        </m:ctrlPr>
                      </m:dPr>
                      <m:e>
                        <m:r>
                          <a:rPr lang="en-US" sz="3200" i="1">
                            <a:effectLst/>
                            <a:latin typeface="Cambria Math"/>
                            <a:ea typeface="Calibri"/>
                            <a:cs typeface="Times New Roman"/>
                          </a:rPr>
                          <m:t>𝐴</m:t>
                        </m:r>
                      </m:e>
                    </m:d>
                    <m:r>
                      <a:rPr lang="en-US" sz="3200" i="1">
                        <a:effectLst/>
                        <a:latin typeface="Cambria Math"/>
                        <a:ea typeface="Calibri"/>
                        <a:cs typeface="Times New Roman"/>
                      </a:rPr>
                      <m:t>.</m:t>
                    </m:r>
                    <m:r>
                      <a:rPr lang="en-US" sz="3200" i="1">
                        <a:effectLst/>
                        <a:latin typeface="Cambria Math"/>
                        <a:ea typeface="Calibri"/>
                        <a:cs typeface="Times New Roman"/>
                      </a:rPr>
                      <m:t>𝑃</m:t>
                    </m:r>
                    <m:d>
                      <m:dPr>
                        <m:ctrlPr>
                          <a:rPr lang="vi-VN" sz="3200" i="1">
                            <a:effectLst/>
                            <a:latin typeface="Cambria Math"/>
                            <a:ea typeface="Calibri"/>
                            <a:cs typeface="Times New Roman"/>
                          </a:rPr>
                        </m:ctrlPr>
                      </m:dPr>
                      <m:e>
                        <m:r>
                          <a:rPr lang="en-US" sz="3200" i="1">
                            <a:effectLst/>
                            <a:latin typeface="Cambria Math"/>
                            <a:ea typeface="Calibri"/>
                            <a:cs typeface="Times New Roman"/>
                          </a:rPr>
                          <m:t>𝐵</m:t>
                        </m:r>
                      </m:e>
                    </m:d>
                    <m:r>
                      <a:rPr lang="en-US" sz="3200" i="1">
                        <a:effectLst/>
                        <a:latin typeface="Cambria Math"/>
                        <a:ea typeface="Calibri"/>
                        <a:cs typeface="Times New Roman"/>
                      </a:rPr>
                      <m:t>=</m:t>
                    </m:r>
                    <m:r>
                      <a:rPr lang="en-US" sz="3200" i="1">
                        <a:effectLst/>
                        <a:latin typeface="Cambria Math"/>
                        <a:ea typeface="Calibri"/>
                        <a:cs typeface="Times New Roman"/>
                      </a:rPr>
                      <m:t>0</m:t>
                    </m:r>
                    <m:r>
                      <a:rPr lang="en-US" sz="3200" i="1">
                        <a:effectLst/>
                        <a:latin typeface="Cambria Math"/>
                        <a:ea typeface="Calibri"/>
                        <a:cs typeface="Times New Roman"/>
                      </a:rPr>
                      <m:t>,</m:t>
                    </m:r>
                    <m:r>
                      <a:rPr lang="en-US" sz="3200" i="1">
                        <a:effectLst/>
                        <a:latin typeface="Cambria Math"/>
                        <a:ea typeface="Calibri"/>
                        <a:cs typeface="Times New Roman"/>
                      </a:rPr>
                      <m:t>12</m:t>
                    </m:r>
                    <m:r>
                      <a:rPr lang="en-US" sz="3200" i="1">
                        <a:effectLst/>
                        <a:latin typeface="Cambria Math"/>
                        <a:ea typeface="Calibri"/>
                        <a:cs typeface="Times New Roman"/>
                      </a:rPr>
                      <m:t>≠</m:t>
                    </m:r>
                    <m:r>
                      <a:rPr lang="en-US" sz="3200" i="1">
                        <a:effectLst/>
                        <a:latin typeface="Cambria Math"/>
                        <a:ea typeface="Calibri"/>
                        <a:cs typeface="Times New Roman"/>
                      </a:rPr>
                      <m:t>0</m:t>
                    </m:r>
                    <m:r>
                      <a:rPr lang="en-US" sz="3200" i="1">
                        <a:effectLst/>
                        <a:latin typeface="Cambria Math"/>
                        <a:ea typeface="Calibri"/>
                        <a:cs typeface="Times New Roman"/>
                      </a:rPr>
                      <m:t>,</m:t>
                    </m:r>
                    <m:r>
                      <a:rPr lang="en-US" sz="3200" i="1">
                        <a:effectLst/>
                        <a:latin typeface="Cambria Math"/>
                        <a:ea typeface="Calibri"/>
                        <a:cs typeface="Times New Roman"/>
                      </a:rPr>
                      <m:t>2</m:t>
                    </m:r>
                    <m:r>
                      <a:rPr lang="en-US" sz="3200" i="1">
                        <a:effectLst/>
                        <a:latin typeface="Cambria Math"/>
                        <a:ea typeface="Calibri"/>
                        <a:cs typeface="Times New Roman"/>
                      </a:rPr>
                      <m:t>=</m:t>
                    </m:r>
                    <m:r>
                      <a:rPr lang="en-US" sz="3200" i="1">
                        <a:effectLst/>
                        <a:latin typeface="Cambria Math"/>
                        <a:ea typeface="Calibri"/>
                        <a:cs typeface="Times New Roman"/>
                      </a:rPr>
                      <m:t>𝑃</m:t>
                    </m:r>
                    <m:d>
                      <m:dPr>
                        <m:ctrlPr>
                          <a:rPr lang="vi-VN" sz="3200" i="1">
                            <a:effectLst/>
                            <a:latin typeface="Cambria Math"/>
                            <a:ea typeface="Calibri"/>
                            <a:cs typeface="Times New Roman"/>
                          </a:rPr>
                        </m:ctrlPr>
                      </m:dPr>
                      <m:e>
                        <m:r>
                          <a:rPr lang="en-US" sz="3200" i="1">
                            <a:effectLst/>
                            <a:latin typeface="Cambria Math"/>
                            <a:ea typeface="Calibri"/>
                            <a:cs typeface="Times New Roman"/>
                          </a:rPr>
                          <m:t>𝐴𝐵</m:t>
                        </m:r>
                      </m:e>
                    </m:d>
                  </m:oMath>
                </a14:m>
                <a:r>
                  <a:rPr lang="en-US" sz="3200">
                    <a:effectLst/>
                    <a:latin typeface="Times New Roman"/>
                    <a:ea typeface="Calibri"/>
                    <a:cs typeface="Times New Roman"/>
                  </a:rPr>
                  <a:t> nên hai biến cố A và B không độc lập với nhau. Vậy B. sai</a:t>
                </a:r>
                <a:endParaRPr lang="vi-VN" sz="3200">
                  <a:effectLst/>
                  <a:latin typeface="Calibri"/>
                  <a:ea typeface="Calibri"/>
                  <a:cs typeface="Times New Roman"/>
                </a:endParaRPr>
              </a:p>
            </p:txBody>
          </p:sp>
        </mc:Choice>
        <mc:Fallback>
          <p:sp>
            <p:nvSpPr>
              <p:cNvPr id="6" name="Hình chữ nhật 5"/>
              <p:cNvSpPr>
                <a:spLocks noRot="1" noChangeAspect="1" noMove="1" noResize="1" noEditPoints="1" noAdjustHandles="1" noChangeArrowheads="1" noChangeShapeType="1" noTextEdit="1"/>
              </p:cNvSpPr>
              <p:nvPr/>
            </p:nvSpPr>
            <p:spPr>
              <a:xfrm>
                <a:off x="426720" y="3865413"/>
                <a:ext cx="11292840" cy="2923877"/>
              </a:xfrm>
              <a:prstGeom prst="rect">
                <a:avLst/>
              </a:prstGeom>
              <a:blipFill rotWithShape="1">
                <a:blip r:embed="rId3"/>
                <a:stretch>
                  <a:fillRect l="-1349" t="-1875" b="-4167"/>
                </a:stretch>
              </a:blipFill>
            </p:spPr>
            <p:txBody>
              <a:bodyPr/>
              <a:lstStyle/>
              <a:p>
                <a:r>
                  <a:rPr lang="en-US">
                    <a:noFill/>
                  </a:rPr>
                  <a:t> </a:t>
                </a:r>
              </a:p>
            </p:txBody>
          </p:sp>
        </mc:Fallback>
      </mc:AlternateContent>
      <p:sp>
        <p:nvSpPr>
          <p:cNvPr id="4" name="Oval 3"/>
          <p:cNvSpPr/>
          <p:nvPr/>
        </p:nvSpPr>
        <p:spPr>
          <a:xfrm>
            <a:off x="297268" y="2275149"/>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76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500"/>
                                        <p:tgtEl>
                                          <p:spTgt spid="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fade">
                                      <p:cBhvr>
                                        <p:cTn id="4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ình chữ nhật 3"/>
              <p:cNvSpPr/>
              <p:nvPr/>
            </p:nvSpPr>
            <p:spPr>
              <a:xfrm>
                <a:off x="777240" y="413966"/>
                <a:ext cx="10668000" cy="1643527"/>
              </a:xfrm>
              <a:prstGeom prst="rect">
                <a:avLst/>
              </a:prstGeom>
            </p:spPr>
            <p:txBody>
              <a:bodyPr wrap="square">
                <a:spAutoFit/>
              </a:bodyPr>
              <a:lstStyle/>
              <a:p>
                <a:pPr indent="-457200" algn="just">
                  <a:lnSpc>
                    <a:spcPct val="115000"/>
                  </a:lnSpc>
                </a:pPr>
                <a:r>
                  <a:rPr lang="en-US" sz="3200" b="1">
                    <a:solidFill>
                      <a:srgbClr val="0000FF"/>
                    </a:solidFill>
                    <a:latin typeface="Times New Roman" panose="02020603050405020304" pitchFamily="18" charset="0"/>
                    <a:ea typeface="Times New Roman" panose="02020603050405020304" pitchFamily="18" charset="0"/>
                  </a:rPr>
                  <a:t>Câu 4. </a:t>
                </a:r>
                <a:r>
                  <a:rPr lang="en-US" sz="3200">
                    <a:effectLst/>
                    <a:latin typeface="Times New Roman"/>
                    <a:ea typeface="Calibri"/>
                    <a:cs typeface="Times New Roman"/>
                  </a:rPr>
                  <a:t>Cho hai biến cố A và B độc lập. Khi đó </a:t>
                </a:r>
                <a14:m>
                  <m:oMath xmlns:m="http://schemas.openxmlformats.org/officeDocument/2006/math">
                    <m:r>
                      <a:rPr lang="en-US" sz="3200" i="1">
                        <a:effectLst/>
                        <a:latin typeface="Cambria Math"/>
                        <a:ea typeface="Calibri"/>
                        <a:cs typeface="Times New Roman"/>
                      </a:rPr>
                      <m:t>𝑃</m:t>
                    </m:r>
                    <m:d>
                      <m:dPr>
                        <m:ctrlPr>
                          <a:rPr lang="vi-VN" sz="3200" i="1">
                            <a:effectLst/>
                            <a:latin typeface="Cambria Math"/>
                            <a:ea typeface="Calibri"/>
                            <a:cs typeface="Times New Roman"/>
                          </a:rPr>
                        </m:ctrlPr>
                      </m:dPr>
                      <m:e>
                        <m:r>
                          <a:rPr lang="en-US" sz="3200" i="1">
                            <a:effectLst/>
                            <a:latin typeface="Cambria Math"/>
                            <a:ea typeface="Calibri"/>
                            <a:cs typeface="Times New Roman"/>
                          </a:rPr>
                          <m:t>𝐴</m:t>
                        </m:r>
                        <m:r>
                          <a:rPr lang="en-US" sz="3200" i="1">
                            <a:effectLst/>
                            <a:latin typeface="Cambria Math"/>
                            <a:ea typeface="Calibri"/>
                            <a:cs typeface="Times New Roman"/>
                          </a:rPr>
                          <m:t>.</m:t>
                        </m:r>
                        <m:r>
                          <a:rPr lang="en-US" sz="3200" i="1">
                            <a:effectLst/>
                            <a:latin typeface="Cambria Math"/>
                            <a:ea typeface="Calibri"/>
                            <a:cs typeface="Times New Roman"/>
                          </a:rPr>
                          <m:t>𝐵</m:t>
                        </m:r>
                      </m:e>
                    </m:d>
                  </m:oMath>
                </a14:m>
                <a:r>
                  <a:rPr lang="en-US" sz="3200">
                    <a:effectLst/>
                    <a:latin typeface="Times New Roman"/>
                    <a:ea typeface="Calibri"/>
                    <a:cs typeface="Times New Roman"/>
                  </a:rPr>
                  <a:t> bằng</a:t>
                </a:r>
                <a:endParaRPr lang="vi-VN" sz="3200">
                  <a:effectLst/>
                  <a:latin typeface="Calibri"/>
                  <a:ea typeface="Calibri"/>
                  <a:cs typeface="Times New Roman"/>
                </a:endParaRPr>
              </a:p>
              <a:p>
                <a:pPr>
                  <a:tabLst>
                    <a:tab pos="3261360" algn="l"/>
                  </a:tabLst>
                </a:pPr>
                <a:r>
                  <a:rPr lang="pt-BR" sz="32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vi-VN" sz="3200" i="1">
                        <a:effectLst/>
                        <a:latin typeface="Cambria Math"/>
                        <a:ea typeface="Times New Roman"/>
                      </a:rPr>
                      <m:t>𝑃</m:t>
                    </m:r>
                    <m:r>
                      <a:rPr lang="vi-VN" sz="3200" i="1">
                        <a:effectLst/>
                        <a:latin typeface="Cambria Math"/>
                        <a:ea typeface="Times New Roman"/>
                      </a:rPr>
                      <m:t>(</m:t>
                    </m:r>
                    <m:r>
                      <a:rPr lang="vi-VN" sz="3200" i="1">
                        <a:effectLst/>
                        <a:latin typeface="Cambria Math"/>
                        <a:ea typeface="Times New Roman"/>
                      </a:rPr>
                      <m:t>𝐴</m:t>
                    </m:r>
                    <m:r>
                      <a:rPr lang="vi-VN" sz="3200" i="1">
                        <a:effectLst/>
                        <a:latin typeface="Cambria Math"/>
                        <a:ea typeface="Times New Roman"/>
                      </a:rPr>
                      <m:t>)−</m:t>
                    </m:r>
                    <m:r>
                      <a:rPr lang="vi-VN" sz="3200" i="1">
                        <a:effectLst/>
                        <a:latin typeface="Cambria Math"/>
                        <a:ea typeface="Times New Roman"/>
                      </a:rPr>
                      <m:t>𝑃</m:t>
                    </m:r>
                    <m:r>
                      <a:rPr lang="vi-VN" sz="3200" i="1">
                        <a:effectLst/>
                        <a:latin typeface="Cambria Math"/>
                        <a:ea typeface="Times New Roman"/>
                      </a:rPr>
                      <m:t>(</m:t>
                    </m:r>
                    <m:r>
                      <a:rPr lang="vi-VN" sz="3200" i="1">
                        <a:effectLst/>
                        <a:latin typeface="Cambria Math"/>
                        <a:ea typeface="Times New Roman"/>
                      </a:rPr>
                      <m:t>𝐵</m:t>
                    </m:r>
                    <m:r>
                      <a:rPr lang="vi-VN" sz="3200" i="1">
                        <a:effectLst/>
                        <a:latin typeface="Cambria Math"/>
                        <a:ea typeface="Times New Roman"/>
                      </a:rPr>
                      <m:t>).</m:t>
                    </m:r>
                  </m:oMath>
                </a14:m>
                <a:r>
                  <a:rPr lang="vi-VN" sz="3200" b="1">
                    <a:solidFill>
                      <a:srgbClr val="0000FF"/>
                    </a:solidFill>
                    <a:latin typeface="Times New Roman" panose="02020603050405020304" pitchFamily="18" charset="0"/>
                    <a:ea typeface="Times New Roman" panose="02020603050405020304" pitchFamily="18" charset="0"/>
                  </a:rPr>
                  <a:t>	</a:t>
                </a:r>
                <a:r>
                  <a:rPr lang="pt-BR" sz="3200" b="1">
                    <a:solidFill>
                      <a:srgbClr val="0000FF"/>
                    </a:solidFill>
                    <a:latin typeface="Times New Roman" panose="02020603050405020304" pitchFamily="18" charset="0"/>
                    <a:ea typeface="Times New Roman" panose="02020603050405020304" pitchFamily="18" charset="0"/>
                  </a:rPr>
                  <a:t>B</a:t>
                </a:r>
                <a:r>
                  <a:rPr lang="vi-VN" sz="3200" b="1">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vi-VN" sz="3200" i="1">
                        <a:effectLst/>
                        <a:latin typeface="Cambria Math"/>
                        <a:ea typeface="Times New Roman"/>
                      </a:rPr>
                      <m:t>𝑃</m:t>
                    </m:r>
                    <m:r>
                      <a:rPr lang="vi-VN" sz="3200" i="1">
                        <a:effectLst/>
                        <a:latin typeface="Cambria Math"/>
                        <a:ea typeface="Times New Roman"/>
                      </a:rPr>
                      <m:t>(</m:t>
                    </m:r>
                    <m:r>
                      <a:rPr lang="vi-VN" sz="3200" i="1">
                        <a:effectLst/>
                        <a:latin typeface="Cambria Math"/>
                        <a:ea typeface="Times New Roman"/>
                      </a:rPr>
                      <m:t>𝐴</m:t>
                    </m:r>
                    <m:r>
                      <a:rPr lang="vi-VN" sz="3200" i="1">
                        <a:effectLst/>
                        <a:latin typeface="Cambria Math"/>
                        <a:ea typeface="Times New Roman"/>
                      </a:rPr>
                      <m:t>)+</m:t>
                    </m:r>
                    <m:r>
                      <a:rPr lang="vi-VN" sz="3200" i="1">
                        <a:effectLst/>
                        <a:latin typeface="Cambria Math"/>
                        <a:ea typeface="Times New Roman"/>
                      </a:rPr>
                      <m:t>𝑃</m:t>
                    </m:r>
                    <m:r>
                      <a:rPr lang="vi-VN" sz="3200" i="1">
                        <a:effectLst/>
                        <a:latin typeface="Cambria Math"/>
                        <a:ea typeface="Times New Roman"/>
                      </a:rPr>
                      <m:t>(</m:t>
                    </m:r>
                    <m:r>
                      <a:rPr lang="vi-VN" sz="3200" i="1">
                        <a:effectLst/>
                        <a:latin typeface="Cambria Math"/>
                        <a:ea typeface="Times New Roman"/>
                      </a:rPr>
                      <m:t>𝐵</m:t>
                    </m:r>
                    <m:r>
                      <a:rPr lang="vi-VN" sz="3200" i="1">
                        <a:effectLst/>
                        <a:latin typeface="Cambria Math"/>
                        <a:ea typeface="Times New Roman"/>
                      </a:rPr>
                      <m:t>).</m:t>
                    </m:r>
                  </m:oMath>
                </a14:m>
                <a:endParaRPr lang="vi-VN" sz="3200">
                  <a:effectLst/>
                  <a:latin typeface="Times New Roman"/>
                  <a:ea typeface="Times New Roman"/>
                </a:endParaRPr>
              </a:p>
              <a:p>
                <a:pPr>
                  <a:tabLst>
                    <a:tab pos="3261360" algn="l"/>
                  </a:tabLst>
                </a:pPr>
                <a:r>
                  <a:rPr lang="pt-BR" sz="32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vi-VN" sz="3200" i="1">
                        <a:effectLst/>
                        <a:latin typeface="Cambria Math"/>
                        <a:ea typeface="Times New Roman"/>
                      </a:rPr>
                      <m:t>𝑃</m:t>
                    </m:r>
                    <m:r>
                      <a:rPr lang="vi-VN" sz="3200" i="1">
                        <a:effectLst/>
                        <a:latin typeface="Cambria Math"/>
                        <a:ea typeface="Times New Roman"/>
                      </a:rPr>
                      <m:t>(</m:t>
                    </m:r>
                    <m:r>
                      <a:rPr lang="vi-VN" sz="3200" i="1">
                        <a:effectLst/>
                        <a:latin typeface="Cambria Math"/>
                        <a:ea typeface="Times New Roman"/>
                      </a:rPr>
                      <m:t>𝐴</m:t>
                    </m:r>
                    <m:r>
                      <a:rPr lang="vi-VN" sz="3200" i="1">
                        <a:effectLst/>
                        <a:latin typeface="Cambria Math"/>
                        <a:ea typeface="Times New Roman"/>
                      </a:rPr>
                      <m:t>).</m:t>
                    </m:r>
                    <m:r>
                      <a:rPr lang="vi-VN" sz="3200" i="1">
                        <a:effectLst/>
                        <a:latin typeface="Cambria Math"/>
                        <a:ea typeface="Times New Roman"/>
                      </a:rPr>
                      <m:t>𝑃</m:t>
                    </m:r>
                    <m:r>
                      <a:rPr lang="vi-VN" sz="3200" i="1">
                        <a:effectLst/>
                        <a:latin typeface="Cambria Math"/>
                        <a:ea typeface="Times New Roman"/>
                      </a:rPr>
                      <m:t>(</m:t>
                    </m:r>
                    <m:r>
                      <a:rPr lang="vi-VN" sz="3200" i="1">
                        <a:effectLst/>
                        <a:latin typeface="Cambria Math"/>
                        <a:ea typeface="Times New Roman"/>
                      </a:rPr>
                      <m:t>𝐵</m:t>
                    </m:r>
                    <m:r>
                      <a:rPr lang="vi-VN" sz="3200" i="1">
                        <a:effectLst/>
                        <a:latin typeface="Cambria Math"/>
                        <a:ea typeface="Times New Roman"/>
                      </a:rPr>
                      <m:t>).</m:t>
                    </m:r>
                  </m:oMath>
                </a14:m>
                <a:r>
                  <a:rPr lang="vi-VN" sz="3200">
                    <a:effectLst/>
                    <a:latin typeface="Times New Roman"/>
                    <a:ea typeface="Times New Roman"/>
                  </a:rPr>
                  <a:t>	</a:t>
                </a:r>
                <a:r>
                  <a:rPr lang="pt-BR" sz="32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d>
                      <m:dPr>
                        <m:begChr m:val="["/>
                        <m:endChr m:val="]"/>
                        <m:ctrlPr>
                          <a:rPr lang="vi-VN" sz="3200" i="1">
                            <a:effectLst/>
                            <a:latin typeface="Cambria Math"/>
                            <a:ea typeface="Times New Roman"/>
                          </a:rPr>
                        </m:ctrlPr>
                      </m:dPr>
                      <m:e>
                        <m:r>
                          <a:rPr lang="vi-VN" sz="3200" i="1">
                            <a:effectLst/>
                            <a:latin typeface="Cambria Math"/>
                            <a:ea typeface="Times New Roman"/>
                          </a:rPr>
                          <m:t>1</m:t>
                        </m:r>
                        <m:r>
                          <a:rPr lang="vi-VN" sz="3200" i="1">
                            <a:effectLst/>
                            <a:latin typeface="Cambria Math"/>
                            <a:ea typeface="Times New Roman"/>
                          </a:rPr>
                          <m:t>−</m:t>
                        </m:r>
                        <m:r>
                          <a:rPr lang="vi-VN" sz="3200" i="1">
                            <a:effectLst/>
                            <a:latin typeface="Cambria Math"/>
                            <a:ea typeface="Times New Roman"/>
                          </a:rPr>
                          <m:t>𝑃</m:t>
                        </m:r>
                        <m:r>
                          <a:rPr lang="vi-VN" sz="3200" i="1">
                            <a:effectLst/>
                            <a:latin typeface="Cambria Math"/>
                            <a:ea typeface="Times New Roman"/>
                          </a:rPr>
                          <m:t>(</m:t>
                        </m:r>
                        <m:r>
                          <a:rPr lang="vi-VN" sz="3200" i="1">
                            <a:effectLst/>
                            <a:latin typeface="Cambria Math"/>
                            <a:ea typeface="Times New Roman"/>
                          </a:rPr>
                          <m:t>𝐴</m:t>
                        </m:r>
                        <m:r>
                          <a:rPr lang="vi-VN" sz="3200" i="1">
                            <a:effectLst/>
                            <a:latin typeface="Cambria Math"/>
                            <a:ea typeface="Times New Roman"/>
                          </a:rPr>
                          <m:t>)</m:t>
                        </m:r>
                      </m:e>
                    </m:d>
                    <m:d>
                      <m:dPr>
                        <m:begChr m:val="["/>
                        <m:endChr m:val="]"/>
                        <m:ctrlPr>
                          <a:rPr lang="vi-VN" sz="3200" i="1">
                            <a:effectLst/>
                            <a:latin typeface="Cambria Math"/>
                            <a:ea typeface="Times New Roman"/>
                          </a:rPr>
                        </m:ctrlPr>
                      </m:dPr>
                      <m:e>
                        <m:r>
                          <a:rPr lang="vi-VN" sz="3200" i="1">
                            <a:effectLst/>
                            <a:latin typeface="Cambria Math"/>
                            <a:ea typeface="Times New Roman"/>
                          </a:rPr>
                          <m:t>1</m:t>
                        </m:r>
                        <m:r>
                          <a:rPr lang="vi-VN" sz="3200" i="1">
                            <a:effectLst/>
                            <a:latin typeface="Cambria Math"/>
                            <a:ea typeface="Times New Roman"/>
                          </a:rPr>
                          <m:t>−</m:t>
                        </m:r>
                        <m:r>
                          <a:rPr lang="vi-VN" sz="3200" i="1">
                            <a:effectLst/>
                            <a:latin typeface="Cambria Math"/>
                            <a:ea typeface="Times New Roman"/>
                          </a:rPr>
                          <m:t>𝑃</m:t>
                        </m:r>
                        <m:r>
                          <a:rPr lang="vi-VN" sz="3200" i="1">
                            <a:effectLst/>
                            <a:latin typeface="Cambria Math"/>
                            <a:ea typeface="Times New Roman"/>
                          </a:rPr>
                          <m:t>(</m:t>
                        </m:r>
                        <m:r>
                          <a:rPr lang="vi-VN" sz="3200" i="1">
                            <a:effectLst/>
                            <a:latin typeface="Cambria Math"/>
                            <a:ea typeface="Times New Roman"/>
                          </a:rPr>
                          <m:t>𝐵</m:t>
                        </m:r>
                        <m:r>
                          <a:rPr lang="vi-VN" sz="3200" i="1">
                            <a:effectLst/>
                            <a:latin typeface="Cambria Math"/>
                            <a:ea typeface="Times New Roman"/>
                          </a:rPr>
                          <m:t>)</m:t>
                        </m:r>
                      </m:e>
                    </m:d>
                    <m:r>
                      <a:rPr lang="vi-VN" sz="3200" i="1">
                        <a:effectLst/>
                        <a:latin typeface="Cambria Math"/>
                        <a:ea typeface="Times New Roman"/>
                      </a:rPr>
                      <m:t>.</m:t>
                    </m:r>
                  </m:oMath>
                </a14:m>
                <a:endParaRPr lang="vi-VN" sz="3200">
                  <a:effectLst/>
                  <a:latin typeface="Times New Roman"/>
                  <a:ea typeface="Times New Roman"/>
                </a:endParaRPr>
              </a:p>
            </p:txBody>
          </p:sp>
        </mc:Choice>
        <mc:Fallback xmlns="">
          <p:sp>
            <p:nvSpPr>
              <p:cNvPr id="4" name="Hình chữ nhật 3"/>
              <p:cNvSpPr>
                <a:spLocks noRot="1" noChangeAspect="1" noMove="1" noResize="1" noEditPoints="1" noAdjustHandles="1" noChangeArrowheads="1" noChangeShapeType="1" noTextEdit="1"/>
              </p:cNvSpPr>
              <p:nvPr/>
            </p:nvSpPr>
            <p:spPr>
              <a:xfrm>
                <a:off x="777240" y="413966"/>
                <a:ext cx="10668000" cy="1643527"/>
              </a:xfrm>
              <a:prstGeom prst="rect">
                <a:avLst/>
              </a:prstGeom>
              <a:blipFill rotWithShape="1">
                <a:blip r:embed="rId2"/>
                <a:stretch>
                  <a:fillRect l="-1486" t="-3333" b="-10741"/>
                </a:stretch>
              </a:blipFill>
            </p:spPr>
            <p:txBody>
              <a:bodyPr/>
              <a:lstStyle/>
              <a:p>
                <a:r>
                  <a:rPr lang="en-US">
                    <a:noFill/>
                  </a:rPr>
                  <a:t> </a:t>
                </a:r>
              </a:p>
            </p:txBody>
          </p:sp>
        </mc:Fallback>
      </mc:AlternateContent>
      <p:sp>
        <p:nvSpPr>
          <p:cNvPr id="5" name="Hình chữ nhật 4"/>
          <p:cNvSpPr/>
          <p:nvPr/>
        </p:nvSpPr>
        <p:spPr>
          <a:xfrm>
            <a:off x="1203960" y="2381620"/>
            <a:ext cx="11109960" cy="1224951"/>
          </a:xfrm>
          <a:prstGeom prst="rect">
            <a:avLst/>
          </a:prstGeom>
        </p:spPr>
        <p:txBody>
          <a:bodyPr wrap="square">
            <a:spAutoFit/>
          </a:bodyPr>
          <a:lstStyle/>
          <a:p>
            <a:pPr algn="just">
              <a:lnSpc>
                <a:spcPct val="115000"/>
              </a:lnSpc>
              <a:tabLst>
                <a:tab pos="0" algn="l"/>
                <a:tab pos="2160270" algn="l"/>
                <a:tab pos="3599815" algn="l"/>
                <a:tab pos="5039995" algn="l"/>
              </a:tabLst>
            </a:pPr>
            <a:r>
              <a:rPr lang="pt-BR" sz="3200" b="1">
                <a:solidFill>
                  <a:srgbClr val="0000FF"/>
                </a:solidFill>
                <a:latin typeface="Times New Roman"/>
                <a:ea typeface="Calibri"/>
                <a:cs typeface="Times New Roman"/>
              </a:rPr>
              <a:t>Lời giải:</a:t>
            </a:r>
            <a:endParaRPr lang="vi-VN" sz="3200">
              <a:latin typeface="Calibri"/>
              <a:ea typeface="Calibri"/>
              <a:cs typeface="Times New Roman"/>
            </a:endParaRPr>
          </a:p>
          <a:p>
            <a:pPr>
              <a:lnSpc>
                <a:spcPct val="115000"/>
              </a:lnSpc>
            </a:pPr>
            <a:r>
              <a:rPr lang="vi-VN" sz="3200" b="1">
                <a:solidFill>
                  <a:srgbClr val="0000FF"/>
                </a:solidFill>
                <a:latin typeface="Times New Roman" panose="02020603050405020304" pitchFamily="18" charset="0"/>
                <a:ea typeface="Times New Roman" panose="02020603050405020304" pitchFamily="18" charset="0"/>
              </a:rPr>
              <a:t>Chọn </a:t>
            </a:r>
            <a:r>
              <a:rPr lang="en-US" sz="3200" b="1">
                <a:solidFill>
                  <a:srgbClr val="0000FF"/>
                </a:solidFill>
                <a:latin typeface="Times New Roman" panose="02020603050405020304" pitchFamily="18" charset="0"/>
                <a:ea typeface="Times New Roman" panose="02020603050405020304" pitchFamily="18" charset="0"/>
              </a:rPr>
              <a:t>C </a:t>
            </a:r>
            <a:endParaRPr lang="vi-VN" sz="3200" b="1">
              <a:solidFill>
                <a:srgbClr val="0000FF"/>
              </a:solidFill>
              <a:latin typeface="Times New Roman" panose="02020603050405020304" pitchFamily="18" charset="0"/>
              <a:ea typeface="Times New Roman" panose="02020603050405020304" pitchFamily="18" charset="0"/>
            </a:endParaRPr>
          </a:p>
        </p:txBody>
      </p:sp>
      <p:sp>
        <p:nvSpPr>
          <p:cNvPr id="6" name="Oval 5"/>
          <p:cNvSpPr/>
          <p:nvPr/>
        </p:nvSpPr>
        <p:spPr>
          <a:xfrm>
            <a:off x="806089" y="1574893"/>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29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ình chữ nhật 3"/>
              <p:cNvSpPr/>
              <p:nvPr/>
            </p:nvSpPr>
            <p:spPr>
              <a:xfrm>
                <a:off x="655320" y="428746"/>
                <a:ext cx="11064240" cy="3292312"/>
              </a:xfrm>
              <a:prstGeom prst="rect">
                <a:avLst/>
              </a:prstGeom>
            </p:spPr>
            <p:txBody>
              <a:bodyPr wrap="square">
                <a:spAutoFit/>
              </a:bodyPr>
              <a:lstStyle/>
              <a:p>
                <a:pPr indent="-457200" algn="just">
                  <a:lnSpc>
                    <a:spcPct val="115000"/>
                  </a:lnSpc>
                </a:pPr>
                <a:r>
                  <a:rPr lang="en-US" sz="3200" b="1">
                    <a:solidFill>
                      <a:srgbClr val="0000FF"/>
                    </a:solidFill>
                    <a:latin typeface="Times New Roman" panose="02020603050405020304" pitchFamily="18" charset="0"/>
                    <a:ea typeface="Times New Roman" panose="02020603050405020304" pitchFamily="18" charset="0"/>
                  </a:rPr>
                  <a:t>Câu 5. </a:t>
                </a:r>
                <a:r>
                  <a:rPr lang="en-US" sz="3200">
                    <a:effectLst/>
                    <a:latin typeface="Times New Roman"/>
                    <a:ea typeface="Calibri"/>
                    <a:cs typeface="Times New Roman"/>
                  </a:rPr>
                  <a:t>Cho </a:t>
                </a:r>
                <a14:m>
                  <m:oMath xmlns:m="http://schemas.openxmlformats.org/officeDocument/2006/math">
                    <m:r>
                      <a:rPr lang="en-US" sz="3200" i="1">
                        <a:effectLst/>
                        <a:latin typeface="Cambria Math"/>
                        <a:ea typeface="Calibri"/>
                        <a:cs typeface="Times New Roman"/>
                      </a:rPr>
                      <m:t>𝐴</m:t>
                    </m:r>
                    <m:r>
                      <a:rPr lang="en-US" sz="3200" i="1">
                        <a:effectLst/>
                        <a:latin typeface="Cambria Math"/>
                        <a:ea typeface="Calibri"/>
                        <a:cs typeface="Times New Roman"/>
                      </a:rPr>
                      <m:t>,</m:t>
                    </m:r>
                    <m:r>
                      <a:rPr lang="en-US" sz="3200" i="1">
                        <a:effectLst/>
                        <a:latin typeface="Cambria Math"/>
                        <a:ea typeface="Calibri"/>
                        <a:cs typeface="Times New Roman"/>
                      </a:rPr>
                      <m:t>𝐵</m:t>
                    </m:r>
                  </m:oMath>
                </a14:m>
                <a:r>
                  <a:rPr lang="en-US" sz="3200">
                    <a:effectLst/>
                    <a:latin typeface="Times New Roman"/>
                    <a:ea typeface="Calibri"/>
                    <a:cs typeface="Times New Roman"/>
                  </a:rPr>
                  <a:t> là 2 biến cố liên quan đến phép thử có không gian mẫu là </a:t>
                </a:r>
                <a14:m>
                  <m:oMath xmlns:m="http://schemas.openxmlformats.org/officeDocument/2006/math">
                    <m:r>
                      <a:rPr lang="en-US" sz="3200" i="1">
                        <a:effectLst/>
                        <a:latin typeface="Cambria Math"/>
                        <a:ea typeface="Calibri"/>
                        <a:cs typeface="Times New Roman"/>
                      </a:rPr>
                      <m:t>𝛺</m:t>
                    </m:r>
                    <m:r>
                      <a:rPr lang="en-US" sz="3200" i="1">
                        <a:effectLst/>
                        <a:latin typeface="Cambria Math"/>
                        <a:ea typeface="Calibri"/>
                        <a:cs typeface="Times New Roman"/>
                      </a:rPr>
                      <m:t>.</m:t>
                    </m:r>
                  </m:oMath>
                </a14:m>
                <a:r>
                  <a:rPr lang="en-US" sz="3200">
                    <a:effectLst/>
                    <a:latin typeface="Times New Roman"/>
                    <a:ea typeface="Calibri"/>
                    <a:cs typeface="Times New Roman"/>
                  </a:rPr>
                  <a:t> Khẳng định nào dưới đây sai?</a:t>
                </a:r>
                <a:endParaRPr lang="vi-VN" sz="3200">
                  <a:effectLst/>
                  <a:latin typeface="Calibri"/>
                  <a:ea typeface="Calibri"/>
                  <a:cs typeface="Times New Roman"/>
                </a:endParaRPr>
              </a:p>
              <a:p>
                <a:pPr>
                  <a:tabLst>
                    <a:tab pos="1719580" algn="l"/>
                    <a:tab pos="3262630" algn="l"/>
                    <a:tab pos="4806315" algn="l"/>
                  </a:tabLst>
                </a:pPr>
                <a:r>
                  <a:rPr lang="en-US" sz="3200" b="1" smtClean="0">
                    <a:solidFill>
                      <a:srgbClr val="0000FF"/>
                    </a:solidFill>
                    <a:effectLst/>
                    <a:latin typeface="Times New Roman" panose="02020603050405020304" pitchFamily="18" charset="0"/>
                    <a:ea typeface="Times New Roman"/>
                  </a:rPr>
                  <a:t>A. </a:t>
                </a:r>
                <a14:m>
                  <m:oMath xmlns:m="http://schemas.openxmlformats.org/officeDocument/2006/math">
                    <m:r>
                      <a:rPr lang="vi-VN" sz="3200" i="1">
                        <a:effectLst/>
                        <a:latin typeface="Cambria Math"/>
                        <a:ea typeface="Times New Roman"/>
                      </a:rPr>
                      <m:t>𝑃</m:t>
                    </m:r>
                    <m:r>
                      <a:rPr lang="vi-VN" sz="3200" i="1">
                        <a:effectLst/>
                        <a:latin typeface="Cambria Math"/>
                        <a:ea typeface="Times New Roman"/>
                      </a:rPr>
                      <m:t>(</m:t>
                    </m:r>
                    <m:r>
                      <a:rPr lang="vi-VN" sz="3200" i="1">
                        <a:effectLst/>
                        <a:latin typeface="Cambria Math"/>
                        <a:ea typeface="Times New Roman"/>
                      </a:rPr>
                      <m:t>𝐴</m:t>
                    </m:r>
                    <m:r>
                      <a:rPr lang="vi-VN" sz="3200" i="1">
                        <a:effectLst/>
                        <a:latin typeface="Cambria Math"/>
                        <a:ea typeface="Times New Roman"/>
                        <a:cs typeface="Cambria Math"/>
                      </a:rPr>
                      <m:t>∪</m:t>
                    </m:r>
                    <m:r>
                      <a:rPr lang="vi-VN" sz="3200" i="1">
                        <a:effectLst/>
                        <a:latin typeface="Cambria Math"/>
                        <a:ea typeface="Times New Roman"/>
                      </a:rPr>
                      <m:t>𝐵</m:t>
                    </m:r>
                    <m:r>
                      <a:rPr lang="vi-VN" sz="3200" i="1">
                        <a:effectLst/>
                        <a:latin typeface="Cambria Math"/>
                        <a:ea typeface="Times New Roman"/>
                      </a:rPr>
                      <m:t>)=</m:t>
                    </m:r>
                    <m:r>
                      <a:rPr lang="vi-VN" sz="3200" i="1">
                        <a:effectLst/>
                        <a:latin typeface="Cambria Math"/>
                        <a:ea typeface="Times New Roman"/>
                      </a:rPr>
                      <m:t>𝑃</m:t>
                    </m:r>
                    <m:d>
                      <m:dPr>
                        <m:ctrlPr>
                          <a:rPr lang="vi-VN" sz="3200" i="1">
                            <a:effectLst/>
                            <a:latin typeface="Cambria Math"/>
                            <a:ea typeface="Times New Roman"/>
                          </a:rPr>
                        </m:ctrlPr>
                      </m:dPr>
                      <m:e>
                        <m:r>
                          <a:rPr lang="vi-VN" sz="3200" i="1">
                            <a:effectLst/>
                            <a:latin typeface="Cambria Math"/>
                            <a:ea typeface="Times New Roman"/>
                          </a:rPr>
                          <m:t>𝐴</m:t>
                        </m:r>
                      </m:e>
                    </m:d>
                    <m:r>
                      <a:rPr lang="vi-VN" sz="3200" i="1">
                        <a:effectLst/>
                        <a:latin typeface="Cambria Math"/>
                        <a:ea typeface="Times New Roman"/>
                      </a:rPr>
                      <m:t>+</m:t>
                    </m:r>
                    <m:r>
                      <a:rPr lang="vi-VN" sz="3200" i="1">
                        <a:effectLst/>
                        <a:latin typeface="Cambria Math"/>
                        <a:ea typeface="Times New Roman"/>
                      </a:rPr>
                      <m:t>𝑃</m:t>
                    </m:r>
                    <m:r>
                      <a:rPr lang="vi-VN" sz="3200" i="1">
                        <a:effectLst/>
                        <a:latin typeface="Cambria Math"/>
                        <a:ea typeface="Times New Roman"/>
                      </a:rPr>
                      <m:t>(</m:t>
                    </m:r>
                    <m:r>
                      <a:rPr lang="vi-VN" sz="3200" i="1">
                        <a:effectLst/>
                        <a:latin typeface="Cambria Math"/>
                        <a:ea typeface="Times New Roman"/>
                      </a:rPr>
                      <m:t>𝐵</m:t>
                    </m:r>
                    <m:r>
                      <a:rPr lang="vi-VN" sz="3200" i="1">
                        <a:effectLst/>
                        <a:latin typeface="Cambria Math"/>
                        <a:ea typeface="Times New Roman"/>
                      </a:rPr>
                      <m:t>)−</m:t>
                    </m:r>
                    <m:r>
                      <a:rPr lang="vi-VN" sz="3200" i="1">
                        <a:effectLst/>
                        <a:latin typeface="Cambria Math"/>
                        <a:ea typeface="Times New Roman"/>
                      </a:rPr>
                      <m:t>𝑃</m:t>
                    </m:r>
                    <m:r>
                      <a:rPr lang="vi-VN" sz="3200" i="1">
                        <a:effectLst/>
                        <a:latin typeface="Cambria Math"/>
                        <a:ea typeface="Times New Roman"/>
                      </a:rPr>
                      <m:t>(</m:t>
                    </m:r>
                    <m:r>
                      <a:rPr lang="vi-VN" sz="3200" i="1">
                        <a:effectLst/>
                        <a:latin typeface="Cambria Math"/>
                        <a:ea typeface="Times New Roman"/>
                      </a:rPr>
                      <m:t>𝐴𝐵</m:t>
                    </m:r>
                    <m:r>
                      <a:rPr lang="vi-VN" sz="3200" i="1">
                        <a:effectLst/>
                        <a:latin typeface="Cambria Math"/>
                        <a:ea typeface="Times New Roman"/>
                      </a:rPr>
                      <m:t>).</m:t>
                    </m:r>
                  </m:oMath>
                </a14:m>
                <a:r>
                  <a:rPr lang="en-US" sz="3200">
                    <a:effectLst/>
                    <a:latin typeface="Times New Roman"/>
                    <a:ea typeface="Times New Roman"/>
                  </a:rPr>
                  <a:t>   </a:t>
                </a:r>
                <a:r>
                  <a:rPr lang="en-US" sz="3200" smtClean="0">
                    <a:effectLst/>
                    <a:latin typeface="Times New Roman"/>
                    <a:ea typeface="Times New Roman"/>
                  </a:rPr>
                  <a:t> </a:t>
                </a:r>
              </a:p>
              <a:p>
                <a:pPr>
                  <a:tabLst>
                    <a:tab pos="1719580" algn="l"/>
                    <a:tab pos="3262630" algn="l"/>
                    <a:tab pos="4806315" algn="l"/>
                  </a:tabLst>
                </a:pPr>
                <a:r>
                  <a:rPr lang="pt-BR" sz="3200" b="1" smtClean="0">
                    <a:solidFill>
                      <a:srgbClr val="0000FF"/>
                    </a:solidFill>
                    <a:latin typeface="Times New Roman" panose="02020603050405020304" pitchFamily="18" charset="0"/>
                    <a:ea typeface="Times New Roman" panose="02020603050405020304" pitchFamily="18" charset="0"/>
                  </a:rPr>
                  <a:t>B</a:t>
                </a:r>
                <a:r>
                  <a:rPr lang="pt-BR" sz="3200" b="1">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vi-VN" sz="3200" i="1">
                        <a:effectLst/>
                        <a:latin typeface="Cambria Math"/>
                        <a:ea typeface="Times New Roman"/>
                      </a:rPr>
                      <m:t>𝑃</m:t>
                    </m:r>
                    <m:r>
                      <a:rPr lang="vi-VN" sz="3200" i="1">
                        <a:effectLst/>
                        <a:latin typeface="Cambria Math"/>
                        <a:ea typeface="Times New Roman"/>
                      </a:rPr>
                      <m:t>(</m:t>
                    </m:r>
                    <m:r>
                      <a:rPr lang="vi-VN" sz="3200" i="1">
                        <a:effectLst/>
                        <a:latin typeface="Cambria Math"/>
                        <a:ea typeface="Times New Roman"/>
                      </a:rPr>
                      <m:t>𝐴</m:t>
                    </m:r>
                    <m:r>
                      <a:rPr lang="vi-VN" sz="3200" i="1">
                        <a:effectLst/>
                        <a:latin typeface="Cambria Math"/>
                        <a:ea typeface="Times New Roman"/>
                      </a:rPr>
                      <m:t>∩</m:t>
                    </m:r>
                    <m:r>
                      <a:rPr lang="vi-VN" sz="3200" i="1">
                        <a:effectLst/>
                        <a:latin typeface="Cambria Math"/>
                        <a:ea typeface="Times New Roman"/>
                      </a:rPr>
                      <m:t>𝐵</m:t>
                    </m:r>
                    <m:r>
                      <a:rPr lang="vi-VN" sz="3200" i="1">
                        <a:effectLst/>
                        <a:latin typeface="Cambria Math"/>
                        <a:ea typeface="Times New Roman"/>
                      </a:rPr>
                      <m:t>)=</m:t>
                    </m:r>
                    <m:r>
                      <a:rPr lang="vi-VN" sz="3200" i="1">
                        <a:effectLst/>
                        <a:latin typeface="Cambria Math"/>
                        <a:ea typeface="Times New Roman"/>
                      </a:rPr>
                      <m:t>𝑃</m:t>
                    </m:r>
                    <m:r>
                      <a:rPr lang="vi-VN" sz="3200" i="1">
                        <a:effectLst/>
                        <a:latin typeface="Cambria Math"/>
                        <a:ea typeface="Times New Roman"/>
                      </a:rPr>
                      <m:t>(</m:t>
                    </m:r>
                    <m:r>
                      <a:rPr lang="vi-VN" sz="3200" i="1">
                        <a:effectLst/>
                        <a:latin typeface="Cambria Math"/>
                        <a:ea typeface="Times New Roman"/>
                      </a:rPr>
                      <m:t>𝐴𝐵</m:t>
                    </m:r>
                    <m:r>
                      <a:rPr lang="vi-VN" sz="3200" i="1">
                        <a:effectLst/>
                        <a:latin typeface="Cambria Math"/>
                        <a:ea typeface="Times New Roman"/>
                      </a:rPr>
                      <m:t>).</m:t>
                    </m:r>
                  </m:oMath>
                </a14:m>
                <a:endParaRPr lang="vi-VN" sz="3200">
                  <a:effectLst/>
                  <a:latin typeface="Times New Roman"/>
                  <a:ea typeface="Times New Roman"/>
                </a:endParaRPr>
              </a:p>
              <a:p>
                <a:pPr>
                  <a:tabLst>
                    <a:tab pos="1719580" algn="l"/>
                    <a:tab pos="3262630" algn="l"/>
                    <a:tab pos="4806315" algn="l"/>
                  </a:tabLst>
                </a:pPr>
                <a:r>
                  <a:rPr lang="pt-BR" sz="32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vi-VN" sz="3200" i="1">
                        <a:effectLst/>
                        <a:latin typeface="Cambria Math"/>
                        <a:ea typeface="Times New Roman"/>
                      </a:rPr>
                      <m:t>𝑃</m:t>
                    </m:r>
                    <m:d>
                      <m:dPr>
                        <m:ctrlPr>
                          <a:rPr lang="vi-VN" sz="3200" i="1">
                            <a:effectLst/>
                            <a:latin typeface="Cambria Math"/>
                            <a:ea typeface="Times New Roman"/>
                          </a:rPr>
                        </m:ctrlPr>
                      </m:dPr>
                      <m:e>
                        <m:bar>
                          <m:barPr>
                            <m:pos m:val="top"/>
                            <m:ctrlPr>
                              <a:rPr lang="vi-VN" sz="3200" i="1">
                                <a:effectLst/>
                                <a:latin typeface="Cambria Math"/>
                                <a:ea typeface="Times New Roman"/>
                              </a:rPr>
                            </m:ctrlPr>
                          </m:barPr>
                          <m:e>
                            <m:r>
                              <a:rPr lang="vi-VN" sz="3200" i="1">
                                <a:effectLst/>
                                <a:latin typeface="Cambria Math"/>
                                <a:ea typeface="Times New Roman"/>
                              </a:rPr>
                              <m:t>𝐴</m:t>
                            </m:r>
                          </m:e>
                        </m:bar>
                      </m:e>
                    </m:d>
                    <m:r>
                      <a:rPr lang="vi-VN" sz="3200" i="1">
                        <a:effectLst/>
                        <a:latin typeface="Cambria Math"/>
                        <a:ea typeface="Times New Roman"/>
                      </a:rPr>
                      <m:t>=</m:t>
                    </m:r>
                    <m:r>
                      <a:rPr lang="vi-VN" sz="3200" i="1">
                        <a:effectLst/>
                        <a:latin typeface="Cambria Math"/>
                        <a:ea typeface="Times New Roman"/>
                      </a:rPr>
                      <m:t>1</m:t>
                    </m:r>
                    <m:r>
                      <a:rPr lang="vi-VN" sz="3200" i="1">
                        <a:effectLst/>
                        <a:latin typeface="Cambria Math"/>
                        <a:ea typeface="Times New Roman"/>
                      </a:rPr>
                      <m:t>−</m:t>
                    </m:r>
                    <m:r>
                      <a:rPr lang="vi-VN" sz="3200" i="1">
                        <a:effectLst/>
                        <a:latin typeface="Cambria Math"/>
                        <a:ea typeface="Times New Roman"/>
                      </a:rPr>
                      <m:t>𝑃</m:t>
                    </m:r>
                    <m:d>
                      <m:dPr>
                        <m:ctrlPr>
                          <a:rPr lang="vi-VN" sz="3200" i="1">
                            <a:effectLst/>
                            <a:latin typeface="Cambria Math"/>
                            <a:ea typeface="Times New Roman"/>
                          </a:rPr>
                        </m:ctrlPr>
                      </m:dPr>
                      <m:e>
                        <m:r>
                          <a:rPr lang="vi-VN" sz="3200" i="1">
                            <a:effectLst/>
                            <a:latin typeface="Cambria Math"/>
                            <a:ea typeface="Times New Roman"/>
                          </a:rPr>
                          <m:t>𝐴</m:t>
                        </m:r>
                      </m:e>
                    </m:d>
                    <m:r>
                      <a:rPr lang="vi-VN" sz="3200" i="1">
                        <a:effectLst/>
                        <a:latin typeface="Cambria Math"/>
                        <a:ea typeface="Times New Roman"/>
                      </a:rPr>
                      <m:t>.</m:t>
                    </m:r>
                    <m:r>
                      <a:rPr lang="en-US" sz="3200" b="0" i="1" smtClean="0">
                        <a:effectLst/>
                        <a:latin typeface="Cambria Math"/>
                        <a:ea typeface="Times New Roman"/>
                      </a:rPr>
                      <m:t>           </m:t>
                    </m:r>
                  </m:oMath>
                </a14:m>
                <a:endParaRPr lang="pt-BR" sz="3200" b="1" u="sng" smtClean="0">
                  <a:solidFill>
                    <a:srgbClr val="0000CC"/>
                  </a:solidFill>
                  <a:effectLst/>
                  <a:latin typeface="Times New Roman"/>
                  <a:ea typeface="Calibri"/>
                </a:endParaRPr>
              </a:p>
              <a:p>
                <a:pPr>
                  <a:tabLst>
                    <a:tab pos="1719580" algn="l"/>
                    <a:tab pos="3262630" algn="l"/>
                    <a:tab pos="4806315" algn="l"/>
                  </a:tabLst>
                </a:pPr>
                <a:r>
                  <a:rPr lang="pt-BR" sz="3200" b="1">
                    <a:solidFill>
                      <a:srgbClr val="0000FF"/>
                    </a:solidFill>
                    <a:latin typeface="Times New Roman" panose="02020603050405020304" pitchFamily="18" charset="0"/>
                    <a:ea typeface="Times New Roman" panose="02020603050405020304" pitchFamily="18" charset="0"/>
                  </a:rPr>
                  <a:t>D.</a:t>
                </a:r>
                <a:r>
                  <a:rPr lang="en-US" sz="3200" b="1">
                    <a:solidFill>
                      <a:srgbClr val="0000FF"/>
                    </a:solidFill>
                    <a:latin typeface="Times New Roman" panose="02020603050405020304" pitchFamily="18" charset="0"/>
                    <a:ea typeface="Times New Roman" panose="02020603050405020304" pitchFamily="18" charset="0"/>
                  </a:rPr>
                  <a:t> </a:t>
                </a:r>
                <a:r>
                  <a:rPr lang="en-US" sz="3200">
                    <a:latin typeface="Times New Roman"/>
                    <a:ea typeface="Calibri"/>
                    <a:cs typeface="Times New Roman"/>
                  </a:rPr>
                  <a:t>Nếu </a:t>
                </a:r>
                <a14:m>
                  <m:oMath xmlns:m="http://schemas.openxmlformats.org/officeDocument/2006/math">
                    <m:r>
                      <a:rPr lang="vi-VN" sz="3200">
                        <a:latin typeface="Cambria Math"/>
                        <a:ea typeface="Calibri"/>
                        <a:cs typeface="Times New Roman"/>
                      </a:rPr>
                      <m:t>𝐴</m:t>
                    </m:r>
                    <m:r>
                      <a:rPr lang="vi-VN" sz="3200">
                        <a:latin typeface="Cambria Math"/>
                        <a:ea typeface="Calibri"/>
                        <a:cs typeface="Times New Roman"/>
                      </a:rPr>
                      <m:t>,</m:t>
                    </m:r>
                    <m:r>
                      <a:rPr lang="vi-VN" sz="3200">
                        <a:latin typeface="Cambria Math"/>
                        <a:ea typeface="Calibri"/>
                        <a:cs typeface="Times New Roman"/>
                      </a:rPr>
                      <m:t>𝐵</m:t>
                    </m:r>
                  </m:oMath>
                </a14:m>
                <a:r>
                  <a:rPr lang="vi-VN" sz="3200">
                    <a:latin typeface="Times New Roman"/>
                    <a:ea typeface="Calibri"/>
                    <a:cs typeface="Times New Roman"/>
                  </a:rPr>
                  <a:t> </a:t>
                </a:r>
                <a:r>
                  <a:rPr lang="en-US" sz="3200">
                    <a:latin typeface="Times New Roman"/>
                    <a:ea typeface="Calibri"/>
                    <a:cs typeface="Times New Roman"/>
                  </a:rPr>
                  <a:t>xung khắc thì </a:t>
                </a:r>
                <a14:m>
                  <m:oMath xmlns:m="http://schemas.openxmlformats.org/officeDocument/2006/math">
                    <m:r>
                      <a:rPr lang="vi-VN" sz="3200">
                        <a:latin typeface="Cambria Math"/>
                        <a:ea typeface="Calibri"/>
                        <a:cs typeface="Times New Roman"/>
                      </a:rPr>
                      <m:t>𝐴</m:t>
                    </m:r>
                    <m:r>
                      <a:rPr lang="vi-VN" sz="3200">
                        <a:latin typeface="Cambria Math"/>
                        <a:ea typeface="Calibri"/>
                        <a:cs typeface="Times New Roman"/>
                      </a:rPr>
                      <m:t>,</m:t>
                    </m:r>
                    <m:r>
                      <a:rPr lang="vi-VN" sz="3200">
                        <a:latin typeface="Cambria Math"/>
                        <a:ea typeface="Calibri"/>
                        <a:cs typeface="Times New Roman"/>
                      </a:rPr>
                      <m:t>𝐵</m:t>
                    </m:r>
                  </m:oMath>
                </a14:m>
                <a:r>
                  <a:rPr lang="vi-VN" sz="3200">
                    <a:latin typeface="Times New Roman"/>
                    <a:ea typeface="Calibri"/>
                    <a:cs typeface="Times New Roman"/>
                  </a:rPr>
                  <a:t> </a:t>
                </a:r>
                <a:r>
                  <a:rPr lang="en-US" sz="3200">
                    <a:latin typeface="Times New Roman"/>
                    <a:ea typeface="Calibri"/>
                    <a:cs typeface="Times New Roman"/>
                  </a:rPr>
                  <a:t>độc lập </a:t>
                </a:r>
                <a:endParaRPr lang="vi-VN" sz="3200">
                  <a:latin typeface="Times New Roman"/>
                  <a:ea typeface="Calibri"/>
                  <a:cs typeface="Times New Roman"/>
                </a:endParaRPr>
              </a:p>
            </p:txBody>
          </p:sp>
        </mc:Choice>
        <mc:Fallback xmlns="">
          <p:sp>
            <p:nvSpPr>
              <p:cNvPr id="4" name="Hình chữ nhật 3"/>
              <p:cNvSpPr>
                <a:spLocks noRot="1" noChangeAspect="1" noMove="1" noResize="1" noEditPoints="1" noAdjustHandles="1" noChangeArrowheads="1" noChangeShapeType="1" noTextEdit="1"/>
              </p:cNvSpPr>
              <p:nvPr/>
            </p:nvSpPr>
            <p:spPr>
              <a:xfrm>
                <a:off x="655320" y="428746"/>
                <a:ext cx="11064240" cy="3292312"/>
              </a:xfrm>
              <a:prstGeom prst="rect">
                <a:avLst/>
              </a:prstGeom>
              <a:blipFill rotWithShape="1">
                <a:blip r:embed="rId2"/>
                <a:stretch>
                  <a:fillRect l="-1433" t="-1667" r="-1377"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ình chữ nhật 4"/>
              <p:cNvSpPr/>
              <p:nvPr/>
            </p:nvSpPr>
            <p:spPr>
              <a:xfrm>
                <a:off x="655320" y="3742013"/>
                <a:ext cx="10896600" cy="2923877"/>
              </a:xfrm>
              <a:prstGeom prst="rect">
                <a:avLst/>
              </a:prstGeom>
            </p:spPr>
            <p:txBody>
              <a:bodyPr wrap="square">
                <a:spAutoFit/>
              </a:bodyPr>
              <a:lstStyle/>
              <a:p>
                <a:pPr algn="just">
                  <a:lnSpc>
                    <a:spcPct val="115000"/>
                  </a:lnSpc>
                  <a:tabLst>
                    <a:tab pos="0" algn="l"/>
                    <a:tab pos="2160270" algn="l"/>
                    <a:tab pos="3599815" algn="l"/>
                    <a:tab pos="5039995" algn="l"/>
                  </a:tabLst>
                </a:pPr>
                <a:r>
                  <a:rPr lang="pt-BR" sz="3200" b="1">
                    <a:solidFill>
                      <a:srgbClr val="0000FF"/>
                    </a:solidFill>
                    <a:latin typeface="Times New Roman"/>
                    <a:ea typeface="Calibri"/>
                    <a:cs typeface="Times New Roman"/>
                  </a:rPr>
                  <a:t>Lời giải:</a:t>
                </a:r>
                <a:endParaRPr lang="en-US" sz="3200">
                  <a:latin typeface="Calibri"/>
                  <a:ea typeface="Calibri"/>
                  <a:cs typeface="Times New Roman"/>
                </a:endParaRPr>
              </a:p>
              <a:p>
                <a:pPr algn="just">
                  <a:lnSpc>
                    <a:spcPct val="115000"/>
                  </a:lnSpc>
                  <a:tabLst>
                    <a:tab pos="0" algn="l"/>
                    <a:tab pos="2160270" algn="l"/>
                    <a:tab pos="3599815" algn="l"/>
                    <a:tab pos="5039995" algn="l"/>
                  </a:tabLst>
                </a:pPr>
                <a14:m>
                  <m:oMath xmlns:m="http://schemas.openxmlformats.org/officeDocument/2006/math">
                    <m:r>
                      <m:rPr>
                        <m:sty m:val="p"/>
                      </m:rPr>
                      <a:rPr lang="en-US" sz="3200">
                        <a:effectLst/>
                        <a:latin typeface="Cambria Math"/>
                        <a:ea typeface="Calibri"/>
                        <a:cs typeface="Times New Roman"/>
                      </a:rPr>
                      <m:t>A</m:t>
                    </m:r>
                    <m:r>
                      <a:rPr lang="en-US" sz="3200">
                        <a:effectLst/>
                        <a:latin typeface="Cambria Math"/>
                        <a:ea typeface="Calibri"/>
                        <a:cs typeface="Times New Roman"/>
                      </a:rPr>
                      <m:t>,</m:t>
                    </m:r>
                    <m:r>
                      <m:rPr>
                        <m:sty m:val="p"/>
                      </m:rPr>
                      <a:rPr lang="en-US" sz="3200">
                        <a:effectLst/>
                        <a:latin typeface="Cambria Math"/>
                        <a:ea typeface="Calibri"/>
                        <a:cs typeface="Times New Roman"/>
                      </a:rPr>
                      <m:t>B</m:t>
                    </m:r>
                  </m:oMath>
                </a14:m>
                <a:r>
                  <a:rPr lang="en-US" sz="3200">
                    <a:effectLst/>
                    <a:latin typeface="Times New Roman"/>
                    <a:ea typeface="Calibri"/>
                    <a:cs typeface="Times New Roman"/>
                  </a:rPr>
                  <a:t> xung khắc nên </a:t>
                </a:r>
                <a14:m>
                  <m:oMath xmlns:m="http://schemas.openxmlformats.org/officeDocument/2006/math">
                    <m:r>
                      <m:rPr>
                        <m:sty m:val="p"/>
                      </m:rPr>
                      <a:rPr lang="en-US" sz="3200">
                        <a:effectLst/>
                        <a:latin typeface="Cambria Math"/>
                        <a:ea typeface="Calibri"/>
                        <a:cs typeface="Times New Roman"/>
                      </a:rPr>
                      <m:t>P</m:t>
                    </m:r>
                    <m:r>
                      <a:rPr lang="en-US" sz="3200">
                        <a:effectLst/>
                        <a:latin typeface="Cambria Math"/>
                        <a:ea typeface="Calibri"/>
                        <a:cs typeface="Times New Roman"/>
                      </a:rPr>
                      <m:t>(</m:t>
                    </m:r>
                    <m:r>
                      <m:rPr>
                        <m:sty m:val="p"/>
                      </m:rPr>
                      <a:rPr lang="en-US" sz="3200">
                        <a:effectLst/>
                        <a:latin typeface="Cambria Math"/>
                        <a:ea typeface="Calibri"/>
                        <a:cs typeface="Times New Roman"/>
                      </a:rPr>
                      <m:t>AB</m:t>
                    </m:r>
                    <m:r>
                      <a:rPr lang="en-US" sz="3200">
                        <a:effectLst/>
                        <a:latin typeface="Cambria Math"/>
                        <a:ea typeface="Calibri"/>
                        <a:cs typeface="Times New Roman"/>
                      </a:rPr>
                      <m:t>)=</m:t>
                    </m:r>
                    <m:r>
                      <a:rPr lang="en-US" sz="3200">
                        <a:effectLst/>
                        <a:latin typeface="Cambria Math"/>
                        <a:ea typeface="Calibri"/>
                        <a:cs typeface="Times New Roman"/>
                      </a:rPr>
                      <m:t>0</m:t>
                    </m:r>
                  </m:oMath>
                </a14:m>
                <a:r>
                  <a:rPr lang="en-US" sz="3200">
                    <a:effectLst/>
                    <a:latin typeface="Times New Roman"/>
                    <a:ea typeface="Calibri"/>
                    <a:cs typeface="Times New Roman"/>
                  </a:rPr>
                  <a:t>. Trong khi đó hai biến cố độc lập</a:t>
                </a:r>
                <a14:m>
                  <m:oMath xmlns:m="http://schemas.openxmlformats.org/officeDocument/2006/math">
                    <m:r>
                      <m:rPr>
                        <m:sty m:val="p"/>
                      </m:rPr>
                      <a:rPr lang="en-US" sz="3200">
                        <a:effectLst/>
                        <a:latin typeface="Cambria Math"/>
                        <a:ea typeface="Calibri"/>
                        <a:cs typeface="Times New Roman"/>
                      </a:rPr>
                      <m:t>A</m:t>
                    </m:r>
                    <m:r>
                      <a:rPr lang="en-US" sz="3200">
                        <a:effectLst/>
                        <a:latin typeface="Cambria Math"/>
                        <a:ea typeface="Calibri"/>
                        <a:cs typeface="Times New Roman"/>
                      </a:rPr>
                      <m:t>,</m:t>
                    </m:r>
                    <m:r>
                      <m:rPr>
                        <m:sty m:val="p"/>
                      </m:rPr>
                      <a:rPr lang="en-US" sz="3200">
                        <a:effectLst/>
                        <a:latin typeface="Cambria Math"/>
                        <a:ea typeface="Calibri"/>
                        <a:cs typeface="Times New Roman"/>
                      </a:rPr>
                      <m:t>B</m:t>
                    </m:r>
                  </m:oMath>
                </a14:m>
                <a:r>
                  <a:rPr lang="en-US" sz="3200">
                    <a:effectLst/>
                    <a:latin typeface="Times New Roman"/>
                    <a:ea typeface="Calibri"/>
                    <a:cs typeface="Times New Roman"/>
                  </a:rPr>
                  <a:t>  không nhất thiết xác suất </a:t>
                </a:r>
                <a14:m>
                  <m:oMath xmlns:m="http://schemas.openxmlformats.org/officeDocument/2006/math">
                    <m:r>
                      <m:rPr>
                        <m:sty m:val="p"/>
                      </m:rPr>
                      <a:rPr lang="en-US" sz="3200">
                        <a:effectLst/>
                        <a:latin typeface="Cambria Math"/>
                        <a:ea typeface="Calibri"/>
                        <a:cs typeface="Times New Roman"/>
                      </a:rPr>
                      <m:t>P</m:t>
                    </m:r>
                    <m:r>
                      <a:rPr lang="en-US" sz="3200">
                        <a:effectLst/>
                        <a:latin typeface="Cambria Math"/>
                        <a:ea typeface="Calibri"/>
                        <a:cs typeface="Times New Roman"/>
                      </a:rPr>
                      <m:t>(</m:t>
                    </m:r>
                    <m:r>
                      <m:rPr>
                        <m:sty m:val="p"/>
                      </m:rPr>
                      <a:rPr lang="en-US" sz="3200">
                        <a:effectLst/>
                        <a:latin typeface="Cambria Math"/>
                        <a:ea typeface="Calibri"/>
                        <a:cs typeface="Times New Roman"/>
                      </a:rPr>
                      <m:t>AB</m:t>
                    </m:r>
                    <m:r>
                      <a:rPr lang="en-US" sz="3200">
                        <a:effectLst/>
                        <a:latin typeface="Cambria Math"/>
                        <a:ea typeface="Calibri"/>
                        <a:cs typeface="Times New Roman"/>
                      </a:rPr>
                      <m:t>)=</m:t>
                    </m:r>
                    <m:r>
                      <a:rPr lang="en-US" sz="3200">
                        <a:effectLst/>
                        <a:latin typeface="Cambria Math"/>
                        <a:ea typeface="Calibri"/>
                        <a:cs typeface="Times New Roman"/>
                      </a:rPr>
                      <m:t>0</m:t>
                    </m:r>
                  </m:oMath>
                </a14:m>
                <a:r>
                  <a:rPr lang="en-US" sz="3200">
                    <a:effectLst/>
                    <a:latin typeface="Times New Roman"/>
                    <a:ea typeface="Calibri"/>
                    <a:cs typeface="Times New Roman"/>
                  </a:rPr>
                  <a:t>. (VD biến cố mặt sấp và biến cố mặt ngửa trong phép gieo đồng tiền là xung khắc nhưng không độc lập)</a:t>
                </a:r>
                <a:endParaRPr lang="vi-VN" sz="3200">
                  <a:effectLst/>
                  <a:latin typeface="Calibri"/>
                  <a:ea typeface="Calibri"/>
                  <a:cs typeface="Times New Roman"/>
                </a:endParaRPr>
              </a:p>
            </p:txBody>
          </p:sp>
        </mc:Choice>
        <mc:Fallback xmlns="">
          <p:sp>
            <p:nvSpPr>
              <p:cNvPr id="5" name="Hình chữ nhật 4"/>
              <p:cNvSpPr>
                <a:spLocks noRot="1" noChangeAspect="1" noMove="1" noResize="1" noEditPoints="1" noAdjustHandles="1" noChangeArrowheads="1" noChangeShapeType="1" noTextEdit="1"/>
              </p:cNvSpPr>
              <p:nvPr/>
            </p:nvSpPr>
            <p:spPr>
              <a:xfrm>
                <a:off x="655320" y="3742013"/>
                <a:ext cx="10896600" cy="2923877"/>
              </a:xfrm>
              <a:prstGeom prst="rect">
                <a:avLst/>
              </a:prstGeom>
              <a:blipFill rotWithShape="1">
                <a:blip r:embed="rId3"/>
                <a:stretch>
                  <a:fillRect l="-1455" t="-1879" r="-1399" b="-4384"/>
                </a:stretch>
              </a:blipFill>
            </p:spPr>
            <p:txBody>
              <a:bodyPr/>
              <a:lstStyle/>
              <a:p>
                <a:r>
                  <a:rPr lang="en-US">
                    <a:noFill/>
                  </a:rPr>
                  <a:t> </a:t>
                </a:r>
              </a:p>
            </p:txBody>
          </p:sp>
        </mc:Fallback>
      </mc:AlternateContent>
      <p:sp>
        <p:nvSpPr>
          <p:cNvPr id="6" name="Oval 5"/>
          <p:cNvSpPr/>
          <p:nvPr/>
        </p:nvSpPr>
        <p:spPr>
          <a:xfrm>
            <a:off x="723173" y="3158903"/>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16200000">
            <a:off x="10795909" y="6079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5" action="ppaction://hlinksldjump"/>
          </p:cNvPr>
          <p:cNvSpPr/>
          <p:nvPr/>
        </p:nvSpPr>
        <p:spPr>
          <a:xfrm rot="5400000">
            <a:off x="11292861" y="6086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4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ình chữ nhật 2">
                <a:extLst>
                  <a:ext uri="{FF2B5EF4-FFF2-40B4-BE49-F238E27FC236}">
                    <a16:creationId xmlns:a16="http://schemas.microsoft.com/office/drawing/2014/main" xmlns="" id="{58518D93-089D-4538-A1F9-2EEB3B2E162F}"/>
                  </a:ext>
                </a:extLst>
              </p:cNvPr>
              <p:cNvSpPr/>
              <p:nvPr/>
            </p:nvSpPr>
            <p:spPr>
              <a:xfrm>
                <a:off x="263356" y="116632"/>
                <a:ext cx="11761004" cy="1986185"/>
              </a:xfrm>
              <a:prstGeom prst="rect">
                <a:avLst/>
              </a:prstGeom>
            </p:spPr>
            <p:txBody>
              <a:bodyPr wrap="square">
                <a:spAutoFit/>
              </a:bodyPr>
              <a:lstStyle/>
              <a:p>
                <a:pPr>
                  <a:lnSpc>
                    <a:spcPct val="115000"/>
                  </a:lnSpc>
                  <a:spcBef>
                    <a:spcPts val="0"/>
                  </a:spcBef>
                  <a:spcAft>
                    <a:spcPts val="1000"/>
                  </a:spcAft>
                </a:pPr>
                <a:r>
                  <a:rPr lang="en-US" sz="3200" b="1">
                    <a:solidFill>
                      <a:srgbClr val="0000FF"/>
                    </a:solidFill>
                    <a:latin typeface="Times New Roman" panose="02020603050405020304" pitchFamily="18" charset="0"/>
                    <a:ea typeface="Times New Roman" panose="02020603050405020304" pitchFamily="18" charset="0"/>
                  </a:rPr>
                  <a:t>Câu 6: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súc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suất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ít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mặt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chấm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Bef>
                    <a:spcPts val="0"/>
                  </a:spcBef>
                  <a:spcAft>
                    <a:spcPts val="1000"/>
                  </a:spcAft>
                </a:pPr>
                <a:r>
                  <a:rPr lang="en-US" sz="2800" b="1" smtClean="0">
                    <a:ea typeface="Calibri" panose="020F0502020204030204" pitchFamily="34" charset="0"/>
                    <a:cs typeface="Times New Roman" panose="02020603050405020304" pitchFamily="18" charset="0"/>
                  </a:rPr>
                  <a:t>      </a:t>
                </a:r>
                <a:r>
                  <a:rPr lang="en-US" sz="2800" b="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800" i="1">
                            <a:latin typeface="Cambria Math"/>
                            <a:ea typeface="Calibri" panose="020F0502020204030204" pitchFamily="34" charset="0"/>
                            <a:cs typeface="Times New Roman" panose="02020603050405020304" pitchFamily="18" charset="0"/>
                          </a:rPr>
                        </m:ctrlPr>
                      </m:fPr>
                      <m:num>
                        <m:r>
                          <a:rPr lang="en-US" sz="2800" b="0" i="1">
                            <a:latin typeface="Cambria Math" panose="02040503050406030204" pitchFamily="18" charset="0"/>
                            <a:ea typeface="Calibri" panose="020F0502020204030204" pitchFamily="34" charset="0"/>
                            <a:cs typeface="Times New Roman" panose="02020603050405020304" pitchFamily="18" charset="0"/>
                          </a:rPr>
                          <m:t>10</m:t>
                        </m:r>
                      </m:num>
                      <m:den>
                        <m:r>
                          <a:rPr lang="en-US" sz="2800" b="0" i="1">
                            <a:latin typeface="Cambria Math" panose="02040503050406030204" pitchFamily="18" charset="0"/>
                            <a:ea typeface="Calibri" panose="020F0502020204030204" pitchFamily="34" charset="0"/>
                            <a:cs typeface="Times New Roman" panose="02020603050405020304" pitchFamily="18" charset="0"/>
                          </a:rPr>
                          <m:t>36</m:t>
                        </m:r>
                      </m:den>
                    </m:f>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800" i="1">
                            <a:latin typeface="Cambria Math"/>
                            <a:ea typeface="Calibri" panose="020F0502020204030204" pitchFamily="34" charset="0"/>
                            <a:cs typeface="Times New Roman" panose="02020603050405020304" pitchFamily="18" charset="0"/>
                          </a:rPr>
                        </m:ctrlPr>
                      </m:fPr>
                      <m:num>
                        <m:r>
                          <a:rPr lang="en-US" sz="2800" b="0" i="1">
                            <a:latin typeface="Cambria Math" panose="02040503050406030204" pitchFamily="18" charset="0"/>
                            <a:ea typeface="Calibri" panose="020F0502020204030204" pitchFamily="34" charset="0"/>
                            <a:cs typeface="Times New Roman" panose="02020603050405020304" pitchFamily="18" charset="0"/>
                          </a:rPr>
                          <m:t>11</m:t>
                        </m:r>
                      </m:num>
                      <m:den>
                        <m:r>
                          <a:rPr lang="en-US" sz="2800" b="0" i="1">
                            <a:latin typeface="Cambria Math" panose="02040503050406030204" pitchFamily="18" charset="0"/>
                            <a:ea typeface="Calibri" panose="020F0502020204030204" pitchFamily="34" charset="0"/>
                            <a:cs typeface="Times New Roman" panose="02020603050405020304" pitchFamily="18" charset="0"/>
                          </a:rPr>
                          <m:t>36</m:t>
                        </m:r>
                      </m:den>
                    </m:f>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a:t>
                </a:r>
                <a:r>
                  <a:rPr lang="en-US"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800" i="1">
                            <a:latin typeface="Cambria Math"/>
                            <a:ea typeface="Calibri" panose="020F0502020204030204" pitchFamily="34" charset="0"/>
                            <a:cs typeface="Times New Roman" panose="02020603050405020304" pitchFamily="18" charset="0"/>
                          </a:rPr>
                        </m:ctrlPr>
                      </m:fPr>
                      <m:num>
                        <m:r>
                          <a:rPr lang="en-US" sz="2800" b="0" i="1">
                            <a:latin typeface="Cambria Math" panose="02040503050406030204" pitchFamily="18" charset="0"/>
                            <a:ea typeface="Calibri" panose="020F0502020204030204" pitchFamily="34" charset="0"/>
                            <a:cs typeface="Times New Roman" panose="02020603050405020304" pitchFamily="18" charset="0"/>
                          </a:rPr>
                          <m:t>12</m:t>
                        </m:r>
                      </m:num>
                      <m:den>
                        <m:r>
                          <a:rPr lang="en-US" sz="2800" b="0" i="1">
                            <a:latin typeface="Cambria Math" panose="02040503050406030204" pitchFamily="18" charset="0"/>
                            <a:ea typeface="Calibri" panose="020F0502020204030204" pitchFamily="34" charset="0"/>
                            <a:cs typeface="Times New Roman" panose="02020603050405020304" pitchFamily="18" charset="0"/>
                          </a:rPr>
                          <m:t>36</m:t>
                        </m:r>
                      </m:den>
                    </m:f>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b="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D</a:t>
                </a:r>
                <a:r>
                  <a:rPr lang="en-US"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800" i="1">
                            <a:latin typeface="Cambria Math"/>
                            <a:ea typeface="Calibri" panose="020F0502020204030204" pitchFamily="34" charset="0"/>
                            <a:cs typeface="Times New Roman" panose="02020603050405020304" pitchFamily="18" charset="0"/>
                          </a:rPr>
                        </m:ctrlPr>
                      </m:fPr>
                      <m:num>
                        <m:r>
                          <a:rPr lang="en-US" sz="2800" b="0" i="1">
                            <a:latin typeface="Cambria Math" panose="02040503050406030204" pitchFamily="18" charset="0"/>
                            <a:ea typeface="Calibri" panose="020F0502020204030204" pitchFamily="34" charset="0"/>
                            <a:cs typeface="Times New Roman" panose="02020603050405020304" pitchFamily="18" charset="0"/>
                          </a:rPr>
                          <m:t>14</m:t>
                        </m:r>
                      </m:num>
                      <m:den>
                        <m:r>
                          <a:rPr lang="en-US" sz="2800" b="0" i="1">
                            <a:latin typeface="Cambria Math" panose="02040503050406030204" pitchFamily="18" charset="0"/>
                            <a:ea typeface="Calibri" panose="020F0502020204030204" pitchFamily="34" charset="0"/>
                            <a:cs typeface="Times New Roman" panose="02020603050405020304" pitchFamily="18" charset="0"/>
                          </a:rPr>
                          <m:t>36</m:t>
                        </m:r>
                      </m:den>
                    </m:f>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4" name="Hình chữ nhật 2">
                <a:extLst>
                  <a:ext uri="{FF2B5EF4-FFF2-40B4-BE49-F238E27FC236}">
                    <a16:creationId xmlns:a16="http://schemas.microsoft.com/office/drawing/2014/main" xmlns="" xmlns:a14="http://schemas.microsoft.com/office/drawing/2010/main" id="{58518D93-089D-4538-A1F9-2EEB3B2E162F}"/>
                  </a:ext>
                </a:extLst>
              </p:cNvPr>
              <p:cNvSpPr>
                <a:spLocks noRot="1" noChangeAspect="1" noMove="1" noResize="1" noEditPoints="1" noAdjustHandles="1" noChangeArrowheads="1" noChangeShapeType="1" noTextEdit="1"/>
              </p:cNvSpPr>
              <p:nvPr/>
            </p:nvSpPr>
            <p:spPr>
              <a:xfrm>
                <a:off x="263356" y="116632"/>
                <a:ext cx="11761004" cy="1986185"/>
              </a:xfrm>
              <a:prstGeom prst="rect">
                <a:avLst/>
              </a:prstGeom>
              <a:blipFill rotWithShape="1">
                <a:blip r:embed="rId2"/>
                <a:stretch>
                  <a:fillRect l="-1295" t="-2761" b="-27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ình chữ nhật 6">
                <a:extLst>
                  <a:ext uri="{FF2B5EF4-FFF2-40B4-BE49-F238E27FC236}">
                    <a16:creationId xmlns:a16="http://schemas.microsoft.com/office/drawing/2014/main" xmlns="" id="{615AA3FA-2F8B-4ECC-94EF-610A556A9C42}"/>
                  </a:ext>
                </a:extLst>
              </p:cNvPr>
              <p:cNvSpPr/>
              <p:nvPr/>
            </p:nvSpPr>
            <p:spPr>
              <a:xfrm>
                <a:off x="263356" y="2043954"/>
                <a:ext cx="11734798" cy="4948727"/>
              </a:xfrm>
              <a:prstGeom prst="rect">
                <a:avLst/>
              </a:prstGeom>
            </p:spPr>
            <p:txBody>
              <a:bodyPr wrap="square">
                <a:spAutoFit/>
              </a:bodyPr>
              <a:lstStyle/>
              <a:p>
                <a:pPr lvl="0" algn="just">
                  <a:lnSpc>
                    <a:spcPct val="115000"/>
                  </a:lnSpc>
                  <a:tabLst>
                    <a:tab pos="0" algn="l"/>
                    <a:tab pos="2160270" algn="l"/>
                    <a:tab pos="3599815" algn="l"/>
                    <a:tab pos="5039995" algn="l"/>
                  </a:tabLst>
                </a:pPr>
                <a:r>
                  <a:rPr lang="pt-BR" sz="3200" b="1">
                    <a:solidFill>
                      <a:srgbClr val="0000FF"/>
                    </a:solidFill>
                    <a:latin typeface="Times New Roman" panose="02020603050405020304" pitchFamily="18" charset="0"/>
                    <a:ea typeface="Times New Roman" panose="02020603050405020304" pitchFamily="18" charset="0"/>
                  </a:rPr>
                  <a:t>Lời giải:</a:t>
                </a:r>
                <a:endParaRPr lang="vi-VN" sz="3200" b="1">
                  <a:solidFill>
                    <a:srgbClr val="0000FF"/>
                  </a:solidFill>
                  <a:latin typeface="Times New Roman" panose="02020603050405020304" pitchFamily="18" charset="0"/>
                  <a:ea typeface="Times New Roman" panose="02020603050405020304" pitchFamily="18" charset="0"/>
                </a:endParaRPr>
              </a:p>
              <a:p>
                <a:pPr lvl="0">
                  <a:lnSpc>
                    <a:spcPct val="115000"/>
                  </a:lnSpc>
                </a:pPr>
                <a14:m>
                  <m:oMathPara xmlns:m="http://schemas.openxmlformats.org/officeDocument/2006/math">
                    <m:oMathParaPr>
                      <m:jc m:val="centerGroup"/>
                    </m:oMathParaPr>
                    <m:oMath xmlns:m="http://schemas.openxmlformats.org/officeDocument/2006/math">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𝑛</m:t>
                      </m:r>
                      <m:d>
                        <m:dPr>
                          <m:ctrlPr>
                            <a:rPr kumimoji="0" lang="en-US" sz="2800" b="0" i="1" u="none" strike="noStrike" kern="0" cap="none" spc="0" normalizeH="0" baseline="0" noProof="0">
                              <a:ln>
                                <a:noFill/>
                              </a:ln>
                              <a:solidFill>
                                <a:sysClr val="windowText" lastClr="000000"/>
                              </a:solidFill>
                              <a:effectLst/>
                              <a:uLnTx/>
                              <a:uFillTx/>
                              <a:latin typeface="Cambria Math"/>
                              <a:ea typeface="Calibri" panose="020F0502020204030204" pitchFamily="34" charset="0"/>
                              <a:cs typeface="Times New Roman" panose="02020603050405020304" pitchFamily="18" charset="0"/>
                            </a:rPr>
                          </m:ctrlPr>
                        </m:dPr>
                        <m:e>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𝛺</m:t>
                          </m:r>
                        </m:e>
                      </m:d>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6</m:t>
                      </m:r>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6</m:t>
                      </m:r>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36</m:t>
                      </m:r>
                    </m:oMath>
                  </m:oMathPara>
                </a14:m>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3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gieo</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mặt</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sáu</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chấm</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xuất</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ít</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lần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defTabSz="914400" eaLnBrk="1" fontAlgn="auto" latinLnBrk="0" hangingPunct="1">
                  <a:lnSpc>
                    <a:spcPct val="13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Xuất</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lần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đầu</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1.5</a:t>
                </a:r>
              </a:p>
              <a:p>
                <a:pPr marL="0" marR="0" lvl="0" indent="0" defTabSz="914400" eaLnBrk="1" fontAlgn="auto" latinLnBrk="0" hangingPunct="1">
                  <a:lnSpc>
                    <a:spcPct val="13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Xuất</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lần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5.1</a:t>
                </a:r>
              </a:p>
              <a:p>
                <a:pPr marL="0" marR="0" lvl="0" indent="0" defTabSz="914400" eaLnBrk="1" fontAlgn="auto" latinLnBrk="0" hangingPunct="1">
                  <a:lnSpc>
                    <a:spcPct val="13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Xuất</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lần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 </a:t>
                </a:r>
              </a:p>
              <a:p>
                <a:pPr marL="0" marR="0" lvl="0" indent="0" defTabSz="914400" eaLnBrk="1" fontAlgn="auto" latinLnBrk="0" hangingPunct="1">
                  <a:lnSpc>
                    <a:spcPct val="13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𝑛</m:t>
                      </m:r>
                      <m:d>
                        <m:dPr>
                          <m:ctrlPr>
                            <a:rPr kumimoji="0" lang="en-US" sz="2800" b="0" i="1" u="none" strike="noStrike" kern="0" cap="none" spc="0" normalizeH="0" baseline="0" noProof="0">
                              <a:ln>
                                <a:noFill/>
                              </a:ln>
                              <a:solidFill>
                                <a:sysClr val="windowText" lastClr="000000"/>
                              </a:solidFill>
                              <a:effectLst/>
                              <a:uLnTx/>
                              <a:uFillTx/>
                              <a:latin typeface="Cambria Math"/>
                              <a:ea typeface="Calibri" panose="020F0502020204030204" pitchFamily="34" charset="0"/>
                              <a:cs typeface="Times New Roman" panose="02020603050405020304" pitchFamily="18" charset="0"/>
                            </a:rPr>
                          </m:ctrlPr>
                        </m:dPr>
                        <m:e>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e>
                      </m:d>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11</m:t>
                      </m:r>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Cambria Math" panose="02040503050406030204" pitchFamily="18" charset="0"/>
                        </a:rPr>
                        <m:t>⇒</m:t>
                      </m:r>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d>
                        <m:dPr>
                          <m:ctrlPr>
                            <a:rPr kumimoji="0" lang="en-US" sz="2800" b="0" i="1" u="none" strike="noStrike" kern="0" cap="none" spc="0" normalizeH="0" baseline="0" noProof="0">
                              <a:ln>
                                <a:noFill/>
                              </a:ln>
                              <a:solidFill>
                                <a:sysClr val="windowText" lastClr="000000"/>
                              </a:solidFill>
                              <a:effectLst/>
                              <a:uLnTx/>
                              <a:uFillTx/>
                              <a:latin typeface="Cambria Math"/>
                              <a:ea typeface="Calibri" panose="020F0502020204030204" pitchFamily="34" charset="0"/>
                              <a:cs typeface="Times New Roman" panose="02020603050405020304" pitchFamily="18" charset="0"/>
                            </a:rPr>
                          </m:ctrlPr>
                        </m:dPr>
                        <m:e>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e>
                      </m:d>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2800" b="0" i="1" u="none" strike="noStrike" kern="0" cap="none" spc="0" normalizeH="0" baseline="0" noProof="0">
                              <a:ln>
                                <a:noFill/>
                              </a:ln>
                              <a:solidFill>
                                <a:sysClr val="windowText" lastClr="000000"/>
                              </a:solidFill>
                              <a:effectLst/>
                              <a:uLnTx/>
                              <a:uFillTx/>
                              <a:latin typeface="Cambria Math"/>
                              <a:ea typeface="Calibri" panose="020F0502020204030204" pitchFamily="34" charset="0"/>
                              <a:cs typeface="Times New Roman" panose="02020603050405020304" pitchFamily="18" charset="0"/>
                            </a:rPr>
                          </m:ctrlPr>
                        </m:fPr>
                        <m:num>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11</m:t>
                          </m:r>
                        </m:num>
                        <m:den>
                          <m:r>
                            <a:rPr kumimoji="0" lang="en-US" sz="2800" b="0" i="1" u="none" strike="noStrike" kern="0" cap="none" spc="0" normalizeH="0" baseline="0" noProof="0">
                              <a:ln>
                                <a:noFill/>
                              </a:ln>
                              <a:solidFill>
                                <a:sysClr val="windowText" lastClr="000000"/>
                              </a:solidFill>
                              <a:effectLst/>
                              <a:uLnTx/>
                              <a:uFillTx/>
                              <a:latin typeface="Cambria Math" panose="02040503050406030204" pitchFamily="18" charset="0"/>
                              <a:ea typeface="Calibri" panose="020F0502020204030204" pitchFamily="34" charset="0"/>
                              <a:cs typeface="Times New Roman" panose="02020603050405020304" pitchFamily="18" charset="0"/>
                            </a:rPr>
                            <m:t>36</m:t>
                          </m:r>
                        </m:den>
                      </m:f>
                    </m:oMath>
                  </m:oMathPara>
                </a14:m>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endParaRPr kumimoji="0" lang="en-US" sz="2800" b="0" i="0" u="none" strike="noStrike" kern="0" cap="none" spc="0" normalizeH="0" baseline="0" noProof="0" dirty="0">
                  <a:ln>
                    <a:noFill/>
                  </a:ln>
                  <a:solidFill>
                    <a:sysClr val="windowText" lastClr="000000"/>
                  </a:solidFill>
                  <a:effectLst/>
                  <a:uLnTx/>
                  <a:uFillTx/>
                </a:endParaRPr>
              </a:p>
            </p:txBody>
          </p:sp>
        </mc:Choice>
        <mc:Fallback xmlns="">
          <p:sp>
            <p:nvSpPr>
              <p:cNvPr id="5" name="Hình chữ nhật 6">
                <a:extLst>
                  <a:ext uri="{FF2B5EF4-FFF2-40B4-BE49-F238E27FC236}">
                    <a16:creationId xmlns:a16="http://schemas.microsoft.com/office/drawing/2014/main" xmlns="" xmlns:a14="http://schemas.microsoft.com/office/drawing/2010/main" id="{615AA3FA-2F8B-4ECC-94EF-610A556A9C42}"/>
                  </a:ext>
                </a:extLst>
              </p:cNvPr>
              <p:cNvSpPr>
                <a:spLocks noRot="1" noChangeAspect="1" noMove="1" noResize="1" noEditPoints="1" noAdjustHandles="1" noChangeArrowheads="1" noChangeShapeType="1" noTextEdit="1"/>
              </p:cNvSpPr>
              <p:nvPr/>
            </p:nvSpPr>
            <p:spPr>
              <a:xfrm>
                <a:off x="263356" y="2043954"/>
                <a:ext cx="11734798" cy="4948727"/>
              </a:xfrm>
              <a:prstGeom prst="rect">
                <a:avLst/>
              </a:prstGeom>
              <a:blipFill rotWithShape="1">
                <a:blip r:embed="rId3"/>
                <a:stretch>
                  <a:fillRect l="-1299" t="-1108"/>
                </a:stretch>
              </a:blipFill>
            </p:spPr>
            <p:txBody>
              <a:bodyPr/>
              <a:lstStyle/>
              <a:p>
                <a:r>
                  <a:rPr lang="en-US">
                    <a:noFill/>
                  </a:rPr>
                  <a:t> </a:t>
                </a:r>
              </a:p>
            </p:txBody>
          </p:sp>
        </mc:Fallback>
      </mc:AlternateContent>
      <p:sp>
        <p:nvSpPr>
          <p:cNvPr id="6" name="Oval 5"/>
          <p:cNvSpPr/>
          <p:nvPr/>
        </p:nvSpPr>
        <p:spPr>
          <a:xfrm>
            <a:off x="3131093" y="1561354"/>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55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500"/>
                                        <p:tgtEl>
                                          <p:spTgt spid="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fade">
                                      <p:cBhvr>
                                        <p:cTn id="45" dur="500"/>
                                        <p:tgtEl>
                                          <p:spTgt spid="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Effect transition="in" filter="fade">
                                      <p:cBhvr>
                                        <p:cTn id="5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ình chữ nhật 10">
                <a:extLst>
                  <a:ext uri="{FF2B5EF4-FFF2-40B4-BE49-F238E27FC236}">
                    <a16:creationId xmlns:a16="http://schemas.microsoft.com/office/drawing/2014/main" xmlns="" id="{06F0D7EA-303F-459D-97D8-BAA210657D89}"/>
                  </a:ext>
                </a:extLst>
              </p:cNvPr>
              <p:cNvSpPr/>
              <p:nvPr/>
            </p:nvSpPr>
            <p:spPr>
              <a:xfrm>
                <a:off x="0" y="188640"/>
                <a:ext cx="11993880" cy="1876155"/>
              </a:xfrm>
              <a:prstGeom prst="rect">
                <a:avLst/>
              </a:prstGeom>
            </p:spPr>
            <p:txBody>
              <a:bodyPr wrap="square">
                <a:spAutoFit/>
              </a:bodyPr>
              <a:lstStyle/>
              <a:p>
                <a:pPr algn="just">
                  <a:lnSpc>
                    <a:spcPct val="115000"/>
                  </a:lnSpc>
                  <a:spcBef>
                    <a:spcPts val="600"/>
                  </a:spcBef>
                  <a:spcAft>
                    <a:spcPts val="0"/>
                  </a:spcAft>
                  <a:tabLst>
                    <a:tab pos="0" algn="l"/>
                  </a:tabLst>
                </a:pPr>
                <a:r>
                  <a:rPr lang="en-US" sz="28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7.</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giỏ</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5</m:t>
                    </m:r>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ngẫu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latin typeface="Times New Roman" panose="02020603050405020304" pitchFamily="18" charset="0"/>
                    <a:ea typeface="Calibri" panose="020F0502020204030204" pitchFamily="34" charset="0"/>
                    <a:cs typeface="Times New Roman" panose="02020603050405020304" pitchFamily="18" charset="0"/>
                  </a:rPr>
                  <a:t> ra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2</m:t>
                    </m:r>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suất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2</m:t>
                    </m:r>
                  </m:oMath>
                </a14:m>
                <a:r>
                  <a:rPr lang="en-US" sz="28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629920" indent="-629920" algn="just">
                  <a:lnSpc>
                    <a:spcPct val="115000"/>
                  </a:lnSpc>
                  <a:spcBef>
                    <a:spcPts val="600"/>
                  </a:spcBef>
                  <a:spcAft>
                    <a:spcPts val="0"/>
                  </a:spcAft>
                  <a:tabLst>
                    <a:tab pos="629920" algn="l"/>
                  </a:tabLst>
                </a:pP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800" i="1">
                            <a:latin typeface="Cambria Math"/>
                            <a:ea typeface="Calibri" panose="020F0502020204030204" pitchFamily="34" charset="0"/>
                            <a:cs typeface="Times New Roman" panose="02020603050405020304" pitchFamily="18" charset="0"/>
                          </a:rPr>
                        </m:ctrlPr>
                      </m:fPr>
                      <m:num>
                        <m:r>
                          <a:rPr lang="en-US" sz="2800" b="0" i="1">
                            <a:latin typeface="Cambria Math"/>
                            <a:ea typeface="Calibri" panose="020F0502020204030204" pitchFamily="34" charset="0"/>
                            <a:cs typeface="Times New Roman" panose="02020603050405020304" pitchFamily="18" charset="0"/>
                          </a:rPr>
                          <m:t>1</m:t>
                        </m:r>
                      </m:num>
                      <m:den>
                        <m:r>
                          <a:rPr lang="en-US" sz="2800" b="0" i="1">
                            <a:latin typeface="Cambria Math"/>
                            <a:ea typeface="Calibri" panose="020F0502020204030204" pitchFamily="34" charset="0"/>
                            <a:cs typeface="Times New Roman" panose="02020603050405020304" pitchFamily="18" charset="0"/>
                          </a:rPr>
                          <m:t>24</m:t>
                        </m:r>
                      </m:den>
                    </m:f>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800" i="1">
                            <a:latin typeface="Cambria Math"/>
                            <a:ea typeface="Calibri" panose="020F0502020204030204" pitchFamily="34" charset="0"/>
                            <a:cs typeface="Times New Roman" panose="02020603050405020304" pitchFamily="18" charset="0"/>
                          </a:rPr>
                        </m:ctrlPr>
                      </m:fPr>
                      <m:num>
                        <m:r>
                          <a:rPr lang="en-US" sz="2800" b="0" i="1">
                            <a:latin typeface="Cambria Math"/>
                            <a:ea typeface="Calibri" panose="020F0502020204030204" pitchFamily="34" charset="0"/>
                            <a:cs typeface="Times New Roman" panose="02020603050405020304" pitchFamily="18" charset="0"/>
                          </a:rPr>
                          <m:t>1</m:t>
                        </m:r>
                      </m:num>
                      <m:den>
                        <m:r>
                          <a:rPr lang="en-US" sz="2800" b="0" i="1">
                            <a:latin typeface="Cambria Math"/>
                            <a:ea typeface="Calibri" panose="020F0502020204030204" pitchFamily="34" charset="0"/>
                            <a:cs typeface="Times New Roman" panose="02020603050405020304" pitchFamily="18" charset="0"/>
                          </a:rPr>
                          <m:t>18</m:t>
                        </m:r>
                      </m:den>
                    </m:f>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C. </a:t>
                </a:r>
                <a14:m>
                  <m:oMath xmlns:m="http://schemas.openxmlformats.org/officeDocument/2006/math">
                    <m:f>
                      <m:fPr>
                        <m:ctrlPr>
                          <a:rPr lang="en-US" sz="2800" i="1">
                            <a:latin typeface="Cambria Math"/>
                            <a:ea typeface="Calibri" panose="020F0502020204030204" pitchFamily="34" charset="0"/>
                            <a:cs typeface="Times New Roman" panose="02020603050405020304" pitchFamily="18" charset="0"/>
                          </a:rPr>
                        </m:ctrlPr>
                      </m:fPr>
                      <m:num>
                        <m:r>
                          <a:rPr lang="en-US" sz="2800" b="0" i="1">
                            <a:latin typeface="Cambria Math"/>
                            <a:ea typeface="Calibri" panose="020F0502020204030204" pitchFamily="34" charset="0"/>
                            <a:cs typeface="Times New Roman" panose="02020603050405020304" pitchFamily="18" charset="0"/>
                          </a:rPr>
                          <m:t>1</m:t>
                        </m:r>
                      </m:num>
                      <m:den>
                        <m:r>
                          <a:rPr lang="en-US" sz="2800" b="0" i="1">
                            <a:latin typeface="Cambria Math"/>
                            <a:ea typeface="Calibri" panose="020F0502020204030204" pitchFamily="34" charset="0"/>
                            <a:cs typeface="Times New Roman" panose="02020603050405020304" pitchFamily="18" charset="0"/>
                          </a:rPr>
                          <m:t>9</m:t>
                        </m:r>
                      </m:den>
                    </m:f>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800" i="1">
                            <a:latin typeface="Cambria Math"/>
                            <a:ea typeface="Calibri" panose="020F0502020204030204" pitchFamily="34" charset="0"/>
                            <a:cs typeface="Times New Roman" panose="02020603050405020304" pitchFamily="18" charset="0"/>
                          </a:rPr>
                        </m:ctrlPr>
                      </m:fPr>
                      <m:num>
                        <m:r>
                          <a:rPr lang="en-US" sz="2800" b="0" i="1">
                            <a:latin typeface="Cambria Math"/>
                            <a:ea typeface="Calibri" panose="020F0502020204030204" pitchFamily="34" charset="0"/>
                            <a:cs typeface="Times New Roman" panose="02020603050405020304" pitchFamily="18" charset="0"/>
                          </a:rPr>
                          <m:t>1</m:t>
                        </m:r>
                      </m:num>
                      <m:den>
                        <m:r>
                          <a:rPr lang="en-US" sz="2800" b="0" i="1">
                            <a:latin typeface="Cambria Math"/>
                            <a:ea typeface="Calibri" panose="020F0502020204030204" pitchFamily="34" charset="0"/>
                            <a:cs typeface="Times New Roman" panose="02020603050405020304" pitchFamily="18" charset="0"/>
                          </a:rPr>
                          <m:t>5</m:t>
                        </m:r>
                      </m:den>
                    </m:f>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4" name="Hình chữ nhật 10">
                <a:extLst>
                  <a:ext uri="{FF2B5EF4-FFF2-40B4-BE49-F238E27FC236}">
                    <a16:creationId xmlns:a16="http://schemas.microsoft.com/office/drawing/2014/main" xmlns="" xmlns:a14="http://schemas.microsoft.com/office/drawing/2010/main" id="{06F0D7EA-303F-459D-97D8-BAA210657D89}"/>
                  </a:ext>
                </a:extLst>
              </p:cNvPr>
              <p:cNvSpPr>
                <a:spLocks noRot="1" noChangeAspect="1" noMove="1" noResize="1" noEditPoints="1" noAdjustHandles="1" noChangeArrowheads="1" noChangeShapeType="1" noTextEdit="1"/>
              </p:cNvSpPr>
              <p:nvPr/>
            </p:nvSpPr>
            <p:spPr>
              <a:xfrm>
                <a:off x="0" y="188640"/>
                <a:ext cx="11993880" cy="1876155"/>
              </a:xfrm>
              <a:prstGeom prst="rect">
                <a:avLst/>
              </a:prstGeom>
              <a:blipFill rotWithShape="1">
                <a:blip r:embed="rId2"/>
                <a:stretch>
                  <a:fillRect l="-1016" t="-1948" r="-1016" b="-29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Hình chữ nhật 12">
                <a:extLst>
                  <a:ext uri="{FF2B5EF4-FFF2-40B4-BE49-F238E27FC236}">
                    <a16:creationId xmlns:a16="http://schemas.microsoft.com/office/drawing/2014/main" xmlns="" id="{D5EC7F5D-FBA7-413A-876F-4E55358FE78E}"/>
                  </a:ext>
                </a:extLst>
              </p:cNvPr>
              <p:cNvSpPr/>
              <p:nvPr/>
            </p:nvSpPr>
            <p:spPr>
              <a:xfrm>
                <a:off x="90150" y="2398440"/>
                <a:ext cx="11813580" cy="3824060"/>
              </a:xfrm>
              <a:prstGeom prst="rect">
                <a:avLst/>
              </a:prstGeom>
            </p:spPr>
            <p:txBody>
              <a:bodyPr wrap="square">
                <a:spAutoFit/>
              </a:bodyPr>
              <a:lstStyle/>
              <a:p>
                <a:pPr lvl="0" algn="just">
                  <a:lnSpc>
                    <a:spcPct val="115000"/>
                  </a:lnSpc>
                  <a:tabLst>
                    <a:tab pos="0" algn="l"/>
                    <a:tab pos="2160270" algn="l"/>
                    <a:tab pos="3599815" algn="l"/>
                    <a:tab pos="5039995" algn="l"/>
                  </a:tabLst>
                </a:pPr>
                <a:r>
                  <a:rPr lang="pt-B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15000"/>
                  </a:lnSpc>
                </a:pPr>
                <a:r>
                  <a:rPr lang="en-US" sz="280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Lấy </a:t>
                </a:r>
                <a14:m>
                  <m:oMath xmlns:m="http://schemas.openxmlformats.org/officeDocument/2006/math">
                    <m:r>
                      <a:rPr lang="en-US" sz="2800" i="1">
                        <a:solidFill>
                          <a:srgbClr val="0D0D0D"/>
                        </a:solidFill>
                        <a:latin typeface="Cambria Math" panose="02040503050406030204" pitchFamily="18" charset="0"/>
                        <a:ea typeface="Calibri" panose="020F0502020204030204" pitchFamily="34" charset="0"/>
                        <a:cs typeface="Times New Roman" panose="02020603050405020304" pitchFamily="18" charset="0"/>
                      </a:rPr>
                      <m:t>2</m:t>
                    </m:r>
                  </m:oMath>
                </a14:m>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10</m:t>
                    </m:r>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i="1" dirty="0">
                  <a:latin typeface="Cambria Math" panose="02040503050406030204" pitchFamily="18" charset="0"/>
                  <a:ea typeface="Calibri" panose="020F0502020204030204" pitchFamily="34" charset="0"/>
                  <a:cs typeface="Times New Roman" panose="02020603050405020304" pitchFamily="18" charset="0"/>
                </a:endParaRPr>
              </a:p>
              <a:p>
                <a:pPr marL="20955">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𝑛</m:t>
                      </m:r>
                      <m:d>
                        <m:dPr>
                          <m:ctrlPr>
                            <a:rPr lang="en-US" sz="2800" i="1">
                              <a:latin typeface="Cambria Math"/>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𝛺</m:t>
                          </m:r>
                        </m:e>
                      </m:d>
                      <m:r>
                        <a:rPr lang="en-US" sz="2800"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800" i="1">
                              <a:latin typeface="Cambria Math"/>
                              <a:ea typeface="Calibri" panose="020F0502020204030204" pitchFamily="34" charset="0"/>
                              <a:cs typeface="Times New Roman" panose="02020603050405020304" pitchFamily="18" charset="0"/>
                            </a:rPr>
                          </m:ctrlPr>
                        </m:sSubSup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latin typeface="Cambria Math" panose="02040503050406030204" pitchFamily="18" charset="0"/>
                              <a:ea typeface="Calibri" panose="020F0502020204030204" pitchFamily="34" charset="0"/>
                              <a:cs typeface="Times New Roman" panose="02020603050405020304" pitchFamily="18" charset="0"/>
                            </a:rPr>
                            <m:t>10</m:t>
                          </m:r>
                        </m:sub>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bSup>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45</m:t>
                      </m:r>
                    </m:oMath>
                  </m:oMathPara>
                </a14:m>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0955">
                  <a:lnSpc>
                    <a:spcPct val="115000"/>
                  </a:lnSpc>
                  <a:spcBef>
                    <a:spcPts val="0"/>
                  </a:spcBef>
                  <a:spcAft>
                    <a:spcPts val="1000"/>
                  </a:spcAft>
                </a:pP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Lấy</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rgbClr val="0D0D0D"/>
                        </a:solidFill>
                        <a:latin typeface="Cambria Math" panose="02040503050406030204" pitchFamily="18" charset="0"/>
                        <a:ea typeface="Calibri" panose="020F0502020204030204" pitchFamily="34" charset="0"/>
                        <a:cs typeface="Times New Roman" panose="02020603050405020304" pitchFamily="18" charset="0"/>
                      </a:rPr>
                      <m:t>2</m:t>
                    </m:r>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10</m:t>
                    </m:r>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𝑛</m:t>
                    </m:r>
                    <m:d>
                      <m:dPr>
                        <m:ctrlPr>
                          <a:rPr lang="en-US" sz="2800" i="1">
                            <a:latin typeface="Cambria Math"/>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𝐴</m:t>
                        </m:r>
                      </m:e>
                    </m:d>
                    <m:r>
                      <a:rPr lang="en-US" sz="2800"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800" i="1">
                            <a:latin typeface="Cambria Math"/>
                            <a:ea typeface="Calibri" panose="020F0502020204030204" pitchFamily="34" charset="0"/>
                            <a:cs typeface="Times New Roman" panose="02020603050405020304" pitchFamily="18" charset="0"/>
                          </a:rPr>
                        </m:ctrlPr>
                      </m:sSubSup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latin typeface="Cambria Math" panose="02040503050406030204" pitchFamily="18" charset="0"/>
                            <a:ea typeface="Calibri" panose="020F0502020204030204" pitchFamily="34" charset="0"/>
                            <a:cs typeface="Times New Roman" panose="02020603050405020304" pitchFamily="18" charset="0"/>
                          </a:rPr>
                          <m:t>5</m:t>
                        </m:r>
                      </m:sub>
                      <m:sup>
                        <m:r>
                          <a:rPr lang="en-US" sz="2800" i="1">
                            <a:latin typeface="Cambria Math" panose="02040503050406030204" pitchFamily="18" charset="0"/>
                            <a:ea typeface="Calibri" panose="020F0502020204030204" pitchFamily="34" charset="0"/>
                            <a:cs typeface="Times New Roman" panose="02020603050405020304" pitchFamily="18" charset="0"/>
                          </a:rPr>
                          <m:t>1</m:t>
                        </m:r>
                      </m:sup>
                    </m:sSubSup>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5</m:t>
                    </m:r>
                  </m:oMath>
                </a14:m>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0955">
                  <a:lnSpc>
                    <a:spcPct val="115000"/>
                  </a:lnSpc>
                  <a:spcBef>
                    <a:spcPts val="0"/>
                  </a:spcBef>
                  <a:spcAft>
                    <a:spcPts val="1000"/>
                  </a:spcAft>
                </a:pP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Xác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suất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a:p>
                <a:pPr marL="20955">
                  <a:lnSpc>
                    <a:spcPct val="115000"/>
                  </a:lnSpc>
                  <a:spcBef>
                    <a:spcPts val="0"/>
                  </a:spcBef>
                  <a:spcAft>
                    <a:spcPts val="1000"/>
                  </a:spcAft>
                </a:pP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𝑃</m:t>
                    </m:r>
                    <m:d>
                      <m:dPr>
                        <m:ctrlPr>
                          <a:rPr lang="en-US" sz="2800" i="1">
                            <a:latin typeface="Cambria Math"/>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𝐴</m:t>
                        </m:r>
                      </m:e>
                    </m:d>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latin typeface="Cambria Math"/>
                            <a:ea typeface="Calibri" panose="020F0502020204030204" pitchFamily="34" charset="0"/>
                            <a:cs typeface="Times New Roman" panose="02020603050405020304" pitchFamily="18" charset="0"/>
                          </a:rPr>
                        </m:ctrlPr>
                      </m:fPr>
                      <m:num>
                        <m:r>
                          <a:rPr lang="en-US" sz="2800" i="1">
                            <a:latin typeface="Cambria Math" panose="02040503050406030204" pitchFamily="18" charset="0"/>
                            <a:ea typeface="Calibri" panose="020F0502020204030204" pitchFamily="34" charset="0"/>
                            <a:cs typeface="Times New Roman" panose="02020603050405020304" pitchFamily="18" charset="0"/>
                          </a:rPr>
                          <m:t>1</m:t>
                        </m:r>
                      </m:num>
                      <m:den>
                        <m:r>
                          <a:rPr lang="en-US" sz="2800" i="1">
                            <a:latin typeface="Cambria Math" panose="02040503050406030204" pitchFamily="18" charset="0"/>
                            <a:ea typeface="Calibri" panose="020F0502020204030204" pitchFamily="34" charset="0"/>
                            <a:cs typeface="Times New Roman" panose="02020603050405020304" pitchFamily="18" charset="0"/>
                          </a:rPr>
                          <m:t>9</m:t>
                        </m:r>
                      </m:den>
                    </m:f>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mc:Choice>
        <mc:Fallback>
          <p:sp>
            <p:nvSpPr>
              <p:cNvPr id="5" name="Hình chữ nhật 12">
                <a:extLst>
                  <a:ext uri="{FF2B5EF4-FFF2-40B4-BE49-F238E27FC236}">
                    <a16:creationId xmlns:a16="http://schemas.microsoft.com/office/drawing/2014/main" xmlns="" xmlns:a14="http://schemas.microsoft.com/office/drawing/2010/main" id="{D5EC7F5D-FBA7-413A-876F-4E55358FE78E}"/>
                  </a:ext>
                </a:extLst>
              </p:cNvPr>
              <p:cNvSpPr>
                <a:spLocks noRot="1" noChangeAspect="1" noMove="1" noResize="1" noEditPoints="1" noAdjustHandles="1" noChangeArrowheads="1" noChangeShapeType="1" noTextEdit="1"/>
              </p:cNvSpPr>
              <p:nvPr/>
            </p:nvSpPr>
            <p:spPr>
              <a:xfrm>
                <a:off x="90150" y="2398440"/>
                <a:ext cx="11813580" cy="3824060"/>
              </a:xfrm>
              <a:prstGeom prst="rect">
                <a:avLst/>
              </a:prstGeom>
              <a:blipFill rotWithShape="1">
                <a:blip r:embed="rId3"/>
                <a:stretch>
                  <a:fillRect l="-1084" t="-955"/>
                </a:stretch>
              </a:blipFill>
            </p:spPr>
            <p:txBody>
              <a:bodyPr/>
              <a:lstStyle/>
              <a:p>
                <a:r>
                  <a:rPr lang="en-US">
                    <a:noFill/>
                  </a:rPr>
                  <a:t> </a:t>
                </a:r>
              </a:p>
            </p:txBody>
          </p:sp>
        </mc:Fallback>
      </mc:AlternateContent>
      <p:sp>
        <p:nvSpPr>
          <p:cNvPr id="6" name="Oval 5"/>
          <p:cNvSpPr/>
          <p:nvPr/>
        </p:nvSpPr>
        <p:spPr>
          <a:xfrm>
            <a:off x="6087652" y="1426789"/>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08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500"/>
                                        <p:tgtEl>
                                          <p:spTgt spid="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fade">
                                      <p:cBhvr>
                                        <p:cTn id="4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ình chữ nhật 3"/>
              <p:cNvSpPr/>
              <p:nvPr/>
            </p:nvSpPr>
            <p:spPr>
              <a:xfrm>
                <a:off x="243840" y="48012"/>
                <a:ext cx="11612880" cy="2427331"/>
              </a:xfrm>
              <a:prstGeom prst="rect">
                <a:avLst/>
              </a:prstGeom>
            </p:spPr>
            <p:txBody>
              <a:bodyPr wrap="square">
                <a:spAutoFit/>
              </a:bodyPr>
              <a:lstStyle/>
              <a:p>
                <a:pPr lvl="0" defTabSz="457200"/>
                <a:r>
                  <a:rPr lang="en-US" sz="28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8. </a:t>
                </a:r>
                <a:r>
                  <a:rPr lang="vi-VN" sz="2800">
                    <a:solidFill>
                      <a:prstClr val="black"/>
                    </a:solidFill>
                    <a:latin typeface="Times New Roman" panose="02020603050405020304" pitchFamily="18" charset="0"/>
                    <a:cs typeface="Times New Roman" panose="02020603050405020304" pitchFamily="18" charset="0"/>
                  </a:rPr>
                  <a:t>Có 3 chiếc hộp. Mỗi hộp chứa 4 tấm thẻ được đánh số từ 1 đến 4. Lấy ngẫu nhiên từ mỗi hộp một thẻ. Tính xác suất để 3 thẻ được lấy ra đều mang số chẵn</a:t>
                </a:r>
                <a:r>
                  <a:rPr lang="vi-VN" sz="2800" smtClean="0">
                    <a:solidFill>
                      <a:prstClr val="black"/>
                    </a:solidFill>
                    <a:latin typeface="Times New Roman" panose="02020603050405020304" pitchFamily="18" charset="0"/>
                    <a:cs typeface="Times New Roman" panose="02020603050405020304" pitchFamily="18" charset="0"/>
                  </a:rPr>
                  <a:t>.</a:t>
                </a:r>
                <a:endParaRPr lang="en-US" sz="2800" smtClean="0">
                  <a:solidFill>
                    <a:prstClr val="black"/>
                  </a:solidFill>
                  <a:latin typeface="Times New Roman" panose="02020603050405020304" pitchFamily="18" charset="0"/>
                  <a:cs typeface="Times New Roman" panose="02020603050405020304" pitchFamily="18" charset="0"/>
                </a:endParaRPr>
              </a:p>
              <a:p>
                <a:pPr defTabSz="457200"/>
                <a:r>
                  <a:rPr lang="en-US" sz="2800" b="1" smtClean="0">
                    <a:solidFill>
                      <a:srgbClr val="0000FF"/>
                    </a:solidFill>
                    <a:latin typeface="Times New Roman" panose="02020603050405020304" pitchFamily="18" charset="0"/>
                    <a:cs typeface="Times New Roman" panose="02020603050405020304" pitchFamily="18" charset="0"/>
                  </a:rPr>
                  <a:t>A.</a:t>
                </a:r>
                <a:r>
                  <a:rPr lang="en-US" sz="2800" smtClean="0">
                    <a:solidFill>
                      <a:prstClr val="black"/>
                    </a:solidFill>
                    <a:cs typeface="Times New Roman" panose="02020603050405020304" pitchFamily="18" charset="0"/>
                  </a:rPr>
                  <a:t> </a:t>
                </a:r>
                <a14:m>
                  <m:oMath xmlns:m="http://schemas.openxmlformats.org/officeDocument/2006/math">
                    <m:f>
                      <m:fPr>
                        <m:ctrlPr>
                          <a:rPr lang="en-US" sz="2800" i="1">
                            <a:solidFill>
                              <a:prstClr val="black"/>
                            </a:solidFill>
                            <a:latin typeface="Cambria Math"/>
                            <a:cs typeface="Times New Roman" panose="02020603050405020304" pitchFamily="18" charset="0"/>
                          </a:rPr>
                        </m:ctrlPr>
                      </m:fPr>
                      <m:num>
                        <m:r>
                          <a:rPr lang="en-US" sz="2800">
                            <a:solidFill>
                              <a:prstClr val="black"/>
                            </a:solidFill>
                            <a:latin typeface="Cambria Math"/>
                            <a:cs typeface="Times New Roman" panose="02020603050405020304" pitchFamily="18" charset="0"/>
                          </a:rPr>
                          <m:t>2</m:t>
                        </m:r>
                      </m:num>
                      <m:den>
                        <m:r>
                          <a:rPr lang="en-US" sz="2800">
                            <a:solidFill>
                              <a:prstClr val="black"/>
                            </a:solidFill>
                            <a:latin typeface="Cambria Math"/>
                            <a:cs typeface="Times New Roman" panose="02020603050405020304" pitchFamily="18" charset="0"/>
                          </a:rPr>
                          <m:t>3</m:t>
                        </m:r>
                      </m:den>
                    </m:f>
                    <m:r>
                      <m:rPr>
                        <m:nor/>
                      </m:rPr>
                      <a:rPr lang="en-US" sz="2800" b="1" i="0" smtClean="0">
                        <a:solidFill>
                          <a:prstClr val="black"/>
                        </a:solidFill>
                        <a:latin typeface="Times New Roman" panose="02020603050405020304" pitchFamily="18" charset="0"/>
                        <a:cs typeface="Times New Roman" panose="02020603050405020304" pitchFamily="18" charset="0"/>
                      </a:rPr>
                      <m:t>                      </m:t>
                    </m:r>
                    <m:r>
                      <m:rPr>
                        <m:nor/>
                      </m:rPr>
                      <a:rPr lang="en-US" sz="28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m:t>B</m:t>
                    </m:r>
                    <m:r>
                      <m:rPr>
                        <m:nor/>
                      </m:rPr>
                      <a:rPr lang="en-US" sz="28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m:t>.</m:t>
                    </m:r>
                    <m:f>
                      <m:fPr>
                        <m:ctrlPr>
                          <a:rPr lang="en-US" sz="2800" i="1">
                            <a:solidFill>
                              <a:prstClr val="black"/>
                            </a:solidFill>
                            <a:latin typeface="Cambria Math"/>
                            <a:cs typeface="Times New Roman" panose="02020603050405020304" pitchFamily="18" charset="0"/>
                          </a:rPr>
                        </m:ctrlPr>
                      </m:fPr>
                      <m:num>
                        <m:r>
                          <a:rPr lang="en-US" sz="2800">
                            <a:solidFill>
                              <a:prstClr val="black"/>
                            </a:solidFill>
                            <a:latin typeface="Cambria Math"/>
                            <a:cs typeface="Times New Roman" panose="02020603050405020304" pitchFamily="18" charset="0"/>
                          </a:rPr>
                          <m:t>3</m:t>
                        </m:r>
                      </m:num>
                      <m:den>
                        <m:r>
                          <a:rPr lang="en-US" sz="2800">
                            <a:solidFill>
                              <a:prstClr val="black"/>
                            </a:solidFill>
                            <a:latin typeface="Cambria Math"/>
                            <a:cs typeface="Times New Roman" panose="02020603050405020304" pitchFamily="18" charset="0"/>
                          </a:rPr>
                          <m:t>32</m:t>
                        </m:r>
                      </m:den>
                    </m:f>
                    <m:r>
                      <a:rPr lang="en-US" sz="2800">
                        <a:solidFill>
                          <a:prstClr val="black"/>
                        </a:solidFill>
                        <a:latin typeface="Cambria Math"/>
                        <a:cs typeface="Times New Roman" panose="02020603050405020304" pitchFamily="18" charset="0"/>
                      </a:rPr>
                      <m:t> </m:t>
                    </m:r>
                    <m:r>
                      <a:rPr lang="en-US" sz="2800" b="0" i="0" smtClean="0">
                        <a:solidFill>
                          <a:prstClr val="black"/>
                        </a:solidFill>
                        <a:latin typeface="Cambria Math"/>
                        <a:cs typeface="Times New Roman" panose="02020603050405020304" pitchFamily="18" charset="0"/>
                      </a:rPr>
                      <m:t>                             </m:t>
                    </m:r>
                  </m:oMath>
                </a14:m>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800" b="1" kern="0" dirty="0" smtClean="0">
                    <a:solidFill>
                      <a:srgbClr val="2A4F86"/>
                    </a:solidFill>
                    <a:ea typeface="Calibri" panose="020F0502020204030204" pitchFamily="34" charset="0"/>
                    <a:cs typeface="Times New Roman" panose="02020603050405020304" pitchFamily="18" charset="0"/>
                  </a:rPr>
                  <a:t> </a:t>
                </a:r>
                <a14:m>
                  <m:oMath xmlns:m="http://schemas.openxmlformats.org/officeDocument/2006/math">
                    <m:f>
                      <m:fPr>
                        <m:ctrlPr>
                          <a:rPr lang="en-US" sz="2800" i="1">
                            <a:solidFill>
                              <a:prstClr val="black"/>
                            </a:solidFill>
                            <a:latin typeface="Cambria Math"/>
                            <a:cs typeface="Times New Roman" panose="02020603050405020304" pitchFamily="18" charset="0"/>
                          </a:rPr>
                        </m:ctrlPr>
                      </m:fPr>
                      <m:num>
                        <m:r>
                          <a:rPr lang="en-US" sz="2800">
                            <a:solidFill>
                              <a:prstClr val="black"/>
                            </a:solidFill>
                            <a:latin typeface="Cambria Math"/>
                            <a:cs typeface="Times New Roman" panose="02020603050405020304" pitchFamily="18" charset="0"/>
                          </a:rPr>
                          <m:t>1</m:t>
                        </m:r>
                      </m:num>
                      <m:den>
                        <m:r>
                          <a:rPr lang="en-US" sz="2800">
                            <a:solidFill>
                              <a:prstClr val="black"/>
                            </a:solidFill>
                            <a:latin typeface="Cambria Math"/>
                            <a:cs typeface="Times New Roman" panose="02020603050405020304" pitchFamily="18" charset="0"/>
                          </a:rPr>
                          <m:t>2</m:t>
                        </m:r>
                      </m:den>
                    </m:f>
                    <m:r>
                      <m:rPr>
                        <m:nor/>
                      </m:rPr>
                      <a:rPr lang="en-US" sz="2800" b="1" i="0" smtClean="0">
                        <a:solidFill>
                          <a:prstClr val="black"/>
                        </a:solidFill>
                        <a:latin typeface="Times New Roman" panose="02020603050405020304" pitchFamily="18" charset="0"/>
                        <a:cs typeface="Times New Roman" panose="02020603050405020304" pitchFamily="18" charset="0"/>
                      </a:rPr>
                      <m:t>                          </m:t>
                    </m:r>
                    <m:r>
                      <m:rPr>
                        <m:nor/>
                      </m:rPr>
                      <a:rPr lang="en-US" sz="2800" b="1">
                        <a:solidFill>
                          <a:srgbClr val="0000FF"/>
                        </a:solidFill>
                        <a:latin typeface="Times New Roman" panose="02020603050405020304" pitchFamily="18" charset="0"/>
                        <a:cs typeface="Times New Roman" panose="02020603050405020304" pitchFamily="18" charset="0"/>
                      </a:rPr>
                      <m:t>D</m:t>
                    </m:r>
                    <m:r>
                      <m:rPr>
                        <m:nor/>
                      </m:rPr>
                      <a:rPr lang="en-US" sz="2800" b="1">
                        <a:solidFill>
                          <a:srgbClr val="0000FF"/>
                        </a:solidFill>
                        <a:latin typeface="Times New Roman" panose="02020603050405020304" pitchFamily="18" charset="0"/>
                        <a:cs typeface="Times New Roman" panose="02020603050405020304" pitchFamily="18" charset="0"/>
                      </a:rPr>
                      <m:t>.</m:t>
                    </m:r>
                    <m:r>
                      <a:rPr lang="en-US" sz="2800" b="0" i="0" smtClean="0">
                        <a:solidFill>
                          <a:srgbClr val="0000FF"/>
                        </a:solidFill>
                        <a:latin typeface="Cambria Math"/>
                        <a:cs typeface="Times New Roman" panose="02020603050405020304" pitchFamily="18" charset="0"/>
                      </a:rPr>
                      <m:t>  </m:t>
                    </m:r>
                    <m:f>
                      <m:fPr>
                        <m:ctrlPr>
                          <a:rPr lang="en-US" sz="2800" i="1">
                            <a:solidFill>
                              <a:prstClr val="black"/>
                            </a:solidFill>
                            <a:latin typeface="Cambria Math"/>
                            <a:cs typeface="Times New Roman" panose="02020603050405020304" pitchFamily="18" charset="0"/>
                          </a:rPr>
                        </m:ctrlPr>
                      </m:fPr>
                      <m:num>
                        <m:r>
                          <a:rPr lang="en-US" sz="2800">
                            <a:solidFill>
                              <a:prstClr val="black"/>
                            </a:solidFill>
                            <a:latin typeface="Cambria Math"/>
                            <a:cs typeface="Times New Roman" panose="02020603050405020304" pitchFamily="18" charset="0"/>
                          </a:rPr>
                          <m:t>1</m:t>
                        </m:r>
                      </m:num>
                      <m:den>
                        <m:r>
                          <a:rPr lang="en-US" sz="2800">
                            <a:solidFill>
                              <a:prstClr val="black"/>
                            </a:solidFill>
                            <a:latin typeface="Cambria Math"/>
                            <a:cs typeface="Times New Roman" panose="02020603050405020304" pitchFamily="18" charset="0"/>
                          </a:rPr>
                          <m:t>8</m:t>
                        </m:r>
                      </m:den>
                    </m:f>
                  </m:oMath>
                </a14:m>
                <a:endParaRPr lang="en-US" sz="2800">
                  <a:solidFill>
                    <a:prstClr val="black"/>
                  </a:solidFill>
                  <a:latin typeface="Times New Roman" panose="02020603050405020304" pitchFamily="18" charset="0"/>
                  <a:cs typeface="Times New Roman" panose="02020603050405020304" pitchFamily="18" charset="0"/>
                </a:endParaRPr>
              </a:p>
              <a:p>
                <a:pPr lvl="0" defTabSz="457200"/>
                <a:endParaRPr lang="vi-VN" sz="2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 name="Hình chữ nhật 3"/>
              <p:cNvSpPr>
                <a:spLocks noRot="1" noChangeAspect="1" noMove="1" noResize="1" noEditPoints="1" noAdjustHandles="1" noChangeArrowheads="1" noChangeShapeType="1" noTextEdit="1"/>
              </p:cNvSpPr>
              <p:nvPr/>
            </p:nvSpPr>
            <p:spPr>
              <a:xfrm>
                <a:off x="243840" y="48012"/>
                <a:ext cx="11612880" cy="2427331"/>
              </a:xfrm>
              <a:prstGeom prst="rect">
                <a:avLst/>
              </a:prstGeom>
              <a:blipFill rotWithShape="1">
                <a:blip r:embed="rId2"/>
                <a:stretch>
                  <a:fillRect l="-1050" t="-2513" r="-2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Hình chữ nhật 5"/>
              <p:cNvSpPr/>
              <p:nvPr/>
            </p:nvSpPr>
            <p:spPr>
              <a:xfrm>
                <a:off x="441960" y="2513980"/>
                <a:ext cx="11414760" cy="3514616"/>
              </a:xfrm>
              <a:prstGeom prst="rect">
                <a:avLst/>
              </a:prstGeom>
            </p:spPr>
            <p:txBody>
              <a:bodyPr wrap="square">
                <a:spAutoFit/>
              </a:bodyPr>
              <a:lstStyle/>
              <a:p>
                <a:pPr lvl="0">
                  <a:lnSpc>
                    <a:spcPct val="115000"/>
                  </a:lnSpc>
                </a:pPr>
                <a:r>
                  <a:rPr lang="en-US" sz="28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 giải</a:t>
                </a:r>
                <a:r>
                  <a:rPr lang="en-US" sz="2800" b="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b="1">
                  <a:solidFill>
                    <a:srgbClr val="0000FF"/>
                  </a:solidFill>
                  <a:latin typeface="Times New Roman" panose="02020603050405020304" pitchFamily="18" charset="0"/>
                  <a:cs typeface="Times New Roman" panose="02020603050405020304" pitchFamily="18" charset="0"/>
                </a:endParaRPr>
              </a:p>
              <a:p>
                <a:pPr lvl="0">
                  <a:lnSpc>
                    <a:spcPct val="115000"/>
                  </a:lnSpc>
                </a:pPr>
                <a:r>
                  <a:rPr lang="en-US" sz="280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mẫu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marL="20955" lvl="0" defTabSz="457200">
                  <a:lnSpc>
                    <a:spcPct val="115000"/>
                  </a:lnSpc>
                  <a:spcAft>
                    <a:spcPts val="600"/>
                  </a:spcAft>
                </a:pPr>
                <a14:m>
                  <m:oMathPara xmlns:m="http://schemas.openxmlformats.org/officeDocument/2006/math">
                    <m:oMathParaPr>
                      <m:jc m:val="centerGroup"/>
                    </m:oMathParaPr>
                    <m:oMath xmlns:m="http://schemas.openxmlformats.org/officeDocument/2006/math">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
                        <m:dPr>
                          <m:ctrlPr>
                            <a:rPr lang="en-US" sz="2800" i="1">
                              <a:solidFill>
                                <a:prstClr val="black"/>
                              </a:solidFill>
                              <a:latin typeface="Cambria Math"/>
                              <a:ea typeface="Calibri" panose="020F0502020204030204" pitchFamily="34" charset="0"/>
                              <a:cs typeface="Times New Roman" panose="02020603050405020304" pitchFamily="18" charset="0"/>
                            </a:rPr>
                          </m:ctrlPr>
                        </m:dPr>
                        <m:e>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𝛺</m:t>
                          </m:r>
                        </m:e>
                      </m:d>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800" i="1">
                              <a:solidFill>
                                <a:prstClr val="black"/>
                              </a:solidFill>
                              <a:latin typeface="Cambria Math"/>
                              <a:ea typeface="Calibri" panose="020F0502020204030204" pitchFamily="34" charset="0"/>
                              <a:cs typeface="Times New Roman" panose="02020603050405020304" pitchFamily="18" charset="0"/>
                            </a:rPr>
                          </m:ctrlPr>
                        </m:sSubSupPr>
                        <m:e>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b>
                        <m:sup>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bSup>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800" i="1">
                              <a:solidFill>
                                <a:prstClr val="black"/>
                              </a:solidFill>
                              <a:latin typeface="Cambria Math"/>
                              <a:ea typeface="Calibri" panose="020F0502020204030204" pitchFamily="34" charset="0"/>
                              <a:cs typeface="Times New Roman" panose="02020603050405020304" pitchFamily="18" charset="0"/>
                            </a:rPr>
                          </m:ctrlPr>
                        </m:sSubSupPr>
                        <m:e>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b>
                        <m:sup>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bSup>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800" i="1">
                              <a:solidFill>
                                <a:prstClr val="black"/>
                              </a:solidFill>
                              <a:latin typeface="Cambria Math"/>
                              <a:ea typeface="Calibri" panose="020F0502020204030204" pitchFamily="34" charset="0"/>
                              <a:cs typeface="Times New Roman" panose="02020603050405020304" pitchFamily="18" charset="0"/>
                            </a:rPr>
                          </m:ctrlPr>
                        </m:sSubSupPr>
                        <m:e>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b>
                        <m:sup>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bSup>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64</m:t>
                      </m:r>
                    </m:oMath>
                  </m:oMathPara>
                </a14:m>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20955" lvl="0" defTabSz="457200">
                  <a:lnSpc>
                    <a:spcPct val="115000"/>
                  </a:lnSpc>
                  <a:spcAft>
                    <a:spcPts val="600"/>
                  </a:spcAft>
                </a:pPr>
                <a:r>
                  <a:rPr lang="fr-FR"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Gọi</a:t>
                </a:r>
                <a:r>
                  <a:rPr lang="fr-FR"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 là </a:t>
                </a:r>
                <a:r>
                  <a:rPr lang="fr-FR"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biến</a:t>
                </a:r>
                <a:r>
                  <a:rPr lang="fr-FR"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cố</a:t>
                </a:r>
                <a:r>
                  <a:rPr lang="fr-FR"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3 </a:t>
                </a:r>
                <a:r>
                  <a:rPr lang="fr-FR"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thẻ</a:t>
                </a:r>
                <a:r>
                  <a:rPr lang="fr-FR"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mang</a:t>
                </a:r>
                <a:r>
                  <a:rPr lang="fr-FR"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fr-FR"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chẵn</a:t>
                </a:r>
                <a:r>
                  <a:rPr lang="fr-FR"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i="1" dirty="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marL="20955" lvl="0" defTabSz="457200">
                  <a:lnSpc>
                    <a:spcPct val="115000"/>
                  </a:lnSpc>
                  <a:spcAft>
                    <a:spcPts val="600"/>
                  </a:spcAft>
                </a:pPr>
                <a14:m>
                  <m:oMathPara xmlns:m="http://schemas.openxmlformats.org/officeDocument/2006/math">
                    <m:oMathParaPr>
                      <m:jc m:val="centerGroup"/>
                    </m:oMathParaPr>
                    <m:oMath xmlns:m="http://schemas.openxmlformats.org/officeDocument/2006/math">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
                        <m:dPr>
                          <m:ctrlPr>
                            <a:rPr lang="en-US" sz="2800" i="1">
                              <a:solidFill>
                                <a:prstClr val="black"/>
                              </a:solidFill>
                              <a:latin typeface="Cambria Math"/>
                              <a:ea typeface="Calibri" panose="020F0502020204030204" pitchFamily="34" charset="0"/>
                              <a:cs typeface="Times New Roman" panose="02020603050405020304" pitchFamily="18" charset="0"/>
                            </a:rPr>
                          </m:ctrlPr>
                        </m:dPr>
                        <m:e>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e>
                      </m:d>
                      <m:r>
                        <a:rPr lang="fr-FR"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800" i="1">
                              <a:solidFill>
                                <a:prstClr val="black"/>
                              </a:solidFill>
                              <a:latin typeface="Cambria Math"/>
                              <a:ea typeface="Calibri" panose="020F0502020204030204" pitchFamily="34" charset="0"/>
                              <a:cs typeface="Times New Roman" panose="02020603050405020304" pitchFamily="18" charset="0"/>
                            </a:rPr>
                          </m:ctrlPr>
                        </m:sSubSupPr>
                        <m:e>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fr-FR"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up>
                          <m:r>
                            <a:rPr lang="fr-FR"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bSup>
                      <m:r>
                        <a:rPr lang="fr-FR"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800" i="1">
                              <a:solidFill>
                                <a:prstClr val="black"/>
                              </a:solidFill>
                              <a:latin typeface="Cambria Math"/>
                              <a:ea typeface="Calibri" panose="020F0502020204030204" pitchFamily="34" charset="0"/>
                              <a:cs typeface="Times New Roman" panose="02020603050405020304" pitchFamily="18" charset="0"/>
                            </a:rPr>
                          </m:ctrlPr>
                        </m:sSubSupPr>
                        <m:e>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fr-FR"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up>
                          <m:r>
                            <a:rPr lang="fr-FR"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bSup>
                      <m:r>
                        <a:rPr lang="fr-FR"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800" i="1">
                              <a:solidFill>
                                <a:prstClr val="black"/>
                              </a:solidFill>
                              <a:latin typeface="Cambria Math"/>
                              <a:ea typeface="Calibri" panose="020F0502020204030204" pitchFamily="34" charset="0"/>
                              <a:cs typeface="Times New Roman" panose="02020603050405020304" pitchFamily="18" charset="0"/>
                            </a:rPr>
                          </m:ctrlPr>
                        </m:sSubSupPr>
                        <m:e>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fr-FR"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up>
                          <m:r>
                            <a:rPr lang="fr-FR"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bSup>
                      <m:r>
                        <a:rPr lang="fr-FR"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oMath>
                  </m:oMathPara>
                </a14:m>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20955" lvl="0" defTabSz="457200">
                  <a:lnSpc>
                    <a:spcPct val="115000"/>
                  </a:lnSpc>
                  <a:spcAft>
                    <a:spcPts val="600"/>
                  </a:spcAft>
                </a:pP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Xác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suất</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cố</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 </a:t>
                </a:r>
                <a14:m>
                  <m:oMath xmlns:m="http://schemas.openxmlformats.org/officeDocument/2006/math">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2800" i="1">
                            <a:solidFill>
                              <a:prstClr val="black"/>
                            </a:solidFill>
                            <a:latin typeface="Cambria Math"/>
                            <a:ea typeface="Calibri" panose="020F0502020204030204" pitchFamily="34" charset="0"/>
                            <a:cs typeface="Times New Roman" panose="02020603050405020304" pitchFamily="18" charset="0"/>
                          </a:rPr>
                        </m:ctrlPr>
                      </m:dPr>
                      <m:e>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e>
                    </m:d>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solidFill>
                              <a:prstClr val="black"/>
                            </a:solidFill>
                            <a:latin typeface="Cambria Math"/>
                            <a:ea typeface="Calibri" panose="020F0502020204030204" pitchFamily="34" charset="0"/>
                            <a:cs typeface="Times New Roman" panose="02020603050405020304" pitchFamily="18" charset="0"/>
                          </a:rPr>
                        </m:ctrlPr>
                      </m:fPr>
                      <m:num>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num>
                      <m:den>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64</m:t>
                        </m:r>
                      </m:den>
                    </m:f>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solidFill>
                              <a:prstClr val="black"/>
                            </a:solidFill>
                            <a:latin typeface="Cambria Math"/>
                            <a:ea typeface="Calibri" panose="020F0502020204030204" pitchFamily="34" charset="0"/>
                            <a:cs typeface="Times New Roman" panose="02020603050405020304" pitchFamily="18" charset="0"/>
                          </a:rPr>
                        </m:ctrlPr>
                      </m:fPr>
                      <m:num>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den>
                    </m:f>
                  </m:oMath>
                </a14:m>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Hình chữ nhật 5"/>
              <p:cNvSpPr>
                <a:spLocks noRot="1" noChangeAspect="1" noMove="1" noResize="1" noEditPoints="1" noAdjustHandles="1" noChangeArrowheads="1" noChangeShapeType="1" noTextEdit="1"/>
              </p:cNvSpPr>
              <p:nvPr/>
            </p:nvSpPr>
            <p:spPr>
              <a:xfrm>
                <a:off x="441960" y="2513980"/>
                <a:ext cx="11414760" cy="3514616"/>
              </a:xfrm>
              <a:prstGeom prst="rect">
                <a:avLst/>
              </a:prstGeom>
              <a:blipFill rotWithShape="1">
                <a:blip r:embed="rId3"/>
                <a:stretch>
                  <a:fillRect l="-1122" t="-1040" b="-1040"/>
                </a:stretch>
              </a:blipFill>
            </p:spPr>
            <p:txBody>
              <a:bodyPr/>
              <a:lstStyle/>
              <a:p>
                <a:r>
                  <a:rPr lang="en-US">
                    <a:noFill/>
                  </a:rPr>
                  <a:t> </a:t>
                </a:r>
              </a:p>
            </p:txBody>
          </p:sp>
        </mc:Fallback>
      </mc:AlternateContent>
      <p:sp>
        <p:nvSpPr>
          <p:cNvPr id="7" name="Oval 6"/>
          <p:cNvSpPr/>
          <p:nvPr/>
        </p:nvSpPr>
        <p:spPr>
          <a:xfrm>
            <a:off x="8891813" y="1400588"/>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574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5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Effect transition="in" filter="fade">
                                      <p:cBhvr>
                                        <p:cTn id="4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ình chữ nhật 3"/>
              <p:cNvSpPr/>
              <p:nvPr/>
            </p:nvSpPr>
            <p:spPr>
              <a:xfrm>
                <a:off x="563880" y="336573"/>
                <a:ext cx="11018520" cy="2028184"/>
              </a:xfrm>
              <a:prstGeom prst="rect">
                <a:avLst/>
              </a:prstGeom>
            </p:spPr>
            <p:txBody>
              <a:bodyPr wrap="square">
                <a:spAutoFit/>
              </a:bodyPr>
              <a:lstStyle/>
              <a:p>
                <a:pPr indent="-457200">
                  <a:lnSpc>
                    <a:spcPct val="115000"/>
                  </a:lnSpc>
                </a:pPr>
                <a:r>
                  <a:rPr lang="en-US" sz="3200" b="1" smtClean="0">
                    <a:solidFill>
                      <a:srgbClr val="0000FF"/>
                    </a:solidFill>
                    <a:latin typeface="Times New Roman"/>
                    <a:ea typeface="Calibri"/>
                    <a:cs typeface="Times New Roman"/>
                  </a:rPr>
                  <a:t>Câu </a:t>
                </a:r>
                <a:r>
                  <a:rPr lang="en-US" sz="3200" b="1">
                    <a:solidFill>
                      <a:srgbClr val="0000FF"/>
                    </a:solidFill>
                    <a:latin typeface="Times New Roman"/>
                    <a:ea typeface="Calibri"/>
                    <a:cs typeface="Times New Roman"/>
                  </a:rPr>
                  <a:t>9.  </a:t>
                </a:r>
                <a:r>
                  <a:rPr lang="nl-NL" sz="3200">
                    <a:effectLst/>
                    <a:latin typeface="Times New Roman"/>
                    <a:ea typeface="Calibri"/>
                    <a:cs typeface="Times New Roman"/>
                  </a:rPr>
                  <a:t>Gieo một con súc sắc cân đối và đồng chất hai lần. Xác suất để hai lần gieo đều xuất hiện mặt chẵn</a:t>
                </a:r>
                <a:r>
                  <a:rPr lang="en-GB" sz="3200">
                    <a:effectLst/>
                    <a:latin typeface="Times New Roman"/>
                    <a:ea typeface="Calibri"/>
                    <a:cs typeface="Times New Roman"/>
                  </a:rPr>
                  <a:t> là:</a:t>
                </a:r>
                <a:endParaRPr lang="vi-VN" sz="3200">
                  <a:effectLst/>
                  <a:latin typeface="Calibri"/>
                  <a:ea typeface="Calibri"/>
                  <a:cs typeface="Times New Roman"/>
                </a:endParaRPr>
              </a:p>
              <a:p>
                <a:pPr algn="just">
                  <a:lnSpc>
                    <a:spcPct val="115000"/>
                  </a:lnSpc>
                  <a:tabLst>
                    <a:tab pos="1596390" algn="l"/>
                    <a:tab pos="2160270" algn="l"/>
                    <a:tab pos="3599815" algn="l"/>
                    <a:tab pos="5039995" algn="l"/>
                  </a:tabLst>
                </a:pPr>
                <a:r>
                  <a:rPr lang="pt-BR" sz="3200" b="1">
                    <a:solidFill>
                      <a:srgbClr val="0000FF"/>
                    </a:solidFill>
                    <a:latin typeface="Times New Roman"/>
                    <a:ea typeface="Calibri"/>
                    <a:cs typeface="Times New Roman"/>
                  </a:rPr>
                  <a:t>A. </a:t>
                </a:r>
                <a14:m>
                  <m:oMath xmlns:m="http://schemas.openxmlformats.org/officeDocument/2006/math">
                    <m:f>
                      <m:fPr>
                        <m:ctrlPr>
                          <a:rPr lang="vi-VN" sz="3200" i="1">
                            <a:effectLst/>
                            <a:latin typeface="Cambria Math"/>
                            <a:ea typeface="Calibri"/>
                            <a:cs typeface="Times New Roman"/>
                          </a:rPr>
                        </m:ctrlPr>
                      </m:fPr>
                      <m:num>
                        <m:r>
                          <a:rPr lang="en-GB" sz="3200" i="1">
                            <a:effectLst/>
                            <a:latin typeface="Cambria Math"/>
                            <a:ea typeface="Calibri"/>
                            <a:cs typeface="Times New Roman"/>
                          </a:rPr>
                          <m:t>1</m:t>
                        </m:r>
                      </m:num>
                      <m:den>
                        <m:r>
                          <a:rPr lang="en-GB" sz="3200" i="1">
                            <a:effectLst/>
                            <a:latin typeface="Cambria Math"/>
                            <a:ea typeface="Calibri"/>
                            <a:cs typeface="Times New Roman"/>
                          </a:rPr>
                          <m:t>4</m:t>
                        </m:r>
                      </m:den>
                    </m:f>
                  </m:oMath>
                </a14:m>
                <a:r>
                  <a:rPr lang="en-GB" sz="3200">
                    <a:effectLst/>
                    <a:latin typeface="Times New Roman"/>
                    <a:ea typeface="Calibri"/>
                    <a:cs typeface="Times New Roman"/>
                  </a:rPr>
                  <a:t>  	</a:t>
                </a:r>
                <a:r>
                  <a:rPr lang="en-GB" sz="3200" smtClean="0">
                    <a:effectLst/>
                    <a:latin typeface="Times New Roman"/>
                    <a:ea typeface="Calibri"/>
                    <a:cs typeface="Times New Roman"/>
                  </a:rPr>
                  <a:t>         </a:t>
                </a:r>
                <a:r>
                  <a:rPr lang="pt-BR" sz="3200" b="1">
                    <a:solidFill>
                      <a:srgbClr val="0000FF"/>
                    </a:solidFill>
                    <a:latin typeface="Times New Roman"/>
                    <a:ea typeface="Calibri"/>
                    <a:cs typeface="Times New Roman"/>
                  </a:rPr>
                  <a:t>B. </a:t>
                </a:r>
                <a14:m>
                  <m:oMath xmlns:m="http://schemas.openxmlformats.org/officeDocument/2006/math">
                    <m:f>
                      <m:fPr>
                        <m:ctrlPr>
                          <a:rPr lang="vi-VN" sz="3200" i="1">
                            <a:effectLst/>
                            <a:latin typeface="Cambria Math"/>
                            <a:ea typeface="Calibri"/>
                            <a:cs typeface="Times New Roman"/>
                          </a:rPr>
                        </m:ctrlPr>
                      </m:fPr>
                      <m:num>
                        <m:r>
                          <a:rPr lang="en-GB" sz="3200" i="1">
                            <a:effectLst/>
                            <a:latin typeface="Cambria Math"/>
                            <a:ea typeface="Calibri"/>
                            <a:cs typeface="Times New Roman"/>
                          </a:rPr>
                          <m:t>1</m:t>
                        </m:r>
                      </m:num>
                      <m:den>
                        <m:r>
                          <a:rPr lang="en-GB" sz="3200" i="1">
                            <a:effectLst/>
                            <a:latin typeface="Cambria Math"/>
                            <a:ea typeface="Calibri"/>
                            <a:cs typeface="Times New Roman"/>
                          </a:rPr>
                          <m:t>2</m:t>
                        </m:r>
                      </m:den>
                    </m:f>
                  </m:oMath>
                </a14:m>
                <a:r>
                  <a:rPr lang="en-GB" sz="3200">
                    <a:effectLst/>
                    <a:latin typeface="Times New Roman"/>
                    <a:ea typeface="Calibri"/>
                    <a:cs typeface="Times New Roman"/>
                  </a:rPr>
                  <a:t> 	                      </a:t>
                </a:r>
                <a:r>
                  <a:rPr lang="pt-BR" sz="3200" b="1">
                    <a:solidFill>
                      <a:srgbClr val="0000FF"/>
                    </a:solidFill>
                    <a:latin typeface="Times New Roman"/>
                    <a:ea typeface="Calibri"/>
                    <a:cs typeface="Times New Roman"/>
                  </a:rPr>
                  <a:t>C</a:t>
                </a:r>
                <a:r>
                  <a:rPr lang="en-GB" sz="3200" b="1">
                    <a:solidFill>
                      <a:srgbClr val="0000FF"/>
                    </a:solidFill>
                    <a:latin typeface="Times New Roman"/>
                    <a:ea typeface="Calibri"/>
                    <a:cs typeface="Times New Roman"/>
                  </a:rPr>
                  <a:t>.</a:t>
                </a:r>
                <a:r>
                  <a:rPr lang="en-GB" sz="3200" smtClean="0">
                    <a:effectLst/>
                    <a:latin typeface="Times New Roman"/>
                    <a:ea typeface="Calibri"/>
                    <a:cs typeface="Times New Roman"/>
                  </a:rPr>
                  <a:t> </a:t>
                </a:r>
                <a14:m>
                  <m:oMath xmlns:m="http://schemas.openxmlformats.org/officeDocument/2006/math">
                    <m:f>
                      <m:fPr>
                        <m:ctrlPr>
                          <a:rPr lang="vi-VN" sz="3200" i="1">
                            <a:effectLst/>
                            <a:latin typeface="Cambria Math"/>
                            <a:ea typeface="Calibri"/>
                            <a:cs typeface="Times New Roman"/>
                          </a:rPr>
                        </m:ctrlPr>
                      </m:fPr>
                      <m:num>
                        <m:r>
                          <a:rPr lang="en-GB" sz="3200" i="1">
                            <a:effectLst/>
                            <a:latin typeface="Cambria Math"/>
                            <a:ea typeface="Calibri"/>
                            <a:cs typeface="Times New Roman"/>
                          </a:rPr>
                          <m:t>1</m:t>
                        </m:r>
                      </m:num>
                      <m:den>
                        <m:r>
                          <a:rPr lang="en-GB" sz="3200" i="1">
                            <a:effectLst/>
                            <a:latin typeface="Cambria Math"/>
                            <a:ea typeface="Calibri"/>
                            <a:cs typeface="Times New Roman"/>
                          </a:rPr>
                          <m:t>3</m:t>
                        </m:r>
                      </m:den>
                    </m:f>
                  </m:oMath>
                </a14:m>
                <a:r>
                  <a:rPr lang="en-GB" sz="3200">
                    <a:effectLst/>
                    <a:latin typeface="Times New Roman"/>
                    <a:ea typeface="Calibri"/>
                    <a:cs typeface="Times New Roman"/>
                  </a:rPr>
                  <a:t>              	</a:t>
                </a:r>
                <a:r>
                  <a:rPr lang="pt-BR" sz="3200" b="1">
                    <a:solidFill>
                      <a:srgbClr val="0000FF"/>
                    </a:solidFill>
                    <a:latin typeface="Times New Roman"/>
                    <a:ea typeface="Calibri"/>
                    <a:cs typeface="Times New Roman"/>
                  </a:rPr>
                  <a:t>D</a:t>
                </a:r>
                <a:r>
                  <a:rPr lang="en-GB" sz="3200" b="1">
                    <a:solidFill>
                      <a:srgbClr val="0000FF"/>
                    </a:solidFill>
                    <a:latin typeface="Times New Roman"/>
                    <a:ea typeface="Calibri"/>
                    <a:cs typeface="Times New Roman"/>
                  </a:rPr>
                  <a:t>.</a:t>
                </a:r>
                <a14:m>
                  <m:oMath xmlns:m="http://schemas.openxmlformats.org/officeDocument/2006/math">
                    <m:r>
                      <a:rPr lang="en-US" sz="3200" b="1">
                        <a:solidFill>
                          <a:srgbClr val="0000FF"/>
                        </a:solidFill>
                        <a:latin typeface="Cambria Math"/>
                        <a:ea typeface="Calibri"/>
                        <a:cs typeface="Times New Roman"/>
                      </a:rPr>
                      <m:t>  </m:t>
                    </m:r>
                    <m:f>
                      <m:fPr>
                        <m:ctrlPr>
                          <a:rPr lang="vi-VN" sz="3200" b="1" i="1" smtClean="0">
                            <a:solidFill>
                              <a:schemeClr val="tx1"/>
                            </a:solidFill>
                            <a:latin typeface="Cambria Math"/>
                            <a:ea typeface="Calibri"/>
                            <a:cs typeface="Times New Roman"/>
                          </a:rPr>
                        </m:ctrlPr>
                      </m:fPr>
                      <m:num>
                        <m:r>
                          <a:rPr lang="en-GB" sz="3200" b="1">
                            <a:solidFill>
                              <a:schemeClr val="tx1"/>
                            </a:solidFill>
                            <a:latin typeface="Cambria Math"/>
                            <a:ea typeface="Calibri"/>
                            <a:cs typeface="Times New Roman"/>
                          </a:rPr>
                          <m:t>1</m:t>
                        </m:r>
                      </m:num>
                      <m:den>
                        <m:r>
                          <a:rPr lang="en-GB" sz="3200" b="1">
                            <a:solidFill>
                              <a:schemeClr val="tx1"/>
                            </a:solidFill>
                            <a:latin typeface="Cambria Math"/>
                            <a:ea typeface="Calibri"/>
                            <a:cs typeface="Times New Roman"/>
                          </a:rPr>
                          <m:t>6</m:t>
                        </m:r>
                      </m:den>
                    </m:f>
                  </m:oMath>
                </a14:m>
                <a:r>
                  <a:rPr lang="en-GB" sz="3200">
                    <a:solidFill>
                      <a:schemeClr val="tx1"/>
                    </a:solidFill>
                    <a:effectLst/>
                    <a:latin typeface="Times New Roman"/>
                    <a:ea typeface="Calibri"/>
                    <a:cs typeface="Times New Roman"/>
                  </a:rPr>
                  <a:t>   </a:t>
                </a:r>
                <a:endParaRPr lang="vi-VN" sz="3200">
                  <a:solidFill>
                    <a:schemeClr val="tx1"/>
                  </a:solidFill>
                  <a:effectLst/>
                  <a:latin typeface="Calibri"/>
                  <a:ea typeface="Calibri"/>
                  <a:cs typeface="Times New Roman"/>
                </a:endParaRPr>
              </a:p>
            </p:txBody>
          </p:sp>
        </mc:Choice>
        <mc:Fallback xmlns="">
          <p:sp>
            <p:nvSpPr>
              <p:cNvPr id="4" name="Hình chữ nhật 3"/>
              <p:cNvSpPr>
                <a:spLocks noRot="1" noChangeAspect="1" noMove="1" noResize="1" noEditPoints="1" noAdjustHandles="1" noChangeArrowheads="1" noChangeShapeType="1" noTextEdit="1"/>
              </p:cNvSpPr>
              <p:nvPr/>
            </p:nvSpPr>
            <p:spPr>
              <a:xfrm>
                <a:off x="563880" y="336573"/>
                <a:ext cx="11018520" cy="2028184"/>
              </a:xfrm>
              <a:prstGeom prst="rect">
                <a:avLst/>
              </a:prstGeom>
              <a:blipFill rotWithShape="1">
                <a:blip r:embed="rId2"/>
                <a:stretch>
                  <a:fillRect l="-1439" t="-2703" b="-39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ình chữ nhật 4"/>
              <p:cNvSpPr/>
              <p:nvPr/>
            </p:nvSpPr>
            <p:spPr>
              <a:xfrm>
                <a:off x="685800" y="2384499"/>
                <a:ext cx="10607040" cy="3826047"/>
              </a:xfrm>
              <a:prstGeom prst="rect">
                <a:avLst/>
              </a:prstGeom>
            </p:spPr>
            <p:txBody>
              <a:bodyPr wrap="square">
                <a:spAutoFit/>
              </a:bodyPr>
              <a:lstStyle/>
              <a:p>
                <a:pPr algn="just">
                  <a:lnSpc>
                    <a:spcPct val="115000"/>
                  </a:lnSpc>
                  <a:tabLst>
                    <a:tab pos="0" algn="l"/>
                    <a:tab pos="2160270" algn="l"/>
                    <a:tab pos="3599815" algn="l"/>
                    <a:tab pos="5039995" algn="l"/>
                  </a:tabLst>
                </a:pPr>
                <a:r>
                  <a:rPr lang="pt-BR" sz="3200" b="1">
                    <a:solidFill>
                      <a:srgbClr val="0000FF"/>
                    </a:solidFill>
                    <a:latin typeface="Times New Roman"/>
                    <a:ea typeface="Calibri"/>
                    <a:cs typeface="Times New Roman"/>
                  </a:rPr>
                  <a:t>Lời giải:</a:t>
                </a:r>
                <a:endParaRPr lang="vi-VN" sz="3200">
                  <a:effectLst/>
                  <a:latin typeface="Calibri"/>
                  <a:ea typeface="Calibri"/>
                  <a:cs typeface="Times New Roman"/>
                </a:endParaRPr>
              </a:p>
              <a:p>
                <a:pPr indent="457200" algn="just">
                  <a:lnSpc>
                    <a:spcPct val="115000"/>
                  </a:lnSpc>
                </a:pPr>
                <a:r>
                  <a:rPr lang="en-US" sz="3200" smtClean="0">
                    <a:effectLst/>
                    <a:latin typeface="Times New Roman"/>
                    <a:ea typeface="Times New Roman"/>
                    <a:cs typeface="Times New Roman"/>
                  </a:rPr>
                  <a:t>Không </a:t>
                </a:r>
                <a:r>
                  <a:rPr lang="en-US" sz="3200">
                    <a:effectLst/>
                    <a:latin typeface="Times New Roman"/>
                    <a:ea typeface="Times New Roman"/>
                    <a:cs typeface="Times New Roman"/>
                  </a:rPr>
                  <a:t>gian mẫu </a:t>
                </a:r>
                <a14:m>
                  <m:oMath xmlns:m="http://schemas.openxmlformats.org/officeDocument/2006/math">
                    <m:r>
                      <a:rPr lang="en-US" sz="3200" i="1">
                        <a:effectLst/>
                        <a:latin typeface="Cambria Math"/>
                        <a:ea typeface="Times New Roman"/>
                        <a:cs typeface="Times New Roman"/>
                      </a:rPr>
                      <m:t>𝛺</m:t>
                    </m:r>
                    <m:r>
                      <a:rPr lang="en-US" sz="3200" i="1">
                        <a:effectLst/>
                        <a:latin typeface="Cambria Math"/>
                        <a:ea typeface="Times New Roman"/>
                        <a:cs typeface="Times New Roman"/>
                      </a:rPr>
                      <m:t>=</m:t>
                    </m:r>
                    <m:d>
                      <m:dPr>
                        <m:begChr m:val="{"/>
                        <m:endChr m:val="}"/>
                        <m:ctrlPr>
                          <a:rPr lang="vi-VN" sz="3200" i="1">
                            <a:effectLst/>
                            <a:latin typeface="Cambria Math"/>
                            <a:ea typeface="Times New Roman"/>
                            <a:cs typeface="Times New Roman"/>
                          </a:rPr>
                        </m:ctrlPr>
                      </m:dPr>
                      <m:e>
                        <m:r>
                          <a:rPr lang="en-US" sz="3200" i="1">
                            <a:effectLst/>
                            <a:latin typeface="Cambria Math"/>
                            <a:ea typeface="Times New Roman"/>
                            <a:cs typeface="Times New Roman"/>
                          </a:rPr>
                          <m:t>(</m:t>
                        </m:r>
                        <m:r>
                          <a:rPr lang="en-US" sz="3200" i="1">
                            <a:effectLst/>
                            <a:latin typeface="Cambria Math"/>
                            <a:ea typeface="Times New Roman"/>
                            <a:cs typeface="Times New Roman"/>
                          </a:rPr>
                          <m:t>𝑖</m:t>
                        </m:r>
                        <m:r>
                          <a:rPr lang="en-US" sz="3200" i="1">
                            <a:effectLst/>
                            <a:latin typeface="Cambria Math"/>
                            <a:ea typeface="Times New Roman"/>
                            <a:cs typeface="Times New Roman"/>
                          </a:rPr>
                          <m:t>;</m:t>
                        </m:r>
                        <m:r>
                          <a:rPr lang="en-US" sz="3200" i="1">
                            <a:effectLst/>
                            <a:latin typeface="Cambria Math"/>
                            <a:ea typeface="Times New Roman"/>
                            <a:cs typeface="Times New Roman"/>
                          </a:rPr>
                          <m:t>𝑗</m:t>
                        </m:r>
                        <m:r>
                          <a:rPr lang="en-US" sz="3200" i="1">
                            <a:effectLst/>
                            <a:latin typeface="Cambria Math"/>
                            <a:ea typeface="Times New Roman"/>
                            <a:cs typeface="Times New Roman"/>
                          </a:rPr>
                          <m:t>)|</m:t>
                        </m:r>
                        <m:r>
                          <a:rPr lang="en-US" sz="3200" i="1">
                            <a:effectLst/>
                            <a:latin typeface="Cambria Math"/>
                            <a:ea typeface="Times New Roman"/>
                            <a:cs typeface="Times New Roman"/>
                          </a:rPr>
                          <m:t>𝑖</m:t>
                        </m:r>
                        <m:r>
                          <a:rPr lang="en-US" sz="3200" i="1">
                            <a:effectLst/>
                            <a:latin typeface="Cambria Math"/>
                            <a:ea typeface="Times New Roman"/>
                            <a:cs typeface="Times New Roman"/>
                          </a:rPr>
                          <m:t>,</m:t>
                        </m:r>
                        <m:r>
                          <a:rPr lang="en-US" sz="3200" i="1">
                            <a:effectLst/>
                            <a:latin typeface="Cambria Math"/>
                            <a:ea typeface="Times New Roman"/>
                            <a:cs typeface="Times New Roman"/>
                          </a:rPr>
                          <m:t>𝑗</m:t>
                        </m:r>
                        <m:r>
                          <a:rPr lang="en-US" sz="3200" i="1">
                            <a:effectLst/>
                            <a:latin typeface="Cambria Math"/>
                            <a:ea typeface="Times New Roman"/>
                            <a:cs typeface="Times New Roman"/>
                          </a:rPr>
                          <m:t>=</m:t>
                        </m:r>
                        <m:r>
                          <a:rPr lang="en-US" sz="3200" i="1">
                            <a:effectLst/>
                            <a:latin typeface="Cambria Math"/>
                            <a:ea typeface="Times New Roman"/>
                            <a:cs typeface="Times New Roman"/>
                          </a:rPr>
                          <m:t>1</m:t>
                        </m:r>
                        <m:r>
                          <a:rPr lang="en-US" sz="3200" i="1">
                            <a:effectLst/>
                            <a:latin typeface="Cambria Math"/>
                            <a:ea typeface="Times New Roman"/>
                            <a:cs typeface="Times New Roman"/>
                          </a:rPr>
                          <m:t>,</m:t>
                        </m:r>
                        <m:r>
                          <a:rPr lang="en-US" sz="3200" i="1">
                            <a:effectLst/>
                            <a:latin typeface="Cambria Math"/>
                            <a:ea typeface="Times New Roman"/>
                            <a:cs typeface="Times New Roman"/>
                          </a:rPr>
                          <m:t>2</m:t>
                        </m:r>
                        <m:r>
                          <a:rPr lang="en-US" sz="3200" i="1">
                            <a:effectLst/>
                            <a:latin typeface="Cambria Math"/>
                            <a:ea typeface="Times New Roman"/>
                            <a:cs typeface="Times New Roman"/>
                          </a:rPr>
                          <m:t>,</m:t>
                        </m:r>
                        <m:r>
                          <a:rPr lang="en-US" sz="3200" i="1">
                            <a:effectLst/>
                            <a:latin typeface="Cambria Math"/>
                            <a:ea typeface="Times New Roman"/>
                            <a:cs typeface="Times New Roman"/>
                          </a:rPr>
                          <m:t>3</m:t>
                        </m:r>
                        <m:r>
                          <a:rPr lang="en-US" sz="3200" i="1">
                            <a:effectLst/>
                            <a:latin typeface="Cambria Math"/>
                            <a:ea typeface="Times New Roman"/>
                            <a:cs typeface="Times New Roman"/>
                          </a:rPr>
                          <m:t>,</m:t>
                        </m:r>
                        <m:r>
                          <a:rPr lang="en-US" sz="3200" i="1">
                            <a:effectLst/>
                            <a:latin typeface="Cambria Math"/>
                            <a:ea typeface="Times New Roman"/>
                            <a:cs typeface="Times New Roman"/>
                          </a:rPr>
                          <m:t>4</m:t>
                        </m:r>
                        <m:r>
                          <a:rPr lang="en-US" sz="3200" i="1">
                            <a:effectLst/>
                            <a:latin typeface="Cambria Math"/>
                            <a:ea typeface="Times New Roman"/>
                            <a:cs typeface="Times New Roman"/>
                          </a:rPr>
                          <m:t>,</m:t>
                        </m:r>
                        <m:r>
                          <a:rPr lang="en-US" sz="3200" i="1">
                            <a:effectLst/>
                            <a:latin typeface="Cambria Math"/>
                            <a:ea typeface="Times New Roman"/>
                            <a:cs typeface="Times New Roman"/>
                          </a:rPr>
                          <m:t>5</m:t>
                        </m:r>
                        <m:r>
                          <a:rPr lang="en-US" sz="3200" i="1">
                            <a:effectLst/>
                            <a:latin typeface="Cambria Math"/>
                            <a:ea typeface="Times New Roman"/>
                            <a:cs typeface="Times New Roman"/>
                          </a:rPr>
                          <m:t>,</m:t>
                        </m:r>
                        <m:r>
                          <a:rPr lang="en-US" sz="3200" i="1">
                            <a:effectLst/>
                            <a:latin typeface="Cambria Math"/>
                            <a:ea typeface="Times New Roman"/>
                            <a:cs typeface="Times New Roman"/>
                          </a:rPr>
                          <m:t>6</m:t>
                        </m:r>
                      </m:e>
                    </m:d>
                  </m:oMath>
                </a14:m>
                <a:r>
                  <a:rPr lang="en-US" sz="3200">
                    <a:effectLst/>
                    <a:latin typeface="Times New Roman"/>
                    <a:ea typeface="Times New Roman"/>
                    <a:cs typeface="Times New Roman"/>
                  </a:rPr>
                  <a:t>   </a:t>
                </a:r>
                <a14:m>
                  <m:oMath xmlns:m="http://schemas.openxmlformats.org/officeDocument/2006/math">
                    <m:r>
                      <a:rPr lang="en-US" sz="3200" i="1">
                        <a:effectLst/>
                        <a:latin typeface="Cambria Math"/>
                        <a:ea typeface="Times New Roman"/>
                        <a:cs typeface="Cambria Math"/>
                      </a:rPr>
                      <m:t>⇒</m:t>
                    </m:r>
                    <m:r>
                      <a:rPr lang="en-US" sz="3200" i="1">
                        <a:effectLst/>
                        <a:latin typeface="Cambria Math"/>
                        <a:ea typeface="Times New Roman"/>
                        <a:cs typeface="Times New Roman"/>
                      </a:rPr>
                      <m:t>𝑛</m:t>
                    </m:r>
                    <m:r>
                      <a:rPr lang="en-US" sz="3200" i="1">
                        <a:effectLst/>
                        <a:latin typeface="Cambria Math"/>
                        <a:ea typeface="Times New Roman"/>
                        <a:cs typeface="Times New Roman"/>
                      </a:rPr>
                      <m:t>(</m:t>
                    </m:r>
                    <m:r>
                      <a:rPr lang="en-US" sz="3200" i="1">
                        <a:effectLst/>
                        <a:latin typeface="Cambria Math"/>
                        <a:ea typeface="Times New Roman"/>
                        <a:cs typeface="Times New Roman"/>
                      </a:rPr>
                      <m:t>𝛺</m:t>
                    </m:r>
                    <m:r>
                      <a:rPr lang="en-US" sz="3200" i="1">
                        <a:effectLst/>
                        <a:latin typeface="Cambria Math"/>
                        <a:ea typeface="Times New Roman"/>
                        <a:cs typeface="Times New Roman"/>
                      </a:rPr>
                      <m:t>)=</m:t>
                    </m:r>
                    <m:sSup>
                      <m:sSupPr>
                        <m:ctrlPr>
                          <a:rPr lang="vi-VN" sz="3200" i="1">
                            <a:effectLst/>
                            <a:latin typeface="Cambria Math"/>
                            <a:ea typeface="Times New Roman"/>
                            <a:cs typeface="Times New Roman"/>
                          </a:rPr>
                        </m:ctrlPr>
                      </m:sSupPr>
                      <m:e>
                        <m:r>
                          <a:rPr lang="en-US" sz="3200" i="1">
                            <a:effectLst/>
                            <a:latin typeface="Cambria Math"/>
                            <a:ea typeface="Times New Roman"/>
                            <a:cs typeface="Times New Roman"/>
                          </a:rPr>
                          <m:t>6</m:t>
                        </m:r>
                      </m:e>
                      <m:sup>
                        <m:r>
                          <a:rPr lang="en-US" sz="3200" i="1">
                            <a:effectLst/>
                            <a:latin typeface="Cambria Math"/>
                            <a:ea typeface="Times New Roman"/>
                            <a:cs typeface="Times New Roman"/>
                          </a:rPr>
                          <m:t>2</m:t>
                        </m:r>
                      </m:sup>
                    </m:sSup>
                    <m:r>
                      <a:rPr lang="en-US" sz="3200" i="1">
                        <a:effectLst/>
                        <a:latin typeface="Cambria Math"/>
                        <a:ea typeface="Times New Roman"/>
                        <a:cs typeface="Times New Roman"/>
                      </a:rPr>
                      <m:t>=</m:t>
                    </m:r>
                    <m:r>
                      <a:rPr lang="en-US" sz="3200" i="1">
                        <a:effectLst/>
                        <a:latin typeface="Cambria Math"/>
                        <a:ea typeface="Times New Roman"/>
                        <a:cs typeface="Times New Roman"/>
                      </a:rPr>
                      <m:t>36</m:t>
                    </m:r>
                    <m:r>
                      <a:rPr lang="en-US" sz="3200" i="1">
                        <a:effectLst/>
                        <a:latin typeface="Cambria Math"/>
                        <a:ea typeface="Times New Roman"/>
                        <a:cs typeface="Times New Roman"/>
                      </a:rPr>
                      <m:t>.</m:t>
                    </m:r>
                  </m:oMath>
                </a14:m>
                <a:endParaRPr lang="vi-VN" sz="3200">
                  <a:effectLst/>
                  <a:latin typeface="Calibri"/>
                  <a:ea typeface="Calibri"/>
                  <a:cs typeface="Times New Roman"/>
                </a:endParaRPr>
              </a:p>
              <a:p>
                <a:pPr>
                  <a:lnSpc>
                    <a:spcPct val="115000"/>
                  </a:lnSpc>
                  <a:tabLst>
                    <a:tab pos="3270250" algn="l"/>
                  </a:tabLst>
                </a:pPr>
                <a:r>
                  <a:rPr lang="en-US" sz="3200">
                    <a:effectLst/>
                    <a:latin typeface="Times New Roman"/>
                    <a:ea typeface="Times New Roman"/>
                    <a:cs typeface="Times New Roman"/>
                  </a:rPr>
                  <a:t>Biến cố “hai lần gieo đều xuất hiện mặt chẵn” là </a:t>
                </a:r>
                <a14:m>
                  <m:oMath xmlns:m="http://schemas.openxmlformats.org/officeDocument/2006/math">
                    <m:r>
                      <a:rPr lang="en-US" sz="3200" i="1">
                        <a:effectLst/>
                        <a:latin typeface="Cambria Math"/>
                        <a:ea typeface="Times New Roman"/>
                        <a:cs typeface="Times New Roman"/>
                      </a:rPr>
                      <m:t>𝐴</m:t>
                    </m:r>
                    <m:r>
                      <a:rPr lang="en-US" sz="3200" i="1">
                        <a:effectLst/>
                        <a:latin typeface="Cambria Math"/>
                        <a:ea typeface="Times New Roman"/>
                        <a:cs typeface="Times New Roman"/>
                      </a:rPr>
                      <m:t>=</m:t>
                    </m:r>
                    <m:d>
                      <m:dPr>
                        <m:begChr m:val="{"/>
                        <m:endChr m:val=""/>
                        <m:ctrlPr>
                          <a:rPr lang="vi-VN" sz="3200" i="1">
                            <a:effectLst/>
                            <a:latin typeface="Cambria Math"/>
                            <a:ea typeface="Times New Roman"/>
                            <a:cs typeface="Times New Roman"/>
                          </a:rPr>
                        </m:ctrlPr>
                      </m:dPr>
                      <m:e>
                        <m:r>
                          <a:rPr lang="en-US" sz="3200" i="1">
                            <a:effectLst/>
                            <a:latin typeface="Cambria Math"/>
                            <a:ea typeface="Times New Roman"/>
                            <a:cs typeface="Times New Roman"/>
                          </a:rPr>
                          <m:t>(</m:t>
                        </m:r>
                        <m:r>
                          <a:rPr lang="en-US" sz="3200" i="1">
                            <a:effectLst/>
                            <a:latin typeface="Cambria Math"/>
                            <a:ea typeface="Times New Roman"/>
                            <a:cs typeface="Times New Roman"/>
                          </a:rPr>
                          <m:t>𝑖</m:t>
                        </m:r>
                        <m:r>
                          <a:rPr lang="en-US" sz="3200" i="1">
                            <a:effectLst/>
                            <a:latin typeface="Cambria Math"/>
                            <a:ea typeface="Times New Roman"/>
                            <a:cs typeface="Times New Roman"/>
                          </a:rPr>
                          <m:t>;</m:t>
                        </m:r>
                        <m:r>
                          <a:rPr lang="en-US" sz="3200" i="1">
                            <a:effectLst/>
                            <a:latin typeface="Cambria Math"/>
                            <a:ea typeface="Times New Roman"/>
                            <a:cs typeface="Times New Roman"/>
                          </a:rPr>
                          <m:t>𝑗</m:t>
                        </m:r>
                        <m:r>
                          <a:rPr lang="en-US" sz="3200" i="1">
                            <a:effectLst/>
                            <a:latin typeface="Cambria Math"/>
                            <a:ea typeface="Times New Roman"/>
                            <a:cs typeface="Times New Roman"/>
                          </a:rPr>
                          <m:t>)|</m:t>
                        </m:r>
                        <m:r>
                          <a:rPr lang="en-US" sz="3200" i="1">
                            <a:effectLst/>
                            <a:latin typeface="Cambria Math"/>
                            <a:ea typeface="Times New Roman"/>
                            <a:cs typeface="Times New Roman"/>
                          </a:rPr>
                          <m:t>𝑖</m:t>
                        </m:r>
                        <m:r>
                          <a:rPr lang="en-US" sz="3200" i="1">
                            <a:effectLst/>
                            <a:latin typeface="Cambria Math"/>
                            <a:ea typeface="Times New Roman"/>
                            <a:cs typeface="Times New Roman"/>
                          </a:rPr>
                          <m:t>;</m:t>
                        </m:r>
                        <m:r>
                          <a:rPr lang="en-US" sz="3200" i="1">
                            <a:effectLst/>
                            <a:latin typeface="Cambria Math"/>
                            <a:ea typeface="Times New Roman"/>
                            <a:cs typeface="Times New Roman"/>
                          </a:rPr>
                          <m:t>𝑗</m:t>
                        </m:r>
                        <m:r>
                          <a:rPr lang="en-US" sz="3200" i="1">
                            <a:effectLst/>
                            <a:latin typeface="Cambria Math"/>
                            <a:ea typeface="Times New Roman"/>
                            <a:cs typeface="Times New Roman"/>
                          </a:rPr>
                          <m:t>=</m:t>
                        </m:r>
                        <m:r>
                          <a:rPr lang="en-US" sz="3200" i="1">
                            <a:effectLst/>
                            <a:latin typeface="Cambria Math"/>
                            <a:ea typeface="Times New Roman"/>
                            <a:cs typeface="Times New Roman"/>
                          </a:rPr>
                          <m:t>2</m:t>
                        </m:r>
                        <m:r>
                          <a:rPr lang="en-US" sz="3200" i="1">
                            <a:effectLst/>
                            <a:latin typeface="Cambria Math"/>
                            <a:ea typeface="Times New Roman"/>
                            <a:cs typeface="Times New Roman"/>
                          </a:rPr>
                          <m:t>;</m:t>
                        </m:r>
                        <m:r>
                          <a:rPr lang="en-US" sz="3200" i="1">
                            <a:effectLst/>
                            <a:latin typeface="Cambria Math"/>
                            <a:ea typeface="Times New Roman"/>
                            <a:cs typeface="Times New Roman"/>
                          </a:rPr>
                          <m:t>4</m:t>
                        </m:r>
                        <m:r>
                          <a:rPr lang="en-US" sz="3200" i="1">
                            <a:effectLst/>
                            <a:latin typeface="Cambria Math"/>
                            <a:ea typeface="Times New Roman"/>
                            <a:cs typeface="Times New Roman"/>
                          </a:rPr>
                          <m:t>;</m:t>
                        </m:r>
                        <m:d>
                          <m:dPr>
                            <m:begChr m:val=""/>
                            <m:endChr m:val="}"/>
                            <m:ctrlPr>
                              <a:rPr lang="vi-VN" sz="3200" i="1">
                                <a:effectLst/>
                                <a:latin typeface="Cambria Math"/>
                                <a:ea typeface="Times New Roman"/>
                                <a:cs typeface="Times New Roman"/>
                              </a:rPr>
                            </m:ctrlPr>
                          </m:dPr>
                          <m:e>
                            <m:r>
                              <a:rPr lang="en-US" sz="3200" i="1">
                                <a:effectLst/>
                                <a:latin typeface="Cambria Math"/>
                                <a:ea typeface="Times New Roman"/>
                                <a:cs typeface="Times New Roman"/>
                              </a:rPr>
                              <m:t>6</m:t>
                            </m:r>
                          </m:e>
                        </m:d>
                      </m:e>
                    </m:d>
                    <m:r>
                      <a:rPr lang="en-US" sz="3200" i="1">
                        <a:effectLst/>
                        <a:latin typeface="Cambria Math"/>
                        <a:ea typeface="Times New Roman"/>
                        <a:cs typeface="Cambria Math"/>
                      </a:rPr>
                      <m:t>⇒</m:t>
                    </m:r>
                    <m:r>
                      <a:rPr lang="en-US" sz="3200" i="1">
                        <a:effectLst/>
                        <a:latin typeface="Cambria Math"/>
                        <a:ea typeface="Times New Roman"/>
                        <a:cs typeface="Times New Roman"/>
                      </a:rPr>
                      <m:t>𝑛</m:t>
                    </m:r>
                    <m:r>
                      <a:rPr lang="en-US" sz="3200" i="1">
                        <a:effectLst/>
                        <a:latin typeface="Cambria Math"/>
                        <a:ea typeface="Times New Roman"/>
                        <a:cs typeface="Times New Roman"/>
                      </a:rPr>
                      <m:t>(</m:t>
                    </m:r>
                    <m:r>
                      <a:rPr lang="en-US" sz="3200" i="1">
                        <a:effectLst/>
                        <a:latin typeface="Cambria Math"/>
                        <a:ea typeface="Times New Roman"/>
                        <a:cs typeface="Times New Roman"/>
                      </a:rPr>
                      <m:t>𝐴</m:t>
                    </m:r>
                    <m:r>
                      <a:rPr lang="en-US" sz="3200" i="1">
                        <a:effectLst/>
                        <a:latin typeface="Cambria Math"/>
                        <a:ea typeface="Times New Roman"/>
                        <a:cs typeface="Times New Roman"/>
                      </a:rPr>
                      <m:t>)=</m:t>
                    </m:r>
                    <m:sSup>
                      <m:sSupPr>
                        <m:ctrlPr>
                          <a:rPr lang="vi-VN" sz="3200" i="1">
                            <a:effectLst/>
                            <a:latin typeface="Cambria Math"/>
                            <a:ea typeface="Times New Roman"/>
                            <a:cs typeface="Times New Roman"/>
                          </a:rPr>
                        </m:ctrlPr>
                      </m:sSupPr>
                      <m:e>
                        <m:r>
                          <a:rPr lang="en-US" sz="3200" i="1">
                            <a:effectLst/>
                            <a:latin typeface="Cambria Math"/>
                            <a:ea typeface="Times New Roman"/>
                            <a:cs typeface="Times New Roman"/>
                          </a:rPr>
                          <m:t>3</m:t>
                        </m:r>
                      </m:e>
                      <m:sup>
                        <m:r>
                          <a:rPr lang="en-US" sz="3200" i="1">
                            <a:effectLst/>
                            <a:latin typeface="Cambria Math"/>
                            <a:ea typeface="Times New Roman"/>
                            <a:cs typeface="Times New Roman"/>
                          </a:rPr>
                          <m:t>2</m:t>
                        </m:r>
                      </m:sup>
                    </m:sSup>
                    <m:r>
                      <a:rPr lang="en-US" sz="3200" i="1">
                        <a:effectLst/>
                        <a:latin typeface="Cambria Math"/>
                        <a:ea typeface="Times New Roman"/>
                        <a:cs typeface="Times New Roman"/>
                      </a:rPr>
                      <m:t>=</m:t>
                    </m:r>
                    <m:r>
                      <a:rPr lang="en-US" sz="3200" i="1">
                        <a:effectLst/>
                        <a:latin typeface="Cambria Math"/>
                        <a:ea typeface="Times New Roman"/>
                        <a:cs typeface="Times New Roman"/>
                      </a:rPr>
                      <m:t>9</m:t>
                    </m:r>
                  </m:oMath>
                </a14:m>
                <a:r>
                  <a:rPr lang="en-US" sz="3200">
                    <a:effectLst/>
                    <a:latin typeface="Times New Roman"/>
                    <a:ea typeface="Times New Roman"/>
                    <a:cs typeface="Times New Roman"/>
                  </a:rPr>
                  <a:t> </a:t>
                </a:r>
                <a:endParaRPr lang="vi-VN" sz="3200">
                  <a:effectLst/>
                  <a:latin typeface="Calibri"/>
                  <a:ea typeface="Calibri"/>
                  <a:cs typeface="Times New Roman"/>
                </a:endParaRPr>
              </a:p>
              <a:p>
                <a:pPr>
                  <a:lnSpc>
                    <a:spcPct val="115000"/>
                  </a:lnSpc>
                  <a:tabLst>
                    <a:tab pos="3270250" algn="l"/>
                  </a:tabLst>
                </a:pPr>
                <a:r>
                  <a:rPr lang="en-US" sz="3200">
                    <a:effectLst/>
                    <a:latin typeface="Times New Roman"/>
                    <a:ea typeface="Times New Roman"/>
                    <a:cs typeface="Times New Roman"/>
                  </a:rPr>
                  <a:t>Vậy </a:t>
                </a:r>
                <a14:m>
                  <m:oMath xmlns:m="http://schemas.openxmlformats.org/officeDocument/2006/math">
                    <m:r>
                      <a:rPr lang="en-US" sz="3200" i="1">
                        <a:effectLst/>
                        <a:latin typeface="Cambria Math"/>
                        <a:ea typeface="Times New Roman"/>
                        <a:cs typeface="Times New Roman"/>
                      </a:rPr>
                      <m:t>𝑃</m:t>
                    </m:r>
                    <m:r>
                      <a:rPr lang="en-US" sz="3200" i="1">
                        <a:effectLst/>
                        <a:latin typeface="Cambria Math"/>
                        <a:ea typeface="Times New Roman"/>
                        <a:cs typeface="Times New Roman"/>
                      </a:rPr>
                      <m:t>(</m:t>
                    </m:r>
                    <m:r>
                      <a:rPr lang="en-US" sz="3200" i="1">
                        <a:effectLst/>
                        <a:latin typeface="Cambria Math"/>
                        <a:ea typeface="Times New Roman"/>
                        <a:cs typeface="Times New Roman"/>
                      </a:rPr>
                      <m:t>𝐴</m:t>
                    </m:r>
                    <m:r>
                      <a:rPr lang="en-US" sz="3200" i="1">
                        <a:effectLst/>
                        <a:latin typeface="Cambria Math"/>
                        <a:ea typeface="Times New Roman"/>
                        <a:cs typeface="Times New Roman"/>
                      </a:rPr>
                      <m:t>)=</m:t>
                    </m:r>
                    <m:f>
                      <m:fPr>
                        <m:ctrlPr>
                          <a:rPr lang="vi-VN" sz="3200" i="1">
                            <a:effectLst/>
                            <a:latin typeface="Cambria Math"/>
                            <a:ea typeface="Times New Roman"/>
                            <a:cs typeface="Times New Roman"/>
                          </a:rPr>
                        </m:ctrlPr>
                      </m:fPr>
                      <m:num>
                        <m:r>
                          <a:rPr lang="en-US" sz="3200" i="1">
                            <a:effectLst/>
                            <a:latin typeface="Cambria Math"/>
                            <a:ea typeface="Times New Roman"/>
                            <a:cs typeface="Times New Roman"/>
                          </a:rPr>
                          <m:t>𝑛</m:t>
                        </m:r>
                        <m:r>
                          <a:rPr lang="en-US" sz="3200" i="1">
                            <a:effectLst/>
                            <a:latin typeface="Cambria Math"/>
                            <a:ea typeface="Times New Roman"/>
                            <a:cs typeface="Times New Roman"/>
                          </a:rPr>
                          <m:t>(</m:t>
                        </m:r>
                        <m:r>
                          <a:rPr lang="en-US" sz="3200" i="1">
                            <a:effectLst/>
                            <a:latin typeface="Cambria Math"/>
                            <a:ea typeface="Times New Roman"/>
                            <a:cs typeface="Times New Roman"/>
                          </a:rPr>
                          <m:t>𝐴</m:t>
                        </m:r>
                        <m:r>
                          <a:rPr lang="en-US" sz="3200" i="1">
                            <a:effectLst/>
                            <a:latin typeface="Cambria Math"/>
                            <a:ea typeface="Times New Roman"/>
                            <a:cs typeface="Times New Roman"/>
                          </a:rPr>
                          <m:t>)</m:t>
                        </m:r>
                      </m:num>
                      <m:den>
                        <m:r>
                          <a:rPr lang="en-US" sz="3200" i="1">
                            <a:effectLst/>
                            <a:latin typeface="Cambria Math"/>
                            <a:ea typeface="Times New Roman"/>
                            <a:cs typeface="Times New Roman"/>
                          </a:rPr>
                          <m:t>𝑛</m:t>
                        </m:r>
                        <m:r>
                          <a:rPr lang="en-US" sz="3200" i="1">
                            <a:effectLst/>
                            <a:latin typeface="Cambria Math"/>
                            <a:ea typeface="Times New Roman"/>
                            <a:cs typeface="Times New Roman"/>
                          </a:rPr>
                          <m:t>(</m:t>
                        </m:r>
                        <m:r>
                          <a:rPr lang="en-US" sz="3200" i="1">
                            <a:effectLst/>
                            <a:latin typeface="Cambria Math"/>
                            <a:ea typeface="Times New Roman"/>
                            <a:cs typeface="Times New Roman"/>
                          </a:rPr>
                          <m:t>𝛺</m:t>
                        </m:r>
                        <m:r>
                          <a:rPr lang="en-US" sz="3200" i="1">
                            <a:effectLst/>
                            <a:latin typeface="Cambria Math"/>
                            <a:ea typeface="Times New Roman"/>
                            <a:cs typeface="Times New Roman"/>
                          </a:rPr>
                          <m:t>)</m:t>
                        </m:r>
                      </m:den>
                    </m:f>
                    <m:r>
                      <a:rPr lang="en-US" sz="3200" i="1">
                        <a:effectLst/>
                        <a:latin typeface="Cambria Math"/>
                        <a:ea typeface="Times New Roman"/>
                        <a:cs typeface="Times New Roman"/>
                      </a:rPr>
                      <m:t>=</m:t>
                    </m:r>
                    <m:f>
                      <m:fPr>
                        <m:ctrlPr>
                          <a:rPr lang="vi-VN" sz="3200" i="1">
                            <a:effectLst/>
                            <a:latin typeface="Cambria Math"/>
                            <a:ea typeface="Times New Roman"/>
                            <a:cs typeface="Times New Roman"/>
                          </a:rPr>
                        </m:ctrlPr>
                      </m:fPr>
                      <m:num>
                        <m:r>
                          <a:rPr lang="en-US" sz="3200" i="1">
                            <a:effectLst/>
                            <a:latin typeface="Cambria Math"/>
                            <a:ea typeface="Times New Roman"/>
                            <a:cs typeface="Times New Roman"/>
                          </a:rPr>
                          <m:t>9</m:t>
                        </m:r>
                      </m:num>
                      <m:den>
                        <m:r>
                          <a:rPr lang="en-US" sz="3200" i="1">
                            <a:effectLst/>
                            <a:latin typeface="Cambria Math"/>
                            <a:ea typeface="Times New Roman"/>
                            <a:cs typeface="Times New Roman"/>
                          </a:rPr>
                          <m:t>36</m:t>
                        </m:r>
                      </m:den>
                    </m:f>
                    <m:r>
                      <a:rPr lang="en-US" sz="3200" i="1">
                        <a:effectLst/>
                        <a:latin typeface="Cambria Math"/>
                        <a:ea typeface="Times New Roman"/>
                        <a:cs typeface="Times New Roman"/>
                      </a:rPr>
                      <m:t>=</m:t>
                    </m:r>
                    <m:f>
                      <m:fPr>
                        <m:ctrlPr>
                          <a:rPr lang="vi-VN" sz="3200" i="1">
                            <a:effectLst/>
                            <a:latin typeface="Cambria Math"/>
                            <a:ea typeface="Times New Roman"/>
                            <a:cs typeface="Times New Roman"/>
                          </a:rPr>
                        </m:ctrlPr>
                      </m:fPr>
                      <m:num>
                        <m:r>
                          <a:rPr lang="en-US" sz="3200" i="1">
                            <a:effectLst/>
                            <a:latin typeface="Cambria Math"/>
                            <a:ea typeface="Times New Roman"/>
                            <a:cs typeface="Times New Roman"/>
                          </a:rPr>
                          <m:t>1</m:t>
                        </m:r>
                      </m:num>
                      <m:den>
                        <m:r>
                          <a:rPr lang="en-US" sz="3200" i="1">
                            <a:effectLst/>
                            <a:latin typeface="Cambria Math"/>
                            <a:ea typeface="Times New Roman"/>
                            <a:cs typeface="Times New Roman"/>
                          </a:rPr>
                          <m:t>4</m:t>
                        </m:r>
                      </m:den>
                    </m:f>
                  </m:oMath>
                </a14:m>
                <a:r>
                  <a:rPr lang="en-US" sz="3200">
                    <a:effectLst/>
                    <a:latin typeface="Times New Roman"/>
                    <a:ea typeface="Times New Roman"/>
                    <a:cs typeface="Times New Roman"/>
                  </a:rPr>
                  <a:t>. Chọn A.</a:t>
                </a:r>
                <a:endParaRPr lang="vi-VN" sz="3200">
                  <a:effectLst/>
                  <a:latin typeface="Calibri"/>
                  <a:ea typeface="Calibri"/>
                  <a:cs typeface="Times New Roman"/>
                </a:endParaRPr>
              </a:p>
            </p:txBody>
          </p:sp>
        </mc:Choice>
        <mc:Fallback xmlns="">
          <p:sp>
            <p:nvSpPr>
              <p:cNvPr id="5" name="Hình chữ nhật 4"/>
              <p:cNvSpPr>
                <a:spLocks noRot="1" noChangeAspect="1" noMove="1" noResize="1" noEditPoints="1" noAdjustHandles="1" noChangeArrowheads="1" noChangeShapeType="1" noTextEdit="1"/>
              </p:cNvSpPr>
              <p:nvPr/>
            </p:nvSpPr>
            <p:spPr>
              <a:xfrm>
                <a:off x="685800" y="2384499"/>
                <a:ext cx="10607040" cy="3826047"/>
              </a:xfrm>
              <a:prstGeom prst="rect">
                <a:avLst/>
              </a:prstGeom>
              <a:blipFill rotWithShape="1">
                <a:blip r:embed="rId3"/>
                <a:stretch>
                  <a:fillRect l="-1494" t="-1433"/>
                </a:stretch>
              </a:blipFill>
            </p:spPr>
            <p:txBody>
              <a:bodyPr/>
              <a:lstStyle/>
              <a:p>
                <a:r>
                  <a:rPr lang="en-US">
                    <a:noFill/>
                  </a:rPr>
                  <a:t> </a:t>
                </a:r>
              </a:p>
            </p:txBody>
          </p:sp>
        </mc:Fallback>
      </mc:AlternateContent>
      <p:sp>
        <p:nvSpPr>
          <p:cNvPr id="6" name="Oval 5"/>
          <p:cNvSpPr/>
          <p:nvPr/>
        </p:nvSpPr>
        <p:spPr>
          <a:xfrm>
            <a:off x="616493" y="1787414"/>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49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Hình chữ nhật 4"/>
              <p:cNvSpPr/>
              <p:nvPr/>
            </p:nvSpPr>
            <p:spPr>
              <a:xfrm>
                <a:off x="868680" y="2466923"/>
                <a:ext cx="10668000" cy="4481548"/>
              </a:xfrm>
              <a:prstGeom prst="rect">
                <a:avLst/>
              </a:prstGeom>
            </p:spPr>
            <p:txBody>
              <a:bodyPr wrap="square">
                <a:spAutoFit/>
              </a:bodyPr>
              <a:lstStyle/>
              <a:p>
                <a:pPr algn="just">
                  <a:lnSpc>
                    <a:spcPct val="115000"/>
                  </a:lnSpc>
                  <a:spcAft>
                    <a:spcPts val="1000"/>
                  </a:spcAft>
                  <a:tabLst>
                    <a:tab pos="0" algn="l"/>
                    <a:tab pos="2160270" algn="l"/>
                    <a:tab pos="3599815" algn="l"/>
                    <a:tab pos="5039995" algn="l"/>
                  </a:tabLst>
                </a:pPr>
                <a:r>
                  <a:rPr lang="pt-BR" sz="3200" b="1" dirty="0">
                    <a:solidFill>
                      <a:srgbClr val="0000FF"/>
                    </a:solidFill>
                    <a:latin typeface="Times New Roman"/>
                    <a:ea typeface="Times New Roman"/>
                    <a:cs typeface="Times New Roman"/>
                  </a:rPr>
                  <a:t>Lời giải:</a:t>
                </a:r>
                <a:endParaRPr lang="vi-VN" sz="3200" dirty="0">
                  <a:effectLst/>
                  <a:latin typeface="Calibri"/>
                  <a:ea typeface="Times New Roman"/>
                  <a:cs typeface="Times New Roman"/>
                </a:endParaRPr>
              </a:p>
              <a:p>
                <a:pPr marL="20955" marR="0">
                  <a:lnSpc>
                    <a:spcPct val="115000"/>
                  </a:lnSpc>
                  <a:spcBef>
                    <a:spcPts val="0"/>
                  </a:spcBef>
                  <a:spcAft>
                    <a:spcPts val="1000"/>
                  </a:spcAft>
                </a:pPr>
                <a14:m>
                  <m:oMath xmlns:m="http://schemas.openxmlformats.org/officeDocument/2006/math">
                    <m:r>
                      <a:rPr lang="en-US" sz="3200" i="1">
                        <a:solidFill>
                          <a:srgbClr val="000000"/>
                        </a:solidFill>
                        <a:effectLst/>
                        <a:latin typeface="Cambria Math"/>
                        <a:ea typeface="Times New Roman"/>
                        <a:cs typeface="Times New Roman"/>
                      </a:rPr>
                      <m:t>𝑛</m:t>
                    </m:r>
                    <m:d>
                      <m:dPr>
                        <m:ctrlPr>
                          <a:rPr lang="vi-VN" sz="3200" i="1">
                            <a:solidFill>
                              <a:srgbClr val="000000"/>
                            </a:solidFill>
                            <a:effectLst/>
                            <a:latin typeface="Cambria Math"/>
                            <a:ea typeface="Times New Roman"/>
                            <a:cs typeface="Times New Roman"/>
                          </a:rPr>
                        </m:ctrlPr>
                      </m:dPr>
                      <m:e>
                        <m:r>
                          <a:rPr lang="en-US" sz="3200" i="1">
                            <a:solidFill>
                              <a:srgbClr val="000000"/>
                            </a:solidFill>
                            <a:effectLst/>
                            <a:latin typeface="Cambria Math"/>
                            <a:ea typeface="Times New Roman"/>
                            <a:cs typeface="Times New Roman"/>
                          </a:rPr>
                          <m:t>𝛺</m:t>
                        </m:r>
                      </m:e>
                    </m:d>
                    <m:r>
                      <a:rPr lang="pt-BR" sz="3200" i="1">
                        <a:solidFill>
                          <a:srgbClr val="000000"/>
                        </a:solidFill>
                        <a:effectLst/>
                        <a:latin typeface="Cambria Math"/>
                        <a:ea typeface="Times New Roman"/>
                        <a:cs typeface="Times New Roman"/>
                      </a:rPr>
                      <m:t>=</m:t>
                    </m:r>
                    <m:sSubSup>
                      <m:sSubSupPr>
                        <m:ctrlPr>
                          <a:rPr lang="vi-VN" sz="3200" i="1">
                            <a:solidFill>
                              <a:srgbClr val="000000"/>
                            </a:solidFill>
                            <a:effectLst/>
                            <a:latin typeface="Cambria Math"/>
                            <a:ea typeface="Times New Roman"/>
                            <a:cs typeface="Times New Roman"/>
                          </a:rPr>
                        </m:ctrlPr>
                      </m:sSubSupPr>
                      <m:e>
                        <m:r>
                          <a:rPr lang="en-US" sz="3200" i="1">
                            <a:solidFill>
                              <a:srgbClr val="000000"/>
                            </a:solidFill>
                            <a:effectLst/>
                            <a:latin typeface="Cambria Math"/>
                            <a:ea typeface="Times New Roman"/>
                            <a:cs typeface="Times New Roman"/>
                          </a:rPr>
                          <m:t>𝐶</m:t>
                        </m:r>
                      </m:e>
                      <m:sub>
                        <m:r>
                          <a:rPr lang="pt-BR" sz="3200" i="1">
                            <a:solidFill>
                              <a:srgbClr val="000000"/>
                            </a:solidFill>
                            <a:effectLst/>
                            <a:latin typeface="Cambria Math"/>
                            <a:ea typeface="Times New Roman"/>
                            <a:cs typeface="Times New Roman"/>
                          </a:rPr>
                          <m:t>21</m:t>
                        </m:r>
                      </m:sub>
                      <m:sup>
                        <m:r>
                          <a:rPr lang="pt-BR" sz="3200" i="1">
                            <a:solidFill>
                              <a:srgbClr val="000000"/>
                            </a:solidFill>
                            <a:effectLst/>
                            <a:latin typeface="Cambria Math"/>
                            <a:ea typeface="Times New Roman"/>
                            <a:cs typeface="Times New Roman"/>
                          </a:rPr>
                          <m:t>3</m:t>
                        </m:r>
                      </m:sup>
                    </m:sSubSup>
                    <m:r>
                      <a:rPr lang="pt-BR" sz="3200" i="1">
                        <a:solidFill>
                          <a:srgbClr val="000000"/>
                        </a:solidFill>
                        <a:effectLst/>
                        <a:latin typeface="Cambria Math"/>
                        <a:ea typeface="Times New Roman"/>
                        <a:cs typeface="Times New Roman"/>
                      </a:rPr>
                      <m:t>=</m:t>
                    </m:r>
                    <m:r>
                      <a:rPr lang="pt-BR" sz="3200" i="1">
                        <a:solidFill>
                          <a:srgbClr val="000000"/>
                        </a:solidFill>
                        <a:effectLst/>
                        <a:latin typeface="Cambria Math"/>
                        <a:ea typeface="Times New Roman"/>
                        <a:cs typeface="Times New Roman"/>
                      </a:rPr>
                      <m:t>1330</m:t>
                    </m:r>
                  </m:oMath>
                </a14:m>
                <a:r>
                  <a:rPr lang="pt-BR" sz="3200" dirty="0">
                    <a:solidFill>
                      <a:srgbClr val="000000"/>
                    </a:solidFill>
                    <a:effectLst/>
                    <a:latin typeface="Times New Roman"/>
                    <a:ea typeface="Times New Roman"/>
                    <a:cs typeface="Times New Roman"/>
                  </a:rPr>
                  <a:t>.</a:t>
                </a:r>
                <a:endParaRPr lang="vi-VN" sz="3200" dirty="0">
                  <a:effectLst/>
                  <a:latin typeface="Calibri"/>
                  <a:ea typeface="Times New Roman"/>
                  <a:cs typeface="Times New Roman"/>
                </a:endParaRPr>
              </a:p>
              <a:p>
                <a:pPr marL="20955" marR="0">
                  <a:lnSpc>
                    <a:spcPct val="115000"/>
                  </a:lnSpc>
                  <a:spcBef>
                    <a:spcPts val="0"/>
                  </a:spcBef>
                  <a:spcAft>
                    <a:spcPts val="1000"/>
                  </a:spcAft>
                </a:pPr>
                <a:r>
                  <a:rPr lang="pt-BR" sz="3200" dirty="0">
                    <a:solidFill>
                      <a:srgbClr val="000000"/>
                    </a:solidFill>
                    <a:effectLst/>
                    <a:latin typeface="Times New Roman"/>
                    <a:ea typeface="Times New Roman"/>
                    <a:cs typeface="Times New Roman"/>
                  </a:rPr>
                  <a:t>Gọi A là biến cố: “3 người lấy ra là nam</a:t>
                </a:r>
                <a:r>
                  <a:rPr lang="pt-BR" sz="3200">
                    <a:solidFill>
                      <a:srgbClr val="000000"/>
                    </a:solidFill>
                    <a:effectLst/>
                    <a:latin typeface="Times New Roman"/>
                    <a:ea typeface="Times New Roman"/>
                    <a:cs typeface="Times New Roman"/>
                  </a:rPr>
                  <a:t>”. </a:t>
                </a:r>
                <a:endParaRPr lang="pt-BR" sz="3200" smtClean="0">
                  <a:solidFill>
                    <a:srgbClr val="000000"/>
                  </a:solidFill>
                  <a:effectLst/>
                  <a:latin typeface="Times New Roman"/>
                  <a:ea typeface="Times New Roman"/>
                  <a:cs typeface="Times New Roman"/>
                </a:endParaRPr>
              </a:p>
              <a:p>
                <a:pPr marL="20955" marR="0">
                  <a:lnSpc>
                    <a:spcPct val="115000"/>
                  </a:lnSpc>
                  <a:spcBef>
                    <a:spcPts val="0"/>
                  </a:spcBef>
                  <a:spcAft>
                    <a:spcPts val="1000"/>
                  </a:spcAft>
                </a:pPr>
                <a:r>
                  <a:rPr lang="pt-BR" sz="3200" smtClean="0">
                    <a:solidFill>
                      <a:srgbClr val="000000"/>
                    </a:solidFill>
                    <a:effectLst/>
                    <a:latin typeface="Times New Roman"/>
                    <a:ea typeface="Times New Roman"/>
                    <a:cs typeface="Times New Roman"/>
                  </a:rPr>
                  <a:t>Khi </a:t>
                </a:r>
                <a:r>
                  <a:rPr lang="pt-BR" sz="3200" dirty="0">
                    <a:solidFill>
                      <a:srgbClr val="000000"/>
                    </a:solidFill>
                    <a:effectLst/>
                    <a:latin typeface="Times New Roman"/>
                    <a:ea typeface="Times New Roman"/>
                    <a:cs typeface="Times New Roman"/>
                  </a:rPr>
                  <a:t>đó, </a:t>
                </a:r>
                <a14:m>
                  <m:oMath xmlns:m="http://schemas.openxmlformats.org/officeDocument/2006/math">
                    <m:r>
                      <a:rPr lang="en-US" sz="3200" i="1">
                        <a:solidFill>
                          <a:srgbClr val="000000"/>
                        </a:solidFill>
                        <a:effectLst/>
                        <a:latin typeface="Cambria Math"/>
                        <a:ea typeface="Times New Roman"/>
                        <a:cs typeface="Times New Roman"/>
                      </a:rPr>
                      <m:t>𝑛</m:t>
                    </m:r>
                    <m:d>
                      <m:dPr>
                        <m:ctrlPr>
                          <a:rPr lang="vi-VN" sz="3200" i="1">
                            <a:solidFill>
                              <a:srgbClr val="000000"/>
                            </a:solidFill>
                            <a:effectLst/>
                            <a:latin typeface="Cambria Math"/>
                            <a:ea typeface="Times New Roman"/>
                            <a:cs typeface="Times New Roman"/>
                          </a:rPr>
                        </m:ctrlPr>
                      </m:dPr>
                      <m:e>
                        <m:r>
                          <a:rPr lang="en-US" sz="3200" i="1">
                            <a:solidFill>
                              <a:srgbClr val="000000"/>
                            </a:solidFill>
                            <a:effectLst/>
                            <a:latin typeface="Cambria Math"/>
                            <a:ea typeface="Times New Roman"/>
                            <a:cs typeface="Times New Roman"/>
                          </a:rPr>
                          <m:t>𝐴</m:t>
                        </m:r>
                      </m:e>
                    </m:d>
                    <m:r>
                      <a:rPr lang="pt-BR" sz="3200" i="1">
                        <a:solidFill>
                          <a:srgbClr val="000000"/>
                        </a:solidFill>
                        <a:effectLst/>
                        <a:latin typeface="Cambria Math"/>
                        <a:ea typeface="Times New Roman"/>
                        <a:cs typeface="Times New Roman"/>
                      </a:rPr>
                      <m:t>=</m:t>
                    </m:r>
                    <m:sSubSup>
                      <m:sSubSupPr>
                        <m:ctrlPr>
                          <a:rPr lang="vi-VN" sz="3200" i="1">
                            <a:solidFill>
                              <a:srgbClr val="000000"/>
                            </a:solidFill>
                            <a:effectLst/>
                            <a:latin typeface="Cambria Math"/>
                            <a:ea typeface="Times New Roman"/>
                            <a:cs typeface="Times New Roman"/>
                          </a:rPr>
                        </m:ctrlPr>
                      </m:sSubSupPr>
                      <m:e>
                        <m:r>
                          <a:rPr lang="en-US" sz="3200" i="1">
                            <a:solidFill>
                              <a:srgbClr val="000000"/>
                            </a:solidFill>
                            <a:effectLst/>
                            <a:latin typeface="Cambria Math"/>
                            <a:ea typeface="Times New Roman"/>
                            <a:cs typeface="Times New Roman"/>
                          </a:rPr>
                          <m:t>𝐶</m:t>
                        </m:r>
                      </m:e>
                      <m:sub>
                        <m:r>
                          <a:rPr lang="pt-BR" sz="3200" i="1">
                            <a:solidFill>
                              <a:srgbClr val="000000"/>
                            </a:solidFill>
                            <a:effectLst/>
                            <a:latin typeface="Cambria Math"/>
                            <a:ea typeface="Times New Roman"/>
                            <a:cs typeface="Times New Roman"/>
                          </a:rPr>
                          <m:t>15</m:t>
                        </m:r>
                      </m:sub>
                      <m:sup>
                        <m:r>
                          <a:rPr lang="pt-BR" sz="3200" i="1">
                            <a:solidFill>
                              <a:srgbClr val="000000"/>
                            </a:solidFill>
                            <a:effectLst/>
                            <a:latin typeface="Cambria Math"/>
                            <a:ea typeface="Times New Roman"/>
                            <a:cs typeface="Times New Roman"/>
                          </a:rPr>
                          <m:t>3</m:t>
                        </m:r>
                      </m:sup>
                    </m:sSubSup>
                    <m:r>
                      <a:rPr lang="pt-BR" sz="3200" i="1">
                        <a:solidFill>
                          <a:srgbClr val="000000"/>
                        </a:solidFill>
                        <a:effectLst/>
                        <a:latin typeface="Cambria Math"/>
                        <a:ea typeface="Times New Roman"/>
                        <a:cs typeface="Times New Roman"/>
                      </a:rPr>
                      <m:t>=</m:t>
                    </m:r>
                    <m:r>
                      <a:rPr lang="pt-BR" sz="3200" i="1">
                        <a:solidFill>
                          <a:srgbClr val="000000"/>
                        </a:solidFill>
                        <a:effectLst/>
                        <a:latin typeface="Cambria Math"/>
                        <a:ea typeface="Times New Roman"/>
                        <a:cs typeface="Times New Roman"/>
                      </a:rPr>
                      <m:t>455</m:t>
                    </m:r>
                  </m:oMath>
                </a14:m>
                <a:r>
                  <a:rPr lang="pt-BR" sz="3200" dirty="0">
                    <a:solidFill>
                      <a:srgbClr val="000000"/>
                    </a:solidFill>
                    <a:effectLst/>
                    <a:latin typeface="Times New Roman"/>
                    <a:ea typeface="Times New Roman"/>
                    <a:cs typeface="Times New Roman"/>
                  </a:rPr>
                  <a:t>.</a:t>
                </a:r>
                <a:endParaRPr lang="vi-VN" sz="3200" dirty="0">
                  <a:effectLst/>
                  <a:latin typeface="Calibri"/>
                  <a:ea typeface="Times New Roman"/>
                  <a:cs typeface="Times New Roman"/>
                </a:endParaRPr>
              </a:p>
              <a:p>
                <a:pPr marL="20955" marR="0">
                  <a:lnSpc>
                    <a:spcPct val="115000"/>
                  </a:lnSpc>
                  <a:spcBef>
                    <a:spcPts val="0"/>
                  </a:spcBef>
                  <a:spcAft>
                    <a:spcPts val="1000"/>
                  </a:spcAft>
                </a:pPr>
                <a:r>
                  <a:rPr lang="pt-BR" sz="3200" dirty="0">
                    <a:solidFill>
                      <a:srgbClr val="000000"/>
                    </a:solidFill>
                    <a:effectLst/>
                    <a:latin typeface="Times New Roman"/>
                    <a:ea typeface="Times New Roman"/>
                    <a:cs typeface="Times New Roman"/>
                  </a:rPr>
                  <a:t>Vậy xác suất để 3 người lấy ra là nam là: </a:t>
                </a:r>
                <a:endParaRPr lang="pt-BR" sz="3200" dirty="0" smtClean="0">
                  <a:solidFill>
                    <a:srgbClr val="000000"/>
                  </a:solidFill>
                  <a:effectLst/>
                  <a:latin typeface="Times New Roman"/>
                  <a:ea typeface="Times New Roman"/>
                  <a:cs typeface="Times New Roman"/>
                </a:endParaRPr>
              </a:p>
              <a:p>
                <a:pPr marL="20955" marR="0">
                  <a:lnSpc>
                    <a:spcPct val="115000"/>
                  </a:lnSpc>
                  <a:spcBef>
                    <a:spcPts val="0"/>
                  </a:spcBef>
                  <a:spcAft>
                    <a:spcPts val="1000"/>
                  </a:spcAft>
                </a:pPr>
                <a14:m>
                  <m:oMath xmlns:m="http://schemas.openxmlformats.org/officeDocument/2006/math">
                    <m:r>
                      <a:rPr lang="en-US" sz="3200" i="1">
                        <a:solidFill>
                          <a:srgbClr val="000000"/>
                        </a:solidFill>
                        <a:effectLst/>
                        <a:latin typeface="Cambria Math"/>
                        <a:ea typeface="Times New Roman"/>
                        <a:cs typeface="Times New Roman"/>
                      </a:rPr>
                      <m:t>𝑃</m:t>
                    </m:r>
                    <m:d>
                      <m:dPr>
                        <m:ctrlPr>
                          <a:rPr lang="vi-VN" sz="3200" i="1">
                            <a:solidFill>
                              <a:srgbClr val="000000"/>
                            </a:solidFill>
                            <a:effectLst/>
                            <a:latin typeface="Cambria Math"/>
                            <a:ea typeface="Times New Roman"/>
                            <a:cs typeface="Times New Roman"/>
                          </a:rPr>
                        </m:ctrlPr>
                      </m:dPr>
                      <m:e>
                        <m:r>
                          <a:rPr lang="en-US" sz="3200" i="1">
                            <a:solidFill>
                              <a:srgbClr val="000000"/>
                            </a:solidFill>
                            <a:effectLst/>
                            <a:latin typeface="Cambria Math"/>
                            <a:ea typeface="Times New Roman"/>
                            <a:cs typeface="Times New Roman"/>
                          </a:rPr>
                          <m:t>𝐴</m:t>
                        </m:r>
                      </m:e>
                    </m:d>
                    <m:r>
                      <a:rPr lang="pt-BR" sz="3200" i="1">
                        <a:solidFill>
                          <a:srgbClr val="000000"/>
                        </a:solidFill>
                        <a:effectLst/>
                        <a:latin typeface="Cambria Math"/>
                        <a:ea typeface="Times New Roman"/>
                        <a:cs typeface="Times New Roman"/>
                      </a:rPr>
                      <m:t>=</m:t>
                    </m:r>
                    <m:f>
                      <m:fPr>
                        <m:ctrlPr>
                          <a:rPr lang="vi-VN" sz="3200" i="1">
                            <a:solidFill>
                              <a:srgbClr val="000000"/>
                            </a:solidFill>
                            <a:effectLst/>
                            <a:latin typeface="Cambria Math"/>
                            <a:ea typeface="Times New Roman"/>
                            <a:cs typeface="Times New Roman"/>
                          </a:rPr>
                        </m:ctrlPr>
                      </m:fPr>
                      <m:num>
                        <m:r>
                          <a:rPr lang="en-US" sz="3200" i="1">
                            <a:solidFill>
                              <a:srgbClr val="000000"/>
                            </a:solidFill>
                            <a:effectLst/>
                            <a:latin typeface="Cambria Math"/>
                            <a:ea typeface="Times New Roman"/>
                            <a:cs typeface="Times New Roman"/>
                          </a:rPr>
                          <m:t>𝑛</m:t>
                        </m:r>
                        <m:d>
                          <m:dPr>
                            <m:ctrlPr>
                              <a:rPr lang="vi-VN" sz="3200" i="1">
                                <a:solidFill>
                                  <a:srgbClr val="000000"/>
                                </a:solidFill>
                                <a:effectLst/>
                                <a:latin typeface="Cambria Math"/>
                                <a:ea typeface="Times New Roman"/>
                                <a:cs typeface="Times New Roman"/>
                              </a:rPr>
                            </m:ctrlPr>
                          </m:dPr>
                          <m:e>
                            <m:r>
                              <a:rPr lang="en-US" sz="3200" i="1">
                                <a:solidFill>
                                  <a:srgbClr val="000000"/>
                                </a:solidFill>
                                <a:effectLst/>
                                <a:latin typeface="Cambria Math"/>
                                <a:ea typeface="Times New Roman"/>
                                <a:cs typeface="Times New Roman"/>
                              </a:rPr>
                              <m:t>𝐴</m:t>
                            </m:r>
                          </m:e>
                        </m:d>
                      </m:num>
                      <m:den>
                        <m:r>
                          <a:rPr lang="en-US" sz="3200" i="1">
                            <a:solidFill>
                              <a:srgbClr val="000000"/>
                            </a:solidFill>
                            <a:effectLst/>
                            <a:latin typeface="Cambria Math"/>
                            <a:ea typeface="Times New Roman"/>
                            <a:cs typeface="Times New Roman"/>
                          </a:rPr>
                          <m:t>𝑛</m:t>
                        </m:r>
                        <m:d>
                          <m:dPr>
                            <m:ctrlPr>
                              <a:rPr lang="vi-VN" sz="3200" i="1">
                                <a:solidFill>
                                  <a:srgbClr val="000000"/>
                                </a:solidFill>
                                <a:effectLst/>
                                <a:latin typeface="Cambria Math"/>
                                <a:ea typeface="Times New Roman"/>
                                <a:cs typeface="Times New Roman"/>
                              </a:rPr>
                            </m:ctrlPr>
                          </m:dPr>
                          <m:e>
                            <m:r>
                              <a:rPr lang="en-US" sz="3200" i="1">
                                <a:solidFill>
                                  <a:srgbClr val="000000"/>
                                </a:solidFill>
                                <a:effectLst/>
                                <a:latin typeface="Cambria Math"/>
                                <a:ea typeface="Times New Roman"/>
                                <a:cs typeface="Times New Roman"/>
                              </a:rPr>
                              <m:t>𝛺</m:t>
                            </m:r>
                          </m:e>
                        </m:d>
                      </m:den>
                    </m:f>
                    <m:r>
                      <a:rPr lang="pt-BR" sz="3200" i="1">
                        <a:solidFill>
                          <a:srgbClr val="000000"/>
                        </a:solidFill>
                        <a:effectLst/>
                        <a:latin typeface="Cambria Math"/>
                        <a:ea typeface="Times New Roman"/>
                        <a:cs typeface="Times New Roman"/>
                      </a:rPr>
                      <m:t>=</m:t>
                    </m:r>
                    <m:f>
                      <m:fPr>
                        <m:ctrlPr>
                          <a:rPr lang="vi-VN" sz="3200" i="1">
                            <a:solidFill>
                              <a:srgbClr val="000000"/>
                            </a:solidFill>
                            <a:effectLst/>
                            <a:latin typeface="Cambria Math"/>
                            <a:ea typeface="Times New Roman"/>
                            <a:cs typeface="Times New Roman"/>
                          </a:rPr>
                        </m:ctrlPr>
                      </m:fPr>
                      <m:num>
                        <m:r>
                          <a:rPr lang="pt-BR" sz="3200" i="1">
                            <a:solidFill>
                              <a:srgbClr val="000000"/>
                            </a:solidFill>
                            <a:effectLst/>
                            <a:latin typeface="Cambria Math"/>
                            <a:ea typeface="Times New Roman"/>
                            <a:cs typeface="Times New Roman"/>
                          </a:rPr>
                          <m:t>13</m:t>
                        </m:r>
                      </m:num>
                      <m:den>
                        <m:r>
                          <a:rPr lang="pt-BR" sz="3200" i="1">
                            <a:solidFill>
                              <a:srgbClr val="000000"/>
                            </a:solidFill>
                            <a:effectLst/>
                            <a:latin typeface="Cambria Math"/>
                            <a:ea typeface="Times New Roman"/>
                            <a:cs typeface="Times New Roman"/>
                          </a:rPr>
                          <m:t>38</m:t>
                        </m:r>
                      </m:den>
                    </m:f>
                    <m:r>
                      <a:rPr lang="pt-BR" sz="3200" i="1">
                        <a:solidFill>
                          <a:srgbClr val="000000"/>
                        </a:solidFill>
                        <a:effectLst/>
                        <a:latin typeface="Cambria Math"/>
                        <a:ea typeface="Times New Roman"/>
                        <a:cs typeface="Times New Roman"/>
                      </a:rPr>
                      <m:t>=</m:t>
                    </m:r>
                    <m:f>
                      <m:fPr>
                        <m:ctrlPr>
                          <a:rPr lang="vi-VN" sz="3200" i="1">
                            <a:solidFill>
                              <a:srgbClr val="000000"/>
                            </a:solidFill>
                            <a:effectLst/>
                            <a:latin typeface="Cambria Math"/>
                            <a:ea typeface="Times New Roman"/>
                            <a:cs typeface="Times New Roman"/>
                          </a:rPr>
                        </m:ctrlPr>
                      </m:fPr>
                      <m:num>
                        <m:r>
                          <a:rPr lang="pt-BR" sz="3200" i="1">
                            <a:solidFill>
                              <a:srgbClr val="000000"/>
                            </a:solidFill>
                            <a:effectLst/>
                            <a:latin typeface="Cambria Math"/>
                            <a:ea typeface="Times New Roman"/>
                            <a:cs typeface="Times New Roman"/>
                          </a:rPr>
                          <m:t>91</m:t>
                        </m:r>
                      </m:num>
                      <m:den>
                        <m:r>
                          <a:rPr lang="pt-BR" sz="3200" i="1">
                            <a:solidFill>
                              <a:srgbClr val="000000"/>
                            </a:solidFill>
                            <a:effectLst/>
                            <a:latin typeface="Cambria Math"/>
                            <a:ea typeface="Times New Roman"/>
                            <a:cs typeface="Times New Roman"/>
                          </a:rPr>
                          <m:t>266</m:t>
                        </m:r>
                      </m:den>
                    </m:f>
                  </m:oMath>
                </a14:m>
                <a:r>
                  <a:rPr lang="pt-BR" sz="3200" dirty="0">
                    <a:solidFill>
                      <a:srgbClr val="000000"/>
                    </a:solidFill>
                    <a:effectLst/>
                    <a:latin typeface="Times New Roman"/>
                    <a:ea typeface="Times New Roman"/>
                    <a:cs typeface="Times New Roman"/>
                  </a:rPr>
                  <a:t>.</a:t>
                </a:r>
                <a:endParaRPr lang="vi-VN" sz="3200" dirty="0">
                  <a:effectLst/>
                  <a:latin typeface="Calibri"/>
                  <a:ea typeface="Times New Roman"/>
                  <a:cs typeface="Times New Roman"/>
                </a:endParaRPr>
              </a:p>
            </p:txBody>
          </p:sp>
        </mc:Choice>
        <mc:Fallback>
          <p:sp>
            <p:nvSpPr>
              <p:cNvPr id="5" name="Hình chữ nhật 4"/>
              <p:cNvSpPr>
                <a:spLocks noRot="1" noChangeAspect="1" noMove="1" noResize="1" noEditPoints="1" noAdjustHandles="1" noChangeArrowheads="1" noChangeShapeType="1" noTextEdit="1"/>
              </p:cNvSpPr>
              <p:nvPr/>
            </p:nvSpPr>
            <p:spPr>
              <a:xfrm>
                <a:off x="868680" y="2466923"/>
                <a:ext cx="10668000" cy="4481548"/>
              </a:xfrm>
              <a:prstGeom prst="rect">
                <a:avLst/>
              </a:prstGeom>
              <a:blipFill rotWithShape="1">
                <a:blip r:embed="rId2"/>
                <a:stretch>
                  <a:fillRect l="-1486" t="-1224" b="-272"/>
                </a:stretch>
              </a:blipFill>
            </p:spPr>
            <p:txBody>
              <a:bodyPr/>
              <a:lstStyle/>
              <a:p>
                <a:r>
                  <a:rPr lang="en-US">
                    <a:noFill/>
                  </a:rPr>
                  <a:t> </a:t>
                </a:r>
              </a:p>
            </p:txBody>
          </p:sp>
        </mc:Fallback>
      </mc:AlternateContent>
      <p:sp>
        <p:nvSpPr>
          <p:cNvPr id="4" name="Chỗ dành sẵn cho Nội dung 2"/>
          <p:cNvSpPr txBox="1">
            <a:spLocks/>
          </p:cNvSpPr>
          <p:nvPr/>
        </p:nvSpPr>
        <p:spPr>
          <a:xfrm>
            <a:off x="1203960" y="3419857"/>
            <a:ext cx="10515600" cy="2203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vi-VN" dirty="0"/>
          </a:p>
        </p:txBody>
      </p:sp>
      <mc:AlternateContent xmlns:mc="http://schemas.openxmlformats.org/markup-compatibility/2006" xmlns:a14="http://schemas.microsoft.com/office/drawing/2010/main">
        <mc:Choice Requires="a14">
          <p:sp>
            <p:nvSpPr>
              <p:cNvPr id="3" name="Chỗ dành sẵn cho Nội dung 2"/>
              <p:cNvSpPr>
                <a:spLocks noGrp="1"/>
              </p:cNvSpPr>
              <p:nvPr>
                <p:ph idx="1"/>
              </p:nvPr>
            </p:nvSpPr>
            <p:spPr>
              <a:xfrm>
                <a:off x="1021080" y="387911"/>
                <a:ext cx="10515600" cy="2203704"/>
              </a:xfrm>
            </p:spPr>
            <p:txBody>
              <a:bodyPr>
                <a:noAutofit/>
              </a:bodyPr>
              <a:lstStyle/>
              <a:p>
                <a:pPr marL="0" marR="0" indent="0" algn="just">
                  <a:lnSpc>
                    <a:spcPct val="115000"/>
                  </a:lnSpc>
                  <a:spcBef>
                    <a:spcPts val="0"/>
                  </a:spcBef>
                  <a:spcAft>
                    <a:spcPts val="1000"/>
                  </a:spcAft>
                  <a:buNone/>
                  <a:tabLst>
                    <a:tab pos="0" algn="l"/>
                  </a:tabLst>
                </a:pPr>
                <a:r>
                  <a:rPr lang="en-US" sz="3200" b="1" err="1">
                    <a:solidFill>
                      <a:srgbClr val="0000FF"/>
                    </a:solidFill>
                    <a:latin typeface="Times New Roman"/>
                    <a:ea typeface="Times New Roman"/>
                    <a:cs typeface="Times New Roman"/>
                  </a:rPr>
                  <a:t>Câu</a:t>
                </a:r>
                <a:r>
                  <a:rPr lang="en-US" sz="3200" b="1">
                    <a:solidFill>
                      <a:srgbClr val="0000FF"/>
                    </a:solidFill>
                    <a:latin typeface="Times New Roman"/>
                    <a:ea typeface="Times New Roman"/>
                    <a:cs typeface="Times New Roman"/>
                  </a:rPr>
                  <a:t> 10: </a:t>
                </a:r>
                <a:r>
                  <a:rPr lang="vi-VN" sz="3200" smtClean="0">
                    <a:solidFill>
                      <a:srgbClr val="000000"/>
                    </a:solidFill>
                    <a:effectLst/>
                    <a:latin typeface="Times New Roman"/>
                    <a:ea typeface="Times New Roman"/>
                    <a:cs typeface="Times New Roman"/>
                  </a:rPr>
                  <a:t>Một </a:t>
                </a:r>
                <a:r>
                  <a:rPr lang="vi-VN" sz="3200" dirty="0" err="1">
                    <a:solidFill>
                      <a:srgbClr val="000000"/>
                    </a:solidFill>
                    <a:effectLst/>
                    <a:latin typeface="Times New Roman"/>
                    <a:ea typeface="Times New Roman"/>
                    <a:cs typeface="Times New Roman"/>
                  </a:rPr>
                  <a:t>hội</a:t>
                </a:r>
                <a:r>
                  <a:rPr lang="vi-VN" sz="3200" dirty="0">
                    <a:solidFill>
                      <a:srgbClr val="000000"/>
                    </a:solidFill>
                    <a:effectLst/>
                    <a:latin typeface="Times New Roman"/>
                    <a:ea typeface="Times New Roman"/>
                    <a:cs typeface="Times New Roman"/>
                  </a:rPr>
                  <a:t> </a:t>
                </a:r>
                <a:r>
                  <a:rPr lang="vi-VN" sz="3200" dirty="0" err="1">
                    <a:solidFill>
                      <a:srgbClr val="000000"/>
                    </a:solidFill>
                    <a:effectLst/>
                    <a:latin typeface="Times New Roman"/>
                    <a:ea typeface="Times New Roman"/>
                    <a:cs typeface="Times New Roman"/>
                  </a:rPr>
                  <a:t>nghị</a:t>
                </a:r>
                <a:r>
                  <a:rPr lang="vi-VN" sz="3200" dirty="0">
                    <a:solidFill>
                      <a:srgbClr val="000000"/>
                    </a:solidFill>
                    <a:effectLst/>
                    <a:latin typeface="Times New Roman"/>
                    <a:ea typeface="Times New Roman"/>
                    <a:cs typeface="Times New Roman"/>
                  </a:rPr>
                  <a:t> </a:t>
                </a:r>
                <a:r>
                  <a:rPr lang="vi-VN" sz="3200" dirty="0" err="1">
                    <a:solidFill>
                      <a:srgbClr val="000000"/>
                    </a:solidFill>
                    <a:effectLst/>
                    <a:latin typeface="Times New Roman"/>
                    <a:ea typeface="Times New Roman"/>
                    <a:cs typeface="Times New Roman"/>
                  </a:rPr>
                  <a:t>có</a:t>
                </a:r>
                <a:r>
                  <a:rPr lang="vi-VN" sz="3200" dirty="0">
                    <a:solidFill>
                      <a:srgbClr val="000000"/>
                    </a:solidFill>
                    <a:effectLst/>
                    <a:latin typeface="Times New Roman"/>
                    <a:ea typeface="Times New Roman"/>
                    <a:cs typeface="Times New Roman"/>
                  </a:rPr>
                  <a:t> 15 nam </a:t>
                </a:r>
                <a:r>
                  <a:rPr lang="vi-VN" sz="3200" dirty="0" err="1">
                    <a:solidFill>
                      <a:srgbClr val="000000"/>
                    </a:solidFill>
                    <a:effectLst/>
                    <a:latin typeface="Times New Roman"/>
                    <a:ea typeface="Times New Roman"/>
                    <a:cs typeface="Times New Roman"/>
                  </a:rPr>
                  <a:t>và</a:t>
                </a:r>
                <a:r>
                  <a:rPr lang="vi-VN" sz="3200" dirty="0">
                    <a:solidFill>
                      <a:srgbClr val="000000"/>
                    </a:solidFill>
                    <a:effectLst/>
                    <a:latin typeface="Times New Roman"/>
                    <a:ea typeface="Times New Roman"/>
                    <a:cs typeface="Times New Roman"/>
                  </a:rPr>
                  <a:t> 6 </a:t>
                </a:r>
                <a:r>
                  <a:rPr lang="vi-VN" sz="3200" dirty="0" err="1">
                    <a:solidFill>
                      <a:srgbClr val="000000"/>
                    </a:solidFill>
                    <a:effectLst/>
                    <a:latin typeface="Times New Roman"/>
                    <a:ea typeface="Times New Roman"/>
                    <a:cs typeface="Times New Roman"/>
                  </a:rPr>
                  <a:t>nữ</a:t>
                </a:r>
                <a:r>
                  <a:rPr lang="vi-VN" sz="3200" dirty="0">
                    <a:solidFill>
                      <a:srgbClr val="000000"/>
                    </a:solidFill>
                    <a:effectLst/>
                    <a:latin typeface="Times New Roman"/>
                    <a:ea typeface="Times New Roman"/>
                    <a:cs typeface="Times New Roman"/>
                  </a:rPr>
                  <a:t>. </a:t>
                </a:r>
                <a:r>
                  <a:rPr lang="vi-VN" sz="3200" dirty="0" err="1">
                    <a:solidFill>
                      <a:srgbClr val="000000"/>
                    </a:solidFill>
                    <a:effectLst/>
                    <a:latin typeface="Times New Roman"/>
                    <a:ea typeface="Times New Roman"/>
                    <a:cs typeface="Times New Roman"/>
                  </a:rPr>
                  <a:t>Chọn</a:t>
                </a:r>
                <a:r>
                  <a:rPr lang="vi-VN" sz="3200" dirty="0">
                    <a:solidFill>
                      <a:srgbClr val="000000"/>
                    </a:solidFill>
                    <a:effectLst/>
                    <a:latin typeface="Times New Roman"/>
                    <a:ea typeface="Times New Roman"/>
                    <a:cs typeface="Times New Roman"/>
                  </a:rPr>
                  <a:t> </a:t>
                </a:r>
                <a:r>
                  <a:rPr lang="vi-VN" sz="3200" dirty="0" err="1">
                    <a:solidFill>
                      <a:srgbClr val="000000"/>
                    </a:solidFill>
                    <a:effectLst/>
                    <a:latin typeface="Times New Roman"/>
                    <a:ea typeface="Times New Roman"/>
                    <a:cs typeface="Times New Roman"/>
                  </a:rPr>
                  <a:t>ngẫu</a:t>
                </a:r>
                <a:r>
                  <a:rPr lang="vi-VN" sz="3200" dirty="0">
                    <a:solidFill>
                      <a:srgbClr val="000000"/>
                    </a:solidFill>
                    <a:effectLst/>
                    <a:latin typeface="Times New Roman"/>
                    <a:ea typeface="Times New Roman"/>
                    <a:cs typeface="Times New Roman"/>
                  </a:rPr>
                  <a:t> nhiên 3 </a:t>
                </a:r>
                <a:r>
                  <a:rPr lang="vi-VN" sz="3200" dirty="0" err="1">
                    <a:solidFill>
                      <a:srgbClr val="000000"/>
                    </a:solidFill>
                    <a:effectLst/>
                    <a:latin typeface="Times New Roman"/>
                    <a:ea typeface="Times New Roman"/>
                    <a:cs typeface="Times New Roman"/>
                  </a:rPr>
                  <a:t>người</a:t>
                </a:r>
                <a:r>
                  <a:rPr lang="vi-VN" sz="3200" dirty="0">
                    <a:solidFill>
                      <a:srgbClr val="000000"/>
                    </a:solidFill>
                    <a:effectLst/>
                    <a:latin typeface="Times New Roman"/>
                    <a:ea typeface="Times New Roman"/>
                    <a:cs typeface="Times New Roman"/>
                  </a:rPr>
                  <a:t> </a:t>
                </a:r>
                <a:r>
                  <a:rPr lang="vi-VN" sz="3200" dirty="0" err="1">
                    <a:solidFill>
                      <a:srgbClr val="000000"/>
                    </a:solidFill>
                    <a:effectLst/>
                    <a:latin typeface="Times New Roman"/>
                    <a:ea typeface="Times New Roman"/>
                    <a:cs typeface="Times New Roman"/>
                  </a:rPr>
                  <a:t>vào</a:t>
                </a:r>
                <a:r>
                  <a:rPr lang="vi-VN" sz="3200" dirty="0">
                    <a:solidFill>
                      <a:srgbClr val="000000"/>
                    </a:solidFill>
                    <a:effectLst/>
                    <a:latin typeface="Times New Roman"/>
                    <a:ea typeface="Times New Roman"/>
                    <a:cs typeface="Times New Roman"/>
                  </a:rPr>
                  <a:t> ban </a:t>
                </a:r>
                <a:r>
                  <a:rPr lang="vi-VN" sz="3200" dirty="0" err="1">
                    <a:solidFill>
                      <a:srgbClr val="000000"/>
                    </a:solidFill>
                    <a:effectLst/>
                    <a:latin typeface="Times New Roman"/>
                    <a:ea typeface="Times New Roman"/>
                    <a:cs typeface="Times New Roman"/>
                  </a:rPr>
                  <a:t>tổ</a:t>
                </a:r>
                <a:r>
                  <a:rPr lang="vi-VN" sz="3200" dirty="0">
                    <a:solidFill>
                      <a:srgbClr val="000000"/>
                    </a:solidFill>
                    <a:effectLst/>
                    <a:latin typeface="Times New Roman"/>
                    <a:ea typeface="Times New Roman"/>
                    <a:cs typeface="Times New Roman"/>
                  </a:rPr>
                  <a:t> </a:t>
                </a:r>
                <a:r>
                  <a:rPr lang="vi-VN" sz="3200" dirty="0" err="1">
                    <a:solidFill>
                      <a:srgbClr val="000000"/>
                    </a:solidFill>
                    <a:effectLst/>
                    <a:latin typeface="Times New Roman"/>
                    <a:ea typeface="Times New Roman"/>
                    <a:cs typeface="Times New Roman"/>
                  </a:rPr>
                  <a:t>chức</a:t>
                </a:r>
                <a:r>
                  <a:rPr lang="vi-VN" sz="3200" dirty="0">
                    <a:solidFill>
                      <a:srgbClr val="000000"/>
                    </a:solidFill>
                    <a:effectLst/>
                    <a:latin typeface="Times New Roman"/>
                    <a:ea typeface="Times New Roman"/>
                    <a:cs typeface="Times New Roman"/>
                  </a:rPr>
                  <a:t>. </a:t>
                </a:r>
                <a:r>
                  <a:rPr lang="vi-VN" sz="3200" dirty="0" err="1">
                    <a:solidFill>
                      <a:srgbClr val="000000"/>
                    </a:solidFill>
                    <a:effectLst/>
                    <a:latin typeface="Times New Roman"/>
                    <a:ea typeface="Times New Roman"/>
                    <a:cs typeface="Times New Roman"/>
                  </a:rPr>
                  <a:t>Xác</a:t>
                </a:r>
                <a:r>
                  <a:rPr lang="vi-VN" sz="3200" dirty="0">
                    <a:solidFill>
                      <a:srgbClr val="000000"/>
                    </a:solidFill>
                    <a:effectLst/>
                    <a:latin typeface="Times New Roman"/>
                    <a:ea typeface="Times New Roman"/>
                    <a:cs typeface="Times New Roman"/>
                  </a:rPr>
                  <a:t> </a:t>
                </a:r>
                <a:r>
                  <a:rPr lang="vi-VN" sz="3200" dirty="0" err="1">
                    <a:solidFill>
                      <a:srgbClr val="000000"/>
                    </a:solidFill>
                    <a:effectLst/>
                    <a:latin typeface="Times New Roman"/>
                    <a:ea typeface="Times New Roman"/>
                    <a:cs typeface="Times New Roman"/>
                  </a:rPr>
                  <a:t>suất</a:t>
                </a:r>
                <a:r>
                  <a:rPr lang="vi-VN" sz="3200" dirty="0">
                    <a:solidFill>
                      <a:srgbClr val="000000"/>
                    </a:solidFill>
                    <a:effectLst/>
                    <a:latin typeface="Times New Roman"/>
                    <a:ea typeface="Times New Roman"/>
                    <a:cs typeface="Times New Roman"/>
                  </a:rPr>
                  <a:t> </a:t>
                </a:r>
                <a:r>
                  <a:rPr lang="vi-VN" sz="3200" dirty="0" err="1">
                    <a:solidFill>
                      <a:srgbClr val="000000"/>
                    </a:solidFill>
                    <a:effectLst/>
                    <a:latin typeface="Times New Roman"/>
                    <a:ea typeface="Times New Roman"/>
                    <a:cs typeface="Times New Roman"/>
                  </a:rPr>
                  <a:t>để</a:t>
                </a:r>
                <a:r>
                  <a:rPr lang="vi-VN" sz="3200" dirty="0">
                    <a:solidFill>
                      <a:srgbClr val="000000"/>
                    </a:solidFill>
                    <a:effectLst/>
                    <a:latin typeface="Times New Roman"/>
                    <a:ea typeface="Times New Roman"/>
                    <a:cs typeface="Times New Roman"/>
                  </a:rPr>
                  <a:t> 3 </a:t>
                </a:r>
                <a:r>
                  <a:rPr lang="vi-VN" sz="3200" dirty="0" err="1">
                    <a:solidFill>
                      <a:srgbClr val="000000"/>
                    </a:solidFill>
                    <a:effectLst/>
                    <a:latin typeface="Times New Roman"/>
                    <a:ea typeface="Times New Roman"/>
                    <a:cs typeface="Times New Roman"/>
                  </a:rPr>
                  <a:t>người</a:t>
                </a:r>
                <a:r>
                  <a:rPr lang="vi-VN" sz="3200" dirty="0">
                    <a:solidFill>
                      <a:srgbClr val="000000"/>
                    </a:solidFill>
                    <a:effectLst/>
                    <a:latin typeface="Times New Roman"/>
                    <a:ea typeface="Times New Roman"/>
                    <a:cs typeface="Times New Roman"/>
                  </a:rPr>
                  <a:t> </a:t>
                </a:r>
                <a:r>
                  <a:rPr lang="vi-VN" sz="3200" dirty="0" err="1">
                    <a:solidFill>
                      <a:srgbClr val="000000"/>
                    </a:solidFill>
                    <a:effectLst/>
                    <a:latin typeface="Times New Roman"/>
                    <a:ea typeface="Times New Roman"/>
                    <a:cs typeface="Times New Roman"/>
                  </a:rPr>
                  <a:t>lấy</a:t>
                </a:r>
                <a:r>
                  <a:rPr lang="vi-VN" sz="3200" dirty="0">
                    <a:solidFill>
                      <a:srgbClr val="000000"/>
                    </a:solidFill>
                    <a:effectLst/>
                    <a:latin typeface="Times New Roman"/>
                    <a:ea typeface="Times New Roman"/>
                    <a:cs typeface="Times New Roman"/>
                  </a:rPr>
                  <a:t> ra </a:t>
                </a:r>
                <a:r>
                  <a:rPr lang="vi-VN" sz="3200" dirty="0" err="1">
                    <a:solidFill>
                      <a:srgbClr val="000000"/>
                    </a:solidFill>
                    <a:effectLst/>
                    <a:latin typeface="Times New Roman"/>
                    <a:ea typeface="Times New Roman"/>
                    <a:cs typeface="Times New Roman"/>
                  </a:rPr>
                  <a:t>là</a:t>
                </a:r>
                <a:r>
                  <a:rPr lang="vi-VN" sz="3200" dirty="0">
                    <a:solidFill>
                      <a:srgbClr val="000000"/>
                    </a:solidFill>
                    <a:effectLst/>
                    <a:latin typeface="Times New Roman"/>
                    <a:ea typeface="Times New Roman"/>
                    <a:cs typeface="Times New Roman"/>
                  </a:rPr>
                  <a:t> nam:</a:t>
                </a:r>
                <a:endParaRPr lang="vi-VN" sz="3200" dirty="0">
                  <a:effectLst/>
                  <a:latin typeface="Calibri"/>
                  <a:ea typeface="Times New Roman"/>
                  <a:cs typeface="Times New Roman"/>
                </a:endParaRPr>
              </a:p>
              <a:p>
                <a:pPr marL="0" marR="0" indent="0" algn="just">
                  <a:lnSpc>
                    <a:spcPct val="115000"/>
                  </a:lnSpc>
                  <a:spcBef>
                    <a:spcPts val="0"/>
                  </a:spcBef>
                  <a:spcAft>
                    <a:spcPts val="1000"/>
                  </a:spcAft>
                  <a:buNone/>
                  <a:tabLst>
                    <a:tab pos="0" algn="l"/>
                    <a:tab pos="2160270" algn="l"/>
                    <a:tab pos="3599815" algn="l"/>
                    <a:tab pos="5039995" algn="l"/>
                  </a:tabLst>
                </a:pPr>
                <a:r>
                  <a:rPr lang="pt-BR" sz="3200" b="1" dirty="0">
                    <a:solidFill>
                      <a:srgbClr val="0000FF"/>
                    </a:solidFill>
                    <a:effectLst/>
                    <a:latin typeface="Times New Roman"/>
                    <a:ea typeface="Times New Roman"/>
                    <a:cs typeface="Times New Roman"/>
                  </a:rPr>
                  <a:t>A. </a:t>
                </a:r>
                <a14:m>
                  <m:oMath xmlns:m="http://schemas.openxmlformats.org/officeDocument/2006/math">
                    <m:f>
                      <m:fPr>
                        <m:ctrlPr>
                          <a:rPr lang="vi-VN" sz="3200" i="1">
                            <a:solidFill>
                              <a:srgbClr val="000000"/>
                            </a:solidFill>
                            <a:effectLst/>
                            <a:latin typeface="Cambria Math"/>
                            <a:ea typeface="Times New Roman"/>
                            <a:cs typeface="Times New Roman"/>
                          </a:rPr>
                        </m:ctrlPr>
                      </m:fPr>
                      <m:num>
                        <m:r>
                          <a:rPr lang="vi-VN" sz="3200" i="1">
                            <a:solidFill>
                              <a:srgbClr val="000000"/>
                            </a:solidFill>
                            <a:effectLst/>
                            <a:latin typeface="Cambria Math"/>
                            <a:ea typeface="Times New Roman"/>
                            <a:cs typeface="Times New Roman"/>
                          </a:rPr>
                          <m:t>1</m:t>
                        </m:r>
                      </m:num>
                      <m:den>
                        <m:r>
                          <a:rPr lang="vi-VN" sz="3200" i="1">
                            <a:solidFill>
                              <a:srgbClr val="000000"/>
                            </a:solidFill>
                            <a:effectLst/>
                            <a:latin typeface="Cambria Math"/>
                            <a:ea typeface="Times New Roman"/>
                            <a:cs typeface="Times New Roman"/>
                          </a:rPr>
                          <m:t>2</m:t>
                        </m:r>
                      </m:den>
                    </m:f>
                  </m:oMath>
                </a14:m>
                <a:r>
                  <a:rPr lang="pt-BR" sz="3200" dirty="0">
                    <a:solidFill>
                      <a:srgbClr val="000000"/>
                    </a:solidFill>
                    <a:effectLst/>
                    <a:latin typeface="Times New Roman"/>
                    <a:ea typeface="Times New Roman"/>
                    <a:cs typeface="Times New Roman"/>
                  </a:rPr>
                  <a:t>.	</a:t>
                </a:r>
                <a:r>
                  <a:rPr lang="pt-BR" sz="3200" b="1" dirty="0">
                    <a:solidFill>
                      <a:srgbClr val="0000CC"/>
                    </a:solidFill>
                    <a:effectLst/>
                    <a:latin typeface="Times New Roman"/>
                    <a:ea typeface="Times New Roman"/>
                    <a:cs typeface="Times New Roman"/>
                  </a:rPr>
                  <a:t>B.</a:t>
                </a:r>
                <a14:m>
                  <m:oMath xmlns:m="http://schemas.openxmlformats.org/officeDocument/2006/math">
                    <m:f>
                      <m:fPr>
                        <m:ctrlPr>
                          <a:rPr lang="vi-VN" sz="3200" i="1">
                            <a:solidFill>
                              <a:srgbClr val="000000"/>
                            </a:solidFill>
                            <a:effectLst/>
                            <a:latin typeface="Cambria Math"/>
                            <a:ea typeface="Times New Roman"/>
                            <a:cs typeface="Times New Roman"/>
                          </a:rPr>
                        </m:ctrlPr>
                      </m:fPr>
                      <m:num>
                        <m:r>
                          <a:rPr lang="vi-VN" sz="3200" i="1">
                            <a:solidFill>
                              <a:srgbClr val="000000"/>
                            </a:solidFill>
                            <a:effectLst/>
                            <a:latin typeface="Cambria Math"/>
                            <a:ea typeface="Times New Roman"/>
                            <a:cs typeface="Times New Roman"/>
                          </a:rPr>
                          <m:t>1</m:t>
                        </m:r>
                      </m:num>
                      <m:den>
                        <m:r>
                          <a:rPr lang="vi-VN" sz="3200" i="1">
                            <a:solidFill>
                              <a:srgbClr val="000000"/>
                            </a:solidFill>
                            <a:effectLst/>
                            <a:latin typeface="Cambria Math"/>
                            <a:ea typeface="Times New Roman"/>
                            <a:cs typeface="Times New Roman"/>
                          </a:rPr>
                          <m:t>11</m:t>
                        </m:r>
                      </m:den>
                    </m:f>
                  </m:oMath>
                </a14:m>
                <a:r>
                  <a:rPr lang="pt-BR" sz="3200" dirty="0">
                    <a:solidFill>
                      <a:srgbClr val="000000"/>
                    </a:solidFill>
                    <a:effectLst/>
                    <a:latin typeface="Times New Roman"/>
                    <a:ea typeface="Times New Roman"/>
                    <a:cs typeface="Times New Roman"/>
                  </a:rPr>
                  <a:t>.</a:t>
                </a:r>
                <a:r>
                  <a:rPr lang="pt-BR" sz="3200">
                    <a:solidFill>
                      <a:srgbClr val="000000"/>
                    </a:solidFill>
                    <a:effectLst/>
                    <a:latin typeface="Times New Roman"/>
                    <a:ea typeface="Times New Roman"/>
                    <a:cs typeface="Times New Roman"/>
                  </a:rPr>
                  <a:t>	</a:t>
                </a:r>
                <a:r>
                  <a:rPr lang="pt-BR" sz="3200" smtClean="0">
                    <a:solidFill>
                      <a:srgbClr val="000000"/>
                    </a:solidFill>
                    <a:effectLst/>
                    <a:latin typeface="Times New Roman"/>
                    <a:ea typeface="Times New Roman"/>
                    <a:cs typeface="Times New Roman"/>
                  </a:rPr>
                  <a:t>        </a:t>
                </a:r>
                <a:r>
                  <a:rPr lang="pt-BR" sz="3200" b="1" smtClean="0">
                    <a:solidFill>
                      <a:srgbClr val="0000FF"/>
                    </a:solidFill>
                    <a:effectLst/>
                    <a:latin typeface="Times New Roman"/>
                    <a:ea typeface="Times New Roman"/>
                    <a:cs typeface="Times New Roman"/>
                  </a:rPr>
                  <a:t>C</a:t>
                </a:r>
                <a:r>
                  <a:rPr lang="pt-BR" sz="3200" b="1" dirty="0">
                    <a:solidFill>
                      <a:srgbClr val="0000FF"/>
                    </a:solidFill>
                    <a:effectLst/>
                    <a:latin typeface="Times New Roman"/>
                    <a:ea typeface="Times New Roman"/>
                    <a:cs typeface="Times New Roman"/>
                  </a:rPr>
                  <a:t>. </a:t>
                </a:r>
                <a14:m>
                  <m:oMath xmlns:m="http://schemas.openxmlformats.org/officeDocument/2006/math">
                    <m:f>
                      <m:fPr>
                        <m:ctrlPr>
                          <a:rPr lang="vi-VN" sz="3200" i="1">
                            <a:solidFill>
                              <a:srgbClr val="000000"/>
                            </a:solidFill>
                            <a:effectLst/>
                            <a:latin typeface="Cambria Math"/>
                            <a:ea typeface="Times New Roman"/>
                            <a:cs typeface="Times New Roman"/>
                          </a:rPr>
                        </m:ctrlPr>
                      </m:fPr>
                      <m:num>
                        <m:r>
                          <a:rPr lang="en-US" sz="3200" i="1">
                            <a:solidFill>
                              <a:srgbClr val="000000"/>
                            </a:solidFill>
                            <a:effectLst/>
                            <a:latin typeface="Cambria Math"/>
                            <a:ea typeface="Times New Roman"/>
                            <a:cs typeface="Times New Roman"/>
                          </a:rPr>
                          <m:t>4</m:t>
                        </m:r>
                      </m:num>
                      <m:den>
                        <m:r>
                          <a:rPr lang="en-US" sz="3200" i="1">
                            <a:solidFill>
                              <a:srgbClr val="000000"/>
                            </a:solidFill>
                            <a:effectLst/>
                            <a:latin typeface="Cambria Math"/>
                            <a:ea typeface="Times New Roman"/>
                            <a:cs typeface="Times New Roman"/>
                          </a:rPr>
                          <m:t>33</m:t>
                        </m:r>
                      </m:den>
                    </m:f>
                  </m:oMath>
                </a14:m>
                <a:r>
                  <a:rPr lang="pt-BR" sz="3200" dirty="0">
                    <a:solidFill>
                      <a:srgbClr val="000000"/>
                    </a:solidFill>
                    <a:effectLst/>
                    <a:latin typeface="Times New Roman"/>
                    <a:ea typeface="Times New Roman"/>
                    <a:cs typeface="Times New Roman"/>
                  </a:rPr>
                  <a:t>.</a:t>
                </a:r>
                <a:r>
                  <a:rPr lang="pt-BR" sz="3200">
                    <a:effectLst/>
                    <a:latin typeface="Times New Roman"/>
                    <a:ea typeface="Times New Roman"/>
                    <a:cs typeface="Times New Roman"/>
                  </a:rPr>
                  <a:t>	</a:t>
                </a:r>
                <a:r>
                  <a:rPr lang="pt-BR" sz="3200" smtClean="0">
                    <a:effectLst/>
                    <a:latin typeface="Times New Roman"/>
                    <a:ea typeface="Times New Roman"/>
                    <a:cs typeface="Times New Roman"/>
                  </a:rPr>
                  <a:t>               </a:t>
                </a:r>
                <a:r>
                  <a:rPr lang="pt-BR" sz="3200" b="1" smtClean="0">
                    <a:solidFill>
                      <a:srgbClr val="0000FF"/>
                    </a:solidFill>
                    <a:effectLst/>
                    <a:latin typeface="Times New Roman"/>
                    <a:ea typeface="Times New Roman"/>
                    <a:cs typeface="Times New Roman"/>
                  </a:rPr>
                  <a:t>D</a:t>
                </a:r>
                <a:r>
                  <a:rPr lang="pt-BR" sz="3200" b="1" dirty="0">
                    <a:solidFill>
                      <a:srgbClr val="0000FF"/>
                    </a:solidFill>
                    <a:effectLst/>
                    <a:latin typeface="Times New Roman"/>
                    <a:ea typeface="Times New Roman"/>
                    <a:cs typeface="Times New Roman"/>
                  </a:rPr>
                  <a:t>. </a:t>
                </a:r>
                <a14:m>
                  <m:oMath xmlns:m="http://schemas.openxmlformats.org/officeDocument/2006/math">
                    <m:f>
                      <m:fPr>
                        <m:ctrlPr>
                          <a:rPr lang="vi-VN" sz="3200" i="1">
                            <a:solidFill>
                              <a:srgbClr val="000000"/>
                            </a:solidFill>
                            <a:effectLst/>
                            <a:latin typeface="Cambria Math"/>
                            <a:ea typeface="Times New Roman"/>
                            <a:cs typeface="Times New Roman"/>
                          </a:rPr>
                        </m:ctrlPr>
                      </m:fPr>
                      <m:num>
                        <m:r>
                          <a:rPr lang="en-US" sz="3200" i="1">
                            <a:solidFill>
                              <a:srgbClr val="000000"/>
                            </a:solidFill>
                            <a:effectLst/>
                            <a:latin typeface="Cambria Math"/>
                            <a:ea typeface="Times New Roman"/>
                            <a:cs typeface="Times New Roman"/>
                          </a:rPr>
                          <m:t>91</m:t>
                        </m:r>
                      </m:num>
                      <m:den>
                        <m:r>
                          <a:rPr lang="en-US" sz="3200" i="1">
                            <a:solidFill>
                              <a:srgbClr val="000000"/>
                            </a:solidFill>
                            <a:effectLst/>
                            <a:latin typeface="Cambria Math"/>
                            <a:ea typeface="Times New Roman"/>
                            <a:cs typeface="Times New Roman"/>
                          </a:rPr>
                          <m:t>266</m:t>
                        </m:r>
                      </m:den>
                    </m:f>
                  </m:oMath>
                </a14:m>
                <a:r>
                  <a:rPr lang="pt-BR" sz="3200" dirty="0">
                    <a:solidFill>
                      <a:srgbClr val="000000"/>
                    </a:solidFill>
                    <a:effectLst/>
                    <a:latin typeface="Times New Roman"/>
                    <a:ea typeface="Times New Roman"/>
                    <a:cs typeface="Times New Roman"/>
                  </a:rPr>
                  <a:t>.	</a:t>
                </a:r>
                <a:endParaRPr lang="vi-VN" sz="3200" dirty="0">
                  <a:effectLst/>
                  <a:latin typeface="Calibri"/>
                  <a:ea typeface="Times New Roman"/>
                  <a:cs typeface="Times New Roman"/>
                </a:endParaRPr>
              </a:p>
              <a:p>
                <a:endParaRPr lang="vi-VN" sz="3200" dirty="0"/>
              </a:p>
            </p:txBody>
          </p:sp>
        </mc:Choice>
        <mc:Fallback xmlns="">
          <p:sp>
            <p:nvSpPr>
              <p:cNvPr id="3" name="Chỗ dành sẵn cho Nội dung 2"/>
              <p:cNvSpPr>
                <a:spLocks noGrp="1" noRot="1" noChangeAspect="1" noMove="1" noResize="1" noEditPoints="1" noAdjustHandles="1" noChangeArrowheads="1" noChangeShapeType="1" noTextEdit="1"/>
              </p:cNvSpPr>
              <p:nvPr>
                <p:ph idx="1"/>
              </p:nvPr>
            </p:nvSpPr>
            <p:spPr>
              <a:xfrm>
                <a:off x="1021080" y="387911"/>
                <a:ext cx="10515600" cy="2203704"/>
              </a:xfrm>
              <a:blipFill rotWithShape="1">
                <a:blip r:embed="rId3"/>
                <a:stretch>
                  <a:fillRect l="-1507" t="-2493" r="-1449" b="-831"/>
                </a:stretch>
              </a:blipFill>
            </p:spPr>
            <p:txBody>
              <a:bodyPr/>
              <a:lstStyle/>
              <a:p>
                <a:r>
                  <a:rPr lang="en-US">
                    <a:noFill/>
                  </a:rPr>
                  <a:t> </a:t>
                </a:r>
              </a:p>
            </p:txBody>
          </p:sp>
        </mc:Fallback>
      </mc:AlternateContent>
      <p:sp>
        <p:nvSpPr>
          <p:cNvPr id="6" name="Oval 5"/>
          <p:cNvSpPr/>
          <p:nvPr/>
        </p:nvSpPr>
        <p:spPr>
          <a:xfrm>
            <a:off x="8084908" y="1901078"/>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16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500"/>
                                        <p:tgtEl>
                                          <p:spTgt spid="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fade">
                                      <p:cBhvr>
                                        <p:cTn id="4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êu đề 1"/>
              <p:cNvSpPr>
                <a:spLocks noGrp="1"/>
              </p:cNvSpPr>
              <p:nvPr>
                <p:ph type="title"/>
              </p:nvPr>
            </p:nvSpPr>
            <p:spPr>
              <a:xfrm>
                <a:off x="701040" y="289560"/>
                <a:ext cx="11049000" cy="2575561"/>
              </a:xfrm>
            </p:spPr>
            <p:txBody>
              <a:bodyPr>
                <a:noAutofit/>
              </a:bodyPr>
              <a:lstStyle/>
              <a:p>
                <a:pPr marL="22860" marR="0" indent="-89535">
                  <a:lnSpc>
                    <a:spcPct val="115000"/>
                  </a:lnSpc>
                  <a:spcBef>
                    <a:spcPts val="600"/>
                  </a:spcBef>
                  <a:spcAft>
                    <a:spcPts val="1000"/>
                  </a:spcAft>
                  <a:tabLst>
                    <a:tab pos="-66675" algn="l"/>
                  </a:tabLst>
                </a:pPr>
                <a:r>
                  <a:rPr lang="en-US" sz="3200" b="1" smtClean="0">
                    <a:solidFill>
                      <a:srgbClr val="000099"/>
                    </a:solidFill>
                    <a:latin typeface="Times New Roman" pitchFamily="18" charset="0"/>
                    <a:ea typeface="Times New Roman"/>
                    <a:cs typeface="Times New Roman" pitchFamily="18" charset="0"/>
                  </a:rPr>
                  <a:t/>
                </a:r>
                <a:br>
                  <a:rPr lang="en-US" sz="3200" b="1" smtClean="0">
                    <a:solidFill>
                      <a:srgbClr val="000099"/>
                    </a:solidFill>
                    <a:latin typeface="Times New Roman" pitchFamily="18" charset="0"/>
                    <a:ea typeface="Times New Roman"/>
                    <a:cs typeface="Times New Roman" pitchFamily="18" charset="0"/>
                  </a:rPr>
                </a:br>
                <a:r>
                  <a:rPr lang="vi-VN" sz="3200" b="1">
                    <a:solidFill>
                      <a:srgbClr val="0000FF"/>
                    </a:solidFill>
                    <a:latin typeface="Times New Roman" pitchFamily="18" charset="0"/>
                    <a:ea typeface="Times New Roman"/>
                    <a:cs typeface="Times New Roman" pitchFamily="18" charset="0"/>
                  </a:rPr>
                  <a:t>Câu </a:t>
                </a:r>
                <a:r>
                  <a:rPr lang="en-US" sz="3200" b="1">
                    <a:solidFill>
                      <a:srgbClr val="0000FF"/>
                    </a:solidFill>
                    <a:latin typeface="Times New Roman" pitchFamily="18" charset="0"/>
                    <a:ea typeface="Times New Roman"/>
                    <a:cs typeface="Times New Roman" pitchFamily="18" charset="0"/>
                  </a:rPr>
                  <a:t>11</a:t>
                </a:r>
                <a:r>
                  <a:rPr lang="vi-VN" sz="3200" b="1">
                    <a:solidFill>
                      <a:srgbClr val="0000FF"/>
                    </a:solidFill>
                    <a:latin typeface="Times New Roman" pitchFamily="18" charset="0"/>
                    <a:ea typeface="Times New Roman"/>
                    <a:cs typeface="Times New Roman" pitchFamily="18" charset="0"/>
                  </a:rPr>
                  <a:t>: </a:t>
                </a:r>
                <a:r>
                  <a:rPr lang="vi-VN" sz="3200" smtClean="0">
                    <a:solidFill>
                      <a:srgbClr val="000000"/>
                    </a:solidFill>
                    <a:latin typeface="Times New Roman" pitchFamily="18" charset="0"/>
                    <a:ea typeface="Times New Roman"/>
                    <a:cs typeface="Times New Roman" pitchFamily="18" charset="0"/>
                  </a:rPr>
                  <a:t>Từ </a:t>
                </a:r>
                <a:r>
                  <a:rPr lang="vi-VN" sz="3200">
                    <a:solidFill>
                      <a:srgbClr val="000000"/>
                    </a:solidFill>
                    <a:latin typeface="Times New Roman" pitchFamily="18" charset="0"/>
                    <a:ea typeface="Times New Roman"/>
                    <a:cs typeface="Times New Roman" pitchFamily="18" charset="0"/>
                  </a:rPr>
                  <a:t>một hộp chứa </a:t>
                </a:r>
                <a14:m>
                  <m:oMath xmlns:m="http://schemas.openxmlformats.org/officeDocument/2006/math">
                    <m:r>
                      <a:rPr lang="pt-BR" sz="3200" i="1">
                        <a:effectLst/>
                        <a:latin typeface="Cambria Math"/>
                        <a:ea typeface="Times New Roman"/>
                        <a:cs typeface="Times New Roman"/>
                      </a:rPr>
                      <m:t>11</m:t>
                    </m:r>
                  </m:oMath>
                </a14:m>
                <a:r>
                  <a:rPr lang="vi-VN" sz="3200">
                    <a:solidFill>
                      <a:srgbClr val="000000"/>
                    </a:solidFill>
                    <a:latin typeface="Times New Roman" pitchFamily="18" charset="0"/>
                    <a:ea typeface="Times New Roman"/>
                    <a:cs typeface="Times New Roman" pitchFamily="18" charset="0"/>
                  </a:rPr>
                  <a:t> quả cầu màu đỏ và </a:t>
                </a:r>
                <a14:m>
                  <m:oMath xmlns:m="http://schemas.openxmlformats.org/officeDocument/2006/math">
                    <m:r>
                      <a:rPr lang="pt-BR" sz="3200" i="1">
                        <a:effectLst/>
                        <a:latin typeface="Cambria Math"/>
                        <a:ea typeface="Times New Roman"/>
                        <a:cs typeface="Times New Roman"/>
                      </a:rPr>
                      <m:t>4</m:t>
                    </m:r>
                  </m:oMath>
                </a14:m>
                <a:r>
                  <a:rPr lang="vi-VN" sz="3200">
                    <a:solidFill>
                      <a:srgbClr val="000000"/>
                    </a:solidFill>
                    <a:latin typeface="Times New Roman" pitchFamily="18" charset="0"/>
                    <a:ea typeface="Times New Roman"/>
                    <a:cs typeface="Times New Roman" pitchFamily="18" charset="0"/>
                  </a:rPr>
                  <a:t> quả cầu màu xanh, lấy ngẫu nhiên đồng thời </a:t>
                </a:r>
                <a14:m>
                  <m:oMath xmlns:m="http://schemas.openxmlformats.org/officeDocument/2006/math">
                    <m:r>
                      <a:rPr lang="pt-BR" sz="3200" i="1">
                        <a:effectLst/>
                        <a:latin typeface="Cambria Math"/>
                        <a:ea typeface="Times New Roman"/>
                        <a:cs typeface="Times New Roman"/>
                      </a:rPr>
                      <m:t>3</m:t>
                    </m:r>
                  </m:oMath>
                </a14:m>
                <a:r>
                  <a:rPr lang="vi-VN" sz="3200">
                    <a:solidFill>
                      <a:srgbClr val="000000"/>
                    </a:solidFill>
                    <a:latin typeface="Times New Roman" pitchFamily="18" charset="0"/>
                    <a:ea typeface="Times New Roman"/>
                    <a:cs typeface="Times New Roman" pitchFamily="18" charset="0"/>
                  </a:rPr>
                  <a:t> quả cầu. Xác suất để lấy được </a:t>
                </a:r>
                <a14:m>
                  <m:oMath xmlns:m="http://schemas.openxmlformats.org/officeDocument/2006/math">
                    <m:r>
                      <a:rPr lang="vi-VN" sz="3200" i="1">
                        <a:effectLst/>
                        <a:latin typeface="Cambria Math"/>
                        <a:ea typeface="Times New Roman"/>
                        <a:cs typeface="Times New Roman"/>
                      </a:rPr>
                      <m:t>3</m:t>
                    </m:r>
                  </m:oMath>
                </a14:m>
                <a:r>
                  <a:rPr lang="vi-VN" sz="3200">
                    <a:solidFill>
                      <a:srgbClr val="000000"/>
                    </a:solidFill>
                    <a:latin typeface="Times New Roman" pitchFamily="18" charset="0"/>
                    <a:ea typeface="Times New Roman"/>
                    <a:cs typeface="Times New Roman" pitchFamily="18" charset="0"/>
                  </a:rPr>
                  <a:t> quả cầu màu xanh bằng</a:t>
                </a:r>
                <a:r>
                  <a:rPr lang="vi-VN" sz="3200">
                    <a:latin typeface="Times New Roman" pitchFamily="18" charset="0"/>
                    <a:ea typeface="Times New Roman"/>
                    <a:cs typeface="Times New Roman" pitchFamily="18" charset="0"/>
                  </a:rPr>
                  <a:t/>
                </a:r>
                <a:br>
                  <a:rPr lang="vi-VN" sz="3200">
                    <a:latin typeface="Times New Roman" pitchFamily="18" charset="0"/>
                    <a:ea typeface="Times New Roman"/>
                    <a:cs typeface="Times New Roman" pitchFamily="18" charset="0"/>
                  </a:rPr>
                </a:br>
                <a:r>
                  <a:rPr lang="en-US" sz="3200" smtClean="0">
                    <a:latin typeface="Times New Roman" pitchFamily="18" charset="0"/>
                    <a:ea typeface="Times New Roman"/>
                    <a:cs typeface="Times New Roman" pitchFamily="18" charset="0"/>
                  </a:rPr>
                  <a:t>            </a:t>
                </a:r>
                <a:r>
                  <a:rPr lang="vi-VN" sz="3200" b="1" smtClean="0">
                    <a:solidFill>
                      <a:srgbClr val="0000FF"/>
                    </a:solidFill>
                    <a:latin typeface="Times New Roman" pitchFamily="18" charset="0"/>
                    <a:ea typeface="Times New Roman"/>
                    <a:cs typeface="Times New Roman" pitchFamily="18" charset="0"/>
                  </a:rPr>
                  <a:t>A</a:t>
                </a:r>
                <a:r>
                  <a:rPr lang="vi-VN" sz="3200" b="1">
                    <a:solidFill>
                      <a:srgbClr val="0000FF"/>
                    </a:solidFill>
                    <a:latin typeface="Times New Roman" pitchFamily="18" charset="0"/>
                    <a:ea typeface="Times New Roman"/>
                    <a:cs typeface="Times New Roman" pitchFamily="18" charset="0"/>
                  </a:rPr>
                  <a:t>.</a:t>
                </a:r>
                <a14:m>
                  <m:oMath xmlns:m="http://schemas.openxmlformats.org/officeDocument/2006/math">
                    <m:f>
                      <m:fPr>
                        <m:ctrlPr>
                          <a:rPr lang="vi-VN" sz="3200" i="1">
                            <a:effectLst/>
                            <a:latin typeface="Cambria Math"/>
                            <a:ea typeface="Times New Roman"/>
                            <a:cs typeface="Times New Roman"/>
                          </a:rPr>
                        </m:ctrlPr>
                      </m:fPr>
                      <m:num>
                        <m:r>
                          <a:rPr lang="vi-VN" sz="3200" i="1">
                            <a:effectLst/>
                            <a:latin typeface="Cambria Math"/>
                            <a:ea typeface="Times New Roman"/>
                            <a:cs typeface="Times New Roman"/>
                          </a:rPr>
                          <m:t>4</m:t>
                        </m:r>
                      </m:num>
                      <m:den>
                        <m:r>
                          <a:rPr lang="vi-VN" sz="3200" i="1">
                            <a:effectLst/>
                            <a:latin typeface="Cambria Math"/>
                            <a:ea typeface="Times New Roman"/>
                            <a:cs typeface="Times New Roman"/>
                          </a:rPr>
                          <m:t>455</m:t>
                        </m:r>
                      </m:den>
                    </m:f>
                  </m:oMath>
                </a14:m>
                <a:r>
                  <a:rPr lang="vi-VN" sz="3200">
                    <a:solidFill>
                      <a:srgbClr val="000000"/>
                    </a:solidFill>
                    <a:latin typeface="Times New Roman" pitchFamily="18" charset="0"/>
                    <a:ea typeface="Times New Roman"/>
                    <a:cs typeface="Times New Roman" pitchFamily="18" charset="0"/>
                  </a:rPr>
                  <a:t>.	</a:t>
                </a:r>
                <a:r>
                  <a:rPr lang="en-US" sz="3200" smtClean="0">
                    <a:solidFill>
                      <a:srgbClr val="000000"/>
                    </a:solidFill>
                    <a:latin typeface="Times New Roman" pitchFamily="18" charset="0"/>
                    <a:ea typeface="Times New Roman"/>
                    <a:cs typeface="Times New Roman" pitchFamily="18" charset="0"/>
                  </a:rPr>
                  <a:t>      </a:t>
                </a:r>
                <a:r>
                  <a:rPr lang="vi-VN" sz="3200" b="1" smtClean="0">
                    <a:solidFill>
                      <a:srgbClr val="0000FF"/>
                    </a:solidFill>
                    <a:latin typeface="Times New Roman" pitchFamily="18" charset="0"/>
                    <a:ea typeface="Times New Roman"/>
                    <a:cs typeface="Times New Roman" pitchFamily="18" charset="0"/>
                  </a:rPr>
                  <a:t>B</a:t>
                </a:r>
                <a:r>
                  <a:rPr lang="vi-VN" sz="3200" b="1">
                    <a:solidFill>
                      <a:srgbClr val="0000FF"/>
                    </a:solidFill>
                    <a:latin typeface="Times New Roman" pitchFamily="18" charset="0"/>
                    <a:ea typeface="Times New Roman"/>
                    <a:cs typeface="Times New Roman" pitchFamily="18" charset="0"/>
                  </a:rPr>
                  <a:t>.</a:t>
                </a:r>
                <a14:m>
                  <m:oMath xmlns:m="http://schemas.openxmlformats.org/officeDocument/2006/math">
                    <m:f>
                      <m:fPr>
                        <m:ctrlPr>
                          <a:rPr lang="vi-VN" sz="3200" i="1">
                            <a:effectLst/>
                            <a:latin typeface="Cambria Math"/>
                            <a:ea typeface="Times New Roman"/>
                            <a:cs typeface="Times New Roman"/>
                          </a:rPr>
                        </m:ctrlPr>
                      </m:fPr>
                      <m:num>
                        <m:r>
                          <a:rPr lang="vi-VN" sz="3200" i="1">
                            <a:effectLst/>
                            <a:latin typeface="Cambria Math"/>
                            <a:ea typeface="Times New Roman"/>
                            <a:cs typeface="Times New Roman"/>
                          </a:rPr>
                          <m:t>4</m:t>
                        </m:r>
                      </m:num>
                      <m:den>
                        <m:r>
                          <a:rPr lang="vi-VN" sz="3200" i="1">
                            <a:effectLst/>
                            <a:latin typeface="Cambria Math"/>
                            <a:ea typeface="Times New Roman"/>
                            <a:cs typeface="Times New Roman"/>
                          </a:rPr>
                          <m:t>165</m:t>
                        </m:r>
                      </m:den>
                    </m:f>
                  </m:oMath>
                </a14:m>
                <a:r>
                  <a:rPr lang="vi-VN" sz="3200">
                    <a:solidFill>
                      <a:srgbClr val="000000"/>
                    </a:solidFill>
                    <a:latin typeface="Times New Roman" pitchFamily="18" charset="0"/>
                    <a:ea typeface="Times New Roman"/>
                    <a:cs typeface="Times New Roman" pitchFamily="18" charset="0"/>
                  </a:rPr>
                  <a:t>.</a:t>
                </a:r>
                <a:r>
                  <a:rPr lang="vi-VN" sz="3200">
                    <a:latin typeface="Times New Roman" pitchFamily="18" charset="0"/>
                    <a:ea typeface="Times New Roman"/>
                    <a:cs typeface="Times New Roman" pitchFamily="18" charset="0"/>
                  </a:rPr>
                  <a:t>	</a:t>
                </a:r>
                <a:r>
                  <a:rPr lang="en-US" sz="3200" smtClean="0">
                    <a:latin typeface="Times New Roman" pitchFamily="18" charset="0"/>
                    <a:ea typeface="Times New Roman"/>
                    <a:cs typeface="Times New Roman" pitchFamily="18" charset="0"/>
                  </a:rPr>
                  <a:t>             </a:t>
                </a:r>
                <a:r>
                  <a:rPr lang="vi-VN" sz="3200" b="1" smtClean="0">
                    <a:solidFill>
                      <a:srgbClr val="0000FF"/>
                    </a:solidFill>
                    <a:latin typeface="Times New Roman" pitchFamily="18" charset="0"/>
                    <a:ea typeface="Times New Roman"/>
                    <a:cs typeface="Times New Roman" pitchFamily="18" charset="0"/>
                  </a:rPr>
                  <a:t>C</a:t>
                </a:r>
                <a:r>
                  <a:rPr lang="vi-VN" sz="3200" b="1">
                    <a:solidFill>
                      <a:srgbClr val="0000FF"/>
                    </a:solidFill>
                    <a:latin typeface="Times New Roman" pitchFamily="18" charset="0"/>
                    <a:ea typeface="Times New Roman"/>
                    <a:cs typeface="Times New Roman" pitchFamily="18" charset="0"/>
                  </a:rPr>
                  <a:t>. </a:t>
                </a:r>
                <a14:m>
                  <m:oMath xmlns:m="http://schemas.openxmlformats.org/officeDocument/2006/math">
                    <m:f>
                      <m:fPr>
                        <m:ctrlPr>
                          <a:rPr lang="vi-VN" sz="3200" i="1">
                            <a:effectLst/>
                            <a:latin typeface="Cambria Math"/>
                            <a:ea typeface="Times New Roman"/>
                            <a:cs typeface="Times New Roman"/>
                          </a:rPr>
                        </m:ctrlPr>
                      </m:fPr>
                      <m:num>
                        <m:r>
                          <a:rPr lang="vi-VN" sz="3200" i="1">
                            <a:effectLst/>
                            <a:latin typeface="Cambria Math"/>
                            <a:ea typeface="Times New Roman"/>
                            <a:cs typeface="Times New Roman"/>
                          </a:rPr>
                          <m:t>33</m:t>
                        </m:r>
                      </m:num>
                      <m:den>
                        <m:r>
                          <a:rPr lang="vi-VN" sz="3200" i="1">
                            <a:effectLst/>
                            <a:latin typeface="Cambria Math"/>
                            <a:ea typeface="Times New Roman"/>
                            <a:cs typeface="Times New Roman"/>
                          </a:rPr>
                          <m:t>91</m:t>
                        </m:r>
                      </m:den>
                    </m:f>
                  </m:oMath>
                </a14:m>
                <a:r>
                  <a:rPr lang="vi-VN" sz="3200">
                    <a:solidFill>
                      <a:srgbClr val="000000"/>
                    </a:solidFill>
                    <a:latin typeface="Times New Roman" pitchFamily="18" charset="0"/>
                    <a:ea typeface="Times New Roman"/>
                    <a:cs typeface="Times New Roman" pitchFamily="18" charset="0"/>
                  </a:rPr>
                  <a:t>.</a:t>
                </a:r>
                <a:r>
                  <a:rPr lang="vi-VN" sz="3200">
                    <a:latin typeface="Times New Roman" pitchFamily="18" charset="0"/>
                    <a:ea typeface="Times New Roman"/>
                    <a:cs typeface="Times New Roman" pitchFamily="18" charset="0"/>
                  </a:rPr>
                  <a:t>	</a:t>
                </a:r>
                <a:r>
                  <a:rPr lang="en-US" sz="3200" smtClean="0">
                    <a:latin typeface="Times New Roman" pitchFamily="18" charset="0"/>
                    <a:ea typeface="Times New Roman"/>
                    <a:cs typeface="Times New Roman" pitchFamily="18" charset="0"/>
                  </a:rPr>
                  <a:t>           </a:t>
                </a:r>
                <a:r>
                  <a:rPr lang="vi-VN" sz="3200" b="1" smtClean="0">
                    <a:solidFill>
                      <a:srgbClr val="0000FF"/>
                    </a:solidFill>
                    <a:latin typeface="Times New Roman" pitchFamily="18" charset="0"/>
                    <a:ea typeface="Times New Roman"/>
                    <a:cs typeface="Times New Roman" pitchFamily="18" charset="0"/>
                  </a:rPr>
                  <a:t>D</a:t>
                </a:r>
                <a:r>
                  <a:rPr lang="vi-VN" sz="3200" b="1">
                    <a:solidFill>
                      <a:srgbClr val="0000FF"/>
                    </a:solidFill>
                    <a:latin typeface="Times New Roman" pitchFamily="18" charset="0"/>
                    <a:ea typeface="Times New Roman"/>
                    <a:cs typeface="Times New Roman" pitchFamily="18" charset="0"/>
                  </a:rPr>
                  <a:t>. </a:t>
                </a:r>
                <a14:m>
                  <m:oMath xmlns:m="http://schemas.openxmlformats.org/officeDocument/2006/math">
                    <m:f>
                      <m:fPr>
                        <m:ctrlPr>
                          <a:rPr lang="vi-VN" sz="3200" i="1">
                            <a:effectLst/>
                            <a:latin typeface="Cambria Math"/>
                            <a:ea typeface="Times New Roman"/>
                            <a:cs typeface="Times New Roman"/>
                          </a:rPr>
                        </m:ctrlPr>
                      </m:fPr>
                      <m:num>
                        <m:r>
                          <a:rPr lang="vi-VN" sz="3200" i="1">
                            <a:effectLst/>
                            <a:latin typeface="Cambria Math"/>
                            <a:ea typeface="Times New Roman"/>
                            <a:cs typeface="Times New Roman"/>
                          </a:rPr>
                          <m:t>24</m:t>
                        </m:r>
                      </m:num>
                      <m:den>
                        <m:r>
                          <a:rPr lang="vi-VN" sz="3200" i="1">
                            <a:effectLst/>
                            <a:latin typeface="Cambria Math"/>
                            <a:ea typeface="Times New Roman"/>
                            <a:cs typeface="Times New Roman"/>
                          </a:rPr>
                          <m:t>455</m:t>
                        </m:r>
                      </m:den>
                    </m:f>
                  </m:oMath>
                </a14:m>
                <a:r>
                  <a:rPr lang="vi-VN" sz="3200">
                    <a:latin typeface="Times New Roman" pitchFamily="18" charset="0"/>
                    <a:ea typeface="Times New Roman"/>
                    <a:cs typeface="Times New Roman" pitchFamily="18" charset="0"/>
                  </a:rPr>
                  <a:t>.	</a:t>
                </a:r>
                <a:br>
                  <a:rPr lang="vi-VN" sz="3200">
                    <a:latin typeface="Times New Roman" pitchFamily="18" charset="0"/>
                    <a:ea typeface="Times New Roman"/>
                    <a:cs typeface="Times New Roman" pitchFamily="18" charset="0"/>
                  </a:rPr>
                </a:br>
                <a:endParaRPr lang="vi-VN" sz="3200">
                  <a:latin typeface="Times New Roman" pitchFamily="18" charset="0"/>
                  <a:cs typeface="Times New Roman" pitchFamily="18" charset="0"/>
                </a:endParaRPr>
              </a:p>
            </p:txBody>
          </p:sp>
        </mc:Choice>
        <mc:Fallback xmlns="">
          <p:sp>
            <p:nvSpPr>
              <p:cNvPr id="2" name="Tiêu đề 1"/>
              <p:cNvSpPr>
                <a:spLocks noGrp="1" noRot="1" noChangeAspect="1" noMove="1" noResize="1" noEditPoints="1" noAdjustHandles="1" noChangeArrowheads="1" noChangeShapeType="1" noTextEdit="1"/>
              </p:cNvSpPr>
              <p:nvPr>
                <p:ph type="title"/>
              </p:nvPr>
            </p:nvSpPr>
            <p:spPr>
              <a:xfrm>
                <a:off x="701040" y="289560"/>
                <a:ext cx="11049000" cy="2575561"/>
              </a:xfrm>
              <a:blipFill rotWithShape="1">
                <a:blip r:embed="rId2"/>
                <a:stretch>
                  <a:fillRect l="-1158" t="-2133" b="-33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hỗ dành sẵn cho Nội dung 2"/>
              <p:cNvSpPr>
                <a:spLocks noGrp="1"/>
              </p:cNvSpPr>
              <p:nvPr>
                <p:ph idx="1"/>
              </p:nvPr>
            </p:nvSpPr>
            <p:spPr>
              <a:xfrm>
                <a:off x="563880" y="3002280"/>
                <a:ext cx="11521440" cy="3779520"/>
              </a:xfrm>
            </p:spPr>
            <p:txBody>
              <a:bodyPr>
                <a:noAutofit/>
              </a:bodyPr>
              <a:lstStyle/>
              <a:p>
                <a:pPr marL="0" marR="0" indent="0" algn="just">
                  <a:lnSpc>
                    <a:spcPct val="115000"/>
                  </a:lnSpc>
                  <a:spcBef>
                    <a:spcPts val="0"/>
                  </a:spcBef>
                  <a:spcAft>
                    <a:spcPts val="1000"/>
                  </a:spcAft>
                  <a:buNone/>
                  <a:tabLst>
                    <a:tab pos="0" algn="l"/>
                    <a:tab pos="2160270" algn="l"/>
                    <a:tab pos="3599815" algn="l"/>
                    <a:tab pos="5039995" algn="l"/>
                  </a:tabLst>
                </a:pPr>
                <a:r>
                  <a:rPr lang="pt-BR" sz="3200" b="1">
                    <a:solidFill>
                      <a:srgbClr val="0000FF"/>
                    </a:solidFill>
                    <a:latin typeface="Times New Roman" pitchFamily="18" charset="0"/>
                    <a:ea typeface="Times New Roman"/>
                    <a:cs typeface="Times New Roman" pitchFamily="18" charset="0"/>
                  </a:rPr>
                  <a:t>Lời giải:</a:t>
                </a:r>
                <a:endParaRPr lang="vi-VN" sz="3200" b="1">
                  <a:solidFill>
                    <a:srgbClr val="0000FF"/>
                  </a:solidFill>
                  <a:latin typeface="Times New Roman" pitchFamily="18" charset="0"/>
                  <a:ea typeface="Times New Roman"/>
                  <a:cs typeface="Times New Roman" pitchFamily="18" charset="0"/>
                </a:endParaRPr>
              </a:p>
              <a:p>
                <a:pPr marL="0" marR="0" indent="0">
                  <a:lnSpc>
                    <a:spcPct val="115000"/>
                  </a:lnSpc>
                  <a:spcBef>
                    <a:spcPts val="300"/>
                  </a:spcBef>
                  <a:spcAft>
                    <a:spcPts val="1000"/>
                  </a:spcAft>
                  <a:buNone/>
                </a:pPr>
                <a:r>
                  <a:rPr lang="fr-FR" sz="3200" smtClean="0">
                    <a:effectLst/>
                    <a:latin typeface="Times New Roman" pitchFamily="18" charset="0"/>
                    <a:ea typeface="Times New Roman"/>
                    <a:cs typeface="Times New Roman" pitchFamily="18" charset="0"/>
                  </a:rPr>
                  <a:t>Ta </a:t>
                </a:r>
                <a:r>
                  <a:rPr lang="fr-FR" sz="3200">
                    <a:effectLst/>
                    <a:latin typeface="Times New Roman" pitchFamily="18" charset="0"/>
                    <a:ea typeface="Times New Roman"/>
                    <a:cs typeface="Times New Roman" pitchFamily="18" charset="0"/>
                  </a:rPr>
                  <a:t>có: </a:t>
                </a:r>
                <a14:m>
                  <m:oMath xmlns:m="http://schemas.openxmlformats.org/officeDocument/2006/math">
                    <m:r>
                      <a:rPr lang="vi-VN" sz="3200" i="1">
                        <a:effectLst/>
                        <a:latin typeface="Cambria Math"/>
                        <a:ea typeface="Times New Roman"/>
                        <a:cs typeface="Times New Roman"/>
                      </a:rPr>
                      <m:t>𝑛</m:t>
                    </m:r>
                    <m:d>
                      <m:dPr>
                        <m:ctrlPr>
                          <a:rPr lang="vi-VN" sz="3200" i="1">
                            <a:effectLst/>
                            <a:latin typeface="Cambria Math"/>
                            <a:ea typeface="Times New Roman"/>
                            <a:cs typeface="Times New Roman"/>
                          </a:rPr>
                        </m:ctrlPr>
                      </m:dPr>
                      <m:e>
                        <m:r>
                          <a:rPr lang="vi-VN" sz="3200" i="1">
                            <a:effectLst/>
                            <a:latin typeface="Cambria Math"/>
                            <a:ea typeface="Times New Roman"/>
                            <a:cs typeface="Times New Roman"/>
                          </a:rPr>
                          <m:t>𝛺</m:t>
                        </m:r>
                      </m:e>
                    </m:d>
                    <m:r>
                      <a:rPr lang="fr-FR" sz="3200" i="1">
                        <a:effectLst/>
                        <a:latin typeface="Cambria Math"/>
                        <a:ea typeface="Times New Roman"/>
                        <a:cs typeface="Times New Roman"/>
                      </a:rPr>
                      <m:t>=</m:t>
                    </m:r>
                    <m:sSubSup>
                      <m:sSubSupPr>
                        <m:ctrlPr>
                          <a:rPr lang="vi-VN" sz="3200" i="1">
                            <a:effectLst/>
                            <a:latin typeface="Cambria Math"/>
                            <a:ea typeface="Times New Roman"/>
                            <a:cs typeface="Times New Roman"/>
                          </a:rPr>
                        </m:ctrlPr>
                      </m:sSubSupPr>
                      <m:e>
                        <m:r>
                          <a:rPr lang="vi-VN" sz="3200" i="1">
                            <a:effectLst/>
                            <a:latin typeface="Cambria Math"/>
                            <a:ea typeface="Times New Roman"/>
                            <a:cs typeface="Times New Roman"/>
                          </a:rPr>
                          <m:t>𝐶</m:t>
                        </m:r>
                      </m:e>
                      <m:sub>
                        <m:r>
                          <a:rPr lang="fr-FR" sz="3200" i="1">
                            <a:effectLst/>
                            <a:latin typeface="Cambria Math"/>
                            <a:ea typeface="Times New Roman"/>
                            <a:cs typeface="Times New Roman"/>
                          </a:rPr>
                          <m:t>15</m:t>
                        </m:r>
                      </m:sub>
                      <m:sup>
                        <m:r>
                          <a:rPr lang="fr-FR" sz="3200" i="1">
                            <a:effectLst/>
                            <a:latin typeface="Cambria Math"/>
                            <a:ea typeface="Times New Roman"/>
                            <a:cs typeface="Times New Roman"/>
                          </a:rPr>
                          <m:t>3</m:t>
                        </m:r>
                      </m:sup>
                    </m:sSubSup>
                    <m:r>
                      <a:rPr lang="fr-FR" sz="3200" i="1">
                        <a:effectLst/>
                        <a:latin typeface="Cambria Math"/>
                        <a:ea typeface="Times New Roman"/>
                        <a:cs typeface="Times New Roman"/>
                      </a:rPr>
                      <m:t>=</m:t>
                    </m:r>
                    <m:r>
                      <a:rPr lang="fr-FR" sz="3200" i="1">
                        <a:effectLst/>
                        <a:latin typeface="Cambria Math"/>
                        <a:ea typeface="Times New Roman"/>
                        <a:cs typeface="Times New Roman"/>
                      </a:rPr>
                      <m:t>455</m:t>
                    </m:r>
                  </m:oMath>
                </a14:m>
                <a:r>
                  <a:rPr lang="fr-FR" sz="3200">
                    <a:effectLst/>
                    <a:latin typeface="Times New Roman" pitchFamily="18" charset="0"/>
                    <a:ea typeface="Times New Roman"/>
                    <a:cs typeface="Times New Roman" pitchFamily="18" charset="0"/>
                  </a:rPr>
                  <a:t>.</a:t>
                </a:r>
                <a:endParaRPr lang="vi-VN" sz="3200">
                  <a:effectLst/>
                  <a:latin typeface="Times New Roman" pitchFamily="18" charset="0"/>
                  <a:ea typeface="Times New Roman"/>
                  <a:cs typeface="Times New Roman" pitchFamily="18" charset="0"/>
                </a:endParaRPr>
              </a:p>
              <a:p>
                <a:pPr marL="0" marR="0" indent="0">
                  <a:lnSpc>
                    <a:spcPct val="115000"/>
                  </a:lnSpc>
                  <a:spcBef>
                    <a:spcPts val="300"/>
                  </a:spcBef>
                  <a:spcAft>
                    <a:spcPts val="1000"/>
                  </a:spcAft>
                  <a:buNone/>
                </a:pPr>
                <a:r>
                  <a:rPr lang="fr-FR" sz="3200">
                    <a:effectLst/>
                    <a:latin typeface="Times New Roman" pitchFamily="18" charset="0"/>
                    <a:ea typeface="Times New Roman"/>
                    <a:cs typeface="Times New Roman" pitchFamily="18" charset="0"/>
                  </a:rPr>
                  <a:t>Gọi </a:t>
                </a:r>
                <a14:m>
                  <m:oMath xmlns:m="http://schemas.openxmlformats.org/officeDocument/2006/math">
                    <m:r>
                      <a:rPr lang="vi-VN" sz="3200" i="1">
                        <a:effectLst/>
                        <a:latin typeface="Cambria Math"/>
                        <a:ea typeface="Times New Roman"/>
                        <a:cs typeface="Times New Roman"/>
                      </a:rPr>
                      <m:t>𝐴</m:t>
                    </m:r>
                  </m:oMath>
                </a14:m>
                <a:r>
                  <a:rPr lang="fr-FR" sz="3200">
                    <a:effectLst/>
                    <a:latin typeface="Times New Roman" pitchFamily="18" charset="0"/>
                    <a:ea typeface="Times New Roman"/>
                    <a:cs typeface="Times New Roman" pitchFamily="18" charset="0"/>
                  </a:rPr>
                  <a:t> là biến cố “</a:t>
                </a:r>
                <a:r>
                  <a:rPr lang="vi-VN" sz="3200">
                    <a:solidFill>
                      <a:srgbClr val="000000"/>
                    </a:solidFill>
                    <a:effectLst/>
                    <a:latin typeface="Times New Roman" pitchFamily="18" charset="0"/>
                    <a:ea typeface="Times New Roman"/>
                    <a:cs typeface="Times New Roman" pitchFamily="18" charset="0"/>
                  </a:rPr>
                  <a:t>lấy được </a:t>
                </a:r>
                <a14:m>
                  <m:oMath xmlns:m="http://schemas.openxmlformats.org/officeDocument/2006/math">
                    <m:r>
                      <a:rPr lang="fr-FR" sz="3200" i="1">
                        <a:effectLst/>
                        <a:latin typeface="Cambria Math"/>
                        <a:ea typeface="Times New Roman"/>
                        <a:cs typeface="Times New Roman"/>
                      </a:rPr>
                      <m:t>3</m:t>
                    </m:r>
                  </m:oMath>
                </a14:m>
                <a:r>
                  <a:rPr lang="vi-VN" sz="3200">
                    <a:solidFill>
                      <a:srgbClr val="000000"/>
                    </a:solidFill>
                    <a:effectLst/>
                    <a:latin typeface="Times New Roman" pitchFamily="18" charset="0"/>
                    <a:ea typeface="Times New Roman"/>
                    <a:cs typeface="Times New Roman" pitchFamily="18" charset="0"/>
                  </a:rPr>
                  <a:t> quả cầu màu xanh</a:t>
                </a:r>
                <a:r>
                  <a:rPr lang="fr-FR" sz="3200">
                    <a:solidFill>
                      <a:srgbClr val="000000"/>
                    </a:solidFill>
                    <a:effectLst/>
                    <a:latin typeface="Times New Roman" pitchFamily="18" charset="0"/>
                    <a:ea typeface="Times New Roman"/>
                    <a:cs typeface="Times New Roman" pitchFamily="18" charset="0"/>
                  </a:rPr>
                  <a:t>”. </a:t>
                </a:r>
                <a:endParaRPr lang="fr-FR" sz="3200" smtClean="0">
                  <a:solidFill>
                    <a:srgbClr val="000000"/>
                  </a:solidFill>
                  <a:effectLst/>
                  <a:latin typeface="Times New Roman" pitchFamily="18" charset="0"/>
                  <a:ea typeface="Times New Roman"/>
                  <a:cs typeface="Times New Roman" pitchFamily="18" charset="0"/>
                </a:endParaRPr>
              </a:p>
              <a:p>
                <a:pPr marL="0" marR="0" indent="0">
                  <a:lnSpc>
                    <a:spcPct val="115000"/>
                  </a:lnSpc>
                  <a:spcBef>
                    <a:spcPts val="300"/>
                  </a:spcBef>
                  <a:spcAft>
                    <a:spcPts val="1000"/>
                  </a:spcAft>
                  <a:buNone/>
                </a:pPr>
                <a:r>
                  <a:rPr lang="fr-FR" sz="3200" smtClean="0">
                    <a:solidFill>
                      <a:srgbClr val="000000"/>
                    </a:solidFill>
                    <a:effectLst/>
                    <a:latin typeface="Times New Roman" pitchFamily="18" charset="0"/>
                    <a:ea typeface="Times New Roman"/>
                    <a:cs typeface="Times New Roman" pitchFamily="18" charset="0"/>
                  </a:rPr>
                  <a:t>Khi </a:t>
                </a:r>
                <a:r>
                  <a:rPr lang="fr-FR" sz="3200">
                    <a:solidFill>
                      <a:srgbClr val="000000"/>
                    </a:solidFill>
                    <a:effectLst/>
                    <a:latin typeface="Times New Roman" pitchFamily="18" charset="0"/>
                    <a:ea typeface="Times New Roman"/>
                    <a:cs typeface="Times New Roman" pitchFamily="18" charset="0"/>
                  </a:rPr>
                  <a:t>đó </a:t>
                </a:r>
                <a14:m>
                  <m:oMath xmlns:m="http://schemas.openxmlformats.org/officeDocument/2006/math">
                    <m:r>
                      <a:rPr lang="vi-VN" sz="3200" i="1">
                        <a:solidFill>
                          <a:srgbClr val="000000"/>
                        </a:solidFill>
                        <a:effectLst/>
                        <a:latin typeface="Cambria Math"/>
                        <a:ea typeface="Times New Roman"/>
                        <a:cs typeface="Times New Roman"/>
                      </a:rPr>
                      <m:t>𝑛</m:t>
                    </m:r>
                    <m:d>
                      <m:dPr>
                        <m:ctrlPr>
                          <a:rPr lang="vi-VN" sz="3200" i="1">
                            <a:solidFill>
                              <a:srgbClr val="000000"/>
                            </a:solidFill>
                            <a:effectLst/>
                            <a:latin typeface="Cambria Math"/>
                            <a:ea typeface="Times New Roman"/>
                            <a:cs typeface="Times New Roman"/>
                          </a:rPr>
                        </m:ctrlPr>
                      </m:dPr>
                      <m:e>
                        <m:r>
                          <a:rPr lang="vi-VN" sz="3200" i="1">
                            <a:solidFill>
                              <a:srgbClr val="000000"/>
                            </a:solidFill>
                            <a:effectLst/>
                            <a:latin typeface="Cambria Math"/>
                            <a:ea typeface="Times New Roman"/>
                            <a:cs typeface="Times New Roman"/>
                          </a:rPr>
                          <m:t>𝐴</m:t>
                        </m:r>
                      </m:e>
                    </m:d>
                    <m:r>
                      <a:rPr lang="fr-FR" sz="3200" i="1">
                        <a:solidFill>
                          <a:srgbClr val="000000"/>
                        </a:solidFill>
                        <a:effectLst/>
                        <a:latin typeface="Cambria Math"/>
                        <a:ea typeface="Times New Roman"/>
                        <a:cs typeface="Times New Roman"/>
                      </a:rPr>
                      <m:t>=</m:t>
                    </m:r>
                    <m:sSubSup>
                      <m:sSubSupPr>
                        <m:ctrlPr>
                          <a:rPr lang="vi-VN" sz="3200" i="1">
                            <a:solidFill>
                              <a:srgbClr val="000000"/>
                            </a:solidFill>
                            <a:effectLst/>
                            <a:latin typeface="Cambria Math"/>
                            <a:ea typeface="Times New Roman"/>
                            <a:cs typeface="Times New Roman"/>
                          </a:rPr>
                        </m:ctrlPr>
                      </m:sSubSupPr>
                      <m:e>
                        <m:r>
                          <a:rPr lang="vi-VN" sz="3200" i="1">
                            <a:solidFill>
                              <a:srgbClr val="000000"/>
                            </a:solidFill>
                            <a:effectLst/>
                            <a:latin typeface="Cambria Math"/>
                            <a:ea typeface="Times New Roman"/>
                            <a:cs typeface="Times New Roman"/>
                          </a:rPr>
                          <m:t>𝐶</m:t>
                        </m:r>
                      </m:e>
                      <m:sub>
                        <m:r>
                          <a:rPr lang="fr-FR" sz="3200" i="1">
                            <a:solidFill>
                              <a:srgbClr val="000000"/>
                            </a:solidFill>
                            <a:effectLst/>
                            <a:latin typeface="Cambria Math"/>
                            <a:ea typeface="Times New Roman"/>
                            <a:cs typeface="Times New Roman"/>
                          </a:rPr>
                          <m:t>4</m:t>
                        </m:r>
                      </m:sub>
                      <m:sup>
                        <m:r>
                          <a:rPr lang="fr-FR" sz="3200" i="1">
                            <a:solidFill>
                              <a:srgbClr val="000000"/>
                            </a:solidFill>
                            <a:effectLst/>
                            <a:latin typeface="Cambria Math"/>
                            <a:ea typeface="Times New Roman"/>
                            <a:cs typeface="Times New Roman"/>
                          </a:rPr>
                          <m:t>3</m:t>
                        </m:r>
                      </m:sup>
                    </m:sSubSup>
                    <m:r>
                      <a:rPr lang="fr-FR" sz="3200" i="1">
                        <a:solidFill>
                          <a:srgbClr val="000000"/>
                        </a:solidFill>
                        <a:effectLst/>
                        <a:latin typeface="Cambria Math"/>
                        <a:ea typeface="Times New Roman"/>
                        <a:cs typeface="Times New Roman"/>
                      </a:rPr>
                      <m:t>=</m:t>
                    </m:r>
                    <m:r>
                      <a:rPr lang="fr-FR" sz="3200" i="1">
                        <a:solidFill>
                          <a:srgbClr val="000000"/>
                        </a:solidFill>
                        <a:effectLst/>
                        <a:latin typeface="Cambria Math"/>
                        <a:ea typeface="Times New Roman"/>
                        <a:cs typeface="Times New Roman"/>
                      </a:rPr>
                      <m:t>4</m:t>
                    </m:r>
                  </m:oMath>
                </a14:m>
                <a:r>
                  <a:rPr lang="fr-FR" sz="3200">
                    <a:effectLst/>
                    <a:latin typeface="Times New Roman" pitchFamily="18" charset="0"/>
                    <a:ea typeface="Times New Roman"/>
                    <a:cs typeface="Times New Roman" pitchFamily="18" charset="0"/>
                  </a:rPr>
                  <a:t>.</a:t>
                </a:r>
                <a:endParaRPr lang="vi-VN" sz="3200">
                  <a:effectLst/>
                  <a:latin typeface="Times New Roman" pitchFamily="18" charset="0"/>
                  <a:ea typeface="Times New Roman"/>
                  <a:cs typeface="Times New Roman" pitchFamily="18" charset="0"/>
                </a:endParaRPr>
              </a:p>
              <a:p>
                <a:pPr marL="0" marR="0" indent="0">
                  <a:lnSpc>
                    <a:spcPct val="115000"/>
                  </a:lnSpc>
                  <a:spcBef>
                    <a:spcPts val="300"/>
                  </a:spcBef>
                  <a:spcAft>
                    <a:spcPts val="1000"/>
                  </a:spcAft>
                  <a:buNone/>
                </a:pPr>
                <a:r>
                  <a:rPr lang="fr-FR" sz="3200">
                    <a:solidFill>
                      <a:srgbClr val="000000"/>
                    </a:solidFill>
                    <a:effectLst/>
                    <a:latin typeface="Times New Roman" pitchFamily="18" charset="0"/>
                    <a:ea typeface="Times New Roman"/>
                    <a:cs typeface="Times New Roman" pitchFamily="18" charset="0"/>
                  </a:rPr>
                  <a:t>Vậy </a:t>
                </a:r>
                <a14:m>
                  <m:oMath xmlns:m="http://schemas.openxmlformats.org/officeDocument/2006/math">
                    <m:r>
                      <a:rPr lang="vi-VN" sz="3200" i="1">
                        <a:solidFill>
                          <a:srgbClr val="000000"/>
                        </a:solidFill>
                        <a:effectLst/>
                        <a:latin typeface="Cambria Math"/>
                        <a:ea typeface="Times New Roman"/>
                        <a:cs typeface="Times New Roman"/>
                      </a:rPr>
                      <m:t>𝑃</m:t>
                    </m:r>
                    <m:d>
                      <m:dPr>
                        <m:ctrlPr>
                          <a:rPr lang="vi-VN" sz="3200" i="1">
                            <a:solidFill>
                              <a:srgbClr val="000000"/>
                            </a:solidFill>
                            <a:effectLst/>
                            <a:latin typeface="Cambria Math"/>
                            <a:ea typeface="Times New Roman"/>
                            <a:cs typeface="Times New Roman"/>
                          </a:rPr>
                        </m:ctrlPr>
                      </m:dPr>
                      <m:e>
                        <m:r>
                          <a:rPr lang="vi-VN" sz="3200" i="1">
                            <a:solidFill>
                              <a:srgbClr val="000000"/>
                            </a:solidFill>
                            <a:effectLst/>
                            <a:latin typeface="Cambria Math"/>
                            <a:ea typeface="Times New Roman"/>
                            <a:cs typeface="Times New Roman"/>
                          </a:rPr>
                          <m:t>𝐴</m:t>
                        </m:r>
                      </m:e>
                    </m:d>
                    <m:r>
                      <a:rPr lang="fr-FR" sz="3200" i="1">
                        <a:solidFill>
                          <a:srgbClr val="000000"/>
                        </a:solidFill>
                        <a:effectLst/>
                        <a:latin typeface="Cambria Math"/>
                        <a:ea typeface="Times New Roman"/>
                        <a:cs typeface="Times New Roman"/>
                      </a:rPr>
                      <m:t>=</m:t>
                    </m:r>
                    <m:f>
                      <m:fPr>
                        <m:ctrlPr>
                          <a:rPr lang="vi-VN" sz="3200" i="1">
                            <a:solidFill>
                              <a:srgbClr val="000000"/>
                            </a:solidFill>
                            <a:effectLst/>
                            <a:latin typeface="Cambria Math"/>
                            <a:ea typeface="Times New Roman"/>
                            <a:cs typeface="Times New Roman"/>
                          </a:rPr>
                        </m:ctrlPr>
                      </m:fPr>
                      <m:num>
                        <m:r>
                          <a:rPr lang="fr-FR" sz="3200" i="1">
                            <a:solidFill>
                              <a:srgbClr val="000000"/>
                            </a:solidFill>
                            <a:effectLst/>
                            <a:latin typeface="Cambria Math"/>
                            <a:ea typeface="Times New Roman"/>
                            <a:cs typeface="Times New Roman"/>
                          </a:rPr>
                          <m:t>4</m:t>
                        </m:r>
                      </m:num>
                      <m:den>
                        <m:r>
                          <a:rPr lang="fr-FR" sz="3200" i="1">
                            <a:solidFill>
                              <a:srgbClr val="000000"/>
                            </a:solidFill>
                            <a:effectLst/>
                            <a:latin typeface="Cambria Math"/>
                            <a:ea typeface="Times New Roman"/>
                            <a:cs typeface="Times New Roman"/>
                          </a:rPr>
                          <m:t>455</m:t>
                        </m:r>
                      </m:den>
                    </m:f>
                  </m:oMath>
                </a14:m>
                <a:r>
                  <a:rPr lang="fr-FR" sz="3200">
                    <a:solidFill>
                      <a:srgbClr val="000000"/>
                    </a:solidFill>
                    <a:effectLst/>
                    <a:latin typeface="Times New Roman" pitchFamily="18" charset="0"/>
                    <a:ea typeface="Times New Roman"/>
                    <a:cs typeface="Times New Roman" pitchFamily="18" charset="0"/>
                  </a:rPr>
                  <a:t>.</a:t>
                </a:r>
                <a:endParaRPr lang="vi-VN" sz="3200">
                  <a:effectLst/>
                  <a:latin typeface="Times New Roman" pitchFamily="18" charset="0"/>
                  <a:ea typeface="Times New Roman"/>
                  <a:cs typeface="Times New Roman" pitchFamily="18" charset="0"/>
                </a:endParaRPr>
              </a:p>
              <a:p>
                <a:pPr marL="0" indent="0">
                  <a:buNone/>
                </a:pPr>
                <a:endParaRPr lang="vi-VN" sz="3200">
                  <a:latin typeface="Times New Roman" pitchFamily="18" charset="0"/>
                  <a:cs typeface="Times New Roman" pitchFamily="18" charset="0"/>
                </a:endParaRPr>
              </a:p>
            </p:txBody>
          </p:sp>
        </mc:Choice>
        <mc:Fallback xmlns="">
          <p:sp>
            <p:nvSpPr>
              <p:cNvPr id="3" name="Chỗ dành sẵn cho Nội dung 2"/>
              <p:cNvSpPr>
                <a:spLocks noGrp="1" noRot="1" noChangeAspect="1" noMove="1" noResize="1" noEditPoints="1" noAdjustHandles="1" noChangeArrowheads="1" noChangeShapeType="1" noTextEdit="1"/>
              </p:cNvSpPr>
              <p:nvPr>
                <p:ph idx="1"/>
              </p:nvPr>
            </p:nvSpPr>
            <p:spPr>
              <a:xfrm>
                <a:off x="563880" y="3002280"/>
                <a:ext cx="11521440" cy="3779520"/>
              </a:xfrm>
              <a:blipFill rotWithShape="1">
                <a:blip r:embed="rId3"/>
                <a:stretch>
                  <a:fillRect l="-1376" t="-1452" b="-3226"/>
                </a:stretch>
              </a:blipFill>
            </p:spPr>
            <p:txBody>
              <a:bodyPr/>
              <a:lstStyle/>
              <a:p>
                <a:r>
                  <a:rPr lang="en-US">
                    <a:noFill/>
                  </a:rPr>
                  <a:t> </a:t>
                </a:r>
              </a:p>
            </p:txBody>
          </p:sp>
        </mc:Fallback>
      </mc:AlternateContent>
      <p:sp>
        <p:nvSpPr>
          <p:cNvPr id="4" name="Oval 3"/>
          <p:cNvSpPr/>
          <p:nvPr/>
        </p:nvSpPr>
        <p:spPr>
          <a:xfrm>
            <a:off x="2064293" y="2292874"/>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21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êu đề 4"/>
              <p:cNvSpPr>
                <a:spLocks noGrp="1"/>
              </p:cNvSpPr>
              <p:nvPr>
                <p:ph type="title"/>
              </p:nvPr>
            </p:nvSpPr>
            <p:spPr>
              <a:xfrm>
                <a:off x="365760" y="289560"/>
                <a:ext cx="11643360" cy="2346960"/>
              </a:xfrm>
            </p:spPr>
            <p:txBody>
              <a:bodyPr>
                <a:normAutofit fontScale="90000"/>
              </a:bodyPr>
              <a:lstStyle/>
              <a:p>
                <a:pPr marL="0" marR="0">
                  <a:lnSpc>
                    <a:spcPct val="115000"/>
                  </a:lnSpc>
                  <a:spcBef>
                    <a:spcPts val="0"/>
                  </a:spcBef>
                  <a:spcAft>
                    <a:spcPts val="1000"/>
                  </a:spcAft>
                </a:pPr>
                <a:r>
                  <a:rPr lang="en-US" b="1">
                    <a:solidFill>
                      <a:srgbClr val="000099"/>
                    </a:solidFill>
                    <a:latin typeface="Times New Roman"/>
                    <a:ea typeface="Calibri"/>
                    <a:cs typeface="Times New Roman"/>
                  </a:rPr>
                  <a:t/>
                </a:r>
                <a:br>
                  <a:rPr lang="en-US" b="1">
                    <a:solidFill>
                      <a:srgbClr val="000099"/>
                    </a:solidFill>
                    <a:latin typeface="Times New Roman"/>
                    <a:ea typeface="Calibri"/>
                    <a:cs typeface="Times New Roman"/>
                  </a:rPr>
                </a:br>
                <a:r>
                  <a:rPr lang="en-US" sz="3600" b="1">
                    <a:solidFill>
                      <a:srgbClr val="0000FF"/>
                    </a:solidFill>
                    <a:latin typeface="Times New Roman"/>
                    <a:ea typeface="Calibri"/>
                    <a:cs typeface="Times New Roman"/>
                  </a:rPr>
                  <a:t>Câu 12: </a:t>
                </a:r>
                <a:r>
                  <a:rPr lang="fr-FR" sz="3600">
                    <a:effectLst/>
                    <a:latin typeface="Times New Roman"/>
                    <a:ea typeface="Calibri"/>
                    <a:cs typeface="Times New Roman"/>
                  </a:rPr>
                  <a:t>Một nhóm học sinh gồm có 4 nam và 5 nữ, chọn ngẫu nhiên ra 2 bạn. Tính xác suất để 2 bạn được chọn có 1 nam và 1 </a:t>
                </a:r>
                <a:r>
                  <a:rPr lang="fr-FR" sz="3600">
                    <a:latin typeface="Times New Roman"/>
                    <a:ea typeface="Calibri"/>
                    <a:cs typeface="Times New Roman"/>
                  </a:rPr>
                  <a:t>nữ.</a:t>
                </a:r>
                <a:r>
                  <a:rPr lang="vi-VN" sz="3600">
                    <a:ea typeface="Calibri"/>
                    <a:cs typeface="Times New Roman"/>
                  </a:rPr>
                  <a:t/>
                </a:r>
                <a:br>
                  <a:rPr lang="vi-VN" sz="3600">
                    <a:ea typeface="Calibri"/>
                    <a:cs typeface="Times New Roman"/>
                  </a:rPr>
                </a:br>
                <a:r>
                  <a:rPr lang="nl-NL" sz="3600" b="1">
                    <a:solidFill>
                      <a:srgbClr val="0000FF"/>
                    </a:solidFill>
                    <a:latin typeface="Times New Roman"/>
                    <a:ea typeface="Calibri"/>
                    <a:cs typeface="Times New Roman"/>
                  </a:rPr>
                  <a:t>A. </a:t>
                </a:r>
                <a14:m>
                  <m:oMath xmlns:m="http://schemas.openxmlformats.org/officeDocument/2006/math">
                    <m:f>
                      <m:fPr>
                        <m:ctrlPr>
                          <a:rPr lang="vi-VN" sz="3600" i="1">
                            <a:latin typeface="Cambria Math"/>
                            <a:ea typeface="Calibri"/>
                            <a:cs typeface="Times New Roman"/>
                          </a:rPr>
                        </m:ctrlPr>
                      </m:fPr>
                      <m:num>
                        <m:r>
                          <a:rPr lang="en-US" sz="3600" b="0" i="1">
                            <a:latin typeface="Cambria Math"/>
                            <a:ea typeface="Calibri"/>
                            <a:cs typeface="Times New Roman"/>
                          </a:rPr>
                          <m:t>4</m:t>
                        </m:r>
                      </m:num>
                      <m:den>
                        <m:r>
                          <a:rPr lang="en-US" sz="3600" b="0" i="1">
                            <a:latin typeface="Cambria Math"/>
                            <a:ea typeface="Calibri"/>
                            <a:cs typeface="Times New Roman"/>
                          </a:rPr>
                          <m:t>9</m:t>
                        </m:r>
                      </m:den>
                    </m:f>
                  </m:oMath>
                </a14:m>
                <a:r>
                  <a:rPr lang="nl-NL" sz="3600">
                    <a:latin typeface="Times New Roman"/>
                    <a:ea typeface="Calibri"/>
                    <a:cs typeface="Times New Roman"/>
                  </a:rPr>
                  <a:t>.	</a:t>
                </a:r>
                <a:r>
                  <a:rPr lang="nl-NL" sz="3600" i="1">
                    <a:solidFill>
                      <a:srgbClr val="0000CC"/>
                    </a:solidFill>
                    <a:effectLst/>
                    <a:latin typeface="Times New Roman"/>
                    <a:ea typeface="Calibri"/>
                    <a:cs typeface="Times New Roman"/>
                  </a:rPr>
                  <a:t>	</a:t>
                </a:r>
                <a:r>
                  <a:rPr lang="nl-NL" sz="3600" b="1">
                    <a:solidFill>
                      <a:srgbClr val="0000FF"/>
                    </a:solidFill>
                    <a:latin typeface="Times New Roman"/>
                    <a:ea typeface="Calibri"/>
                    <a:cs typeface="Times New Roman"/>
                  </a:rPr>
                  <a:t>	B. </a:t>
                </a:r>
                <a14:m>
                  <m:oMath xmlns:m="http://schemas.openxmlformats.org/officeDocument/2006/math">
                    <m:f>
                      <m:fPr>
                        <m:ctrlPr>
                          <a:rPr lang="vi-VN" sz="3600" i="1">
                            <a:latin typeface="Cambria Math"/>
                            <a:ea typeface="Calibri"/>
                            <a:cs typeface="Times New Roman"/>
                          </a:rPr>
                        </m:ctrlPr>
                      </m:fPr>
                      <m:num>
                        <m:r>
                          <a:rPr lang="en-US" sz="3600" b="0" i="1">
                            <a:latin typeface="Cambria Math"/>
                            <a:ea typeface="Calibri"/>
                            <a:cs typeface="Times New Roman"/>
                          </a:rPr>
                          <m:t>5</m:t>
                        </m:r>
                      </m:num>
                      <m:den>
                        <m:r>
                          <a:rPr lang="en-US" sz="3600" b="0" i="1">
                            <a:latin typeface="Cambria Math"/>
                            <a:ea typeface="Calibri"/>
                            <a:cs typeface="Times New Roman"/>
                          </a:rPr>
                          <m:t>18</m:t>
                        </m:r>
                      </m:den>
                    </m:f>
                  </m:oMath>
                </a14:m>
                <a:r>
                  <a:rPr lang="nl-NL" sz="3600">
                    <a:latin typeface="Times New Roman"/>
                    <a:ea typeface="Calibri"/>
                    <a:cs typeface="Times New Roman"/>
                  </a:rPr>
                  <a:t>.</a:t>
                </a:r>
                <a:r>
                  <a:rPr lang="nl-NL" sz="3600" b="1" i="1">
                    <a:solidFill>
                      <a:srgbClr val="0000CC"/>
                    </a:solidFill>
                    <a:effectLst/>
                    <a:latin typeface="Times New Roman"/>
                    <a:ea typeface="Calibri"/>
                    <a:cs typeface="Times New Roman"/>
                  </a:rPr>
                  <a:t>		</a:t>
                </a:r>
                <a:r>
                  <a:rPr lang="nl-NL" sz="3600" b="1" i="1" smtClean="0">
                    <a:solidFill>
                      <a:srgbClr val="0000CC"/>
                    </a:solidFill>
                    <a:effectLst/>
                    <a:latin typeface="Times New Roman"/>
                    <a:ea typeface="Calibri"/>
                    <a:cs typeface="Times New Roman"/>
                  </a:rPr>
                  <a:t>	</a:t>
                </a:r>
                <a:r>
                  <a:rPr lang="nl-NL" sz="3600" b="1" smtClean="0">
                    <a:solidFill>
                      <a:srgbClr val="0000FF"/>
                    </a:solidFill>
                    <a:latin typeface="Times New Roman"/>
                    <a:ea typeface="Calibri"/>
                    <a:cs typeface="Times New Roman"/>
                  </a:rPr>
                  <a:t>C</a:t>
                </a:r>
                <a:r>
                  <a:rPr lang="nl-NL" sz="3600" b="1">
                    <a:solidFill>
                      <a:srgbClr val="0000FF"/>
                    </a:solidFill>
                    <a:latin typeface="Times New Roman"/>
                    <a:ea typeface="Calibri"/>
                    <a:cs typeface="Times New Roman"/>
                  </a:rPr>
                  <a:t>. </a:t>
                </a:r>
                <a14:m>
                  <m:oMath xmlns:m="http://schemas.openxmlformats.org/officeDocument/2006/math">
                    <m:f>
                      <m:fPr>
                        <m:ctrlPr>
                          <a:rPr lang="vi-VN" sz="3600" i="1">
                            <a:latin typeface="Cambria Math"/>
                            <a:ea typeface="Calibri"/>
                            <a:cs typeface="Times New Roman"/>
                          </a:rPr>
                        </m:ctrlPr>
                      </m:fPr>
                      <m:num>
                        <m:r>
                          <a:rPr lang="en-US" sz="3600" b="0" i="1">
                            <a:latin typeface="Cambria Math"/>
                            <a:ea typeface="Calibri"/>
                            <a:cs typeface="Times New Roman"/>
                          </a:rPr>
                          <m:t>5</m:t>
                        </m:r>
                      </m:num>
                      <m:den>
                        <m:r>
                          <a:rPr lang="en-US" sz="3600" b="0" i="1">
                            <a:latin typeface="Cambria Math"/>
                            <a:ea typeface="Calibri"/>
                            <a:cs typeface="Times New Roman"/>
                          </a:rPr>
                          <m:t>9</m:t>
                        </m:r>
                      </m:den>
                    </m:f>
                  </m:oMath>
                </a14:m>
                <a:r>
                  <a:rPr lang="en-US" sz="3600">
                    <a:latin typeface="Times New Roman"/>
                    <a:ea typeface="Calibri"/>
                    <a:cs typeface="Times New Roman"/>
                  </a:rPr>
                  <a:t>.</a:t>
                </a:r>
                <a:r>
                  <a:rPr lang="nl-NL" sz="3600">
                    <a:latin typeface="Times New Roman"/>
                    <a:ea typeface="Calibri"/>
                    <a:cs typeface="Times New Roman"/>
                  </a:rPr>
                  <a:t>	</a:t>
                </a:r>
                <a:r>
                  <a:rPr lang="nl-NL" sz="3600" b="1">
                    <a:solidFill>
                      <a:srgbClr val="0000CC"/>
                    </a:solidFill>
                    <a:effectLst/>
                    <a:latin typeface="Times New Roman"/>
                    <a:ea typeface="Calibri"/>
                    <a:cs typeface="Times New Roman"/>
                  </a:rPr>
                  <a:t>		</a:t>
                </a:r>
                <a:r>
                  <a:rPr lang="nl-NL" sz="3600" b="1" smtClean="0">
                    <a:solidFill>
                      <a:srgbClr val="0000FF"/>
                    </a:solidFill>
                    <a:latin typeface="Times New Roman"/>
                    <a:ea typeface="Calibri"/>
                    <a:cs typeface="Times New Roman"/>
                  </a:rPr>
                  <a:t>D</a:t>
                </a:r>
                <a:r>
                  <a:rPr lang="nl-NL" sz="3600" b="1">
                    <a:solidFill>
                      <a:srgbClr val="0000FF"/>
                    </a:solidFill>
                    <a:latin typeface="Times New Roman"/>
                    <a:ea typeface="Calibri"/>
                    <a:cs typeface="Times New Roman"/>
                  </a:rPr>
                  <a:t>. </a:t>
                </a:r>
                <a14:m>
                  <m:oMath xmlns:m="http://schemas.openxmlformats.org/officeDocument/2006/math">
                    <m:f>
                      <m:fPr>
                        <m:ctrlPr>
                          <a:rPr lang="vi-VN" sz="3600" i="1">
                            <a:effectLst/>
                            <a:latin typeface="Cambria Math"/>
                            <a:ea typeface="Times New Roman"/>
                            <a:cs typeface="Times New Roman"/>
                          </a:rPr>
                        </m:ctrlPr>
                      </m:fPr>
                      <m:num>
                        <m:r>
                          <a:rPr lang="en-US" sz="3600" i="1">
                            <a:effectLst/>
                            <a:latin typeface="Cambria Math"/>
                            <a:ea typeface="Times New Roman"/>
                            <a:cs typeface="Times New Roman"/>
                          </a:rPr>
                          <m:t>7</m:t>
                        </m:r>
                      </m:num>
                      <m:den>
                        <m:r>
                          <a:rPr lang="en-US" sz="3600" i="1">
                            <a:effectLst/>
                            <a:latin typeface="Cambria Math"/>
                            <a:ea typeface="Times New Roman"/>
                            <a:cs typeface="Times New Roman"/>
                          </a:rPr>
                          <m:t>9</m:t>
                        </m:r>
                      </m:den>
                    </m:f>
                  </m:oMath>
                </a14:m>
                <a:r>
                  <a:rPr lang="en-US" sz="3600">
                    <a:effectLst/>
                    <a:latin typeface="Times New Roman"/>
                    <a:ea typeface="Calibri"/>
                    <a:cs typeface="Times New Roman"/>
                  </a:rPr>
                  <a:t>. </a:t>
                </a:r>
                <a:r>
                  <a:rPr lang="nl-NL" sz="3600">
                    <a:latin typeface="Times New Roman"/>
                    <a:ea typeface="Calibri"/>
                    <a:cs typeface="Times New Roman"/>
                  </a:rPr>
                  <a:t>	</a:t>
                </a:r>
                <a:r>
                  <a:rPr lang="vi-VN" sz="3600">
                    <a:ea typeface="Calibri"/>
                    <a:cs typeface="Times New Roman"/>
                  </a:rPr>
                  <a:t/>
                </a:r>
                <a:br>
                  <a:rPr lang="vi-VN" sz="3600">
                    <a:ea typeface="Calibri"/>
                    <a:cs typeface="Times New Roman"/>
                  </a:rPr>
                </a:br>
                <a:endParaRPr lang="vi-VN" sz="3600"/>
              </a:p>
            </p:txBody>
          </p:sp>
        </mc:Choice>
        <mc:Fallback xmlns="">
          <p:sp>
            <p:nvSpPr>
              <p:cNvPr id="5" name="Tiêu đề 4"/>
              <p:cNvSpPr>
                <a:spLocks noGrp="1" noRot="1" noChangeAspect="1" noMove="1" noResize="1" noEditPoints="1" noAdjustHandles="1" noChangeArrowheads="1" noChangeShapeType="1" noTextEdit="1"/>
              </p:cNvSpPr>
              <p:nvPr>
                <p:ph type="title"/>
              </p:nvPr>
            </p:nvSpPr>
            <p:spPr>
              <a:xfrm>
                <a:off x="365760" y="289560"/>
                <a:ext cx="11643360" cy="2346960"/>
              </a:xfrm>
              <a:blipFill rotWithShape="1">
                <a:blip r:embed="rId2"/>
                <a:stretch>
                  <a:fillRect l="-1309" r="-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ình chữ nhật 6"/>
              <p:cNvSpPr/>
              <p:nvPr/>
            </p:nvSpPr>
            <p:spPr>
              <a:xfrm>
                <a:off x="365760" y="3015442"/>
                <a:ext cx="11475720" cy="3378554"/>
              </a:xfrm>
              <a:prstGeom prst="rect">
                <a:avLst/>
              </a:prstGeom>
            </p:spPr>
            <p:txBody>
              <a:bodyPr wrap="square">
                <a:spAutoFit/>
              </a:bodyPr>
              <a:lstStyle/>
              <a:p>
                <a:pPr algn="just">
                  <a:lnSpc>
                    <a:spcPct val="115000"/>
                  </a:lnSpc>
                  <a:tabLst>
                    <a:tab pos="0" algn="l"/>
                    <a:tab pos="2160270" algn="l"/>
                    <a:tab pos="3599815" algn="l"/>
                    <a:tab pos="5039995" algn="l"/>
                  </a:tabLst>
                </a:pPr>
                <a:r>
                  <a:rPr lang="pt-BR" sz="3200" b="1">
                    <a:solidFill>
                      <a:srgbClr val="0000FF"/>
                    </a:solidFill>
                    <a:latin typeface="Times New Roman"/>
                    <a:ea typeface="Calibri"/>
                    <a:cs typeface="Times New Roman"/>
                  </a:rPr>
                  <a:t>Lời giải:</a:t>
                </a:r>
                <a:endParaRPr lang="vi-VN" sz="3200">
                  <a:effectLst/>
                  <a:latin typeface="Times New Roman"/>
                  <a:ea typeface="Calibri"/>
                  <a:cs typeface="Times New Roman"/>
                </a:endParaRPr>
              </a:p>
              <a:p>
                <a:pPr marL="20955" marR="0">
                  <a:lnSpc>
                    <a:spcPct val="115000"/>
                  </a:lnSpc>
                  <a:spcBef>
                    <a:spcPts val="0"/>
                  </a:spcBef>
                  <a:spcAft>
                    <a:spcPts val="0"/>
                  </a:spcAft>
                </a:pPr>
                <a:r>
                  <a:rPr lang="nl-NL" sz="3200" smtClean="0">
                    <a:effectLst/>
                    <a:latin typeface="Times New Roman"/>
                    <a:ea typeface="Calibri"/>
                    <a:cs typeface="Times New Roman"/>
                  </a:rPr>
                  <a:t>Chọn </a:t>
                </a:r>
                <a14:m>
                  <m:oMath xmlns:m="http://schemas.openxmlformats.org/officeDocument/2006/math">
                    <m:r>
                      <a:rPr lang="nl-NL" sz="3200" i="1">
                        <a:effectLst/>
                        <a:latin typeface="Cambria Math"/>
                        <a:ea typeface="Times New Roman"/>
                        <a:cs typeface="Times New Roman"/>
                      </a:rPr>
                      <m:t>2</m:t>
                    </m:r>
                  </m:oMath>
                </a14:m>
                <a:r>
                  <a:rPr lang="nl-NL" sz="3200">
                    <a:effectLst/>
                    <a:latin typeface="Times New Roman"/>
                    <a:ea typeface="Calibri"/>
                    <a:cs typeface="Times New Roman"/>
                  </a:rPr>
                  <a:t> học sinh trong </a:t>
                </a:r>
                <a14:m>
                  <m:oMath xmlns:m="http://schemas.openxmlformats.org/officeDocument/2006/math">
                    <m:r>
                      <a:rPr lang="nl-NL" sz="3200" i="1">
                        <a:effectLst/>
                        <a:latin typeface="Cambria Math"/>
                        <a:ea typeface="Times New Roman"/>
                        <a:cs typeface="Times New Roman"/>
                      </a:rPr>
                      <m:t>9</m:t>
                    </m:r>
                  </m:oMath>
                </a14:m>
                <a:r>
                  <a:rPr lang="nl-NL" sz="3200">
                    <a:effectLst/>
                    <a:latin typeface="Times New Roman"/>
                    <a:ea typeface="Calibri"/>
                    <a:cs typeface="Times New Roman"/>
                  </a:rPr>
                  <a:t> học sinh có </a:t>
                </a:r>
                <a14:m>
                  <m:oMath xmlns:m="http://schemas.openxmlformats.org/officeDocument/2006/math">
                    <m:sSubSup>
                      <m:sSubSupPr>
                        <m:ctrlPr>
                          <a:rPr lang="vi-VN" sz="3200" i="1">
                            <a:effectLst/>
                            <a:latin typeface="Cambria Math"/>
                            <a:ea typeface="Times New Roman"/>
                            <a:cs typeface="Times New Roman"/>
                          </a:rPr>
                        </m:ctrlPr>
                      </m:sSubSupPr>
                      <m:e>
                        <m:r>
                          <a:rPr lang="en-US" sz="3200" i="1">
                            <a:effectLst/>
                            <a:latin typeface="Cambria Math"/>
                            <a:ea typeface="Times New Roman"/>
                            <a:cs typeface="Times New Roman"/>
                          </a:rPr>
                          <m:t>𝐶</m:t>
                        </m:r>
                      </m:e>
                      <m:sub>
                        <m:r>
                          <a:rPr lang="nl-NL" sz="3200" i="1">
                            <a:effectLst/>
                            <a:latin typeface="Cambria Math"/>
                            <a:ea typeface="Times New Roman"/>
                            <a:cs typeface="Times New Roman"/>
                          </a:rPr>
                          <m:t>9</m:t>
                        </m:r>
                      </m:sub>
                      <m:sup>
                        <m:r>
                          <a:rPr lang="nl-NL" sz="3200" i="1">
                            <a:effectLst/>
                            <a:latin typeface="Cambria Math"/>
                            <a:ea typeface="Times New Roman"/>
                            <a:cs typeface="Times New Roman"/>
                          </a:rPr>
                          <m:t>2</m:t>
                        </m:r>
                      </m:sup>
                    </m:sSubSup>
                  </m:oMath>
                </a14:m>
                <a:r>
                  <a:rPr lang="nl-NL" sz="3200">
                    <a:effectLst/>
                    <a:latin typeface="Times New Roman"/>
                    <a:ea typeface="Calibri"/>
                    <a:cs typeface="Times New Roman"/>
                  </a:rPr>
                  <a:t> cách</a:t>
                </a:r>
                <a14:m>
                  <m:oMath xmlns:m="http://schemas.openxmlformats.org/officeDocument/2006/math">
                    <m:r>
                      <a:rPr lang="nl-NL" sz="3200" i="1">
                        <a:effectLst/>
                        <a:latin typeface="Cambria Math"/>
                        <a:ea typeface="Times New Roman"/>
                        <a:cs typeface="Times New Roman"/>
                      </a:rPr>
                      <m:t>⇒</m:t>
                    </m:r>
                    <m:r>
                      <a:rPr lang="en-US" sz="3200" i="1">
                        <a:effectLst/>
                        <a:latin typeface="Cambria Math"/>
                        <a:ea typeface="Times New Roman"/>
                        <a:cs typeface="Times New Roman"/>
                      </a:rPr>
                      <m:t>𝑛</m:t>
                    </m:r>
                    <m:d>
                      <m:dPr>
                        <m:ctrlPr>
                          <a:rPr lang="vi-VN" sz="3200" i="1">
                            <a:effectLst/>
                            <a:latin typeface="Cambria Math"/>
                            <a:ea typeface="Times New Roman"/>
                            <a:cs typeface="Times New Roman"/>
                          </a:rPr>
                        </m:ctrlPr>
                      </m:dPr>
                      <m:e>
                        <m:r>
                          <a:rPr lang="en-US" sz="3200" i="1">
                            <a:effectLst/>
                            <a:latin typeface="Cambria Math"/>
                            <a:ea typeface="Times New Roman"/>
                            <a:cs typeface="Times New Roman"/>
                          </a:rPr>
                          <m:t>𝛺</m:t>
                        </m:r>
                      </m:e>
                    </m:d>
                    <m:r>
                      <a:rPr lang="nl-NL" sz="3200" i="1">
                        <a:effectLst/>
                        <a:latin typeface="Cambria Math"/>
                        <a:ea typeface="Times New Roman"/>
                        <a:cs typeface="Times New Roman"/>
                      </a:rPr>
                      <m:t>=</m:t>
                    </m:r>
                    <m:sSubSup>
                      <m:sSubSupPr>
                        <m:ctrlPr>
                          <a:rPr lang="vi-VN" sz="3200" i="1">
                            <a:effectLst/>
                            <a:latin typeface="Cambria Math"/>
                            <a:ea typeface="Times New Roman"/>
                            <a:cs typeface="Times New Roman"/>
                          </a:rPr>
                        </m:ctrlPr>
                      </m:sSubSupPr>
                      <m:e>
                        <m:r>
                          <a:rPr lang="en-US" sz="3200" i="1">
                            <a:effectLst/>
                            <a:latin typeface="Cambria Math"/>
                            <a:ea typeface="Times New Roman"/>
                            <a:cs typeface="Times New Roman"/>
                          </a:rPr>
                          <m:t>𝐶</m:t>
                        </m:r>
                      </m:e>
                      <m:sub>
                        <m:r>
                          <a:rPr lang="nl-NL" sz="3200" i="1">
                            <a:effectLst/>
                            <a:latin typeface="Cambria Math"/>
                            <a:ea typeface="Times New Roman"/>
                            <a:cs typeface="Times New Roman"/>
                          </a:rPr>
                          <m:t>9</m:t>
                        </m:r>
                      </m:sub>
                      <m:sup>
                        <m:r>
                          <a:rPr lang="nl-NL" sz="3200" i="1">
                            <a:effectLst/>
                            <a:latin typeface="Cambria Math"/>
                            <a:ea typeface="Times New Roman"/>
                            <a:cs typeface="Times New Roman"/>
                          </a:rPr>
                          <m:t>2</m:t>
                        </m:r>
                      </m:sup>
                    </m:sSubSup>
                  </m:oMath>
                </a14:m>
                <a:r>
                  <a:rPr lang="nl-NL" sz="3200">
                    <a:effectLst/>
                    <a:latin typeface="Times New Roman"/>
                    <a:ea typeface="Calibri"/>
                    <a:cs typeface="Times New Roman"/>
                  </a:rPr>
                  <a:t>.</a:t>
                </a:r>
                <a:endParaRPr lang="vi-VN" sz="3200">
                  <a:effectLst/>
                  <a:latin typeface="Times New Roman"/>
                  <a:ea typeface="Calibri"/>
                  <a:cs typeface="Times New Roman"/>
                </a:endParaRPr>
              </a:p>
              <a:p>
                <a:pPr marL="20955" marR="0">
                  <a:lnSpc>
                    <a:spcPct val="115000"/>
                  </a:lnSpc>
                  <a:spcBef>
                    <a:spcPts val="0"/>
                  </a:spcBef>
                  <a:spcAft>
                    <a:spcPts val="0"/>
                  </a:spcAft>
                </a:pPr>
                <a:r>
                  <a:rPr lang="nl-NL" sz="3200">
                    <a:effectLst/>
                    <a:latin typeface="Times New Roman"/>
                    <a:ea typeface="Calibri"/>
                    <a:cs typeface="Times New Roman"/>
                  </a:rPr>
                  <a:t>Gọi A là biến cố “2 học sinh được chọn có 1 nam và 1 nữ”.</a:t>
                </a:r>
                <a:endParaRPr lang="vi-VN" sz="3200">
                  <a:effectLst/>
                  <a:latin typeface="Times New Roman"/>
                  <a:ea typeface="Calibri"/>
                  <a:cs typeface="Times New Roman"/>
                </a:endParaRPr>
              </a:p>
              <a:p>
                <a:pPr marL="20955" marR="0">
                  <a:lnSpc>
                    <a:spcPct val="115000"/>
                  </a:lnSpc>
                  <a:spcBef>
                    <a:spcPts val="0"/>
                  </a:spcBef>
                  <a:spcAft>
                    <a:spcPts val="0"/>
                  </a:spcAft>
                </a:pPr>
                <a14:m>
                  <m:oMath xmlns:m="http://schemas.openxmlformats.org/officeDocument/2006/math">
                    <m:r>
                      <a:rPr lang="fr-FR" sz="3200" i="1">
                        <a:effectLst/>
                        <a:latin typeface="Cambria Math"/>
                        <a:ea typeface="Times New Roman"/>
                        <a:cs typeface="Times New Roman"/>
                      </a:rPr>
                      <m:t>⇒</m:t>
                    </m:r>
                    <m:r>
                      <a:rPr lang="en-US" sz="3200" i="1">
                        <a:effectLst/>
                        <a:latin typeface="Cambria Math"/>
                        <a:ea typeface="Times New Roman"/>
                        <a:cs typeface="Times New Roman"/>
                      </a:rPr>
                      <m:t>𝑛</m:t>
                    </m:r>
                    <m:d>
                      <m:dPr>
                        <m:ctrlPr>
                          <a:rPr lang="vi-VN" sz="3200" i="1">
                            <a:effectLst/>
                            <a:latin typeface="Cambria Math"/>
                            <a:ea typeface="Times New Roman"/>
                            <a:cs typeface="Times New Roman"/>
                          </a:rPr>
                        </m:ctrlPr>
                      </m:dPr>
                      <m:e>
                        <m:r>
                          <a:rPr lang="en-US" sz="3200" i="1">
                            <a:effectLst/>
                            <a:latin typeface="Cambria Math"/>
                            <a:ea typeface="Times New Roman"/>
                            <a:cs typeface="Times New Roman"/>
                          </a:rPr>
                          <m:t>𝐴</m:t>
                        </m:r>
                      </m:e>
                    </m:d>
                    <m:r>
                      <a:rPr lang="fr-FR" sz="3200" i="1">
                        <a:effectLst/>
                        <a:latin typeface="Cambria Math"/>
                        <a:ea typeface="Times New Roman"/>
                        <a:cs typeface="Times New Roman"/>
                      </a:rPr>
                      <m:t>=</m:t>
                    </m:r>
                    <m:sSubSup>
                      <m:sSubSupPr>
                        <m:ctrlPr>
                          <a:rPr lang="vi-VN" sz="3200" i="1">
                            <a:effectLst/>
                            <a:latin typeface="Cambria Math"/>
                            <a:ea typeface="Times New Roman"/>
                            <a:cs typeface="Times New Roman"/>
                          </a:rPr>
                        </m:ctrlPr>
                      </m:sSubSupPr>
                      <m:e>
                        <m:r>
                          <a:rPr lang="en-US" sz="3200" i="1">
                            <a:effectLst/>
                            <a:latin typeface="Cambria Math"/>
                            <a:ea typeface="Times New Roman"/>
                            <a:cs typeface="Times New Roman"/>
                          </a:rPr>
                          <m:t>𝐶</m:t>
                        </m:r>
                      </m:e>
                      <m:sub>
                        <m:r>
                          <a:rPr lang="fr-FR" sz="3200" i="1">
                            <a:effectLst/>
                            <a:latin typeface="Cambria Math"/>
                            <a:ea typeface="Times New Roman"/>
                            <a:cs typeface="Times New Roman"/>
                          </a:rPr>
                          <m:t>4</m:t>
                        </m:r>
                      </m:sub>
                      <m:sup>
                        <m:r>
                          <a:rPr lang="fr-FR" sz="3200" i="1">
                            <a:effectLst/>
                            <a:latin typeface="Cambria Math"/>
                            <a:ea typeface="Times New Roman"/>
                            <a:cs typeface="Times New Roman"/>
                          </a:rPr>
                          <m:t>1</m:t>
                        </m:r>
                      </m:sup>
                    </m:sSubSup>
                    <m:r>
                      <a:rPr lang="fr-FR" sz="3200" i="1">
                        <a:effectLst/>
                        <a:latin typeface="Cambria Math"/>
                        <a:ea typeface="Times New Roman"/>
                        <a:cs typeface="Times New Roman"/>
                      </a:rPr>
                      <m:t>.</m:t>
                    </m:r>
                    <m:sSubSup>
                      <m:sSubSupPr>
                        <m:ctrlPr>
                          <a:rPr lang="vi-VN" sz="3200" i="1">
                            <a:effectLst/>
                            <a:latin typeface="Cambria Math"/>
                            <a:ea typeface="Times New Roman"/>
                            <a:cs typeface="Times New Roman"/>
                          </a:rPr>
                        </m:ctrlPr>
                      </m:sSubSupPr>
                      <m:e>
                        <m:r>
                          <a:rPr lang="en-US" sz="3200" i="1">
                            <a:effectLst/>
                            <a:latin typeface="Cambria Math"/>
                            <a:ea typeface="Times New Roman"/>
                            <a:cs typeface="Times New Roman"/>
                          </a:rPr>
                          <m:t>𝐶</m:t>
                        </m:r>
                      </m:e>
                      <m:sub>
                        <m:r>
                          <a:rPr lang="fr-FR" sz="3200" i="1">
                            <a:effectLst/>
                            <a:latin typeface="Cambria Math"/>
                            <a:ea typeface="Times New Roman"/>
                            <a:cs typeface="Times New Roman"/>
                          </a:rPr>
                          <m:t>5</m:t>
                        </m:r>
                      </m:sub>
                      <m:sup>
                        <m:r>
                          <a:rPr lang="fr-FR" sz="3200" i="1">
                            <a:effectLst/>
                            <a:latin typeface="Cambria Math"/>
                            <a:ea typeface="Times New Roman"/>
                            <a:cs typeface="Times New Roman"/>
                          </a:rPr>
                          <m:t>1</m:t>
                        </m:r>
                      </m:sup>
                    </m:sSubSup>
                  </m:oMath>
                </a14:m>
                <a:r>
                  <a:rPr lang="fr-FR" sz="3200">
                    <a:effectLst/>
                    <a:latin typeface="Times New Roman"/>
                    <a:ea typeface="Calibri"/>
                    <a:cs typeface="Times New Roman"/>
                  </a:rPr>
                  <a:t>.</a:t>
                </a:r>
                <a:endParaRPr lang="vi-VN" sz="3200">
                  <a:effectLst/>
                  <a:latin typeface="Times New Roman"/>
                  <a:ea typeface="Calibri"/>
                  <a:cs typeface="Times New Roman"/>
                </a:endParaRPr>
              </a:p>
              <a:p>
                <a:pPr marL="20955" marR="0">
                  <a:lnSpc>
                    <a:spcPct val="115000"/>
                  </a:lnSpc>
                  <a:spcBef>
                    <a:spcPts val="0"/>
                  </a:spcBef>
                  <a:spcAft>
                    <a:spcPts val="0"/>
                  </a:spcAft>
                </a:pPr>
                <a:r>
                  <a:rPr lang="fr-FR" sz="3200">
                    <a:effectLst/>
                    <a:latin typeface="Times New Roman"/>
                    <a:ea typeface="Calibri"/>
                    <a:cs typeface="Times New Roman"/>
                  </a:rPr>
                  <a:t>Xác suất cần tìm là </a:t>
                </a:r>
                <a14:m>
                  <m:oMath xmlns:m="http://schemas.openxmlformats.org/officeDocument/2006/math">
                    <m:r>
                      <a:rPr lang="en-US" sz="3200" i="1">
                        <a:effectLst/>
                        <a:latin typeface="Cambria Math"/>
                        <a:ea typeface="Times New Roman"/>
                        <a:cs typeface="Times New Roman"/>
                      </a:rPr>
                      <m:t>𝑃</m:t>
                    </m:r>
                    <m:d>
                      <m:dPr>
                        <m:ctrlPr>
                          <a:rPr lang="vi-VN" sz="3200" i="1">
                            <a:effectLst/>
                            <a:latin typeface="Cambria Math"/>
                            <a:ea typeface="Times New Roman"/>
                            <a:cs typeface="Times New Roman"/>
                          </a:rPr>
                        </m:ctrlPr>
                      </m:dPr>
                      <m:e>
                        <m:r>
                          <a:rPr lang="en-US" sz="3200" i="1">
                            <a:effectLst/>
                            <a:latin typeface="Cambria Math"/>
                            <a:ea typeface="Times New Roman"/>
                            <a:cs typeface="Times New Roman"/>
                          </a:rPr>
                          <m:t>𝐴</m:t>
                        </m:r>
                      </m:e>
                    </m:d>
                    <m:r>
                      <a:rPr lang="fr-FR" sz="3200" i="1">
                        <a:effectLst/>
                        <a:latin typeface="Cambria Math"/>
                        <a:ea typeface="Times New Roman"/>
                        <a:cs typeface="Times New Roman"/>
                      </a:rPr>
                      <m:t>=</m:t>
                    </m:r>
                    <m:f>
                      <m:fPr>
                        <m:ctrlPr>
                          <a:rPr lang="vi-VN" sz="3200" i="1">
                            <a:effectLst/>
                            <a:latin typeface="Cambria Math"/>
                            <a:ea typeface="Times New Roman"/>
                            <a:cs typeface="Times New Roman"/>
                          </a:rPr>
                        </m:ctrlPr>
                      </m:fPr>
                      <m:num>
                        <m:sSubSup>
                          <m:sSubSupPr>
                            <m:ctrlPr>
                              <a:rPr lang="vi-VN" sz="3200" i="1">
                                <a:effectLst/>
                                <a:latin typeface="Cambria Math"/>
                                <a:ea typeface="Times New Roman"/>
                                <a:cs typeface="Times New Roman"/>
                              </a:rPr>
                            </m:ctrlPr>
                          </m:sSubSupPr>
                          <m:e>
                            <m:r>
                              <a:rPr lang="en-US" sz="3200" i="1">
                                <a:effectLst/>
                                <a:latin typeface="Cambria Math"/>
                                <a:ea typeface="Times New Roman"/>
                                <a:cs typeface="Times New Roman"/>
                              </a:rPr>
                              <m:t>𝐶</m:t>
                            </m:r>
                          </m:e>
                          <m:sub>
                            <m:r>
                              <a:rPr lang="fr-FR" sz="3200" i="1">
                                <a:effectLst/>
                                <a:latin typeface="Cambria Math"/>
                                <a:ea typeface="Times New Roman"/>
                                <a:cs typeface="Times New Roman"/>
                              </a:rPr>
                              <m:t>4</m:t>
                            </m:r>
                          </m:sub>
                          <m:sup>
                            <m:r>
                              <a:rPr lang="fr-FR" sz="3200" i="1">
                                <a:effectLst/>
                                <a:latin typeface="Cambria Math"/>
                                <a:ea typeface="Times New Roman"/>
                                <a:cs typeface="Times New Roman"/>
                              </a:rPr>
                              <m:t>1</m:t>
                            </m:r>
                          </m:sup>
                        </m:sSubSup>
                        <m:r>
                          <a:rPr lang="fr-FR" sz="3200" i="1">
                            <a:effectLst/>
                            <a:latin typeface="Cambria Math"/>
                            <a:ea typeface="Times New Roman"/>
                            <a:cs typeface="Times New Roman"/>
                          </a:rPr>
                          <m:t>.</m:t>
                        </m:r>
                        <m:sSubSup>
                          <m:sSubSupPr>
                            <m:ctrlPr>
                              <a:rPr lang="vi-VN" sz="3200" i="1">
                                <a:effectLst/>
                                <a:latin typeface="Cambria Math"/>
                                <a:ea typeface="Times New Roman"/>
                                <a:cs typeface="Times New Roman"/>
                              </a:rPr>
                            </m:ctrlPr>
                          </m:sSubSupPr>
                          <m:e>
                            <m:r>
                              <a:rPr lang="en-US" sz="3200" i="1">
                                <a:effectLst/>
                                <a:latin typeface="Cambria Math"/>
                                <a:ea typeface="Times New Roman"/>
                                <a:cs typeface="Times New Roman"/>
                              </a:rPr>
                              <m:t>𝐶</m:t>
                            </m:r>
                          </m:e>
                          <m:sub>
                            <m:r>
                              <a:rPr lang="fr-FR" sz="3200" i="1">
                                <a:effectLst/>
                                <a:latin typeface="Cambria Math"/>
                                <a:ea typeface="Times New Roman"/>
                                <a:cs typeface="Times New Roman"/>
                              </a:rPr>
                              <m:t>5</m:t>
                            </m:r>
                          </m:sub>
                          <m:sup>
                            <m:r>
                              <a:rPr lang="fr-FR" sz="3200" i="1">
                                <a:effectLst/>
                                <a:latin typeface="Cambria Math"/>
                                <a:ea typeface="Times New Roman"/>
                                <a:cs typeface="Times New Roman"/>
                              </a:rPr>
                              <m:t>1</m:t>
                            </m:r>
                          </m:sup>
                        </m:sSubSup>
                      </m:num>
                      <m:den>
                        <m:sSubSup>
                          <m:sSubSupPr>
                            <m:ctrlPr>
                              <a:rPr lang="vi-VN" sz="3200" i="1">
                                <a:effectLst/>
                                <a:latin typeface="Cambria Math"/>
                                <a:ea typeface="Times New Roman"/>
                                <a:cs typeface="Times New Roman"/>
                              </a:rPr>
                            </m:ctrlPr>
                          </m:sSubSupPr>
                          <m:e>
                            <m:r>
                              <a:rPr lang="en-US" sz="3200" i="1">
                                <a:effectLst/>
                                <a:latin typeface="Cambria Math"/>
                                <a:ea typeface="Times New Roman"/>
                                <a:cs typeface="Times New Roman"/>
                              </a:rPr>
                              <m:t>𝐶</m:t>
                            </m:r>
                          </m:e>
                          <m:sub>
                            <m:r>
                              <a:rPr lang="fr-FR" sz="3200" i="1">
                                <a:effectLst/>
                                <a:latin typeface="Cambria Math"/>
                                <a:ea typeface="Times New Roman"/>
                                <a:cs typeface="Times New Roman"/>
                              </a:rPr>
                              <m:t>9</m:t>
                            </m:r>
                          </m:sub>
                          <m:sup>
                            <m:r>
                              <a:rPr lang="fr-FR" sz="3200" i="1">
                                <a:effectLst/>
                                <a:latin typeface="Cambria Math"/>
                                <a:ea typeface="Times New Roman"/>
                                <a:cs typeface="Times New Roman"/>
                              </a:rPr>
                              <m:t>2</m:t>
                            </m:r>
                          </m:sup>
                        </m:sSubSup>
                      </m:den>
                    </m:f>
                    <m:r>
                      <a:rPr lang="fr-FR" sz="3200" i="1">
                        <a:effectLst/>
                        <a:latin typeface="Cambria Math"/>
                        <a:ea typeface="Times New Roman"/>
                        <a:cs typeface="Times New Roman"/>
                      </a:rPr>
                      <m:t>=</m:t>
                    </m:r>
                    <m:f>
                      <m:fPr>
                        <m:ctrlPr>
                          <a:rPr lang="vi-VN" sz="3200" i="1">
                            <a:effectLst/>
                            <a:latin typeface="Cambria Math"/>
                            <a:ea typeface="Times New Roman"/>
                            <a:cs typeface="Times New Roman"/>
                          </a:rPr>
                        </m:ctrlPr>
                      </m:fPr>
                      <m:num>
                        <m:r>
                          <a:rPr lang="fr-FR" sz="3200" i="1">
                            <a:effectLst/>
                            <a:latin typeface="Cambria Math"/>
                            <a:ea typeface="Times New Roman"/>
                            <a:cs typeface="Times New Roman"/>
                          </a:rPr>
                          <m:t>5</m:t>
                        </m:r>
                      </m:num>
                      <m:den>
                        <m:r>
                          <a:rPr lang="fr-FR" sz="3200" i="1">
                            <a:effectLst/>
                            <a:latin typeface="Cambria Math"/>
                            <a:ea typeface="Times New Roman"/>
                            <a:cs typeface="Times New Roman"/>
                          </a:rPr>
                          <m:t>9</m:t>
                        </m:r>
                      </m:den>
                    </m:f>
                  </m:oMath>
                </a14:m>
                <a:r>
                  <a:rPr lang="fr-FR" sz="3200">
                    <a:effectLst/>
                    <a:latin typeface="Times New Roman"/>
                    <a:ea typeface="Calibri"/>
                    <a:cs typeface="Times New Roman"/>
                  </a:rPr>
                  <a:t>.</a:t>
                </a:r>
                <a:endParaRPr lang="vi-VN" sz="3200">
                  <a:effectLst/>
                  <a:latin typeface="Times New Roman"/>
                  <a:ea typeface="Calibri"/>
                  <a:cs typeface="Times New Roman"/>
                </a:endParaRPr>
              </a:p>
            </p:txBody>
          </p:sp>
        </mc:Choice>
        <mc:Fallback xmlns="">
          <p:sp>
            <p:nvSpPr>
              <p:cNvPr id="7" name="Hình chữ nhật 6"/>
              <p:cNvSpPr>
                <a:spLocks noRot="1" noChangeAspect="1" noMove="1" noResize="1" noEditPoints="1" noAdjustHandles="1" noChangeArrowheads="1" noChangeShapeType="1" noTextEdit="1"/>
              </p:cNvSpPr>
              <p:nvPr/>
            </p:nvSpPr>
            <p:spPr>
              <a:xfrm>
                <a:off x="365760" y="3015442"/>
                <a:ext cx="11475720" cy="3378554"/>
              </a:xfrm>
              <a:prstGeom prst="rect">
                <a:avLst/>
              </a:prstGeom>
              <a:blipFill rotWithShape="1">
                <a:blip r:embed="rId3"/>
                <a:stretch>
                  <a:fillRect l="-1328" t="-1625"/>
                </a:stretch>
              </a:blipFill>
            </p:spPr>
            <p:txBody>
              <a:bodyPr/>
              <a:lstStyle/>
              <a:p>
                <a:r>
                  <a:rPr lang="en-US">
                    <a:noFill/>
                  </a:rPr>
                  <a:t> </a:t>
                </a:r>
              </a:p>
            </p:txBody>
          </p:sp>
        </mc:Fallback>
      </mc:AlternateContent>
      <p:sp>
        <p:nvSpPr>
          <p:cNvPr id="4" name="Oval 3"/>
          <p:cNvSpPr/>
          <p:nvPr/>
        </p:nvSpPr>
        <p:spPr>
          <a:xfrm>
            <a:off x="6858911" y="184843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63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203201" y="304406"/>
            <a:ext cx="11624711" cy="58477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p:txBody>
      </p:sp>
      <p:pic>
        <p:nvPicPr>
          <p:cNvPr id="68" name="Picture 11" descr="FIREWRK8">
            <a:extLst>
              <a:ext uri="{FF2B5EF4-FFF2-40B4-BE49-F238E27FC236}">
                <a16:creationId xmlns:a16="http://schemas.microsoft.com/office/drawing/2014/main" xmlns="" id="{C4BE1026-8D85-4517-A42B-961A508FB0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137" y="310114"/>
            <a:ext cx="690499" cy="604187"/>
          </a:xfrm>
          <a:prstGeom prst="rect">
            <a:avLst/>
          </a:prstGeom>
          <a:noFill/>
          <a:extLst>
            <a:ext uri="{909E8E84-426E-40DD-AFC4-6F175D3DCCD1}">
              <a14:hiddenFill xmlns:a14="http://schemas.microsoft.com/office/drawing/2010/main">
                <a:solidFill>
                  <a:srgbClr val="FFFFFF"/>
                </a:solidFill>
              </a14:hiddenFill>
            </a:ext>
          </a:extLst>
        </p:spPr>
      </p:pic>
      <p:sp>
        <p:nvSpPr>
          <p:cNvPr id="69" name="AutoShape 2">
            <a:extLst>
              <a:ext uri="{FF2B5EF4-FFF2-40B4-BE49-F238E27FC236}">
                <a16:creationId xmlns:a16="http://schemas.microsoft.com/office/drawing/2014/main" xmlns="" id="{6512D224-3B8D-44B0-B24C-E08BAE30CDA9}"/>
              </a:ext>
            </a:extLst>
          </p:cNvPr>
          <p:cNvSpPr>
            <a:spLocks noChangeArrowheads="1"/>
          </p:cNvSpPr>
          <p:nvPr/>
        </p:nvSpPr>
        <p:spPr bwMode="ltGray">
          <a:xfrm rot="5400000">
            <a:off x="650700" y="2840878"/>
            <a:ext cx="4267202" cy="2214544"/>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solidFill>
              <a:srgbClr val="0000CC"/>
            </a:solidFill>
            <a:miter lim="800000"/>
            <a:headEnd/>
            <a:tailEnd/>
          </a:ln>
          <a:effectLst/>
        </p:spPr>
        <p:txBody>
          <a:bodyPr wrap="none" anchor="ctr"/>
          <a:lstStyle/>
          <a:p>
            <a:pPr>
              <a:defRPr/>
            </a:pPr>
            <a:endParaRPr lang="vi-VN">
              <a:latin typeface="Arial" charset="0"/>
              <a:cs typeface="+mn-cs"/>
            </a:endParaRPr>
          </a:p>
        </p:txBody>
      </p:sp>
      <p:sp>
        <p:nvSpPr>
          <p:cNvPr id="70" name="AutoShape 13">
            <a:extLst>
              <a:ext uri="{FF2B5EF4-FFF2-40B4-BE49-F238E27FC236}">
                <a16:creationId xmlns:a16="http://schemas.microsoft.com/office/drawing/2014/main" xmlns="" id="{19C1E010-0A75-458A-AC1E-141C2C697206}"/>
              </a:ext>
            </a:extLst>
          </p:cNvPr>
          <p:cNvSpPr>
            <a:spLocks noChangeArrowheads="1"/>
          </p:cNvSpPr>
          <p:nvPr/>
        </p:nvSpPr>
        <p:spPr bwMode="gray">
          <a:xfrm>
            <a:off x="3696282" y="2134848"/>
            <a:ext cx="6149211"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B.Ví</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dụ</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minh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họa</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1" name="AutoShape 15">
            <a:hlinkClick r:id="rId3" action="ppaction://hlinksldjump"/>
            <a:extLst>
              <a:ext uri="{FF2B5EF4-FFF2-40B4-BE49-F238E27FC236}">
                <a16:creationId xmlns:a16="http://schemas.microsoft.com/office/drawing/2014/main" xmlns="" id="{577AD902-088F-4ACE-8D4B-39C5325F42C0}"/>
              </a:ext>
            </a:extLst>
          </p:cNvPr>
          <p:cNvSpPr>
            <a:spLocks noChangeArrowheads="1"/>
          </p:cNvSpPr>
          <p:nvPr/>
        </p:nvSpPr>
        <p:spPr bwMode="gray">
          <a:xfrm>
            <a:off x="3121318" y="1373808"/>
            <a:ext cx="5708175"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A.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Lý</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thuyết</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2" name="AutoShape 40">
            <a:hlinkClick r:id="rId4" action="ppaction://hlinksldjump"/>
            <a:extLst>
              <a:ext uri="{FF2B5EF4-FFF2-40B4-BE49-F238E27FC236}">
                <a16:creationId xmlns:a16="http://schemas.microsoft.com/office/drawing/2014/main" xmlns="" id="{43C051DC-C7D1-4F76-A0E4-E9725AEA5753}"/>
              </a:ext>
            </a:extLst>
          </p:cNvPr>
          <p:cNvSpPr>
            <a:spLocks noChangeArrowheads="1"/>
          </p:cNvSpPr>
          <p:nvPr/>
        </p:nvSpPr>
        <p:spPr bwMode="gray">
          <a:xfrm>
            <a:off x="3999785" y="290313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1</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smtClean="0">
                <a:solidFill>
                  <a:srgbClr val="000086"/>
                </a:solidFill>
                <a:effectLst>
                  <a:outerShdw blurRad="38100" dist="38100" dir="2700000" algn="tl">
                    <a:srgbClr val="C0C0C0"/>
                  </a:outerShdw>
                </a:effectLst>
                <a:latin typeface="Vani" pitchFamily="34" charset="0"/>
                <a:cs typeface="Vani" pitchFamily="34" charset="0"/>
              </a:rPr>
              <a:t>Nhận biết</a:t>
            </a:r>
            <a:endParaRPr lang="en-US" sz="3200" b="1" dirty="0">
              <a:solidFill>
                <a:srgbClr val="000086"/>
              </a:solidFill>
              <a:effectLst>
                <a:outerShdw blurRad="38100" dist="38100" dir="2700000" algn="tl">
                  <a:srgbClr val="C0C0C0"/>
                </a:outerShdw>
              </a:effectLst>
              <a:latin typeface="Vani" pitchFamily="34" charset="0"/>
              <a:cs typeface="Vani" pitchFamily="34" charset="0"/>
            </a:endParaRPr>
          </a:p>
        </p:txBody>
      </p:sp>
      <p:sp>
        <p:nvSpPr>
          <p:cNvPr id="73" name="AutoShape 42">
            <a:hlinkClick r:id="rId5" action="ppaction://hlinksldjump"/>
            <a:extLst>
              <a:ext uri="{FF2B5EF4-FFF2-40B4-BE49-F238E27FC236}">
                <a16:creationId xmlns:a16="http://schemas.microsoft.com/office/drawing/2014/main" xmlns="" id="{0FAF4748-6605-4C2C-B023-89CDD8CF2848}"/>
              </a:ext>
            </a:extLst>
          </p:cNvPr>
          <p:cNvSpPr>
            <a:spLocks noChangeArrowheads="1"/>
          </p:cNvSpPr>
          <p:nvPr/>
        </p:nvSpPr>
        <p:spPr bwMode="gray">
          <a:xfrm>
            <a:off x="4020215" y="4425179"/>
            <a:ext cx="7054187"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thấp</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4" name="AutoShape 51">
            <a:hlinkClick r:id="rId6" action="ppaction://hlinksldjump"/>
            <a:extLst>
              <a:ext uri="{FF2B5EF4-FFF2-40B4-BE49-F238E27FC236}">
                <a16:creationId xmlns:a16="http://schemas.microsoft.com/office/drawing/2014/main" xmlns="" id="{CE672B44-7DA4-451C-91C7-5C64339B4211}"/>
              </a:ext>
            </a:extLst>
          </p:cNvPr>
          <p:cNvSpPr>
            <a:spLocks noChangeArrowheads="1"/>
          </p:cNvSpPr>
          <p:nvPr/>
        </p:nvSpPr>
        <p:spPr bwMode="gray">
          <a:xfrm>
            <a:off x="4125721" y="3690246"/>
            <a:ext cx="7229154"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5" name="AutoShape 42">
            <a:hlinkClick r:id="rId7" action="ppaction://hlinksldjump"/>
            <a:extLst>
              <a:ext uri="{FF2B5EF4-FFF2-40B4-BE49-F238E27FC236}">
                <a16:creationId xmlns:a16="http://schemas.microsoft.com/office/drawing/2014/main" xmlns="" id="{CAD2B4EC-B821-40B2-B9F1-5D402438BD57}"/>
              </a:ext>
            </a:extLst>
          </p:cNvPr>
          <p:cNvSpPr>
            <a:spLocks noChangeArrowheads="1"/>
          </p:cNvSpPr>
          <p:nvPr/>
        </p:nvSpPr>
        <p:spPr bwMode="gray">
          <a:xfrm>
            <a:off x="3748205" y="5206815"/>
            <a:ext cx="6097288"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4.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76" name="Group 65">
            <a:extLst>
              <a:ext uri="{FF2B5EF4-FFF2-40B4-BE49-F238E27FC236}">
                <a16:creationId xmlns:a16="http://schemas.microsoft.com/office/drawing/2014/main" xmlns="" id="{E6473F85-1D8D-43BB-80CC-11DB85C4BC47}"/>
              </a:ext>
            </a:extLst>
          </p:cNvPr>
          <p:cNvGrpSpPr>
            <a:grpSpLocks/>
          </p:cNvGrpSpPr>
          <p:nvPr/>
        </p:nvGrpSpPr>
        <p:grpSpPr bwMode="auto">
          <a:xfrm>
            <a:off x="2739564" y="1726734"/>
            <a:ext cx="228600" cy="228600"/>
            <a:chOff x="8229600" y="5638800"/>
            <a:chExt cx="228600" cy="228600"/>
          </a:xfrm>
        </p:grpSpPr>
        <p:sp>
          <p:nvSpPr>
            <p:cNvPr id="77" name="Oval 76">
              <a:extLst>
                <a:ext uri="{FF2B5EF4-FFF2-40B4-BE49-F238E27FC236}">
                  <a16:creationId xmlns:a16="http://schemas.microsoft.com/office/drawing/2014/main" xmlns="" id="{7D6BBE25-4167-45A1-B925-33E722E7CF47}"/>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78" name="4-Point Star 35">
              <a:extLst>
                <a:ext uri="{FF2B5EF4-FFF2-40B4-BE49-F238E27FC236}">
                  <a16:creationId xmlns:a16="http://schemas.microsoft.com/office/drawing/2014/main" xmlns="" id="{14A72920-E183-4776-8D42-2F327B826210}"/>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79" name="Group 66">
            <a:extLst>
              <a:ext uri="{FF2B5EF4-FFF2-40B4-BE49-F238E27FC236}">
                <a16:creationId xmlns:a16="http://schemas.microsoft.com/office/drawing/2014/main" xmlns="" id="{95980423-CCF8-4D69-9A77-F2A58F96124E}"/>
              </a:ext>
            </a:extLst>
          </p:cNvPr>
          <p:cNvGrpSpPr>
            <a:grpSpLocks/>
          </p:cNvGrpSpPr>
          <p:nvPr/>
        </p:nvGrpSpPr>
        <p:grpSpPr bwMode="auto">
          <a:xfrm>
            <a:off x="3476285" y="2351930"/>
            <a:ext cx="228600" cy="228600"/>
            <a:chOff x="8229600" y="5638800"/>
            <a:chExt cx="228600" cy="228600"/>
          </a:xfrm>
        </p:grpSpPr>
        <p:sp>
          <p:nvSpPr>
            <p:cNvPr id="80" name="Oval 79">
              <a:extLst>
                <a:ext uri="{FF2B5EF4-FFF2-40B4-BE49-F238E27FC236}">
                  <a16:creationId xmlns:a16="http://schemas.microsoft.com/office/drawing/2014/main" xmlns="" id="{C2C4D8A0-5EC3-448A-B3A5-0C0BF86DE489}"/>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1" name="4-Point Star 38">
              <a:extLst>
                <a:ext uri="{FF2B5EF4-FFF2-40B4-BE49-F238E27FC236}">
                  <a16:creationId xmlns:a16="http://schemas.microsoft.com/office/drawing/2014/main" xmlns="" id="{5AD3CAD2-0803-42DA-ABD7-95040BA18166}"/>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2" name="Group 69">
            <a:extLst>
              <a:ext uri="{FF2B5EF4-FFF2-40B4-BE49-F238E27FC236}">
                <a16:creationId xmlns:a16="http://schemas.microsoft.com/office/drawing/2014/main" xmlns="" id="{8D9D2BD9-A944-4950-AA10-4B5766A678A4}"/>
              </a:ext>
            </a:extLst>
          </p:cNvPr>
          <p:cNvGrpSpPr>
            <a:grpSpLocks/>
          </p:cNvGrpSpPr>
          <p:nvPr/>
        </p:nvGrpSpPr>
        <p:grpSpPr bwMode="auto">
          <a:xfrm>
            <a:off x="3683495" y="3102371"/>
            <a:ext cx="228600" cy="228600"/>
            <a:chOff x="8229600" y="5638800"/>
            <a:chExt cx="228600" cy="228600"/>
          </a:xfrm>
        </p:grpSpPr>
        <p:sp>
          <p:nvSpPr>
            <p:cNvPr id="83" name="Oval 82">
              <a:extLst>
                <a:ext uri="{FF2B5EF4-FFF2-40B4-BE49-F238E27FC236}">
                  <a16:creationId xmlns:a16="http://schemas.microsoft.com/office/drawing/2014/main" xmlns="" id="{3107472B-7956-4822-9C6A-9891AB0838BA}"/>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4" name="4-Point Star 41">
              <a:extLst>
                <a:ext uri="{FF2B5EF4-FFF2-40B4-BE49-F238E27FC236}">
                  <a16:creationId xmlns:a16="http://schemas.microsoft.com/office/drawing/2014/main" xmlns="" id="{89A25397-347B-47A0-A5F8-0041A9C22E3D}"/>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5" name="Group 74">
            <a:extLst>
              <a:ext uri="{FF2B5EF4-FFF2-40B4-BE49-F238E27FC236}">
                <a16:creationId xmlns:a16="http://schemas.microsoft.com/office/drawing/2014/main" xmlns="" id="{72026C21-6757-497F-8CD2-85B3C2E125E0}"/>
              </a:ext>
            </a:extLst>
          </p:cNvPr>
          <p:cNvGrpSpPr>
            <a:grpSpLocks/>
          </p:cNvGrpSpPr>
          <p:nvPr/>
        </p:nvGrpSpPr>
        <p:grpSpPr bwMode="auto">
          <a:xfrm>
            <a:off x="3758604" y="3920277"/>
            <a:ext cx="228600" cy="228600"/>
            <a:chOff x="8229600" y="5638800"/>
            <a:chExt cx="228600" cy="228600"/>
          </a:xfrm>
        </p:grpSpPr>
        <p:sp>
          <p:nvSpPr>
            <p:cNvPr id="86" name="Oval 85">
              <a:extLst>
                <a:ext uri="{FF2B5EF4-FFF2-40B4-BE49-F238E27FC236}">
                  <a16:creationId xmlns:a16="http://schemas.microsoft.com/office/drawing/2014/main" xmlns="" id="{C7EEFD93-2DED-47A4-B949-2CA6B758A63C}"/>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7" name="4-Point Star 44">
              <a:extLst>
                <a:ext uri="{FF2B5EF4-FFF2-40B4-BE49-F238E27FC236}">
                  <a16:creationId xmlns:a16="http://schemas.microsoft.com/office/drawing/2014/main" xmlns="" id="{854D6027-38EA-48A2-862A-7731C4E9A776}"/>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8" name="Group 77">
            <a:extLst>
              <a:ext uri="{FF2B5EF4-FFF2-40B4-BE49-F238E27FC236}">
                <a16:creationId xmlns:a16="http://schemas.microsoft.com/office/drawing/2014/main" xmlns="" id="{3B0D3E39-21F0-454D-A91F-D4D9485F53F7}"/>
              </a:ext>
            </a:extLst>
          </p:cNvPr>
          <p:cNvGrpSpPr>
            <a:grpSpLocks/>
          </p:cNvGrpSpPr>
          <p:nvPr/>
        </p:nvGrpSpPr>
        <p:grpSpPr bwMode="auto">
          <a:xfrm>
            <a:off x="3696281" y="4674243"/>
            <a:ext cx="228600" cy="228600"/>
            <a:chOff x="8229600" y="5638800"/>
            <a:chExt cx="228600" cy="228600"/>
          </a:xfrm>
        </p:grpSpPr>
        <p:sp>
          <p:nvSpPr>
            <p:cNvPr id="89" name="Oval 88">
              <a:extLst>
                <a:ext uri="{FF2B5EF4-FFF2-40B4-BE49-F238E27FC236}">
                  <a16:creationId xmlns:a16="http://schemas.microsoft.com/office/drawing/2014/main" xmlns="" id="{1AA7808C-76D5-4371-8E22-51EE89183C20}"/>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0" name="4-Point Star 47">
              <a:extLst>
                <a:ext uri="{FF2B5EF4-FFF2-40B4-BE49-F238E27FC236}">
                  <a16:creationId xmlns:a16="http://schemas.microsoft.com/office/drawing/2014/main" xmlns="" id="{58B872AF-F601-4738-B10F-A640D8213704}"/>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91" name="Group 80">
            <a:extLst>
              <a:ext uri="{FF2B5EF4-FFF2-40B4-BE49-F238E27FC236}">
                <a16:creationId xmlns:a16="http://schemas.microsoft.com/office/drawing/2014/main" xmlns="" id="{BEE9A61B-18E2-4126-87AF-DA029539450E}"/>
              </a:ext>
            </a:extLst>
          </p:cNvPr>
          <p:cNvGrpSpPr>
            <a:grpSpLocks/>
          </p:cNvGrpSpPr>
          <p:nvPr/>
        </p:nvGrpSpPr>
        <p:grpSpPr bwMode="auto">
          <a:xfrm>
            <a:off x="3430032" y="5386587"/>
            <a:ext cx="228600" cy="228600"/>
            <a:chOff x="8229600" y="5638800"/>
            <a:chExt cx="228600" cy="228600"/>
          </a:xfrm>
        </p:grpSpPr>
        <p:sp>
          <p:nvSpPr>
            <p:cNvPr id="92" name="Oval 91">
              <a:extLst>
                <a:ext uri="{FF2B5EF4-FFF2-40B4-BE49-F238E27FC236}">
                  <a16:creationId xmlns:a16="http://schemas.microsoft.com/office/drawing/2014/main" xmlns="" id="{BA0677D4-62DB-4284-8B2F-798B1119ED4E}"/>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3" name="4-Point Star 50">
              <a:extLst>
                <a:ext uri="{FF2B5EF4-FFF2-40B4-BE49-F238E27FC236}">
                  <a16:creationId xmlns:a16="http://schemas.microsoft.com/office/drawing/2014/main" xmlns="" id="{B6821D32-36E3-4DFF-8181-D5A24B05B1BF}"/>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sp>
        <p:nvSpPr>
          <p:cNvPr id="94" name="Oval 93">
            <a:extLst>
              <a:ext uri="{FF2B5EF4-FFF2-40B4-BE49-F238E27FC236}">
                <a16:creationId xmlns:a16="http://schemas.microsoft.com/office/drawing/2014/main" xmlns="" id="{A4E24E9A-81B4-4290-BC44-FC215AE743B6}"/>
              </a:ext>
            </a:extLst>
          </p:cNvPr>
          <p:cNvSpPr/>
          <p:nvPr/>
        </p:nvSpPr>
        <p:spPr>
          <a:xfrm>
            <a:off x="502780" y="2120057"/>
            <a:ext cx="3087805" cy="3870647"/>
          </a:xfrm>
          <a:prstGeom prst="ellipse">
            <a:avLst/>
          </a:prstGeom>
          <a:solidFill>
            <a:srgbClr val="FFFFCC"/>
          </a:solid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CC"/>
                </a:solidFill>
                <a:latin typeface="Times New Roman" panose="02020603050405020304" pitchFamily="18" charset="0"/>
                <a:cs typeface="Times New Roman" panose="02020603050405020304" pitchFamily="18" charset="0"/>
              </a:rPr>
              <a:t>NỘI DUNG BÀI HỌC</a:t>
            </a:r>
          </a:p>
        </p:txBody>
      </p:sp>
      <p:sp>
        <p:nvSpPr>
          <p:cNvPr id="95" name="AutoShape 42">
            <a:extLst>
              <a:ext uri="{FF2B5EF4-FFF2-40B4-BE49-F238E27FC236}">
                <a16:creationId xmlns:a16="http://schemas.microsoft.com/office/drawing/2014/main" xmlns="" id="{48D6109D-698F-4E02-A46F-683DA1DC3949}"/>
              </a:ext>
            </a:extLst>
          </p:cNvPr>
          <p:cNvSpPr>
            <a:spLocks noChangeArrowheads="1"/>
          </p:cNvSpPr>
          <p:nvPr/>
        </p:nvSpPr>
        <p:spPr bwMode="gray">
          <a:xfrm>
            <a:off x="3031785" y="6006685"/>
            <a:ext cx="6204107"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C.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Bài</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tập</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tự</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luyện</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96" name="Group 80">
            <a:extLst>
              <a:ext uri="{FF2B5EF4-FFF2-40B4-BE49-F238E27FC236}">
                <a16:creationId xmlns:a16="http://schemas.microsoft.com/office/drawing/2014/main" xmlns="" id="{AC539B52-E89A-4065-86E0-6866CAD50144}"/>
              </a:ext>
            </a:extLst>
          </p:cNvPr>
          <p:cNvGrpSpPr>
            <a:grpSpLocks/>
          </p:cNvGrpSpPr>
          <p:nvPr/>
        </p:nvGrpSpPr>
        <p:grpSpPr bwMode="auto">
          <a:xfrm>
            <a:off x="2803185" y="5944008"/>
            <a:ext cx="228600" cy="228600"/>
            <a:chOff x="8229600" y="5638800"/>
            <a:chExt cx="228600" cy="228600"/>
          </a:xfrm>
        </p:grpSpPr>
        <p:sp>
          <p:nvSpPr>
            <p:cNvPr id="97" name="Oval 96">
              <a:extLst>
                <a:ext uri="{FF2B5EF4-FFF2-40B4-BE49-F238E27FC236}">
                  <a16:creationId xmlns:a16="http://schemas.microsoft.com/office/drawing/2014/main" xmlns="" id="{E8602C37-FF86-4E2F-B116-7D46095D5DE7}"/>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8" name="4-Point Star 89">
              <a:extLst>
                <a:ext uri="{FF2B5EF4-FFF2-40B4-BE49-F238E27FC236}">
                  <a16:creationId xmlns:a16="http://schemas.microsoft.com/office/drawing/2014/main" xmlns="" id="{A3A64552-4792-4C13-BB68-54D85A1E3FFF}"/>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sp>
        <p:nvSpPr>
          <p:cNvPr id="2" name="TextBox 1"/>
          <p:cNvSpPr txBox="1"/>
          <p:nvPr/>
        </p:nvSpPr>
        <p:spPr>
          <a:xfrm>
            <a:off x="304800" y="308133"/>
            <a:ext cx="11050075" cy="584775"/>
          </a:xfrm>
          <a:prstGeom prst="rect">
            <a:avLst/>
          </a:prstGeom>
          <a:noFill/>
        </p:spPr>
        <p:txBody>
          <a:bodyPr wrap="square" rtlCol="0">
            <a:spAutoFit/>
          </a:bodyPr>
          <a:lstStyle/>
          <a:p>
            <a:pPr algn="ctr"/>
            <a:r>
              <a:rPr lang="en-US" sz="3200" b="1" smtClean="0">
                <a:solidFill>
                  <a:srgbClr val="0000CC"/>
                </a:solidFill>
                <a:latin typeface="Times New Roman" panose="02020603050405020304" pitchFamily="18" charset="0"/>
                <a:cs typeface="Times New Roman" panose="02020603050405020304" pitchFamily="18" charset="0"/>
              </a:rPr>
              <a:t>CĐ 40_</a:t>
            </a:r>
            <a:r>
              <a:rPr lang="en-US" sz="3200" b="1" smtClean="0">
                <a:solidFill>
                  <a:srgbClr val="FF0000"/>
                </a:solidFill>
                <a:latin typeface="Times New Roman" panose="02020603050405020304" pitchFamily="18" charset="0"/>
                <a:cs typeface="Times New Roman" panose="02020603050405020304" pitchFamily="18" charset="0"/>
              </a:rPr>
              <a:t>XÁC  </a:t>
            </a:r>
            <a:r>
              <a:rPr lang="en-US" sz="3200" b="1" dirty="0" smtClean="0">
                <a:solidFill>
                  <a:srgbClr val="FF0000"/>
                </a:solidFill>
                <a:latin typeface="Times New Roman" panose="02020603050405020304" pitchFamily="18" charset="0"/>
                <a:cs typeface="Times New Roman" panose="02020603050405020304" pitchFamily="18" charset="0"/>
              </a:rPr>
              <a:t>SUẤT</a:t>
            </a:r>
            <a:endParaRPr lang="en-US" sz="32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9994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repeatCount="indefinite" fill="hold" nodeType="clickEffect">
                                  <p:stCondLst>
                                    <p:cond delay="0"/>
                                  </p:stCondLst>
                                  <p:childTnLst>
                                    <p:animRot by="21600000">
                                      <p:cBhvr>
                                        <p:cTn id="10" dur="2000" fill="hold"/>
                                        <p:tgtEl>
                                          <p:spTgt spid="7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5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repeatCount="indefinite" fill="hold" nodeType="clickEffect">
                                  <p:stCondLst>
                                    <p:cond delay="0"/>
                                  </p:stCondLst>
                                  <p:childTnLst>
                                    <p:animRot by="21600000">
                                      <p:cBhvr>
                                        <p:cTn id="19" dur="2000" fill="hold"/>
                                        <p:tgtEl>
                                          <p:spTgt spid="79"/>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left)">
                                      <p:cBhvr>
                                        <p:cTn id="24" dur="500"/>
                                        <p:tgtEl>
                                          <p:spTgt spid="70"/>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mph" presetSubtype="0" repeatCount="indefinite" fill="hold" nodeType="clickEffect">
                                  <p:stCondLst>
                                    <p:cond delay="0"/>
                                  </p:stCondLst>
                                  <p:childTnLst>
                                    <p:animRot by="21600000">
                                      <p:cBhvr>
                                        <p:cTn id="28" dur="2000" fill="hold"/>
                                        <p:tgtEl>
                                          <p:spTgt spid="8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left)">
                                      <p:cBhvr>
                                        <p:cTn id="33" dur="500"/>
                                        <p:tgtEl>
                                          <p:spTgt spid="72"/>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mph" presetSubtype="0" repeatCount="indefinite" fill="hold" nodeType="clickEffect">
                                  <p:stCondLst>
                                    <p:cond delay="0"/>
                                  </p:stCondLst>
                                  <p:childTnLst>
                                    <p:animRot by="21600000">
                                      <p:cBhvr>
                                        <p:cTn id="37" dur="2000" fill="hold"/>
                                        <p:tgtEl>
                                          <p:spTgt spid="85"/>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wipe(left)">
                                      <p:cBhvr>
                                        <p:cTn id="42" dur="5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mph" presetSubtype="0" repeatCount="indefinite" fill="hold" nodeType="clickEffect">
                                  <p:stCondLst>
                                    <p:cond delay="0"/>
                                  </p:stCondLst>
                                  <p:childTnLst>
                                    <p:animRot by="21600000">
                                      <p:cBhvr>
                                        <p:cTn id="46" dur="2000" fill="hold"/>
                                        <p:tgtEl>
                                          <p:spTgt spid="8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wipe(left)">
                                      <p:cBhvr>
                                        <p:cTn id="51" dur="500"/>
                                        <p:tgtEl>
                                          <p:spTgt spid="73"/>
                                        </p:tgtEl>
                                      </p:cBhvr>
                                    </p:animEffect>
                                  </p:childTnLst>
                                </p:cTn>
                              </p:par>
                              <p:par>
                                <p:cTn id="52" presetID="8" presetClass="emph" presetSubtype="0" repeatCount="indefinite" fill="hold" nodeType="withEffect">
                                  <p:stCondLst>
                                    <p:cond delay="0"/>
                                  </p:stCondLst>
                                  <p:childTnLst>
                                    <p:animRot by="21600000">
                                      <p:cBhvr>
                                        <p:cTn id="53" dur="2000" fill="hold"/>
                                        <p:tgtEl>
                                          <p:spTgt spid="91"/>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wipe(left)">
                                      <p:cBhvr>
                                        <p:cTn id="58" dur="500"/>
                                        <p:tgtEl>
                                          <p:spTgt spid="75"/>
                                        </p:tgtEl>
                                      </p:cBhvr>
                                    </p:animEffect>
                                  </p:childTnLst>
                                </p:cTn>
                              </p:par>
                              <p:par>
                                <p:cTn id="59" presetID="8" presetClass="emph" presetSubtype="0" repeatCount="indefinite" fill="hold" nodeType="withEffect">
                                  <p:stCondLst>
                                    <p:cond delay="0"/>
                                  </p:stCondLst>
                                  <p:childTnLst>
                                    <p:animRot by="21600000">
                                      <p:cBhvr>
                                        <p:cTn id="60" dur="2000" fill="hold"/>
                                        <p:tgtEl>
                                          <p:spTgt spid="96"/>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wipe(left)">
                                      <p:cBhvr>
                                        <p:cTn id="65"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5" grpId="0" animBg="1"/>
      <p:bldP spid="9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êu đề 1"/>
              <p:cNvSpPr>
                <a:spLocks noGrp="1"/>
              </p:cNvSpPr>
              <p:nvPr>
                <p:ph type="title"/>
              </p:nvPr>
            </p:nvSpPr>
            <p:spPr>
              <a:xfrm>
                <a:off x="838200" y="365125"/>
                <a:ext cx="10515600" cy="2804795"/>
              </a:xfrm>
            </p:spPr>
            <p:txBody>
              <a:bodyPr>
                <a:noAutofit/>
              </a:bodyPr>
              <a:lstStyle/>
              <a:p>
                <a:pPr marL="0" marR="0">
                  <a:lnSpc>
                    <a:spcPct val="115000"/>
                  </a:lnSpc>
                  <a:spcBef>
                    <a:spcPts val="0"/>
                  </a:spcBef>
                  <a:spcAft>
                    <a:spcPts val="1000"/>
                  </a:spcAft>
                </a:pPr>
                <a:r>
                  <a:rPr lang="en-US" sz="3200" b="1">
                    <a:solidFill>
                      <a:srgbClr val="000099"/>
                    </a:solidFill>
                    <a:latin typeface="Times New Roman" pitchFamily="18" charset="0"/>
                    <a:ea typeface="Times New Roman"/>
                    <a:cs typeface="Times New Roman" pitchFamily="18" charset="0"/>
                  </a:rPr>
                  <a:t/>
                </a:r>
                <a:br>
                  <a:rPr lang="en-US" sz="3200" b="1">
                    <a:solidFill>
                      <a:srgbClr val="000099"/>
                    </a:solidFill>
                    <a:latin typeface="Times New Roman" pitchFamily="18" charset="0"/>
                    <a:ea typeface="Times New Roman"/>
                    <a:cs typeface="Times New Roman" pitchFamily="18" charset="0"/>
                  </a:rPr>
                </a:br>
                <a:r>
                  <a:rPr lang="vi-VN" sz="3200" b="1">
                    <a:solidFill>
                      <a:srgbClr val="0000FF"/>
                    </a:solidFill>
                    <a:latin typeface="Times New Roman"/>
                    <a:ea typeface="Times New Roman"/>
                    <a:cs typeface="Times New Roman"/>
                  </a:rPr>
                  <a:t>Câu </a:t>
                </a:r>
                <a:r>
                  <a:rPr lang="en-US" sz="3200" b="1">
                    <a:solidFill>
                      <a:srgbClr val="0000FF"/>
                    </a:solidFill>
                    <a:latin typeface="Times New Roman"/>
                    <a:ea typeface="Times New Roman"/>
                    <a:cs typeface="Times New Roman"/>
                  </a:rPr>
                  <a:t>1</a:t>
                </a:r>
                <a:r>
                  <a:rPr lang="vi-VN" sz="3200" b="1">
                    <a:solidFill>
                      <a:srgbClr val="0000FF"/>
                    </a:solidFill>
                    <a:latin typeface="Times New Roman"/>
                    <a:ea typeface="Times New Roman"/>
                    <a:cs typeface="Times New Roman"/>
                  </a:rPr>
                  <a:t>3: </a:t>
                </a:r>
                <a:r>
                  <a:rPr lang="fr-FR" sz="3200" i="0" smtClean="0">
                    <a:effectLst/>
                    <a:latin typeface="Times New Roman" pitchFamily="18" charset="0"/>
                    <a:ea typeface="Times New Roman"/>
                    <a:cs typeface="Times New Roman" pitchFamily="18" charset="0"/>
                  </a:rPr>
                  <a:t>Một </a:t>
                </a:r>
                <a:r>
                  <a:rPr lang="fr-FR" sz="3200" i="0">
                    <a:effectLst/>
                    <a:latin typeface="Times New Roman" pitchFamily="18" charset="0"/>
                    <a:ea typeface="Times New Roman"/>
                    <a:cs typeface="Times New Roman" pitchFamily="18" charset="0"/>
                  </a:rPr>
                  <a:t>nhóm học sinh gồm có </a:t>
                </a:r>
                <a:r>
                  <a:rPr lang="fr-FR" sz="3200" i="0" smtClean="0">
                    <a:effectLst/>
                    <a:latin typeface="Times New Roman" pitchFamily="18" charset="0"/>
                    <a:ea typeface="Times New Roman"/>
                    <a:cs typeface="Times New Roman" pitchFamily="18" charset="0"/>
                  </a:rPr>
                  <a:t>5 </a:t>
                </a:r>
                <a:r>
                  <a:rPr lang="fr-FR" sz="3200" i="0">
                    <a:effectLst/>
                    <a:latin typeface="Times New Roman" pitchFamily="18" charset="0"/>
                    <a:ea typeface="Times New Roman"/>
                    <a:cs typeface="Times New Roman" pitchFamily="18" charset="0"/>
                  </a:rPr>
                  <a:t>nam và 5 nữ, chọn ngẫu nhiên ra 2 bạn. Tính xác suất để 2 bạn được chọn có 1 nam và 1 </a:t>
                </a:r>
                <a:r>
                  <a:rPr lang="fr-FR" sz="3200">
                    <a:latin typeface="Times New Roman" pitchFamily="18" charset="0"/>
                    <a:ea typeface="Times New Roman"/>
                    <a:cs typeface="Times New Roman" pitchFamily="18" charset="0"/>
                  </a:rPr>
                  <a:t>nữ.</a:t>
                </a:r>
                <a:r>
                  <a:rPr lang="vi-VN" sz="3200">
                    <a:latin typeface="Times New Roman" pitchFamily="18" charset="0"/>
                    <a:ea typeface="Times New Roman"/>
                    <a:cs typeface="Times New Roman" pitchFamily="18" charset="0"/>
                  </a:rPr>
                  <a:t/>
                </a:r>
                <a:br>
                  <a:rPr lang="vi-VN" sz="3200">
                    <a:latin typeface="Times New Roman" pitchFamily="18" charset="0"/>
                    <a:ea typeface="Times New Roman"/>
                    <a:cs typeface="Times New Roman" pitchFamily="18" charset="0"/>
                  </a:rPr>
                </a:br>
                <a:r>
                  <a:rPr lang="nl-NL" sz="3200" b="1">
                    <a:solidFill>
                      <a:srgbClr val="0000FF"/>
                    </a:solidFill>
                    <a:latin typeface="Times New Roman"/>
                    <a:ea typeface="Times New Roman"/>
                    <a:cs typeface="Times New Roman"/>
                  </a:rPr>
                  <a:t>A. </a:t>
                </a:r>
                <a14:m>
                  <m:oMath xmlns:m="http://schemas.openxmlformats.org/officeDocument/2006/math">
                    <m:f>
                      <m:fPr>
                        <m:ctrlPr>
                          <a:rPr lang="vi-VN" sz="3200" i="1">
                            <a:latin typeface="Cambria Math"/>
                            <a:ea typeface="Times New Roman"/>
                            <a:cs typeface="Times New Roman" pitchFamily="18" charset="0"/>
                          </a:rPr>
                        </m:ctrlPr>
                      </m:fPr>
                      <m:num>
                        <m:r>
                          <a:rPr lang="vi-VN" sz="3200">
                            <a:latin typeface="Cambria Math"/>
                            <a:ea typeface="Times New Roman"/>
                            <a:cs typeface="Times New Roman" pitchFamily="18" charset="0"/>
                          </a:rPr>
                          <m:t>4</m:t>
                        </m:r>
                      </m:num>
                      <m:den>
                        <m:r>
                          <a:rPr lang="vi-VN" sz="3200">
                            <a:latin typeface="Cambria Math"/>
                            <a:ea typeface="Times New Roman"/>
                            <a:cs typeface="Times New Roman" pitchFamily="18" charset="0"/>
                          </a:rPr>
                          <m:t>9</m:t>
                        </m:r>
                      </m:den>
                    </m:f>
                  </m:oMath>
                </a14:m>
                <a:r>
                  <a:rPr lang="nl-NL" sz="3200">
                    <a:latin typeface="Times New Roman" pitchFamily="18" charset="0"/>
                    <a:ea typeface="Times New Roman"/>
                    <a:cs typeface="Times New Roman" pitchFamily="18" charset="0"/>
                  </a:rPr>
                  <a:t>.	</a:t>
                </a:r>
                <a:r>
                  <a:rPr lang="nl-NL" sz="3200" i="0">
                    <a:solidFill>
                      <a:srgbClr val="0000CC"/>
                    </a:solidFill>
                    <a:effectLst/>
                    <a:latin typeface="Times New Roman" pitchFamily="18" charset="0"/>
                    <a:ea typeface="Times New Roman"/>
                    <a:cs typeface="Times New Roman" pitchFamily="18" charset="0"/>
                  </a:rPr>
                  <a:t>		</a:t>
                </a:r>
                <a:r>
                  <a:rPr lang="nl-NL" sz="3200" b="1">
                    <a:solidFill>
                      <a:srgbClr val="0000FF"/>
                    </a:solidFill>
                    <a:latin typeface="Times New Roman"/>
                    <a:ea typeface="Times New Roman"/>
                    <a:cs typeface="Times New Roman"/>
                  </a:rPr>
                  <a:t>B. </a:t>
                </a:r>
                <a14:m>
                  <m:oMath xmlns:m="http://schemas.openxmlformats.org/officeDocument/2006/math">
                    <m:f>
                      <m:fPr>
                        <m:ctrlPr>
                          <a:rPr lang="vi-VN" sz="3200" i="1">
                            <a:latin typeface="Cambria Math"/>
                            <a:ea typeface="Times New Roman"/>
                            <a:cs typeface="Times New Roman" pitchFamily="18" charset="0"/>
                          </a:rPr>
                        </m:ctrlPr>
                      </m:fPr>
                      <m:num>
                        <m:r>
                          <a:rPr lang="vi-VN" sz="3200">
                            <a:latin typeface="Cambria Math"/>
                            <a:ea typeface="Times New Roman"/>
                            <a:cs typeface="Times New Roman" pitchFamily="18" charset="0"/>
                          </a:rPr>
                          <m:t>5</m:t>
                        </m:r>
                      </m:num>
                      <m:den>
                        <m:r>
                          <a:rPr lang="vi-VN" sz="3200">
                            <a:latin typeface="Cambria Math"/>
                            <a:ea typeface="Times New Roman"/>
                            <a:cs typeface="Times New Roman" pitchFamily="18" charset="0"/>
                          </a:rPr>
                          <m:t>18</m:t>
                        </m:r>
                      </m:den>
                    </m:f>
                  </m:oMath>
                </a14:m>
                <a:r>
                  <a:rPr lang="nl-NL" sz="3200">
                    <a:latin typeface="Times New Roman" pitchFamily="18" charset="0"/>
                    <a:ea typeface="Times New Roman"/>
                    <a:cs typeface="Times New Roman" pitchFamily="18" charset="0"/>
                  </a:rPr>
                  <a:t>.</a:t>
                </a:r>
                <a:r>
                  <a:rPr lang="nl-NL" sz="3200" i="0">
                    <a:solidFill>
                      <a:srgbClr val="0000CC"/>
                    </a:solidFill>
                    <a:effectLst/>
                    <a:latin typeface="Times New Roman" pitchFamily="18" charset="0"/>
                    <a:ea typeface="Times New Roman"/>
                    <a:cs typeface="Times New Roman" pitchFamily="18" charset="0"/>
                  </a:rPr>
                  <a:t>			</a:t>
                </a:r>
                <a:r>
                  <a:rPr lang="nl-NL" sz="3200" b="1">
                    <a:solidFill>
                      <a:srgbClr val="0000FF"/>
                    </a:solidFill>
                    <a:latin typeface="Times New Roman"/>
                    <a:ea typeface="Times New Roman"/>
                    <a:cs typeface="Times New Roman"/>
                  </a:rPr>
                  <a:t>C. </a:t>
                </a:r>
                <a14:m>
                  <m:oMath xmlns:m="http://schemas.openxmlformats.org/officeDocument/2006/math">
                    <m:f>
                      <m:fPr>
                        <m:ctrlPr>
                          <a:rPr lang="vi-VN" sz="3200" i="1">
                            <a:latin typeface="Cambria Math"/>
                            <a:ea typeface="Times New Roman"/>
                            <a:cs typeface="Times New Roman" pitchFamily="18" charset="0"/>
                          </a:rPr>
                        </m:ctrlPr>
                      </m:fPr>
                      <m:num>
                        <m:r>
                          <a:rPr lang="vi-VN" sz="3200">
                            <a:latin typeface="Cambria Math"/>
                            <a:ea typeface="Times New Roman"/>
                            <a:cs typeface="Times New Roman" pitchFamily="18" charset="0"/>
                          </a:rPr>
                          <m:t>5</m:t>
                        </m:r>
                      </m:num>
                      <m:den>
                        <m:r>
                          <a:rPr lang="vi-VN" sz="3200">
                            <a:latin typeface="Cambria Math"/>
                            <a:ea typeface="Times New Roman"/>
                            <a:cs typeface="Times New Roman" pitchFamily="18" charset="0"/>
                          </a:rPr>
                          <m:t>9</m:t>
                        </m:r>
                      </m:den>
                    </m:f>
                  </m:oMath>
                </a14:m>
                <a:r>
                  <a:rPr lang="vi-VN" sz="3200">
                    <a:latin typeface="Times New Roman" pitchFamily="18" charset="0"/>
                    <a:ea typeface="Times New Roman"/>
                    <a:cs typeface="Times New Roman" pitchFamily="18" charset="0"/>
                  </a:rPr>
                  <a:t>.</a:t>
                </a:r>
                <a:r>
                  <a:rPr lang="nl-NL" sz="3200">
                    <a:latin typeface="Times New Roman" pitchFamily="18" charset="0"/>
                    <a:ea typeface="Times New Roman"/>
                    <a:cs typeface="Times New Roman" pitchFamily="18" charset="0"/>
                  </a:rPr>
                  <a:t>	</a:t>
                </a:r>
                <a:r>
                  <a:rPr lang="nl-NL" sz="3200" b="1">
                    <a:solidFill>
                      <a:srgbClr val="0000CC"/>
                    </a:solidFill>
                    <a:effectLst/>
                    <a:latin typeface="Times New Roman" pitchFamily="18" charset="0"/>
                    <a:ea typeface="Times New Roman"/>
                    <a:cs typeface="Times New Roman" pitchFamily="18" charset="0"/>
                  </a:rPr>
                  <a:t>		</a:t>
                </a:r>
                <a:r>
                  <a:rPr lang="nl-NL" sz="3200" b="1">
                    <a:solidFill>
                      <a:srgbClr val="0000FF"/>
                    </a:solidFill>
                    <a:latin typeface="Times New Roman"/>
                    <a:ea typeface="Times New Roman"/>
                    <a:cs typeface="Times New Roman"/>
                  </a:rPr>
                  <a:t>D. </a:t>
                </a:r>
                <a14:m>
                  <m:oMath xmlns:m="http://schemas.openxmlformats.org/officeDocument/2006/math">
                    <m:f>
                      <m:fPr>
                        <m:ctrlPr>
                          <a:rPr lang="vi-VN" sz="3200" i="1">
                            <a:latin typeface="Cambria Math"/>
                            <a:ea typeface="Times New Roman"/>
                            <a:cs typeface="Times New Roman" pitchFamily="18" charset="0"/>
                          </a:rPr>
                        </m:ctrlPr>
                      </m:fPr>
                      <m:num>
                        <m:r>
                          <a:rPr lang="vi-VN" sz="3200">
                            <a:latin typeface="Cambria Math"/>
                            <a:ea typeface="Times New Roman"/>
                            <a:cs typeface="Times New Roman" pitchFamily="18" charset="0"/>
                          </a:rPr>
                          <m:t>7</m:t>
                        </m:r>
                      </m:num>
                      <m:den>
                        <m:r>
                          <a:rPr lang="vi-VN" sz="3200">
                            <a:latin typeface="Cambria Math"/>
                            <a:ea typeface="Times New Roman"/>
                            <a:cs typeface="Times New Roman" pitchFamily="18" charset="0"/>
                          </a:rPr>
                          <m:t>9</m:t>
                        </m:r>
                      </m:den>
                    </m:f>
                  </m:oMath>
                </a14:m>
                <a:r>
                  <a:rPr lang="vi-VN" sz="3200">
                    <a:latin typeface="Times New Roman" pitchFamily="18" charset="0"/>
                    <a:ea typeface="Times New Roman"/>
                    <a:cs typeface="Times New Roman" pitchFamily="18" charset="0"/>
                  </a:rPr>
                  <a:t>. </a:t>
                </a:r>
                <a:r>
                  <a:rPr lang="nl-NL" sz="3200">
                    <a:latin typeface="Times New Roman" pitchFamily="18" charset="0"/>
                    <a:ea typeface="Times New Roman"/>
                    <a:cs typeface="Times New Roman" pitchFamily="18" charset="0"/>
                  </a:rPr>
                  <a:t>	</a:t>
                </a:r>
                <a:r>
                  <a:rPr lang="vi-VN" sz="3200">
                    <a:latin typeface="Times New Roman" pitchFamily="18" charset="0"/>
                    <a:ea typeface="Times New Roman"/>
                    <a:cs typeface="Times New Roman" pitchFamily="18" charset="0"/>
                  </a:rPr>
                  <a:t/>
                </a:r>
                <a:br>
                  <a:rPr lang="vi-VN" sz="3200">
                    <a:latin typeface="Times New Roman" pitchFamily="18" charset="0"/>
                    <a:ea typeface="Times New Roman"/>
                    <a:cs typeface="Times New Roman" pitchFamily="18" charset="0"/>
                  </a:rPr>
                </a:br>
                <a:endParaRPr lang="vi-VN" sz="3200">
                  <a:latin typeface="Times New Roman" pitchFamily="18" charset="0"/>
                  <a:cs typeface="Times New Roman" pitchFamily="18" charset="0"/>
                </a:endParaRPr>
              </a:p>
            </p:txBody>
          </p:sp>
        </mc:Choice>
        <mc:Fallback>
          <p:sp>
            <p:nvSpPr>
              <p:cNvPr id="2" name="Tiêu đề 1"/>
              <p:cNvSpPr>
                <a:spLocks noGrp="1" noRot="1" noChangeAspect="1" noMove="1" noResize="1" noEditPoints="1" noAdjustHandles="1" noChangeArrowheads="1" noChangeShapeType="1" noTextEdit="1"/>
              </p:cNvSpPr>
              <p:nvPr>
                <p:ph type="title"/>
              </p:nvPr>
            </p:nvSpPr>
            <p:spPr>
              <a:xfrm>
                <a:off x="838200" y="365125"/>
                <a:ext cx="10515600" cy="2804795"/>
              </a:xfrm>
              <a:blipFill rotWithShape="1">
                <a:blip r:embed="rId2"/>
                <a:stretch>
                  <a:fillRect l="-1507" r="-16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hỗ dành sẵn cho Nội dung 2"/>
              <p:cNvSpPr>
                <a:spLocks noGrp="1"/>
              </p:cNvSpPr>
              <p:nvPr>
                <p:ph idx="1"/>
              </p:nvPr>
            </p:nvSpPr>
            <p:spPr>
              <a:xfrm>
                <a:off x="579120" y="3017520"/>
                <a:ext cx="10820400" cy="3383280"/>
              </a:xfrm>
            </p:spPr>
            <p:txBody>
              <a:bodyPr>
                <a:noAutofit/>
              </a:bodyPr>
              <a:lstStyle/>
              <a:p>
                <a:pPr marL="0" marR="0" indent="0" algn="just">
                  <a:lnSpc>
                    <a:spcPct val="115000"/>
                  </a:lnSpc>
                  <a:spcBef>
                    <a:spcPts val="0"/>
                  </a:spcBef>
                  <a:spcAft>
                    <a:spcPts val="1000"/>
                  </a:spcAft>
                  <a:buNone/>
                  <a:tabLst>
                    <a:tab pos="0" algn="l"/>
                    <a:tab pos="2160270" algn="l"/>
                    <a:tab pos="3599815" algn="l"/>
                    <a:tab pos="5039995" algn="l"/>
                  </a:tabLst>
                </a:pPr>
                <a:r>
                  <a:rPr lang="pt-BR" sz="3200" b="1" smtClean="0">
                    <a:solidFill>
                      <a:srgbClr val="0000FF"/>
                    </a:solidFill>
                    <a:latin typeface="Times New Roman"/>
                    <a:ea typeface="Times New Roman"/>
                    <a:cs typeface="Times New Roman"/>
                  </a:rPr>
                  <a:t>Lời giải:</a:t>
                </a:r>
                <a:endParaRPr lang="vi-VN" sz="3200">
                  <a:effectLst/>
                  <a:latin typeface="Calibri"/>
                  <a:ea typeface="Times New Roman"/>
                  <a:cs typeface="Times New Roman"/>
                </a:endParaRPr>
              </a:p>
              <a:p>
                <a:pPr marL="0" marR="0" indent="0">
                  <a:lnSpc>
                    <a:spcPct val="115000"/>
                  </a:lnSpc>
                  <a:spcBef>
                    <a:spcPts val="0"/>
                  </a:spcBef>
                  <a:spcAft>
                    <a:spcPts val="1000"/>
                  </a:spcAft>
                  <a:buNone/>
                </a:pPr>
                <a:r>
                  <a:rPr lang="nl-NL" sz="3200" smtClean="0">
                    <a:effectLst/>
                    <a:latin typeface="Times New Roman"/>
                    <a:ea typeface="Times New Roman"/>
                    <a:cs typeface="Times New Roman"/>
                  </a:rPr>
                  <a:t>Chọn </a:t>
                </a:r>
                <a14:m>
                  <m:oMath xmlns:m="http://schemas.openxmlformats.org/officeDocument/2006/math">
                    <m:r>
                      <a:rPr lang="nl-NL" sz="3200" i="1">
                        <a:effectLst/>
                        <a:latin typeface="Cambria Math"/>
                        <a:ea typeface="Times New Roman"/>
                        <a:cs typeface="Times New Roman"/>
                      </a:rPr>
                      <m:t>2</m:t>
                    </m:r>
                  </m:oMath>
                </a14:m>
                <a:r>
                  <a:rPr lang="nl-NL" sz="3200">
                    <a:effectLst/>
                    <a:latin typeface="Times New Roman"/>
                    <a:ea typeface="Times New Roman"/>
                    <a:cs typeface="Times New Roman"/>
                  </a:rPr>
                  <a:t> học sinh trong </a:t>
                </a:r>
                <a:r>
                  <a:rPr lang="nl-NL" sz="3200" smtClean="0">
                    <a:effectLst/>
                    <a:latin typeface="Times New Roman"/>
                    <a:ea typeface="Times New Roman"/>
                    <a:cs typeface="Times New Roman"/>
                  </a:rPr>
                  <a:t>10 </a:t>
                </a:r>
                <a:r>
                  <a:rPr lang="nl-NL" sz="3200">
                    <a:effectLst/>
                    <a:latin typeface="Times New Roman"/>
                    <a:ea typeface="Times New Roman"/>
                    <a:cs typeface="Times New Roman"/>
                  </a:rPr>
                  <a:t>học sinh có </a:t>
                </a:r>
                <a14:m>
                  <m:oMath xmlns:m="http://schemas.openxmlformats.org/officeDocument/2006/math">
                    <m:sSubSup>
                      <m:sSubSupPr>
                        <m:ctrlPr>
                          <a:rPr lang="vi-VN" sz="3200" i="1">
                            <a:effectLst/>
                            <a:latin typeface="Cambria Math"/>
                            <a:ea typeface="Times New Roman"/>
                            <a:cs typeface="Times New Roman"/>
                          </a:rPr>
                        </m:ctrlPr>
                      </m:sSubSupPr>
                      <m:e>
                        <m:r>
                          <a:rPr lang="vi-VN" sz="3200" i="1">
                            <a:effectLst/>
                            <a:latin typeface="Cambria Math"/>
                            <a:ea typeface="Times New Roman"/>
                            <a:cs typeface="Times New Roman"/>
                          </a:rPr>
                          <m:t>𝐶</m:t>
                        </m:r>
                      </m:e>
                      <m:sub>
                        <m:r>
                          <a:rPr lang="en-US" sz="3200" b="0" i="1" smtClean="0">
                            <a:effectLst/>
                            <a:latin typeface="Cambria Math"/>
                            <a:ea typeface="Times New Roman"/>
                            <a:cs typeface="Times New Roman"/>
                          </a:rPr>
                          <m:t>10</m:t>
                        </m:r>
                      </m:sub>
                      <m:sup>
                        <m:r>
                          <a:rPr lang="nl-NL" sz="3200" i="1">
                            <a:effectLst/>
                            <a:latin typeface="Cambria Math"/>
                            <a:ea typeface="Times New Roman"/>
                            <a:cs typeface="Times New Roman"/>
                          </a:rPr>
                          <m:t>2</m:t>
                        </m:r>
                      </m:sup>
                    </m:sSubSup>
                  </m:oMath>
                </a14:m>
                <a:r>
                  <a:rPr lang="nl-NL" sz="3200">
                    <a:effectLst/>
                    <a:latin typeface="Times New Roman"/>
                    <a:ea typeface="Times New Roman"/>
                    <a:cs typeface="Times New Roman"/>
                  </a:rPr>
                  <a:t> cách</a:t>
                </a:r>
                <a14:m>
                  <m:oMath xmlns:m="http://schemas.openxmlformats.org/officeDocument/2006/math">
                    <m:r>
                      <a:rPr lang="nl-NL" sz="3200" i="1">
                        <a:effectLst/>
                        <a:latin typeface="Cambria Math"/>
                        <a:ea typeface="Times New Roman"/>
                        <a:cs typeface="Times New Roman"/>
                      </a:rPr>
                      <m:t>⇒</m:t>
                    </m:r>
                    <m:r>
                      <a:rPr lang="vi-VN" sz="3200" i="1">
                        <a:effectLst/>
                        <a:latin typeface="Cambria Math"/>
                        <a:ea typeface="Times New Roman"/>
                        <a:cs typeface="Times New Roman"/>
                      </a:rPr>
                      <m:t>𝑛</m:t>
                    </m:r>
                    <m:d>
                      <m:dPr>
                        <m:ctrlPr>
                          <a:rPr lang="vi-VN" sz="3200" i="1">
                            <a:effectLst/>
                            <a:latin typeface="Cambria Math"/>
                            <a:ea typeface="Times New Roman"/>
                            <a:cs typeface="Times New Roman"/>
                          </a:rPr>
                        </m:ctrlPr>
                      </m:dPr>
                      <m:e>
                        <m:r>
                          <a:rPr lang="vi-VN" sz="3200" i="1">
                            <a:effectLst/>
                            <a:latin typeface="Cambria Math"/>
                            <a:ea typeface="Times New Roman"/>
                            <a:cs typeface="Times New Roman"/>
                          </a:rPr>
                          <m:t>𝛺</m:t>
                        </m:r>
                      </m:e>
                    </m:d>
                    <m:r>
                      <a:rPr lang="nl-NL" sz="3200" i="1">
                        <a:effectLst/>
                        <a:latin typeface="Cambria Math"/>
                        <a:ea typeface="Times New Roman"/>
                        <a:cs typeface="Times New Roman"/>
                      </a:rPr>
                      <m:t>=</m:t>
                    </m:r>
                    <m:sSubSup>
                      <m:sSubSupPr>
                        <m:ctrlPr>
                          <a:rPr lang="vi-VN" sz="3200" i="1">
                            <a:effectLst/>
                            <a:latin typeface="Cambria Math"/>
                            <a:ea typeface="Times New Roman"/>
                            <a:cs typeface="Times New Roman"/>
                          </a:rPr>
                        </m:ctrlPr>
                      </m:sSubSupPr>
                      <m:e>
                        <m:r>
                          <a:rPr lang="vi-VN" sz="3200" i="1">
                            <a:effectLst/>
                            <a:latin typeface="Cambria Math"/>
                            <a:ea typeface="Times New Roman"/>
                            <a:cs typeface="Times New Roman"/>
                          </a:rPr>
                          <m:t>𝐶</m:t>
                        </m:r>
                      </m:e>
                      <m:sub>
                        <m:r>
                          <a:rPr lang="en-US" sz="3200" b="0" i="1" smtClean="0">
                            <a:effectLst/>
                            <a:latin typeface="Cambria Math"/>
                            <a:ea typeface="Times New Roman"/>
                            <a:cs typeface="Times New Roman"/>
                          </a:rPr>
                          <m:t>10</m:t>
                        </m:r>
                      </m:sub>
                      <m:sup>
                        <m:r>
                          <a:rPr lang="nl-NL" sz="3200" i="1">
                            <a:effectLst/>
                            <a:latin typeface="Cambria Math"/>
                            <a:ea typeface="Times New Roman"/>
                            <a:cs typeface="Times New Roman"/>
                          </a:rPr>
                          <m:t>2</m:t>
                        </m:r>
                      </m:sup>
                    </m:sSubSup>
                  </m:oMath>
                </a14:m>
                <a:r>
                  <a:rPr lang="nl-NL" sz="3200">
                    <a:effectLst/>
                    <a:latin typeface="Times New Roman"/>
                    <a:ea typeface="Times New Roman"/>
                    <a:cs typeface="Times New Roman"/>
                  </a:rPr>
                  <a:t>.</a:t>
                </a:r>
                <a:endParaRPr lang="vi-VN" sz="3200">
                  <a:effectLst/>
                  <a:latin typeface="Calibri"/>
                  <a:ea typeface="Times New Roman"/>
                  <a:cs typeface="Times New Roman"/>
                </a:endParaRPr>
              </a:p>
              <a:p>
                <a:pPr marL="0" marR="0" indent="0">
                  <a:lnSpc>
                    <a:spcPct val="115000"/>
                  </a:lnSpc>
                  <a:spcBef>
                    <a:spcPts val="0"/>
                  </a:spcBef>
                  <a:spcAft>
                    <a:spcPts val="1000"/>
                  </a:spcAft>
                  <a:buNone/>
                </a:pPr>
                <a:r>
                  <a:rPr lang="nl-NL" sz="3200">
                    <a:effectLst/>
                    <a:latin typeface="Times New Roman"/>
                    <a:ea typeface="Times New Roman"/>
                    <a:cs typeface="Times New Roman"/>
                  </a:rPr>
                  <a:t>Gọi A là biến cố “2 học sinh được chọn có 1 nam và 1 nữ”.</a:t>
                </a:r>
                <a:endParaRPr lang="vi-VN" sz="3200">
                  <a:effectLst/>
                  <a:latin typeface="Calibri"/>
                  <a:ea typeface="Times New Roman"/>
                  <a:cs typeface="Times New Roman"/>
                </a:endParaRPr>
              </a:p>
              <a:p>
                <a:pPr marL="0" marR="0" indent="0">
                  <a:lnSpc>
                    <a:spcPct val="115000"/>
                  </a:lnSpc>
                  <a:spcBef>
                    <a:spcPts val="0"/>
                  </a:spcBef>
                  <a:spcAft>
                    <a:spcPts val="1000"/>
                  </a:spcAft>
                  <a:buNone/>
                </a:pPr>
                <a14:m>
                  <m:oMath xmlns:m="http://schemas.openxmlformats.org/officeDocument/2006/math">
                    <m:r>
                      <a:rPr lang="fr-FR" sz="3200" i="1">
                        <a:effectLst/>
                        <a:latin typeface="Cambria Math"/>
                        <a:ea typeface="Times New Roman"/>
                        <a:cs typeface="Times New Roman"/>
                      </a:rPr>
                      <m:t>⇒</m:t>
                    </m:r>
                    <m:r>
                      <a:rPr lang="vi-VN" sz="3200" i="1">
                        <a:effectLst/>
                        <a:latin typeface="Cambria Math"/>
                        <a:ea typeface="Times New Roman"/>
                        <a:cs typeface="Times New Roman"/>
                      </a:rPr>
                      <m:t>𝑛</m:t>
                    </m:r>
                    <m:d>
                      <m:dPr>
                        <m:ctrlPr>
                          <a:rPr lang="vi-VN" sz="3200" i="1">
                            <a:effectLst/>
                            <a:latin typeface="Cambria Math"/>
                            <a:ea typeface="Times New Roman"/>
                            <a:cs typeface="Times New Roman"/>
                          </a:rPr>
                        </m:ctrlPr>
                      </m:dPr>
                      <m:e>
                        <m:r>
                          <a:rPr lang="vi-VN" sz="3200" i="1">
                            <a:effectLst/>
                            <a:latin typeface="Cambria Math"/>
                            <a:ea typeface="Times New Roman"/>
                            <a:cs typeface="Times New Roman"/>
                          </a:rPr>
                          <m:t>𝐴</m:t>
                        </m:r>
                      </m:e>
                    </m:d>
                    <m:r>
                      <a:rPr lang="fr-FR" sz="3200" i="1">
                        <a:effectLst/>
                        <a:latin typeface="Cambria Math"/>
                        <a:ea typeface="Times New Roman"/>
                        <a:cs typeface="Times New Roman"/>
                      </a:rPr>
                      <m:t>=</m:t>
                    </m:r>
                    <m:sSubSup>
                      <m:sSubSupPr>
                        <m:ctrlPr>
                          <a:rPr lang="vi-VN" sz="3200" i="1">
                            <a:effectLst/>
                            <a:latin typeface="Cambria Math"/>
                            <a:ea typeface="Times New Roman"/>
                            <a:cs typeface="Times New Roman"/>
                          </a:rPr>
                        </m:ctrlPr>
                      </m:sSubSupPr>
                      <m:e>
                        <m:r>
                          <a:rPr lang="vi-VN" sz="3200" i="1">
                            <a:effectLst/>
                            <a:latin typeface="Cambria Math"/>
                            <a:ea typeface="Times New Roman"/>
                            <a:cs typeface="Times New Roman"/>
                          </a:rPr>
                          <m:t>𝐶</m:t>
                        </m:r>
                      </m:e>
                      <m:sub>
                        <m:r>
                          <a:rPr lang="en-US" sz="3200" b="0" i="1" smtClean="0">
                            <a:effectLst/>
                            <a:latin typeface="Cambria Math"/>
                            <a:ea typeface="Times New Roman"/>
                            <a:cs typeface="Times New Roman"/>
                          </a:rPr>
                          <m:t>5</m:t>
                        </m:r>
                      </m:sub>
                      <m:sup>
                        <m:r>
                          <a:rPr lang="fr-FR" sz="3200" i="1">
                            <a:effectLst/>
                            <a:latin typeface="Cambria Math"/>
                            <a:ea typeface="Times New Roman"/>
                            <a:cs typeface="Times New Roman"/>
                          </a:rPr>
                          <m:t>1</m:t>
                        </m:r>
                      </m:sup>
                    </m:sSubSup>
                    <m:r>
                      <a:rPr lang="fr-FR" sz="3200" i="1">
                        <a:effectLst/>
                        <a:latin typeface="Cambria Math"/>
                        <a:ea typeface="Times New Roman"/>
                        <a:cs typeface="Times New Roman"/>
                      </a:rPr>
                      <m:t>.</m:t>
                    </m:r>
                    <m:sSubSup>
                      <m:sSubSupPr>
                        <m:ctrlPr>
                          <a:rPr lang="vi-VN" sz="3200" i="1">
                            <a:effectLst/>
                            <a:latin typeface="Cambria Math"/>
                            <a:ea typeface="Times New Roman"/>
                            <a:cs typeface="Times New Roman"/>
                          </a:rPr>
                        </m:ctrlPr>
                      </m:sSubSupPr>
                      <m:e>
                        <m:r>
                          <a:rPr lang="vi-VN" sz="3200" i="1">
                            <a:effectLst/>
                            <a:latin typeface="Cambria Math"/>
                            <a:ea typeface="Times New Roman"/>
                            <a:cs typeface="Times New Roman"/>
                          </a:rPr>
                          <m:t>𝐶</m:t>
                        </m:r>
                      </m:e>
                      <m:sub>
                        <m:r>
                          <a:rPr lang="fr-FR" sz="3200" i="1">
                            <a:effectLst/>
                            <a:latin typeface="Cambria Math"/>
                            <a:ea typeface="Times New Roman"/>
                            <a:cs typeface="Times New Roman"/>
                          </a:rPr>
                          <m:t>5</m:t>
                        </m:r>
                      </m:sub>
                      <m:sup>
                        <m:r>
                          <a:rPr lang="fr-FR" sz="3200" i="1">
                            <a:effectLst/>
                            <a:latin typeface="Cambria Math"/>
                            <a:ea typeface="Times New Roman"/>
                            <a:cs typeface="Times New Roman"/>
                          </a:rPr>
                          <m:t>1</m:t>
                        </m:r>
                      </m:sup>
                    </m:sSubSup>
                  </m:oMath>
                </a14:m>
                <a:r>
                  <a:rPr lang="fr-FR" sz="3200">
                    <a:effectLst/>
                    <a:latin typeface="Times New Roman"/>
                    <a:ea typeface="Times New Roman"/>
                    <a:cs typeface="Times New Roman"/>
                  </a:rPr>
                  <a:t>.</a:t>
                </a:r>
                <a:endParaRPr lang="vi-VN" sz="3200">
                  <a:effectLst/>
                  <a:latin typeface="Calibri"/>
                  <a:ea typeface="Times New Roman"/>
                  <a:cs typeface="Times New Roman"/>
                </a:endParaRPr>
              </a:p>
              <a:p>
                <a:pPr marL="0" marR="0" indent="0">
                  <a:lnSpc>
                    <a:spcPct val="115000"/>
                  </a:lnSpc>
                  <a:spcBef>
                    <a:spcPts val="0"/>
                  </a:spcBef>
                  <a:spcAft>
                    <a:spcPts val="1000"/>
                  </a:spcAft>
                  <a:buNone/>
                </a:pPr>
                <a:r>
                  <a:rPr lang="fr-FR" sz="3200">
                    <a:effectLst/>
                    <a:latin typeface="Times New Roman"/>
                    <a:ea typeface="Times New Roman"/>
                    <a:cs typeface="Times New Roman"/>
                  </a:rPr>
                  <a:t>Xác suất cần tìm là </a:t>
                </a:r>
                <a14:m>
                  <m:oMath xmlns:m="http://schemas.openxmlformats.org/officeDocument/2006/math">
                    <m:r>
                      <a:rPr lang="vi-VN" sz="3200" i="1">
                        <a:effectLst/>
                        <a:latin typeface="Cambria Math"/>
                        <a:ea typeface="Times New Roman"/>
                        <a:cs typeface="Times New Roman"/>
                      </a:rPr>
                      <m:t>𝑃</m:t>
                    </m:r>
                    <m:d>
                      <m:dPr>
                        <m:ctrlPr>
                          <a:rPr lang="vi-VN" sz="3200" i="1">
                            <a:effectLst/>
                            <a:latin typeface="Cambria Math"/>
                            <a:ea typeface="Times New Roman"/>
                            <a:cs typeface="Times New Roman"/>
                          </a:rPr>
                        </m:ctrlPr>
                      </m:dPr>
                      <m:e>
                        <m:r>
                          <a:rPr lang="vi-VN" sz="3200" i="1">
                            <a:effectLst/>
                            <a:latin typeface="Cambria Math"/>
                            <a:ea typeface="Times New Roman"/>
                            <a:cs typeface="Times New Roman"/>
                          </a:rPr>
                          <m:t>𝐴</m:t>
                        </m:r>
                      </m:e>
                    </m:d>
                    <m:r>
                      <a:rPr lang="fr-FR" sz="3200" i="1">
                        <a:effectLst/>
                        <a:latin typeface="Cambria Math"/>
                        <a:ea typeface="Times New Roman"/>
                        <a:cs typeface="Times New Roman"/>
                      </a:rPr>
                      <m:t>=</m:t>
                    </m:r>
                    <m:f>
                      <m:fPr>
                        <m:ctrlPr>
                          <a:rPr lang="vi-VN" sz="3200" i="1">
                            <a:effectLst/>
                            <a:latin typeface="Cambria Math"/>
                            <a:ea typeface="Times New Roman"/>
                            <a:cs typeface="Times New Roman"/>
                          </a:rPr>
                        </m:ctrlPr>
                      </m:fPr>
                      <m:num>
                        <m:sSubSup>
                          <m:sSubSupPr>
                            <m:ctrlPr>
                              <a:rPr lang="vi-VN" sz="3200" i="1">
                                <a:effectLst/>
                                <a:latin typeface="Cambria Math"/>
                                <a:ea typeface="Times New Roman"/>
                                <a:cs typeface="Times New Roman"/>
                              </a:rPr>
                            </m:ctrlPr>
                          </m:sSubSupPr>
                          <m:e>
                            <m:r>
                              <a:rPr lang="vi-VN" sz="3200" i="1">
                                <a:effectLst/>
                                <a:latin typeface="Cambria Math"/>
                                <a:ea typeface="Times New Roman"/>
                                <a:cs typeface="Times New Roman"/>
                              </a:rPr>
                              <m:t>𝐶</m:t>
                            </m:r>
                          </m:e>
                          <m:sub>
                            <m:r>
                              <a:rPr lang="en-US" sz="3200" b="0" i="1" smtClean="0">
                                <a:effectLst/>
                                <a:latin typeface="Cambria Math"/>
                                <a:ea typeface="Times New Roman"/>
                                <a:cs typeface="Times New Roman"/>
                              </a:rPr>
                              <m:t>5</m:t>
                            </m:r>
                          </m:sub>
                          <m:sup>
                            <m:r>
                              <a:rPr lang="fr-FR" sz="3200" i="1">
                                <a:effectLst/>
                                <a:latin typeface="Cambria Math"/>
                                <a:ea typeface="Times New Roman"/>
                                <a:cs typeface="Times New Roman"/>
                              </a:rPr>
                              <m:t>1</m:t>
                            </m:r>
                          </m:sup>
                        </m:sSubSup>
                        <m:r>
                          <a:rPr lang="fr-FR" sz="3200" i="1">
                            <a:effectLst/>
                            <a:latin typeface="Cambria Math"/>
                            <a:ea typeface="Times New Roman"/>
                            <a:cs typeface="Times New Roman"/>
                          </a:rPr>
                          <m:t>.</m:t>
                        </m:r>
                        <m:sSubSup>
                          <m:sSubSupPr>
                            <m:ctrlPr>
                              <a:rPr lang="vi-VN" sz="3200" i="1">
                                <a:effectLst/>
                                <a:latin typeface="Cambria Math"/>
                                <a:ea typeface="Times New Roman"/>
                                <a:cs typeface="Times New Roman"/>
                              </a:rPr>
                            </m:ctrlPr>
                          </m:sSubSupPr>
                          <m:e>
                            <m:r>
                              <a:rPr lang="vi-VN" sz="3200" i="1">
                                <a:effectLst/>
                                <a:latin typeface="Cambria Math"/>
                                <a:ea typeface="Times New Roman"/>
                                <a:cs typeface="Times New Roman"/>
                              </a:rPr>
                              <m:t>𝐶</m:t>
                            </m:r>
                          </m:e>
                          <m:sub>
                            <m:r>
                              <a:rPr lang="fr-FR" sz="3200" i="1">
                                <a:effectLst/>
                                <a:latin typeface="Cambria Math"/>
                                <a:ea typeface="Times New Roman"/>
                                <a:cs typeface="Times New Roman"/>
                              </a:rPr>
                              <m:t>5</m:t>
                            </m:r>
                          </m:sub>
                          <m:sup>
                            <m:r>
                              <a:rPr lang="fr-FR" sz="3200" i="1">
                                <a:effectLst/>
                                <a:latin typeface="Cambria Math"/>
                                <a:ea typeface="Times New Roman"/>
                                <a:cs typeface="Times New Roman"/>
                              </a:rPr>
                              <m:t>1</m:t>
                            </m:r>
                          </m:sup>
                        </m:sSubSup>
                      </m:num>
                      <m:den>
                        <m:sSubSup>
                          <m:sSubSupPr>
                            <m:ctrlPr>
                              <a:rPr lang="vi-VN" sz="3200" i="1">
                                <a:effectLst/>
                                <a:latin typeface="Cambria Math"/>
                                <a:ea typeface="Times New Roman"/>
                                <a:cs typeface="Times New Roman"/>
                              </a:rPr>
                            </m:ctrlPr>
                          </m:sSubSupPr>
                          <m:e>
                            <m:r>
                              <a:rPr lang="vi-VN" sz="3200" i="1">
                                <a:effectLst/>
                                <a:latin typeface="Cambria Math"/>
                                <a:ea typeface="Times New Roman"/>
                                <a:cs typeface="Times New Roman"/>
                              </a:rPr>
                              <m:t>𝐶</m:t>
                            </m:r>
                          </m:e>
                          <m:sub>
                            <m:r>
                              <a:rPr lang="en-US" sz="3200" b="0" i="1" smtClean="0">
                                <a:effectLst/>
                                <a:latin typeface="Cambria Math"/>
                                <a:ea typeface="Times New Roman"/>
                                <a:cs typeface="Times New Roman"/>
                              </a:rPr>
                              <m:t>10</m:t>
                            </m:r>
                          </m:sub>
                          <m:sup>
                            <m:r>
                              <a:rPr lang="fr-FR" sz="3200" i="1">
                                <a:effectLst/>
                                <a:latin typeface="Cambria Math"/>
                                <a:ea typeface="Times New Roman"/>
                                <a:cs typeface="Times New Roman"/>
                              </a:rPr>
                              <m:t>2</m:t>
                            </m:r>
                          </m:sup>
                        </m:sSubSup>
                      </m:den>
                    </m:f>
                    <m:r>
                      <a:rPr lang="fr-FR" sz="3200" i="1">
                        <a:effectLst/>
                        <a:latin typeface="Cambria Math"/>
                        <a:ea typeface="Times New Roman"/>
                        <a:cs typeface="Times New Roman"/>
                      </a:rPr>
                      <m:t>=</m:t>
                    </m:r>
                    <m:f>
                      <m:fPr>
                        <m:ctrlPr>
                          <a:rPr lang="vi-VN" sz="3200" i="1">
                            <a:effectLst/>
                            <a:latin typeface="Cambria Math"/>
                            <a:ea typeface="Times New Roman"/>
                            <a:cs typeface="Times New Roman"/>
                          </a:rPr>
                        </m:ctrlPr>
                      </m:fPr>
                      <m:num>
                        <m:r>
                          <a:rPr lang="fr-FR" sz="3200" i="1">
                            <a:effectLst/>
                            <a:latin typeface="Cambria Math"/>
                            <a:ea typeface="Times New Roman"/>
                            <a:cs typeface="Times New Roman"/>
                          </a:rPr>
                          <m:t>5</m:t>
                        </m:r>
                      </m:num>
                      <m:den>
                        <m:r>
                          <a:rPr lang="fr-FR" sz="3200" i="1">
                            <a:effectLst/>
                            <a:latin typeface="Cambria Math"/>
                            <a:ea typeface="Times New Roman"/>
                            <a:cs typeface="Times New Roman"/>
                          </a:rPr>
                          <m:t>9</m:t>
                        </m:r>
                      </m:den>
                    </m:f>
                  </m:oMath>
                </a14:m>
                <a:r>
                  <a:rPr lang="fr-FR" sz="3200">
                    <a:effectLst/>
                    <a:latin typeface="Times New Roman"/>
                    <a:ea typeface="Times New Roman"/>
                    <a:cs typeface="Times New Roman"/>
                  </a:rPr>
                  <a:t>.</a:t>
                </a:r>
                <a:endParaRPr lang="vi-VN" sz="3200">
                  <a:effectLst/>
                  <a:latin typeface="Calibri"/>
                  <a:ea typeface="Times New Roman"/>
                  <a:cs typeface="Times New Roman"/>
                </a:endParaRPr>
              </a:p>
              <a:p>
                <a:pPr marL="0" indent="0">
                  <a:buNone/>
                </a:pPr>
                <a:endParaRPr lang="vi-VN" sz="3200"/>
              </a:p>
            </p:txBody>
          </p:sp>
        </mc:Choice>
        <mc:Fallback>
          <p:sp>
            <p:nvSpPr>
              <p:cNvPr id="3" name="Chỗ dành sẵn cho Nội dung 2"/>
              <p:cNvSpPr>
                <a:spLocks noGrp="1" noRot="1" noChangeAspect="1" noMove="1" noResize="1" noEditPoints="1" noAdjustHandles="1" noChangeArrowheads="1" noChangeShapeType="1" noTextEdit="1"/>
              </p:cNvSpPr>
              <p:nvPr>
                <p:ph idx="1"/>
              </p:nvPr>
            </p:nvSpPr>
            <p:spPr>
              <a:xfrm>
                <a:off x="579120" y="3017520"/>
                <a:ext cx="10820400" cy="3383280"/>
              </a:xfrm>
              <a:blipFill rotWithShape="1">
                <a:blip r:embed="rId3"/>
                <a:stretch>
                  <a:fillRect l="-1408" t="-1622" b="-14054"/>
                </a:stretch>
              </a:blipFill>
            </p:spPr>
            <p:txBody>
              <a:bodyPr/>
              <a:lstStyle/>
              <a:p>
                <a:r>
                  <a:rPr lang="en-US">
                    <a:noFill/>
                  </a:rPr>
                  <a:t> </a:t>
                </a:r>
              </a:p>
            </p:txBody>
          </p:sp>
        </mc:Fallback>
      </mc:AlternateContent>
      <p:sp>
        <p:nvSpPr>
          <p:cNvPr id="4" name="Oval 3"/>
          <p:cNvSpPr/>
          <p:nvPr/>
        </p:nvSpPr>
        <p:spPr>
          <a:xfrm>
            <a:off x="7275340" y="239199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18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ình chữ nhật 3"/>
              <p:cNvSpPr/>
              <p:nvPr/>
            </p:nvSpPr>
            <p:spPr>
              <a:xfrm>
                <a:off x="121920" y="0"/>
                <a:ext cx="12192000" cy="2646943"/>
              </a:xfrm>
              <a:prstGeom prst="rect">
                <a:avLst/>
              </a:prstGeom>
            </p:spPr>
            <p:txBody>
              <a:bodyPr wrap="square">
                <a:spAutoFit/>
              </a:bodyPr>
              <a:lstStyle/>
              <a:p>
                <a:pPr indent="-457200">
                  <a:lnSpc>
                    <a:spcPct val="115000"/>
                  </a:lnSpc>
                  <a:spcBef>
                    <a:spcPts val="240"/>
                  </a:spcBef>
                  <a:spcAft>
                    <a:spcPts val="240"/>
                  </a:spcAft>
                </a:pPr>
                <a:r>
                  <a:rPr lang="en-US" sz="3200" b="1">
                    <a:solidFill>
                      <a:srgbClr val="0000FF"/>
                    </a:solidFill>
                    <a:latin typeface="Times New Roman"/>
                    <a:ea typeface="Times New Roman"/>
                    <a:cs typeface="Times New Roman"/>
                  </a:rPr>
                  <a:t>Câu 14. </a:t>
                </a:r>
                <a:r>
                  <a:rPr lang="en-US" sz="3200">
                    <a:latin typeface="Times New Roman"/>
                    <a:ea typeface="Calibri"/>
                    <a:cs typeface="Times New Roman"/>
                  </a:rPr>
                  <a:t>Có 9 tấm thẻ ghi số thứ tự 1,2,3,…,9. Chọn ngẫu nhiên đồng thời  2 thẻ. Xác suất để tích 2 số ghi trên 2 thẻ được chọn là một số chẵn là </a:t>
                </a:r>
                <a:endParaRPr lang="vi-VN" sz="3200">
                  <a:effectLst/>
                  <a:latin typeface="Calibri"/>
                  <a:ea typeface="Calibri"/>
                  <a:cs typeface="Times New Roman"/>
                </a:endParaRPr>
              </a:p>
              <a:p>
                <a:pPr algn="just">
                  <a:lnSpc>
                    <a:spcPct val="115000"/>
                  </a:lnSpc>
                  <a:spcBef>
                    <a:spcPts val="240"/>
                  </a:spcBef>
                  <a:spcAft>
                    <a:spcPts val="240"/>
                  </a:spcAft>
                  <a:tabLst>
                    <a:tab pos="1596390" algn="l"/>
                    <a:tab pos="2160270" algn="l"/>
                    <a:tab pos="3599815" algn="l"/>
                    <a:tab pos="5039995" algn="l"/>
                  </a:tabLst>
                </a:pPr>
                <a:r>
                  <a:rPr lang="en-GB" sz="3200" b="1">
                    <a:solidFill>
                      <a:srgbClr val="0000FF"/>
                    </a:solidFill>
                    <a:latin typeface="Times New Roman"/>
                    <a:ea typeface="Times New Roman"/>
                    <a:cs typeface="Times New Roman"/>
                  </a:rPr>
                  <a:t>                A. </a:t>
                </a:r>
                <a14:m>
                  <m:oMath xmlns:m="http://schemas.openxmlformats.org/officeDocument/2006/math">
                    <m:f>
                      <m:fPr>
                        <m:ctrlPr>
                          <a:rPr lang="vi-VN" sz="3200" i="1">
                            <a:effectLst/>
                            <a:latin typeface="Cambria Math"/>
                            <a:ea typeface="Calibri"/>
                            <a:cs typeface="Times New Roman"/>
                          </a:rPr>
                        </m:ctrlPr>
                      </m:fPr>
                      <m:num>
                        <m:r>
                          <a:rPr lang="en-GB" sz="3200" i="1">
                            <a:effectLst/>
                            <a:latin typeface="Cambria Math"/>
                            <a:ea typeface="Calibri"/>
                            <a:cs typeface="Times New Roman"/>
                          </a:rPr>
                          <m:t>3</m:t>
                        </m:r>
                      </m:num>
                      <m:den>
                        <m:r>
                          <a:rPr lang="en-GB" sz="3200" i="1">
                            <a:effectLst/>
                            <a:latin typeface="Cambria Math"/>
                            <a:ea typeface="Calibri"/>
                            <a:cs typeface="Times New Roman"/>
                          </a:rPr>
                          <m:t>5</m:t>
                        </m:r>
                      </m:den>
                    </m:f>
                  </m:oMath>
                </a14:m>
                <a:r>
                  <a:rPr lang="en-GB" sz="3200">
                    <a:effectLst/>
                    <a:latin typeface="Times New Roman"/>
                    <a:ea typeface="Calibri"/>
                    <a:cs typeface="Times New Roman"/>
                  </a:rPr>
                  <a:t>  	</a:t>
                </a:r>
                <a:r>
                  <a:rPr lang="en-GB" sz="3200" b="1">
                    <a:solidFill>
                      <a:srgbClr val="0000FF"/>
                    </a:solidFill>
                    <a:latin typeface="Times New Roman"/>
                    <a:ea typeface="Times New Roman"/>
                    <a:cs typeface="Times New Roman"/>
                  </a:rPr>
                  <a:t>B. </a:t>
                </a:r>
                <a14:m>
                  <m:oMath xmlns:m="http://schemas.openxmlformats.org/officeDocument/2006/math">
                    <m:f>
                      <m:fPr>
                        <m:ctrlPr>
                          <a:rPr lang="vi-VN" sz="3200" i="1">
                            <a:effectLst/>
                            <a:latin typeface="Cambria Math"/>
                            <a:ea typeface="Calibri"/>
                            <a:cs typeface="Times New Roman"/>
                          </a:rPr>
                        </m:ctrlPr>
                      </m:fPr>
                      <m:num>
                        <m:r>
                          <a:rPr lang="en-GB" sz="3200" i="1">
                            <a:effectLst/>
                            <a:latin typeface="Cambria Math"/>
                            <a:ea typeface="Calibri"/>
                            <a:cs typeface="Times New Roman"/>
                          </a:rPr>
                          <m:t>11</m:t>
                        </m:r>
                      </m:num>
                      <m:den>
                        <m:r>
                          <a:rPr lang="en-GB" sz="3200" i="1">
                            <a:effectLst/>
                            <a:latin typeface="Cambria Math"/>
                            <a:ea typeface="Calibri"/>
                            <a:cs typeface="Times New Roman"/>
                          </a:rPr>
                          <m:t>36</m:t>
                        </m:r>
                      </m:den>
                    </m:f>
                  </m:oMath>
                </a14:m>
                <a:r>
                  <a:rPr lang="en-GB" sz="3200">
                    <a:effectLst/>
                    <a:latin typeface="Times New Roman"/>
                    <a:ea typeface="Calibri"/>
                    <a:cs typeface="Times New Roman"/>
                  </a:rPr>
                  <a:t> 	                   </a:t>
                </a:r>
                <a:r>
                  <a:rPr lang="en-GB" sz="3200" b="1">
                    <a:solidFill>
                      <a:srgbClr val="0000FF"/>
                    </a:solidFill>
                    <a:latin typeface="Times New Roman"/>
                    <a:ea typeface="Times New Roman"/>
                    <a:cs typeface="Times New Roman"/>
                  </a:rPr>
                  <a:t>C. </a:t>
                </a:r>
                <a14:m>
                  <m:oMath xmlns:m="http://schemas.openxmlformats.org/officeDocument/2006/math">
                    <m:f>
                      <m:fPr>
                        <m:ctrlPr>
                          <a:rPr lang="vi-VN" sz="3200" i="1">
                            <a:effectLst/>
                            <a:latin typeface="Cambria Math"/>
                            <a:ea typeface="Calibri"/>
                            <a:cs typeface="Times New Roman"/>
                          </a:rPr>
                        </m:ctrlPr>
                      </m:fPr>
                      <m:num>
                        <m:r>
                          <a:rPr lang="en-GB" sz="3200" i="1">
                            <a:effectLst/>
                            <a:latin typeface="Cambria Math"/>
                            <a:ea typeface="Calibri"/>
                            <a:cs typeface="Times New Roman"/>
                          </a:rPr>
                          <m:t>13</m:t>
                        </m:r>
                      </m:num>
                      <m:den>
                        <m:r>
                          <a:rPr lang="en-GB" sz="3200" i="1">
                            <a:effectLst/>
                            <a:latin typeface="Cambria Math"/>
                            <a:ea typeface="Calibri"/>
                            <a:cs typeface="Times New Roman"/>
                          </a:rPr>
                          <m:t>36</m:t>
                        </m:r>
                      </m:den>
                    </m:f>
                  </m:oMath>
                </a14:m>
                <a:r>
                  <a:rPr lang="en-GB" sz="3200">
                    <a:effectLst/>
                    <a:latin typeface="Times New Roman"/>
                    <a:ea typeface="Calibri"/>
                    <a:cs typeface="Times New Roman"/>
                  </a:rPr>
                  <a:t>              	</a:t>
                </a:r>
                <a:r>
                  <a:rPr lang="en-GB" sz="3200" b="1">
                    <a:solidFill>
                      <a:srgbClr val="0000FF"/>
                    </a:solidFill>
                    <a:latin typeface="Times New Roman"/>
                    <a:ea typeface="Times New Roman"/>
                    <a:cs typeface="Times New Roman"/>
                  </a:rPr>
                  <a:t>D.</a:t>
                </a:r>
                <a:r>
                  <a:rPr lang="en-GB" sz="3200" b="1" smtClean="0">
                    <a:solidFill>
                      <a:srgbClr val="0000FF"/>
                    </a:solidFill>
                    <a:latin typeface="Times New Roman"/>
                    <a:ea typeface="Times New Roman"/>
                    <a:cs typeface="Times New Roman"/>
                  </a:rPr>
                  <a:t> </a:t>
                </a:r>
                <a14:m>
                  <m:oMath xmlns:m="http://schemas.openxmlformats.org/officeDocument/2006/math">
                    <m:f>
                      <m:fPr>
                        <m:ctrlPr>
                          <a:rPr lang="vi-VN" sz="3200" i="1">
                            <a:effectLst/>
                            <a:latin typeface="Cambria Math"/>
                            <a:ea typeface="Calibri"/>
                            <a:cs typeface="Times New Roman"/>
                          </a:rPr>
                        </m:ctrlPr>
                      </m:fPr>
                      <m:num>
                        <m:r>
                          <a:rPr lang="en-GB" sz="3200" i="1">
                            <a:effectLst/>
                            <a:latin typeface="Cambria Math"/>
                            <a:ea typeface="Calibri"/>
                            <a:cs typeface="Times New Roman"/>
                          </a:rPr>
                          <m:t>26</m:t>
                        </m:r>
                      </m:num>
                      <m:den>
                        <m:r>
                          <a:rPr lang="en-GB" sz="3200" i="1">
                            <a:effectLst/>
                            <a:latin typeface="Cambria Math"/>
                            <a:ea typeface="Calibri"/>
                            <a:cs typeface="Times New Roman"/>
                          </a:rPr>
                          <m:t>36</m:t>
                        </m:r>
                      </m:den>
                    </m:f>
                  </m:oMath>
                </a14:m>
                <a:r>
                  <a:rPr lang="en-GB" sz="3200">
                    <a:effectLst/>
                    <a:latin typeface="Times New Roman"/>
                    <a:ea typeface="Calibri"/>
                    <a:cs typeface="Times New Roman"/>
                  </a:rPr>
                  <a:t>   </a:t>
                </a:r>
                <a:endParaRPr lang="vi-VN" sz="3200">
                  <a:effectLst/>
                  <a:latin typeface="Calibri"/>
                  <a:ea typeface="Calibri"/>
                  <a:cs typeface="Times New Roman"/>
                </a:endParaRPr>
              </a:p>
            </p:txBody>
          </p:sp>
        </mc:Choice>
        <mc:Fallback xmlns="">
          <p:sp>
            <p:nvSpPr>
              <p:cNvPr id="4" name="Hình chữ nhật 3"/>
              <p:cNvSpPr>
                <a:spLocks noRot="1" noChangeAspect="1" noMove="1" noResize="1" noEditPoints="1" noAdjustHandles="1" noChangeArrowheads="1" noChangeShapeType="1" noTextEdit="1"/>
              </p:cNvSpPr>
              <p:nvPr/>
            </p:nvSpPr>
            <p:spPr>
              <a:xfrm>
                <a:off x="121920" y="0"/>
                <a:ext cx="12192000" cy="2646943"/>
              </a:xfrm>
              <a:prstGeom prst="rect">
                <a:avLst/>
              </a:prstGeom>
              <a:blipFill rotWithShape="1">
                <a:blip r:embed="rId2"/>
                <a:stretch>
                  <a:fillRect l="-1250" t="-2074" r="-50" b="-23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Hình chữ nhật 4"/>
              <p:cNvSpPr/>
              <p:nvPr/>
            </p:nvSpPr>
            <p:spPr>
              <a:xfrm>
                <a:off x="167640" y="2646943"/>
                <a:ext cx="12192000" cy="3499741"/>
              </a:xfrm>
              <a:prstGeom prst="rect">
                <a:avLst/>
              </a:prstGeom>
            </p:spPr>
            <p:txBody>
              <a:bodyPr wrap="square">
                <a:spAutoFit/>
              </a:bodyPr>
              <a:lstStyle/>
              <a:p>
                <a:pPr lvl="0" algn="just">
                  <a:lnSpc>
                    <a:spcPct val="115000"/>
                  </a:lnSpc>
                  <a:spcAft>
                    <a:spcPts val="1000"/>
                  </a:spcAft>
                  <a:tabLst>
                    <a:tab pos="0" algn="l"/>
                    <a:tab pos="2160270" algn="l"/>
                    <a:tab pos="3599815" algn="l"/>
                    <a:tab pos="5039995" algn="l"/>
                  </a:tabLst>
                </a:pPr>
                <a:r>
                  <a:rPr lang="pt-BR" sz="3200" b="1" smtClean="0">
                    <a:solidFill>
                      <a:srgbClr val="0000FF"/>
                    </a:solidFill>
                    <a:latin typeface="Times New Roman"/>
                    <a:ea typeface="Times New Roman"/>
                    <a:cs typeface="Times New Roman"/>
                  </a:rPr>
                  <a:t>Lời </a:t>
                </a:r>
                <a:r>
                  <a:rPr lang="pt-BR" sz="3200" b="1" smtClean="0">
                    <a:solidFill>
                      <a:srgbClr val="0000FF"/>
                    </a:solidFill>
                    <a:latin typeface="Times New Roman"/>
                    <a:ea typeface="Times New Roman"/>
                    <a:cs typeface="Times New Roman"/>
                  </a:rPr>
                  <a:t>giải:</a:t>
                </a:r>
                <a:endParaRPr lang="vi-VN" sz="3200">
                  <a:solidFill>
                    <a:prstClr val="black"/>
                  </a:solidFill>
                  <a:latin typeface="Calibri"/>
                  <a:ea typeface="Times New Roman"/>
                  <a:cs typeface="Times New Roman"/>
                </a:endParaRPr>
              </a:p>
              <a:p>
                <a:pPr lvl="0">
                  <a:lnSpc>
                    <a:spcPct val="115000"/>
                  </a:lnSpc>
                  <a:spcBef>
                    <a:spcPts val="240"/>
                  </a:spcBef>
                  <a:spcAft>
                    <a:spcPts val="240"/>
                  </a:spcAft>
                </a:pPr>
                <a:r>
                  <a:rPr lang="en-US" sz="3200" smtClean="0">
                    <a:solidFill>
                      <a:prstClr val="black"/>
                    </a:solidFill>
                    <a:latin typeface="Times New Roman"/>
                    <a:ea typeface="Calibri"/>
                    <a:cs typeface="Times New Roman"/>
                  </a:rPr>
                  <a:t>Từ </a:t>
                </a:r>
                <a:r>
                  <a:rPr lang="en-US" sz="3200">
                    <a:solidFill>
                      <a:prstClr val="black"/>
                    </a:solidFill>
                    <a:latin typeface="Times New Roman"/>
                    <a:ea typeface="Calibri"/>
                    <a:cs typeface="Times New Roman"/>
                  </a:rPr>
                  <a:t>9 thẻ chọn ra 2 thẻ  thì có </a:t>
                </a:r>
                <a14:m>
                  <m:oMath xmlns:m="http://schemas.openxmlformats.org/officeDocument/2006/math">
                    <m:sSubSup>
                      <m:sSubSupPr>
                        <m:ctrlPr>
                          <a:rPr lang="vi-VN" sz="3200" i="1">
                            <a:solidFill>
                              <a:prstClr val="black"/>
                            </a:solidFill>
                            <a:latin typeface="Cambria Math"/>
                            <a:ea typeface="Calibri"/>
                            <a:cs typeface="Times New Roman"/>
                          </a:rPr>
                        </m:ctrlPr>
                      </m:sSubSupPr>
                      <m:e>
                        <m:r>
                          <a:rPr lang="en-US" sz="3200" i="1">
                            <a:solidFill>
                              <a:prstClr val="black"/>
                            </a:solidFill>
                            <a:latin typeface="Cambria Math"/>
                            <a:ea typeface="Calibri"/>
                            <a:cs typeface="Times New Roman"/>
                          </a:rPr>
                          <m:t>𝐶</m:t>
                        </m:r>
                      </m:e>
                      <m:sub>
                        <m:r>
                          <a:rPr lang="en-US" sz="3200" i="1">
                            <a:solidFill>
                              <a:prstClr val="black"/>
                            </a:solidFill>
                            <a:latin typeface="Cambria Math"/>
                            <a:ea typeface="Calibri"/>
                            <a:cs typeface="Times New Roman"/>
                          </a:rPr>
                          <m:t>9</m:t>
                        </m:r>
                      </m:sub>
                      <m:sup>
                        <m:r>
                          <a:rPr lang="en-US" sz="3200" i="1">
                            <a:solidFill>
                              <a:prstClr val="black"/>
                            </a:solidFill>
                            <a:latin typeface="Cambria Math"/>
                            <a:ea typeface="Calibri"/>
                            <a:cs typeface="Times New Roman"/>
                          </a:rPr>
                          <m:t>2</m:t>
                        </m:r>
                      </m:sup>
                    </m:sSubSup>
                    <m:r>
                      <a:rPr lang="en-US" sz="3200" i="1">
                        <a:solidFill>
                          <a:prstClr val="black"/>
                        </a:solidFill>
                        <a:latin typeface="Cambria Math"/>
                        <a:ea typeface="Calibri"/>
                        <a:cs typeface="Times New Roman"/>
                      </a:rPr>
                      <m:t>=</m:t>
                    </m:r>
                    <m:r>
                      <a:rPr lang="en-US" sz="3200" i="1">
                        <a:solidFill>
                          <a:prstClr val="black"/>
                        </a:solidFill>
                        <a:latin typeface="Cambria Math"/>
                        <a:ea typeface="Calibri"/>
                        <a:cs typeface="Times New Roman"/>
                      </a:rPr>
                      <m:t>36</m:t>
                    </m:r>
                    <m:r>
                      <a:rPr lang="en-US" sz="3200" b="0" i="1" smtClean="0">
                        <a:solidFill>
                          <a:prstClr val="black"/>
                        </a:solidFill>
                        <a:latin typeface="Cambria Math"/>
                        <a:ea typeface="Calibri"/>
                        <a:cs typeface="Times New Roman"/>
                      </a:rPr>
                      <m:t> </m:t>
                    </m:r>
                  </m:oMath>
                </a14:m>
                <a:r>
                  <a:rPr lang="en-US" sz="3200">
                    <a:solidFill>
                      <a:prstClr val="black"/>
                    </a:solidFill>
                    <a:latin typeface="Times New Roman"/>
                    <a:ea typeface="Calibri"/>
                    <a:cs typeface="Times New Roman"/>
                  </a:rPr>
                  <a:t>cách</a:t>
                </a:r>
                <a:endParaRPr lang="vi-VN" sz="3200">
                  <a:solidFill>
                    <a:prstClr val="black"/>
                  </a:solidFill>
                  <a:latin typeface="Calibri"/>
                  <a:ea typeface="Calibri"/>
                  <a:cs typeface="Times New Roman"/>
                </a:endParaRPr>
              </a:p>
              <a:p>
                <a:pPr lvl="0">
                  <a:lnSpc>
                    <a:spcPct val="115000"/>
                  </a:lnSpc>
                  <a:spcBef>
                    <a:spcPts val="240"/>
                  </a:spcBef>
                  <a:spcAft>
                    <a:spcPts val="240"/>
                  </a:spcAft>
                </a:pPr>
                <a:r>
                  <a:rPr lang="en-US" sz="3200">
                    <a:solidFill>
                      <a:prstClr val="black"/>
                    </a:solidFill>
                    <a:latin typeface="Times New Roman"/>
                    <a:ea typeface="Calibri"/>
                    <a:cs typeface="Times New Roman"/>
                  </a:rPr>
                  <a:t>Có 5 số lẻ 1,3,5,7,9 nên có </a:t>
                </a:r>
                <a14:m>
                  <m:oMath xmlns:m="http://schemas.openxmlformats.org/officeDocument/2006/math">
                    <m:sSubSup>
                      <m:sSubSupPr>
                        <m:ctrlPr>
                          <a:rPr lang="vi-VN" sz="3200" i="1">
                            <a:solidFill>
                              <a:prstClr val="black"/>
                            </a:solidFill>
                            <a:latin typeface="Cambria Math"/>
                            <a:ea typeface="Calibri"/>
                            <a:cs typeface="Times New Roman"/>
                          </a:rPr>
                        </m:ctrlPr>
                      </m:sSubSupPr>
                      <m:e>
                        <m:r>
                          <a:rPr lang="en-US" sz="3200" i="1">
                            <a:solidFill>
                              <a:prstClr val="black"/>
                            </a:solidFill>
                            <a:latin typeface="Cambria Math"/>
                            <a:ea typeface="Calibri"/>
                            <a:cs typeface="Times New Roman"/>
                          </a:rPr>
                          <m:t>𝐶</m:t>
                        </m:r>
                      </m:e>
                      <m:sub>
                        <m:r>
                          <a:rPr lang="en-US" sz="3200" i="1">
                            <a:solidFill>
                              <a:prstClr val="black"/>
                            </a:solidFill>
                            <a:latin typeface="Cambria Math"/>
                            <a:ea typeface="Calibri"/>
                            <a:cs typeface="Times New Roman"/>
                          </a:rPr>
                          <m:t>5</m:t>
                        </m:r>
                      </m:sub>
                      <m:sup>
                        <m:r>
                          <a:rPr lang="en-US" sz="3200" i="1">
                            <a:solidFill>
                              <a:prstClr val="black"/>
                            </a:solidFill>
                            <a:latin typeface="Cambria Math"/>
                            <a:ea typeface="Calibri"/>
                            <a:cs typeface="Times New Roman"/>
                          </a:rPr>
                          <m:t>2</m:t>
                        </m:r>
                      </m:sup>
                    </m:sSubSup>
                    <m:r>
                      <a:rPr lang="en-US" sz="3200" i="1">
                        <a:solidFill>
                          <a:prstClr val="black"/>
                        </a:solidFill>
                        <a:latin typeface="Cambria Math"/>
                        <a:ea typeface="Calibri"/>
                        <a:cs typeface="Times New Roman"/>
                      </a:rPr>
                      <m:t>=</m:t>
                    </m:r>
                    <m:r>
                      <a:rPr lang="en-US" sz="3200" i="1">
                        <a:solidFill>
                          <a:prstClr val="black"/>
                        </a:solidFill>
                        <a:latin typeface="Cambria Math"/>
                        <a:ea typeface="Calibri"/>
                        <a:cs typeface="Times New Roman"/>
                      </a:rPr>
                      <m:t>10</m:t>
                    </m:r>
                  </m:oMath>
                </a14:m>
                <a:r>
                  <a:rPr lang="en-US" sz="3200">
                    <a:solidFill>
                      <a:prstClr val="black"/>
                    </a:solidFill>
                    <a:latin typeface="Times New Roman"/>
                    <a:ea typeface="Calibri"/>
                    <a:cs typeface="Times New Roman"/>
                  </a:rPr>
                  <a:t>cách chọn ra 2 thẻ có tích là số lẻ.</a:t>
                </a:r>
                <a:endParaRPr lang="vi-VN" sz="3200">
                  <a:solidFill>
                    <a:prstClr val="black"/>
                  </a:solidFill>
                  <a:latin typeface="Calibri"/>
                  <a:ea typeface="Calibri"/>
                  <a:cs typeface="Times New Roman"/>
                </a:endParaRPr>
              </a:p>
              <a:p>
                <a:pPr lvl="0">
                  <a:lnSpc>
                    <a:spcPct val="115000"/>
                  </a:lnSpc>
                  <a:spcBef>
                    <a:spcPts val="240"/>
                  </a:spcBef>
                  <a:spcAft>
                    <a:spcPts val="240"/>
                  </a:spcAft>
                </a:pPr>
                <a:r>
                  <a:rPr lang="en-US" sz="3200">
                    <a:solidFill>
                      <a:prstClr val="black"/>
                    </a:solidFill>
                    <a:latin typeface="Times New Roman"/>
                    <a:ea typeface="Calibri"/>
                    <a:cs typeface="Times New Roman"/>
                  </a:rPr>
                  <a:t>Gọi A là biến cố chọn ra 2 thẻ có tích là số chẵn thì</a:t>
                </a:r>
                <a:endParaRPr lang="en-US" sz="3200" smtClean="0">
                  <a:solidFill>
                    <a:prstClr val="black"/>
                  </a:solidFill>
                  <a:latin typeface="Times New Roman"/>
                  <a:ea typeface="Calibri"/>
                  <a:cs typeface="Times New Roman"/>
                </a:endParaRPr>
              </a:p>
              <a:p>
                <a:pPr lvl="0">
                  <a:lnSpc>
                    <a:spcPct val="115000"/>
                  </a:lnSpc>
                  <a:spcBef>
                    <a:spcPts val="240"/>
                  </a:spcBef>
                  <a:spcAft>
                    <a:spcPts val="240"/>
                  </a:spcAft>
                </a:pPr>
                <a:r>
                  <a:rPr lang="en-US" sz="3200">
                    <a:solidFill>
                      <a:prstClr val="black"/>
                    </a:solidFill>
                    <a:latin typeface="Times New Roman"/>
                    <a:ea typeface="Calibri"/>
                    <a:cs typeface="Times New Roman"/>
                  </a:rPr>
                  <a:t> </a:t>
                </a:r>
                <a:r>
                  <a:rPr lang="en-US" sz="3200" smtClean="0">
                    <a:solidFill>
                      <a:prstClr val="black"/>
                    </a:solidFill>
                    <a:latin typeface="Times New Roman"/>
                    <a:ea typeface="Calibri"/>
                    <a:cs typeface="Times New Roman"/>
                  </a:rPr>
                  <a:t>                   </a:t>
                </a:r>
                <a14:m>
                  <m:oMath xmlns:m="http://schemas.openxmlformats.org/officeDocument/2006/math">
                    <m:r>
                      <a:rPr lang="en-US" sz="3200" i="1">
                        <a:solidFill>
                          <a:prstClr val="black"/>
                        </a:solidFill>
                        <a:latin typeface="Cambria Math"/>
                        <a:ea typeface="Calibri"/>
                        <a:cs typeface="Times New Roman"/>
                      </a:rPr>
                      <m:t>𝑃</m:t>
                    </m:r>
                    <m:d>
                      <m:dPr>
                        <m:ctrlPr>
                          <a:rPr lang="vi-VN" sz="3200" i="1">
                            <a:solidFill>
                              <a:prstClr val="black"/>
                            </a:solidFill>
                            <a:latin typeface="Cambria Math"/>
                            <a:ea typeface="Calibri"/>
                            <a:cs typeface="Times New Roman"/>
                          </a:rPr>
                        </m:ctrlPr>
                      </m:dPr>
                      <m:e>
                        <m:r>
                          <a:rPr lang="en-US" sz="3200" i="1">
                            <a:solidFill>
                              <a:prstClr val="black"/>
                            </a:solidFill>
                            <a:latin typeface="Cambria Math"/>
                            <a:ea typeface="Calibri"/>
                            <a:cs typeface="Times New Roman"/>
                          </a:rPr>
                          <m:t>𝐴</m:t>
                        </m:r>
                      </m:e>
                    </m:d>
                    <m:r>
                      <a:rPr lang="en-US" sz="3200" i="1">
                        <a:solidFill>
                          <a:prstClr val="black"/>
                        </a:solidFill>
                        <a:latin typeface="Cambria Math"/>
                        <a:ea typeface="Calibri"/>
                        <a:cs typeface="Times New Roman"/>
                      </a:rPr>
                      <m:t>=</m:t>
                    </m:r>
                    <m:r>
                      <a:rPr lang="en-US" sz="3200" i="1">
                        <a:solidFill>
                          <a:prstClr val="black"/>
                        </a:solidFill>
                        <a:latin typeface="Cambria Math"/>
                        <a:ea typeface="Calibri"/>
                        <a:cs typeface="Times New Roman"/>
                      </a:rPr>
                      <m:t>1</m:t>
                    </m:r>
                    <m:r>
                      <a:rPr lang="en-US" sz="3200" i="1">
                        <a:solidFill>
                          <a:prstClr val="black"/>
                        </a:solidFill>
                        <a:latin typeface="Cambria Math"/>
                        <a:ea typeface="Calibri"/>
                        <a:cs typeface="Times New Roman"/>
                      </a:rPr>
                      <m:t>−</m:t>
                    </m:r>
                    <m:r>
                      <a:rPr lang="en-US" sz="3200" i="1">
                        <a:solidFill>
                          <a:prstClr val="black"/>
                        </a:solidFill>
                        <a:latin typeface="Cambria Math"/>
                        <a:ea typeface="Calibri"/>
                        <a:cs typeface="Times New Roman"/>
                      </a:rPr>
                      <m:t>𝑃</m:t>
                    </m:r>
                    <m:d>
                      <m:dPr>
                        <m:ctrlPr>
                          <a:rPr lang="vi-VN" sz="3200" i="1">
                            <a:solidFill>
                              <a:prstClr val="black"/>
                            </a:solidFill>
                            <a:latin typeface="Cambria Math"/>
                            <a:ea typeface="Calibri"/>
                            <a:cs typeface="Times New Roman"/>
                          </a:rPr>
                        </m:ctrlPr>
                      </m:dPr>
                      <m:e>
                        <m:bar>
                          <m:barPr>
                            <m:pos m:val="top"/>
                            <m:ctrlPr>
                              <a:rPr lang="vi-VN" sz="3200" i="1">
                                <a:solidFill>
                                  <a:prstClr val="black"/>
                                </a:solidFill>
                                <a:latin typeface="Cambria Math"/>
                                <a:ea typeface="Calibri"/>
                                <a:cs typeface="Times New Roman"/>
                              </a:rPr>
                            </m:ctrlPr>
                          </m:barPr>
                          <m:e>
                            <m:r>
                              <a:rPr lang="en-US" sz="3200" i="1">
                                <a:solidFill>
                                  <a:prstClr val="black"/>
                                </a:solidFill>
                                <a:latin typeface="Cambria Math"/>
                                <a:ea typeface="Calibri"/>
                                <a:cs typeface="Times New Roman"/>
                              </a:rPr>
                              <m:t>𝐴</m:t>
                            </m:r>
                          </m:e>
                        </m:bar>
                      </m:e>
                    </m:d>
                    <m:r>
                      <a:rPr lang="en-US" sz="3200" i="1">
                        <a:solidFill>
                          <a:prstClr val="black"/>
                        </a:solidFill>
                        <a:latin typeface="Cambria Math"/>
                        <a:ea typeface="Calibri"/>
                        <a:cs typeface="Times New Roman"/>
                      </a:rPr>
                      <m:t>=</m:t>
                    </m:r>
                    <m:r>
                      <a:rPr lang="en-US" sz="3200" i="1">
                        <a:solidFill>
                          <a:prstClr val="black"/>
                        </a:solidFill>
                        <a:latin typeface="Cambria Math"/>
                        <a:ea typeface="Calibri"/>
                        <a:cs typeface="Times New Roman"/>
                      </a:rPr>
                      <m:t>1</m:t>
                    </m:r>
                    <m:r>
                      <a:rPr lang="en-US" sz="3200" i="1">
                        <a:solidFill>
                          <a:prstClr val="black"/>
                        </a:solidFill>
                        <a:latin typeface="Cambria Math"/>
                        <a:ea typeface="Calibri"/>
                        <a:cs typeface="Times New Roman"/>
                      </a:rPr>
                      <m:t>−</m:t>
                    </m:r>
                    <m:f>
                      <m:fPr>
                        <m:ctrlPr>
                          <a:rPr lang="vi-VN" sz="3200" i="1">
                            <a:solidFill>
                              <a:prstClr val="black"/>
                            </a:solidFill>
                            <a:latin typeface="Cambria Math"/>
                            <a:ea typeface="Calibri"/>
                            <a:cs typeface="Times New Roman"/>
                          </a:rPr>
                        </m:ctrlPr>
                      </m:fPr>
                      <m:num>
                        <m:r>
                          <a:rPr lang="en-US" sz="3200" i="1">
                            <a:solidFill>
                              <a:prstClr val="black"/>
                            </a:solidFill>
                            <a:latin typeface="Cambria Math"/>
                            <a:ea typeface="Calibri"/>
                            <a:cs typeface="Times New Roman"/>
                          </a:rPr>
                          <m:t>10</m:t>
                        </m:r>
                      </m:num>
                      <m:den>
                        <m:r>
                          <a:rPr lang="en-US" sz="3200" i="1">
                            <a:solidFill>
                              <a:prstClr val="black"/>
                            </a:solidFill>
                            <a:latin typeface="Cambria Math"/>
                            <a:ea typeface="Calibri"/>
                            <a:cs typeface="Times New Roman"/>
                          </a:rPr>
                          <m:t>36</m:t>
                        </m:r>
                      </m:den>
                    </m:f>
                    <m:r>
                      <a:rPr lang="en-US" sz="3200" i="1">
                        <a:solidFill>
                          <a:prstClr val="black"/>
                        </a:solidFill>
                        <a:latin typeface="Cambria Math"/>
                        <a:ea typeface="Calibri"/>
                        <a:cs typeface="Times New Roman"/>
                      </a:rPr>
                      <m:t>=</m:t>
                    </m:r>
                    <m:f>
                      <m:fPr>
                        <m:ctrlPr>
                          <a:rPr lang="vi-VN" sz="3200" i="1">
                            <a:solidFill>
                              <a:prstClr val="black"/>
                            </a:solidFill>
                            <a:latin typeface="Cambria Math"/>
                            <a:ea typeface="Calibri"/>
                            <a:cs typeface="Times New Roman"/>
                          </a:rPr>
                        </m:ctrlPr>
                      </m:fPr>
                      <m:num>
                        <m:r>
                          <a:rPr lang="en-US" sz="3200" i="1">
                            <a:solidFill>
                              <a:prstClr val="black"/>
                            </a:solidFill>
                            <a:latin typeface="Cambria Math"/>
                            <a:ea typeface="Calibri"/>
                            <a:cs typeface="Times New Roman"/>
                          </a:rPr>
                          <m:t>26</m:t>
                        </m:r>
                      </m:num>
                      <m:den>
                        <m:r>
                          <a:rPr lang="en-US" sz="3200" i="1">
                            <a:solidFill>
                              <a:prstClr val="black"/>
                            </a:solidFill>
                            <a:latin typeface="Cambria Math"/>
                            <a:ea typeface="Calibri"/>
                            <a:cs typeface="Times New Roman"/>
                          </a:rPr>
                          <m:t>36</m:t>
                        </m:r>
                      </m:den>
                    </m:f>
                  </m:oMath>
                </a14:m>
                <a:r>
                  <a:rPr lang="en-US" sz="3200">
                    <a:solidFill>
                      <a:prstClr val="black"/>
                    </a:solidFill>
                    <a:latin typeface="Times New Roman"/>
                    <a:ea typeface="Calibri"/>
                    <a:cs typeface="Times New Roman"/>
                  </a:rPr>
                  <a:t> </a:t>
                </a:r>
                <a:endParaRPr lang="vi-VN" sz="3200">
                  <a:solidFill>
                    <a:prstClr val="black"/>
                  </a:solidFill>
                  <a:latin typeface="Calibri"/>
                  <a:ea typeface="Calibri"/>
                  <a:cs typeface="Times New Roman"/>
                </a:endParaRPr>
              </a:p>
            </p:txBody>
          </p:sp>
        </mc:Choice>
        <mc:Fallback>
          <p:sp>
            <p:nvSpPr>
              <p:cNvPr id="5" name="Hình chữ nhật 4"/>
              <p:cNvSpPr>
                <a:spLocks noRot="1" noChangeAspect="1" noMove="1" noResize="1" noEditPoints="1" noAdjustHandles="1" noChangeArrowheads="1" noChangeShapeType="1" noTextEdit="1"/>
              </p:cNvSpPr>
              <p:nvPr/>
            </p:nvSpPr>
            <p:spPr>
              <a:xfrm>
                <a:off x="167640" y="2646943"/>
                <a:ext cx="12192000" cy="3499741"/>
              </a:xfrm>
              <a:prstGeom prst="rect">
                <a:avLst/>
              </a:prstGeom>
              <a:blipFill rotWithShape="1">
                <a:blip r:embed="rId3"/>
                <a:stretch>
                  <a:fillRect l="-1300" t="-1568"/>
                </a:stretch>
              </a:blipFill>
            </p:spPr>
            <p:txBody>
              <a:bodyPr/>
              <a:lstStyle/>
              <a:p>
                <a:r>
                  <a:rPr lang="en-US">
                    <a:noFill/>
                  </a:rPr>
                  <a:t> </a:t>
                </a:r>
              </a:p>
            </p:txBody>
          </p:sp>
        </mc:Fallback>
      </mc:AlternateContent>
      <p:sp>
        <p:nvSpPr>
          <p:cNvPr id="6" name="Oval 5"/>
          <p:cNvSpPr/>
          <p:nvPr/>
        </p:nvSpPr>
        <p:spPr>
          <a:xfrm>
            <a:off x="10218508" y="2033849"/>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4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Hình chữ nhật 15"/>
              <p:cNvSpPr/>
              <p:nvPr/>
            </p:nvSpPr>
            <p:spPr>
              <a:xfrm>
                <a:off x="0" y="128064"/>
                <a:ext cx="12192000" cy="2878930"/>
              </a:xfrm>
              <a:prstGeom prst="rect">
                <a:avLst/>
              </a:prstGeom>
            </p:spPr>
            <p:txBody>
              <a:bodyPr wrap="square">
                <a:spAutoFit/>
              </a:bodyPr>
              <a:lstStyle/>
              <a:p>
                <a:pPr indent="-457200" algn="just">
                  <a:lnSpc>
                    <a:spcPct val="115000"/>
                  </a:lnSpc>
                  <a:spcBef>
                    <a:spcPts val="240"/>
                  </a:spcBef>
                  <a:spcAft>
                    <a:spcPts val="240"/>
                  </a:spcAft>
                  <a:tabLst>
                    <a:tab pos="228600" algn="l"/>
                    <a:tab pos="457200" algn="l"/>
                    <a:tab pos="685800" algn="l"/>
                    <a:tab pos="914400" algn="l"/>
                  </a:tabLst>
                </a:pPr>
                <a:r>
                  <a:rPr lang="en-US" smtClean="0">
                    <a:latin typeface="Times New Roman"/>
                    <a:ea typeface="Times New Roman"/>
                    <a:cs typeface="Times New Roman"/>
                  </a:rPr>
                  <a:t> </a:t>
                </a:r>
                <a:r>
                  <a:rPr lang="en-US" sz="2800" b="1">
                    <a:solidFill>
                      <a:srgbClr val="0000FF"/>
                    </a:solidFill>
                    <a:latin typeface="Times New Roman"/>
                    <a:ea typeface="Times New Roman"/>
                    <a:cs typeface="Times New Roman"/>
                  </a:rPr>
                  <a:t>Câu </a:t>
                </a:r>
                <a:r>
                  <a:rPr lang="en-US" sz="2800" b="1" smtClean="0">
                    <a:solidFill>
                      <a:srgbClr val="0000FF"/>
                    </a:solidFill>
                    <a:latin typeface="Times New Roman"/>
                    <a:ea typeface="Times New Roman"/>
                    <a:cs typeface="Times New Roman"/>
                  </a:rPr>
                  <a:t>15. </a:t>
                </a:r>
                <a:r>
                  <a:rPr lang="en-US" sz="2800" smtClean="0">
                    <a:latin typeface="Times New Roman"/>
                    <a:ea typeface="Times New Roman"/>
                    <a:cs typeface="Times New Roman"/>
                  </a:rPr>
                  <a:t>Trong </a:t>
                </a:r>
                <a:r>
                  <a:rPr lang="en-US" sz="2800">
                    <a:latin typeface="Times New Roman"/>
                    <a:ea typeface="Times New Roman"/>
                    <a:cs typeface="Times New Roman"/>
                  </a:rPr>
                  <a:t>mặt phẳng tọa độ </a:t>
                </a:r>
                <a14:m>
                  <m:oMath xmlns:m="http://schemas.openxmlformats.org/officeDocument/2006/math">
                    <m:r>
                      <a:rPr lang="en-US" sz="2800" i="1">
                        <a:effectLst/>
                        <a:latin typeface="Cambria Math"/>
                        <a:ea typeface="Times New Roman"/>
                        <a:cs typeface="Times New Roman"/>
                      </a:rPr>
                      <m:t>𝑂𝑥𝑦</m:t>
                    </m:r>
                  </m:oMath>
                </a14:m>
                <a:r>
                  <a:rPr lang="en-US" sz="2800">
                    <a:effectLst/>
                    <a:latin typeface="Times New Roman"/>
                    <a:ea typeface="Times New Roman"/>
                    <a:cs typeface="Times New Roman"/>
                  </a:rPr>
                  <a:t>. Ở góc phần tư thứ nhất ta lấy </a:t>
                </a:r>
                <a14:m>
                  <m:oMath xmlns:m="http://schemas.openxmlformats.org/officeDocument/2006/math">
                    <m:r>
                      <a:rPr lang="en-US" sz="2800" i="1">
                        <a:effectLst/>
                        <a:latin typeface="Cambria Math"/>
                        <a:ea typeface="Times New Roman"/>
                        <a:cs typeface="Times New Roman"/>
                      </a:rPr>
                      <m:t>2</m:t>
                    </m:r>
                  </m:oMath>
                </a14:m>
                <a:r>
                  <a:rPr lang="en-US" sz="2800">
                    <a:effectLst/>
                    <a:latin typeface="Times New Roman"/>
                    <a:ea typeface="Times New Roman"/>
                    <a:cs typeface="Times New Roman"/>
                  </a:rPr>
                  <a:t> điểm phân biệt; cứ thế ở các góc phần tư thứ hai, thứ ba, thứ tư ta lần lượt lấy  </a:t>
                </a:r>
                <a14:m>
                  <m:oMath xmlns:m="http://schemas.openxmlformats.org/officeDocument/2006/math">
                    <m:sSup>
                      <m:sSupPr>
                        <m:ctrlPr>
                          <a:rPr lang="vi-VN" sz="2800" i="1">
                            <a:effectLst/>
                            <a:latin typeface="Cambria Math"/>
                            <a:ea typeface="Times New Roman"/>
                            <a:cs typeface="Times New Roman"/>
                          </a:rPr>
                        </m:ctrlPr>
                      </m:sSupPr>
                      <m:e>
                        <m:r>
                          <a:rPr lang="en-US" sz="2800" i="1">
                            <a:effectLst/>
                            <a:latin typeface="Cambria Math"/>
                            <a:ea typeface="Times New Roman"/>
                            <a:cs typeface="Times New Roman"/>
                          </a:rPr>
                          <m:t>3</m:t>
                        </m:r>
                        <m:r>
                          <a:rPr lang="en-US" sz="2800" i="1">
                            <a:effectLst/>
                            <a:latin typeface="Cambria Math"/>
                            <a:ea typeface="Times New Roman"/>
                            <a:cs typeface="Times New Roman"/>
                          </a:rPr>
                          <m:t>, </m:t>
                        </m:r>
                        <m:r>
                          <a:rPr lang="en-US" sz="2800" i="1">
                            <a:effectLst/>
                            <a:latin typeface="Cambria Math"/>
                            <a:ea typeface="Calibri"/>
                            <a:cs typeface="Times New Roman"/>
                          </a:rPr>
                          <m:t>4</m:t>
                        </m:r>
                        <m:r>
                          <a:rPr lang="en-US" sz="2800" i="1">
                            <a:effectLst/>
                            <a:latin typeface="Cambria Math"/>
                            <a:ea typeface="Calibri"/>
                            <a:cs typeface="Times New Roman"/>
                          </a:rPr>
                          <m:t>, </m:t>
                        </m:r>
                        <m:r>
                          <a:rPr lang="en-US" sz="2800" i="1">
                            <a:effectLst/>
                            <a:latin typeface="Cambria Math"/>
                            <a:ea typeface="Calibri"/>
                            <a:cs typeface="Times New Roman"/>
                          </a:rPr>
                          <m:t>5</m:t>
                        </m:r>
                      </m:e>
                      <m:sup/>
                    </m:sSup>
                  </m:oMath>
                </a14:m>
                <a:r>
                  <a:rPr lang="en-US" sz="2800">
                    <a:effectLst/>
                    <a:latin typeface="Times New Roman"/>
                    <a:ea typeface="Times New Roman"/>
                    <a:cs typeface="Times New Roman"/>
                  </a:rPr>
                  <a:t> điểm phân biệt (các điểm không nằm trên các trục tọa độ). Trong </a:t>
                </a:r>
                <a14:m>
                  <m:oMath xmlns:m="http://schemas.openxmlformats.org/officeDocument/2006/math">
                    <m:r>
                      <a:rPr lang="en-US" sz="2800" i="1">
                        <a:effectLst/>
                        <a:latin typeface="Cambria Math"/>
                        <a:ea typeface="Times New Roman"/>
                        <a:cs typeface="Times New Roman"/>
                      </a:rPr>
                      <m:t>14</m:t>
                    </m:r>
                  </m:oMath>
                </a14:m>
                <a:r>
                  <a:rPr lang="en-US" sz="2800">
                    <a:effectLst/>
                    <a:latin typeface="Times New Roman"/>
                    <a:ea typeface="Times New Roman"/>
                    <a:cs typeface="Times New Roman"/>
                  </a:rPr>
                  <a:t> điểm đó ta lấy </a:t>
                </a:r>
                <a14:m>
                  <m:oMath xmlns:m="http://schemas.openxmlformats.org/officeDocument/2006/math">
                    <m:r>
                      <a:rPr lang="en-US" sz="2800" i="1">
                        <a:effectLst/>
                        <a:latin typeface="Cambria Math"/>
                        <a:ea typeface="Times New Roman"/>
                        <a:cs typeface="Times New Roman"/>
                      </a:rPr>
                      <m:t>2</m:t>
                    </m:r>
                  </m:oMath>
                </a14:m>
                <a:r>
                  <a:rPr lang="en-US" sz="2800">
                    <a:effectLst/>
                    <a:latin typeface="Times New Roman"/>
                    <a:ea typeface="Times New Roman"/>
                    <a:cs typeface="Times New Roman"/>
                  </a:rPr>
                  <a:t> điểm bất kỳ. Tính xác suất để đoạn thẳng nối hai điểm đó cắt cả hai trục tọa độ.</a:t>
                </a:r>
                <a:endParaRPr lang="vi-VN" sz="2800">
                  <a:effectLst/>
                  <a:latin typeface="Calibri"/>
                  <a:ea typeface="Calibri"/>
                  <a:cs typeface="Times New Roman"/>
                </a:endParaRPr>
              </a:p>
              <a:p>
                <a:pPr algn="just">
                  <a:lnSpc>
                    <a:spcPct val="115000"/>
                  </a:lnSpc>
                  <a:spcBef>
                    <a:spcPts val="240"/>
                  </a:spcBef>
                  <a:spcAft>
                    <a:spcPts val="240"/>
                  </a:spcAft>
                  <a:tabLst>
                    <a:tab pos="1596390" algn="l"/>
                    <a:tab pos="2160270" algn="l"/>
                    <a:tab pos="3599815" algn="l"/>
                    <a:tab pos="5039995" algn="l"/>
                  </a:tabLst>
                </a:pPr>
                <a:r>
                  <a:rPr lang="en-GB" sz="2800" b="1">
                    <a:solidFill>
                      <a:srgbClr val="0000FF"/>
                    </a:solidFill>
                    <a:latin typeface="Times New Roman"/>
                    <a:ea typeface="Times New Roman"/>
                    <a:cs typeface="Times New Roman"/>
                  </a:rPr>
                  <a:t>                A. </a:t>
                </a:r>
                <a14:m>
                  <m:oMath xmlns:m="http://schemas.openxmlformats.org/officeDocument/2006/math">
                    <m:f>
                      <m:fPr>
                        <m:ctrlPr>
                          <a:rPr lang="vi-VN" sz="2800" i="1">
                            <a:effectLst/>
                            <a:latin typeface="Cambria Math"/>
                            <a:ea typeface="Calibri"/>
                            <a:cs typeface="Times New Roman"/>
                          </a:rPr>
                        </m:ctrlPr>
                      </m:fPr>
                      <m:num>
                        <m:r>
                          <a:rPr lang="en-GB" sz="2800" i="1">
                            <a:effectLst/>
                            <a:latin typeface="Cambria Math"/>
                            <a:ea typeface="Calibri"/>
                            <a:cs typeface="Times New Roman"/>
                          </a:rPr>
                          <m:t>33</m:t>
                        </m:r>
                      </m:num>
                      <m:den>
                        <m:r>
                          <a:rPr lang="en-GB" sz="2800" i="1">
                            <a:effectLst/>
                            <a:latin typeface="Cambria Math"/>
                            <a:ea typeface="Calibri"/>
                            <a:cs typeface="Times New Roman"/>
                          </a:rPr>
                          <m:t>45</m:t>
                        </m:r>
                      </m:den>
                    </m:f>
                  </m:oMath>
                </a14:m>
                <a:r>
                  <a:rPr lang="en-GB" sz="2800">
                    <a:effectLst/>
                    <a:latin typeface="Times New Roman"/>
                    <a:ea typeface="Calibri"/>
                    <a:cs typeface="Times New Roman"/>
                  </a:rPr>
                  <a:t>  	</a:t>
                </a:r>
                <a:r>
                  <a:rPr lang="en-GB" sz="2800" b="1">
                    <a:solidFill>
                      <a:srgbClr val="0000FF"/>
                    </a:solidFill>
                    <a:latin typeface="Times New Roman"/>
                    <a:ea typeface="Times New Roman"/>
                    <a:cs typeface="Times New Roman"/>
                  </a:rPr>
                  <a:t>B. </a:t>
                </a:r>
                <a14:m>
                  <m:oMath xmlns:m="http://schemas.openxmlformats.org/officeDocument/2006/math">
                    <m:f>
                      <m:fPr>
                        <m:ctrlPr>
                          <a:rPr lang="vi-VN" sz="2800" i="1">
                            <a:effectLst/>
                            <a:latin typeface="Cambria Math"/>
                            <a:ea typeface="Calibri"/>
                            <a:cs typeface="Times New Roman"/>
                          </a:rPr>
                        </m:ctrlPr>
                      </m:fPr>
                      <m:num>
                        <m:r>
                          <a:rPr lang="en-GB" sz="2800" i="1">
                            <a:effectLst/>
                            <a:latin typeface="Cambria Math"/>
                            <a:ea typeface="Calibri"/>
                            <a:cs typeface="Times New Roman"/>
                          </a:rPr>
                          <m:t>17</m:t>
                        </m:r>
                      </m:num>
                      <m:den>
                        <m:r>
                          <a:rPr lang="en-GB" sz="2800" i="1">
                            <a:effectLst/>
                            <a:latin typeface="Cambria Math"/>
                            <a:ea typeface="Calibri"/>
                            <a:cs typeface="Times New Roman"/>
                          </a:rPr>
                          <m:t>14</m:t>
                        </m:r>
                      </m:den>
                    </m:f>
                  </m:oMath>
                </a14:m>
                <a:r>
                  <a:rPr lang="en-GB" sz="2800">
                    <a:effectLst/>
                    <a:latin typeface="Times New Roman"/>
                    <a:ea typeface="Calibri"/>
                    <a:cs typeface="Times New Roman"/>
                  </a:rPr>
                  <a:t> 	                     </a:t>
                </a:r>
                <a:r>
                  <a:rPr lang="en-GB" sz="2800" b="1">
                    <a:solidFill>
                      <a:srgbClr val="0000FF"/>
                    </a:solidFill>
                    <a:latin typeface="Times New Roman"/>
                    <a:ea typeface="Times New Roman"/>
                    <a:cs typeface="Times New Roman"/>
                  </a:rPr>
                  <a:t> C.</a:t>
                </a:r>
                <a:r>
                  <a:rPr lang="en-GB" sz="2800" b="1" smtClean="0">
                    <a:solidFill>
                      <a:srgbClr val="0000FF"/>
                    </a:solidFill>
                    <a:latin typeface="Times New Roman"/>
                    <a:ea typeface="Times New Roman"/>
                    <a:cs typeface="Times New Roman"/>
                  </a:rPr>
                  <a:t> </a:t>
                </a:r>
                <a14:m>
                  <m:oMath xmlns:m="http://schemas.openxmlformats.org/officeDocument/2006/math">
                    <m:f>
                      <m:fPr>
                        <m:ctrlPr>
                          <a:rPr lang="vi-VN" sz="2800" i="1">
                            <a:effectLst/>
                            <a:latin typeface="Cambria Math"/>
                            <a:ea typeface="Calibri"/>
                            <a:cs typeface="Times New Roman"/>
                          </a:rPr>
                        </m:ctrlPr>
                      </m:fPr>
                      <m:num>
                        <m:r>
                          <a:rPr lang="en-GB" sz="2800" i="1">
                            <a:effectLst/>
                            <a:latin typeface="Cambria Math"/>
                            <a:ea typeface="Calibri"/>
                            <a:cs typeface="Times New Roman"/>
                          </a:rPr>
                          <m:t>23</m:t>
                        </m:r>
                      </m:num>
                      <m:den>
                        <m:r>
                          <a:rPr lang="en-GB" sz="2800" i="1">
                            <a:effectLst/>
                            <a:latin typeface="Cambria Math"/>
                            <a:ea typeface="Calibri"/>
                            <a:cs typeface="Times New Roman"/>
                          </a:rPr>
                          <m:t>91</m:t>
                        </m:r>
                      </m:den>
                    </m:f>
                  </m:oMath>
                </a14:m>
                <a:r>
                  <a:rPr lang="en-GB" sz="2800">
                    <a:effectLst/>
                    <a:latin typeface="Times New Roman"/>
                    <a:ea typeface="Calibri"/>
                    <a:cs typeface="Times New Roman"/>
                  </a:rPr>
                  <a:t>              	</a:t>
                </a:r>
                <a:r>
                  <a:rPr lang="en-GB" sz="2800" b="1">
                    <a:solidFill>
                      <a:srgbClr val="0000FF"/>
                    </a:solidFill>
                    <a:latin typeface="Times New Roman"/>
                    <a:ea typeface="Times New Roman"/>
                    <a:cs typeface="Times New Roman"/>
                  </a:rPr>
                  <a:t>D.</a:t>
                </a:r>
                <a:r>
                  <a:rPr lang="en-GB" sz="2800" b="1" smtClean="0">
                    <a:solidFill>
                      <a:srgbClr val="0000FF"/>
                    </a:solidFill>
                    <a:latin typeface="Times New Roman"/>
                    <a:ea typeface="Times New Roman"/>
                    <a:cs typeface="Times New Roman"/>
                  </a:rPr>
                  <a:t> </a:t>
                </a:r>
                <a14:m>
                  <m:oMath xmlns:m="http://schemas.openxmlformats.org/officeDocument/2006/math">
                    <m:f>
                      <m:fPr>
                        <m:ctrlPr>
                          <a:rPr lang="vi-VN" sz="2800" i="1">
                            <a:effectLst/>
                            <a:latin typeface="Cambria Math"/>
                            <a:ea typeface="Calibri"/>
                            <a:cs typeface="Times New Roman"/>
                          </a:rPr>
                        </m:ctrlPr>
                      </m:fPr>
                      <m:num>
                        <m:r>
                          <a:rPr lang="en-GB" sz="2800" i="1">
                            <a:effectLst/>
                            <a:latin typeface="Cambria Math"/>
                            <a:ea typeface="Calibri"/>
                            <a:cs typeface="Times New Roman"/>
                          </a:rPr>
                          <m:t>15</m:t>
                        </m:r>
                      </m:num>
                      <m:den>
                        <m:r>
                          <a:rPr lang="en-GB" sz="2800" i="1">
                            <a:effectLst/>
                            <a:latin typeface="Cambria Math"/>
                            <a:ea typeface="Calibri"/>
                            <a:cs typeface="Times New Roman"/>
                          </a:rPr>
                          <m:t>46</m:t>
                        </m:r>
                      </m:den>
                    </m:f>
                  </m:oMath>
                </a14:m>
                <a:r>
                  <a:rPr lang="en-GB" sz="2800">
                    <a:effectLst/>
                    <a:latin typeface="Times New Roman"/>
                    <a:ea typeface="Calibri"/>
                    <a:cs typeface="Times New Roman"/>
                  </a:rPr>
                  <a:t>   </a:t>
                </a:r>
                <a:endParaRPr lang="vi-VN" sz="2800">
                  <a:effectLst/>
                  <a:latin typeface="Calibri"/>
                  <a:ea typeface="Calibri"/>
                  <a:cs typeface="Times New Roman"/>
                </a:endParaRPr>
              </a:p>
            </p:txBody>
          </p:sp>
        </mc:Choice>
        <mc:Fallback xmlns="">
          <p:sp>
            <p:nvSpPr>
              <p:cNvPr id="16" name="Hình chữ nhật 15"/>
              <p:cNvSpPr>
                <a:spLocks noRot="1" noChangeAspect="1" noMove="1" noResize="1" noEditPoints="1" noAdjustHandles="1" noChangeArrowheads="1" noChangeShapeType="1" noTextEdit="1"/>
              </p:cNvSpPr>
              <p:nvPr/>
            </p:nvSpPr>
            <p:spPr>
              <a:xfrm>
                <a:off x="0" y="128064"/>
                <a:ext cx="12192000" cy="2878930"/>
              </a:xfrm>
              <a:prstGeom prst="rect">
                <a:avLst/>
              </a:prstGeom>
              <a:blipFill rotWithShape="1">
                <a:blip r:embed="rId2"/>
                <a:stretch>
                  <a:fillRect l="-1000" t="-1271" r="-1000" b="-16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Hình chữ nhật 16"/>
              <p:cNvSpPr/>
              <p:nvPr/>
            </p:nvSpPr>
            <p:spPr>
              <a:xfrm>
                <a:off x="0" y="3033660"/>
                <a:ext cx="12192000" cy="3761222"/>
              </a:xfrm>
              <a:prstGeom prst="rect">
                <a:avLst/>
              </a:prstGeom>
            </p:spPr>
            <p:txBody>
              <a:bodyPr wrap="square">
                <a:spAutoFit/>
              </a:bodyPr>
              <a:lstStyle/>
              <a:p>
                <a:pPr lvl="0" algn="just">
                  <a:lnSpc>
                    <a:spcPct val="115000"/>
                  </a:lnSpc>
                  <a:spcAft>
                    <a:spcPts val="1000"/>
                  </a:spcAft>
                  <a:tabLst>
                    <a:tab pos="0" algn="l"/>
                    <a:tab pos="2160270" algn="l"/>
                    <a:tab pos="3599815" algn="l"/>
                    <a:tab pos="5039995" algn="l"/>
                  </a:tabLst>
                </a:pPr>
                <a:r>
                  <a:rPr lang="pt-BR" sz="2800" b="1">
                    <a:solidFill>
                      <a:srgbClr val="0000FF"/>
                    </a:solidFill>
                    <a:latin typeface="Times New Roman"/>
                    <a:ea typeface="Times New Roman"/>
                    <a:cs typeface="Times New Roman"/>
                  </a:rPr>
                  <a:t>Lời </a:t>
                </a:r>
                <a:r>
                  <a:rPr lang="pt-BR" sz="2800" b="1" smtClean="0">
                    <a:solidFill>
                      <a:srgbClr val="0000FF"/>
                    </a:solidFill>
                    <a:latin typeface="Times New Roman"/>
                    <a:ea typeface="Times New Roman"/>
                    <a:cs typeface="Times New Roman"/>
                  </a:rPr>
                  <a:t>giải. </a:t>
                </a:r>
                <a:r>
                  <a:rPr lang="en-US" sz="2800" smtClean="0">
                    <a:solidFill>
                      <a:prstClr val="black"/>
                    </a:solidFill>
                    <a:latin typeface="Times New Roman"/>
                    <a:ea typeface="Times New Roman"/>
                    <a:cs typeface="Times New Roman"/>
                  </a:rPr>
                  <a:t>Số </a:t>
                </a:r>
                <a:r>
                  <a:rPr lang="en-US" sz="2800">
                    <a:solidFill>
                      <a:prstClr val="black"/>
                    </a:solidFill>
                    <a:latin typeface="Times New Roman"/>
                    <a:ea typeface="Times New Roman"/>
                    <a:cs typeface="Times New Roman"/>
                  </a:rPr>
                  <a:t>phần tử của không gian mẫu là </a:t>
                </a:r>
                <a14:m>
                  <m:oMath xmlns:m="http://schemas.openxmlformats.org/officeDocument/2006/math">
                    <m:r>
                      <a:rPr lang="en-US" sz="2800" i="1">
                        <a:solidFill>
                          <a:prstClr val="black"/>
                        </a:solidFill>
                        <a:latin typeface="Cambria Math"/>
                        <a:ea typeface="Times New Roman"/>
                        <a:cs typeface="Times New Roman"/>
                      </a:rPr>
                      <m:t>𝑛</m:t>
                    </m:r>
                    <m:r>
                      <a:rPr lang="en-US" sz="2800" i="1">
                        <a:solidFill>
                          <a:prstClr val="black"/>
                        </a:solidFill>
                        <a:latin typeface="Cambria Math"/>
                        <a:ea typeface="Times New Roman"/>
                        <a:cs typeface="Times New Roman"/>
                      </a:rPr>
                      <m:t>(</m:t>
                    </m:r>
                    <m:r>
                      <a:rPr lang="en-US" sz="2800" i="1">
                        <a:solidFill>
                          <a:prstClr val="black"/>
                        </a:solidFill>
                        <a:latin typeface="Cambria Math"/>
                        <a:ea typeface="Times New Roman"/>
                        <a:cs typeface="Times New Roman"/>
                      </a:rPr>
                      <m:t>𝛺</m:t>
                    </m:r>
                    <m:r>
                      <a:rPr lang="en-US" sz="2800" i="1">
                        <a:solidFill>
                          <a:prstClr val="black"/>
                        </a:solidFill>
                        <a:latin typeface="Cambria Math"/>
                        <a:ea typeface="Times New Roman"/>
                        <a:cs typeface="Times New Roman"/>
                      </a:rPr>
                      <m:t>)=</m:t>
                    </m:r>
                    <m:sSubSup>
                      <m:sSubSupPr>
                        <m:ctrlPr>
                          <a:rPr lang="vi-VN" sz="2800" i="1">
                            <a:solidFill>
                              <a:prstClr val="black"/>
                            </a:solidFill>
                            <a:latin typeface="Cambria Math"/>
                            <a:ea typeface="Times New Roman"/>
                            <a:cs typeface="Times New Roman"/>
                          </a:rPr>
                        </m:ctrlPr>
                      </m:sSubSupPr>
                      <m:e>
                        <m:r>
                          <a:rPr lang="en-US" sz="2800" i="1">
                            <a:solidFill>
                              <a:prstClr val="black"/>
                            </a:solidFill>
                            <a:latin typeface="Cambria Math"/>
                            <a:ea typeface="Times New Roman"/>
                            <a:cs typeface="Times New Roman"/>
                          </a:rPr>
                          <m:t>𝐶</m:t>
                        </m:r>
                      </m:e>
                      <m:sub>
                        <m:r>
                          <a:rPr lang="en-US" sz="2800" i="1">
                            <a:solidFill>
                              <a:prstClr val="black"/>
                            </a:solidFill>
                            <a:latin typeface="Cambria Math"/>
                            <a:ea typeface="Times New Roman"/>
                            <a:cs typeface="Times New Roman"/>
                          </a:rPr>
                          <m:t>14</m:t>
                        </m:r>
                      </m:sub>
                      <m:sup>
                        <m:r>
                          <a:rPr lang="en-US" sz="2800" i="1">
                            <a:solidFill>
                              <a:prstClr val="black"/>
                            </a:solidFill>
                            <a:latin typeface="Cambria Math"/>
                            <a:ea typeface="Times New Roman"/>
                            <a:cs typeface="Times New Roman"/>
                          </a:rPr>
                          <m:t>2</m:t>
                        </m:r>
                      </m:sup>
                    </m:sSubSup>
                    <m:r>
                      <a:rPr lang="en-US" sz="2800" i="1">
                        <a:solidFill>
                          <a:prstClr val="black"/>
                        </a:solidFill>
                        <a:latin typeface="Cambria Math"/>
                        <a:ea typeface="Times New Roman"/>
                        <a:cs typeface="Times New Roman"/>
                      </a:rPr>
                      <m:t>=</m:t>
                    </m:r>
                    <m:r>
                      <a:rPr lang="en-US" sz="2800" i="1">
                        <a:solidFill>
                          <a:prstClr val="black"/>
                        </a:solidFill>
                        <a:latin typeface="Cambria Math"/>
                        <a:ea typeface="Times New Roman"/>
                        <a:cs typeface="Times New Roman"/>
                      </a:rPr>
                      <m:t>91</m:t>
                    </m:r>
                  </m:oMath>
                </a14:m>
                <a:r>
                  <a:rPr lang="en-US" sz="2800">
                    <a:solidFill>
                      <a:prstClr val="black"/>
                    </a:solidFill>
                    <a:latin typeface="Times New Roman"/>
                    <a:ea typeface="Times New Roman"/>
                    <a:cs typeface="Times New Roman"/>
                  </a:rPr>
                  <a:t>.</a:t>
                </a:r>
                <a:endParaRPr lang="vi-VN" sz="2800">
                  <a:solidFill>
                    <a:prstClr val="black"/>
                  </a:solidFill>
                  <a:latin typeface="Calibri"/>
                  <a:ea typeface="Calibri"/>
                  <a:cs typeface="Times New Roman"/>
                </a:endParaRPr>
              </a:p>
              <a:p>
                <a:pPr lvl="0" algn="just">
                  <a:lnSpc>
                    <a:spcPct val="115000"/>
                  </a:lnSpc>
                  <a:spcBef>
                    <a:spcPts val="240"/>
                  </a:spcBef>
                  <a:spcAft>
                    <a:spcPts val="240"/>
                  </a:spcAft>
                  <a:tabLst>
                    <a:tab pos="0" algn="l"/>
                  </a:tabLst>
                </a:pPr>
                <a:r>
                  <a:rPr lang="en-US" sz="2800">
                    <a:solidFill>
                      <a:prstClr val="black"/>
                    </a:solidFill>
                    <a:latin typeface="Times New Roman"/>
                    <a:ea typeface="Times New Roman"/>
                    <a:cs typeface="Times New Roman"/>
                  </a:rPr>
                  <a:t>Gọi </a:t>
                </a:r>
                <a14:m>
                  <m:oMath xmlns:m="http://schemas.openxmlformats.org/officeDocument/2006/math">
                    <m:r>
                      <a:rPr lang="en-US" sz="2800" i="1">
                        <a:solidFill>
                          <a:prstClr val="black"/>
                        </a:solidFill>
                        <a:latin typeface="Cambria Math"/>
                        <a:ea typeface="Times New Roman"/>
                        <a:cs typeface="Times New Roman"/>
                      </a:rPr>
                      <m:t>𝐴</m:t>
                    </m:r>
                  </m:oMath>
                </a14:m>
                <a:r>
                  <a:rPr lang="en-US" sz="2800">
                    <a:solidFill>
                      <a:prstClr val="black"/>
                    </a:solidFill>
                    <a:latin typeface="Times New Roman"/>
                    <a:ea typeface="Times New Roman"/>
                    <a:cs typeface="Times New Roman"/>
                  </a:rPr>
                  <a:t> là biến cố </a:t>
                </a:r>
                <a14:m>
                  <m:oMath xmlns:m="http://schemas.openxmlformats.org/officeDocument/2006/math">
                    <m:r>
                      <a:rPr lang="en-US" sz="2800" i="1">
                        <a:solidFill>
                          <a:prstClr val="black"/>
                        </a:solidFill>
                        <a:latin typeface="Cambria Math"/>
                        <a:ea typeface="Times New Roman"/>
                        <a:cs typeface="Times New Roman"/>
                      </a:rPr>
                      <m:t>′′</m:t>
                    </m:r>
                  </m:oMath>
                </a14:m>
                <a:r>
                  <a:rPr lang="en-US" sz="2800">
                    <a:solidFill>
                      <a:prstClr val="black"/>
                    </a:solidFill>
                    <a:latin typeface="Times New Roman"/>
                    <a:ea typeface="Times New Roman"/>
                    <a:cs typeface="Times New Roman"/>
                  </a:rPr>
                  <a:t>Đoạn thẳng nối </a:t>
                </a:r>
                <a14:m>
                  <m:oMath xmlns:m="http://schemas.openxmlformats.org/officeDocument/2006/math">
                    <m:r>
                      <a:rPr lang="en-US" sz="2800" i="1">
                        <a:solidFill>
                          <a:prstClr val="black"/>
                        </a:solidFill>
                        <a:latin typeface="Cambria Math"/>
                        <a:ea typeface="Times New Roman"/>
                        <a:cs typeface="Times New Roman"/>
                      </a:rPr>
                      <m:t>2</m:t>
                    </m:r>
                  </m:oMath>
                </a14:m>
                <a:r>
                  <a:rPr lang="en-US" sz="2800">
                    <a:solidFill>
                      <a:prstClr val="black"/>
                    </a:solidFill>
                    <a:latin typeface="Times New Roman"/>
                    <a:ea typeface="Times New Roman"/>
                    <a:cs typeface="Times New Roman"/>
                  </a:rPr>
                  <a:t> điểm được chọn cắt cả hai trục tọa độ</a:t>
                </a:r>
                <a14:m>
                  <m:oMath xmlns:m="http://schemas.openxmlformats.org/officeDocument/2006/math">
                    <m:r>
                      <a:rPr lang="en-US" sz="2800" i="1">
                        <a:solidFill>
                          <a:prstClr val="black"/>
                        </a:solidFill>
                        <a:latin typeface="Cambria Math"/>
                        <a:ea typeface="Times New Roman"/>
                        <a:cs typeface="Times New Roman"/>
                      </a:rPr>
                      <m:t>′′</m:t>
                    </m:r>
                  </m:oMath>
                </a14:m>
                <a:r>
                  <a:rPr lang="en-US" sz="2800">
                    <a:solidFill>
                      <a:prstClr val="black"/>
                    </a:solidFill>
                    <a:latin typeface="Times New Roman"/>
                    <a:ea typeface="Times New Roman"/>
                    <a:cs typeface="Times New Roman"/>
                  </a:rPr>
                  <a:t>. </a:t>
                </a:r>
                <a:endParaRPr lang="vi-VN" sz="2800">
                  <a:solidFill>
                    <a:prstClr val="black"/>
                  </a:solidFill>
                  <a:latin typeface="Calibri"/>
                  <a:ea typeface="Calibri"/>
                  <a:cs typeface="Times New Roman"/>
                </a:endParaRPr>
              </a:p>
              <a:p>
                <a:pPr lvl="0" algn="just">
                  <a:lnSpc>
                    <a:spcPct val="115000"/>
                  </a:lnSpc>
                  <a:spcBef>
                    <a:spcPts val="240"/>
                  </a:spcBef>
                  <a:spcAft>
                    <a:spcPts val="240"/>
                  </a:spcAft>
                  <a:tabLst>
                    <a:tab pos="0" algn="l"/>
                  </a:tabLst>
                </a:pPr>
                <a:r>
                  <a:rPr lang="en-US" sz="2800">
                    <a:solidFill>
                      <a:prstClr val="black"/>
                    </a:solidFill>
                    <a:latin typeface="Times New Roman"/>
                    <a:ea typeface="Times New Roman"/>
                    <a:cs typeface="Times New Roman"/>
                  </a:rPr>
                  <a:t>Hai đầu đoạn thẳng ở góc phần tư thứ nhất và thứ ba, có </a:t>
                </a:r>
                <a14:m>
                  <m:oMath xmlns:m="http://schemas.openxmlformats.org/officeDocument/2006/math">
                    <m:sSubSup>
                      <m:sSubSupPr>
                        <m:ctrlPr>
                          <a:rPr lang="vi-VN" sz="2800" i="1">
                            <a:solidFill>
                              <a:prstClr val="black"/>
                            </a:solidFill>
                            <a:latin typeface="Cambria Math"/>
                            <a:ea typeface="Times New Roman"/>
                            <a:cs typeface="Times New Roman"/>
                          </a:rPr>
                        </m:ctrlPr>
                      </m:sSubSupPr>
                      <m:e>
                        <m:r>
                          <a:rPr lang="en-US" sz="2800" i="1">
                            <a:solidFill>
                              <a:prstClr val="black"/>
                            </a:solidFill>
                            <a:latin typeface="Cambria Math"/>
                            <a:ea typeface="Times New Roman"/>
                            <a:cs typeface="Times New Roman"/>
                          </a:rPr>
                          <m:t>𝐶</m:t>
                        </m:r>
                      </m:e>
                      <m:sub>
                        <m:r>
                          <a:rPr lang="en-US" sz="2800" i="1">
                            <a:solidFill>
                              <a:prstClr val="black"/>
                            </a:solidFill>
                            <a:latin typeface="Cambria Math"/>
                            <a:ea typeface="Times New Roman"/>
                            <a:cs typeface="Times New Roman"/>
                          </a:rPr>
                          <m:t>2</m:t>
                        </m:r>
                      </m:sub>
                      <m:sup>
                        <m:r>
                          <a:rPr lang="en-US" sz="2800" i="1">
                            <a:solidFill>
                              <a:prstClr val="black"/>
                            </a:solidFill>
                            <a:latin typeface="Cambria Math"/>
                            <a:ea typeface="Times New Roman"/>
                            <a:cs typeface="Times New Roman"/>
                          </a:rPr>
                          <m:t>1</m:t>
                        </m:r>
                      </m:sup>
                    </m:sSubSup>
                    <m:sSubSup>
                      <m:sSubSupPr>
                        <m:ctrlPr>
                          <a:rPr lang="vi-VN" sz="2800" i="1">
                            <a:solidFill>
                              <a:prstClr val="black"/>
                            </a:solidFill>
                            <a:latin typeface="Cambria Math"/>
                            <a:ea typeface="Times New Roman"/>
                            <a:cs typeface="Times New Roman"/>
                          </a:rPr>
                        </m:ctrlPr>
                      </m:sSubSupPr>
                      <m:e>
                        <m:r>
                          <a:rPr lang="en-US" sz="2800" i="1">
                            <a:solidFill>
                              <a:prstClr val="black"/>
                            </a:solidFill>
                            <a:latin typeface="Cambria Math"/>
                            <a:ea typeface="Times New Roman"/>
                            <a:cs typeface="Times New Roman"/>
                          </a:rPr>
                          <m:t>𝐶</m:t>
                        </m:r>
                      </m:e>
                      <m:sub>
                        <m:r>
                          <a:rPr lang="en-US" sz="2800" i="1">
                            <a:solidFill>
                              <a:prstClr val="black"/>
                            </a:solidFill>
                            <a:latin typeface="Cambria Math"/>
                            <a:ea typeface="Times New Roman"/>
                            <a:cs typeface="Times New Roman"/>
                          </a:rPr>
                          <m:t>4</m:t>
                        </m:r>
                      </m:sub>
                      <m:sup>
                        <m:r>
                          <a:rPr lang="en-US" sz="2800" i="1">
                            <a:solidFill>
                              <a:prstClr val="black"/>
                            </a:solidFill>
                            <a:latin typeface="Cambria Math"/>
                            <a:ea typeface="Times New Roman"/>
                            <a:cs typeface="Times New Roman"/>
                          </a:rPr>
                          <m:t>1</m:t>
                        </m:r>
                      </m:sup>
                    </m:sSubSup>
                  </m:oMath>
                </a14:m>
                <a:r>
                  <a:rPr lang="en-US" sz="2800">
                    <a:solidFill>
                      <a:prstClr val="black"/>
                    </a:solidFill>
                    <a:latin typeface="Times New Roman"/>
                    <a:ea typeface="Times New Roman"/>
                    <a:cs typeface="Times New Roman"/>
                  </a:rPr>
                  <a:t> cách.</a:t>
                </a:r>
                <a:endParaRPr lang="vi-VN" sz="2800">
                  <a:solidFill>
                    <a:prstClr val="black"/>
                  </a:solidFill>
                  <a:latin typeface="Calibri"/>
                  <a:ea typeface="Calibri"/>
                  <a:cs typeface="Times New Roman"/>
                </a:endParaRPr>
              </a:p>
              <a:p>
                <a:pPr lvl="0" algn="just">
                  <a:lnSpc>
                    <a:spcPct val="115000"/>
                  </a:lnSpc>
                  <a:spcBef>
                    <a:spcPts val="240"/>
                  </a:spcBef>
                  <a:spcAft>
                    <a:spcPts val="240"/>
                  </a:spcAft>
                  <a:tabLst>
                    <a:tab pos="0" algn="l"/>
                  </a:tabLst>
                </a:pPr>
                <a:r>
                  <a:rPr lang="en-US" sz="2800">
                    <a:solidFill>
                      <a:prstClr val="black"/>
                    </a:solidFill>
                    <a:latin typeface="Times New Roman"/>
                    <a:ea typeface="Times New Roman"/>
                    <a:cs typeface="Times New Roman"/>
                  </a:rPr>
                  <a:t>Hai đầu đoạn thẳng ở góc phần tư thứ hai và thứ tư, có </a:t>
                </a:r>
                <a14:m>
                  <m:oMath xmlns:m="http://schemas.openxmlformats.org/officeDocument/2006/math">
                    <m:sSubSup>
                      <m:sSubSupPr>
                        <m:ctrlPr>
                          <a:rPr lang="vi-VN" sz="2800" i="1">
                            <a:solidFill>
                              <a:prstClr val="black"/>
                            </a:solidFill>
                            <a:latin typeface="Cambria Math"/>
                            <a:ea typeface="Times New Roman"/>
                            <a:cs typeface="Times New Roman"/>
                          </a:rPr>
                        </m:ctrlPr>
                      </m:sSubSupPr>
                      <m:e>
                        <m:r>
                          <a:rPr lang="en-US" sz="2800" i="1">
                            <a:solidFill>
                              <a:prstClr val="black"/>
                            </a:solidFill>
                            <a:latin typeface="Cambria Math"/>
                            <a:ea typeface="Times New Roman"/>
                            <a:cs typeface="Times New Roman"/>
                          </a:rPr>
                          <m:t>𝐶</m:t>
                        </m:r>
                      </m:e>
                      <m:sub>
                        <m:r>
                          <a:rPr lang="en-US" sz="2800" i="1">
                            <a:solidFill>
                              <a:prstClr val="black"/>
                            </a:solidFill>
                            <a:latin typeface="Cambria Math"/>
                            <a:ea typeface="Times New Roman"/>
                            <a:cs typeface="Times New Roman"/>
                          </a:rPr>
                          <m:t>3</m:t>
                        </m:r>
                      </m:sub>
                      <m:sup>
                        <m:r>
                          <a:rPr lang="en-US" sz="2800" i="1">
                            <a:solidFill>
                              <a:prstClr val="black"/>
                            </a:solidFill>
                            <a:latin typeface="Cambria Math"/>
                            <a:ea typeface="Times New Roman"/>
                            <a:cs typeface="Times New Roman"/>
                          </a:rPr>
                          <m:t>1</m:t>
                        </m:r>
                      </m:sup>
                    </m:sSubSup>
                    <m:sSubSup>
                      <m:sSubSupPr>
                        <m:ctrlPr>
                          <a:rPr lang="vi-VN" sz="2800" i="1">
                            <a:solidFill>
                              <a:prstClr val="black"/>
                            </a:solidFill>
                            <a:latin typeface="Cambria Math"/>
                            <a:ea typeface="Times New Roman"/>
                            <a:cs typeface="Times New Roman"/>
                          </a:rPr>
                        </m:ctrlPr>
                      </m:sSubSupPr>
                      <m:e>
                        <m:r>
                          <a:rPr lang="en-US" sz="2800" i="1">
                            <a:solidFill>
                              <a:prstClr val="black"/>
                            </a:solidFill>
                            <a:latin typeface="Cambria Math"/>
                            <a:ea typeface="Times New Roman"/>
                            <a:cs typeface="Times New Roman"/>
                          </a:rPr>
                          <m:t>𝐶</m:t>
                        </m:r>
                      </m:e>
                      <m:sub>
                        <m:r>
                          <a:rPr lang="en-US" sz="2800" i="1">
                            <a:solidFill>
                              <a:prstClr val="black"/>
                            </a:solidFill>
                            <a:latin typeface="Cambria Math"/>
                            <a:ea typeface="Times New Roman"/>
                            <a:cs typeface="Times New Roman"/>
                          </a:rPr>
                          <m:t>5</m:t>
                        </m:r>
                      </m:sub>
                      <m:sup>
                        <m:r>
                          <a:rPr lang="en-US" sz="2800" i="1">
                            <a:solidFill>
                              <a:prstClr val="black"/>
                            </a:solidFill>
                            <a:latin typeface="Cambria Math"/>
                            <a:ea typeface="Times New Roman"/>
                            <a:cs typeface="Times New Roman"/>
                          </a:rPr>
                          <m:t>1</m:t>
                        </m:r>
                      </m:sup>
                    </m:sSubSup>
                  </m:oMath>
                </a14:m>
                <a:r>
                  <a:rPr lang="en-US" sz="2800">
                    <a:solidFill>
                      <a:prstClr val="black"/>
                    </a:solidFill>
                    <a:latin typeface="Times New Roman"/>
                    <a:ea typeface="Times New Roman"/>
                    <a:cs typeface="Times New Roman"/>
                  </a:rPr>
                  <a:t> cách.</a:t>
                </a:r>
                <a:endParaRPr lang="vi-VN" sz="2800">
                  <a:solidFill>
                    <a:prstClr val="black"/>
                  </a:solidFill>
                  <a:latin typeface="Calibri"/>
                  <a:ea typeface="Calibri"/>
                  <a:cs typeface="Times New Roman"/>
                </a:endParaRPr>
              </a:p>
              <a:p>
                <a:pPr lvl="0" algn="just">
                  <a:lnSpc>
                    <a:spcPct val="115000"/>
                  </a:lnSpc>
                  <a:spcBef>
                    <a:spcPts val="240"/>
                  </a:spcBef>
                  <a:spcAft>
                    <a:spcPts val="240"/>
                  </a:spcAft>
                  <a:tabLst>
                    <a:tab pos="0" algn="l"/>
                  </a:tabLst>
                </a:pPr>
                <a:r>
                  <a:rPr lang="en-US" sz="2800">
                    <a:solidFill>
                      <a:prstClr val="black"/>
                    </a:solidFill>
                    <a:latin typeface="Times New Roman"/>
                    <a:ea typeface="Times New Roman"/>
                    <a:cs typeface="Times New Roman"/>
                  </a:rPr>
                  <a:t>Suy ra số phần tử của biến cố </a:t>
                </a:r>
                <a14:m>
                  <m:oMath xmlns:m="http://schemas.openxmlformats.org/officeDocument/2006/math">
                    <m:r>
                      <a:rPr lang="en-US" sz="2800" i="1">
                        <a:solidFill>
                          <a:prstClr val="black"/>
                        </a:solidFill>
                        <a:latin typeface="Cambria Math"/>
                        <a:ea typeface="Times New Roman"/>
                        <a:cs typeface="Times New Roman"/>
                      </a:rPr>
                      <m:t>𝐴</m:t>
                    </m:r>
                  </m:oMath>
                </a14:m>
                <a:r>
                  <a:rPr lang="en-US" sz="2800">
                    <a:solidFill>
                      <a:prstClr val="black"/>
                    </a:solidFill>
                    <a:latin typeface="Times New Roman"/>
                    <a:ea typeface="Times New Roman"/>
                    <a:cs typeface="Times New Roman"/>
                  </a:rPr>
                  <a:t> là </a:t>
                </a:r>
                <a14:m>
                  <m:oMath xmlns:m="http://schemas.openxmlformats.org/officeDocument/2006/math">
                    <m:r>
                      <a:rPr lang="en-US" sz="2800" i="1">
                        <a:solidFill>
                          <a:prstClr val="black"/>
                        </a:solidFill>
                        <a:latin typeface="Cambria Math"/>
                        <a:ea typeface="Times New Roman"/>
                        <a:cs typeface="Times New Roman"/>
                      </a:rPr>
                      <m:t>𝑛</m:t>
                    </m:r>
                    <m:r>
                      <a:rPr lang="en-US" sz="2800" i="1">
                        <a:solidFill>
                          <a:prstClr val="black"/>
                        </a:solidFill>
                        <a:latin typeface="Cambria Math"/>
                        <a:ea typeface="Times New Roman"/>
                        <a:cs typeface="Times New Roman"/>
                      </a:rPr>
                      <m:t>(</m:t>
                    </m:r>
                    <m:r>
                      <a:rPr lang="en-US" sz="2800" i="1">
                        <a:solidFill>
                          <a:prstClr val="black"/>
                        </a:solidFill>
                        <a:latin typeface="Cambria Math"/>
                        <a:ea typeface="Times New Roman"/>
                        <a:cs typeface="Times New Roman"/>
                      </a:rPr>
                      <m:t>𝐴</m:t>
                    </m:r>
                    <m:r>
                      <a:rPr lang="en-US" sz="2800" i="1">
                        <a:solidFill>
                          <a:prstClr val="black"/>
                        </a:solidFill>
                        <a:latin typeface="Cambria Math"/>
                        <a:ea typeface="Times New Roman"/>
                        <a:cs typeface="Times New Roman"/>
                      </a:rPr>
                      <m:t>)=</m:t>
                    </m:r>
                    <m:sSubSup>
                      <m:sSubSupPr>
                        <m:ctrlPr>
                          <a:rPr lang="vi-VN" sz="2800" i="1">
                            <a:solidFill>
                              <a:prstClr val="black"/>
                            </a:solidFill>
                            <a:latin typeface="Cambria Math"/>
                            <a:ea typeface="Times New Roman"/>
                            <a:cs typeface="Times New Roman"/>
                          </a:rPr>
                        </m:ctrlPr>
                      </m:sSubSupPr>
                      <m:e>
                        <m:r>
                          <a:rPr lang="en-US" sz="2800" i="1">
                            <a:solidFill>
                              <a:prstClr val="black"/>
                            </a:solidFill>
                            <a:latin typeface="Cambria Math"/>
                            <a:ea typeface="Times New Roman"/>
                            <a:cs typeface="Times New Roman"/>
                          </a:rPr>
                          <m:t>𝐶</m:t>
                        </m:r>
                      </m:e>
                      <m:sub>
                        <m:r>
                          <a:rPr lang="en-US" sz="2800" i="1">
                            <a:solidFill>
                              <a:prstClr val="black"/>
                            </a:solidFill>
                            <a:latin typeface="Cambria Math"/>
                            <a:ea typeface="Times New Roman"/>
                            <a:cs typeface="Times New Roman"/>
                          </a:rPr>
                          <m:t>2</m:t>
                        </m:r>
                      </m:sub>
                      <m:sup>
                        <m:r>
                          <a:rPr lang="en-US" sz="2800" i="1">
                            <a:solidFill>
                              <a:prstClr val="black"/>
                            </a:solidFill>
                            <a:latin typeface="Cambria Math"/>
                            <a:ea typeface="Times New Roman"/>
                            <a:cs typeface="Times New Roman"/>
                          </a:rPr>
                          <m:t>1</m:t>
                        </m:r>
                      </m:sup>
                    </m:sSubSup>
                    <m:sSubSup>
                      <m:sSubSupPr>
                        <m:ctrlPr>
                          <a:rPr lang="vi-VN" sz="2800" i="1">
                            <a:solidFill>
                              <a:prstClr val="black"/>
                            </a:solidFill>
                            <a:latin typeface="Cambria Math"/>
                            <a:ea typeface="Times New Roman"/>
                            <a:cs typeface="Times New Roman"/>
                          </a:rPr>
                        </m:ctrlPr>
                      </m:sSubSupPr>
                      <m:e>
                        <m:r>
                          <a:rPr lang="en-US" sz="2800" i="1">
                            <a:solidFill>
                              <a:prstClr val="black"/>
                            </a:solidFill>
                            <a:latin typeface="Cambria Math"/>
                            <a:ea typeface="Times New Roman"/>
                            <a:cs typeface="Times New Roman"/>
                          </a:rPr>
                          <m:t>𝐶</m:t>
                        </m:r>
                      </m:e>
                      <m:sub>
                        <m:r>
                          <a:rPr lang="en-US" sz="2800" i="1">
                            <a:solidFill>
                              <a:prstClr val="black"/>
                            </a:solidFill>
                            <a:latin typeface="Cambria Math"/>
                            <a:ea typeface="Times New Roman"/>
                            <a:cs typeface="Times New Roman"/>
                          </a:rPr>
                          <m:t>4</m:t>
                        </m:r>
                      </m:sub>
                      <m:sup>
                        <m:r>
                          <a:rPr lang="en-US" sz="2800" i="1">
                            <a:solidFill>
                              <a:prstClr val="black"/>
                            </a:solidFill>
                            <a:latin typeface="Cambria Math"/>
                            <a:ea typeface="Times New Roman"/>
                            <a:cs typeface="Times New Roman"/>
                          </a:rPr>
                          <m:t>1</m:t>
                        </m:r>
                      </m:sup>
                    </m:sSubSup>
                    <m:r>
                      <a:rPr lang="en-US" sz="2800" i="1">
                        <a:solidFill>
                          <a:prstClr val="black"/>
                        </a:solidFill>
                        <a:latin typeface="Cambria Math"/>
                        <a:ea typeface="Times New Roman"/>
                        <a:cs typeface="Times New Roman"/>
                      </a:rPr>
                      <m:t>+</m:t>
                    </m:r>
                    <m:sSubSup>
                      <m:sSubSupPr>
                        <m:ctrlPr>
                          <a:rPr lang="vi-VN" sz="2800" i="1">
                            <a:solidFill>
                              <a:prstClr val="black"/>
                            </a:solidFill>
                            <a:latin typeface="Cambria Math"/>
                            <a:ea typeface="Times New Roman"/>
                            <a:cs typeface="Times New Roman"/>
                          </a:rPr>
                        </m:ctrlPr>
                      </m:sSubSupPr>
                      <m:e>
                        <m:r>
                          <a:rPr lang="en-US" sz="2800" i="1">
                            <a:solidFill>
                              <a:prstClr val="black"/>
                            </a:solidFill>
                            <a:latin typeface="Cambria Math"/>
                            <a:ea typeface="Times New Roman"/>
                            <a:cs typeface="Times New Roman"/>
                          </a:rPr>
                          <m:t>𝐶</m:t>
                        </m:r>
                      </m:e>
                      <m:sub>
                        <m:r>
                          <a:rPr lang="en-US" sz="2800" i="1">
                            <a:solidFill>
                              <a:prstClr val="black"/>
                            </a:solidFill>
                            <a:latin typeface="Cambria Math"/>
                            <a:ea typeface="Times New Roman"/>
                            <a:cs typeface="Times New Roman"/>
                          </a:rPr>
                          <m:t>3</m:t>
                        </m:r>
                      </m:sub>
                      <m:sup>
                        <m:r>
                          <a:rPr lang="en-US" sz="2800" i="1">
                            <a:solidFill>
                              <a:prstClr val="black"/>
                            </a:solidFill>
                            <a:latin typeface="Cambria Math"/>
                            <a:ea typeface="Times New Roman"/>
                            <a:cs typeface="Times New Roman"/>
                          </a:rPr>
                          <m:t>1</m:t>
                        </m:r>
                      </m:sup>
                    </m:sSubSup>
                    <m:sSubSup>
                      <m:sSubSupPr>
                        <m:ctrlPr>
                          <a:rPr lang="vi-VN" sz="2800" i="1">
                            <a:solidFill>
                              <a:prstClr val="black"/>
                            </a:solidFill>
                            <a:latin typeface="Cambria Math"/>
                            <a:ea typeface="Times New Roman"/>
                            <a:cs typeface="Times New Roman"/>
                          </a:rPr>
                        </m:ctrlPr>
                      </m:sSubSupPr>
                      <m:e>
                        <m:r>
                          <a:rPr lang="en-US" sz="2800" i="1">
                            <a:solidFill>
                              <a:prstClr val="black"/>
                            </a:solidFill>
                            <a:latin typeface="Cambria Math"/>
                            <a:ea typeface="Times New Roman"/>
                            <a:cs typeface="Times New Roman"/>
                          </a:rPr>
                          <m:t>𝐶</m:t>
                        </m:r>
                      </m:e>
                      <m:sub>
                        <m:r>
                          <a:rPr lang="en-US" sz="2800" i="1">
                            <a:solidFill>
                              <a:prstClr val="black"/>
                            </a:solidFill>
                            <a:latin typeface="Cambria Math"/>
                            <a:ea typeface="Times New Roman"/>
                            <a:cs typeface="Times New Roman"/>
                          </a:rPr>
                          <m:t>5</m:t>
                        </m:r>
                      </m:sub>
                      <m:sup>
                        <m:r>
                          <a:rPr lang="en-US" sz="2800" i="1">
                            <a:solidFill>
                              <a:prstClr val="black"/>
                            </a:solidFill>
                            <a:latin typeface="Cambria Math"/>
                            <a:ea typeface="Times New Roman"/>
                            <a:cs typeface="Times New Roman"/>
                          </a:rPr>
                          <m:t>1</m:t>
                        </m:r>
                      </m:sup>
                    </m:sSubSup>
                    <m:r>
                      <a:rPr lang="en-US" sz="2800" i="1">
                        <a:solidFill>
                          <a:prstClr val="black"/>
                        </a:solidFill>
                        <a:latin typeface="Cambria Math"/>
                        <a:ea typeface="Times New Roman"/>
                        <a:cs typeface="Times New Roman"/>
                      </a:rPr>
                      <m:t>=</m:t>
                    </m:r>
                    <m:r>
                      <a:rPr lang="en-US" sz="2800" i="1">
                        <a:solidFill>
                          <a:prstClr val="black"/>
                        </a:solidFill>
                        <a:latin typeface="Cambria Math"/>
                        <a:ea typeface="Times New Roman"/>
                        <a:cs typeface="Times New Roman"/>
                      </a:rPr>
                      <m:t>23</m:t>
                    </m:r>
                  </m:oMath>
                </a14:m>
                <a:r>
                  <a:rPr lang="en-US" sz="2800">
                    <a:solidFill>
                      <a:prstClr val="black"/>
                    </a:solidFill>
                    <a:latin typeface="Times New Roman"/>
                    <a:ea typeface="Times New Roman"/>
                    <a:cs typeface="Times New Roman"/>
                  </a:rPr>
                  <a:t>.</a:t>
                </a:r>
                <a:endParaRPr lang="vi-VN" sz="2800">
                  <a:solidFill>
                    <a:prstClr val="black"/>
                  </a:solidFill>
                  <a:latin typeface="Calibri"/>
                  <a:ea typeface="Calibri"/>
                  <a:cs typeface="Times New Roman"/>
                </a:endParaRPr>
              </a:p>
              <a:p>
                <a:pPr lvl="0" algn="just">
                  <a:lnSpc>
                    <a:spcPct val="115000"/>
                  </a:lnSpc>
                  <a:spcBef>
                    <a:spcPts val="240"/>
                  </a:spcBef>
                  <a:spcAft>
                    <a:spcPts val="240"/>
                  </a:spcAft>
                  <a:tabLst>
                    <a:tab pos="0" algn="l"/>
                  </a:tabLst>
                </a:pPr>
                <a:r>
                  <a:rPr lang="en-US" sz="2800">
                    <a:solidFill>
                      <a:prstClr val="black"/>
                    </a:solidFill>
                    <a:latin typeface="Times New Roman"/>
                    <a:ea typeface="Times New Roman"/>
                    <a:cs typeface="Times New Roman"/>
                  </a:rPr>
                  <a:t>Vậy xác suất cần tính </a:t>
                </a:r>
                <a14:m>
                  <m:oMath xmlns:m="http://schemas.openxmlformats.org/officeDocument/2006/math">
                    <m:r>
                      <a:rPr lang="en-US" sz="2800" i="1">
                        <a:solidFill>
                          <a:prstClr val="black"/>
                        </a:solidFill>
                        <a:latin typeface="Cambria Math"/>
                        <a:ea typeface="Times New Roman"/>
                        <a:cs typeface="Times New Roman"/>
                      </a:rPr>
                      <m:t>𝑃</m:t>
                    </m:r>
                    <m:d>
                      <m:dPr>
                        <m:ctrlPr>
                          <a:rPr lang="vi-VN" sz="2800" i="1">
                            <a:solidFill>
                              <a:prstClr val="black"/>
                            </a:solidFill>
                            <a:latin typeface="Cambria Math"/>
                            <a:ea typeface="Times New Roman"/>
                            <a:cs typeface="Times New Roman"/>
                          </a:rPr>
                        </m:ctrlPr>
                      </m:dPr>
                      <m:e>
                        <m:r>
                          <a:rPr lang="en-US" sz="2800" i="1">
                            <a:solidFill>
                              <a:prstClr val="black"/>
                            </a:solidFill>
                            <a:latin typeface="Cambria Math"/>
                            <a:ea typeface="Times New Roman"/>
                            <a:cs typeface="Times New Roman"/>
                          </a:rPr>
                          <m:t>𝐴</m:t>
                        </m:r>
                      </m:e>
                    </m:d>
                    <m:r>
                      <a:rPr lang="en-US" sz="2800" i="1">
                        <a:solidFill>
                          <a:prstClr val="black"/>
                        </a:solidFill>
                        <a:latin typeface="Cambria Math"/>
                        <a:ea typeface="Times New Roman"/>
                        <a:cs typeface="Times New Roman"/>
                      </a:rPr>
                      <m:t>=</m:t>
                    </m:r>
                    <m:f>
                      <m:fPr>
                        <m:ctrlPr>
                          <a:rPr lang="vi-VN" sz="2800" i="1">
                            <a:solidFill>
                              <a:prstClr val="black"/>
                            </a:solidFill>
                            <a:latin typeface="Cambria Math"/>
                            <a:ea typeface="Times New Roman"/>
                            <a:cs typeface="Times New Roman"/>
                          </a:rPr>
                        </m:ctrlPr>
                      </m:fPr>
                      <m:num>
                        <m:r>
                          <a:rPr lang="en-US" sz="2800" i="1">
                            <a:solidFill>
                              <a:prstClr val="black"/>
                            </a:solidFill>
                            <a:latin typeface="Cambria Math"/>
                            <a:ea typeface="Times New Roman"/>
                            <a:cs typeface="Times New Roman"/>
                          </a:rPr>
                          <m:t>𝑛</m:t>
                        </m:r>
                        <m:r>
                          <a:rPr lang="en-US" sz="2800" i="1">
                            <a:solidFill>
                              <a:prstClr val="black"/>
                            </a:solidFill>
                            <a:latin typeface="Cambria Math"/>
                            <a:ea typeface="Times New Roman"/>
                            <a:cs typeface="Times New Roman"/>
                          </a:rPr>
                          <m:t>(</m:t>
                        </m:r>
                        <m:r>
                          <a:rPr lang="en-US" sz="2800" i="1">
                            <a:solidFill>
                              <a:prstClr val="black"/>
                            </a:solidFill>
                            <a:latin typeface="Cambria Math"/>
                            <a:ea typeface="Times New Roman"/>
                            <a:cs typeface="Times New Roman"/>
                          </a:rPr>
                          <m:t>𝐴</m:t>
                        </m:r>
                        <m:r>
                          <a:rPr lang="en-US" sz="2800" i="1">
                            <a:solidFill>
                              <a:prstClr val="black"/>
                            </a:solidFill>
                            <a:latin typeface="Cambria Math"/>
                            <a:ea typeface="Times New Roman"/>
                            <a:cs typeface="Times New Roman"/>
                          </a:rPr>
                          <m:t>)</m:t>
                        </m:r>
                      </m:num>
                      <m:den>
                        <m:r>
                          <a:rPr lang="en-US" sz="2800" i="1">
                            <a:solidFill>
                              <a:prstClr val="black"/>
                            </a:solidFill>
                            <a:latin typeface="Cambria Math"/>
                            <a:ea typeface="Times New Roman"/>
                            <a:cs typeface="Times New Roman"/>
                          </a:rPr>
                          <m:t>𝑛</m:t>
                        </m:r>
                        <m:r>
                          <a:rPr lang="en-US" sz="2800" i="1">
                            <a:solidFill>
                              <a:prstClr val="black"/>
                            </a:solidFill>
                            <a:latin typeface="Cambria Math"/>
                            <a:ea typeface="Times New Roman"/>
                            <a:cs typeface="Times New Roman"/>
                          </a:rPr>
                          <m:t>(</m:t>
                        </m:r>
                        <m:r>
                          <a:rPr lang="en-US" sz="2800" i="1">
                            <a:solidFill>
                              <a:prstClr val="black"/>
                            </a:solidFill>
                            <a:latin typeface="Cambria Math"/>
                            <a:ea typeface="Times New Roman"/>
                            <a:cs typeface="Times New Roman"/>
                          </a:rPr>
                          <m:t>𝛺</m:t>
                        </m:r>
                        <m:r>
                          <a:rPr lang="en-US" sz="2800" i="1">
                            <a:solidFill>
                              <a:prstClr val="black"/>
                            </a:solidFill>
                            <a:latin typeface="Cambria Math"/>
                            <a:ea typeface="Times New Roman"/>
                            <a:cs typeface="Times New Roman"/>
                          </a:rPr>
                          <m:t>)</m:t>
                        </m:r>
                      </m:den>
                    </m:f>
                    <m:r>
                      <a:rPr lang="en-US" sz="2800" i="1">
                        <a:solidFill>
                          <a:prstClr val="black"/>
                        </a:solidFill>
                        <a:latin typeface="Cambria Math"/>
                        <a:ea typeface="Times New Roman"/>
                        <a:cs typeface="Times New Roman"/>
                      </a:rPr>
                      <m:t>=</m:t>
                    </m:r>
                    <m:f>
                      <m:fPr>
                        <m:ctrlPr>
                          <a:rPr lang="vi-VN" sz="2800" i="1">
                            <a:solidFill>
                              <a:prstClr val="black"/>
                            </a:solidFill>
                            <a:latin typeface="Cambria Math"/>
                            <a:ea typeface="Times New Roman"/>
                            <a:cs typeface="Times New Roman"/>
                          </a:rPr>
                        </m:ctrlPr>
                      </m:fPr>
                      <m:num>
                        <m:r>
                          <a:rPr lang="en-US" sz="2800" i="1">
                            <a:solidFill>
                              <a:prstClr val="black"/>
                            </a:solidFill>
                            <a:latin typeface="Cambria Math"/>
                            <a:ea typeface="Times New Roman"/>
                            <a:cs typeface="Times New Roman"/>
                          </a:rPr>
                          <m:t>23</m:t>
                        </m:r>
                      </m:num>
                      <m:den>
                        <m:r>
                          <a:rPr lang="en-US" sz="2800" i="1">
                            <a:solidFill>
                              <a:prstClr val="black"/>
                            </a:solidFill>
                            <a:latin typeface="Cambria Math"/>
                            <a:ea typeface="Times New Roman"/>
                            <a:cs typeface="Times New Roman"/>
                          </a:rPr>
                          <m:t>91</m:t>
                        </m:r>
                      </m:den>
                    </m:f>
                    <m:r>
                      <a:rPr lang="en-US" sz="2800" i="1">
                        <a:solidFill>
                          <a:prstClr val="black"/>
                        </a:solidFill>
                        <a:latin typeface="Cambria Math"/>
                        <a:ea typeface="Times New Roman"/>
                        <a:cs typeface="Times New Roman"/>
                      </a:rPr>
                      <m:t>.</m:t>
                    </m:r>
                  </m:oMath>
                </a14:m>
                <a:endParaRPr lang="vi-VN" sz="2800">
                  <a:solidFill>
                    <a:prstClr val="black"/>
                  </a:solidFill>
                  <a:latin typeface="Calibri"/>
                  <a:ea typeface="Calibri"/>
                  <a:cs typeface="Times New Roman"/>
                </a:endParaRPr>
              </a:p>
            </p:txBody>
          </p:sp>
        </mc:Choice>
        <mc:Fallback xmlns="">
          <p:sp>
            <p:nvSpPr>
              <p:cNvPr id="17" name="Hình chữ nhật 16"/>
              <p:cNvSpPr>
                <a:spLocks noRot="1" noChangeAspect="1" noMove="1" noResize="1" noEditPoints="1" noAdjustHandles="1" noChangeArrowheads="1" noChangeShapeType="1" noTextEdit="1"/>
              </p:cNvSpPr>
              <p:nvPr/>
            </p:nvSpPr>
            <p:spPr>
              <a:xfrm>
                <a:off x="0" y="3033660"/>
                <a:ext cx="12192000" cy="3761222"/>
              </a:xfrm>
              <a:prstGeom prst="rect">
                <a:avLst/>
              </a:prstGeom>
              <a:blipFill rotWithShape="1">
                <a:blip r:embed="rId3"/>
                <a:stretch>
                  <a:fillRect l="-1000" t="-810"/>
                </a:stretch>
              </a:blipFill>
            </p:spPr>
            <p:txBody>
              <a:bodyPr/>
              <a:lstStyle/>
              <a:p>
                <a:r>
                  <a:rPr lang="en-US">
                    <a:noFill/>
                  </a:rPr>
                  <a:t> </a:t>
                </a:r>
              </a:p>
            </p:txBody>
          </p:sp>
        </mc:Fallback>
      </mc:AlternateContent>
      <p:sp>
        <p:nvSpPr>
          <p:cNvPr id="4" name="Oval 3"/>
          <p:cNvSpPr/>
          <p:nvPr/>
        </p:nvSpPr>
        <p:spPr>
          <a:xfrm>
            <a:off x="7063828" y="2370978"/>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9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fade">
                                      <p:cBhvr>
                                        <p:cTn id="20" dur="500"/>
                                        <p:tgtEl>
                                          <p:spTgt spid="1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xEl>
                                              <p:pRg st="1" end="1"/>
                                            </p:txEl>
                                          </p:spTgt>
                                        </p:tgtEl>
                                        <p:attrNameLst>
                                          <p:attrName>style.visibility</p:attrName>
                                        </p:attrNameLst>
                                      </p:cBhvr>
                                      <p:to>
                                        <p:strVal val="visible"/>
                                      </p:to>
                                    </p:set>
                                    <p:animEffect transition="in" filter="fade">
                                      <p:cBhvr>
                                        <p:cTn id="25" dur="500"/>
                                        <p:tgtEl>
                                          <p:spTgt spid="1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2" end="2"/>
                                            </p:txEl>
                                          </p:spTgt>
                                        </p:tgtEl>
                                        <p:attrNameLst>
                                          <p:attrName>style.visibility</p:attrName>
                                        </p:attrNameLst>
                                      </p:cBhvr>
                                      <p:to>
                                        <p:strVal val="visible"/>
                                      </p:to>
                                    </p:set>
                                    <p:animEffect transition="in" filter="fade">
                                      <p:cBhvr>
                                        <p:cTn id="30" dur="500"/>
                                        <p:tgtEl>
                                          <p:spTgt spid="1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xEl>
                                              <p:pRg st="3" end="3"/>
                                            </p:txEl>
                                          </p:spTgt>
                                        </p:tgtEl>
                                        <p:attrNameLst>
                                          <p:attrName>style.visibility</p:attrName>
                                        </p:attrNameLst>
                                      </p:cBhvr>
                                      <p:to>
                                        <p:strVal val="visible"/>
                                      </p:to>
                                    </p:set>
                                    <p:animEffect transition="in" filter="fade">
                                      <p:cBhvr>
                                        <p:cTn id="35" dur="500"/>
                                        <p:tgtEl>
                                          <p:spTgt spid="1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
                                            <p:txEl>
                                              <p:pRg st="4" end="4"/>
                                            </p:txEl>
                                          </p:spTgt>
                                        </p:tgtEl>
                                        <p:attrNameLst>
                                          <p:attrName>style.visibility</p:attrName>
                                        </p:attrNameLst>
                                      </p:cBhvr>
                                      <p:to>
                                        <p:strVal val="visible"/>
                                      </p:to>
                                    </p:set>
                                    <p:animEffect transition="in" filter="fade">
                                      <p:cBhvr>
                                        <p:cTn id="40" dur="500"/>
                                        <p:tgtEl>
                                          <p:spTgt spid="1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Hình chữ nhật 1"/>
              <p:cNvSpPr/>
              <p:nvPr/>
            </p:nvSpPr>
            <p:spPr>
              <a:xfrm>
                <a:off x="91440" y="169163"/>
                <a:ext cx="12054840" cy="2103525"/>
              </a:xfrm>
              <a:prstGeom prst="rect">
                <a:avLst/>
              </a:prstGeom>
            </p:spPr>
            <p:txBody>
              <a:bodyPr wrap="square">
                <a:spAutoFit/>
              </a:bodyPr>
              <a:lstStyle/>
              <a:p>
                <a:pPr lvl="0" defTabSz="457200">
                  <a:lnSpc>
                    <a:spcPct val="130000"/>
                  </a:lnSpc>
                </a:pPr>
                <a:r>
                  <a:rPr lang="en-US" sz="30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3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hộp</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10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thẻ</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10.</a:t>
                </a:r>
                <a:endParaRPr lang="en-US" sz="3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defTabSz="457200">
                  <a:lnSpc>
                    <a:spcPct val="130000"/>
                  </a:lnSpc>
                </a:pP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ngẫu</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thẻ</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suất</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thẻ</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lẻ</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defTabSz="457200">
                  <a:lnSpc>
                    <a:spcPct val="130000"/>
                  </a:lnSpc>
                </a:pPr>
                <a:r>
                  <a:rPr lang="en-US" sz="3000" b="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3000" i="1">
                            <a:solidFill>
                              <a:prstClr val="black"/>
                            </a:solidFill>
                            <a:latin typeface="Cambria Math"/>
                            <a:ea typeface="Calibri" panose="020F0502020204030204" pitchFamily="34" charset="0"/>
                            <a:cs typeface="Times New Roman" panose="02020603050405020304" pitchFamily="18" charset="0"/>
                          </a:rPr>
                        </m:ctrlPr>
                      </m:fPr>
                      <m:num>
                        <m:r>
                          <a:rPr lang="en-US" sz="3000" b="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3000" b="0" i="1">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den>
                    </m:f>
                  </m:oMath>
                </a14:m>
                <a:r>
                  <a:rPr lang="en-US" sz="3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B</a:t>
                </a:r>
                <a:r>
                  <a:rPr lang="en-US" sz="3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3000" i="1">
                            <a:solidFill>
                              <a:prstClr val="black"/>
                            </a:solidFill>
                            <a:latin typeface="Cambria Math"/>
                            <a:ea typeface="Calibri" panose="020F0502020204030204" pitchFamily="34" charset="0"/>
                            <a:cs typeface="Times New Roman" panose="02020603050405020304" pitchFamily="18" charset="0"/>
                          </a:rPr>
                        </m:ctrlPr>
                      </m:fPr>
                      <m:num>
                        <m:r>
                          <a:rPr lang="en-US" sz="3000" b="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3000" b="0" i="1">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den>
                    </m:f>
                  </m:oMath>
                </a14:m>
                <a:r>
                  <a:rPr lang="en-US" sz="3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f>
                      <m:fPr>
                        <m:ctrlPr>
                          <a:rPr lang="en-US" sz="3000" i="1">
                            <a:solidFill>
                              <a:prstClr val="black"/>
                            </a:solidFill>
                            <a:latin typeface="Cambria Math"/>
                            <a:ea typeface="Calibri" panose="020F0502020204030204" pitchFamily="34" charset="0"/>
                            <a:cs typeface="Times New Roman" panose="02020603050405020304" pitchFamily="18" charset="0"/>
                          </a:rPr>
                        </m:ctrlPr>
                      </m:fPr>
                      <m:num>
                        <m:r>
                          <a:rPr lang="en-US" sz="3000" b="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en-US" sz="3000" b="0" i="1">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den>
                    </m:f>
                  </m:oMath>
                </a14:m>
                <a:r>
                  <a:rPr lang="en-US" sz="3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3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3000" i="1">
                            <a:solidFill>
                              <a:prstClr val="black"/>
                            </a:solidFill>
                            <a:latin typeface="Cambria Math"/>
                            <a:ea typeface="Calibri" panose="020F0502020204030204" pitchFamily="34" charset="0"/>
                            <a:cs typeface="Times New Roman" panose="02020603050405020304" pitchFamily="18" charset="0"/>
                          </a:rPr>
                        </m:ctrlPr>
                      </m:fPr>
                      <m:num>
                        <m:r>
                          <a:rPr lang="en-US" sz="3000" b="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3000" b="0" i="1">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den>
                    </m:f>
                  </m:oMath>
                </a14:m>
                <a:r>
                  <a:rPr lang="en-US" sz="3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2" name="Hình chữ nhật 1"/>
              <p:cNvSpPr>
                <a:spLocks noRot="1" noChangeAspect="1" noMove="1" noResize="1" noEditPoints="1" noAdjustHandles="1" noChangeArrowheads="1" noChangeShapeType="1" noTextEdit="1"/>
              </p:cNvSpPr>
              <p:nvPr/>
            </p:nvSpPr>
            <p:spPr>
              <a:xfrm>
                <a:off x="91440" y="169163"/>
                <a:ext cx="12054840" cy="2103525"/>
              </a:xfrm>
              <a:prstGeom prst="rect">
                <a:avLst/>
              </a:prstGeom>
              <a:blipFill rotWithShape="1">
                <a:blip r:embed="rId2"/>
                <a:stretch>
                  <a:fillRect l="-1163" b="-31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Hình chữ nhật 2"/>
              <p:cNvSpPr/>
              <p:nvPr/>
            </p:nvSpPr>
            <p:spPr>
              <a:xfrm>
                <a:off x="289560" y="2394226"/>
                <a:ext cx="11475720" cy="3849324"/>
              </a:xfrm>
              <a:prstGeom prst="rect">
                <a:avLst/>
              </a:prstGeom>
            </p:spPr>
            <p:txBody>
              <a:bodyPr wrap="square">
                <a:spAutoFit/>
              </a:bodyPr>
              <a:lstStyle/>
              <a:p>
                <a:pPr lvl="0" algn="just">
                  <a:lnSpc>
                    <a:spcPct val="115000"/>
                  </a:lnSpc>
                  <a:spcAft>
                    <a:spcPts val="1000"/>
                  </a:spcAft>
                  <a:tabLst>
                    <a:tab pos="0" algn="l"/>
                    <a:tab pos="2160270" algn="l"/>
                    <a:tab pos="3599815" algn="l"/>
                    <a:tab pos="5039995" algn="l"/>
                  </a:tabLst>
                </a:pPr>
                <a:r>
                  <a:rPr lang="pt-BR" sz="3000" b="1">
                    <a:solidFill>
                      <a:srgbClr val="0000FF"/>
                    </a:solidFill>
                    <a:latin typeface="Times New Roman"/>
                    <a:ea typeface="Times New Roman"/>
                    <a:cs typeface="Times New Roman"/>
                  </a:rPr>
                  <a:t>Lời giải:</a:t>
                </a:r>
                <a:endParaRPr lang="vi-VN" sz="3000">
                  <a:solidFill>
                    <a:prstClr val="black"/>
                  </a:solidFill>
                  <a:latin typeface="Calibri"/>
                  <a:ea typeface="Times New Roman"/>
                  <a:cs typeface="Times New Roman"/>
                </a:endParaRPr>
              </a:p>
              <a:p>
                <a:pPr marL="0" marR="0" lvl="0" indent="0" defTabSz="457200" eaLnBrk="1" fontAlgn="auto" latinLnBrk="0" hangingPunct="1">
                  <a:lnSpc>
                    <a:spcPct val="130000"/>
                  </a:lnSpc>
                  <a:spcBef>
                    <a:spcPts val="0"/>
                  </a:spcBef>
                  <a:spcAft>
                    <a:spcPts val="0"/>
                  </a:spcAft>
                  <a:buClrTx/>
                  <a:buSzTx/>
                  <a:buFontTx/>
                  <a:buNone/>
                  <a:tabLst/>
                  <a:defRPr/>
                </a:pPr>
                <a:r>
                  <a:rPr kumimoji="0" lang="en-US" sz="3000" b="0" i="0" u="none" strike="noStrike" kern="0" cap="none" spc="0" normalizeH="0" baseline="0" noProof="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 </a:t>
                </a:r>
                <a:r>
                  <a:rPr kumimoji="0" lang="en-US" sz="3000" b="0" i="0" u="none" strike="noStrike" kern="0" cap="none" spc="0" normalizeH="0" baseline="0" noProof="0" dirty="0" err="1">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3000" b="0" i="0" u="none" strike="noStrike" kern="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0" cap="none" spc="0" normalizeH="0" baseline="0" noProof="0" dirty="0" err="1">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3000" b="0" i="0" u="none" strike="noStrike" kern="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3000" b="0" i="0" u="none" strike="noStrike" kern="0" cap="none" spc="0" normalizeH="0" baseline="0" noProof="0" dirty="0" err="1">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thẻ</a:t>
                </a:r>
                <a:r>
                  <a:rPr kumimoji="0" lang="en-US" sz="3000" b="0" i="0" u="none" strike="noStrike" kern="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0" cap="none" spc="0" normalizeH="0" baseline="0" noProof="0" dirty="0" err="1">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000" b="0" i="0" u="none" strike="noStrike" kern="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0" cap="none" spc="0" normalizeH="0" baseline="0" noProof="0" dirty="0" err="1">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hộp</a:t>
                </a:r>
                <a:r>
                  <a:rPr kumimoji="0" lang="en-US" sz="3000" b="0" i="0" u="none" strike="noStrike" kern="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0" cap="none" spc="0" normalizeH="0" baseline="0" noProof="0" dirty="0" err="1">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3000" b="0" i="0" u="none" strike="noStrike" kern="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10 </a:t>
                </a:r>
                <a:r>
                  <a:rPr kumimoji="0" lang="en-US" sz="3000" b="0" i="0" u="none" strike="noStrike" kern="0" cap="none" spc="0" normalizeH="0" baseline="0" noProof="0" dirty="0" err="1">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thẻ</a:t>
                </a:r>
                <a:r>
                  <a:rPr kumimoji="0" lang="en-US" sz="3000" b="0" i="0" u="none" strike="noStrike" kern="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0" cap="none" spc="0" normalizeH="0" baseline="0" noProof="0" dirty="0" err="1">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000" b="0" i="0" u="none" strike="noStrike" kern="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30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𝑛</m:t>
                    </m:r>
                    <m:d>
                      <m:dPr>
                        <m:ctrlPr>
                          <a:rPr kumimoji="0" lang="en-US" sz="3000" b="0" i="1" u="none" strike="noStrike" kern="0" cap="none" spc="0" normalizeH="0" baseline="0" noProof="0">
                            <a:ln>
                              <a:noFill/>
                            </a:ln>
                            <a:solidFill>
                              <a:schemeClr val="tx1"/>
                            </a:solidFill>
                            <a:effectLst/>
                            <a:uLnTx/>
                            <a:uFillTx/>
                            <a:latin typeface="Cambria Math"/>
                            <a:ea typeface="Times New Roman" panose="02020603050405020304" pitchFamily="18" charset="0"/>
                            <a:cs typeface="Times New Roman" panose="02020603050405020304" pitchFamily="18" charset="0"/>
                          </a:rPr>
                        </m:ctrlPr>
                      </m:dPr>
                      <m:e>
                        <m:r>
                          <a:rPr kumimoji="0" lang="en-US" sz="30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𝛺</m:t>
                        </m:r>
                      </m:e>
                    </m:d>
                    <m:r>
                      <a:rPr kumimoji="0" lang="en-US" sz="30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kumimoji="0" lang="en-US" sz="3000" b="0" i="1" u="none" strike="noStrike" kern="0" cap="none" spc="0" normalizeH="0" baseline="0" noProof="0">
                            <a:ln>
                              <a:noFill/>
                            </a:ln>
                            <a:solidFill>
                              <a:schemeClr val="tx1"/>
                            </a:solidFill>
                            <a:effectLst/>
                            <a:uLnTx/>
                            <a:uFillTx/>
                            <a:latin typeface="Cambria Math"/>
                            <a:ea typeface="Times New Roman" panose="02020603050405020304" pitchFamily="18" charset="0"/>
                            <a:cs typeface="Times New Roman" panose="02020603050405020304" pitchFamily="18" charset="0"/>
                          </a:rPr>
                        </m:ctrlPr>
                      </m:sSubSupPr>
                      <m:e>
                        <m:r>
                          <a:rPr kumimoji="0" lang="en-US" sz="30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𝐶</m:t>
                        </m:r>
                      </m:e>
                      <m:sub>
                        <m:r>
                          <a:rPr kumimoji="0" lang="en-US" sz="30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10</m:t>
                        </m:r>
                      </m:sub>
                      <m:sup>
                        <m:r>
                          <a:rPr kumimoji="0" lang="en-US" sz="30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bSup>
                    <m:r>
                      <a:rPr kumimoji="0" lang="en-US" sz="30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0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45</m:t>
                    </m:r>
                  </m:oMath>
                </a14:m>
                <a:endParaRPr kumimoji="0" lang="en-US" sz="3000" b="0" i="1" u="none" strike="noStrike" kern="0" cap="none" spc="0" normalizeH="0" baseline="0" noProof="0" dirty="0" smtClean="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endParaRPr>
              </a:p>
              <a:p>
                <a:pPr marL="0" marR="0" lvl="0" indent="0" defTabSz="457200" eaLnBrk="1" fontAlgn="auto" latinLnBrk="0" hangingPunct="1">
                  <a:lnSpc>
                    <a:spcPct val="130000"/>
                  </a:lnSpc>
                  <a:spcBef>
                    <a:spcPts val="0"/>
                  </a:spcBef>
                  <a:spcAft>
                    <a:spcPts val="0"/>
                  </a:spcAft>
                  <a:buClrTx/>
                  <a:buSzTx/>
                  <a:buFontTx/>
                  <a:buNone/>
                  <a:tabLst/>
                  <a:defRPr/>
                </a:pPr>
                <a:r>
                  <a:rPr kumimoji="0" lang="fr-FR" sz="3000" b="0" i="0" u="none" strike="noStrike" kern="0" cap="none" spc="0" normalizeH="0" baseline="0" noProof="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 số lẻ là: 1, 3, 5, 7, 9(có 5 số</a:t>
                </a:r>
                <a:r>
                  <a:rPr kumimoji="0" lang="fr-FR" sz="3000" b="0" i="0" u="none" strike="noStrike" kern="0" cap="none" spc="0" normalizeH="0" baseline="0" noProof="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fr-FR" sz="3000" b="0" i="0" u="none" strike="noStrike" kern="0" cap="none" spc="0" normalizeH="0" baseline="0" noProof="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 thẻ chọn ra có tích là số lẻ nên cả hai thẻ đều là số lẻ có: </a:t>
                </a:r>
                <a:endParaRPr kumimoji="0" lang="en-US" sz="3000" b="0" i="0" u="none" strike="noStrike" kern="0" cap="none" spc="0" normalizeH="0" baseline="0" noProof="0">
                  <a:ln>
                    <a:noFill/>
                  </a:ln>
                  <a:solidFill>
                    <a:schemeClr val="tx1"/>
                  </a:solidFill>
                  <a:effectLst/>
                  <a:uLnTx/>
                  <a:uFillTx/>
                </a:endParaRPr>
              </a:p>
              <a:p>
                <a:pPr marL="0" marR="0" lvl="0" indent="0" defTabSz="457200" eaLnBrk="1" fontAlgn="auto" latinLnBrk="0" hangingPunct="1">
                  <a:lnSpc>
                    <a:spcPct val="130000"/>
                  </a:lnSpc>
                  <a:spcBef>
                    <a:spcPts val="0"/>
                  </a:spcBef>
                  <a:spcAft>
                    <a:spcPts val="0"/>
                  </a:spcAft>
                  <a:buClrTx/>
                  <a:buSzTx/>
                  <a:buFontTx/>
                  <a:buNone/>
                  <a:tabLst/>
                  <a:defRPr/>
                </a:pPr>
                <a14:m>
                  <m:oMath xmlns:m="http://schemas.openxmlformats.org/officeDocument/2006/math">
                    <m:sSubSup>
                      <m:sSubSupPr>
                        <m:ctrlPr>
                          <a:rPr kumimoji="0" lang="en-US" sz="3000" b="0" i="1" u="none" strike="noStrike" kern="0" cap="none" spc="0" normalizeH="0" baseline="0" noProof="0">
                            <a:ln>
                              <a:noFill/>
                            </a:ln>
                            <a:solidFill>
                              <a:schemeClr val="tx1"/>
                            </a:solidFill>
                            <a:effectLst/>
                            <a:uLnTx/>
                            <a:uFillTx/>
                            <a:latin typeface="Cambria Math"/>
                            <a:ea typeface="Calibri" panose="020F0502020204030204" pitchFamily="34" charset="0"/>
                            <a:cs typeface="Times New Roman" panose="02020603050405020304" pitchFamily="18" charset="0"/>
                          </a:rPr>
                        </m:ctrlPr>
                      </m:sSubSupPr>
                      <m:e>
                        <m:r>
                          <a:rPr kumimoji="0" lang="en-US" sz="3000" b="0" i="1" u="none" strike="noStrike" kern="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𝐶</m:t>
                        </m:r>
                      </m:e>
                      <m:sub>
                        <m:r>
                          <a:rPr kumimoji="0" lang="en-US" sz="3000" b="0" i="1" u="none" strike="noStrike" kern="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ub>
                      <m:sup>
                        <m:r>
                          <a:rPr kumimoji="0" lang="en-US" sz="3000" b="0" i="1" u="none" strike="noStrike" kern="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bSup>
                    <m:r>
                      <a:rPr kumimoji="0" lang="en-US" sz="3000" b="0" i="1" u="none" strike="noStrike" kern="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000" b="0" i="1" u="none" strike="noStrike" kern="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10</m:t>
                    </m:r>
                  </m:oMath>
                </a14:m>
                <a:r>
                  <a:rPr kumimoji="0" lang="fr-FR" sz="3000" b="0" i="0" u="none" strike="noStrike" kern="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3000" b="0" i="0" u="none" strike="noStrike" kern="0" cap="none" spc="0" normalizeH="0" baseline="0" noProof="0" dirty="0" err="1">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fr-FR" sz="3000" b="0" i="0" u="none" strike="noStrike" kern="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3000" b="0" i="0" u="none" strike="noStrike" kern="0" cap="none" spc="0" normalizeH="0" baseline="0" noProof="0" dirty="0" err="1">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fr-FR" sz="3000" b="0" i="0" u="none" strike="noStrike" kern="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000" b="0" i="0" u="none" strike="noStrike" kern="0" cap="none" spc="0" normalizeH="0" baseline="0" noProof="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defTabSz="457200" eaLnBrk="1" fontAlgn="auto" latinLnBrk="0" hangingPunct="1">
                  <a:lnSpc>
                    <a:spcPct val="130000"/>
                  </a:lnSpc>
                  <a:spcBef>
                    <a:spcPts val="0"/>
                  </a:spcBef>
                  <a:spcAft>
                    <a:spcPts val="0"/>
                  </a:spcAft>
                  <a:buClrTx/>
                  <a:buSzTx/>
                  <a:buFontTx/>
                  <a:buNone/>
                  <a:tabLst/>
                  <a:defRPr/>
                </a:pPr>
                <a:r>
                  <a:rPr kumimoji="0" lang="en-US" sz="3000" b="0" i="0" u="none" strike="noStrike" kern="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 ra: </a:t>
                </a:r>
                <a14:m>
                  <m:oMath xmlns:m="http://schemas.openxmlformats.org/officeDocument/2006/math">
                    <m:r>
                      <a:rPr kumimoji="0" lang="en-US" sz="30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𝑃</m:t>
                    </m:r>
                    <m:r>
                      <a:rPr kumimoji="0" lang="en-US" sz="30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unc>
                      <m:funcPr>
                        <m:ctrlPr>
                          <a:rPr kumimoji="0" lang="en-US" sz="3000" b="0" i="1" u="none" strike="noStrike" kern="0" cap="none" spc="0" normalizeH="0" baseline="0" noProof="0">
                            <a:ln>
                              <a:noFill/>
                            </a:ln>
                            <a:solidFill>
                              <a:schemeClr val="tx1"/>
                            </a:solidFill>
                            <a:effectLst/>
                            <a:uLnTx/>
                            <a:uFillTx/>
                            <a:latin typeface="Cambria Math"/>
                            <a:ea typeface="Times New Roman" panose="02020603050405020304" pitchFamily="18" charset="0"/>
                            <a:cs typeface="Times New Roman" panose="02020603050405020304" pitchFamily="18" charset="0"/>
                          </a:rPr>
                        </m:ctrlPr>
                      </m:funcPr>
                      <m:fName>
                        <m:r>
                          <a:rPr kumimoji="0" lang="en-US" sz="30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m:t>
                        </m:r>
                      </m:fName>
                      <m:e>
                        <m:r>
                          <a:rPr kumimoji="0" lang="en-US" sz="30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e>
                    </m:func>
                    <m:r>
                      <a:rPr kumimoji="0" lang="en-US" sz="30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000" b="0" i="1" u="none" strike="noStrike" kern="0" cap="none" spc="0" normalizeH="0" baseline="0" noProof="0">
                            <a:ln>
                              <a:noFill/>
                            </a:ln>
                            <a:solidFill>
                              <a:schemeClr val="tx1"/>
                            </a:solidFill>
                            <a:effectLst/>
                            <a:uLnTx/>
                            <a:uFillTx/>
                            <a:latin typeface="Cambria Math"/>
                            <a:ea typeface="Times New Roman" panose="02020603050405020304" pitchFamily="18" charset="0"/>
                            <a:cs typeface="Times New Roman" panose="02020603050405020304" pitchFamily="18" charset="0"/>
                          </a:rPr>
                        </m:ctrlPr>
                      </m:fPr>
                      <m:num>
                        <m:r>
                          <a:rPr kumimoji="0" lang="en-US" sz="30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10</m:t>
                        </m:r>
                      </m:num>
                      <m:den>
                        <m:r>
                          <a:rPr kumimoji="0" lang="en-US" sz="30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45</m:t>
                        </m:r>
                      </m:den>
                    </m:f>
                    <m:r>
                      <a:rPr kumimoji="0" lang="en-US" sz="30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000" b="0" i="1" u="none" strike="noStrike" kern="0" cap="none" spc="0" normalizeH="0" baseline="0" noProof="0">
                            <a:ln>
                              <a:noFill/>
                            </a:ln>
                            <a:solidFill>
                              <a:schemeClr val="tx1"/>
                            </a:solidFill>
                            <a:effectLst/>
                            <a:uLnTx/>
                            <a:uFillTx/>
                            <a:latin typeface="Cambria Math"/>
                            <a:ea typeface="Times New Roman" panose="02020603050405020304" pitchFamily="18" charset="0"/>
                            <a:cs typeface="Times New Roman" panose="02020603050405020304" pitchFamily="18" charset="0"/>
                          </a:rPr>
                        </m:ctrlPr>
                      </m:fPr>
                      <m:num>
                        <m:r>
                          <a:rPr kumimoji="0" lang="en-US" sz="30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num>
                      <m:den>
                        <m:r>
                          <a:rPr kumimoji="0" lang="en-US" sz="30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9</m:t>
                        </m:r>
                      </m:den>
                    </m:f>
                  </m:oMath>
                </a14:m>
                <a:r>
                  <a:rPr kumimoji="0" lang="en-US" sz="3000" b="0" i="0" u="none" strike="noStrike" kern="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0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Hình chữ nhật 2"/>
              <p:cNvSpPr>
                <a:spLocks noRot="1" noChangeAspect="1" noMove="1" noResize="1" noEditPoints="1" noAdjustHandles="1" noChangeArrowheads="1" noChangeShapeType="1" noTextEdit="1"/>
              </p:cNvSpPr>
              <p:nvPr/>
            </p:nvSpPr>
            <p:spPr>
              <a:xfrm>
                <a:off x="289560" y="2394226"/>
                <a:ext cx="11475720" cy="3849324"/>
              </a:xfrm>
              <a:prstGeom prst="rect">
                <a:avLst/>
              </a:prstGeom>
              <a:blipFill rotWithShape="1">
                <a:blip r:embed="rId3"/>
                <a:stretch>
                  <a:fillRect l="-1275" t="-1268" b="-1268"/>
                </a:stretch>
              </a:blipFill>
            </p:spPr>
            <p:txBody>
              <a:bodyPr/>
              <a:lstStyle/>
              <a:p>
                <a:r>
                  <a:rPr lang="en-US">
                    <a:noFill/>
                  </a:rPr>
                  <a:t> </a:t>
                </a:r>
              </a:p>
            </p:txBody>
          </p:sp>
        </mc:Fallback>
      </mc:AlternateContent>
      <p:sp>
        <p:nvSpPr>
          <p:cNvPr id="4" name="Oval 3"/>
          <p:cNvSpPr/>
          <p:nvPr/>
        </p:nvSpPr>
        <p:spPr>
          <a:xfrm>
            <a:off x="1470748" y="1604589"/>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5"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84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Hình chữ nhật 1"/>
              <p:cNvSpPr/>
              <p:nvPr/>
            </p:nvSpPr>
            <p:spPr>
              <a:xfrm>
                <a:off x="0" y="16763"/>
                <a:ext cx="12192000" cy="2029979"/>
              </a:xfrm>
              <a:prstGeom prst="rect">
                <a:avLst/>
              </a:prstGeom>
            </p:spPr>
            <p:txBody>
              <a:bodyPr wrap="square">
                <a:spAutoFit/>
              </a:bodyPr>
              <a:lstStyle/>
              <a:p>
                <a:pPr lvl="0" defTabSz="457200">
                  <a:lnSpc>
                    <a:spcPct val="130000"/>
                  </a:lnSpc>
                </a:pP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28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Trong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hộp</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20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thẻ</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20.</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defTabSz="457200">
                  <a:lnSpc>
                    <a:spcPct val="130000"/>
                  </a:lnSpc>
                </a:pP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ngẫu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thẻ</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suất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thẻ</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chia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3.</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defTabSz="457200">
                  <a:lnSpc>
                    <a:spcPct val="130000"/>
                  </a:lnSpc>
                </a:pPr>
                <a:r>
                  <a:rPr lang="en-US" sz="2800" b="1" smtClean="0">
                    <a:solidFill>
                      <a:prstClr val="black"/>
                    </a:solidFill>
                    <a:latin typeface="Times New Roman" pitchFamily="18" charset="0"/>
                    <a:ea typeface="Calibri" panose="020F0502020204030204" pitchFamily="34" charset="0"/>
                    <a:cs typeface="Times New Roman" pitchFamily="18" charset="0"/>
                  </a:rPr>
                  <a:t>       </a:t>
                </a: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f>
                      <m:fPr>
                        <m:ctrlPr>
                          <a:rPr lang="en-US" sz="2800" i="1">
                            <a:solidFill>
                              <a:prstClr val="black"/>
                            </a:solidFill>
                            <a:latin typeface="Cambria Math"/>
                            <a:ea typeface="Calibri" panose="020F0502020204030204" pitchFamily="34" charset="0"/>
                            <a:cs typeface="Times New Roman" panose="02020603050405020304" pitchFamily="18" charset="0"/>
                          </a:rPr>
                        </m:ctrlPr>
                      </m:fPr>
                      <m:num>
                        <m:r>
                          <a:rPr lang="en-US" sz="2800" b="0" i="1">
                            <a:solidFill>
                              <a:prstClr val="black"/>
                            </a:solidFill>
                            <a:latin typeface="Cambria Math" panose="02040503050406030204" pitchFamily="18" charset="0"/>
                            <a:ea typeface="Calibri" panose="020F0502020204030204" pitchFamily="34" charset="0"/>
                            <a:cs typeface="Times New Roman" panose="02020603050405020304" pitchFamily="18" charset="0"/>
                          </a:rPr>
                          <m:t>15</m:t>
                        </m:r>
                      </m:num>
                      <m:den>
                        <m:r>
                          <a:rPr lang="en-US" sz="2800" b="0" i="1">
                            <a:solidFill>
                              <a:prstClr val="black"/>
                            </a:solidFill>
                            <a:latin typeface="Cambria Math" panose="02040503050406030204" pitchFamily="18" charset="0"/>
                            <a:ea typeface="Calibri" panose="020F0502020204030204" pitchFamily="34" charset="0"/>
                            <a:cs typeface="Times New Roman" panose="02020603050405020304" pitchFamily="18" charset="0"/>
                          </a:rPr>
                          <m:t>190</m:t>
                        </m:r>
                      </m:den>
                    </m:f>
                  </m:oMath>
                </a14:m>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f>
                      <m:fPr>
                        <m:ctrlPr>
                          <a:rPr lang="en-US" sz="2800" i="1">
                            <a:solidFill>
                              <a:prstClr val="black"/>
                            </a:solidFill>
                            <a:latin typeface="Cambria Math"/>
                            <a:ea typeface="Calibri" panose="020F0502020204030204" pitchFamily="34" charset="0"/>
                            <a:cs typeface="Times New Roman" panose="02020603050405020304" pitchFamily="18" charset="0"/>
                          </a:rPr>
                        </m:ctrlPr>
                      </m:fPr>
                      <m:num>
                        <m:r>
                          <a:rPr lang="en-US" sz="2800" b="0" i="1">
                            <a:solidFill>
                              <a:prstClr val="black"/>
                            </a:solidFill>
                            <a:latin typeface="Cambria Math" panose="02040503050406030204" pitchFamily="18" charset="0"/>
                            <a:ea typeface="Calibri" panose="020F0502020204030204" pitchFamily="34" charset="0"/>
                            <a:cs typeface="Times New Roman" panose="02020603050405020304" pitchFamily="18" charset="0"/>
                          </a:rPr>
                          <m:t>84</m:t>
                        </m:r>
                      </m:num>
                      <m:den>
                        <m:r>
                          <a:rPr lang="en-US" sz="2800" b="0" i="1">
                            <a:solidFill>
                              <a:prstClr val="black"/>
                            </a:solidFill>
                            <a:latin typeface="Cambria Math" panose="02040503050406030204" pitchFamily="18" charset="0"/>
                            <a:ea typeface="Calibri" panose="020F0502020204030204" pitchFamily="34" charset="0"/>
                            <a:cs typeface="Times New Roman" panose="02020603050405020304" pitchFamily="18" charset="0"/>
                          </a:rPr>
                          <m:t>190</m:t>
                        </m:r>
                      </m:den>
                    </m:f>
                  </m:oMath>
                </a14:m>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f>
                      <m:fPr>
                        <m:ctrlPr>
                          <a:rPr lang="en-US" sz="2800" i="1">
                            <a:solidFill>
                              <a:prstClr val="black"/>
                            </a:solidFill>
                            <a:latin typeface="Cambria Math"/>
                            <a:ea typeface="Calibri" panose="020F0502020204030204" pitchFamily="34" charset="0"/>
                            <a:cs typeface="Times New Roman" panose="02020603050405020304" pitchFamily="18" charset="0"/>
                          </a:rPr>
                        </m:ctrlPr>
                      </m:fPr>
                      <m:num>
                        <m:r>
                          <a:rPr lang="en-US" sz="2800" b="0" i="1">
                            <a:solidFill>
                              <a:prstClr val="black"/>
                            </a:solidFill>
                            <a:latin typeface="Cambria Math" panose="02040503050406030204" pitchFamily="18" charset="0"/>
                            <a:ea typeface="Calibri" panose="020F0502020204030204" pitchFamily="34" charset="0"/>
                            <a:cs typeface="Times New Roman" panose="02020603050405020304" pitchFamily="18" charset="0"/>
                          </a:rPr>
                          <m:t>12</m:t>
                        </m:r>
                      </m:num>
                      <m:den>
                        <m:r>
                          <a:rPr lang="en-US" sz="2800" b="0" i="1">
                            <a:solidFill>
                              <a:prstClr val="black"/>
                            </a:solidFill>
                            <a:latin typeface="Cambria Math" panose="02040503050406030204" pitchFamily="18" charset="0"/>
                            <a:ea typeface="Calibri" panose="020F0502020204030204" pitchFamily="34" charset="0"/>
                            <a:cs typeface="Times New Roman" panose="02020603050405020304" pitchFamily="18" charset="0"/>
                          </a:rPr>
                          <m:t>36</m:t>
                        </m:r>
                      </m:den>
                    </m:f>
                  </m:oMath>
                </a14:m>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D</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800" i="1">
                            <a:solidFill>
                              <a:prstClr val="black"/>
                            </a:solidFill>
                            <a:latin typeface="Cambria Math"/>
                            <a:ea typeface="Calibri" panose="020F0502020204030204" pitchFamily="34" charset="0"/>
                            <a:cs typeface="Times New Roman" panose="02020603050405020304" pitchFamily="18" charset="0"/>
                          </a:rPr>
                        </m:ctrlPr>
                      </m:fPr>
                      <m:num>
                        <m:r>
                          <a:rPr lang="en-US" sz="2800" b="0" i="1">
                            <a:solidFill>
                              <a:prstClr val="black"/>
                            </a:solidFill>
                            <a:latin typeface="Cambria Math" panose="02040503050406030204" pitchFamily="18" charset="0"/>
                            <a:ea typeface="Calibri" panose="020F0502020204030204" pitchFamily="34" charset="0"/>
                            <a:cs typeface="Times New Roman" panose="02020603050405020304" pitchFamily="18" charset="0"/>
                          </a:rPr>
                          <m:t>99</m:t>
                        </m:r>
                      </m:num>
                      <m:den>
                        <m:r>
                          <a:rPr lang="en-US" sz="2800" b="0" i="1">
                            <a:solidFill>
                              <a:prstClr val="black"/>
                            </a:solidFill>
                            <a:latin typeface="Cambria Math" panose="02040503050406030204" pitchFamily="18" charset="0"/>
                            <a:ea typeface="Calibri" panose="020F0502020204030204" pitchFamily="34" charset="0"/>
                            <a:cs typeface="Times New Roman" panose="02020603050405020304" pitchFamily="18" charset="0"/>
                          </a:rPr>
                          <m:t>190</m:t>
                        </m:r>
                      </m:den>
                    </m:f>
                  </m:oMath>
                </a14:m>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2" name="Hình chữ nhật 1"/>
              <p:cNvSpPr>
                <a:spLocks noRot="1" noChangeAspect="1" noMove="1" noResize="1" noEditPoints="1" noAdjustHandles="1" noChangeArrowheads="1" noChangeShapeType="1" noTextEdit="1"/>
              </p:cNvSpPr>
              <p:nvPr/>
            </p:nvSpPr>
            <p:spPr>
              <a:xfrm>
                <a:off x="0" y="16763"/>
                <a:ext cx="12192000" cy="2029979"/>
              </a:xfrm>
              <a:prstGeom prst="rect">
                <a:avLst/>
              </a:prstGeom>
              <a:blipFill rotWithShape="1">
                <a:blip r:embed="rId2"/>
                <a:stretch>
                  <a:fillRect l="-1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Hình chữ nhật 2"/>
              <p:cNvSpPr/>
              <p:nvPr/>
            </p:nvSpPr>
            <p:spPr>
              <a:xfrm>
                <a:off x="137160" y="1991310"/>
                <a:ext cx="11871960" cy="5243743"/>
              </a:xfrm>
              <a:prstGeom prst="rect">
                <a:avLst/>
              </a:prstGeom>
            </p:spPr>
            <p:txBody>
              <a:bodyPr wrap="square">
                <a:spAutoFit/>
              </a:bodyPr>
              <a:lstStyle/>
              <a:p>
                <a:pPr lvl="0" algn="just">
                  <a:lnSpc>
                    <a:spcPct val="115000"/>
                  </a:lnSpc>
                  <a:spcAft>
                    <a:spcPts val="1000"/>
                  </a:spcAft>
                  <a:tabLst>
                    <a:tab pos="0" algn="l"/>
                    <a:tab pos="2160270" algn="l"/>
                    <a:tab pos="3599815" algn="l"/>
                    <a:tab pos="5039995" algn="l"/>
                  </a:tabLst>
                </a:pPr>
                <a:r>
                  <a:rPr lang="pt-BR" sz="2800" b="1" smtClean="0">
                    <a:solidFill>
                      <a:srgbClr val="0000FF"/>
                    </a:solidFill>
                    <a:latin typeface="Times New Roman"/>
                    <a:ea typeface="Times New Roman"/>
                    <a:cs typeface="Times New Roman"/>
                  </a:rPr>
                  <a:t>Lời giải. </a:t>
                </a:r>
              </a:p>
              <a:p>
                <a:pPr lvl="0" algn="just">
                  <a:lnSpc>
                    <a:spcPct val="115000"/>
                  </a:lnSpc>
                  <a:spcAft>
                    <a:spcPts val="1000"/>
                  </a:spcAft>
                  <a:tabLst>
                    <a:tab pos="0" algn="l"/>
                    <a:tab pos="2160270" algn="l"/>
                    <a:tab pos="3599815" algn="l"/>
                    <a:tab pos="5039995" algn="l"/>
                  </a:tabLst>
                </a:pPr>
                <a:r>
                  <a:rPr kumimoji="0" lang="en-US" sz="2800" b="0" i="0" u="none" strike="noStrike" kern="0" cap="none" spc="0" normalizeH="0" baseline="0" noProof="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 </a:t>
                </a:r>
                <a:r>
                  <a:rPr kumimoji="0" lang="en-US" sz="2800" b="0" i="0" u="none" strike="noStrike" kern="0" cap="none" spc="0" normalizeH="0" baseline="0" noProof="0" dirty="0" err="1">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800" b="0" i="0" u="none" strike="noStrike" kern="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2800" b="0" i="0" u="none" strike="noStrike" kern="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800" b="0" i="0" u="none" strike="noStrike" kern="0" cap="none" spc="0" normalizeH="0" baseline="0" noProof="0" dirty="0" err="1">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thẻ</a:t>
                </a:r>
                <a:r>
                  <a:rPr kumimoji="0" lang="en-US" sz="2800" b="0" i="0" u="none" strike="noStrike" kern="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800" b="0" i="0" u="none" strike="noStrike" kern="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20 </a:t>
                </a:r>
                <a:r>
                  <a:rPr kumimoji="0" lang="en-US" sz="2800" b="0" i="0" u="none" strike="noStrike" kern="0" cap="none" spc="0" normalizeH="0" baseline="0" noProof="0" dirty="0" err="1">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thẻ</a:t>
                </a:r>
                <a:r>
                  <a:rPr kumimoji="0" lang="en-US" sz="2800" b="0" i="0" u="none" strike="noStrike" kern="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28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𝑛</m:t>
                    </m:r>
                    <m:d>
                      <m:dPr>
                        <m:ctrlPr>
                          <a:rPr kumimoji="0" lang="en-US" sz="2800" b="0" i="1" u="none" strike="noStrike" kern="0" cap="none" spc="0" normalizeH="0" baseline="0" noProof="0">
                            <a:ln>
                              <a:noFill/>
                            </a:ln>
                            <a:solidFill>
                              <a:schemeClr val="tx1"/>
                            </a:solidFill>
                            <a:effectLst/>
                            <a:uLnTx/>
                            <a:uFillTx/>
                            <a:latin typeface="Cambria Math"/>
                            <a:ea typeface="Times New Roman" panose="02020603050405020304" pitchFamily="18" charset="0"/>
                            <a:cs typeface="Times New Roman" panose="02020603050405020304" pitchFamily="18" charset="0"/>
                          </a:rPr>
                        </m:ctrlPr>
                      </m:dPr>
                      <m:e>
                        <m:r>
                          <a:rPr kumimoji="0" lang="en-US" sz="28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𝛺</m:t>
                        </m:r>
                      </m:e>
                    </m:d>
                    <m:r>
                      <a:rPr kumimoji="0" lang="en-US" sz="28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kumimoji="0" lang="en-US" sz="2800" b="0" i="1" u="none" strike="noStrike" kern="0" cap="none" spc="0" normalizeH="0" baseline="0" noProof="0">
                            <a:ln>
                              <a:noFill/>
                            </a:ln>
                            <a:solidFill>
                              <a:schemeClr val="tx1"/>
                            </a:solidFill>
                            <a:effectLst/>
                            <a:uLnTx/>
                            <a:uFillTx/>
                            <a:latin typeface="Cambria Math"/>
                            <a:ea typeface="Times New Roman" panose="02020603050405020304" pitchFamily="18" charset="0"/>
                            <a:cs typeface="Times New Roman" panose="02020603050405020304" pitchFamily="18" charset="0"/>
                          </a:rPr>
                        </m:ctrlPr>
                      </m:sSubSupPr>
                      <m:e>
                        <m:r>
                          <a:rPr kumimoji="0" lang="en-US" sz="28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𝐶</m:t>
                        </m:r>
                      </m:e>
                      <m:sub>
                        <m:r>
                          <a:rPr kumimoji="0" lang="en-US" sz="28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20</m:t>
                        </m:r>
                      </m:sub>
                      <m:sup>
                        <m:r>
                          <a:rPr kumimoji="0" lang="en-US" sz="28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bSup>
                    <m:r>
                      <a:rPr kumimoji="0" lang="en-US" sz="28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190</m:t>
                    </m:r>
                  </m:oMath>
                </a14:m>
                <a:r>
                  <a:rPr kumimoji="0" lang="en-US" sz="2800" b="0" i="0" u="none" strike="noStrike" kern="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defTabSz="457200">
                  <a:lnSpc>
                    <a:spcPct val="130000"/>
                  </a:lnSpc>
                </a:pP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280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14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defTabSz="457200">
                  <a:lnSpc>
                    <a:spcPct val="130000"/>
                  </a:lnSpc>
                </a:pP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 1.</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Hai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thẻ</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2800" i="1">
                            <a:solidFill>
                              <a:schemeClr val="tx1"/>
                            </a:solidFill>
                            <a:latin typeface="Cambria Math"/>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6</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b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15</m:t>
                    </m:r>
                  </m:oMath>
                </a14:m>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defTabSz="457200">
                  <a:lnSpc>
                    <a:spcPct val="130000"/>
                  </a:lnSpc>
                </a:pP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 2.</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i="1" smtClean="0">
                  <a:solidFill>
                    <a:schemeClr val="tx1"/>
                  </a:solidFill>
                  <a:latin typeface="Cambria Math"/>
                  <a:ea typeface="Calibri" panose="020F0502020204030204" pitchFamily="34" charset="0"/>
                  <a:cs typeface="Times New Roman" panose="02020603050405020304" pitchFamily="18" charset="0"/>
                </a:endParaRPr>
              </a:p>
              <a:p>
                <a:pPr lvl="0" defTabSz="457200">
                  <a:lnSpc>
                    <a:spcPct val="130000"/>
                  </a:lnSpc>
                </a:pPr>
                <a14:m>
                  <m:oMathPara xmlns:m="http://schemas.openxmlformats.org/officeDocument/2006/math">
                    <m:oMathParaPr>
                      <m:jc m:val="centerGroup"/>
                    </m:oMathParaPr>
                    <m:oMath xmlns:m="http://schemas.openxmlformats.org/officeDocument/2006/math">
                      <m:sSubSup>
                        <m:sSubSupPr>
                          <m:ctrlPr>
                            <a:rPr lang="en-US" sz="2800" i="1">
                              <a:solidFill>
                                <a:schemeClr val="tx1"/>
                              </a:solidFill>
                              <a:latin typeface="Cambria Math"/>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6</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p>
                      </m:sSub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800" i="1">
                              <a:solidFill>
                                <a:schemeClr val="tx1"/>
                              </a:solidFill>
                              <a:latin typeface="Cambria Math"/>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14</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p>
                      </m:sSub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6</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14</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84</m:t>
                      </m:r>
                    </m:oMath>
                  </m:oMathPara>
                </a14:m>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defTabSz="457200">
                  <a:lnSpc>
                    <a:spcPct val="130000"/>
                  </a:lnSpc>
                </a:pP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ra: </a:t>
                </a:r>
                <a14:m>
                  <m:oMath xmlns:m="http://schemas.openxmlformats.org/officeDocument/2006/math">
                    <m:r>
                      <a:rPr lang="en-US" sz="2800" b="0" i="0" smtClean="0">
                        <a:solidFill>
                          <a:schemeClr val="tx1"/>
                        </a:solidFill>
                        <a:latin typeface="Cambria Math"/>
                        <a:ea typeface="Times New Roman" panose="02020603050405020304" pitchFamily="18" charset="0"/>
                        <a:cs typeface="Times New Roman" panose="02020603050405020304" pitchFamily="18" charset="0"/>
                      </a:rPr>
                      <m:t>        </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𝑛</m:t>
                    </m:r>
                    <m:d>
                      <m:dPr>
                        <m:ctrlPr>
                          <a:rPr lang="en-US" sz="2800" i="1">
                            <a:solidFill>
                              <a:schemeClr val="tx1"/>
                            </a:solidFill>
                            <a:latin typeface="Cambria Math"/>
                            <a:ea typeface="Times New Roman" panose="02020603050405020304" pitchFamily="18" charset="0"/>
                            <a:cs typeface="Times New Roman" panose="02020603050405020304" pitchFamily="18" charset="0"/>
                          </a:rPr>
                        </m:ctrlPr>
                      </m:dPr>
                      <m:e>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𝐴</m:t>
                        </m:r>
                      </m:e>
                    </m:d>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15</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84</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99</m:t>
                    </m:r>
                  </m:oMath>
                </a14:m>
                <a:endParaRPr lang="en-US" sz="2800" i="1" dirty="0">
                  <a:solidFill>
                    <a:schemeClr val="tx1"/>
                  </a:solidFill>
                  <a:latin typeface="Cambria Math" panose="02040503050406030204" pitchFamily="18" charset="0"/>
                  <a:ea typeface="Times New Roman" panose="02020603050405020304" pitchFamily="18" charset="0"/>
                  <a:cs typeface="Times New Roman" panose="02020603050405020304" pitchFamily="18" charset="0"/>
                </a:endParaRPr>
              </a:p>
              <a:p>
                <a:pPr lvl="0" defTabSz="457200">
                  <a:lnSpc>
                    <a:spcPct val="130000"/>
                  </a:lnSpc>
                </a:pPr>
                <a14:m>
                  <m:oMath xmlns:m="http://schemas.openxmlformats.org/officeDocument/2006/math">
                    <m:r>
                      <a:rPr lang="en-US" sz="2800" i="1">
                        <a:solidFill>
                          <a:schemeClr val="tx1"/>
                        </a:solidFill>
                        <a:latin typeface="Cambria Math" panose="02040503050406030204" pitchFamily="18" charset="0"/>
                        <a:ea typeface="Times New Roman" panose="02020603050405020304" pitchFamily="18" charset="0"/>
                        <a:cs typeface="Cambria Math" panose="02040503050406030204" pitchFamily="18" charset="0"/>
                      </a:rPr>
                      <m:t>⇒</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𝑃</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2800" i="1">
                            <a:solidFill>
                              <a:schemeClr val="tx1"/>
                            </a:solidFill>
                            <a:latin typeface="Cambria Math"/>
                            <a:ea typeface="Times New Roman" panose="02020603050405020304" pitchFamily="18" charset="0"/>
                            <a:cs typeface="Times New Roman" panose="02020603050405020304" pitchFamily="18" charset="0"/>
                          </a:rPr>
                        </m:ctrlPr>
                      </m:funcPr>
                      <m:fName>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𝐴</m:t>
                        </m:r>
                      </m:fName>
                      <m:e>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e>
                    </m:func>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solidFill>
                              <a:schemeClr val="tx1"/>
                            </a:solidFill>
                            <a:latin typeface="Cambria Math"/>
                            <a:ea typeface="Times New Roman" panose="02020603050405020304" pitchFamily="18" charset="0"/>
                            <a:cs typeface="Times New Roman" panose="02020603050405020304" pitchFamily="18" charset="0"/>
                          </a:rPr>
                        </m:ctrlPr>
                      </m:fPr>
                      <m:num>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99</m:t>
                        </m:r>
                      </m:num>
                      <m:den>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190</m:t>
                        </m:r>
                      </m:den>
                    </m:f>
                  </m:oMath>
                </a14:m>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mc:Choice>
        <mc:Fallback>
          <p:sp>
            <p:nvSpPr>
              <p:cNvPr id="3" name="Hình chữ nhật 2"/>
              <p:cNvSpPr>
                <a:spLocks noRot="1" noChangeAspect="1" noMove="1" noResize="1" noEditPoints="1" noAdjustHandles="1" noChangeArrowheads="1" noChangeShapeType="1" noTextEdit="1"/>
              </p:cNvSpPr>
              <p:nvPr/>
            </p:nvSpPr>
            <p:spPr>
              <a:xfrm>
                <a:off x="137160" y="1991310"/>
                <a:ext cx="11871960" cy="5243743"/>
              </a:xfrm>
              <a:prstGeom prst="rect">
                <a:avLst/>
              </a:prstGeom>
              <a:blipFill rotWithShape="1">
                <a:blip r:embed="rId3"/>
                <a:stretch>
                  <a:fillRect l="-1079" t="-698"/>
                </a:stretch>
              </a:blipFill>
            </p:spPr>
            <p:txBody>
              <a:bodyPr/>
              <a:lstStyle/>
              <a:p>
                <a:r>
                  <a:rPr lang="en-US">
                    <a:noFill/>
                  </a:rPr>
                  <a:t> </a:t>
                </a:r>
              </a:p>
            </p:txBody>
          </p:sp>
        </mc:Fallback>
      </mc:AlternateContent>
      <p:sp>
        <p:nvSpPr>
          <p:cNvPr id="4" name="Oval 3"/>
          <p:cNvSpPr/>
          <p:nvPr/>
        </p:nvSpPr>
        <p:spPr>
          <a:xfrm>
            <a:off x="8145868" y="1315029"/>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5"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84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500"/>
                                        <p:tgtEl>
                                          <p:spTgt spid="3">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Hình chữ nhật 1"/>
              <p:cNvSpPr/>
              <p:nvPr/>
            </p:nvSpPr>
            <p:spPr>
              <a:xfrm>
                <a:off x="182880" y="228600"/>
                <a:ext cx="11765280" cy="2325508"/>
              </a:xfrm>
              <a:prstGeom prst="rect">
                <a:avLst/>
              </a:prstGeom>
            </p:spPr>
            <p:txBody>
              <a:bodyPr wrap="square">
                <a:spAutoFit/>
              </a:bodyPr>
              <a:lstStyle/>
              <a:p>
                <a:pPr marL="0" marR="0" lvl="0" indent="0" algn="just" defTabSz="457200" eaLnBrk="1" fontAlgn="auto" latinLnBrk="0" hangingPunct="1">
                  <a:lnSpc>
                    <a:spcPct val="115000"/>
                  </a:lnSpc>
                  <a:spcBef>
                    <a:spcPts val="0"/>
                  </a:spcBef>
                  <a:spcAft>
                    <a:spcPts val="1000"/>
                  </a:spcAft>
                  <a:buClrTx/>
                  <a:buSzTx/>
                  <a:buFontTx/>
                  <a:buNone/>
                  <a:tabLst>
                    <a:tab pos="1440180" algn="l"/>
                  </a:tabLst>
                  <a:defRPr/>
                </a:pPr>
                <a:r>
                  <a:rPr kumimoji="0" lang="en-US" sz="2800" b="1" i="0" u="none" strike="noStrike" kern="0" cap="none" spc="0" normalizeH="0" baseline="0" noProof="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3</a:t>
                </a:r>
                <a:r>
                  <a:rPr kumimoji="0" lang="en-US" sz="2800" b="1" i="0" u="none" strike="noStrike" kern="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nl-NL" sz="28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Hộp </a:t>
                </a:r>
                <a14:m>
                  <m:oMath xmlns:m="http://schemas.openxmlformats.org/officeDocument/2006/math">
                    <m:r>
                      <a:rPr kumimoji="0" lang="en-US" sz="28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oMath>
                </a14:m>
                <a:r>
                  <a:rPr kumimoji="0" lang="nl-NL" sz="28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có </a:t>
                </a:r>
                <a14:m>
                  <m:oMath xmlns:m="http://schemas.openxmlformats.org/officeDocument/2006/math">
                    <m:r>
                      <a:rPr kumimoji="0" lang="nl-NL" sz="28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oMath>
                </a14:m>
                <a:r>
                  <a:rPr kumimoji="0" lang="nl-NL" sz="28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viên bi trắng, </a:t>
                </a:r>
                <a14:m>
                  <m:oMath xmlns:m="http://schemas.openxmlformats.org/officeDocument/2006/math">
                    <m:r>
                      <a:rPr kumimoji="0" lang="nl-NL" sz="28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oMath>
                </a14:m>
                <a:r>
                  <a:rPr kumimoji="0" lang="nl-NL" sz="28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viên bi đỏ và </a:t>
                </a:r>
                <a14:m>
                  <m:oMath xmlns:m="http://schemas.openxmlformats.org/officeDocument/2006/math">
                    <m:r>
                      <a:rPr kumimoji="0" lang="nl-NL" sz="28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m:t>
                    </m:r>
                  </m:oMath>
                </a14:m>
                <a:r>
                  <a:rPr kumimoji="0" lang="nl-NL" sz="28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viên bi xanh. Hộp </a:t>
                </a:r>
                <a14:m>
                  <m:oMath xmlns:m="http://schemas.openxmlformats.org/officeDocument/2006/math">
                    <m:r>
                      <a:rPr kumimoji="0" lang="en-US" sz="28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oMath>
                </a14:m>
                <a:r>
                  <a:rPr kumimoji="0" lang="nl-NL" sz="28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có </a:t>
                </a:r>
                <a14:m>
                  <m:oMath xmlns:m="http://schemas.openxmlformats.org/officeDocument/2006/math">
                    <m:r>
                      <a:rPr kumimoji="0" lang="nl-NL" sz="28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7</m:t>
                    </m:r>
                  </m:oMath>
                </a14:m>
                <a:r>
                  <a:rPr kumimoji="0" lang="nl-NL" sz="28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viên bi trắng, </a:t>
                </a:r>
                <a14:m>
                  <m:oMath xmlns:m="http://schemas.openxmlformats.org/officeDocument/2006/math">
                    <m:r>
                      <a:rPr kumimoji="0" lang="nl-NL" sz="28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m:t>
                    </m:r>
                  </m:oMath>
                </a14:m>
                <a:r>
                  <a:rPr kumimoji="0" lang="nl-NL" sz="28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viên bi đỏ và </a:t>
                </a:r>
                <a14:m>
                  <m:oMath xmlns:m="http://schemas.openxmlformats.org/officeDocument/2006/math">
                    <m:r>
                      <a:rPr kumimoji="0" lang="nl-NL" sz="2800" b="0" i="1" u="none" strike="noStrike" kern="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oMath>
                </a14:m>
                <a:r>
                  <a:rPr kumimoji="0" lang="nl-NL" sz="28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viên bi xanh. Lấy ngẫu nhiên mỗi hộp một viên bi, tính xác suất để hai viên bi được lấy ra có cùng màu.</a:t>
                </a:r>
                <a:endPar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lgn="just" defTabSz="457200" eaLnBrk="1" fontAlgn="auto" latinLnBrk="0" hangingPunct="1">
                  <a:lnSpc>
                    <a:spcPct val="100000"/>
                  </a:lnSpc>
                  <a:spcBef>
                    <a:spcPts val="0"/>
                  </a:spcBef>
                  <a:spcAft>
                    <a:spcPts val="0"/>
                  </a:spcAft>
                  <a:buClrTx/>
                  <a:buSzTx/>
                  <a:buFontTx/>
                  <a:buAutoNum type="alphaUcPeriod"/>
                  <a:tabLst/>
                  <a:defRPr/>
                </a:pPr>
                <a14:m>
                  <m:oMath xmlns:m="http://schemas.openxmlformats.org/officeDocument/2006/math">
                    <m:f>
                      <m:fPr>
                        <m:ctrlPr>
                          <a:rPr kumimoji="0" lang="en-US" sz="2800" b="0" i="1" u="none" strike="noStrike" kern="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fPr>
                      <m:num>
                        <m:r>
                          <a:rPr kumimoji="0" lang="en-US" sz="2800" b="0" i="1" u="none" strike="noStrike" kern="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91</m:t>
                        </m:r>
                      </m:num>
                      <m:den>
                        <m:r>
                          <a:rPr kumimoji="0" lang="en-US" sz="2800" b="0" i="1" u="none" strike="noStrike" kern="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135</m:t>
                        </m:r>
                      </m:den>
                    </m:f>
                  </m:oMath>
                </a14:m>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rPr>
                  <a: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rPr>
                  <a:t>   	                      </a:t>
                </a:r>
                <a:r>
                  <a:rPr kumimoji="0" lang="vi-VN" sz="2800" b="1" i="0" u="none" strike="noStrike" kern="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rPr>
                  <a:t>B. </a:t>
                </a:r>
                <a14:m>
                  <m:oMath xmlns:m="http://schemas.openxmlformats.org/officeDocument/2006/math">
                    <m:f>
                      <m:fPr>
                        <m:ctrlPr>
                          <a:rPr kumimoji="0" lang="en-US" sz="2800" b="0" i="1" u="none" strike="noStrike" kern="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fPr>
                      <m:num>
                        <m:r>
                          <a:rPr kumimoji="0" lang="en-US" sz="2800" b="0" i="1" u="none" strike="noStrike" kern="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44</m:t>
                        </m:r>
                      </m:num>
                      <m:den>
                        <m:r>
                          <a:rPr kumimoji="0" lang="en-US" sz="2800" b="0" i="1" u="none" strike="noStrike" kern="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135</m:t>
                        </m:r>
                      </m:den>
                    </m:f>
                  </m:oMath>
                </a14:m>
                <a:r>
                  <a:rPr kumimoji="0" lang="vi-VN" sz="28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rPr>
                  <a:t>.</a:t>
                </a: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rPr>
                  <a:t>  </a:t>
                </a:r>
                <a:r>
                  <a:rPr kumimoji="0" lang="en-US" sz="2800" b="0" i="0" u="none" strike="noStrike" kern="0" cap="none" spc="0" normalizeH="0" baseline="0" noProof="0" smtClean="0">
                    <a:ln>
                      <a:noFill/>
                    </a:ln>
                    <a:solidFill>
                      <a:srgbClr val="000000"/>
                    </a:solidFill>
                    <a:effectLst/>
                    <a:uLnTx/>
                    <a:uFillTx/>
                    <a:latin typeface="Times New Roman" panose="02020603050405020304" pitchFamily="18" charset="0"/>
                    <a:ea typeface="Calibri" panose="020F0502020204030204" pitchFamily="34" charset="0"/>
                  </a:rPr>
                  <a:t>               </a:t>
                </a:r>
                <a:r>
                  <a:rPr kumimoji="0" lang="vi-VN" sz="2800" b="1" i="0" u="none" strike="noStrike" kern="0" cap="none" spc="0" normalizeH="0" baseline="0" noProof="0" smtClean="0">
                    <a:ln>
                      <a:noFill/>
                    </a:ln>
                    <a:solidFill>
                      <a:srgbClr val="0000FF"/>
                    </a:solidFill>
                    <a:effectLst/>
                    <a:uLnTx/>
                    <a:uFillTx/>
                    <a:latin typeface="Times New Roman" panose="02020603050405020304" pitchFamily="18" charset="0"/>
                    <a:ea typeface="Calibri" panose="020F0502020204030204" pitchFamily="34" charset="0"/>
                  </a:rPr>
                  <a:t>C</a:t>
                </a:r>
                <a:r>
                  <a:rPr kumimoji="0" lang="vi-VN" sz="2800" b="1" i="0" u="none" strike="noStrike" kern="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rPr>
                  <a:t>. </a:t>
                </a:r>
                <a:r>
                  <a:rPr kumimoji="0" lang="en-US" sz="2800" b="1" i="0" u="none" strike="noStrike" kern="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rPr>
                  <a:t> </a:t>
                </a:r>
                <a14:m>
                  <m:oMath xmlns:m="http://schemas.openxmlformats.org/officeDocument/2006/math">
                    <m:f>
                      <m:fPr>
                        <m:ctrlPr>
                          <a:rPr kumimoji="0" lang="en-US" sz="2800" b="0" i="1" u="none" strike="noStrike" kern="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fPr>
                      <m:num>
                        <m:r>
                          <a:rPr kumimoji="0" lang="en-US" sz="2800" b="0" i="1" u="none" strike="noStrike" kern="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88</m:t>
                        </m:r>
                      </m:num>
                      <m:den>
                        <m:r>
                          <a:rPr kumimoji="0" lang="en-US" sz="2800" b="0" i="1" u="none" strike="noStrike" kern="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135</m:t>
                        </m:r>
                      </m:den>
                    </m:f>
                  </m:oMath>
                </a14:m>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rPr>
                  <a: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rPr>
                  <a:t>                         	</a:t>
                </a:r>
                <a:r>
                  <a:rPr kumimoji="0" lang="vi-VN" sz="2800" b="1" i="0" u="none" strike="noStrike" kern="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rPr>
                  <a:t>D. </a:t>
                </a:r>
                <a14:m>
                  <m:oMath xmlns:m="http://schemas.openxmlformats.org/officeDocument/2006/math">
                    <m:f>
                      <m:fPr>
                        <m:ctrlPr>
                          <a:rPr kumimoji="0" lang="en-US" sz="2800" b="0" i="1" u="none" strike="noStrike" kern="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fPr>
                      <m:num>
                        <m:r>
                          <a:rPr kumimoji="0" lang="en-US" sz="2800" b="0" i="1" u="none" strike="noStrike" kern="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45</m:t>
                        </m:r>
                      </m:num>
                      <m:den>
                        <m:r>
                          <a:rPr kumimoji="0" lang="en-US" sz="2800" b="0" i="1" u="none" strike="noStrike" kern="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88</m:t>
                        </m:r>
                      </m:den>
                    </m:f>
                  </m:oMath>
                </a14:m>
                <a:endParaRPr kumimoji="0" lang="en-US" sz="2800" b="0" i="0" u="none" strike="noStrike" kern="0" cap="none" spc="0" normalizeH="0" baseline="0" noProof="0" dirty="0">
                  <a:ln>
                    <a:noFill/>
                  </a:ln>
                  <a:solidFill>
                    <a:prstClr val="black"/>
                  </a:solidFill>
                  <a:effectLst/>
                  <a:uLnTx/>
                  <a:uFillTx/>
                </a:endParaRPr>
              </a:p>
            </p:txBody>
          </p:sp>
        </mc:Choice>
        <mc:Fallback xmlns="">
          <p:sp>
            <p:nvSpPr>
              <p:cNvPr id="2" name="Hình chữ nhật 1"/>
              <p:cNvSpPr>
                <a:spLocks noRot="1" noChangeAspect="1" noMove="1" noResize="1" noEditPoints="1" noAdjustHandles="1" noChangeArrowheads="1" noChangeShapeType="1" noTextEdit="1"/>
              </p:cNvSpPr>
              <p:nvPr/>
            </p:nvSpPr>
            <p:spPr>
              <a:xfrm>
                <a:off x="182880" y="228600"/>
                <a:ext cx="11765280" cy="2325508"/>
              </a:xfrm>
              <a:prstGeom prst="rect">
                <a:avLst/>
              </a:prstGeom>
              <a:blipFill rotWithShape="1">
                <a:blip r:embed="rId2"/>
                <a:stretch>
                  <a:fillRect l="-1036" t="-1575" r="-1036" b="-21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Hình chữ nhật 2">
                <a:extLst>
                  <a:ext uri="{FF2B5EF4-FFF2-40B4-BE49-F238E27FC236}">
                    <a16:creationId xmlns:a16="http://schemas.microsoft.com/office/drawing/2014/main" xmlns="" id="{601873A9-E84A-485E-9A6B-B176E8638B91}"/>
                  </a:ext>
                </a:extLst>
              </p:cNvPr>
              <p:cNvSpPr/>
              <p:nvPr/>
            </p:nvSpPr>
            <p:spPr>
              <a:xfrm>
                <a:off x="259080" y="2531616"/>
                <a:ext cx="12070080" cy="3946465"/>
              </a:xfrm>
              <a:prstGeom prst="rect">
                <a:avLst/>
              </a:prstGeom>
            </p:spPr>
            <p:txBody>
              <a:bodyPr wrap="square">
                <a:spAutoFit/>
              </a:bodyPr>
              <a:lstStyle/>
              <a:p>
                <a:pPr algn="just">
                  <a:lnSpc>
                    <a:spcPct val="115000"/>
                  </a:lnSpc>
                  <a:spcBef>
                    <a:spcPts val="0"/>
                  </a:spcBef>
                  <a:spcAft>
                    <a:spcPts val="1000"/>
                  </a:spcAft>
                  <a:tabLst>
                    <a:tab pos="0" algn="l"/>
                    <a:tab pos="2160270" algn="l"/>
                    <a:tab pos="3599815" algn="l"/>
                    <a:tab pos="5039995" algn="l"/>
                  </a:tabLst>
                </a:pPr>
                <a:r>
                  <a:rPr lang="en-US" sz="2800" b="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 giải. </a:t>
                </a:r>
              </a:p>
              <a:p>
                <a:pPr algn="just">
                  <a:lnSpc>
                    <a:spcPct val="115000"/>
                  </a:lnSpc>
                  <a:spcBef>
                    <a:spcPts val="0"/>
                  </a:spcBef>
                  <a:spcAft>
                    <a:spcPts val="1000"/>
                  </a:spcAft>
                  <a:tabLst>
                    <a:tab pos="0" algn="l"/>
                    <a:tab pos="2160270" algn="l"/>
                    <a:tab pos="3599815" algn="l"/>
                    <a:tab pos="5039995" algn="l"/>
                  </a:tabLst>
                </a:pPr>
                <a:r>
                  <a:rPr lang="nl-NL" sz="2800" smtClean="0">
                    <a:latin typeface="Times New Roman" panose="02020603050405020304" pitchFamily="18" charset="0"/>
                    <a:ea typeface="Calibri" panose="020F0502020204030204" pitchFamily="34" charset="0"/>
                    <a:cs typeface="Times New Roman" panose="02020603050405020304" pitchFamily="18" charset="0"/>
                  </a:rPr>
                  <a:t>Số </a:t>
                </a:r>
                <a:r>
                  <a:rPr lang="nl-NL" sz="2800" dirty="0">
                    <a:latin typeface="Times New Roman" panose="02020603050405020304" pitchFamily="18" charset="0"/>
                    <a:ea typeface="Calibri" panose="020F0502020204030204" pitchFamily="34" charset="0"/>
                    <a:cs typeface="Times New Roman" panose="02020603050405020304" pitchFamily="18" charset="0"/>
                  </a:rPr>
                  <a:t>phần tử của không gian mẫu:</a:t>
                </a:r>
                <a:endParaRPr lang="en-US" sz="2800" i="1" dirty="0">
                  <a:latin typeface="Cambria Math" panose="02040503050406030204" pitchFamily="18" charset="0"/>
                  <a:ea typeface="Times New Roman" panose="02020603050405020304" pitchFamily="18" charset="0"/>
                  <a:cs typeface="Times New Roman" panose="02020603050405020304" pitchFamily="18" charset="0"/>
                </a:endParaRPr>
              </a:p>
              <a:p>
                <a:pPr marL="20955">
                  <a:lnSpc>
                    <a:spcPct val="115000"/>
                  </a:lnSpc>
                  <a:spcBef>
                    <a:spcPts val="0"/>
                  </a:spcBef>
                  <a:spcAft>
                    <a:spcPts val="1000"/>
                  </a:spcAft>
                  <a:tabLst>
                    <a:tab pos="1440180" algn="l"/>
                  </a:tabLst>
                </a:pP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𝑛</m:t>
                    </m:r>
                    <m:d>
                      <m:dPr>
                        <m:ctrlPr>
                          <a:rPr lang="en-US" sz="2800" i="1">
                            <a:latin typeface="Cambria Math"/>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𝛺</m:t>
                        </m:r>
                      </m:e>
                    </m:d>
                    <m:r>
                      <a:rPr lang="en-US" sz="2800" i="1">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sz="2800" i="1">
                            <a:latin typeface="Cambria Math"/>
                            <a:ea typeface="Times New Roman" panose="02020603050405020304" pitchFamily="18" charset="0"/>
                            <a:cs typeface="Times New Roman" panose="02020603050405020304" pitchFamily="18" charset="0"/>
                          </a:rPr>
                        </m:ctrlPr>
                      </m:sSubSup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sub>
                        <m:r>
                          <a:rPr lang="en-US" sz="2800" i="1">
                            <a:latin typeface="Cambria Math" panose="02040503050406030204" pitchFamily="18" charset="0"/>
                            <a:ea typeface="Times New Roman" panose="02020603050405020304" pitchFamily="18" charset="0"/>
                            <a:cs typeface="Times New Roman" panose="02020603050405020304" pitchFamily="18" charset="0"/>
                          </a:rPr>
                          <m:t>15</m:t>
                        </m:r>
                      </m:sub>
                      <m:sup>
                        <m:r>
                          <a:rPr lang="en-US" sz="2800" i="1">
                            <a:latin typeface="Cambria Math" panose="02040503050406030204" pitchFamily="18" charset="0"/>
                            <a:ea typeface="Times New Roman" panose="02020603050405020304" pitchFamily="18" charset="0"/>
                            <a:cs typeface="Times New Roman" panose="02020603050405020304" pitchFamily="18" charset="0"/>
                          </a:rPr>
                          <m:t>1</m:t>
                        </m:r>
                      </m:sup>
                    </m:sSubSup>
                    <m:func>
                      <m:funcPr>
                        <m:ctrlPr>
                          <a:rPr lang="en-US" sz="2800" i="1">
                            <a:latin typeface="Cambria Math"/>
                            <a:ea typeface="Times New Roman" panose="02020603050405020304" pitchFamily="18" charset="0"/>
                            <a:cs typeface="Times New Roman" panose="02020603050405020304" pitchFamily="18" charset="0"/>
                          </a:rPr>
                        </m:ctrlPr>
                      </m:funcPr>
                      <m:fName>
                        <m:sSubSup>
                          <m:sSubSupPr>
                            <m:ctrlPr>
                              <a:rPr lang="en-US" sz="2800" i="1">
                                <a:latin typeface="Cambria Math"/>
                                <a:ea typeface="Times New Roman" panose="02020603050405020304" pitchFamily="18" charset="0"/>
                                <a:cs typeface="Times New Roman" panose="02020603050405020304" pitchFamily="18" charset="0"/>
                              </a:rPr>
                            </m:ctrlPr>
                          </m:sSubSup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sub>
                            <m:r>
                              <a:rPr lang="en-US" sz="2800" i="1">
                                <a:latin typeface="Cambria Math" panose="02040503050406030204" pitchFamily="18" charset="0"/>
                                <a:ea typeface="Times New Roman" panose="02020603050405020304" pitchFamily="18" charset="0"/>
                                <a:cs typeface="Times New Roman" panose="02020603050405020304" pitchFamily="18" charset="0"/>
                              </a:rPr>
                              <m:t>18</m:t>
                            </m:r>
                          </m:sub>
                          <m:sup>
                            <m:r>
                              <a:rPr lang="en-US" sz="2800" i="1">
                                <a:latin typeface="Cambria Math" panose="02040503050406030204" pitchFamily="18" charset="0"/>
                                <a:ea typeface="Times New Roman" panose="02020603050405020304" pitchFamily="18" charset="0"/>
                                <a:cs typeface="Times New Roman" panose="02020603050405020304" pitchFamily="18" charset="0"/>
                              </a:rPr>
                              <m:t>1</m:t>
                            </m:r>
                          </m:sup>
                        </m:sSubSup>
                      </m:fName>
                      <m:e>
                        <m:r>
                          <a:rPr lang="en-US" sz="2800" i="1">
                            <a:latin typeface="Cambria Math" panose="02040503050406030204" pitchFamily="18" charset="0"/>
                            <a:ea typeface="Times New Roman" panose="02020603050405020304" pitchFamily="18" charset="0"/>
                            <a:cs typeface="Times New Roman" panose="02020603050405020304" pitchFamily="18" charset="0"/>
                          </a:rPr>
                          <m:t>=</m:t>
                        </m:r>
                      </m:e>
                    </m:func>
                    <m:r>
                      <a:rPr lang="en-US" sz="2800" i="1">
                        <a:latin typeface="Cambria Math" panose="02040503050406030204" pitchFamily="18" charset="0"/>
                        <a:ea typeface="Times New Roman" panose="02020603050405020304" pitchFamily="18" charset="0"/>
                        <a:cs typeface="Times New Roman" panose="02020603050405020304" pitchFamily="18" charset="0"/>
                      </a:rPr>
                      <m:t>15</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18</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270</m:t>
                    </m:r>
                  </m:oMath>
                </a14:m>
                <a:r>
                  <a:rPr lang="nl-NL"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0955">
                  <a:lnSpc>
                    <a:spcPct val="115000"/>
                  </a:lnSpc>
                  <a:spcBef>
                    <a:spcPts val="0"/>
                  </a:spcBef>
                  <a:spcAft>
                    <a:spcPts val="1000"/>
                  </a:spcAft>
                  <a:tabLst>
                    <a:tab pos="1440180" algn="l"/>
                  </a:tabLst>
                </a:pPr>
                <a:r>
                  <a:rPr lang="nl-NL" sz="2800" dirty="0">
                    <a:latin typeface="Times New Roman" panose="02020603050405020304" pitchFamily="18" charset="0"/>
                    <a:ea typeface="Calibri" panose="020F0502020204030204" pitchFamily="34" charset="0"/>
                    <a:cs typeface="Times New Roman" panose="02020603050405020304" pitchFamily="18" charset="0"/>
                  </a:rPr>
                  <a:t>Số cách chọn từ mỗi hộp 1 viên bi để được  2 viên bi cùng màu là: </a:t>
                </a:r>
                <a:endParaRPr lang="en-US" sz="2800" i="1" dirty="0">
                  <a:latin typeface="Cambria Math" panose="02040503050406030204" pitchFamily="18" charset="0"/>
                  <a:ea typeface="Times New Roman" panose="02020603050405020304" pitchFamily="18" charset="0"/>
                  <a:cs typeface="Times New Roman" panose="02020603050405020304" pitchFamily="18" charset="0"/>
                </a:endParaRPr>
              </a:p>
              <a:p>
                <a:pPr marL="20955">
                  <a:lnSpc>
                    <a:spcPct val="115000"/>
                  </a:lnSpc>
                  <a:spcBef>
                    <a:spcPts val="0"/>
                  </a:spcBef>
                  <a:spcAft>
                    <a:spcPts val="1000"/>
                  </a:spcAft>
                  <a:tabLst>
                    <a:tab pos="1440180" algn="l"/>
                  </a:tabLst>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𝑛</m:t>
                      </m:r>
                      <m:d>
                        <m:dPr>
                          <m:ctrlPr>
                            <a:rPr lang="en-US" sz="2800" i="1">
                              <a:latin typeface="Cambria Math"/>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𝐴</m:t>
                          </m:r>
                        </m:e>
                      </m:d>
                      <m:r>
                        <a:rPr lang="en-US" sz="2800" i="1">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sz="2800" i="1">
                              <a:latin typeface="Cambria Math"/>
                              <a:ea typeface="Times New Roman" panose="02020603050405020304" pitchFamily="18" charset="0"/>
                              <a:cs typeface="Times New Roman" panose="02020603050405020304" pitchFamily="18" charset="0"/>
                            </a:rPr>
                          </m:ctrlPr>
                        </m:sSubSup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sub>
                          <m:r>
                            <a:rPr lang="en-US" sz="2800" i="1">
                              <a:latin typeface="Cambria Math" panose="02040503050406030204" pitchFamily="18" charset="0"/>
                              <a:ea typeface="Times New Roman" panose="02020603050405020304" pitchFamily="18" charset="0"/>
                              <a:cs typeface="Times New Roman" panose="02020603050405020304" pitchFamily="18" charset="0"/>
                            </a:rPr>
                            <m:t>4</m:t>
                          </m:r>
                        </m:sub>
                        <m:sup>
                          <m:r>
                            <a:rPr lang="en-US" sz="2800" i="1">
                              <a:latin typeface="Cambria Math" panose="02040503050406030204" pitchFamily="18" charset="0"/>
                              <a:ea typeface="Times New Roman" panose="02020603050405020304" pitchFamily="18" charset="0"/>
                              <a:cs typeface="Times New Roman" panose="02020603050405020304" pitchFamily="18" charset="0"/>
                            </a:rPr>
                            <m:t>1</m:t>
                          </m:r>
                        </m:sup>
                      </m:sSub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sz="2800" i="1">
                              <a:latin typeface="Cambria Math"/>
                              <a:ea typeface="Times New Roman" panose="02020603050405020304" pitchFamily="18" charset="0"/>
                              <a:cs typeface="Times New Roman" panose="02020603050405020304" pitchFamily="18" charset="0"/>
                            </a:rPr>
                          </m:ctrlPr>
                        </m:sSubSup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sub>
                          <m:r>
                            <a:rPr lang="en-US" sz="2800" i="1">
                              <a:latin typeface="Cambria Math" panose="02040503050406030204" pitchFamily="18" charset="0"/>
                              <a:ea typeface="Times New Roman" panose="02020603050405020304" pitchFamily="18" charset="0"/>
                              <a:cs typeface="Times New Roman" panose="02020603050405020304" pitchFamily="18" charset="0"/>
                            </a:rPr>
                            <m:t>7</m:t>
                          </m:r>
                        </m:sub>
                        <m:sup>
                          <m:r>
                            <a:rPr lang="en-US" sz="2800" i="1">
                              <a:latin typeface="Cambria Math" panose="02040503050406030204" pitchFamily="18" charset="0"/>
                              <a:ea typeface="Times New Roman" panose="02020603050405020304" pitchFamily="18" charset="0"/>
                              <a:cs typeface="Times New Roman" panose="02020603050405020304" pitchFamily="18" charset="0"/>
                            </a:rPr>
                            <m:t>1</m:t>
                          </m:r>
                        </m:sup>
                      </m:sSub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sz="2800" i="1">
                              <a:latin typeface="Cambria Math"/>
                              <a:ea typeface="Times New Roman" panose="02020603050405020304" pitchFamily="18" charset="0"/>
                              <a:cs typeface="Times New Roman" panose="02020603050405020304" pitchFamily="18" charset="0"/>
                            </a:rPr>
                          </m:ctrlPr>
                        </m:sSubSup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sub>
                          <m:r>
                            <a:rPr lang="en-US" sz="2800" i="1">
                              <a:latin typeface="Cambria Math" panose="02040503050406030204" pitchFamily="18" charset="0"/>
                              <a:ea typeface="Times New Roman" panose="02020603050405020304" pitchFamily="18" charset="0"/>
                              <a:cs typeface="Times New Roman" panose="02020603050405020304" pitchFamily="18" charset="0"/>
                            </a:rPr>
                            <m:t>5</m:t>
                          </m:r>
                        </m:sub>
                        <m:sup>
                          <m:r>
                            <a:rPr lang="en-US" sz="2800" i="1">
                              <a:latin typeface="Cambria Math" panose="02040503050406030204" pitchFamily="18" charset="0"/>
                              <a:ea typeface="Times New Roman" panose="02020603050405020304" pitchFamily="18" charset="0"/>
                              <a:cs typeface="Times New Roman" panose="02020603050405020304" pitchFamily="18" charset="0"/>
                            </a:rPr>
                            <m:t>1</m:t>
                          </m:r>
                        </m:sup>
                      </m:sSubSup>
                      <m:sSubSup>
                        <m:sSubSupPr>
                          <m:ctrlPr>
                            <a:rPr lang="en-US" sz="2800" i="1">
                              <a:latin typeface="Cambria Math"/>
                              <a:ea typeface="Times New Roman" panose="02020603050405020304" pitchFamily="18" charset="0"/>
                              <a:cs typeface="Times New Roman" panose="02020603050405020304" pitchFamily="18" charset="0"/>
                            </a:rPr>
                          </m:ctrlPr>
                        </m:sSubSup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sub>
                          <m:r>
                            <a:rPr lang="en-US" sz="2800" i="1">
                              <a:latin typeface="Cambria Math" panose="02040503050406030204" pitchFamily="18" charset="0"/>
                              <a:ea typeface="Times New Roman" panose="02020603050405020304" pitchFamily="18" charset="0"/>
                              <a:cs typeface="Times New Roman" panose="02020603050405020304" pitchFamily="18" charset="0"/>
                            </a:rPr>
                            <m:t>6</m:t>
                          </m:r>
                        </m:sub>
                        <m:sup>
                          <m:r>
                            <a:rPr lang="en-US" sz="2800" i="1">
                              <a:latin typeface="Cambria Math" panose="02040503050406030204" pitchFamily="18" charset="0"/>
                              <a:ea typeface="Times New Roman" panose="02020603050405020304" pitchFamily="18" charset="0"/>
                              <a:cs typeface="Times New Roman" panose="02020603050405020304" pitchFamily="18" charset="0"/>
                            </a:rPr>
                            <m:t>1</m:t>
                          </m:r>
                        </m:sup>
                      </m:sSub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sz="2800" i="1">
                              <a:latin typeface="Cambria Math"/>
                              <a:ea typeface="Times New Roman" panose="02020603050405020304" pitchFamily="18" charset="0"/>
                              <a:cs typeface="Times New Roman" panose="02020603050405020304" pitchFamily="18" charset="0"/>
                            </a:rPr>
                          </m:ctrlPr>
                        </m:sSubSup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sub>
                          <m:r>
                            <a:rPr lang="en-US" sz="2800" i="1">
                              <a:latin typeface="Cambria Math" panose="02040503050406030204" pitchFamily="18" charset="0"/>
                              <a:ea typeface="Times New Roman" panose="02020603050405020304" pitchFamily="18" charset="0"/>
                              <a:cs typeface="Times New Roman" panose="02020603050405020304" pitchFamily="18" charset="0"/>
                            </a:rPr>
                            <m:t>6</m:t>
                          </m:r>
                        </m:sub>
                        <m:sup>
                          <m:r>
                            <a:rPr lang="en-US" sz="2800" i="1">
                              <a:latin typeface="Cambria Math" panose="02040503050406030204" pitchFamily="18" charset="0"/>
                              <a:ea typeface="Times New Roman" panose="02020603050405020304" pitchFamily="18" charset="0"/>
                              <a:cs typeface="Times New Roman" panose="02020603050405020304" pitchFamily="18" charset="0"/>
                            </a:rPr>
                            <m:t>1</m:t>
                          </m:r>
                        </m:sup>
                      </m:sSubSup>
                      <m:sSubSup>
                        <m:sSubSupPr>
                          <m:ctrlPr>
                            <a:rPr lang="en-US" sz="2800" i="1">
                              <a:latin typeface="Cambria Math"/>
                              <a:ea typeface="Times New Roman" panose="02020603050405020304" pitchFamily="18" charset="0"/>
                              <a:cs typeface="Times New Roman" panose="02020603050405020304" pitchFamily="18" charset="0"/>
                            </a:rPr>
                          </m:ctrlPr>
                        </m:sSubSup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sub>
                          <m:r>
                            <a:rPr lang="en-US" sz="2800" i="1">
                              <a:latin typeface="Cambria Math" panose="02040503050406030204" pitchFamily="18" charset="0"/>
                              <a:ea typeface="Times New Roman" panose="02020603050405020304" pitchFamily="18" charset="0"/>
                              <a:cs typeface="Times New Roman" panose="02020603050405020304" pitchFamily="18" charset="0"/>
                            </a:rPr>
                            <m:t>5</m:t>
                          </m:r>
                        </m:sub>
                        <m:sup>
                          <m:r>
                            <a:rPr lang="en-US" sz="2800" i="1">
                              <a:latin typeface="Cambria Math" panose="02040503050406030204" pitchFamily="18" charset="0"/>
                              <a:ea typeface="Times New Roman" panose="02020603050405020304" pitchFamily="18" charset="0"/>
                              <a:cs typeface="Times New Roman" panose="02020603050405020304" pitchFamily="18" charset="0"/>
                            </a:rPr>
                            <m:t>1</m:t>
                          </m:r>
                        </m:sup>
                      </m:sSubSup>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4</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7</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5</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6</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6</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5</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88</m:t>
                      </m:r>
                    </m:oMath>
                  </m:oMathPara>
                </a14:m>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0955">
                  <a:lnSpc>
                    <a:spcPct val="115000"/>
                  </a:lnSpc>
                  <a:spcBef>
                    <a:spcPts val="0"/>
                  </a:spcBef>
                  <a:spcAft>
                    <a:spcPts val="1000"/>
                  </a:spcAft>
                  <a:tabLst>
                    <a:tab pos="1440180" algn="l"/>
                  </a:tabLst>
                </a:pPr>
                <a:r>
                  <a:rPr lang="nl-NL" sz="2800" dirty="0">
                    <a:latin typeface="Times New Roman" panose="02020603050405020304" pitchFamily="18" charset="0"/>
                    <a:ea typeface="Calibri" panose="020F0502020204030204" pitchFamily="34" charset="0"/>
                    <a:cs typeface="Times New Roman" panose="02020603050405020304" pitchFamily="18" charset="0"/>
                  </a:rPr>
                  <a:t>Vậy xác suất cần tìm là: </a:t>
                </a:r>
                <a14:m>
                  <m:oMath xmlns:m="http://schemas.openxmlformats.org/officeDocument/2006/math">
                    <m:r>
                      <a:rPr lang="en-US" sz="2800" b="0" i="0" smtClean="0">
                        <a:latin typeface="Cambria Math"/>
                        <a:ea typeface="Times New Roman" panose="02020603050405020304" pitchFamily="18" charset="0"/>
                        <a:cs typeface="Times New Roman" panose="02020603050405020304" pitchFamily="18" charset="0"/>
                      </a:rPr>
                      <m:t>       </m:t>
                    </m:r>
                    <m:f>
                      <m:fPr>
                        <m:ctrlPr>
                          <a:rPr lang="en-US" sz="2800" i="1">
                            <a:latin typeface="Cambria Math"/>
                            <a:ea typeface="Times New Roman" panose="02020603050405020304" pitchFamily="18" charset="0"/>
                            <a:cs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cs typeface="Times New Roman" panose="02020603050405020304" pitchFamily="18" charset="0"/>
                          </a:rPr>
                          <m:t>88</m:t>
                        </m:r>
                      </m:num>
                      <m:den>
                        <m:r>
                          <a:rPr lang="en-US" sz="2800" i="1">
                            <a:latin typeface="Cambria Math" panose="02040503050406030204" pitchFamily="18" charset="0"/>
                            <a:ea typeface="Times New Roman" panose="02020603050405020304" pitchFamily="18" charset="0"/>
                            <a:cs typeface="Times New Roman" panose="02020603050405020304" pitchFamily="18" charset="0"/>
                          </a:rPr>
                          <m:t>270</m:t>
                        </m:r>
                      </m:den>
                    </m:f>
                    <m:r>
                      <a:rPr lang="en-US" sz="28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latin typeface="Cambria Math"/>
                            <a:ea typeface="Times New Roman" panose="02020603050405020304" pitchFamily="18" charset="0"/>
                            <a:cs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cs typeface="Times New Roman" panose="02020603050405020304" pitchFamily="18" charset="0"/>
                          </a:rPr>
                          <m:t>44</m:t>
                        </m:r>
                      </m:num>
                      <m:den>
                        <m:r>
                          <a:rPr lang="en-US" sz="2800" i="1">
                            <a:latin typeface="Cambria Math" panose="02040503050406030204" pitchFamily="18" charset="0"/>
                            <a:ea typeface="Times New Roman" panose="02020603050405020304" pitchFamily="18" charset="0"/>
                            <a:cs typeface="Times New Roman" panose="02020603050405020304" pitchFamily="18" charset="0"/>
                          </a:rPr>
                          <m:t>135</m:t>
                        </m:r>
                      </m:den>
                    </m:f>
                  </m:oMath>
                </a14:m>
                <a:r>
                  <a:rPr lang="nl-NL"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Hình chữ nhật 2">
                <a:extLst>
                  <a:ext uri="{FF2B5EF4-FFF2-40B4-BE49-F238E27FC236}">
                    <a16:creationId xmlns="" xmlns:a16="http://schemas.microsoft.com/office/drawing/2014/main" xmlns:a14="http://schemas.microsoft.com/office/drawing/2010/main" id="{601873A9-E84A-485E-9A6B-B176E8638B91}"/>
                  </a:ext>
                </a:extLst>
              </p:cNvPr>
              <p:cNvSpPr>
                <a:spLocks noRot="1" noChangeAspect="1" noMove="1" noResize="1" noEditPoints="1" noAdjustHandles="1" noChangeArrowheads="1" noChangeShapeType="1" noTextEdit="1"/>
              </p:cNvSpPr>
              <p:nvPr/>
            </p:nvSpPr>
            <p:spPr>
              <a:xfrm>
                <a:off x="259080" y="2531616"/>
                <a:ext cx="12070080" cy="3946465"/>
              </a:xfrm>
              <a:prstGeom prst="rect">
                <a:avLst/>
              </a:prstGeom>
              <a:blipFill rotWithShape="1">
                <a:blip r:embed="rId3"/>
                <a:stretch>
                  <a:fillRect l="-1061" t="-926" b="-772"/>
                </a:stretch>
              </a:blipFill>
            </p:spPr>
            <p:txBody>
              <a:bodyPr/>
              <a:lstStyle/>
              <a:p>
                <a:r>
                  <a:rPr lang="en-US">
                    <a:noFill/>
                  </a:rPr>
                  <a:t> </a:t>
                </a:r>
              </a:p>
            </p:txBody>
          </p:sp>
        </mc:Fallback>
      </mc:AlternateContent>
      <p:sp>
        <p:nvSpPr>
          <p:cNvPr id="4" name="Oval 3"/>
          <p:cNvSpPr/>
          <p:nvPr/>
        </p:nvSpPr>
        <p:spPr>
          <a:xfrm>
            <a:off x="3558628" y="1885838"/>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5"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84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ình chữ nhật 3"/>
              <p:cNvSpPr/>
              <p:nvPr/>
            </p:nvSpPr>
            <p:spPr>
              <a:xfrm>
                <a:off x="152400" y="76200"/>
                <a:ext cx="11948160" cy="2723887"/>
              </a:xfrm>
              <a:prstGeom prst="rect">
                <a:avLst/>
              </a:prstGeom>
            </p:spPr>
            <p:txBody>
              <a:bodyPr wrap="square">
                <a:spAutoFit/>
              </a:bodyPr>
              <a:lstStyle/>
              <a:p>
                <a:pPr lvl="0" defTabSz="457200">
                  <a:lnSpc>
                    <a:spcPct val="115000"/>
                  </a:lnSpc>
                  <a:spcBef>
                    <a:spcPts val="600"/>
                  </a:spcBef>
                  <a:spcAft>
                    <a:spcPts val="1000"/>
                  </a:spcAft>
                  <a:tabLst>
                    <a:tab pos="0" algn="l"/>
                  </a:tabLst>
                </a:pPr>
                <a:r>
                  <a:rPr lang="en-US" sz="32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tổ</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oMath>
                </a14:m>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nam</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oMath>
                </a14:m>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nữ</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Chọn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ngẫu</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nhiên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oMath>
                </a14:m>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Xác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suất</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oMath>
                </a14:m>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chọn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luôn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nữ</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defTabSz="457200">
                  <a:lnSpc>
                    <a:spcPct val="115000"/>
                  </a:lnSpc>
                  <a:spcAft>
                    <a:spcPts val="1000"/>
                  </a:spcAft>
                  <a:tabLst>
                    <a:tab pos="0" algn="l"/>
                    <a:tab pos="2160270" algn="l"/>
                    <a:tab pos="3599815" algn="l"/>
                    <a:tab pos="5039995" algn="l"/>
                  </a:tabLst>
                </a:pPr>
                <a14:m>
                  <m:oMath xmlns:m="http://schemas.openxmlformats.org/officeDocument/2006/math">
                    <m:r>
                      <a:rPr lang="en-US" sz="3200" b="1">
                        <a:solidFill>
                          <a:srgbClr val="0000FF"/>
                        </a:solidFill>
                        <a:latin typeface="Cambria Math"/>
                        <a:ea typeface="Times New Roman" panose="02020603050405020304" pitchFamily="18" charset="0"/>
                        <a:cs typeface="Times New Roman" panose="02020603050405020304" pitchFamily="18" charset="0"/>
                      </a:rPr>
                      <m:t>               </m:t>
                    </m:r>
                    <m:r>
                      <a:rPr lang="en-US" sz="3200" b="1">
                        <a:solidFill>
                          <a:srgbClr val="0000FF"/>
                        </a:solidFill>
                        <a:latin typeface="Cambria Math"/>
                        <a:ea typeface="Times New Roman" panose="02020603050405020304" pitchFamily="18" charset="0"/>
                        <a:cs typeface="Times New Roman" panose="02020603050405020304" pitchFamily="18" charset="0"/>
                      </a:rPr>
                      <m:t>𝐀</m:t>
                    </m:r>
                    <m:r>
                      <a:rPr lang="en-US" sz="3200" b="1">
                        <a:solidFill>
                          <a:srgbClr val="0000FF"/>
                        </a:solidFill>
                        <a:latin typeface="Cambria Math"/>
                        <a:ea typeface="Times New Roman" panose="02020603050405020304" pitchFamily="18" charset="0"/>
                        <a:cs typeface="Times New Roman" panose="02020603050405020304" pitchFamily="18" charset="0"/>
                      </a:rPr>
                      <m:t>.</m:t>
                    </m:r>
                    <m:f>
                      <m:fPr>
                        <m:ctrlPr>
                          <a:rPr lang="en-US" sz="3200" b="1" i="1" smtClean="0">
                            <a:solidFill>
                              <a:schemeClr val="tx1"/>
                            </a:solidFill>
                            <a:latin typeface="Cambria Math"/>
                            <a:ea typeface="Times New Roman" panose="02020603050405020304" pitchFamily="18" charset="0"/>
                            <a:cs typeface="Times New Roman" panose="02020603050405020304" pitchFamily="18" charset="0"/>
                          </a:rPr>
                        </m:ctrlPr>
                      </m:fPr>
                      <m:num>
                        <m:r>
                          <a:rPr lang="en-US" sz="3200" b="1">
                            <a:solidFill>
                              <a:schemeClr val="tx1"/>
                            </a:solidFill>
                            <a:latin typeface="Cambria Math"/>
                            <a:ea typeface="Times New Roman" panose="02020603050405020304" pitchFamily="18" charset="0"/>
                            <a:cs typeface="Times New Roman" panose="02020603050405020304" pitchFamily="18" charset="0"/>
                          </a:rPr>
                          <m:t>1</m:t>
                        </m:r>
                      </m:num>
                      <m:den>
                        <m:r>
                          <a:rPr lang="en-US" sz="3200" b="1">
                            <a:solidFill>
                              <a:schemeClr val="tx1"/>
                            </a:solidFill>
                            <a:latin typeface="Cambria Math"/>
                            <a:ea typeface="Times New Roman" panose="02020603050405020304" pitchFamily="18" charset="0"/>
                            <a:cs typeface="Times New Roman" panose="02020603050405020304" pitchFamily="18" charset="0"/>
                          </a:rPr>
                          <m:t>14</m:t>
                        </m:r>
                      </m:den>
                    </m:f>
                  </m:oMath>
                </a14:m>
                <a:r>
                  <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f>
                      <m:fPr>
                        <m:ctrlPr>
                          <a:rPr lang="en-US" sz="3200" i="1">
                            <a:solidFill>
                              <a:prstClr val="black"/>
                            </a:solidFill>
                            <a:latin typeface="Cambria Math"/>
                            <a:ea typeface="Calibri" panose="020F0502020204030204" pitchFamily="34" charset="0"/>
                            <a:cs typeface="Times New Roman" panose="02020603050405020304" pitchFamily="18" charset="0"/>
                          </a:rPr>
                        </m:ctrlPr>
                      </m:fPr>
                      <m:num>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210</m:t>
                        </m:r>
                      </m:den>
                    </m:f>
                  </m:oMath>
                </a14:m>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f>
                      <m:fPr>
                        <m:ctrlPr>
                          <a:rPr lang="en-US" sz="3200" i="1">
                            <a:solidFill>
                              <a:prstClr val="black"/>
                            </a:solidFill>
                            <a:latin typeface="Cambria Math"/>
                            <a:ea typeface="Calibri" panose="020F0502020204030204" pitchFamily="34" charset="0"/>
                            <a:cs typeface="Times New Roman" panose="02020603050405020304" pitchFamily="18" charset="0"/>
                          </a:rPr>
                        </m:ctrlPr>
                      </m:fPr>
                      <m:num>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13</m:t>
                        </m:r>
                      </m:num>
                      <m:den>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14</m:t>
                        </m:r>
                      </m:den>
                    </m:f>
                  </m:oMath>
                </a14:m>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f>
                      <m:fPr>
                        <m:ctrlPr>
                          <a:rPr lang="en-US" sz="3200" i="1">
                            <a:solidFill>
                              <a:prstClr val="black"/>
                            </a:solidFill>
                            <a:latin typeface="Cambria Math"/>
                            <a:ea typeface="Calibri" panose="020F0502020204030204" pitchFamily="34" charset="0"/>
                            <a:cs typeface="Times New Roman" panose="02020603050405020304" pitchFamily="18" charset="0"/>
                          </a:rPr>
                        </m:ctrlPr>
                      </m:fPr>
                      <m:num>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209</m:t>
                        </m:r>
                      </m:num>
                      <m:den>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210</m:t>
                        </m:r>
                      </m:den>
                    </m:f>
                  </m:oMath>
                </a14:m>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Hình chữ nhật 3"/>
              <p:cNvSpPr>
                <a:spLocks noRot="1" noChangeAspect="1" noMove="1" noResize="1" noEditPoints="1" noAdjustHandles="1" noChangeArrowheads="1" noChangeShapeType="1" noTextEdit="1"/>
              </p:cNvSpPr>
              <p:nvPr/>
            </p:nvSpPr>
            <p:spPr>
              <a:xfrm>
                <a:off x="152400" y="76200"/>
                <a:ext cx="11948160" cy="2723887"/>
              </a:xfrm>
              <a:prstGeom prst="rect">
                <a:avLst/>
              </a:prstGeom>
              <a:blipFill rotWithShape="1">
                <a:blip r:embed="rId2"/>
                <a:stretch>
                  <a:fillRect l="-1276" t="-2018" b="-24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ình chữ nhật 4"/>
              <p:cNvSpPr/>
              <p:nvPr/>
            </p:nvSpPr>
            <p:spPr>
              <a:xfrm>
                <a:off x="213360" y="2927052"/>
                <a:ext cx="11506200" cy="3759812"/>
              </a:xfrm>
              <a:prstGeom prst="rect">
                <a:avLst/>
              </a:prstGeom>
            </p:spPr>
            <p:txBody>
              <a:bodyPr wrap="square">
                <a:spAutoFit/>
              </a:bodyPr>
              <a:lstStyle/>
              <a:p>
                <a:pPr lvl="0" algn="just">
                  <a:lnSpc>
                    <a:spcPct val="115000"/>
                  </a:lnSpc>
                  <a:spcAft>
                    <a:spcPts val="1000"/>
                  </a:spcAft>
                  <a:tabLst>
                    <a:tab pos="0" algn="l"/>
                    <a:tab pos="2160270" algn="l"/>
                    <a:tab pos="3599815" algn="l"/>
                    <a:tab pos="5039995" algn="l"/>
                  </a:tabLst>
                </a:pPr>
                <a:r>
                  <a:rPr lang="en-US" sz="3200" b="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 giải. </a:t>
                </a:r>
              </a:p>
              <a:p>
                <a:pPr lvl="0" algn="just">
                  <a:lnSpc>
                    <a:spcPct val="115000"/>
                  </a:lnSpc>
                  <a:spcAft>
                    <a:spcPts val="1000"/>
                  </a:spcAft>
                  <a:tabLst>
                    <a:tab pos="0" algn="l"/>
                    <a:tab pos="2160270" algn="l"/>
                    <a:tab pos="3599815" algn="l"/>
                    <a:tab pos="5039995" algn="l"/>
                  </a:tabLst>
                </a:pP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𝑛</m:t>
                    </m:r>
                    <m:d>
                      <m:dPr>
                        <m:ctrlPr>
                          <a:rPr lang="en-US" sz="3200" i="1">
                            <a:solidFill>
                              <a:prstClr val="black"/>
                            </a:solidFill>
                            <a:latin typeface="Cambria Math"/>
                            <a:cs typeface="Times New Roman" panose="02020603050405020304" pitchFamily="18" charset="0"/>
                          </a:rPr>
                        </m:ctrlPr>
                      </m:dPr>
                      <m:e>
                        <m:r>
                          <a:rPr lang="en-US" sz="3200" i="1">
                            <a:solidFill>
                              <a:prstClr val="black"/>
                            </a:solidFill>
                            <a:latin typeface="Cambria Math" panose="02040503050406030204" pitchFamily="18" charset="0"/>
                            <a:cs typeface="Times New Roman" panose="02020603050405020304" pitchFamily="18" charset="0"/>
                          </a:rPr>
                          <m:t>𝛺</m:t>
                        </m:r>
                      </m:e>
                    </m:d>
                    <m:r>
                      <a:rPr lang="en-US" sz="3200" i="1">
                        <a:solidFill>
                          <a:prstClr val="black"/>
                        </a:solidFill>
                        <a:latin typeface="Cambria Math" panose="02040503050406030204" pitchFamily="18" charset="0"/>
                        <a:cs typeface="Times New Roman" panose="02020603050405020304" pitchFamily="18" charset="0"/>
                      </a:rPr>
                      <m:t>=</m:t>
                    </m:r>
                    <m:sSubSup>
                      <m:sSubSupPr>
                        <m:ctrlPr>
                          <a:rPr lang="en-US" sz="3200" i="1">
                            <a:solidFill>
                              <a:prstClr val="black"/>
                            </a:solidFill>
                            <a:latin typeface="Cambria Math"/>
                            <a:cs typeface="Times New Roman" panose="02020603050405020304" pitchFamily="18" charset="0"/>
                          </a:rPr>
                        </m:ctrlPr>
                      </m:sSubSupPr>
                      <m:e>
                        <m:r>
                          <a:rPr lang="en-US" sz="3200" i="1">
                            <a:solidFill>
                              <a:prstClr val="black"/>
                            </a:solidFill>
                            <a:latin typeface="Cambria Math" panose="02040503050406030204" pitchFamily="18" charset="0"/>
                            <a:cs typeface="Times New Roman" panose="02020603050405020304" pitchFamily="18" charset="0"/>
                          </a:rPr>
                          <m:t>𝐶</m:t>
                        </m:r>
                      </m:e>
                      <m:sub>
                        <m:r>
                          <a:rPr lang="en-US" sz="3200" i="1">
                            <a:solidFill>
                              <a:prstClr val="black"/>
                            </a:solidFill>
                            <a:latin typeface="Cambria Math" panose="02040503050406030204" pitchFamily="18" charset="0"/>
                            <a:cs typeface="Times New Roman" panose="02020603050405020304" pitchFamily="18" charset="0"/>
                          </a:rPr>
                          <m:t>10</m:t>
                        </m:r>
                      </m:sub>
                      <m:sup>
                        <m:r>
                          <a:rPr lang="en-US" sz="3200" i="1">
                            <a:solidFill>
                              <a:prstClr val="black"/>
                            </a:solidFill>
                            <a:latin typeface="Cambria Math" panose="02040503050406030204" pitchFamily="18" charset="0"/>
                            <a:cs typeface="Times New Roman" panose="02020603050405020304" pitchFamily="18" charset="0"/>
                          </a:rPr>
                          <m:t>4</m:t>
                        </m:r>
                      </m:sup>
                    </m:sSubSup>
                    <m:r>
                      <a:rPr lang="en-US" sz="3200" i="1">
                        <a:solidFill>
                          <a:prstClr val="black"/>
                        </a:solidFill>
                        <a:latin typeface="Cambria Math" panose="02040503050406030204" pitchFamily="18" charset="0"/>
                        <a:cs typeface="Times New Roman" panose="02020603050405020304" pitchFamily="18" charset="0"/>
                      </a:rPr>
                      <m:t>=</m:t>
                    </m:r>
                    <m:r>
                      <a:rPr lang="en-US" sz="3200" i="1">
                        <a:solidFill>
                          <a:prstClr val="black"/>
                        </a:solidFill>
                        <a:latin typeface="Cambria Math" panose="02040503050406030204" pitchFamily="18" charset="0"/>
                        <a:cs typeface="Times New Roman" panose="02020603050405020304" pitchFamily="18" charset="0"/>
                      </a:rPr>
                      <m:t>210</m:t>
                    </m:r>
                  </m:oMath>
                </a14:m>
                <a:r>
                  <a:rPr lang="en-US" sz="3200" dirty="0">
                    <a:solidFill>
                      <a:prstClr val="black"/>
                    </a:solidFill>
                    <a:latin typeface="Times New Roman" panose="02020603050405020304" pitchFamily="18" charset="0"/>
                    <a:cs typeface="Times New Roman" panose="02020603050405020304" pitchFamily="18" charset="0"/>
                  </a:rPr>
                  <a:t>.</a:t>
                </a:r>
              </a:p>
              <a:p>
                <a:pPr lvl="0" defTabSz="457200">
                  <a:tabLst>
                    <a:tab pos="-69215" algn="l"/>
                    <a:tab pos="2160270" algn="l"/>
                    <a:tab pos="3599815" algn="l"/>
                    <a:tab pos="5039995" algn="l"/>
                  </a:tabLst>
                </a:pPr>
                <a:r>
                  <a:rPr lang="en-US" sz="3200" dirty="0" err="1">
                    <a:solidFill>
                      <a:prstClr val="black"/>
                    </a:solidFill>
                    <a:latin typeface="Times New Roman" panose="02020603050405020304" pitchFamily="18" charset="0"/>
                    <a:cs typeface="Times New Roman" panose="02020603050405020304" pitchFamily="18" charset="0"/>
                  </a:rPr>
                  <a:t>Gọi</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𝐴</m:t>
                    </m:r>
                  </m:oMath>
                </a14:m>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biến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cố</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trong</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4</m:t>
                    </m:r>
                  </m:oMath>
                </a14:m>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học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sinh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chọn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luôn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học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sinh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nữ</a:t>
                </a:r>
                <a:r>
                  <a:rPr lang="en-US" sz="3200" dirty="0">
                    <a:solidFill>
                      <a:prstClr val="black"/>
                    </a:solidFill>
                    <a:latin typeface="Times New Roman" panose="02020603050405020304" pitchFamily="18" charset="0"/>
                    <a:cs typeface="Times New Roman" panose="02020603050405020304" pitchFamily="18" charset="0"/>
                  </a:rPr>
                  <a:t>”                 </a:t>
                </a:r>
                <a:endParaRPr lang="en-US" sz="3200" i="1" dirty="0">
                  <a:solidFill>
                    <a:prstClr val="black"/>
                  </a:solidFill>
                  <a:latin typeface="Cambria Math" panose="02040503050406030204" pitchFamily="18" charset="0"/>
                  <a:cs typeface="Cambria Math" panose="02040503050406030204" pitchFamily="18" charset="0"/>
                </a:endParaRPr>
              </a:p>
              <a:p>
                <a:pPr lvl="0" defTabSz="457200">
                  <a:tabLst>
                    <a:tab pos="-69215" algn="l"/>
                    <a:tab pos="2160270" algn="l"/>
                    <a:tab pos="3599815" algn="l"/>
                    <a:tab pos="5039995" algn="l"/>
                  </a:tabLst>
                </a:pPr>
                <a14:m>
                  <m:oMathPara xmlns:m="http://schemas.openxmlformats.org/officeDocument/2006/math">
                    <m:oMathParaPr>
                      <m:jc m:val="centerGroup"/>
                    </m:oMathParaPr>
                    <m:oMath xmlns:m="http://schemas.openxmlformats.org/officeDocument/2006/math">
                      <m:r>
                        <a:rPr lang="en-US" sz="3200" i="1">
                          <a:solidFill>
                            <a:prstClr val="black"/>
                          </a:solidFill>
                          <a:latin typeface="Cambria Math" panose="02040503050406030204" pitchFamily="18" charset="0"/>
                          <a:cs typeface="Cambria Math" panose="02040503050406030204" pitchFamily="18" charset="0"/>
                        </a:rPr>
                        <m:t>⇒</m:t>
                      </m:r>
                      <m:r>
                        <a:rPr lang="en-US" sz="3200" i="1">
                          <a:solidFill>
                            <a:prstClr val="black"/>
                          </a:solidFill>
                          <a:latin typeface="Cambria Math" panose="02040503050406030204" pitchFamily="18" charset="0"/>
                          <a:cs typeface="Times New Roman" panose="02020603050405020304" pitchFamily="18" charset="0"/>
                        </a:rPr>
                        <m:t>𝑛</m:t>
                      </m:r>
                      <m:d>
                        <m:dPr>
                          <m:ctrlPr>
                            <a:rPr lang="en-US" sz="3200" i="1">
                              <a:solidFill>
                                <a:prstClr val="black"/>
                              </a:solidFill>
                              <a:latin typeface="Cambria Math"/>
                              <a:cs typeface="Times New Roman" panose="02020603050405020304" pitchFamily="18" charset="0"/>
                            </a:rPr>
                          </m:ctrlPr>
                        </m:dPr>
                        <m:e>
                          <m:r>
                            <a:rPr lang="en-US" sz="3200" i="1">
                              <a:solidFill>
                                <a:prstClr val="black"/>
                              </a:solidFill>
                              <a:latin typeface="Cambria Math" panose="02040503050406030204" pitchFamily="18" charset="0"/>
                              <a:cs typeface="Times New Roman" panose="02020603050405020304" pitchFamily="18" charset="0"/>
                            </a:rPr>
                            <m:t>𝐴</m:t>
                          </m:r>
                        </m:e>
                      </m:d>
                      <m:r>
                        <a:rPr lang="en-US" sz="3200" i="1">
                          <a:solidFill>
                            <a:prstClr val="black"/>
                          </a:solidFill>
                          <a:latin typeface="Cambria Math" panose="02040503050406030204" pitchFamily="18" charset="0"/>
                          <a:cs typeface="Times New Roman" panose="02020603050405020304" pitchFamily="18" charset="0"/>
                        </a:rPr>
                        <m:t>=</m:t>
                      </m:r>
                      <m:sSubSup>
                        <m:sSubSupPr>
                          <m:ctrlPr>
                            <a:rPr lang="en-US" sz="3200" i="1">
                              <a:solidFill>
                                <a:prstClr val="black"/>
                              </a:solidFill>
                              <a:latin typeface="Cambria Math"/>
                              <a:cs typeface="Times New Roman" panose="02020603050405020304" pitchFamily="18" charset="0"/>
                            </a:rPr>
                          </m:ctrlPr>
                        </m:sSubSupPr>
                        <m:e>
                          <m:r>
                            <a:rPr lang="en-US" sz="3200" i="1">
                              <a:solidFill>
                                <a:prstClr val="black"/>
                              </a:solidFill>
                              <a:latin typeface="Cambria Math" panose="02040503050406030204" pitchFamily="18" charset="0"/>
                              <a:cs typeface="Times New Roman" panose="02020603050405020304" pitchFamily="18" charset="0"/>
                            </a:rPr>
                            <m:t>𝐶</m:t>
                          </m:r>
                        </m:e>
                        <m:sub>
                          <m:r>
                            <a:rPr lang="en-US" sz="3200" i="1">
                              <a:solidFill>
                                <a:prstClr val="black"/>
                              </a:solidFill>
                              <a:latin typeface="Cambria Math" panose="02040503050406030204" pitchFamily="18" charset="0"/>
                              <a:cs typeface="Times New Roman" panose="02020603050405020304" pitchFamily="18" charset="0"/>
                            </a:rPr>
                            <m:t>10</m:t>
                          </m:r>
                        </m:sub>
                        <m:sup>
                          <m:r>
                            <a:rPr lang="en-US" sz="3200" i="1">
                              <a:solidFill>
                                <a:prstClr val="black"/>
                              </a:solidFill>
                              <a:latin typeface="Cambria Math" panose="02040503050406030204" pitchFamily="18" charset="0"/>
                              <a:cs typeface="Times New Roman" panose="02020603050405020304" pitchFamily="18" charset="0"/>
                            </a:rPr>
                            <m:t>4</m:t>
                          </m:r>
                        </m:sup>
                      </m:sSubSup>
                      <m:r>
                        <a:rPr lang="en-US" sz="3200" i="1">
                          <a:solidFill>
                            <a:prstClr val="black"/>
                          </a:solidFill>
                          <a:latin typeface="Cambria Math" panose="02040503050406030204" pitchFamily="18" charset="0"/>
                          <a:cs typeface="Times New Roman" panose="02020603050405020304" pitchFamily="18" charset="0"/>
                        </a:rPr>
                        <m:t>−</m:t>
                      </m:r>
                      <m:sSubSup>
                        <m:sSubSupPr>
                          <m:ctrlPr>
                            <a:rPr lang="en-US" sz="3200" i="1">
                              <a:solidFill>
                                <a:prstClr val="black"/>
                              </a:solidFill>
                              <a:latin typeface="Cambria Math"/>
                              <a:cs typeface="Times New Roman" panose="02020603050405020304" pitchFamily="18" charset="0"/>
                            </a:rPr>
                          </m:ctrlPr>
                        </m:sSubSupPr>
                        <m:e>
                          <m:r>
                            <a:rPr lang="en-US" sz="3200" i="1">
                              <a:solidFill>
                                <a:prstClr val="black"/>
                              </a:solidFill>
                              <a:latin typeface="Cambria Math" panose="02040503050406030204" pitchFamily="18" charset="0"/>
                              <a:cs typeface="Times New Roman" panose="02020603050405020304" pitchFamily="18" charset="0"/>
                            </a:rPr>
                            <m:t>𝐶</m:t>
                          </m:r>
                        </m:e>
                        <m:sub>
                          <m:r>
                            <a:rPr lang="en-US" sz="3200" i="1">
                              <a:solidFill>
                                <a:prstClr val="black"/>
                              </a:solidFill>
                              <a:latin typeface="Cambria Math" panose="02040503050406030204" pitchFamily="18" charset="0"/>
                              <a:cs typeface="Times New Roman" panose="02020603050405020304" pitchFamily="18" charset="0"/>
                            </a:rPr>
                            <m:t>6</m:t>
                          </m:r>
                        </m:sub>
                        <m:sup>
                          <m:r>
                            <a:rPr lang="en-US" sz="3200" i="1">
                              <a:solidFill>
                                <a:prstClr val="black"/>
                              </a:solidFill>
                              <a:latin typeface="Cambria Math" panose="02040503050406030204" pitchFamily="18" charset="0"/>
                              <a:cs typeface="Times New Roman" panose="02020603050405020304" pitchFamily="18" charset="0"/>
                            </a:rPr>
                            <m:t>4</m:t>
                          </m:r>
                        </m:sup>
                      </m:sSubSup>
                      <m:r>
                        <a:rPr lang="en-US" sz="3200" i="1">
                          <a:solidFill>
                            <a:prstClr val="black"/>
                          </a:solidFill>
                          <a:latin typeface="Cambria Math" panose="02040503050406030204" pitchFamily="18" charset="0"/>
                          <a:cs typeface="Times New Roman" panose="02020603050405020304" pitchFamily="18" charset="0"/>
                        </a:rPr>
                        <m:t>=</m:t>
                      </m:r>
                      <m:r>
                        <a:rPr lang="en-US" sz="3200" i="1">
                          <a:solidFill>
                            <a:prstClr val="black"/>
                          </a:solidFill>
                          <a:latin typeface="Cambria Math" panose="02040503050406030204" pitchFamily="18" charset="0"/>
                          <a:cs typeface="Times New Roman" panose="02020603050405020304" pitchFamily="18" charset="0"/>
                        </a:rPr>
                        <m:t>195</m:t>
                      </m:r>
                    </m:oMath>
                  </m:oMathPara>
                </a14:m>
                <a:endParaRPr lang="en-US" sz="3200" dirty="0">
                  <a:solidFill>
                    <a:prstClr val="black"/>
                  </a:solidFill>
                  <a:latin typeface="Times New Roman" panose="02020603050405020304" pitchFamily="18" charset="0"/>
                  <a:cs typeface="Times New Roman" panose="02020603050405020304" pitchFamily="18" charset="0"/>
                </a:endParaRPr>
              </a:p>
              <a:p>
                <a:pPr lvl="0" algn="just" defTabSz="457200">
                  <a:tabLst>
                    <a:tab pos="-69215" algn="l"/>
                    <a:tab pos="2160270" algn="l"/>
                    <a:tab pos="3599815" algn="l"/>
                    <a:tab pos="5039995" algn="l"/>
                  </a:tabLst>
                </a:pPr>
                <a:r>
                  <a:rPr lang="en-US" sz="3200" dirty="0" err="1">
                    <a:solidFill>
                      <a:prstClr val="black"/>
                    </a:solidFill>
                    <a:latin typeface="Times New Roman" panose="02020603050405020304" pitchFamily="18" charset="0"/>
                    <a:cs typeface="Times New Roman" panose="02020603050405020304" pitchFamily="18" charset="0"/>
                  </a:rPr>
                  <a:t>Vậy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xác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suất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biến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cố</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𝐴</m:t>
                    </m:r>
                  </m:oMath>
                </a14:m>
                <a:r>
                  <a:rPr lang="en-US" sz="3200" dirty="0">
                    <a:solidFill>
                      <a:prstClr val="black"/>
                    </a:solidFill>
                    <a:latin typeface="Times New Roman" panose="02020603050405020304" pitchFamily="18" charset="0"/>
                    <a:cs typeface="Times New Roman" panose="02020603050405020304" pitchFamily="18" charset="0"/>
                  </a:rPr>
                  <a:t> là: </a:t>
                </a:r>
              </a:p>
              <a:p>
                <a:pPr lvl="0" algn="just" defTabSz="457200">
                  <a:tabLst>
                    <a:tab pos="-69215" algn="l"/>
                    <a:tab pos="2160270" algn="l"/>
                    <a:tab pos="3599815" algn="l"/>
                    <a:tab pos="5039995" algn="l"/>
                  </a:tabLst>
                </a:pP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𝑃</m:t>
                    </m:r>
                    <m:d>
                      <m:dPr>
                        <m:ctrlPr>
                          <a:rPr lang="en-US" sz="3200" i="1">
                            <a:solidFill>
                              <a:prstClr val="black"/>
                            </a:solidFill>
                            <a:latin typeface="Cambria Math"/>
                            <a:cs typeface="Times New Roman" panose="02020603050405020304" pitchFamily="18" charset="0"/>
                          </a:rPr>
                        </m:ctrlPr>
                      </m:dPr>
                      <m:e>
                        <m:r>
                          <a:rPr lang="en-US" sz="3200" i="1">
                            <a:solidFill>
                              <a:prstClr val="black"/>
                            </a:solidFill>
                            <a:latin typeface="Cambria Math" panose="02040503050406030204" pitchFamily="18" charset="0"/>
                            <a:cs typeface="Times New Roman" panose="02020603050405020304" pitchFamily="18" charset="0"/>
                          </a:rPr>
                          <m:t>𝐴</m:t>
                        </m:r>
                      </m:e>
                    </m:d>
                    <m:r>
                      <a:rPr lang="en-US" sz="3200" i="1">
                        <a:solidFill>
                          <a:prstClr val="black"/>
                        </a:solidFill>
                        <a:latin typeface="Cambria Math" panose="02040503050406030204" pitchFamily="18" charset="0"/>
                        <a:cs typeface="Times New Roman" panose="02020603050405020304" pitchFamily="18" charset="0"/>
                      </a:rPr>
                      <m:t>=</m:t>
                    </m:r>
                    <m:f>
                      <m:fPr>
                        <m:ctrlPr>
                          <a:rPr lang="en-US" sz="3200" i="1">
                            <a:solidFill>
                              <a:prstClr val="black"/>
                            </a:solidFill>
                            <a:latin typeface="Cambria Math"/>
                            <a:cs typeface="Times New Roman" panose="02020603050405020304" pitchFamily="18" charset="0"/>
                          </a:rPr>
                        </m:ctrlPr>
                      </m:fPr>
                      <m:num>
                        <m:r>
                          <a:rPr lang="en-US" sz="3200" i="1">
                            <a:solidFill>
                              <a:prstClr val="black"/>
                            </a:solidFill>
                            <a:latin typeface="Cambria Math" panose="02040503050406030204" pitchFamily="18" charset="0"/>
                            <a:cs typeface="Times New Roman" panose="02020603050405020304" pitchFamily="18" charset="0"/>
                          </a:rPr>
                          <m:t>𝑛</m:t>
                        </m:r>
                        <m:d>
                          <m:dPr>
                            <m:ctrlPr>
                              <a:rPr lang="en-US" sz="3200" i="1">
                                <a:solidFill>
                                  <a:prstClr val="black"/>
                                </a:solidFill>
                                <a:latin typeface="Cambria Math"/>
                                <a:cs typeface="Times New Roman" panose="02020603050405020304" pitchFamily="18" charset="0"/>
                              </a:rPr>
                            </m:ctrlPr>
                          </m:dPr>
                          <m:e>
                            <m:r>
                              <a:rPr lang="en-US" sz="3200" i="1">
                                <a:solidFill>
                                  <a:prstClr val="black"/>
                                </a:solidFill>
                                <a:latin typeface="Cambria Math" panose="02040503050406030204" pitchFamily="18" charset="0"/>
                                <a:cs typeface="Times New Roman" panose="02020603050405020304" pitchFamily="18" charset="0"/>
                              </a:rPr>
                              <m:t>𝐴</m:t>
                            </m:r>
                          </m:e>
                        </m:d>
                      </m:num>
                      <m:den>
                        <m:r>
                          <a:rPr lang="en-US" sz="3200" i="1">
                            <a:solidFill>
                              <a:prstClr val="black"/>
                            </a:solidFill>
                            <a:latin typeface="Cambria Math" panose="02040503050406030204" pitchFamily="18" charset="0"/>
                            <a:cs typeface="Times New Roman" panose="02020603050405020304" pitchFamily="18" charset="0"/>
                          </a:rPr>
                          <m:t>𝑛</m:t>
                        </m:r>
                        <m:d>
                          <m:dPr>
                            <m:ctrlPr>
                              <a:rPr lang="en-US" sz="3200" i="1">
                                <a:solidFill>
                                  <a:prstClr val="black"/>
                                </a:solidFill>
                                <a:latin typeface="Cambria Math"/>
                                <a:cs typeface="Times New Roman" panose="02020603050405020304" pitchFamily="18" charset="0"/>
                              </a:rPr>
                            </m:ctrlPr>
                          </m:dPr>
                          <m:e>
                            <m:r>
                              <a:rPr lang="en-US" sz="3200" i="1">
                                <a:solidFill>
                                  <a:prstClr val="black"/>
                                </a:solidFill>
                                <a:latin typeface="Cambria Math" panose="02040503050406030204" pitchFamily="18" charset="0"/>
                                <a:cs typeface="Times New Roman" panose="02020603050405020304" pitchFamily="18" charset="0"/>
                              </a:rPr>
                              <m:t>𝛺</m:t>
                            </m:r>
                          </m:e>
                        </m:d>
                      </m:den>
                    </m:f>
                    <m:r>
                      <a:rPr lang="en-US" sz="3200" i="1">
                        <a:solidFill>
                          <a:prstClr val="black"/>
                        </a:solidFill>
                        <a:latin typeface="Cambria Math" panose="02040503050406030204" pitchFamily="18" charset="0"/>
                        <a:cs typeface="Times New Roman" panose="02020603050405020304" pitchFamily="18" charset="0"/>
                      </a:rPr>
                      <m:t>=</m:t>
                    </m:r>
                    <m:f>
                      <m:fPr>
                        <m:ctrlPr>
                          <a:rPr lang="en-US" sz="3200" i="1">
                            <a:solidFill>
                              <a:prstClr val="black"/>
                            </a:solidFill>
                            <a:latin typeface="Cambria Math"/>
                            <a:cs typeface="Times New Roman" panose="02020603050405020304" pitchFamily="18" charset="0"/>
                          </a:rPr>
                        </m:ctrlPr>
                      </m:fPr>
                      <m:num>
                        <m:r>
                          <a:rPr lang="en-US" sz="3200" i="1">
                            <a:solidFill>
                              <a:prstClr val="black"/>
                            </a:solidFill>
                            <a:latin typeface="Cambria Math" panose="02040503050406030204" pitchFamily="18" charset="0"/>
                            <a:cs typeface="Times New Roman" panose="02020603050405020304" pitchFamily="18" charset="0"/>
                          </a:rPr>
                          <m:t>195</m:t>
                        </m:r>
                      </m:num>
                      <m:den>
                        <m:r>
                          <a:rPr lang="en-US" sz="3200" i="1">
                            <a:solidFill>
                              <a:prstClr val="black"/>
                            </a:solidFill>
                            <a:latin typeface="Cambria Math" panose="02040503050406030204" pitchFamily="18" charset="0"/>
                            <a:cs typeface="Times New Roman" panose="02020603050405020304" pitchFamily="18" charset="0"/>
                          </a:rPr>
                          <m:t>210</m:t>
                        </m:r>
                      </m:den>
                    </m:f>
                    <m:r>
                      <a:rPr lang="en-US" sz="3200" i="1">
                        <a:solidFill>
                          <a:prstClr val="black"/>
                        </a:solidFill>
                        <a:latin typeface="Cambria Math" panose="02040503050406030204" pitchFamily="18" charset="0"/>
                        <a:cs typeface="Times New Roman" panose="02020603050405020304" pitchFamily="18" charset="0"/>
                      </a:rPr>
                      <m:t>=</m:t>
                    </m:r>
                    <m:f>
                      <m:fPr>
                        <m:ctrlPr>
                          <a:rPr lang="en-US" sz="3200" i="1">
                            <a:solidFill>
                              <a:prstClr val="black"/>
                            </a:solidFill>
                            <a:latin typeface="Cambria Math"/>
                            <a:cs typeface="Times New Roman" panose="02020603050405020304" pitchFamily="18" charset="0"/>
                          </a:rPr>
                        </m:ctrlPr>
                      </m:fPr>
                      <m:num>
                        <m:r>
                          <a:rPr lang="en-US" sz="3200" i="1">
                            <a:solidFill>
                              <a:prstClr val="black"/>
                            </a:solidFill>
                            <a:latin typeface="Cambria Math" panose="02040503050406030204" pitchFamily="18" charset="0"/>
                            <a:cs typeface="Times New Roman" panose="02020603050405020304" pitchFamily="18" charset="0"/>
                          </a:rPr>
                          <m:t>13</m:t>
                        </m:r>
                      </m:num>
                      <m:den>
                        <m:r>
                          <a:rPr lang="en-US" sz="3200" i="1">
                            <a:solidFill>
                              <a:prstClr val="black"/>
                            </a:solidFill>
                            <a:latin typeface="Cambria Math" panose="02040503050406030204" pitchFamily="18" charset="0"/>
                            <a:cs typeface="Times New Roman" panose="02020603050405020304" pitchFamily="18" charset="0"/>
                          </a:rPr>
                          <m:t>14</m:t>
                        </m:r>
                      </m:den>
                    </m:f>
                  </m:oMath>
                </a14:m>
                <a:r>
                  <a:rPr lang="en-US" sz="3200" dirty="0">
                    <a:solidFill>
                      <a:prstClr val="black"/>
                    </a:solidFill>
                    <a:latin typeface="Times New Roman" panose="02020603050405020304" pitchFamily="18" charset="0"/>
                    <a:cs typeface="Times New Roman" panose="02020603050405020304" pitchFamily="18" charset="0"/>
                  </a:rPr>
                  <a:t>.</a:t>
                </a:r>
              </a:p>
            </p:txBody>
          </p:sp>
        </mc:Choice>
        <mc:Fallback xmlns="">
          <p:sp>
            <p:nvSpPr>
              <p:cNvPr id="5" name="Hình chữ nhật 4"/>
              <p:cNvSpPr>
                <a:spLocks noRot="1" noChangeAspect="1" noMove="1" noResize="1" noEditPoints="1" noAdjustHandles="1" noChangeArrowheads="1" noChangeShapeType="1" noTextEdit="1"/>
              </p:cNvSpPr>
              <p:nvPr/>
            </p:nvSpPr>
            <p:spPr>
              <a:xfrm>
                <a:off x="213360" y="2927052"/>
                <a:ext cx="11506200" cy="3759812"/>
              </a:xfrm>
              <a:prstGeom prst="rect">
                <a:avLst/>
              </a:prstGeom>
              <a:blipFill rotWithShape="1">
                <a:blip r:embed="rId3"/>
                <a:stretch>
                  <a:fillRect l="-1324" t="-1459" r="-13506"/>
                </a:stretch>
              </a:blipFill>
            </p:spPr>
            <p:txBody>
              <a:bodyPr/>
              <a:lstStyle/>
              <a:p>
                <a:r>
                  <a:rPr lang="en-US">
                    <a:noFill/>
                  </a:rPr>
                  <a:t> </a:t>
                </a:r>
              </a:p>
            </p:txBody>
          </p:sp>
        </mc:Fallback>
      </mc:AlternateContent>
      <p:sp>
        <p:nvSpPr>
          <p:cNvPr id="6" name="Oval 5"/>
          <p:cNvSpPr/>
          <p:nvPr/>
        </p:nvSpPr>
        <p:spPr>
          <a:xfrm>
            <a:off x="6263640" y="2171009"/>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5"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74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500"/>
                                        <p:tgtEl>
                                          <p:spTgt spid="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fade">
                                      <p:cBhvr>
                                        <p:cTn id="4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Hình chữ nhật 5"/>
              <p:cNvSpPr/>
              <p:nvPr/>
            </p:nvSpPr>
            <p:spPr>
              <a:xfrm>
                <a:off x="259080" y="165328"/>
                <a:ext cx="11780520" cy="2059603"/>
              </a:xfrm>
              <a:prstGeom prst="rect">
                <a:avLst/>
              </a:prstGeom>
            </p:spPr>
            <p:txBody>
              <a:bodyPr wrap="square">
                <a:spAutoFit/>
              </a:bodyPr>
              <a:lstStyle/>
              <a:p>
                <a:pPr algn="just">
                  <a:lnSpc>
                    <a:spcPct val="115000"/>
                  </a:lnSpc>
                </a:pPr>
                <a:r>
                  <a:rPr lang="en-US" sz="3200" b="1" smtClean="0">
                    <a:solidFill>
                      <a:srgbClr val="0000FF"/>
                    </a:solidFill>
                    <a:latin typeface="Times New Roman"/>
                    <a:ea typeface="Times New Roman"/>
                    <a:cs typeface="Times New Roman"/>
                  </a:rPr>
                  <a:t>Câu 5</a:t>
                </a:r>
                <a:r>
                  <a:rPr lang="en-US" sz="3200" b="1">
                    <a:solidFill>
                      <a:srgbClr val="0000FF"/>
                    </a:solidFill>
                    <a:latin typeface="Times New Roman"/>
                    <a:ea typeface="Times New Roman"/>
                    <a:cs typeface="Times New Roman"/>
                  </a:rPr>
                  <a:t>.</a:t>
                </a:r>
                <a:r>
                  <a:rPr lang="en-US" sz="3200">
                    <a:solidFill>
                      <a:srgbClr val="2A4F86"/>
                    </a:solidFill>
                    <a:latin typeface="Times New Roman"/>
                    <a:ea typeface="Times New Roman"/>
                    <a:cs typeface="Times New Roman"/>
                  </a:rPr>
                  <a:t> </a:t>
                </a:r>
                <a:r>
                  <a:rPr lang="en-US" sz="3200" smtClean="0">
                    <a:latin typeface="Times New Roman"/>
                    <a:ea typeface="Calibri"/>
                    <a:cs typeface="Times New Roman"/>
                  </a:rPr>
                  <a:t>Một </a:t>
                </a:r>
                <a:r>
                  <a:rPr lang="en-US" sz="3200">
                    <a:latin typeface="Times New Roman"/>
                    <a:ea typeface="Calibri"/>
                    <a:cs typeface="Times New Roman"/>
                  </a:rPr>
                  <a:t>hộp đèn có 12 bóng, trong đó có 4 </a:t>
                </a:r>
                <a:r>
                  <a:rPr lang="en-US" sz="3200" smtClean="0">
                    <a:latin typeface="Times New Roman"/>
                    <a:ea typeface="Calibri"/>
                    <a:cs typeface="Times New Roman"/>
                  </a:rPr>
                  <a:t>bóng hỏng</a:t>
                </a:r>
                <a:r>
                  <a:rPr lang="en-US" sz="3200">
                    <a:latin typeface="Times New Roman"/>
                    <a:ea typeface="Calibri"/>
                    <a:cs typeface="Times New Roman"/>
                  </a:rPr>
                  <a:t>. Lấy ngẫu nhiên 3 bóng. Tính xác suất để trong 3 bóng có ít nhất 1 bóng hỏng.</a:t>
                </a:r>
                <a:endParaRPr lang="vi-VN" sz="3200">
                  <a:effectLst/>
                  <a:latin typeface="Calibri"/>
                  <a:ea typeface="Calibri"/>
                  <a:cs typeface="Times New Roman"/>
                </a:endParaRPr>
              </a:p>
              <a:p>
                <a:pPr>
                  <a:lnSpc>
                    <a:spcPct val="115000"/>
                  </a:lnSpc>
                  <a:spcBef>
                    <a:spcPts val="240"/>
                  </a:spcBef>
                  <a:spcAft>
                    <a:spcPts val="240"/>
                  </a:spcAft>
                </a:pPr>
                <a:r>
                  <a:rPr lang="en-US" sz="3200" b="1">
                    <a:solidFill>
                      <a:srgbClr val="0000FF"/>
                    </a:solidFill>
                    <a:latin typeface="Times New Roman"/>
                    <a:ea typeface="Calibri"/>
                    <a:cs typeface="Times New Roman"/>
                  </a:rPr>
                  <a:t>A. </a:t>
                </a:r>
                <a14:m>
                  <m:oMath xmlns:m="http://schemas.openxmlformats.org/officeDocument/2006/math">
                    <m:f>
                      <m:fPr>
                        <m:ctrlPr>
                          <a:rPr lang="vi-VN" sz="3200" i="1">
                            <a:latin typeface="Cambria Math"/>
                            <a:ea typeface="Calibri"/>
                            <a:cs typeface="Times New Roman"/>
                          </a:rPr>
                        </m:ctrlPr>
                      </m:fPr>
                      <m:num>
                        <m:r>
                          <a:rPr lang="en-US" sz="3200">
                            <a:latin typeface="Cambria Math"/>
                            <a:ea typeface="Calibri"/>
                            <a:cs typeface="Times New Roman"/>
                          </a:rPr>
                          <m:t>40</m:t>
                        </m:r>
                      </m:num>
                      <m:den>
                        <m:r>
                          <a:rPr lang="en-US" sz="3200">
                            <a:latin typeface="Cambria Math"/>
                            <a:ea typeface="Calibri"/>
                            <a:cs typeface="Times New Roman"/>
                          </a:rPr>
                          <m:t>51</m:t>
                        </m:r>
                      </m:den>
                    </m:f>
                  </m:oMath>
                </a14:m>
                <a:r>
                  <a:rPr lang="en-US" sz="3200">
                    <a:latin typeface="Times New Roman"/>
                    <a:ea typeface="Calibri"/>
                    <a:cs typeface="Times New Roman"/>
                  </a:rPr>
                  <a:t>.</a:t>
                </a:r>
                <a:r>
                  <a:rPr lang="en-US" sz="3200" b="1">
                    <a:solidFill>
                      <a:srgbClr val="0000FF"/>
                    </a:solidFill>
                    <a:latin typeface="Times New Roman"/>
                    <a:ea typeface="Calibri"/>
                    <a:cs typeface="Times New Roman"/>
                  </a:rPr>
                  <a:t>	            B.</a:t>
                </a:r>
                <a:r>
                  <a:rPr lang="en-US" sz="3200">
                    <a:solidFill>
                      <a:srgbClr val="2A4F86"/>
                    </a:solidFill>
                    <a:latin typeface="Times New Roman"/>
                    <a:ea typeface="Calibri"/>
                    <a:cs typeface="Times New Roman"/>
                  </a:rPr>
                  <a:t> </a:t>
                </a:r>
                <a14:m>
                  <m:oMath xmlns:m="http://schemas.openxmlformats.org/officeDocument/2006/math">
                    <m:f>
                      <m:fPr>
                        <m:ctrlPr>
                          <a:rPr lang="vi-VN" sz="3200" i="1">
                            <a:latin typeface="Cambria Math"/>
                            <a:ea typeface="Calibri"/>
                            <a:cs typeface="Times New Roman"/>
                          </a:rPr>
                        </m:ctrlPr>
                      </m:fPr>
                      <m:num>
                        <m:r>
                          <a:rPr lang="en-US" sz="3200">
                            <a:latin typeface="Cambria Math"/>
                            <a:ea typeface="Calibri"/>
                            <a:cs typeface="Times New Roman"/>
                          </a:rPr>
                          <m:t>55</m:t>
                        </m:r>
                      </m:num>
                      <m:den>
                        <m:r>
                          <a:rPr lang="en-US" sz="3200">
                            <a:latin typeface="Cambria Math"/>
                            <a:ea typeface="Calibri"/>
                            <a:cs typeface="Times New Roman"/>
                          </a:rPr>
                          <m:t>112</m:t>
                        </m:r>
                      </m:den>
                    </m:f>
                  </m:oMath>
                </a14:m>
                <a:r>
                  <a:rPr lang="en-US" sz="3200">
                    <a:latin typeface="Times New Roman"/>
                    <a:ea typeface="Calibri"/>
                    <a:cs typeface="Times New Roman"/>
                  </a:rPr>
                  <a:t>.                </a:t>
                </a:r>
                <a:r>
                  <a:rPr lang="en-US" sz="3200" b="1">
                    <a:solidFill>
                      <a:srgbClr val="0000FF"/>
                    </a:solidFill>
                    <a:latin typeface="Times New Roman"/>
                    <a:ea typeface="Calibri"/>
                    <a:cs typeface="Times New Roman"/>
                  </a:rPr>
                  <a:t>C.</a:t>
                </a:r>
                <a:r>
                  <a:rPr lang="en-US" sz="3200">
                    <a:solidFill>
                      <a:srgbClr val="2A4F86"/>
                    </a:solidFill>
                    <a:latin typeface="Times New Roman"/>
                    <a:ea typeface="Calibri"/>
                    <a:cs typeface="Times New Roman"/>
                  </a:rPr>
                  <a:t> </a:t>
                </a:r>
                <a14:m>
                  <m:oMath xmlns:m="http://schemas.openxmlformats.org/officeDocument/2006/math">
                    <m:f>
                      <m:fPr>
                        <m:ctrlPr>
                          <a:rPr lang="vi-VN" sz="3200" i="1">
                            <a:latin typeface="Cambria Math"/>
                            <a:ea typeface="Calibri"/>
                            <a:cs typeface="Times New Roman"/>
                          </a:rPr>
                        </m:ctrlPr>
                      </m:fPr>
                      <m:num>
                        <m:r>
                          <a:rPr lang="en-US" sz="3200">
                            <a:latin typeface="Cambria Math"/>
                            <a:ea typeface="Calibri"/>
                            <a:cs typeface="Times New Roman"/>
                          </a:rPr>
                          <m:t>41</m:t>
                        </m:r>
                      </m:num>
                      <m:den>
                        <m:r>
                          <a:rPr lang="en-US" sz="3200">
                            <a:latin typeface="Cambria Math"/>
                            <a:ea typeface="Calibri"/>
                            <a:cs typeface="Times New Roman"/>
                          </a:rPr>
                          <m:t>55</m:t>
                        </m:r>
                      </m:den>
                    </m:f>
                  </m:oMath>
                </a14:m>
                <a:r>
                  <a:rPr lang="en-US" sz="3200">
                    <a:latin typeface="Times New Roman"/>
                    <a:ea typeface="Calibri"/>
                    <a:cs typeface="Times New Roman"/>
                  </a:rPr>
                  <a:t>.                      </a:t>
                </a:r>
                <a:r>
                  <a:rPr lang="en-US" sz="3200" b="1">
                    <a:solidFill>
                      <a:srgbClr val="0000FF"/>
                    </a:solidFill>
                    <a:latin typeface="Times New Roman"/>
                    <a:ea typeface="Calibri"/>
                    <a:cs typeface="Times New Roman"/>
                  </a:rPr>
                  <a:t>D.</a:t>
                </a:r>
                <a:r>
                  <a:rPr lang="en-US" sz="3200">
                    <a:solidFill>
                      <a:srgbClr val="2A4F86"/>
                    </a:solidFill>
                    <a:latin typeface="Times New Roman"/>
                    <a:ea typeface="Calibri"/>
                    <a:cs typeface="Times New Roman"/>
                  </a:rPr>
                  <a:t> </a:t>
                </a:r>
                <a14:m>
                  <m:oMath xmlns:m="http://schemas.openxmlformats.org/officeDocument/2006/math">
                    <m:f>
                      <m:fPr>
                        <m:ctrlPr>
                          <a:rPr lang="vi-VN" sz="3200" i="1">
                            <a:latin typeface="Cambria Math"/>
                            <a:ea typeface="Calibri"/>
                            <a:cs typeface="Times New Roman"/>
                          </a:rPr>
                        </m:ctrlPr>
                      </m:fPr>
                      <m:num>
                        <m:r>
                          <a:rPr lang="en-US" sz="3200">
                            <a:latin typeface="Cambria Math"/>
                            <a:ea typeface="Calibri"/>
                            <a:cs typeface="Times New Roman"/>
                          </a:rPr>
                          <m:t>3</m:t>
                        </m:r>
                      </m:num>
                      <m:den>
                        <m:r>
                          <a:rPr lang="en-US" sz="3200">
                            <a:latin typeface="Cambria Math"/>
                            <a:ea typeface="Calibri"/>
                            <a:cs typeface="Times New Roman"/>
                          </a:rPr>
                          <m:t>7</m:t>
                        </m:r>
                      </m:den>
                    </m:f>
                  </m:oMath>
                </a14:m>
                <a:r>
                  <a:rPr lang="en-US" sz="3200">
                    <a:latin typeface="Times New Roman"/>
                    <a:ea typeface="Calibri"/>
                    <a:cs typeface="Times New Roman"/>
                  </a:rPr>
                  <a:t>.</a:t>
                </a:r>
                <a:endParaRPr lang="vi-VN" sz="3200">
                  <a:latin typeface="Times New Roman"/>
                  <a:ea typeface="Calibri"/>
                  <a:cs typeface="Times New Roman"/>
                </a:endParaRPr>
              </a:p>
            </p:txBody>
          </p:sp>
        </mc:Choice>
        <mc:Fallback xmlns="">
          <p:sp>
            <p:nvSpPr>
              <p:cNvPr id="6" name="Hình chữ nhật 5"/>
              <p:cNvSpPr>
                <a:spLocks noRot="1" noChangeAspect="1" noMove="1" noResize="1" noEditPoints="1" noAdjustHandles="1" noChangeArrowheads="1" noChangeShapeType="1" noTextEdit="1"/>
              </p:cNvSpPr>
              <p:nvPr/>
            </p:nvSpPr>
            <p:spPr>
              <a:xfrm>
                <a:off x="259080" y="165328"/>
                <a:ext cx="11780520" cy="2059603"/>
              </a:xfrm>
              <a:prstGeom prst="rect">
                <a:avLst/>
              </a:prstGeom>
              <a:blipFill rotWithShape="1">
                <a:blip r:embed="rId2"/>
                <a:stretch>
                  <a:fillRect l="-1346" t="-2663" r="-1294"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ình chữ nhật 6"/>
              <p:cNvSpPr/>
              <p:nvPr/>
            </p:nvSpPr>
            <p:spPr>
              <a:xfrm>
                <a:off x="228600" y="2135150"/>
                <a:ext cx="11963400" cy="3932936"/>
              </a:xfrm>
              <a:prstGeom prst="rect">
                <a:avLst/>
              </a:prstGeom>
            </p:spPr>
            <p:txBody>
              <a:bodyPr wrap="square">
                <a:spAutoFit/>
              </a:bodyPr>
              <a:lstStyle/>
              <a:p>
                <a:pPr lvl="0" algn="just">
                  <a:lnSpc>
                    <a:spcPct val="115000"/>
                  </a:lnSpc>
                  <a:spcAft>
                    <a:spcPts val="1000"/>
                  </a:spcAft>
                  <a:tabLst>
                    <a:tab pos="0" algn="l"/>
                    <a:tab pos="2160270" algn="l"/>
                    <a:tab pos="3599815" algn="l"/>
                    <a:tab pos="5039995" algn="l"/>
                  </a:tabLst>
                </a:pPr>
                <a:r>
                  <a:rPr lang="en-US" sz="3200" b="1" smtClean="0">
                    <a:solidFill>
                      <a:srgbClr val="0000FF"/>
                    </a:solidFill>
                    <a:latin typeface="Times New Roman"/>
                    <a:ea typeface="Calibri"/>
                    <a:cs typeface="Times New Roman"/>
                  </a:rPr>
                  <a:t>Lời giải. </a:t>
                </a:r>
              </a:p>
              <a:p>
                <a:pPr marL="20955" marR="0" lvl="0" indent="0" algn="just" defTabSz="457200" eaLnBrk="1" fontAlgn="auto" latinLnBrk="0" hangingPunct="1">
                  <a:lnSpc>
                    <a:spcPct val="115000"/>
                  </a:lnSpc>
                  <a:spcBef>
                    <a:spcPts val="0"/>
                  </a:spcBef>
                  <a:spcAft>
                    <a:spcPts val="1000"/>
                  </a:spcAft>
                  <a:buClrTx/>
                  <a:buSzTx/>
                  <a:buFontTx/>
                  <a:buNone/>
                  <a:tabLst>
                    <a:tab pos="20955" algn="l"/>
                    <a:tab pos="2160270" algn="l"/>
                    <a:tab pos="3599815" algn="l"/>
                    <a:tab pos="5039995" algn="l"/>
                  </a:tabLst>
                  <a:defRPr/>
                </a:pPr>
                <a:r>
                  <a:rPr kumimoji="0" lang="en-US" sz="3200" b="0" i="0" u="none" strike="noStrike" kern="0" cap="none" spc="0" normalizeH="0" baseline="0" noProof="0" smtClean="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Gọi </a:t>
                </a:r>
                <a:r>
                  <a:rPr kumimoji="0" lang="en-US" sz="3200" b="0" i="1"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B</a:t>
                </a:r>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biến</a:t>
                </a:r>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cố</a:t>
                </a:r>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“3 </a:t>
                </a:r>
                <a:r>
                  <a:rPr kumimoji="0" lang="en-US" sz="3200" b="0" i="0" u="none" strike="noStrike" kern="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bóng</a:t>
                </a:r>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lấy</a:t>
                </a:r>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3200" b="0" i="0" u="none" strike="noStrike" kern="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đều</a:t>
                </a:r>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bóng</a:t>
                </a:r>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tốt</a:t>
                </a:r>
                <a:r>
                  <a:rPr kumimoji="0" lang="en-US" sz="3200" b="0" i="0" u="none" strike="noStrike" kern="0" cap="none" spc="0" normalizeH="0" baseline="0" noProof="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200" b="0" i="0" u="none" strike="noStrike" kern="0" cap="none" spc="0" normalizeH="0" baseline="0" noProof="0" smtClean="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0955" marR="0" lvl="0" indent="0" algn="just" defTabSz="457200" eaLnBrk="1" fontAlgn="auto" latinLnBrk="0" hangingPunct="1">
                  <a:lnSpc>
                    <a:spcPct val="115000"/>
                  </a:lnSpc>
                  <a:spcBef>
                    <a:spcPts val="0"/>
                  </a:spcBef>
                  <a:spcAft>
                    <a:spcPts val="1000"/>
                  </a:spcAft>
                  <a:buClrTx/>
                  <a:buSzTx/>
                  <a:buFontTx/>
                  <a:buNone/>
                  <a:tabLst>
                    <a:tab pos="20955" algn="l"/>
                    <a:tab pos="2160270" algn="l"/>
                    <a:tab pos="3599815" algn="l"/>
                    <a:tab pos="5039995" algn="l"/>
                  </a:tabLst>
                  <a:defRPr/>
                </a:pPr>
                <a:r>
                  <a:rPr kumimoji="0" lang="en-US" sz="3200" b="0" i="0" u="none" strike="noStrike" kern="0" cap="none" spc="0" normalizeH="0" baseline="0" noProof="0" smtClean="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Ta </a:t>
                </a:r>
                <a:r>
                  <a:rPr kumimoji="0" lang="en-US" sz="3200" b="0" i="0" u="none" strike="noStrike" kern="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𝑛</m:t>
                    </m:r>
                    <m:d>
                      <m:dPr>
                        <m:ctrlPr>
                          <a:rPr kumimoji="0" lang="en-US" sz="3200" b="0" i="1" u="none" strike="noStrike" kern="0" cap="none" spc="0" normalizeH="0" baseline="0" noProof="0">
                            <a:ln>
                              <a:noFill/>
                            </a:ln>
                            <a:solidFill>
                              <a:schemeClr val="tx1"/>
                            </a:solidFill>
                            <a:effectLst/>
                            <a:uLnTx/>
                            <a:uFillTx/>
                            <a:latin typeface="Cambria Math"/>
                            <a:ea typeface="Calibri" panose="020F0502020204030204" pitchFamily="34" charset="0"/>
                            <a:cs typeface="Times New Roman" panose="02020603050405020304" pitchFamily="18" charset="0"/>
                          </a:rPr>
                        </m:ctrlPr>
                      </m:dPr>
                      <m:e>
                        <m:r>
                          <a:rPr kumimoji="0" lang="en-US" sz="3200" b="0" i="1" u="none" strike="noStrike" kern="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e>
                    </m:d>
                    <m:r>
                      <a:rPr kumimoji="0" lang="en-US" sz="3200" b="0" i="1" u="none" strike="noStrike" kern="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Sup>
                      <m:sSubSupPr>
                        <m:ctrlPr>
                          <a:rPr kumimoji="0" lang="en-US" sz="3200" b="0" i="1" u="none" strike="noStrike" kern="0" cap="none" spc="0" normalizeH="0" baseline="0" noProof="0">
                            <a:ln>
                              <a:noFill/>
                            </a:ln>
                            <a:solidFill>
                              <a:schemeClr val="tx1"/>
                            </a:solidFill>
                            <a:effectLst/>
                            <a:uLnTx/>
                            <a:uFillTx/>
                            <a:latin typeface="Cambria Math"/>
                            <a:ea typeface="Calibri" panose="020F0502020204030204" pitchFamily="34" charset="0"/>
                            <a:cs typeface="Times New Roman" panose="02020603050405020304" pitchFamily="18" charset="0"/>
                          </a:rPr>
                        </m:ctrlPr>
                      </m:sSubSupPr>
                      <m:e>
                        <m:r>
                          <a:rPr kumimoji="0" lang="en-US" sz="3200" b="0" i="1" u="none" strike="noStrike" kern="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𝐶</m:t>
                        </m:r>
                      </m:e>
                      <m:sub>
                        <m:r>
                          <a:rPr kumimoji="0" lang="en-US" sz="3200" b="0" i="1" u="none" strike="noStrike" kern="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sub>
                      <m:sup>
                        <m:r>
                          <a:rPr kumimoji="0" lang="en-US" sz="3200" b="0" i="1" u="none" strike="noStrike" kern="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bSup>
                    <m:r>
                      <a:rPr kumimoji="0" lang="en-US" sz="3200" b="0" i="1" u="none" strike="noStrike" kern="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200" b="0" i="1" u="none" strike="noStrike" kern="0" cap="none" spc="0" normalizeH="0" baseline="0" noProof="0">
                            <a:ln>
                              <a:noFill/>
                            </a:ln>
                            <a:solidFill>
                              <a:schemeClr val="tx1"/>
                            </a:solidFill>
                            <a:effectLst/>
                            <a:uLnTx/>
                            <a:uFillTx/>
                            <a:latin typeface="Cambria Math"/>
                            <a:ea typeface="Calibri" panose="020F0502020204030204" pitchFamily="34" charset="0"/>
                            <a:cs typeface="Times New Roman" panose="02020603050405020304" pitchFamily="18" charset="0"/>
                          </a:rPr>
                        </m:ctrlPr>
                      </m:fPr>
                      <m:num>
                        <m:r>
                          <a:rPr kumimoji="0" lang="en-US" sz="3200" b="0" i="1" u="none" strike="noStrike" kern="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r>
                          <a:rPr kumimoji="0" lang="en-US" sz="3200" b="0" i="1" u="none" strike="noStrike" kern="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m:t>
                        </m:r>
                      </m:num>
                      <m:den>
                        <m:r>
                          <a:rPr kumimoji="0" lang="en-US" sz="3200" b="0" i="1" u="none" strike="noStrike" kern="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r>
                          <a:rPr kumimoji="0" lang="en-US" sz="3200" b="0" i="1" u="none" strike="noStrike" kern="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r>
                          <a:rPr kumimoji="0" lang="en-US" sz="3200" b="0" i="1" u="none" strike="noStrike" kern="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en>
                    </m:f>
                    <m:r>
                      <a:rPr kumimoji="0" lang="en-US" sz="3200" b="0" i="1" u="none" strike="noStrike" kern="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56</m:t>
                    </m:r>
                  </m:oMath>
                </a14:m>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20955" marR="0" lvl="0" indent="0" algn="just" defTabSz="457200" eaLnBrk="1" fontAlgn="auto" latinLnBrk="0" hangingPunct="1">
                  <a:lnSpc>
                    <a:spcPct val="115000"/>
                  </a:lnSpc>
                  <a:spcBef>
                    <a:spcPts val="0"/>
                  </a:spcBef>
                  <a:spcAft>
                    <a:spcPts val="1000"/>
                  </a:spcAft>
                  <a:buClrTx/>
                  <a:buSzTx/>
                  <a:buFontTx/>
                  <a:buNone/>
                  <a:tabLst>
                    <a:tab pos="20955" algn="l"/>
                    <a:tab pos="2160270" algn="l"/>
                    <a:tab pos="3599815" algn="l"/>
                    <a:tab pos="5039995" algn="l"/>
                  </a:tabLst>
                  <a:defRPr/>
                </a:pPr>
                <a:r>
                  <a:rPr kumimoji="0" lang="en-US" sz="3200" b="0" i="0" u="none" strike="noStrike" kern="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Gọi</a:t>
                </a:r>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C </a:t>
                </a:r>
                <a:r>
                  <a:rPr kumimoji="0" lang="en-US" sz="3200" b="0" i="0" u="none" strike="noStrike" kern="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biến</a:t>
                </a:r>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cố</a:t>
                </a:r>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3 </a:t>
                </a:r>
                <a:r>
                  <a:rPr kumimoji="0" lang="en-US" sz="3200" b="0" i="0" u="none" strike="noStrike" kern="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bóng</a:t>
                </a:r>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lấy</a:t>
                </a:r>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3200" b="0" i="0" u="none" strike="noStrike" kern="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ít</a:t>
                </a:r>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1 </a:t>
                </a:r>
                <a:r>
                  <a:rPr kumimoji="0" lang="en-US" sz="3200" b="0" i="0" u="none" strike="noStrike" kern="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bóng</a:t>
                </a:r>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hỏng</a:t>
                </a:r>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20955" marR="0" lvl="0" indent="0" algn="just" defTabSz="457200" eaLnBrk="1" fontAlgn="auto" latinLnBrk="0" hangingPunct="1">
                  <a:lnSpc>
                    <a:spcPct val="115000"/>
                  </a:lnSpc>
                  <a:spcBef>
                    <a:spcPts val="0"/>
                  </a:spcBef>
                  <a:spcAft>
                    <a:spcPts val="1000"/>
                  </a:spcAft>
                  <a:buClrTx/>
                  <a:buSzTx/>
                  <a:buFontTx/>
                  <a:buNone/>
                  <a:tabLst>
                    <a:tab pos="20955" algn="l"/>
                    <a:tab pos="2160270" algn="l"/>
                    <a:tab pos="3599815" algn="l"/>
                    <a:tab pos="5039995" algn="l"/>
                  </a:tabLst>
                  <a:defRPr/>
                </a:pPr>
                <a:r>
                  <a:rPr kumimoji="0" lang="en-US" sz="3200" b="0" i="0" u="none" strike="noStrike" kern="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𝐶</m:t>
                    </m:r>
                    <m:r>
                      <a:rPr kumimoji="0" lang="en-US" sz="3200" b="0" i="1" u="none" strike="noStrike" kern="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m:t>
                    </m:r>
                    <m:bar>
                      <m:barPr>
                        <m:pos m:val="top"/>
                        <m:ctrlPr>
                          <a:rPr kumimoji="0" lang="en-US" sz="3200" b="0" i="1" u="none" strike="noStrike" kern="0" cap="none" spc="0" normalizeH="0" baseline="0" noProof="0">
                            <a:ln>
                              <a:noFill/>
                            </a:ln>
                            <a:solidFill>
                              <a:schemeClr val="tx1"/>
                            </a:solidFill>
                            <a:effectLst/>
                            <a:uLnTx/>
                            <a:uFillTx/>
                            <a:latin typeface="Cambria Math"/>
                            <a:ea typeface="Calibri" panose="020F0502020204030204" pitchFamily="34" charset="0"/>
                            <a:cs typeface="Times New Roman" panose="02020603050405020304" pitchFamily="18" charset="0"/>
                          </a:rPr>
                        </m:ctrlPr>
                      </m:barPr>
                      <m:e>
                        <m:r>
                          <a:rPr kumimoji="0" lang="en-US" sz="3200" b="0" i="1" u="none" strike="noStrike" kern="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e>
                    </m:bar>
                  </m:oMath>
                </a14:m>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3200" kern="0">
                        <a:latin typeface="Cambria Math"/>
                        <a:ea typeface="Calibri" panose="020F0502020204030204" pitchFamily="34" charset="0"/>
                        <a:cs typeface="Times New Roman" panose="02020603050405020304" pitchFamily="18" charset="0"/>
                      </a:rPr>
                      <m:t>  </m:t>
                    </m:r>
                    <m:r>
                      <a:rPr lang="en-US" sz="3200" kern="0">
                        <a:latin typeface="Cambria Math"/>
                        <a:ea typeface="Calibri" panose="020F0502020204030204" pitchFamily="34" charset="0"/>
                        <a:cs typeface="Times New Roman" panose="02020603050405020304" pitchFamily="18" charset="0"/>
                      </a:rPr>
                      <m:t>𝑉</m:t>
                    </m:r>
                    <m:r>
                      <a:rPr lang="en-US" sz="3200" kern="0">
                        <a:latin typeface="Cambria Math"/>
                        <a:ea typeface="Calibri" panose="020F0502020204030204" pitchFamily="34" charset="0"/>
                        <a:cs typeface="Times New Roman" panose="02020603050405020304" pitchFamily="18" charset="0"/>
                      </a:rPr>
                      <m:t>ậ</m:t>
                    </m:r>
                    <m:r>
                      <a:rPr lang="en-US" sz="3200" kern="0">
                        <a:latin typeface="Cambria Math"/>
                        <a:ea typeface="Calibri" panose="020F0502020204030204" pitchFamily="34" charset="0"/>
                        <a:cs typeface="Times New Roman" panose="02020603050405020304" pitchFamily="18" charset="0"/>
                      </a:rPr>
                      <m:t>𝑦</m:t>
                    </m:r>
                    <m:r>
                      <a:rPr lang="en-US" sz="3200" kern="0">
                        <a:latin typeface="Cambria Math"/>
                        <a:ea typeface="Calibri" panose="020F0502020204030204" pitchFamily="34" charset="0"/>
                        <a:cs typeface="Times New Roman" panose="02020603050405020304" pitchFamily="18" charset="0"/>
                      </a:rPr>
                      <m:t> </m:t>
                    </m:r>
                    <m:r>
                      <a:rPr lang="en-US" sz="3200" kern="0">
                        <a:latin typeface="Cambria Math"/>
                        <a:ea typeface="Calibri" panose="020F0502020204030204" pitchFamily="34" charset="0"/>
                        <a:cs typeface="Times New Roman" panose="02020603050405020304" pitchFamily="18" charset="0"/>
                      </a:rPr>
                      <m:t>𝑃</m:t>
                    </m:r>
                    <m:d>
                      <m:dPr>
                        <m:ctrlPr>
                          <a:rPr lang="en-US" sz="3200" i="1" kern="0">
                            <a:latin typeface="Cambria Math"/>
                            <a:ea typeface="Calibri" panose="020F0502020204030204" pitchFamily="34" charset="0"/>
                            <a:cs typeface="Times New Roman" panose="02020603050405020304" pitchFamily="18" charset="0"/>
                          </a:rPr>
                        </m:ctrlPr>
                      </m:dPr>
                      <m:e>
                        <m:r>
                          <a:rPr lang="en-US" sz="3200" kern="0">
                            <a:latin typeface="Cambria Math"/>
                            <a:ea typeface="Calibri" panose="020F0502020204030204" pitchFamily="34" charset="0"/>
                            <a:cs typeface="Times New Roman" panose="02020603050405020304" pitchFamily="18" charset="0"/>
                          </a:rPr>
                          <m:t>𝐶</m:t>
                        </m:r>
                      </m:e>
                    </m:d>
                    <m:r>
                      <a:rPr lang="en-US" sz="3200" kern="0">
                        <a:latin typeface="Cambria Math"/>
                        <a:ea typeface="Calibri" panose="020F0502020204030204" pitchFamily="34" charset="0"/>
                        <a:cs typeface="Times New Roman" panose="02020603050405020304" pitchFamily="18" charset="0"/>
                      </a:rPr>
                      <m:t>=</m:t>
                    </m:r>
                    <m:r>
                      <a:rPr lang="en-US" sz="3200" kern="0">
                        <a:latin typeface="Cambria Math"/>
                        <a:ea typeface="Calibri" panose="020F0502020204030204" pitchFamily="34" charset="0"/>
                        <a:cs typeface="Times New Roman" panose="02020603050405020304" pitchFamily="18" charset="0"/>
                      </a:rPr>
                      <m:t>𝑃</m:t>
                    </m:r>
                    <m:d>
                      <m:dPr>
                        <m:ctrlPr>
                          <a:rPr lang="en-US" sz="3200" i="1" kern="0">
                            <a:latin typeface="Cambria Math"/>
                            <a:ea typeface="Calibri" panose="020F0502020204030204" pitchFamily="34" charset="0"/>
                            <a:cs typeface="Times New Roman" panose="02020603050405020304" pitchFamily="18" charset="0"/>
                          </a:rPr>
                        </m:ctrlPr>
                      </m:dPr>
                      <m:e>
                        <m:bar>
                          <m:barPr>
                            <m:pos m:val="top"/>
                            <m:ctrlPr>
                              <a:rPr lang="en-US" sz="3200" i="1" kern="0">
                                <a:latin typeface="Cambria Math"/>
                                <a:ea typeface="Calibri" panose="020F0502020204030204" pitchFamily="34" charset="0"/>
                                <a:cs typeface="Times New Roman" panose="02020603050405020304" pitchFamily="18" charset="0"/>
                              </a:rPr>
                            </m:ctrlPr>
                          </m:barPr>
                          <m:e>
                            <m:r>
                              <a:rPr lang="en-US" sz="3200" kern="0">
                                <a:latin typeface="Cambria Math"/>
                                <a:ea typeface="Calibri" panose="020F0502020204030204" pitchFamily="34" charset="0"/>
                                <a:cs typeface="Times New Roman" panose="02020603050405020304" pitchFamily="18" charset="0"/>
                              </a:rPr>
                              <m:t>𝐵</m:t>
                            </m:r>
                          </m:e>
                        </m:bar>
                      </m:e>
                    </m:d>
                    <m:r>
                      <a:rPr lang="en-US" sz="3200" kern="0">
                        <a:latin typeface="Cambria Math"/>
                        <a:ea typeface="Calibri" panose="020F0502020204030204" pitchFamily="34" charset="0"/>
                        <a:cs typeface="Times New Roman" panose="02020603050405020304" pitchFamily="18" charset="0"/>
                      </a:rPr>
                      <m:t>=</m:t>
                    </m:r>
                    <m:r>
                      <a:rPr lang="en-US" sz="3200" kern="0">
                        <a:latin typeface="Cambria Math"/>
                        <a:ea typeface="Calibri" panose="020F0502020204030204" pitchFamily="34" charset="0"/>
                        <a:cs typeface="Times New Roman" panose="02020603050405020304" pitchFamily="18" charset="0"/>
                      </a:rPr>
                      <m:t>1</m:t>
                    </m:r>
                    <m:r>
                      <a:rPr lang="en-US" sz="3200" kern="0">
                        <a:latin typeface="Cambria Math"/>
                        <a:ea typeface="Calibri" panose="020F0502020204030204" pitchFamily="34" charset="0"/>
                        <a:cs typeface="Times New Roman" panose="02020603050405020304" pitchFamily="18" charset="0"/>
                      </a:rPr>
                      <m:t>−</m:t>
                    </m:r>
                    <m:r>
                      <a:rPr lang="en-US" sz="3200" kern="0">
                        <a:latin typeface="Cambria Math"/>
                        <a:ea typeface="Calibri" panose="020F0502020204030204" pitchFamily="34" charset="0"/>
                        <a:cs typeface="Times New Roman" panose="02020603050405020304" pitchFamily="18" charset="0"/>
                      </a:rPr>
                      <m:t>𝑃</m:t>
                    </m:r>
                    <m:d>
                      <m:dPr>
                        <m:ctrlPr>
                          <a:rPr lang="en-US" sz="3200" i="1" kern="0">
                            <a:latin typeface="Cambria Math"/>
                            <a:ea typeface="Calibri" panose="020F0502020204030204" pitchFamily="34" charset="0"/>
                            <a:cs typeface="Times New Roman" panose="02020603050405020304" pitchFamily="18" charset="0"/>
                          </a:rPr>
                        </m:ctrlPr>
                      </m:dPr>
                      <m:e>
                        <m:r>
                          <a:rPr lang="en-US" sz="3200" kern="0">
                            <a:latin typeface="Cambria Math"/>
                            <a:ea typeface="Calibri" panose="020F0502020204030204" pitchFamily="34" charset="0"/>
                            <a:cs typeface="Times New Roman" panose="02020603050405020304" pitchFamily="18" charset="0"/>
                          </a:rPr>
                          <m:t>𝐵</m:t>
                        </m:r>
                      </m:e>
                    </m:d>
                    <m:r>
                      <a:rPr lang="en-US" sz="3200" kern="0">
                        <a:latin typeface="Cambria Math"/>
                        <a:ea typeface="Calibri" panose="020F0502020204030204" pitchFamily="34" charset="0"/>
                        <a:cs typeface="Times New Roman" panose="02020603050405020304" pitchFamily="18" charset="0"/>
                      </a:rPr>
                      <m:t>=</m:t>
                    </m:r>
                    <m:r>
                      <a:rPr lang="en-US" sz="3200" kern="0">
                        <a:latin typeface="Cambria Math"/>
                        <a:ea typeface="Calibri" panose="020F0502020204030204" pitchFamily="34" charset="0"/>
                        <a:cs typeface="Times New Roman" panose="02020603050405020304" pitchFamily="18" charset="0"/>
                      </a:rPr>
                      <m:t>1</m:t>
                    </m:r>
                    <m:r>
                      <a:rPr lang="en-US" sz="3200" kern="0">
                        <a:latin typeface="Cambria Math"/>
                        <a:ea typeface="Calibri" panose="020F0502020204030204" pitchFamily="34" charset="0"/>
                        <a:cs typeface="Times New Roman" panose="02020603050405020304" pitchFamily="18" charset="0"/>
                      </a:rPr>
                      <m:t>−</m:t>
                    </m:r>
                    <m:f>
                      <m:fPr>
                        <m:ctrlPr>
                          <a:rPr lang="en-US" sz="3200" i="1" kern="0">
                            <a:latin typeface="Cambria Math"/>
                            <a:ea typeface="Calibri" panose="020F0502020204030204" pitchFamily="34" charset="0"/>
                            <a:cs typeface="Times New Roman" panose="02020603050405020304" pitchFamily="18" charset="0"/>
                          </a:rPr>
                        </m:ctrlPr>
                      </m:fPr>
                      <m:num>
                        <m:r>
                          <a:rPr lang="en-US" sz="3200" kern="0">
                            <a:latin typeface="Cambria Math"/>
                            <a:ea typeface="Calibri" panose="020F0502020204030204" pitchFamily="34" charset="0"/>
                            <a:cs typeface="Times New Roman" panose="02020603050405020304" pitchFamily="18" charset="0"/>
                          </a:rPr>
                          <m:t>56</m:t>
                        </m:r>
                      </m:num>
                      <m:den>
                        <m:r>
                          <a:rPr lang="en-US" sz="3200" kern="0">
                            <a:latin typeface="Cambria Math"/>
                            <a:ea typeface="Calibri" panose="020F0502020204030204" pitchFamily="34" charset="0"/>
                            <a:cs typeface="Times New Roman" panose="02020603050405020304" pitchFamily="18" charset="0"/>
                          </a:rPr>
                          <m:t>220</m:t>
                        </m:r>
                      </m:den>
                    </m:f>
                    <m:r>
                      <a:rPr lang="en-US" sz="3200" kern="0">
                        <a:latin typeface="Cambria Math"/>
                        <a:ea typeface="Calibri" panose="020F0502020204030204" pitchFamily="34" charset="0"/>
                        <a:cs typeface="Times New Roman" panose="02020603050405020304" pitchFamily="18" charset="0"/>
                      </a:rPr>
                      <m:t>=</m:t>
                    </m:r>
                    <m:f>
                      <m:fPr>
                        <m:ctrlPr>
                          <a:rPr lang="en-US" sz="3200" i="1" kern="0">
                            <a:latin typeface="Cambria Math"/>
                            <a:ea typeface="Calibri" panose="020F0502020204030204" pitchFamily="34" charset="0"/>
                            <a:cs typeface="Times New Roman" panose="02020603050405020304" pitchFamily="18" charset="0"/>
                          </a:rPr>
                        </m:ctrlPr>
                      </m:fPr>
                      <m:num>
                        <m:r>
                          <a:rPr lang="en-US" sz="3200" kern="0">
                            <a:latin typeface="Cambria Math"/>
                            <a:ea typeface="Calibri" panose="020F0502020204030204" pitchFamily="34" charset="0"/>
                            <a:cs typeface="Times New Roman" panose="02020603050405020304" pitchFamily="18" charset="0"/>
                          </a:rPr>
                          <m:t>41</m:t>
                        </m:r>
                      </m:num>
                      <m:den>
                        <m:r>
                          <a:rPr lang="en-US" sz="3200" kern="0">
                            <a:latin typeface="Cambria Math"/>
                            <a:ea typeface="Calibri" panose="020F0502020204030204" pitchFamily="34" charset="0"/>
                            <a:cs typeface="Times New Roman" panose="02020603050405020304" pitchFamily="18" charset="0"/>
                          </a:rPr>
                          <m:t>55</m:t>
                        </m:r>
                      </m:den>
                    </m:f>
                  </m:oMath>
                </a14:m>
                <a:endParaRPr lang="en-US" sz="3200" kern="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Hình chữ nhật 6"/>
              <p:cNvSpPr>
                <a:spLocks noRot="1" noChangeAspect="1" noMove="1" noResize="1" noEditPoints="1" noAdjustHandles="1" noChangeArrowheads="1" noChangeShapeType="1" noTextEdit="1"/>
              </p:cNvSpPr>
              <p:nvPr/>
            </p:nvSpPr>
            <p:spPr>
              <a:xfrm>
                <a:off x="228600" y="2135150"/>
                <a:ext cx="11963400" cy="3932936"/>
              </a:xfrm>
              <a:prstGeom prst="rect">
                <a:avLst/>
              </a:prstGeom>
              <a:blipFill rotWithShape="1">
                <a:blip r:embed="rId3"/>
                <a:stretch>
                  <a:fillRect l="-1325" t="-1395" b="-1240"/>
                </a:stretch>
              </a:blipFill>
            </p:spPr>
            <p:txBody>
              <a:bodyPr/>
              <a:lstStyle/>
              <a:p>
                <a:r>
                  <a:rPr lang="en-US">
                    <a:noFill/>
                  </a:rPr>
                  <a:t> </a:t>
                </a:r>
              </a:p>
            </p:txBody>
          </p:sp>
        </mc:Fallback>
      </mc:AlternateContent>
      <p:sp>
        <p:nvSpPr>
          <p:cNvPr id="4" name="Oval 3"/>
          <p:cNvSpPr/>
          <p:nvPr/>
        </p:nvSpPr>
        <p:spPr>
          <a:xfrm>
            <a:off x="6081663" y="157881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5"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8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ình chữ nhật 3"/>
              <p:cNvSpPr/>
              <p:nvPr/>
            </p:nvSpPr>
            <p:spPr>
              <a:xfrm>
                <a:off x="0" y="0"/>
                <a:ext cx="12192000" cy="2313326"/>
              </a:xfrm>
              <a:prstGeom prst="rect">
                <a:avLst/>
              </a:prstGeom>
            </p:spPr>
            <p:txBody>
              <a:bodyPr wrap="square">
                <a:spAutoFit/>
              </a:bodyPr>
              <a:lstStyle/>
              <a:p>
                <a:pPr lvl="0" defTabSz="457200">
                  <a:spcBef>
                    <a:spcPts val="600"/>
                  </a:spcBef>
                  <a:spcAft>
                    <a:spcPts val="1000"/>
                  </a:spcAft>
                </a:pPr>
                <a:r>
                  <a:rPr lang="en-US" sz="28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6</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2A4F8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Hộp</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𝐴</m:t>
                    </m:r>
                  </m:oMath>
                </a14:m>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oMath>
                </a14:m>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bi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trắng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5</m:t>
                    </m:r>
                  </m:oMath>
                </a14:m>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bi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đỏ</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6</m:t>
                    </m:r>
                  </m:oMath>
                </a14:m>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bi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xanh</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Hộp</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𝐵</m:t>
                    </m:r>
                  </m:oMath>
                </a14:m>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7</m:t>
                    </m:r>
                  </m:oMath>
                </a14:m>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bi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trắng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6</m:t>
                    </m:r>
                  </m:oMath>
                </a14:m>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bi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đỏ</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5</m:t>
                    </m:r>
                  </m:oMath>
                </a14:m>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bi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xanh</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Lấy</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ngẫu</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hộp</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bi,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xác</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suất</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bi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lấy</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ra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màu</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2A4F86"/>
                  </a:solidFill>
                  <a:latin typeface="Times New Roman" panose="02020603050405020304" pitchFamily="18" charset="0"/>
                  <a:ea typeface="Calibri" panose="020F0502020204030204" pitchFamily="34" charset="0"/>
                  <a:cs typeface="Times New Roman" panose="02020603050405020304" pitchFamily="18" charset="0"/>
                </a:endParaRPr>
              </a:p>
              <a:p>
                <a:pPr lvl="0" defTabSz="457200">
                  <a:lnSpc>
                    <a:spcPct val="115000"/>
                  </a:lnSpc>
                  <a:spcBef>
                    <a:spcPts val="600"/>
                  </a:spcBef>
                  <a:spcAft>
                    <a:spcPts val="1000"/>
                  </a:spcAft>
                </a:pPr>
                <a:r>
                  <a:rPr lang="en-US" sz="2800" b="1" smtClean="0">
                    <a:solidFill>
                      <a:srgbClr val="0000FF"/>
                    </a:solidFill>
                    <a:ea typeface="Times New Roman" panose="02020603050405020304" pitchFamily="18" charset="0"/>
                    <a:cs typeface="Times New Roman" panose="02020603050405020304" pitchFamily="18" charset="0"/>
                  </a:rPr>
                  <a:t>        </a:t>
                </a:r>
                <a:r>
                  <a:rPr lang="en-US" sz="2800" b="1" smtClean="0">
                    <a:solidFill>
                      <a:srgbClr val="0000FF"/>
                    </a:solidFill>
                    <a:latin typeface="Times New Roman" pitchFamily="18" charset="0"/>
                    <a:ea typeface="Times New Roman" pitchFamily="18" charset="0"/>
                    <a:cs typeface="Times New Roman" pitchFamily="18" charset="0"/>
                  </a:rPr>
                  <a:t> A.</a:t>
                </a:r>
                <a14:m>
                  <m:oMath xmlns:m="http://schemas.openxmlformats.org/officeDocument/2006/math">
                    <m:f>
                      <m:fPr>
                        <m:ctrlPr>
                          <a:rPr lang="en-US" sz="2800" i="1">
                            <a:latin typeface="Cambria Math"/>
                            <a:ea typeface="Calibri" panose="020F0502020204030204" pitchFamily="34" charset="0"/>
                            <a:cs typeface="Times New Roman" panose="02020603050405020304" pitchFamily="18" charset="0"/>
                          </a:rPr>
                        </m:ctrlPr>
                      </m:fPr>
                      <m:num>
                        <m:r>
                          <a:rPr lang="en-US" sz="2800" b="0" i="1">
                            <a:latin typeface="Cambria Math"/>
                            <a:ea typeface="Calibri" panose="020F0502020204030204" pitchFamily="34" charset="0"/>
                            <a:cs typeface="Times New Roman" panose="02020603050405020304" pitchFamily="18" charset="0"/>
                          </a:rPr>
                          <m:t>91</m:t>
                        </m:r>
                      </m:num>
                      <m:den>
                        <m:r>
                          <a:rPr lang="en-US" sz="2800" b="0" i="1">
                            <a:latin typeface="Cambria Math"/>
                            <a:ea typeface="Calibri" panose="020F0502020204030204" pitchFamily="34" charset="0"/>
                            <a:cs typeface="Times New Roman" panose="02020603050405020304" pitchFamily="18" charset="0"/>
                          </a:rPr>
                          <m:t>135</m:t>
                        </m:r>
                      </m:den>
                    </m:f>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2A4F86"/>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800" i="1">
                            <a:latin typeface="Cambria Math"/>
                            <a:ea typeface="Calibri" panose="020F0502020204030204" pitchFamily="34" charset="0"/>
                            <a:cs typeface="Times New Roman" panose="02020603050405020304" pitchFamily="18" charset="0"/>
                          </a:rPr>
                        </m:ctrlPr>
                      </m:fPr>
                      <m:num>
                        <m:r>
                          <a:rPr lang="en-US" sz="2800" b="0" i="1">
                            <a:latin typeface="Cambria Math"/>
                            <a:ea typeface="Calibri" panose="020F0502020204030204" pitchFamily="34" charset="0"/>
                            <a:cs typeface="Times New Roman" panose="02020603050405020304" pitchFamily="18" charset="0"/>
                          </a:rPr>
                          <m:t>44</m:t>
                        </m:r>
                      </m:num>
                      <m:den>
                        <m:r>
                          <a:rPr lang="en-US" sz="2800" b="0" i="1">
                            <a:latin typeface="Cambria Math"/>
                            <a:ea typeface="Calibri" panose="020F0502020204030204" pitchFamily="34" charset="0"/>
                            <a:cs typeface="Times New Roman" panose="02020603050405020304" pitchFamily="18" charset="0"/>
                          </a:rPr>
                          <m:t>135</m:t>
                        </m:r>
                      </m:den>
                    </m:f>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800" i="1">
                            <a:latin typeface="Cambria Math"/>
                            <a:ea typeface="Calibri" panose="020F0502020204030204" pitchFamily="34" charset="0"/>
                            <a:cs typeface="Times New Roman" panose="02020603050405020304" pitchFamily="18" charset="0"/>
                          </a:rPr>
                        </m:ctrlPr>
                      </m:fPr>
                      <m:num>
                        <m:r>
                          <a:rPr lang="en-US" sz="2800" b="0" i="1">
                            <a:latin typeface="Cambria Math"/>
                            <a:ea typeface="Calibri" panose="020F0502020204030204" pitchFamily="34" charset="0"/>
                            <a:cs typeface="Times New Roman" panose="02020603050405020304" pitchFamily="18" charset="0"/>
                          </a:rPr>
                          <m:t>88</m:t>
                        </m:r>
                      </m:num>
                      <m:den>
                        <m:r>
                          <a:rPr lang="en-US" sz="2800" b="0" i="1">
                            <a:latin typeface="Cambria Math"/>
                            <a:ea typeface="Calibri" panose="020F0502020204030204" pitchFamily="34" charset="0"/>
                            <a:cs typeface="Times New Roman" panose="02020603050405020304" pitchFamily="18" charset="0"/>
                          </a:rPr>
                          <m:t>135</m:t>
                        </m:r>
                      </m:den>
                    </m:f>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f>
                      <m:fPr>
                        <m:ctrlPr>
                          <a:rPr lang="en-US" sz="2800" i="1">
                            <a:latin typeface="Cambria Math"/>
                            <a:ea typeface="Calibri" panose="020F0502020204030204" pitchFamily="34" charset="0"/>
                            <a:cs typeface="Times New Roman" panose="02020603050405020304" pitchFamily="18" charset="0"/>
                          </a:rPr>
                        </m:ctrlPr>
                      </m:fPr>
                      <m:num>
                        <m:r>
                          <a:rPr lang="en-US" sz="2800" b="0" i="1">
                            <a:latin typeface="Cambria Math"/>
                            <a:ea typeface="Calibri" panose="020F0502020204030204" pitchFamily="34" charset="0"/>
                            <a:cs typeface="Times New Roman" panose="02020603050405020304" pitchFamily="18" charset="0"/>
                          </a:rPr>
                          <m:t>45</m:t>
                        </m:r>
                      </m:num>
                      <m:den>
                        <m:r>
                          <a:rPr lang="en-US" sz="2800" b="0" i="1">
                            <a:latin typeface="Cambria Math"/>
                            <a:ea typeface="Calibri" panose="020F0502020204030204" pitchFamily="34" charset="0"/>
                            <a:cs typeface="Times New Roman" panose="02020603050405020304" pitchFamily="18" charset="0"/>
                          </a:rPr>
                          <m:t>88</m:t>
                        </m:r>
                      </m:den>
                    </m:f>
                    <m:r>
                      <a:rPr lang="en-US" sz="2800" b="0">
                        <a:latin typeface="Cambria Math"/>
                        <a:ea typeface="Calibri" panose="020F0502020204030204" pitchFamily="34" charset="0"/>
                        <a:cs typeface="Times New Roman" panose="02020603050405020304" pitchFamily="18" charset="0"/>
                      </a:rPr>
                      <m:t>.</m:t>
                    </m:r>
                  </m:oMath>
                </a14:m>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Hình chữ nhật 3"/>
              <p:cNvSpPr>
                <a:spLocks noRot="1" noChangeAspect="1" noMove="1" noResize="1" noEditPoints="1" noAdjustHandles="1" noChangeArrowheads="1" noChangeShapeType="1" noTextEdit="1"/>
              </p:cNvSpPr>
              <p:nvPr/>
            </p:nvSpPr>
            <p:spPr>
              <a:xfrm>
                <a:off x="0" y="0"/>
                <a:ext cx="12192000" cy="2313326"/>
              </a:xfrm>
              <a:prstGeom prst="rect">
                <a:avLst/>
              </a:prstGeom>
              <a:blipFill rotWithShape="1">
                <a:blip r:embed="rId2"/>
                <a:stretch>
                  <a:fillRect l="-1000" t="-2639" b="-1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ình chữ nhật 4"/>
              <p:cNvSpPr/>
              <p:nvPr/>
            </p:nvSpPr>
            <p:spPr>
              <a:xfrm>
                <a:off x="106680" y="2335739"/>
                <a:ext cx="12192000" cy="4194482"/>
              </a:xfrm>
              <a:prstGeom prst="rect">
                <a:avLst/>
              </a:prstGeom>
            </p:spPr>
            <p:txBody>
              <a:bodyPr wrap="square">
                <a:spAutoFit/>
              </a:bodyPr>
              <a:lstStyle/>
              <a:p>
                <a:pPr lvl="0" algn="just">
                  <a:lnSpc>
                    <a:spcPct val="115000"/>
                  </a:lnSpc>
                  <a:spcAft>
                    <a:spcPts val="1000"/>
                  </a:spcAft>
                  <a:tabLst>
                    <a:tab pos="0" algn="l"/>
                    <a:tab pos="2160270" algn="l"/>
                    <a:tab pos="3599815" algn="l"/>
                    <a:tab pos="5039995" algn="l"/>
                  </a:tabLst>
                </a:pPr>
                <a:r>
                  <a:rPr lang="en-US" sz="3200" b="1" smtClean="0">
                    <a:solidFill>
                      <a:srgbClr val="0000FF"/>
                    </a:solidFill>
                    <a:latin typeface="Times New Roman"/>
                    <a:ea typeface="Calibri"/>
                    <a:cs typeface="Times New Roman"/>
                  </a:rPr>
                  <a:t>Lời giải</a:t>
                </a:r>
                <a:r>
                  <a:rPr lang="en-US" sz="3200" b="1">
                    <a:solidFill>
                      <a:srgbClr val="0000FF"/>
                    </a:solidFill>
                    <a:latin typeface="Times New Roman"/>
                    <a:ea typeface="Calibri"/>
                    <a:cs typeface="Times New Roman"/>
                  </a:rPr>
                  <a:t>. </a:t>
                </a:r>
                <a14:m>
                  <m:oMath xmlns:m="http://schemas.openxmlformats.org/officeDocument/2006/math">
                    <m:r>
                      <a:rPr lang="en-US" sz="2800" b="1" i="0" smtClean="0">
                        <a:solidFill>
                          <a:schemeClr val="tx1"/>
                        </a:solidFill>
                        <a:latin typeface="Cambria Math"/>
                        <a:ea typeface="Times New Roman" panose="02020603050405020304" pitchFamily="18" charset="0"/>
                        <a:cs typeface="Times New Roman" panose="02020603050405020304" pitchFamily="18" charset="0"/>
                      </a:rPr>
                      <m:t>  </m:t>
                    </m:r>
                    <m:r>
                      <a:rPr lang="en-US" sz="28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𝛺</m:t>
                    </m:r>
                    <m:r>
                      <a:rPr lang="en-US" sz="28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15</m:t>
                    </m:r>
                    <m:r>
                      <a:rPr lang="en-US" sz="28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18</m:t>
                    </m:r>
                    <m:r>
                      <a:rPr lang="en-US" sz="28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270</m:t>
                    </m:r>
                  </m:oMath>
                </a14:m>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20955" lvl="0" algn="just" defTabSz="457200">
                  <a:spcAft>
                    <a:spcPts val="1000"/>
                  </a:spcAft>
                  <a:tabLst>
                    <a:tab pos="0" algn="l"/>
                    <a:tab pos="2160270" algn="l"/>
                    <a:tab pos="3599815" algn="l"/>
                    <a:tab pos="5039995" algn="l"/>
                  </a:tabLst>
                </a:pP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+TH1: </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 bi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lấy</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ra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màu</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trắng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7</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28</m:t>
                    </m:r>
                  </m:oMath>
                </a14:m>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marL="20955" lvl="0" algn="just" defTabSz="457200">
                  <a:spcAft>
                    <a:spcPts val="1000"/>
                  </a:spcAft>
                  <a:tabLst>
                    <a:tab pos="0" algn="l"/>
                    <a:tab pos="2160270" algn="l"/>
                    <a:tab pos="3599815" algn="l"/>
                    <a:tab pos="5039995" algn="l"/>
                  </a:tabLst>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TH2:</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2 bi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lấy</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ra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màu</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đỏ</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5</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6</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30</m:t>
                    </m:r>
                  </m:oMath>
                </a14:m>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marL="20955" lvl="0" algn="just" defTabSz="457200">
                  <a:spcAft>
                    <a:spcPts val="1000"/>
                  </a:spcAft>
                  <a:tabLst>
                    <a:tab pos="0" algn="l"/>
                    <a:tab pos="2160270" algn="l"/>
                    <a:tab pos="3599815" algn="l"/>
                    <a:tab pos="5039995" algn="l"/>
                  </a:tabLst>
                </a:pP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+TH3: </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 bi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lấy</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ra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màu</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xanh</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6</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5</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30</m:t>
                    </m:r>
                  </m:oMath>
                </a14:m>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marL="20955" lvl="0" algn="just" defTabSz="457200">
                  <a:spcAft>
                    <a:spcPts val="1000"/>
                  </a:spcAft>
                  <a:tabLst>
                    <a:tab pos="0" algn="l"/>
                    <a:tab pos="2160270" algn="l"/>
                    <a:tab pos="3599815" algn="l"/>
                    <a:tab pos="5039995" algn="l"/>
                  </a:tabLst>
                </a:pP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Gọi</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𝐴</m:t>
                    </m:r>
                  </m:oMath>
                </a14:m>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cố</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“Hai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bi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lấy</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ra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màu</a:t>
                </a:r>
                <a:r>
                  <a:rPr lang="en-US" sz="28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20955" lvl="0" algn="just" defTabSz="457200">
                  <a:spcAft>
                    <a:spcPts val="1000"/>
                  </a:spcAft>
                  <a:tabLst>
                    <a:tab pos="0" algn="l"/>
                    <a:tab pos="2160270" algn="l"/>
                    <a:tab pos="3599815" algn="l"/>
                    <a:tab pos="5039995" algn="l"/>
                  </a:tabLst>
                </a:pP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smtClean="0">
                    <a:latin typeface="Times New Roman" panose="02020603050405020304" pitchFamily="18" charset="0"/>
                    <a:ea typeface="Calibri" panose="020F0502020204030204" pitchFamily="34" charset="0"/>
                    <a:cs typeface="Times New Roman" panose="02020603050405020304" pitchFamily="18" charset="0"/>
                  </a:rPr>
                  <a:t>                             </a:t>
                </a:r>
                <a:r>
                  <a:rPr lang="fr-FR" sz="280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 </a:t>
                </a:r>
                <a:r>
                  <a:rPr lang="fr-F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có</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𝑛</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2800" i="1">
                            <a:solidFill>
                              <a:schemeClr val="tx1"/>
                            </a:solidFill>
                            <a:latin typeface="Cambria Math"/>
                            <a:ea typeface="Times New Roman" panose="02020603050405020304" pitchFamily="18" charset="0"/>
                            <a:cs typeface="Times New Roman" panose="02020603050405020304" pitchFamily="18" charset="0"/>
                          </a:rPr>
                        </m:ctrlPr>
                      </m:funcPr>
                      <m:fName>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𝐴</m:t>
                        </m:r>
                      </m:fName>
                      <m:e>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e>
                    </m:func>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28</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30</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30</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88</m:t>
                    </m:r>
                  </m:oMath>
                </a14:m>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20955" lvl="0" algn="just" defTabSz="457200">
                  <a:spcAft>
                    <a:spcPts val="1000"/>
                  </a:spcAft>
                  <a:tabLst>
                    <a:tab pos="0" algn="l"/>
                    <a:tab pos="2160270" algn="l"/>
                    <a:tab pos="3599815" algn="l"/>
                    <a:tab pos="5039995" algn="l"/>
                  </a:tabLst>
                </a:pP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Vậy</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ta </a:t>
                </a:r>
                <a:r>
                  <a:rPr lang="fr-F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có</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xác</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suất</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func>
                      <m:funcPr>
                        <m:ctrlPr>
                          <a:rPr lang="en-US" sz="2800" i="1">
                            <a:solidFill>
                              <a:schemeClr val="tx1"/>
                            </a:solidFill>
                            <a:latin typeface="Cambria Math"/>
                            <a:ea typeface="Times New Roman" panose="02020603050405020304" pitchFamily="18" charset="0"/>
                            <a:cs typeface="Times New Roman" panose="02020603050405020304" pitchFamily="18" charset="0"/>
                          </a:rPr>
                        </m:ctrlPr>
                      </m:funcPr>
                      <m:fName>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𝑃</m:t>
                        </m:r>
                      </m:fName>
                      <m:e>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e>
                    </m:func>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𝐴</m:t>
                    </m:r>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solidFill>
                              <a:schemeClr val="tx1"/>
                            </a:solidFill>
                            <a:latin typeface="Cambria Math"/>
                            <a:ea typeface="Times New Roman" panose="02020603050405020304" pitchFamily="18" charset="0"/>
                            <a:cs typeface="Times New Roman" panose="02020603050405020304" pitchFamily="18" charset="0"/>
                          </a:rPr>
                        </m:ctrlPr>
                      </m:fPr>
                      <m:num>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88</m:t>
                        </m:r>
                      </m:num>
                      <m:den>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270</m:t>
                        </m:r>
                      </m:den>
                    </m:f>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solidFill>
                              <a:schemeClr val="tx1"/>
                            </a:solidFill>
                            <a:latin typeface="Cambria Math"/>
                            <a:ea typeface="Times New Roman" panose="02020603050405020304" pitchFamily="18" charset="0"/>
                            <a:cs typeface="Times New Roman" panose="02020603050405020304" pitchFamily="18" charset="0"/>
                          </a:rPr>
                        </m:ctrlPr>
                      </m:fPr>
                      <m:num>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44</m:t>
                        </m:r>
                      </m:num>
                      <m:den>
                        <m: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135</m:t>
                        </m:r>
                      </m:den>
                    </m:f>
                  </m:oMath>
                </a14:m>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Hình chữ nhật 4"/>
              <p:cNvSpPr>
                <a:spLocks noRot="1" noChangeAspect="1" noMove="1" noResize="1" noEditPoints="1" noAdjustHandles="1" noChangeArrowheads="1" noChangeShapeType="1" noTextEdit="1"/>
              </p:cNvSpPr>
              <p:nvPr/>
            </p:nvSpPr>
            <p:spPr>
              <a:xfrm>
                <a:off x="106680" y="2335739"/>
                <a:ext cx="12192000" cy="4194482"/>
              </a:xfrm>
              <a:prstGeom prst="rect">
                <a:avLst/>
              </a:prstGeom>
              <a:blipFill rotWithShape="1">
                <a:blip r:embed="rId3"/>
                <a:stretch>
                  <a:fillRect l="-1300" t="-1308" b="-872"/>
                </a:stretch>
              </a:blipFill>
            </p:spPr>
            <p:txBody>
              <a:bodyPr/>
              <a:lstStyle/>
              <a:p>
                <a:r>
                  <a:rPr lang="en-US">
                    <a:noFill/>
                  </a:rPr>
                  <a:t> </a:t>
                </a:r>
              </a:p>
            </p:txBody>
          </p:sp>
        </mc:Fallback>
      </mc:AlternateContent>
      <p:sp>
        <p:nvSpPr>
          <p:cNvPr id="6" name="Oval 5"/>
          <p:cNvSpPr/>
          <p:nvPr/>
        </p:nvSpPr>
        <p:spPr>
          <a:xfrm>
            <a:off x="3551823" y="165255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5"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87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500"/>
                                        <p:tgtEl>
                                          <p:spTgt spid="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fade">
                                      <p:cBhvr>
                                        <p:cTn id="45" dur="500"/>
                                        <p:tgtEl>
                                          <p:spTgt spid="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Effect transition="in" filter="fade">
                                      <p:cBhvr>
                                        <p:cTn id="5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ình chữ nhật 3"/>
              <p:cNvSpPr/>
              <p:nvPr/>
            </p:nvSpPr>
            <p:spPr>
              <a:xfrm>
                <a:off x="0" y="1547"/>
                <a:ext cx="12192000" cy="2489912"/>
              </a:xfrm>
              <a:prstGeom prst="rect">
                <a:avLst/>
              </a:prstGeom>
            </p:spPr>
            <p:txBody>
              <a:bodyPr wrap="square">
                <a:spAutoFit/>
              </a:bodyPr>
              <a:lstStyle/>
              <a:p>
                <a:pPr indent="-457200" algn="just">
                  <a:lnSpc>
                    <a:spcPct val="115000"/>
                  </a:lnSpc>
                  <a:spcBef>
                    <a:spcPts val="240"/>
                  </a:spcBef>
                  <a:spcAft>
                    <a:spcPts val="240"/>
                  </a:spcAft>
                  <a:tabLst>
                    <a:tab pos="228600" algn="l"/>
                    <a:tab pos="457200" algn="l"/>
                    <a:tab pos="685800" algn="l"/>
                    <a:tab pos="914400" algn="l"/>
                  </a:tabLst>
                </a:pPr>
                <a:r>
                  <a:rPr lang="en-US" sz="30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30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sz="3000" smtClean="0">
                    <a:latin typeface="Times New Roman"/>
                    <a:ea typeface="Times New Roman"/>
                    <a:cs typeface="Times New Roman"/>
                  </a:rPr>
                  <a:t> </a:t>
                </a:r>
                <a:r>
                  <a:rPr lang="en-US" sz="3000">
                    <a:latin typeface="Times New Roman"/>
                    <a:ea typeface="Times New Roman"/>
                    <a:cs typeface="Times New Roman"/>
                  </a:rPr>
                  <a:t>Cho một đa giác đều </a:t>
                </a:r>
                <a14:m>
                  <m:oMath xmlns:m="http://schemas.openxmlformats.org/officeDocument/2006/math">
                    <m:r>
                      <a:rPr lang="en-US" sz="3000" i="1">
                        <a:effectLst/>
                        <a:latin typeface="Cambria Math"/>
                        <a:ea typeface="Times New Roman"/>
                        <a:cs typeface="Times New Roman"/>
                      </a:rPr>
                      <m:t>12</m:t>
                    </m:r>
                  </m:oMath>
                </a14:m>
                <a:r>
                  <a:rPr lang="en-US" sz="3000">
                    <a:effectLst/>
                    <a:latin typeface="Times New Roman"/>
                    <a:ea typeface="Times New Roman"/>
                    <a:cs typeface="Times New Roman"/>
                  </a:rPr>
                  <a:t> đỉnh </a:t>
                </a:r>
                <a14:m>
                  <m:oMath xmlns:m="http://schemas.openxmlformats.org/officeDocument/2006/math">
                    <m:sSub>
                      <m:sSubPr>
                        <m:ctrlPr>
                          <a:rPr lang="vi-VN" sz="3000" i="1">
                            <a:effectLst/>
                            <a:latin typeface="Cambria Math"/>
                            <a:ea typeface="Times New Roman"/>
                            <a:cs typeface="Times New Roman"/>
                          </a:rPr>
                        </m:ctrlPr>
                      </m:sSubPr>
                      <m:e>
                        <m:r>
                          <a:rPr lang="en-US" sz="3000" i="1">
                            <a:effectLst/>
                            <a:latin typeface="Cambria Math"/>
                            <a:ea typeface="Times New Roman"/>
                            <a:cs typeface="Times New Roman"/>
                          </a:rPr>
                          <m:t>𝐴</m:t>
                        </m:r>
                      </m:e>
                      <m:sub>
                        <m:r>
                          <a:rPr lang="en-US" sz="3000" i="1">
                            <a:effectLst/>
                            <a:latin typeface="Cambria Math"/>
                            <a:ea typeface="Times New Roman"/>
                            <a:cs typeface="Times New Roman"/>
                          </a:rPr>
                          <m:t>1</m:t>
                        </m:r>
                      </m:sub>
                    </m:sSub>
                    <m:sSub>
                      <m:sSubPr>
                        <m:ctrlPr>
                          <a:rPr lang="vi-VN" sz="3000" i="1">
                            <a:effectLst/>
                            <a:latin typeface="Cambria Math"/>
                            <a:ea typeface="Times New Roman"/>
                            <a:cs typeface="Times New Roman"/>
                          </a:rPr>
                        </m:ctrlPr>
                      </m:sSubPr>
                      <m:e>
                        <m:r>
                          <a:rPr lang="en-US" sz="3000" i="1">
                            <a:effectLst/>
                            <a:latin typeface="Cambria Math"/>
                            <a:ea typeface="Times New Roman"/>
                            <a:cs typeface="Times New Roman"/>
                          </a:rPr>
                          <m:t>𝐴</m:t>
                        </m:r>
                      </m:e>
                      <m:sub>
                        <m:r>
                          <a:rPr lang="en-US" sz="3000" i="1">
                            <a:effectLst/>
                            <a:latin typeface="Cambria Math"/>
                            <a:ea typeface="Times New Roman"/>
                            <a:cs typeface="Times New Roman"/>
                          </a:rPr>
                          <m:t>2</m:t>
                        </m:r>
                      </m:sub>
                    </m:sSub>
                    <m:r>
                      <a:rPr lang="en-US" sz="3000" i="1">
                        <a:effectLst/>
                        <a:latin typeface="Cambria Math"/>
                        <a:ea typeface="Times New Roman"/>
                        <a:cs typeface="Times New Roman"/>
                      </a:rPr>
                      <m:t>...</m:t>
                    </m:r>
                    <m:sSub>
                      <m:sSubPr>
                        <m:ctrlPr>
                          <a:rPr lang="vi-VN" sz="3000" i="1">
                            <a:effectLst/>
                            <a:latin typeface="Cambria Math"/>
                            <a:ea typeface="Times New Roman"/>
                            <a:cs typeface="Times New Roman"/>
                          </a:rPr>
                        </m:ctrlPr>
                      </m:sSubPr>
                      <m:e>
                        <m:r>
                          <a:rPr lang="en-US" sz="3000" i="1">
                            <a:effectLst/>
                            <a:latin typeface="Cambria Math"/>
                            <a:ea typeface="Times New Roman"/>
                            <a:cs typeface="Times New Roman"/>
                          </a:rPr>
                          <m:t>𝐴</m:t>
                        </m:r>
                      </m:e>
                      <m:sub>
                        <m:r>
                          <a:rPr lang="en-US" sz="3000" i="1">
                            <a:effectLst/>
                            <a:latin typeface="Cambria Math"/>
                            <a:ea typeface="Times New Roman"/>
                            <a:cs typeface="Times New Roman"/>
                          </a:rPr>
                          <m:t>12</m:t>
                        </m:r>
                      </m:sub>
                    </m:sSub>
                  </m:oMath>
                </a14:m>
                <a:r>
                  <a:rPr lang="en-US" sz="3000">
                    <a:effectLst/>
                    <a:latin typeface="Times New Roman"/>
                    <a:ea typeface="Times New Roman"/>
                    <a:cs typeface="Times New Roman"/>
                  </a:rPr>
                  <a:t> nội tiếp đường tròn </a:t>
                </a:r>
                <a14:m>
                  <m:oMath xmlns:m="http://schemas.openxmlformats.org/officeDocument/2006/math">
                    <m:d>
                      <m:dPr>
                        <m:ctrlPr>
                          <a:rPr lang="vi-VN" sz="3000" i="1">
                            <a:effectLst/>
                            <a:latin typeface="Cambria Math"/>
                            <a:ea typeface="Times New Roman"/>
                            <a:cs typeface="Times New Roman"/>
                          </a:rPr>
                        </m:ctrlPr>
                      </m:dPr>
                      <m:e>
                        <m:r>
                          <a:rPr lang="en-US" sz="3000" i="1">
                            <a:effectLst/>
                            <a:latin typeface="Cambria Math"/>
                            <a:ea typeface="Times New Roman"/>
                            <a:cs typeface="Times New Roman"/>
                          </a:rPr>
                          <m:t>𝑂</m:t>
                        </m:r>
                      </m:e>
                    </m:d>
                  </m:oMath>
                </a14:m>
                <a:r>
                  <a:rPr lang="en-US" sz="3000">
                    <a:effectLst/>
                    <a:latin typeface="Times New Roman"/>
                    <a:ea typeface="Times New Roman"/>
                    <a:cs typeface="Times New Roman"/>
                  </a:rPr>
                  <a:t>. Chọn ngẫu nhiên </a:t>
                </a:r>
                <a14:m>
                  <m:oMath xmlns:m="http://schemas.openxmlformats.org/officeDocument/2006/math">
                    <m:r>
                      <a:rPr lang="en-US" sz="3000" i="1">
                        <a:effectLst/>
                        <a:latin typeface="Cambria Math"/>
                        <a:ea typeface="Times New Roman"/>
                        <a:cs typeface="Times New Roman"/>
                      </a:rPr>
                      <m:t>4</m:t>
                    </m:r>
                  </m:oMath>
                </a14:m>
                <a:r>
                  <a:rPr lang="en-US" sz="3000">
                    <a:effectLst/>
                    <a:latin typeface="Times New Roman"/>
                    <a:ea typeface="Times New Roman"/>
                    <a:cs typeface="Times New Roman"/>
                  </a:rPr>
                  <a:t> đỉnh của đa giác đó. Tính xác suất để </a:t>
                </a:r>
                <a14:m>
                  <m:oMath xmlns:m="http://schemas.openxmlformats.org/officeDocument/2006/math">
                    <m:r>
                      <a:rPr lang="en-US" sz="3000" i="1">
                        <a:effectLst/>
                        <a:latin typeface="Cambria Math"/>
                        <a:ea typeface="Times New Roman"/>
                        <a:cs typeface="Times New Roman"/>
                      </a:rPr>
                      <m:t>4</m:t>
                    </m:r>
                  </m:oMath>
                </a14:m>
                <a:r>
                  <a:rPr lang="en-US" sz="3000">
                    <a:effectLst/>
                    <a:latin typeface="Times New Roman"/>
                    <a:ea typeface="Times New Roman"/>
                    <a:cs typeface="Times New Roman"/>
                  </a:rPr>
                  <a:t> đỉnh được chọn ra tạo thành một hình chữ nhật.</a:t>
                </a:r>
                <a:endParaRPr lang="vi-VN" sz="3000">
                  <a:effectLst/>
                  <a:latin typeface="Calibri"/>
                  <a:ea typeface="Calibri"/>
                  <a:cs typeface="Times New Roman"/>
                </a:endParaRPr>
              </a:p>
              <a:p>
                <a:pPr algn="just">
                  <a:lnSpc>
                    <a:spcPct val="115000"/>
                  </a:lnSpc>
                  <a:spcBef>
                    <a:spcPts val="240"/>
                  </a:spcBef>
                  <a:spcAft>
                    <a:spcPts val="240"/>
                  </a:spcAft>
                  <a:tabLst>
                    <a:tab pos="1596390" algn="l"/>
                    <a:tab pos="2160270" algn="l"/>
                    <a:tab pos="3599815" algn="l"/>
                    <a:tab pos="5039995" algn="l"/>
                  </a:tabLst>
                </a:pPr>
                <a:r>
                  <a:rPr lang="en-GB" sz="3000" smtClean="0">
                    <a:effectLst/>
                    <a:latin typeface="Times New Roman"/>
                    <a:ea typeface="Calibri"/>
                    <a:cs typeface="Times New Roman"/>
                  </a:rPr>
                  <a:t>              </a:t>
                </a:r>
                <a:r>
                  <a:rPr lang="en-GB" sz="3000" b="1">
                    <a:solidFill>
                      <a:srgbClr val="0000FF"/>
                    </a:solidFill>
                    <a:latin typeface="Times New Roman"/>
                    <a:ea typeface="Calibri"/>
                    <a:cs typeface="Times New Roman"/>
                  </a:rPr>
                  <a:t>A. </a:t>
                </a:r>
                <a14:m>
                  <m:oMath xmlns:m="http://schemas.openxmlformats.org/officeDocument/2006/math">
                    <m:f>
                      <m:fPr>
                        <m:ctrlPr>
                          <a:rPr lang="vi-VN" sz="3000" i="1">
                            <a:effectLst/>
                            <a:latin typeface="Cambria Math"/>
                            <a:ea typeface="Calibri"/>
                            <a:cs typeface="Times New Roman"/>
                          </a:rPr>
                        </m:ctrlPr>
                      </m:fPr>
                      <m:num>
                        <m:r>
                          <a:rPr lang="en-GB" sz="3000" i="1">
                            <a:effectLst/>
                            <a:latin typeface="Cambria Math"/>
                            <a:ea typeface="Calibri"/>
                            <a:cs typeface="Times New Roman"/>
                          </a:rPr>
                          <m:t>13</m:t>
                        </m:r>
                      </m:num>
                      <m:den>
                        <m:r>
                          <a:rPr lang="en-GB" sz="3000" i="1">
                            <a:effectLst/>
                            <a:latin typeface="Cambria Math"/>
                            <a:ea typeface="Calibri"/>
                            <a:cs typeface="Times New Roman"/>
                          </a:rPr>
                          <m:t>34</m:t>
                        </m:r>
                      </m:den>
                    </m:f>
                  </m:oMath>
                </a14:m>
                <a:r>
                  <a:rPr lang="en-GB" sz="3000">
                    <a:effectLst/>
                    <a:latin typeface="Times New Roman"/>
                    <a:ea typeface="Calibri"/>
                    <a:cs typeface="Times New Roman"/>
                  </a:rPr>
                  <a:t>  	</a:t>
                </a:r>
                <a:r>
                  <a:rPr lang="en-GB" sz="3000" smtClean="0">
                    <a:effectLst/>
                    <a:latin typeface="Times New Roman"/>
                    <a:ea typeface="Calibri"/>
                    <a:cs typeface="Times New Roman"/>
                  </a:rPr>
                  <a:t>     </a:t>
                </a:r>
                <a:r>
                  <a:rPr lang="en-GB" sz="3000" b="1" smtClean="0">
                    <a:solidFill>
                      <a:srgbClr val="0000FF"/>
                    </a:solidFill>
                    <a:latin typeface="Times New Roman"/>
                    <a:ea typeface="Calibri"/>
                    <a:cs typeface="Times New Roman"/>
                  </a:rPr>
                  <a:t>B</a:t>
                </a:r>
                <a:r>
                  <a:rPr lang="en-GB" sz="3000" b="1">
                    <a:solidFill>
                      <a:srgbClr val="0000FF"/>
                    </a:solidFill>
                    <a:latin typeface="Times New Roman"/>
                    <a:ea typeface="Calibri"/>
                    <a:cs typeface="Times New Roman"/>
                  </a:rPr>
                  <a:t>. </a:t>
                </a:r>
                <a14:m>
                  <m:oMath xmlns:m="http://schemas.openxmlformats.org/officeDocument/2006/math">
                    <m:f>
                      <m:fPr>
                        <m:ctrlPr>
                          <a:rPr lang="vi-VN" sz="3000" i="1">
                            <a:effectLst/>
                            <a:latin typeface="Cambria Math"/>
                            <a:ea typeface="Calibri"/>
                            <a:cs typeface="Times New Roman"/>
                          </a:rPr>
                        </m:ctrlPr>
                      </m:fPr>
                      <m:num>
                        <m:r>
                          <a:rPr lang="en-GB" sz="3000" i="1">
                            <a:effectLst/>
                            <a:latin typeface="Cambria Math"/>
                            <a:ea typeface="Calibri"/>
                            <a:cs typeface="Times New Roman"/>
                          </a:rPr>
                          <m:t>1</m:t>
                        </m:r>
                      </m:num>
                      <m:den>
                        <m:r>
                          <a:rPr lang="en-GB" sz="3000" i="1">
                            <a:effectLst/>
                            <a:latin typeface="Cambria Math"/>
                            <a:ea typeface="Calibri"/>
                            <a:cs typeface="Times New Roman"/>
                          </a:rPr>
                          <m:t>33</m:t>
                        </m:r>
                      </m:den>
                    </m:f>
                  </m:oMath>
                </a14:m>
                <a:r>
                  <a:rPr lang="en-GB" sz="3000">
                    <a:effectLst/>
                    <a:latin typeface="Times New Roman"/>
                    <a:ea typeface="Calibri"/>
                    <a:cs typeface="Times New Roman"/>
                  </a:rPr>
                  <a:t> 	                      </a:t>
                </a:r>
                <a:r>
                  <a:rPr lang="en-GB" sz="3000" b="1">
                    <a:solidFill>
                      <a:srgbClr val="0000FF"/>
                    </a:solidFill>
                    <a:latin typeface="Times New Roman"/>
                    <a:ea typeface="Calibri"/>
                    <a:cs typeface="Times New Roman"/>
                  </a:rPr>
                  <a:t>C. </a:t>
                </a:r>
                <a14:m>
                  <m:oMath xmlns:m="http://schemas.openxmlformats.org/officeDocument/2006/math">
                    <m:f>
                      <m:fPr>
                        <m:ctrlPr>
                          <a:rPr lang="vi-VN" sz="3000" i="1">
                            <a:effectLst/>
                            <a:latin typeface="Cambria Math"/>
                            <a:ea typeface="Calibri"/>
                            <a:cs typeface="Times New Roman"/>
                          </a:rPr>
                        </m:ctrlPr>
                      </m:fPr>
                      <m:num>
                        <m:r>
                          <a:rPr lang="en-GB" sz="3000" i="1">
                            <a:effectLst/>
                            <a:latin typeface="Cambria Math"/>
                            <a:ea typeface="Calibri"/>
                            <a:cs typeface="Times New Roman"/>
                          </a:rPr>
                          <m:t>17</m:t>
                        </m:r>
                      </m:num>
                      <m:den>
                        <m:r>
                          <a:rPr lang="en-GB" sz="3000" i="1">
                            <a:effectLst/>
                            <a:latin typeface="Cambria Math"/>
                            <a:ea typeface="Calibri"/>
                            <a:cs typeface="Times New Roman"/>
                          </a:rPr>
                          <m:t>68</m:t>
                        </m:r>
                      </m:den>
                    </m:f>
                  </m:oMath>
                </a14:m>
                <a:r>
                  <a:rPr lang="en-GB" sz="3000">
                    <a:effectLst/>
                    <a:latin typeface="Times New Roman"/>
                    <a:ea typeface="Calibri"/>
                    <a:cs typeface="Times New Roman"/>
                  </a:rPr>
                  <a:t>              </a:t>
                </a:r>
                <a:r>
                  <a:rPr lang="en-GB" sz="3000" smtClean="0">
                    <a:effectLst/>
                    <a:latin typeface="Times New Roman"/>
                    <a:ea typeface="Calibri"/>
                    <a:cs typeface="Times New Roman"/>
                  </a:rPr>
                  <a:t>  </a:t>
                </a:r>
                <a:r>
                  <a:rPr lang="en-GB" sz="3000" b="1" smtClean="0">
                    <a:solidFill>
                      <a:srgbClr val="0000FF"/>
                    </a:solidFill>
                    <a:latin typeface="Times New Roman"/>
                    <a:ea typeface="Calibri"/>
                    <a:cs typeface="Times New Roman"/>
                  </a:rPr>
                  <a:t>D</a:t>
                </a:r>
                <a:r>
                  <a:rPr lang="en-GB" sz="3000" b="1">
                    <a:solidFill>
                      <a:srgbClr val="0000FF"/>
                    </a:solidFill>
                    <a:latin typeface="Times New Roman"/>
                    <a:ea typeface="Calibri"/>
                    <a:cs typeface="Times New Roman"/>
                  </a:rPr>
                  <a:t>. </a:t>
                </a:r>
                <a14:m>
                  <m:oMath xmlns:m="http://schemas.openxmlformats.org/officeDocument/2006/math">
                    <m:f>
                      <m:fPr>
                        <m:ctrlPr>
                          <a:rPr lang="vi-VN" sz="3000" i="1">
                            <a:effectLst/>
                            <a:latin typeface="Cambria Math"/>
                            <a:ea typeface="Calibri"/>
                            <a:cs typeface="Times New Roman"/>
                          </a:rPr>
                        </m:ctrlPr>
                      </m:fPr>
                      <m:num>
                        <m:r>
                          <a:rPr lang="en-GB" sz="3000" i="1">
                            <a:effectLst/>
                            <a:latin typeface="Cambria Math"/>
                            <a:ea typeface="Calibri"/>
                            <a:cs typeface="Times New Roman"/>
                          </a:rPr>
                          <m:t>1</m:t>
                        </m:r>
                      </m:num>
                      <m:den>
                        <m:r>
                          <a:rPr lang="en-GB" sz="3000" i="1">
                            <a:effectLst/>
                            <a:latin typeface="Cambria Math"/>
                            <a:ea typeface="Calibri"/>
                            <a:cs typeface="Times New Roman"/>
                          </a:rPr>
                          <m:t>16</m:t>
                        </m:r>
                      </m:den>
                    </m:f>
                  </m:oMath>
                </a14:m>
                <a:r>
                  <a:rPr lang="en-GB" sz="3000">
                    <a:effectLst/>
                    <a:latin typeface="Times New Roman"/>
                    <a:ea typeface="Calibri"/>
                    <a:cs typeface="Times New Roman"/>
                  </a:rPr>
                  <a:t>   </a:t>
                </a:r>
                <a:endParaRPr lang="vi-VN" sz="3000">
                  <a:effectLst/>
                  <a:latin typeface="Calibri"/>
                  <a:ea typeface="Calibri"/>
                  <a:cs typeface="Times New Roman"/>
                </a:endParaRPr>
              </a:p>
            </p:txBody>
          </p:sp>
        </mc:Choice>
        <mc:Fallback xmlns="">
          <p:sp>
            <p:nvSpPr>
              <p:cNvPr id="4" name="Hình chữ nhật 3"/>
              <p:cNvSpPr>
                <a:spLocks noRot="1" noChangeAspect="1" noMove="1" noResize="1" noEditPoints="1" noAdjustHandles="1" noChangeArrowheads="1" noChangeShapeType="1" noTextEdit="1"/>
              </p:cNvSpPr>
              <p:nvPr/>
            </p:nvSpPr>
            <p:spPr>
              <a:xfrm>
                <a:off x="0" y="1547"/>
                <a:ext cx="12192000" cy="2489912"/>
              </a:xfrm>
              <a:prstGeom prst="rect">
                <a:avLst/>
              </a:prstGeom>
              <a:blipFill rotWithShape="1">
                <a:blip r:embed="rId2"/>
                <a:stretch>
                  <a:fillRect l="-1150" t="-1956" r="-1150" b="-24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ình chữ nhật 4"/>
              <p:cNvSpPr/>
              <p:nvPr/>
            </p:nvSpPr>
            <p:spPr>
              <a:xfrm>
                <a:off x="167640" y="2667000"/>
                <a:ext cx="11902440" cy="4238853"/>
              </a:xfrm>
              <a:prstGeom prst="rect">
                <a:avLst/>
              </a:prstGeom>
            </p:spPr>
            <p:txBody>
              <a:bodyPr wrap="square">
                <a:spAutoFit/>
              </a:bodyPr>
              <a:lstStyle/>
              <a:p>
                <a:pPr>
                  <a:lnSpc>
                    <a:spcPct val="115000"/>
                  </a:lnSpc>
                  <a:spcBef>
                    <a:spcPts val="240"/>
                  </a:spcBef>
                  <a:spcAft>
                    <a:spcPts val="240"/>
                  </a:spcAft>
                  <a:tabLst>
                    <a:tab pos="228600" algn="l"/>
                    <a:tab pos="457200" algn="l"/>
                    <a:tab pos="685800" algn="l"/>
                    <a:tab pos="914400" algn="l"/>
                  </a:tabLst>
                </a:pPr>
                <a:r>
                  <a:rPr lang="en-US" sz="3000" b="1">
                    <a:solidFill>
                      <a:srgbClr val="0000FF"/>
                    </a:solidFill>
                    <a:latin typeface="Times New Roman"/>
                    <a:ea typeface="Calibri"/>
                    <a:cs typeface="Times New Roman"/>
                  </a:rPr>
                  <a:t>Lời giải.   </a:t>
                </a:r>
                <a:endParaRPr lang="vi-VN" sz="3000">
                  <a:effectLst/>
                  <a:latin typeface="Calibri"/>
                  <a:ea typeface="Calibri"/>
                  <a:cs typeface="Times New Roman"/>
                </a:endParaRPr>
              </a:p>
              <a:p>
                <a:pPr algn="just">
                  <a:lnSpc>
                    <a:spcPct val="115000"/>
                  </a:lnSpc>
                  <a:spcBef>
                    <a:spcPts val="240"/>
                  </a:spcBef>
                  <a:spcAft>
                    <a:spcPts val="240"/>
                  </a:spcAft>
                  <a:tabLst>
                    <a:tab pos="228600" algn="l"/>
                    <a:tab pos="457200" algn="l"/>
                    <a:tab pos="685800" algn="l"/>
                    <a:tab pos="914400" algn="l"/>
                  </a:tabLst>
                </a:pPr>
                <a:r>
                  <a:rPr lang="en-US" sz="3000">
                    <a:effectLst/>
                    <a:latin typeface="Times New Roman"/>
                    <a:ea typeface="Times New Roman"/>
                    <a:cs typeface="Times New Roman"/>
                  </a:rPr>
                  <a:t>	Số phần tử của không gian mẫu là </a:t>
                </a:r>
                <a14:m>
                  <m:oMath xmlns:m="http://schemas.openxmlformats.org/officeDocument/2006/math">
                    <m:r>
                      <a:rPr lang="en-US" sz="3000" i="1">
                        <a:effectLst/>
                        <a:latin typeface="Cambria Math"/>
                        <a:ea typeface="Times New Roman"/>
                        <a:cs typeface="Times New Roman"/>
                      </a:rPr>
                      <m:t>𝑛</m:t>
                    </m:r>
                    <m:r>
                      <a:rPr lang="en-US" sz="3000" i="1">
                        <a:effectLst/>
                        <a:latin typeface="Cambria Math"/>
                        <a:ea typeface="Times New Roman"/>
                        <a:cs typeface="Times New Roman"/>
                      </a:rPr>
                      <m:t>(</m:t>
                    </m:r>
                    <m:r>
                      <a:rPr lang="en-US" sz="3000" i="1">
                        <a:effectLst/>
                        <a:latin typeface="Cambria Math"/>
                        <a:ea typeface="Times New Roman"/>
                        <a:cs typeface="Times New Roman"/>
                      </a:rPr>
                      <m:t>𝛺</m:t>
                    </m:r>
                    <m:r>
                      <a:rPr lang="en-US" sz="3000" i="1">
                        <a:effectLst/>
                        <a:latin typeface="Cambria Math"/>
                        <a:ea typeface="Times New Roman"/>
                        <a:cs typeface="Times New Roman"/>
                      </a:rPr>
                      <m:t>)=</m:t>
                    </m:r>
                    <m:sSubSup>
                      <m:sSubSupPr>
                        <m:ctrlPr>
                          <a:rPr lang="vi-VN" sz="3000" i="1">
                            <a:effectLst/>
                            <a:latin typeface="Cambria Math"/>
                            <a:ea typeface="Times New Roman"/>
                            <a:cs typeface="Times New Roman"/>
                          </a:rPr>
                        </m:ctrlPr>
                      </m:sSubSupPr>
                      <m:e>
                        <m:r>
                          <a:rPr lang="en-US" sz="3000" i="1">
                            <a:effectLst/>
                            <a:latin typeface="Cambria Math"/>
                            <a:ea typeface="Times New Roman"/>
                            <a:cs typeface="Times New Roman"/>
                          </a:rPr>
                          <m:t>𝐶</m:t>
                        </m:r>
                      </m:e>
                      <m:sub>
                        <m:r>
                          <a:rPr lang="en-US" sz="3000" i="1">
                            <a:effectLst/>
                            <a:latin typeface="Cambria Math"/>
                            <a:ea typeface="Times New Roman"/>
                            <a:cs typeface="Times New Roman"/>
                          </a:rPr>
                          <m:t>12</m:t>
                        </m:r>
                      </m:sub>
                      <m:sup>
                        <m:r>
                          <a:rPr lang="en-US" sz="3000" i="1">
                            <a:effectLst/>
                            <a:latin typeface="Cambria Math"/>
                            <a:ea typeface="Times New Roman"/>
                            <a:cs typeface="Times New Roman"/>
                          </a:rPr>
                          <m:t>4</m:t>
                        </m:r>
                      </m:sup>
                    </m:sSubSup>
                    <m:r>
                      <a:rPr lang="en-US" sz="3000" i="1">
                        <a:effectLst/>
                        <a:latin typeface="Cambria Math"/>
                        <a:ea typeface="Times New Roman"/>
                        <a:cs typeface="Times New Roman"/>
                      </a:rPr>
                      <m:t>=</m:t>
                    </m:r>
                    <m:r>
                      <a:rPr lang="en-US" sz="3000" i="1">
                        <a:effectLst/>
                        <a:latin typeface="Cambria Math"/>
                        <a:ea typeface="Times New Roman"/>
                        <a:cs typeface="Times New Roman"/>
                      </a:rPr>
                      <m:t>495</m:t>
                    </m:r>
                  </m:oMath>
                </a14:m>
                <a:r>
                  <a:rPr lang="en-US" sz="3000">
                    <a:effectLst/>
                    <a:latin typeface="Times New Roman"/>
                    <a:ea typeface="Times New Roman"/>
                    <a:cs typeface="Times New Roman"/>
                  </a:rPr>
                  <a:t>.</a:t>
                </a:r>
                <a:endParaRPr lang="vi-VN" sz="3000">
                  <a:effectLst/>
                  <a:latin typeface="Calibri"/>
                  <a:ea typeface="Calibri"/>
                  <a:cs typeface="Times New Roman"/>
                </a:endParaRPr>
              </a:p>
              <a:p>
                <a:pPr algn="just">
                  <a:lnSpc>
                    <a:spcPct val="115000"/>
                  </a:lnSpc>
                  <a:spcBef>
                    <a:spcPts val="240"/>
                  </a:spcBef>
                  <a:spcAft>
                    <a:spcPts val="240"/>
                  </a:spcAft>
                  <a:tabLst>
                    <a:tab pos="228600" algn="l"/>
                    <a:tab pos="457200" algn="l"/>
                    <a:tab pos="685800" algn="l"/>
                    <a:tab pos="914400" algn="l"/>
                  </a:tabLst>
                </a:pPr>
                <a:r>
                  <a:rPr lang="en-US" sz="3000">
                    <a:effectLst/>
                    <a:latin typeface="Times New Roman"/>
                    <a:ea typeface="Times New Roman"/>
                    <a:cs typeface="Times New Roman"/>
                  </a:rPr>
                  <a:t>Gọi </a:t>
                </a:r>
                <a14:m>
                  <m:oMath xmlns:m="http://schemas.openxmlformats.org/officeDocument/2006/math">
                    <m:r>
                      <a:rPr lang="en-US" sz="3000" i="1">
                        <a:effectLst/>
                        <a:latin typeface="Cambria Math"/>
                        <a:ea typeface="Times New Roman"/>
                        <a:cs typeface="Times New Roman"/>
                      </a:rPr>
                      <m:t>𝐴</m:t>
                    </m:r>
                  </m:oMath>
                </a14:m>
                <a:r>
                  <a:rPr lang="en-US" sz="3000">
                    <a:effectLst/>
                    <a:latin typeface="Times New Roman"/>
                    <a:ea typeface="Times New Roman"/>
                    <a:cs typeface="Times New Roman"/>
                  </a:rPr>
                  <a:t> là biến cố </a:t>
                </a:r>
                <a14:m>
                  <m:oMath xmlns:m="http://schemas.openxmlformats.org/officeDocument/2006/math">
                    <m:r>
                      <a:rPr lang="en-US" sz="3000" i="1">
                        <a:effectLst/>
                        <a:latin typeface="Cambria Math"/>
                        <a:ea typeface="Times New Roman"/>
                        <a:cs typeface="Times New Roman"/>
                      </a:rPr>
                      <m:t>′′</m:t>
                    </m:r>
                    <m:r>
                      <a:rPr lang="en-US" sz="3000" i="1">
                        <a:effectLst/>
                        <a:latin typeface="Cambria Math"/>
                        <a:ea typeface="Times New Roman"/>
                        <a:cs typeface="Times New Roman"/>
                      </a:rPr>
                      <m:t>4</m:t>
                    </m:r>
                  </m:oMath>
                </a14:m>
                <a:r>
                  <a:rPr lang="en-US" sz="3000">
                    <a:effectLst/>
                    <a:latin typeface="Times New Roman"/>
                    <a:ea typeface="Times New Roman"/>
                    <a:cs typeface="Times New Roman"/>
                  </a:rPr>
                  <a:t> đỉnh được chọn tạo thành một hình chữ nhật</a:t>
                </a:r>
                <a14:m>
                  <m:oMath xmlns:m="http://schemas.openxmlformats.org/officeDocument/2006/math">
                    <m:r>
                      <a:rPr lang="en-US" sz="3000" i="1">
                        <a:effectLst/>
                        <a:latin typeface="Cambria Math"/>
                        <a:ea typeface="Times New Roman"/>
                        <a:cs typeface="Times New Roman"/>
                      </a:rPr>
                      <m:t>′′</m:t>
                    </m:r>
                  </m:oMath>
                </a14:m>
                <a:r>
                  <a:rPr lang="en-US" sz="3000">
                    <a:effectLst/>
                    <a:latin typeface="Times New Roman"/>
                    <a:ea typeface="Times New Roman"/>
                    <a:cs typeface="Times New Roman"/>
                  </a:rPr>
                  <a:t>. </a:t>
                </a:r>
                <a:endParaRPr lang="en-US" sz="3000" smtClean="0">
                  <a:effectLst/>
                  <a:latin typeface="Times New Roman"/>
                  <a:ea typeface="Times New Roman"/>
                  <a:cs typeface="Times New Roman"/>
                </a:endParaRPr>
              </a:p>
              <a:p>
                <a:pPr algn="just">
                  <a:lnSpc>
                    <a:spcPct val="115000"/>
                  </a:lnSpc>
                  <a:spcBef>
                    <a:spcPts val="240"/>
                  </a:spcBef>
                  <a:spcAft>
                    <a:spcPts val="240"/>
                  </a:spcAft>
                  <a:tabLst>
                    <a:tab pos="228600" algn="l"/>
                    <a:tab pos="457200" algn="l"/>
                    <a:tab pos="685800" algn="l"/>
                    <a:tab pos="914400" algn="l"/>
                  </a:tabLst>
                </a:pPr>
                <a:r>
                  <a:rPr lang="en-US" sz="3000" smtClean="0">
                    <a:effectLst/>
                    <a:latin typeface="Times New Roman"/>
                    <a:ea typeface="Times New Roman"/>
                    <a:cs typeface="Times New Roman"/>
                  </a:rPr>
                  <a:t>Gọi </a:t>
                </a:r>
                <a:r>
                  <a:rPr lang="en-US" sz="3000">
                    <a:effectLst/>
                    <a:latin typeface="Times New Roman"/>
                    <a:ea typeface="Times New Roman"/>
                    <a:cs typeface="Times New Roman"/>
                  </a:rPr>
                  <a:t>đường chéo của đa giác đều </a:t>
                </a:r>
                <a14:m>
                  <m:oMath xmlns:m="http://schemas.openxmlformats.org/officeDocument/2006/math">
                    <m:sSub>
                      <m:sSubPr>
                        <m:ctrlPr>
                          <a:rPr lang="vi-VN" sz="3000" i="1">
                            <a:effectLst/>
                            <a:latin typeface="Cambria Math"/>
                            <a:ea typeface="Times New Roman"/>
                            <a:cs typeface="Times New Roman"/>
                          </a:rPr>
                        </m:ctrlPr>
                      </m:sSubPr>
                      <m:e>
                        <m:r>
                          <a:rPr lang="en-US" sz="3000" i="1">
                            <a:effectLst/>
                            <a:latin typeface="Cambria Math"/>
                            <a:ea typeface="Times New Roman"/>
                            <a:cs typeface="Times New Roman"/>
                          </a:rPr>
                          <m:t>𝐴</m:t>
                        </m:r>
                      </m:e>
                      <m:sub>
                        <m:r>
                          <a:rPr lang="en-US" sz="3000" i="1">
                            <a:effectLst/>
                            <a:latin typeface="Cambria Math"/>
                            <a:ea typeface="Times New Roman"/>
                            <a:cs typeface="Times New Roman"/>
                          </a:rPr>
                          <m:t>1</m:t>
                        </m:r>
                      </m:sub>
                    </m:sSub>
                    <m:sSub>
                      <m:sSubPr>
                        <m:ctrlPr>
                          <a:rPr lang="vi-VN" sz="3000" i="1">
                            <a:effectLst/>
                            <a:latin typeface="Cambria Math"/>
                            <a:ea typeface="Times New Roman"/>
                            <a:cs typeface="Times New Roman"/>
                          </a:rPr>
                        </m:ctrlPr>
                      </m:sSubPr>
                      <m:e>
                        <m:r>
                          <a:rPr lang="en-US" sz="3000" i="1">
                            <a:effectLst/>
                            <a:latin typeface="Cambria Math"/>
                            <a:ea typeface="Times New Roman"/>
                            <a:cs typeface="Times New Roman"/>
                          </a:rPr>
                          <m:t>𝐴</m:t>
                        </m:r>
                      </m:e>
                      <m:sub>
                        <m:r>
                          <a:rPr lang="en-US" sz="3000" i="1">
                            <a:effectLst/>
                            <a:latin typeface="Cambria Math"/>
                            <a:ea typeface="Times New Roman"/>
                            <a:cs typeface="Times New Roman"/>
                          </a:rPr>
                          <m:t>2</m:t>
                        </m:r>
                      </m:sub>
                    </m:sSub>
                    <m:r>
                      <a:rPr lang="en-US" sz="3000" i="1">
                        <a:effectLst/>
                        <a:latin typeface="Cambria Math"/>
                        <a:ea typeface="Times New Roman"/>
                        <a:cs typeface="Times New Roman"/>
                      </a:rPr>
                      <m:t>...</m:t>
                    </m:r>
                    <m:sSub>
                      <m:sSubPr>
                        <m:ctrlPr>
                          <a:rPr lang="vi-VN" sz="3000" i="1">
                            <a:effectLst/>
                            <a:latin typeface="Cambria Math"/>
                            <a:ea typeface="Times New Roman"/>
                            <a:cs typeface="Times New Roman"/>
                          </a:rPr>
                        </m:ctrlPr>
                      </m:sSubPr>
                      <m:e>
                        <m:r>
                          <a:rPr lang="en-US" sz="3000" i="1">
                            <a:effectLst/>
                            <a:latin typeface="Cambria Math"/>
                            <a:ea typeface="Times New Roman"/>
                            <a:cs typeface="Times New Roman"/>
                          </a:rPr>
                          <m:t>𝐴</m:t>
                        </m:r>
                      </m:e>
                      <m:sub>
                        <m:r>
                          <a:rPr lang="en-US" sz="3000" i="1">
                            <a:effectLst/>
                            <a:latin typeface="Cambria Math"/>
                            <a:ea typeface="Times New Roman"/>
                            <a:cs typeface="Times New Roman"/>
                          </a:rPr>
                          <m:t>12</m:t>
                        </m:r>
                      </m:sub>
                    </m:sSub>
                  </m:oMath>
                </a14:m>
                <a:r>
                  <a:rPr lang="en-US" sz="3000">
                    <a:effectLst/>
                    <a:latin typeface="Times New Roman"/>
                    <a:ea typeface="Times New Roman"/>
                    <a:cs typeface="Times New Roman"/>
                  </a:rPr>
                  <a:t> đi qua tâm đường tròn </a:t>
                </a:r>
                <a14:m>
                  <m:oMath xmlns:m="http://schemas.openxmlformats.org/officeDocument/2006/math">
                    <m:d>
                      <m:dPr>
                        <m:ctrlPr>
                          <a:rPr lang="vi-VN" sz="3000" i="1">
                            <a:effectLst/>
                            <a:latin typeface="Cambria Math"/>
                            <a:ea typeface="Times New Roman"/>
                            <a:cs typeface="Times New Roman"/>
                          </a:rPr>
                        </m:ctrlPr>
                      </m:dPr>
                      <m:e>
                        <m:r>
                          <a:rPr lang="en-US" sz="3000" i="1">
                            <a:effectLst/>
                            <a:latin typeface="Cambria Math"/>
                            <a:ea typeface="Times New Roman"/>
                            <a:cs typeface="Times New Roman"/>
                          </a:rPr>
                          <m:t>𝑂</m:t>
                        </m:r>
                      </m:e>
                    </m:d>
                  </m:oMath>
                </a14:m>
                <a:r>
                  <a:rPr lang="en-US" sz="3000">
                    <a:effectLst/>
                    <a:latin typeface="Times New Roman"/>
                    <a:ea typeface="Times New Roman"/>
                    <a:cs typeface="Times New Roman"/>
                  </a:rPr>
                  <a:t> là đường chéo lớn thì đa giác đã cho có </a:t>
                </a:r>
                <a14:m>
                  <m:oMath xmlns:m="http://schemas.openxmlformats.org/officeDocument/2006/math">
                    <m:f>
                      <m:fPr>
                        <m:ctrlPr>
                          <a:rPr lang="vi-VN" sz="3000" i="1">
                            <a:effectLst/>
                            <a:latin typeface="Cambria Math"/>
                            <a:ea typeface="Times New Roman"/>
                            <a:cs typeface="Times New Roman"/>
                          </a:rPr>
                        </m:ctrlPr>
                      </m:fPr>
                      <m:num>
                        <m:r>
                          <a:rPr lang="en-US" sz="3000" i="1">
                            <a:effectLst/>
                            <a:latin typeface="Cambria Math"/>
                            <a:ea typeface="Times New Roman"/>
                            <a:cs typeface="Times New Roman"/>
                          </a:rPr>
                          <m:t>12</m:t>
                        </m:r>
                      </m:num>
                      <m:den>
                        <m:r>
                          <a:rPr lang="en-US" sz="3000" i="1">
                            <a:effectLst/>
                            <a:latin typeface="Cambria Math"/>
                            <a:ea typeface="Times New Roman"/>
                            <a:cs typeface="Times New Roman"/>
                          </a:rPr>
                          <m:t>2</m:t>
                        </m:r>
                      </m:den>
                    </m:f>
                    <m:r>
                      <a:rPr lang="en-US" sz="3000" i="1">
                        <a:effectLst/>
                        <a:latin typeface="Cambria Math"/>
                        <a:ea typeface="Times New Roman"/>
                        <a:cs typeface="Times New Roman"/>
                      </a:rPr>
                      <m:t>=</m:t>
                    </m:r>
                    <m:r>
                      <a:rPr lang="en-US" sz="3000" i="1">
                        <a:effectLst/>
                        <a:latin typeface="Cambria Math"/>
                        <a:ea typeface="Times New Roman"/>
                        <a:cs typeface="Times New Roman"/>
                      </a:rPr>
                      <m:t>6</m:t>
                    </m:r>
                  </m:oMath>
                </a14:m>
                <a:r>
                  <a:rPr lang="en-US" sz="3000">
                    <a:effectLst/>
                    <a:latin typeface="Times New Roman"/>
                    <a:ea typeface="Times New Roman"/>
                    <a:cs typeface="Times New Roman"/>
                  </a:rPr>
                  <a:t> đường chéo lớn. </a:t>
                </a:r>
                <a:endParaRPr lang="en-US" sz="3000" smtClean="0">
                  <a:effectLst/>
                  <a:latin typeface="Times New Roman"/>
                  <a:ea typeface="Times New Roman"/>
                  <a:cs typeface="Times New Roman"/>
                </a:endParaRPr>
              </a:p>
              <a:p>
                <a:pPr algn="just">
                  <a:lnSpc>
                    <a:spcPct val="115000"/>
                  </a:lnSpc>
                  <a:spcBef>
                    <a:spcPts val="240"/>
                  </a:spcBef>
                  <a:spcAft>
                    <a:spcPts val="240"/>
                  </a:spcAft>
                  <a:tabLst>
                    <a:tab pos="228600" algn="l"/>
                    <a:tab pos="457200" algn="l"/>
                    <a:tab pos="685800" algn="l"/>
                    <a:tab pos="914400" algn="l"/>
                  </a:tabLst>
                </a:pPr>
                <a:r>
                  <a:rPr lang="en-US" sz="3000" smtClean="0">
                    <a:effectLst/>
                    <a:latin typeface="Times New Roman"/>
                    <a:ea typeface="Times New Roman"/>
                    <a:cs typeface="Times New Roman"/>
                  </a:rPr>
                  <a:t>Mỗi </a:t>
                </a:r>
                <a:r>
                  <a:rPr lang="en-US" sz="3000">
                    <a:effectLst/>
                    <a:latin typeface="Times New Roman"/>
                    <a:ea typeface="Times New Roman"/>
                    <a:cs typeface="Times New Roman"/>
                  </a:rPr>
                  <a:t>hình chữ nhật có các đỉnh là </a:t>
                </a:r>
                <a14:m>
                  <m:oMath xmlns:m="http://schemas.openxmlformats.org/officeDocument/2006/math">
                    <m:r>
                      <a:rPr lang="en-US" sz="3000" i="1">
                        <a:effectLst/>
                        <a:latin typeface="Cambria Math"/>
                        <a:ea typeface="Times New Roman"/>
                        <a:cs typeface="Times New Roman"/>
                      </a:rPr>
                      <m:t>4</m:t>
                    </m:r>
                  </m:oMath>
                </a14:m>
                <a:r>
                  <a:rPr lang="en-US" sz="3000">
                    <a:effectLst/>
                    <a:latin typeface="Times New Roman"/>
                    <a:ea typeface="Times New Roman"/>
                    <a:cs typeface="Times New Roman"/>
                  </a:rPr>
                  <a:t> đỉnh trong </a:t>
                </a:r>
                <a14:m>
                  <m:oMath xmlns:m="http://schemas.openxmlformats.org/officeDocument/2006/math">
                    <m:r>
                      <a:rPr lang="en-US" sz="3000" i="1">
                        <a:effectLst/>
                        <a:latin typeface="Cambria Math"/>
                        <a:ea typeface="Times New Roman"/>
                        <a:cs typeface="Times New Roman"/>
                      </a:rPr>
                      <m:t>12</m:t>
                    </m:r>
                  </m:oMath>
                </a14:m>
                <a:r>
                  <a:rPr lang="en-US" sz="3000">
                    <a:effectLst/>
                    <a:latin typeface="Times New Roman"/>
                    <a:ea typeface="Times New Roman"/>
                    <a:cs typeface="Times New Roman"/>
                  </a:rPr>
                  <a:t> đỉnh </a:t>
                </a:r>
                <a14:m>
                  <m:oMath xmlns:m="http://schemas.openxmlformats.org/officeDocument/2006/math">
                    <m:sSub>
                      <m:sSubPr>
                        <m:ctrlPr>
                          <a:rPr lang="vi-VN" sz="3000" i="1">
                            <a:effectLst/>
                            <a:latin typeface="Cambria Math"/>
                            <a:ea typeface="Times New Roman"/>
                            <a:cs typeface="Times New Roman"/>
                          </a:rPr>
                        </m:ctrlPr>
                      </m:sSubPr>
                      <m:e>
                        <m:r>
                          <a:rPr lang="en-US" sz="3000" i="1">
                            <a:effectLst/>
                            <a:latin typeface="Cambria Math"/>
                            <a:ea typeface="Times New Roman"/>
                            <a:cs typeface="Times New Roman"/>
                          </a:rPr>
                          <m:t>𝐴</m:t>
                        </m:r>
                      </m:e>
                      <m:sub>
                        <m:r>
                          <a:rPr lang="en-US" sz="3000" i="1">
                            <a:effectLst/>
                            <a:latin typeface="Cambria Math"/>
                            <a:ea typeface="Times New Roman"/>
                            <a:cs typeface="Times New Roman"/>
                          </a:rPr>
                          <m:t>1</m:t>
                        </m:r>
                      </m:sub>
                    </m:sSub>
                    <m:sSub>
                      <m:sSubPr>
                        <m:ctrlPr>
                          <a:rPr lang="vi-VN" sz="3000" i="1">
                            <a:effectLst/>
                            <a:latin typeface="Cambria Math"/>
                            <a:ea typeface="Times New Roman"/>
                            <a:cs typeface="Times New Roman"/>
                          </a:rPr>
                        </m:ctrlPr>
                      </m:sSubPr>
                      <m:e>
                        <m:r>
                          <a:rPr lang="en-US" sz="3000" i="1">
                            <a:effectLst/>
                            <a:latin typeface="Cambria Math"/>
                            <a:ea typeface="Times New Roman"/>
                            <a:cs typeface="Times New Roman"/>
                          </a:rPr>
                          <m:t>𝐴</m:t>
                        </m:r>
                      </m:e>
                      <m:sub>
                        <m:r>
                          <a:rPr lang="en-US" sz="3000" i="1">
                            <a:effectLst/>
                            <a:latin typeface="Cambria Math"/>
                            <a:ea typeface="Times New Roman"/>
                            <a:cs typeface="Times New Roman"/>
                          </a:rPr>
                          <m:t>2</m:t>
                        </m:r>
                      </m:sub>
                    </m:sSub>
                    <m:r>
                      <a:rPr lang="en-US" sz="3000" i="1">
                        <a:effectLst/>
                        <a:latin typeface="Cambria Math"/>
                        <a:ea typeface="Times New Roman"/>
                        <a:cs typeface="Times New Roman"/>
                      </a:rPr>
                      <m:t>...</m:t>
                    </m:r>
                    <m:sSub>
                      <m:sSubPr>
                        <m:ctrlPr>
                          <a:rPr lang="vi-VN" sz="3000" i="1">
                            <a:effectLst/>
                            <a:latin typeface="Cambria Math"/>
                            <a:ea typeface="Times New Roman"/>
                            <a:cs typeface="Times New Roman"/>
                          </a:rPr>
                        </m:ctrlPr>
                      </m:sSubPr>
                      <m:e>
                        <m:r>
                          <a:rPr lang="en-US" sz="3000" i="1">
                            <a:effectLst/>
                            <a:latin typeface="Cambria Math"/>
                            <a:ea typeface="Times New Roman"/>
                            <a:cs typeface="Times New Roman"/>
                          </a:rPr>
                          <m:t>𝐴</m:t>
                        </m:r>
                      </m:e>
                      <m:sub>
                        <m:r>
                          <a:rPr lang="en-US" sz="3000" i="1">
                            <a:effectLst/>
                            <a:latin typeface="Cambria Math"/>
                            <a:ea typeface="Times New Roman"/>
                            <a:cs typeface="Times New Roman"/>
                          </a:rPr>
                          <m:t>12</m:t>
                        </m:r>
                      </m:sub>
                    </m:sSub>
                  </m:oMath>
                </a14:m>
                <a:r>
                  <a:rPr lang="en-US" sz="3000">
                    <a:effectLst/>
                    <a:latin typeface="Times New Roman"/>
                    <a:ea typeface="Times New Roman"/>
                    <a:cs typeface="Times New Roman"/>
                  </a:rPr>
                  <a:t> có các đường chéo là hai đường chéo lớn. </a:t>
                </a:r>
                <a:endParaRPr lang="en-US" sz="3000" smtClean="0">
                  <a:effectLst/>
                  <a:latin typeface="Times New Roman"/>
                  <a:ea typeface="Times New Roman"/>
                  <a:cs typeface="Times New Roman"/>
                </a:endParaRPr>
              </a:p>
            </p:txBody>
          </p:sp>
        </mc:Choice>
        <mc:Fallback xmlns="">
          <p:sp>
            <p:nvSpPr>
              <p:cNvPr id="5" name="Hình chữ nhật 4"/>
              <p:cNvSpPr>
                <a:spLocks noRot="1" noChangeAspect="1" noMove="1" noResize="1" noEditPoints="1" noAdjustHandles="1" noChangeArrowheads="1" noChangeShapeType="1" noTextEdit="1"/>
              </p:cNvSpPr>
              <p:nvPr/>
            </p:nvSpPr>
            <p:spPr>
              <a:xfrm>
                <a:off x="167640" y="2667000"/>
                <a:ext cx="11902440" cy="4238853"/>
              </a:xfrm>
              <a:prstGeom prst="rect">
                <a:avLst/>
              </a:prstGeom>
              <a:blipFill rotWithShape="1">
                <a:blip r:embed="rId3"/>
                <a:stretch>
                  <a:fillRect l="-1230" t="-1151" r="-1178" b="-2446"/>
                </a:stretch>
              </a:blipFill>
            </p:spPr>
            <p:txBody>
              <a:bodyPr/>
              <a:lstStyle/>
              <a:p>
                <a:r>
                  <a:rPr lang="en-US">
                    <a:noFill/>
                  </a:rPr>
                  <a:t> </a:t>
                </a:r>
              </a:p>
            </p:txBody>
          </p:sp>
        </mc:Fallback>
      </mc:AlternateContent>
      <p:sp>
        <p:nvSpPr>
          <p:cNvPr id="6" name="Oval 5"/>
          <p:cNvSpPr/>
          <p:nvPr/>
        </p:nvSpPr>
        <p:spPr>
          <a:xfrm>
            <a:off x="4130943" y="189385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16200000">
            <a:off x="10795909" y="6333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5" action="ppaction://hlinksldjump"/>
          </p:cNvPr>
          <p:cNvSpPr/>
          <p:nvPr/>
        </p:nvSpPr>
        <p:spPr>
          <a:xfrm rot="5400000">
            <a:off x="11292861" y="6365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061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Phần </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1</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Nhận 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5" name="TextBox 4">
            <a:hlinkClick r:id="rId2" action="ppaction://hlinksldjump"/>
          </p:cNvPr>
          <p:cNvSpPr txBox="1"/>
          <p:nvPr/>
        </p:nvSpPr>
        <p:spPr>
          <a:xfrm>
            <a:off x="318135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12</a:t>
            </a:r>
            <a:endParaRPr lang="en-US" sz="3200" dirty="0">
              <a:latin typeface="Times New Roman" pitchFamily="18" charset="0"/>
              <a:cs typeface="Times New Roman" pitchFamily="18" charset="0"/>
            </a:endParaRPr>
          </a:p>
        </p:txBody>
      </p:sp>
      <p:sp>
        <p:nvSpPr>
          <p:cNvPr id="6" name="TextBox 5">
            <a:hlinkClick r:id="rId3" action="ppaction://hlinksldjump"/>
          </p:cNvPr>
          <p:cNvSpPr txBox="1"/>
          <p:nvPr/>
        </p:nvSpPr>
        <p:spPr>
          <a:xfrm>
            <a:off x="5219700" y="449579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13</a:t>
            </a:r>
            <a:endParaRPr lang="en-US" sz="3200" dirty="0">
              <a:latin typeface="Times New Roman" pitchFamily="18" charset="0"/>
              <a:cs typeface="Times New Roman" pitchFamily="18" charset="0"/>
            </a:endParaRPr>
          </a:p>
        </p:txBody>
      </p:sp>
      <p:sp>
        <p:nvSpPr>
          <p:cNvPr id="7" name="TextBox 6">
            <a:hlinkClick r:id="rId4" action="ppaction://hlinksldjump"/>
          </p:cNvPr>
          <p:cNvSpPr txBox="1"/>
          <p:nvPr/>
        </p:nvSpPr>
        <p:spPr>
          <a:xfrm>
            <a:off x="716280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14</a:t>
            </a:r>
            <a:endParaRPr lang="en-US" sz="3200" dirty="0">
              <a:latin typeface="Times New Roman" pitchFamily="18" charset="0"/>
              <a:cs typeface="Times New Roman" pitchFamily="18" charset="0"/>
            </a:endParaRPr>
          </a:p>
        </p:txBody>
      </p:sp>
      <p:sp>
        <p:nvSpPr>
          <p:cNvPr id="8" name="TextBox 7">
            <a:hlinkClick r:id="rId5" action="ppaction://hlinksldjump"/>
          </p:cNvPr>
          <p:cNvSpPr txBox="1"/>
          <p:nvPr/>
        </p:nvSpPr>
        <p:spPr>
          <a:xfrm>
            <a:off x="9256713"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15</a:t>
            </a:r>
            <a:endParaRPr lang="en-US" sz="3200" dirty="0">
              <a:latin typeface="Times New Roman" pitchFamily="18" charset="0"/>
              <a:cs typeface="Times New Roman" pitchFamily="18" charset="0"/>
            </a:endParaRPr>
          </a:p>
        </p:txBody>
      </p:sp>
      <p:sp>
        <p:nvSpPr>
          <p:cNvPr id="9" name="TextBox 8">
            <a:hlinkClick r:id="rId6" action="ppaction://hlinksldjump"/>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7</a:t>
            </a:r>
            <a:endParaRPr lang="en-US" sz="3200" dirty="0">
              <a:latin typeface="Times New Roman" pitchFamily="18" charset="0"/>
              <a:cs typeface="Times New Roman" pitchFamily="18" charset="0"/>
            </a:endParaRPr>
          </a:p>
        </p:txBody>
      </p:sp>
      <p:sp>
        <p:nvSpPr>
          <p:cNvPr id="10" name="TextBox 9">
            <a:hlinkClick r:id="rId7" action="ppaction://hlinksldjump"/>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8</a:t>
            </a:r>
            <a:endParaRPr lang="en-US" sz="3200" dirty="0">
              <a:latin typeface="Times New Roman" pitchFamily="18" charset="0"/>
              <a:cs typeface="Times New Roman" pitchFamily="18" charset="0"/>
            </a:endParaRPr>
          </a:p>
        </p:txBody>
      </p:sp>
      <p:sp>
        <p:nvSpPr>
          <p:cNvPr id="11" name="TextBox 10">
            <a:hlinkClick r:id="rId8" action="ppaction://hlinksldjump"/>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9</a:t>
            </a:r>
            <a:endParaRPr lang="en-US" sz="3200" dirty="0">
              <a:latin typeface="Times New Roman" pitchFamily="18" charset="0"/>
              <a:cs typeface="Times New Roman" pitchFamily="18" charset="0"/>
            </a:endParaRPr>
          </a:p>
        </p:txBody>
      </p:sp>
      <p:sp>
        <p:nvSpPr>
          <p:cNvPr id="12" name="TextBox 11">
            <a:hlinkClick r:id="rId9" action="ppaction://hlinksldjump"/>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10</a:t>
            </a:r>
            <a:endParaRPr lang="en-US" sz="3200" dirty="0">
              <a:latin typeface="Times New Roman" pitchFamily="18" charset="0"/>
              <a:cs typeface="Times New Roman" pitchFamily="18" charset="0"/>
            </a:endParaRPr>
          </a:p>
        </p:txBody>
      </p:sp>
      <p:sp>
        <p:nvSpPr>
          <p:cNvPr id="13" name="TextBox 12">
            <a:hlinkClick r:id="rId10" action="ppaction://hlinksldjump"/>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5</a:t>
            </a:r>
            <a:endParaRPr lang="en-US" sz="3200" dirty="0">
              <a:latin typeface="Times New Roman" pitchFamily="18" charset="0"/>
              <a:cs typeface="Times New Roman" pitchFamily="18" charset="0"/>
            </a:endParaRPr>
          </a:p>
        </p:txBody>
      </p:sp>
      <p:sp>
        <p:nvSpPr>
          <p:cNvPr id="14" name="TextBox 13">
            <a:hlinkClick r:id="rId11" action="ppaction://hlinksldjump"/>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4</a:t>
            </a:r>
            <a:endParaRPr lang="en-US" sz="3200" dirty="0">
              <a:latin typeface="Times New Roman" pitchFamily="18" charset="0"/>
              <a:cs typeface="Times New Roman" pitchFamily="18" charset="0"/>
            </a:endParaRPr>
          </a:p>
        </p:txBody>
      </p:sp>
      <p:sp>
        <p:nvSpPr>
          <p:cNvPr id="15" name="TextBox 14">
            <a:hlinkClick r:id="rId12" action="ppaction://hlinksldjump"/>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a:t>
            </a:r>
            <a:endParaRPr lang="en-US" sz="3200" dirty="0">
              <a:latin typeface="Times New Roman" pitchFamily="18" charset="0"/>
              <a:cs typeface="Times New Roman" pitchFamily="18" charset="0"/>
            </a:endParaRPr>
          </a:p>
        </p:txBody>
      </p:sp>
      <p:sp>
        <p:nvSpPr>
          <p:cNvPr id="16" name="TextBox 15">
            <a:hlinkClick r:id="rId13" action="ppaction://hlinksldjump"/>
          </p:cNvPr>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a:t>
            </a:r>
            <a:endParaRPr lang="en-US" sz="3200" dirty="0">
              <a:latin typeface="Times New Roman" pitchFamily="18" charset="0"/>
              <a:cs typeface="Times New Roman" pitchFamily="18" charset="0"/>
            </a:endParaRPr>
          </a:p>
        </p:txBody>
      </p:sp>
      <p:sp>
        <p:nvSpPr>
          <p:cNvPr id="17" name="TextBox 16">
            <a:hlinkClick r:id="rId14" action="ppaction://hlinksldjump"/>
          </p:cNvPr>
          <p:cNvSpPr txBox="1"/>
          <p:nvPr/>
        </p:nvSpPr>
        <p:spPr>
          <a:xfrm>
            <a:off x="1123950" y="4495798"/>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11</a:t>
            </a:r>
            <a:endParaRPr lang="en-US" sz="3200" dirty="0">
              <a:latin typeface="Times New Roman" pitchFamily="18" charset="0"/>
              <a:cs typeface="Times New Roman" pitchFamily="18" charset="0"/>
            </a:endParaRPr>
          </a:p>
        </p:txBody>
      </p:sp>
      <p:sp>
        <p:nvSpPr>
          <p:cNvPr id="18" name="TextBox 17">
            <a:hlinkClick r:id="rId15" action="ppaction://hlinksldjump"/>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6</a:t>
            </a:r>
            <a:endParaRPr lang="en-US" sz="3200" dirty="0">
              <a:latin typeface="Times New Roman" pitchFamily="18" charset="0"/>
              <a:cs typeface="Times New Roman" pitchFamily="18" charset="0"/>
            </a:endParaRPr>
          </a:p>
        </p:txBody>
      </p:sp>
      <p:sp>
        <p:nvSpPr>
          <p:cNvPr id="19" name="TextBox 18">
            <a:hlinkClick r:id="rId16" action="ppaction://hlinksldjump"/>
          </p:cNvPr>
          <p:cNvSpPr txBox="1"/>
          <p:nvPr/>
        </p:nvSpPr>
        <p:spPr>
          <a:xfrm>
            <a:off x="1095375" y="25278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a:t>
            </a:r>
          </a:p>
        </p:txBody>
      </p:sp>
      <p:sp>
        <p:nvSpPr>
          <p:cNvPr id="20" name="Isosceles Triangle 19">
            <a:hlinkClick r:id="rId17"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hlinkClick r:id="rId18"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2139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Hình chữ nhật 1"/>
              <p:cNvSpPr/>
              <p:nvPr/>
            </p:nvSpPr>
            <p:spPr>
              <a:xfrm>
                <a:off x="335280" y="1467106"/>
                <a:ext cx="11521440" cy="3174843"/>
              </a:xfrm>
              <a:prstGeom prst="rect">
                <a:avLst/>
              </a:prstGeom>
            </p:spPr>
            <p:txBody>
              <a:bodyPr wrap="square">
                <a:spAutoFit/>
              </a:bodyPr>
              <a:lstStyle/>
              <a:p>
                <a:pPr lvl="0" algn="just">
                  <a:lnSpc>
                    <a:spcPct val="115000"/>
                  </a:lnSpc>
                  <a:spcBef>
                    <a:spcPts val="240"/>
                  </a:spcBef>
                  <a:spcAft>
                    <a:spcPts val="240"/>
                  </a:spcAft>
                  <a:tabLst>
                    <a:tab pos="228600" algn="l"/>
                    <a:tab pos="457200" algn="l"/>
                    <a:tab pos="685800" algn="l"/>
                    <a:tab pos="914400" algn="l"/>
                  </a:tabLst>
                </a:pPr>
                <a:r>
                  <a:rPr lang="en-US" sz="3000">
                    <a:solidFill>
                      <a:prstClr val="black"/>
                    </a:solidFill>
                    <a:latin typeface="Times New Roman"/>
                    <a:ea typeface="Times New Roman"/>
                    <a:cs typeface="Times New Roman"/>
                  </a:rPr>
                  <a:t>Ngược lại, mỗi cặp đường chéo lớn có các đầu mút là </a:t>
                </a:r>
                <a14:m>
                  <m:oMath xmlns:m="http://schemas.openxmlformats.org/officeDocument/2006/math">
                    <m:r>
                      <a:rPr lang="en-US" sz="3000" i="1">
                        <a:solidFill>
                          <a:prstClr val="black"/>
                        </a:solidFill>
                        <a:latin typeface="Cambria Math"/>
                        <a:ea typeface="Times New Roman"/>
                        <a:cs typeface="Times New Roman"/>
                      </a:rPr>
                      <m:t>4</m:t>
                    </m:r>
                  </m:oMath>
                </a14:m>
                <a:r>
                  <a:rPr lang="en-US" sz="3000">
                    <a:solidFill>
                      <a:prstClr val="black"/>
                    </a:solidFill>
                    <a:latin typeface="Times New Roman"/>
                    <a:ea typeface="Times New Roman"/>
                    <a:cs typeface="Times New Roman"/>
                  </a:rPr>
                  <a:t> đỉnh của một hình chữ nhật. Do đó số hình chữ nhật được tạo thành là số cách chọn </a:t>
                </a:r>
                <a14:m>
                  <m:oMath xmlns:m="http://schemas.openxmlformats.org/officeDocument/2006/math">
                    <m:r>
                      <a:rPr lang="en-US" sz="3000" i="1">
                        <a:solidFill>
                          <a:prstClr val="black"/>
                        </a:solidFill>
                        <a:latin typeface="Cambria Math"/>
                        <a:ea typeface="Times New Roman"/>
                        <a:cs typeface="Times New Roman"/>
                      </a:rPr>
                      <m:t>2</m:t>
                    </m:r>
                  </m:oMath>
                </a14:m>
                <a:r>
                  <a:rPr lang="en-US" sz="3000">
                    <a:solidFill>
                      <a:prstClr val="black"/>
                    </a:solidFill>
                    <a:latin typeface="Times New Roman"/>
                    <a:ea typeface="Times New Roman"/>
                    <a:cs typeface="Times New Roman"/>
                  </a:rPr>
                  <a:t> đường chéo lớn trong </a:t>
                </a:r>
                <a14:m>
                  <m:oMath xmlns:m="http://schemas.openxmlformats.org/officeDocument/2006/math">
                    <m:r>
                      <a:rPr lang="en-US" sz="3000" i="1">
                        <a:solidFill>
                          <a:prstClr val="black"/>
                        </a:solidFill>
                        <a:latin typeface="Cambria Math"/>
                        <a:ea typeface="Times New Roman"/>
                        <a:cs typeface="Times New Roman"/>
                      </a:rPr>
                      <m:t>6</m:t>
                    </m:r>
                  </m:oMath>
                </a14:m>
                <a:r>
                  <a:rPr lang="en-US" sz="3000">
                    <a:solidFill>
                      <a:prstClr val="black"/>
                    </a:solidFill>
                    <a:latin typeface="Times New Roman"/>
                    <a:ea typeface="Times New Roman"/>
                    <a:cs typeface="Times New Roman"/>
                  </a:rPr>
                  <a:t> đường chéo lớn.</a:t>
                </a:r>
                <a:endParaRPr lang="vi-VN" sz="3000">
                  <a:solidFill>
                    <a:prstClr val="black"/>
                  </a:solidFill>
                  <a:latin typeface="Calibri"/>
                  <a:ea typeface="Calibri"/>
                  <a:cs typeface="Times New Roman"/>
                </a:endParaRPr>
              </a:p>
              <a:p>
                <a:pPr lvl="0" algn="just">
                  <a:lnSpc>
                    <a:spcPct val="115000"/>
                  </a:lnSpc>
                  <a:spcBef>
                    <a:spcPts val="240"/>
                  </a:spcBef>
                  <a:spcAft>
                    <a:spcPts val="240"/>
                  </a:spcAft>
                  <a:tabLst>
                    <a:tab pos="228600" algn="l"/>
                    <a:tab pos="457200" algn="l"/>
                    <a:tab pos="685800" algn="l"/>
                    <a:tab pos="914400" algn="l"/>
                  </a:tabLst>
                </a:pPr>
                <a:r>
                  <a:rPr lang="en-US" sz="3000">
                    <a:solidFill>
                      <a:prstClr val="black"/>
                    </a:solidFill>
                    <a:latin typeface="Times New Roman"/>
                    <a:ea typeface="Times New Roman"/>
                    <a:cs typeface="Times New Roman"/>
                  </a:rPr>
                  <a:t>Suy ra số phần tử của biến cố </a:t>
                </a:r>
                <a14:m>
                  <m:oMath xmlns:m="http://schemas.openxmlformats.org/officeDocument/2006/math">
                    <m:r>
                      <a:rPr lang="en-US" sz="3000" i="1">
                        <a:solidFill>
                          <a:prstClr val="black"/>
                        </a:solidFill>
                        <a:latin typeface="Cambria Math"/>
                        <a:ea typeface="Times New Roman"/>
                        <a:cs typeface="Times New Roman"/>
                      </a:rPr>
                      <m:t>𝐴</m:t>
                    </m:r>
                  </m:oMath>
                </a14:m>
                <a:r>
                  <a:rPr lang="en-US" sz="3000">
                    <a:solidFill>
                      <a:prstClr val="black"/>
                    </a:solidFill>
                    <a:latin typeface="Times New Roman"/>
                    <a:ea typeface="Times New Roman"/>
                    <a:cs typeface="Times New Roman"/>
                  </a:rPr>
                  <a:t> là </a:t>
                </a:r>
                <a14:m>
                  <m:oMath xmlns:m="http://schemas.openxmlformats.org/officeDocument/2006/math">
                    <m:r>
                      <a:rPr lang="en-US" sz="3000" i="1">
                        <a:solidFill>
                          <a:prstClr val="black"/>
                        </a:solidFill>
                        <a:latin typeface="Cambria Math"/>
                        <a:ea typeface="Times New Roman"/>
                        <a:cs typeface="Times New Roman"/>
                      </a:rPr>
                      <m:t>𝑛</m:t>
                    </m:r>
                    <m:r>
                      <a:rPr lang="en-US" sz="3000" i="1">
                        <a:solidFill>
                          <a:prstClr val="black"/>
                        </a:solidFill>
                        <a:latin typeface="Cambria Math"/>
                        <a:ea typeface="Times New Roman"/>
                        <a:cs typeface="Times New Roman"/>
                      </a:rPr>
                      <m:t>(</m:t>
                    </m:r>
                    <m:r>
                      <a:rPr lang="en-US" sz="3000" i="1">
                        <a:solidFill>
                          <a:prstClr val="black"/>
                        </a:solidFill>
                        <a:latin typeface="Cambria Math"/>
                        <a:ea typeface="Times New Roman"/>
                        <a:cs typeface="Times New Roman"/>
                      </a:rPr>
                      <m:t>𝐴</m:t>
                    </m:r>
                    <m:r>
                      <a:rPr lang="en-US" sz="3000" i="1">
                        <a:solidFill>
                          <a:prstClr val="black"/>
                        </a:solidFill>
                        <a:latin typeface="Cambria Math"/>
                        <a:ea typeface="Times New Roman"/>
                        <a:cs typeface="Times New Roman"/>
                      </a:rPr>
                      <m:t>)=</m:t>
                    </m:r>
                    <m:sSubSup>
                      <m:sSubSupPr>
                        <m:ctrlPr>
                          <a:rPr lang="vi-VN" sz="3000" i="1">
                            <a:solidFill>
                              <a:prstClr val="black"/>
                            </a:solidFill>
                            <a:latin typeface="Cambria Math"/>
                            <a:ea typeface="Times New Roman"/>
                            <a:cs typeface="Times New Roman"/>
                          </a:rPr>
                        </m:ctrlPr>
                      </m:sSubSupPr>
                      <m:e>
                        <m:r>
                          <a:rPr lang="en-US" sz="3000" i="1">
                            <a:solidFill>
                              <a:prstClr val="black"/>
                            </a:solidFill>
                            <a:latin typeface="Cambria Math"/>
                            <a:ea typeface="Times New Roman"/>
                            <a:cs typeface="Times New Roman"/>
                          </a:rPr>
                          <m:t>𝐶</m:t>
                        </m:r>
                      </m:e>
                      <m:sub>
                        <m:r>
                          <a:rPr lang="en-US" sz="3000" i="1">
                            <a:solidFill>
                              <a:prstClr val="black"/>
                            </a:solidFill>
                            <a:latin typeface="Cambria Math"/>
                            <a:ea typeface="Times New Roman"/>
                            <a:cs typeface="Times New Roman"/>
                          </a:rPr>
                          <m:t>6</m:t>
                        </m:r>
                      </m:sub>
                      <m:sup>
                        <m:r>
                          <a:rPr lang="en-US" sz="3000" i="1">
                            <a:solidFill>
                              <a:prstClr val="black"/>
                            </a:solidFill>
                            <a:latin typeface="Cambria Math"/>
                            <a:ea typeface="Times New Roman"/>
                            <a:cs typeface="Times New Roman"/>
                          </a:rPr>
                          <m:t>2</m:t>
                        </m:r>
                      </m:sup>
                    </m:sSubSup>
                    <m:r>
                      <a:rPr lang="en-US" sz="3000" i="1">
                        <a:solidFill>
                          <a:prstClr val="black"/>
                        </a:solidFill>
                        <a:latin typeface="Cambria Math"/>
                        <a:ea typeface="Times New Roman"/>
                        <a:cs typeface="Times New Roman"/>
                      </a:rPr>
                      <m:t>=</m:t>
                    </m:r>
                    <m:r>
                      <a:rPr lang="en-US" sz="3000" i="1">
                        <a:solidFill>
                          <a:prstClr val="black"/>
                        </a:solidFill>
                        <a:latin typeface="Cambria Math"/>
                        <a:ea typeface="Times New Roman"/>
                        <a:cs typeface="Times New Roman"/>
                      </a:rPr>
                      <m:t>15</m:t>
                    </m:r>
                  </m:oMath>
                </a14:m>
                <a:r>
                  <a:rPr lang="en-US" sz="3000">
                    <a:solidFill>
                      <a:prstClr val="black"/>
                    </a:solidFill>
                    <a:latin typeface="Times New Roman"/>
                    <a:ea typeface="Times New Roman"/>
                    <a:cs typeface="Times New Roman"/>
                  </a:rPr>
                  <a:t>.</a:t>
                </a:r>
                <a:endParaRPr lang="vi-VN" sz="3000">
                  <a:solidFill>
                    <a:prstClr val="black"/>
                  </a:solidFill>
                  <a:latin typeface="Calibri"/>
                  <a:ea typeface="Calibri"/>
                  <a:cs typeface="Times New Roman"/>
                </a:endParaRPr>
              </a:p>
              <a:p>
                <a:pPr lvl="0" algn="just">
                  <a:lnSpc>
                    <a:spcPct val="115000"/>
                  </a:lnSpc>
                  <a:spcBef>
                    <a:spcPts val="240"/>
                  </a:spcBef>
                  <a:spcAft>
                    <a:spcPts val="240"/>
                  </a:spcAft>
                  <a:tabLst>
                    <a:tab pos="228600" algn="l"/>
                    <a:tab pos="457200" algn="l"/>
                    <a:tab pos="685800" algn="l"/>
                    <a:tab pos="914400" algn="l"/>
                  </a:tabLst>
                </a:pPr>
                <a:r>
                  <a:rPr lang="en-US" sz="3000">
                    <a:solidFill>
                      <a:prstClr val="black"/>
                    </a:solidFill>
                    <a:latin typeface="Times New Roman"/>
                    <a:ea typeface="Times New Roman"/>
                    <a:cs typeface="Times New Roman"/>
                  </a:rPr>
                  <a:t>Vậy xác suất cần tính </a:t>
                </a:r>
                <a14:m>
                  <m:oMath xmlns:m="http://schemas.openxmlformats.org/officeDocument/2006/math">
                    <m:r>
                      <a:rPr lang="en-US" sz="3000" i="1">
                        <a:solidFill>
                          <a:prstClr val="black"/>
                        </a:solidFill>
                        <a:latin typeface="Cambria Math"/>
                        <a:ea typeface="Times New Roman"/>
                        <a:cs typeface="Times New Roman"/>
                      </a:rPr>
                      <m:t>𝑃</m:t>
                    </m:r>
                    <m:d>
                      <m:dPr>
                        <m:ctrlPr>
                          <a:rPr lang="vi-VN" sz="3000" i="1">
                            <a:solidFill>
                              <a:prstClr val="black"/>
                            </a:solidFill>
                            <a:latin typeface="Cambria Math"/>
                            <a:ea typeface="Times New Roman"/>
                            <a:cs typeface="Times New Roman"/>
                          </a:rPr>
                        </m:ctrlPr>
                      </m:dPr>
                      <m:e>
                        <m:r>
                          <a:rPr lang="en-US" sz="3000" i="1">
                            <a:solidFill>
                              <a:prstClr val="black"/>
                            </a:solidFill>
                            <a:latin typeface="Cambria Math"/>
                            <a:ea typeface="Times New Roman"/>
                            <a:cs typeface="Times New Roman"/>
                          </a:rPr>
                          <m:t>𝐴</m:t>
                        </m:r>
                      </m:e>
                    </m:d>
                    <m:r>
                      <a:rPr lang="en-US" sz="3000" i="1">
                        <a:solidFill>
                          <a:prstClr val="black"/>
                        </a:solidFill>
                        <a:latin typeface="Cambria Math"/>
                        <a:ea typeface="Times New Roman"/>
                        <a:cs typeface="Times New Roman"/>
                      </a:rPr>
                      <m:t>=</m:t>
                    </m:r>
                    <m:f>
                      <m:fPr>
                        <m:ctrlPr>
                          <a:rPr lang="vi-VN" sz="3000" i="1">
                            <a:solidFill>
                              <a:prstClr val="black"/>
                            </a:solidFill>
                            <a:latin typeface="Cambria Math"/>
                            <a:ea typeface="Times New Roman"/>
                            <a:cs typeface="Times New Roman"/>
                          </a:rPr>
                        </m:ctrlPr>
                      </m:fPr>
                      <m:num>
                        <m:r>
                          <a:rPr lang="en-US" sz="3000" i="1">
                            <a:solidFill>
                              <a:prstClr val="black"/>
                            </a:solidFill>
                            <a:latin typeface="Cambria Math"/>
                            <a:ea typeface="Times New Roman"/>
                            <a:cs typeface="Times New Roman"/>
                          </a:rPr>
                          <m:t>𝑛</m:t>
                        </m:r>
                        <m:r>
                          <a:rPr lang="en-US" sz="3000" i="1">
                            <a:solidFill>
                              <a:prstClr val="black"/>
                            </a:solidFill>
                            <a:latin typeface="Cambria Math"/>
                            <a:ea typeface="Times New Roman"/>
                            <a:cs typeface="Times New Roman"/>
                          </a:rPr>
                          <m:t>(</m:t>
                        </m:r>
                        <m:r>
                          <a:rPr lang="en-US" sz="3000" i="1">
                            <a:solidFill>
                              <a:prstClr val="black"/>
                            </a:solidFill>
                            <a:latin typeface="Cambria Math"/>
                            <a:ea typeface="Times New Roman"/>
                            <a:cs typeface="Times New Roman"/>
                          </a:rPr>
                          <m:t>𝐴</m:t>
                        </m:r>
                        <m:r>
                          <a:rPr lang="en-US" sz="3000" i="1">
                            <a:solidFill>
                              <a:prstClr val="black"/>
                            </a:solidFill>
                            <a:latin typeface="Cambria Math"/>
                            <a:ea typeface="Times New Roman"/>
                            <a:cs typeface="Times New Roman"/>
                          </a:rPr>
                          <m:t>)</m:t>
                        </m:r>
                      </m:num>
                      <m:den>
                        <m:r>
                          <a:rPr lang="en-US" sz="3000" i="1">
                            <a:solidFill>
                              <a:prstClr val="black"/>
                            </a:solidFill>
                            <a:latin typeface="Cambria Math"/>
                            <a:ea typeface="Times New Roman"/>
                            <a:cs typeface="Times New Roman"/>
                          </a:rPr>
                          <m:t>𝑛</m:t>
                        </m:r>
                        <m:r>
                          <a:rPr lang="en-US" sz="3000" i="1">
                            <a:solidFill>
                              <a:prstClr val="black"/>
                            </a:solidFill>
                            <a:latin typeface="Cambria Math"/>
                            <a:ea typeface="Times New Roman"/>
                            <a:cs typeface="Times New Roman"/>
                          </a:rPr>
                          <m:t>(</m:t>
                        </m:r>
                        <m:r>
                          <a:rPr lang="en-US" sz="3000" i="1">
                            <a:solidFill>
                              <a:prstClr val="black"/>
                            </a:solidFill>
                            <a:latin typeface="Cambria Math"/>
                            <a:ea typeface="Times New Roman"/>
                            <a:cs typeface="Times New Roman"/>
                          </a:rPr>
                          <m:t>𝛺</m:t>
                        </m:r>
                        <m:r>
                          <a:rPr lang="en-US" sz="3000" i="1">
                            <a:solidFill>
                              <a:prstClr val="black"/>
                            </a:solidFill>
                            <a:latin typeface="Cambria Math"/>
                            <a:ea typeface="Times New Roman"/>
                            <a:cs typeface="Times New Roman"/>
                          </a:rPr>
                          <m:t>)</m:t>
                        </m:r>
                      </m:den>
                    </m:f>
                    <m:r>
                      <a:rPr lang="en-US" sz="3000" i="1">
                        <a:solidFill>
                          <a:prstClr val="black"/>
                        </a:solidFill>
                        <a:latin typeface="Cambria Math"/>
                        <a:ea typeface="Times New Roman"/>
                        <a:cs typeface="Times New Roman"/>
                      </a:rPr>
                      <m:t>=</m:t>
                    </m:r>
                    <m:f>
                      <m:fPr>
                        <m:ctrlPr>
                          <a:rPr lang="vi-VN" sz="3000" i="1">
                            <a:solidFill>
                              <a:prstClr val="black"/>
                            </a:solidFill>
                            <a:latin typeface="Cambria Math"/>
                            <a:ea typeface="Times New Roman"/>
                            <a:cs typeface="Times New Roman"/>
                          </a:rPr>
                        </m:ctrlPr>
                      </m:fPr>
                      <m:num>
                        <m:r>
                          <a:rPr lang="en-US" sz="3000" i="1">
                            <a:solidFill>
                              <a:prstClr val="black"/>
                            </a:solidFill>
                            <a:latin typeface="Cambria Math"/>
                            <a:ea typeface="Times New Roman"/>
                            <a:cs typeface="Times New Roman"/>
                          </a:rPr>
                          <m:t>15</m:t>
                        </m:r>
                      </m:num>
                      <m:den>
                        <m:r>
                          <a:rPr lang="en-US" sz="3000" i="1">
                            <a:solidFill>
                              <a:prstClr val="black"/>
                            </a:solidFill>
                            <a:latin typeface="Cambria Math"/>
                            <a:ea typeface="Times New Roman"/>
                            <a:cs typeface="Times New Roman"/>
                          </a:rPr>
                          <m:t>495</m:t>
                        </m:r>
                      </m:den>
                    </m:f>
                    <m:r>
                      <a:rPr lang="en-US" sz="3000" i="1">
                        <a:solidFill>
                          <a:prstClr val="black"/>
                        </a:solidFill>
                        <a:latin typeface="Cambria Math"/>
                        <a:ea typeface="Times New Roman"/>
                        <a:cs typeface="Times New Roman"/>
                      </a:rPr>
                      <m:t>=</m:t>
                    </m:r>
                    <m:f>
                      <m:fPr>
                        <m:ctrlPr>
                          <a:rPr lang="vi-VN" sz="3000" i="1">
                            <a:solidFill>
                              <a:prstClr val="black"/>
                            </a:solidFill>
                            <a:latin typeface="Cambria Math"/>
                            <a:ea typeface="Times New Roman"/>
                            <a:cs typeface="Times New Roman"/>
                          </a:rPr>
                        </m:ctrlPr>
                      </m:fPr>
                      <m:num>
                        <m:r>
                          <a:rPr lang="en-US" sz="3000" i="1">
                            <a:solidFill>
                              <a:prstClr val="black"/>
                            </a:solidFill>
                            <a:latin typeface="Cambria Math"/>
                            <a:ea typeface="Times New Roman"/>
                            <a:cs typeface="Times New Roman"/>
                          </a:rPr>
                          <m:t>1</m:t>
                        </m:r>
                      </m:num>
                      <m:den>
                        <m:r>
                          <a:rPr lang="en-US" sz="3000" i="1">
                            <a:solidFill>
                              <a:prstClr val="black"/>
                            </a:solidFill>
                            <a:latin typeface="Cambria Math"/>
                            <a:ea typeface="Times New Roman"/>
                            <a:cs typeface="Times New Roman"/>
                          </a:rPr>
                          <m:t>33</m:t>
                        </m:r>
                      </m:den>
                    </m:f>
                  </m:oMath>
                </a14:m>
                <a:r>
                  <a:rPr lang="en-US" sz="3000">
                    <a:solidFill>
                      <a:prstClr val="black"/>
                    </a:solidFill>
                    <a:latin typeface="Times New Roman"/>
                    <a:ea typeface="Times New Roman"/>
                    <a:cs typeface="Times New Roman"/>
                  </a:rPr>
                  <a:t>.</a:t>
                </a:r>
                <a:endParaRPr lang="vi-VN" sz="3000">
                  <a:solidFill>
                    <a:prstClr val="black"/>
                  </a:solidFill>
                  <a:latin typeface="Calibri"/>
                  <a:ea typeface="Calibri"/>
                  <a:cs typeface="Times New Roman"/>
                </a:endParaRPr>
              </a:p>
            </p:txBody>
          </p:sp>
        </mc:Choice>
        <mc:Fallback xmlns="">
          <p:sp>
            <p:nvSpPr>
              <p:cNvPr id="2" name="Hình chữ nhật 1"/>
              <p:cNvSpPr>
                <a:spLocks noRot="1" noChangeAspect="1" noMove="1" noResize="1" noEditPoints="1" noAdjustHandles="1" noChangeArrowheads="1" noChangeShapeType="1" noTextEdit="1"/>
              </p:cNvSpPr>
              <p:nvPr/>
            </p:nvSpPr>
            <p:spPr>
              <a:xfrm>
                <a:off x="335280" y="1467106"/>
                <a:ext cx="11521440" cy="3174843"/>
              </a:xfrm>
              <a:prstGeom prst="rect">
                <a:avLst/>
              </a:prstGeom>
              <a:blipFill rotWithShape="1">
                <a:blip r:embed="rId2"/>
                <a:stretch>
                  <a:fillRect l="-1217" t="-1538" r="-1217"/>
                </a:stretch>
              </a:blipFill>
            </p:spPr>
            <p:txBody>
              <a:bodyPr/>
              <a:lstStyle/>
              <a:p>
                <a:r>
                  <a:rPr lang="en-US">
                    <a:noFill/>
                  </a:rPr>
                  <a:t> </a:t>
                </a:r>
              </a:p>
            </p:txBody>
          </p:sp>
        </mc:Fallback>
      </mc:AlternateContent>
      <p:sp>
        <p:nvSpPr>
          <p:cNvPr id="3" name="Isosceles Triangle 2">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hlinkClick r:id="rId4"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70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Hình chữ nhật 1"/>
              <p:cNvSpPr/>
              <p:nvPr/>
            </p:nvSpPr>
            <p:spPr>
              <a:xfrm>
                <a:off x="0" y="0"/>
                <a:ext cx="12192000" cy="1787156"/>
              </a:xfrm>
              <a:prstGeom prst="rect">
                <a:avLst/>
              </a:prstGeom>
            </p:spPr>
            <p:txBody>
              <a:bodyPr wrap="square">
                <a:spAutoFit/>
              </a:bodyPr>
              <a:lstStyle/>
              <a:p>
                <a:pPr indent="-457200" algn="just">
                  <a:lnSpc>
                    <a:spcPct val="115000"/>
                  </a:lnSpc>
                  <a:spcBef>
                    <a:spcPts val="240"/>
                  </a:spcBef>
                  <a:spcAft>
                    <a:spcPts val="240"/>
                  </a:spcAft>
                  <a:tabLst>
                    <a:tab pos="1596390" algn="l"/>
                    <a:tab pos="2160270" algn="l"/>
                    <a:tab pos="3599815" algn="l"/>
                    <a:tab pos="5039995" algn="l"/>
                  </a:tabLst>
                </a:pPr>
                <a:r>
                  <a:rPr lang="en-US" smtClean="0">
                    <a:latin typeface="Times New Roman"/>
                    <a:ea typeface="Calibri"/>
                    <a:cs typeface="Times New Roman"/>
                  </a:rPr>
                  <a:t> </a:t>
                </a: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28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sz="2800" smtClean="0">
                    <a:solidFill>
                      <a:prstClr val="black"/>
                    </a:solidFill>
                    <a:latin typeface="Times New Roman"/>
                    <a:ea typeface="Times New Roman"/>
                    <a:cs typeface="Times New Roman"/>
                  </a:rPr>
                  <a:t> </a:t>
                </a:r>
                <a:r>
                  <a:rPr lang="en-US" sz="2800" smtClean="0">
                    <a:latin typeface="Times New Roman"/>
                    <a:ea typeface="Calibri"/>
                    <a:cs typeface="Times New Roman"/>
                  </a:rPr>
                  <a:t>Một </a:t>
                </a:r>
                <a:r>
                  <a:rPr lang="en-US" sz="2800">
                    <a:latin typeface="Times New Roman"/>
                    <a:ea typeface="Calibri"/>
                    <a:cs typeface="Times New Roman"/>
                  </a:rPr>
                  <a:t>hộp đựng 15 viên bi, trong đó có 7 viên bi xanh và 8 viên bi đỏ. Lấy ngẫu nhiên đồng thời 3 viên bi. Xác suất để trong 3 viên bi lấy ra có ít nhất một viên bi đỏ </a:t>
                </a:r>
                <a:r>
                  <a:rPr lang="en-US" sz="2800" smtClean="0">
                    <a:latin typeface="Times New Roman"/>
                    <a:ea typeface="Calibri"/>
                    <a:cs typeface="Times New Roman"/>
                  </a:rPr>
                  <a:t>là</a:t>
                </a:r>
                <a:r>
                  <a:rPr lang="en-US" sz="2800" smtClean="0">
                    <a:effectLst/>
                    <a:latin typeface="Times New Roman"/>
                    <a:ea typeface="Calibri"/>
                    <a:cs typeface="Times New Roman"/>
                  </a:rPr>
                  <a:t>                   </a:t>
                </a:r>
                <a:r>
                  <a:rPr lang="en-GB"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f>
                      <m:fPr>
                        <m:ctrlPr>
                          <a:rPr lang="vi-VN" sz="2800" i="1">
                            <a:effectLst/>
                            <a:latin typeface="Cambria Math"/>
                            <a:ea typeface="Calibri"/>
                            <a:cs typeface="Times New Roman"/>
                          </a:rPr>
                        </m:ctrlPr>
                      </m:fPr>
                      <m:num>
                        <m:r>
                          <a:rPr lang="en-GB" sz="2800" i="1">
                            <a:effectLst/>
                            <a:latin typeface="Cambria Math"/>
                            <a:ea typeface="Calibri"/>
                            <a:cs typeface="Times New Roman"/>
                          </a:rPr>
                          <m:t>123</m:t>
                        </m:r>
                      </m:num>
                      <m:den>
                        <m:r>
                          <a:rPr lang="en-GB" sz="2800" i="1">
                            <a:effectLst/>
                            <a:latin typeface="Cambria Math"/>
                            <a:ea typeface="Calibri"/>
                            <a:cs typeface="Times New Roman"/>
                          </a:rPr>
                          <m:t>455</m:t>
                        </m:r>
                      </m:den>
                    </m:f>
                  </m:oMath>
                </a14:m>
                <a:r>
                  <a:rPr lang="en-GB" sz="2800">
                    <a:effectLst/>
                    <a:latin typeface="Times New Roman"/>
                    <a:ea typeface="Calibri"/>
                    <a:cs typeface="Times New Roman"/>
                  </a:rPr>
                  <a:t>  	</a:t>
                </a:r>
                <a:r>
                  <a:rPr lang="en-GB"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f>
                      <m:fPr>
                        <m:ctrlPr>
                          <a:rPr lang="vi-VN" sz="2800" i="1">
                            <a:effectLst/>
                            <a:latin typeface="Cambria Math"/>
                            <a:ea typeface="Calibri"/>
                            <a:cs typeface="Times New Roman"/>
                          </a:rPr>
                        </m:ctrlPr>
                      </m:fPr>
                      <m:num>
                        <m:r>
                          <a:rPr lang="en-GB" sz="2800" i="1">
                            <a:effectLst/>
                            <a:latin typeface="Cambria Math"/>
                            <a:ea typeface="Calibri"/>
                            <a:cs typeface="Times New Roman"/>
                          </a:rPr>
                          <m:t>12</m:t>
                        </m:r>
                      </m:num>
                      <m:den>
                        <m:r>
                          <a:rPr lang="en-GB" sz="2800" i="1">
                            <a:effectLst/>
                            <a:latin typeface="Cambria Math"/>
                            <a:ea typeface="Calibri"/>
                            <a:cs typeface="Times New Roman"/>
                          </a:rPr>
                          <m:t>13</m:t>
                        </m:r>
                      </m:den>
                    </m:f>
                  </m:oMath>
                </a14:m>
                <a:r>
                  <a:rPr lang="en-GB" sz="2800">
                    <a:effectLst/>
                    <a:latin typeface="Times New Roman"/>
                    <a:ea typeface="Calibri"/>
                    <a:cs typeface="Times New Roman"/>
                  </a:rPr>
                  <a:t> 	              </a:t>
                </a:r>
                <a:r>
                  <a:rPr lang="en-GB"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C. </a:t>
                </a:r>
                <a14:m>
                  <m:oMath xmlns:m="http://schemas.openxmlformats.org/officeDocument/2006/math">
                    <m:f>
                      <m:fPr>
                        <m:ctrlPr>
                          <a:rPr lang="vi-VN" sz="2800" i="1">
                            <a:effectLst/>
                            <a:latin typeface="Cambria Math"/>
                            <a:ea typeface="Calibri"/>
                            <a:cs typeface="Times New Roman"/>
                          </a:rPr>
                        </m:ctrlPr>
                      </m:fPr>
                      <m:num>
                        <m:r>
                          <a:rPr lang="en-GB" sz="2800" i="1">
                            <a:effectLst/>
                            <a:latin typeface="Cambria Math"/>
                            <a:ea typeface="Calibri"/>
                            <a:cs typeface="Times New Roman"/>
                          </a:rPr>
                          <m:t>1</m:t>
                        </m:r>
                      </m:num>
                      <m:den>
                        <m:r>
                          <a:rPr lang="en-GB" sz="2800" i="1">
                            <a:effectLst/>
                            <a:latin typeface="Cambria Math"/>
                            <a:ea typeface="Calibri"/>
                            <a:cs typeface="Times New Roman"/>
                          </a:rPr>
                          <m:t>3</m:t>
                        </m:r>
                      </m:den>
                    </m:f>
                  </m:oMath>
                </a14:m>
                <a:r>
                  <a:rPr lang="en-GB" sz="2800">
                    <a:effectLst/>
                    <a:latin typeface="Times New Roman"/>
                    <a:ea typeface="Calibri"/>
                    <a:cs typeface="Times New Roman"/>
                  </a:rPr>
                  <a:t>              	</a:t>
                </a:r>
                <a:r>
                  <a:rPr lang="en-GB"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f>
                      <m:fPr>
                        <m:ctrlPr>
                          <a:rPr lang="vi-VN" sz="2800" i="1">
                            <a:effectLst/>
                            <a:latin typeface="Cambria Math"/>
                            <a:ea typeface="Calibri"/>
                            <a:cs typeface="Times New Roman"/>
                          </a:rPr>
                        </m:ctrlPr>
                      </m:fPr>
                      <m:num>
                        <m:r>
                          <a:rPr lang="en-GB" sz="2800" i="1">
                            <a:effectLst/>
                            <a:latin typeface="Cambria Math"/>
                            <a:ea typeface="Calibri"/>
                            <a:cs typeface="Times New Roman"/>
                          </a:rPr>
                          <m:t>10</m:t>
                        </m:r>
                      </m:num>
                      <m:den>
                        <m:r>
                          <a:rPr lang="en-GB" sz="2800" i="1">
                            <a:effectLst/>
                            <a:latin typeface="Cambria Math"/>
                            <a:ea typeface="Calibri"/>
                            <a:cs typeface="Times New Roman"/>
                          </a:rPr>
                          <m:t>61</m:t>
                        </m:r>
                      </m:den>
                    </m:f>
                  </m:oMath>
                </a14:m>
                <a:r>
                  <a:rPr lang="en-GB" sz="2800">
                    <a:effectLst/>
                    <a:latin typeface="Times New Roman"/>
                    <a:ea typeface="Calibri"/>
                    <a:cs typeface="Times New Roman"/>
                  </a:rPr>
                  <a:t>   </a:t>
                </a:r>
                <a:endParaRPr lang="vi-VN" sz="2800">
                  <a:effectLst/>
                  <a:latin typeface="Calibri"/>
                  <a:ea typeface="Calibri"/>
                  <a:cs typeface="Times New Roman"/>
                </a:endParaRPr>
              </a:p>
            </p:txBody>
          </p:sp>
        </mc:Choice>
        <mc:Fallback xmlns="">
          <p:sp>
            <p:nvSpPr>
              <p:cNvPr id="2" name="Hình chữ nhật 1"/>
              <p:cNvSpPr>
                <a:spLocks noRot="1" noChangeAspect="1" noMove="1" noResize="1" noEditPoints="1" noAdjustHandles="1" noChangeArrowheads="1" noChangeShapeType="1" noTextEdit="1"/>
              </p:cNvSpPr>
              <p:nvPr/>
            </p:nvSpPr>
            <p:spPr>
              <a:xfrm>
                <a:off x="0" y="0"/>
                <a:ext cx="12192000" cy="1787156"/>
              </a:xfrm>
              <a:prstGeom prst="rect">
                <a:avLst/>
              </a:prstGeom>
              <a:blipFill rotWithShape="1">
                <a:blip r:embed="rId2"/>
                <a:stretch>
                  <a:fillRect l="-1000" t="-2048" r="-1000" b="-34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Hình chữ nhật 2"/>
              <p:cNvSpPr/>
              <p:nvPr/>
            </p:nvSpPr>
            <p:spPr>
              <a:xfrm>
                <a:off x="106680" y="2085219"/>
                <a:ext cx="12085320" cy="4811189"/>
              </a:xfrm>
              <a:prstGeom prst="rect">
                <a:avLst/>
              </a:prstGeom>
            </p:spPr>
            <p:txBody>
              <a:bodyPr wrap="square">
                <a:spAutoFit/>
              </a:bodyPr>
              <a:lstStyle/>
              <a:p>
                <a:pPr lvl="0">
                  <a:lnSpc>
                    <a:spcPct val="115000"/>
                  </a:lnSpc>
                  <a:spcBef>
                    <a:spcPts val="240"/>
                  </a:spcBef>
                  <a:spcAft>
                    <a:spcPts val="240"/>
                  </a:spcAft>
                  <a:tabLst>
                    <a:tab pos="228600" algn="l"/>
                    <a:tab pos="457200" algn="l"/>
                    <a:tab pos="685800" algn="l"/>
                    <a:tab pos="914400" algn="l"/>
                  </a:tabLst>
                </a:pPr>
                <a14:m>
                  <m:oMath xmlns:m="http://schemas.openxmlformats.org/officeDocument/2006/math">
                    <m:r>
                      <m:rPr>
                        <m:nor/>
                      </m:rPr>
                      <a:rPr lang="en-US" sz="2800" b="1" smtClean="0">
                        <a:solidFill>
                          <a:srgbClr val="0000FF"/>
                        </a:solidFill>
                        <a:latin typeface="Times New Roman"/>
                        <a:ea typeface="Calibri"/>
                        <a:cs typeface="Times New Roman"/>
                      </a:rPr>
                      <m:t>L</m:t>
                    </m:r>
                    <m:r>
                      <m:rPr>
                        <m:nor/>
                      </m:rPr>
                      <a:rPr lang="en-US" sz="2800" b="1" smtClean="0">
                        <a:solidFill>
                          <a:srgbClr val="0000FF"/>
                        </a:solidFill>
                        <a:latin typeface="Times New Roman"/>
                        <a:ea typeface="Calibri"/>
                        <a:cs typeface="Times New Roman"/>
                      </a:rPr>
                      <m:t>ờ</m:t>
                    </m:r>
                    <m:r>
                      <m:rPr>
                        <m:nor/>
                      </m:rPr>
                      <a:rPr lang="en-US" sz="2800" b="1" smtClean="0">
                        <a:solidFill>
                          <a:srgbClr val="0000FF"/>
                        </a:solidFill>
                        <a:latin typeface="Times New Roman"/>
                        <a:ea typeface="Calibri"/>
                        <a:cs typeface="Times New Roman"/>
                      </a:rPr>
                      <m:t>i</m:t>
                    </m:r>
                    <m:r>
                      <m:rPr>
                        <m:nor/>
                      </m:rPr>
                      <a:rPr lang="en-US" sz="2800" b="1" smtClean="0">
                        <a:solidFill>
                          <a:srgbClr val="0000FF"/>
                        </a:solidFill>
                        <a:latin typeface="Times New Roman"/>
                        <a:ea typeface="Calibri"/>
                        <a:cs typeface="Times New Roman"/>
                      </a:rPr>
                      <m:t> </m:t>
                    </m:r>
                    <m:r>
                      <m:rPr>
                        <m:nor/>
                      </m:rPr>
                      <a:rPr lang="en-US" sz="2800" b="1" smtClean="0">
                        <a:solidFill>
                          <a:srgbClr val="0000FF"/>
                        </a:solidFill>
                        <a:latin typeface="Times New Roman"/>
                        <a:ea typeface="Calibri"/>
                        <a:cs typeface="Times New Roman"/>
                      </a:rPr>
                      <m:t>gi</m:t>
                    </m:r>
                    <m:r>
                      <m:rPr>
                        <m:nor/>
                      </m:rPr>
                      <a:rPr lang="en-US" sz="2800" b="1" smtClean="0">
                        <a:solidFill>
                          <a:srgbClr val="0000FF"/>
                        </a:solidFill>
                        <a:latin typeface="Times New Roman"/>
                        <a:ea typeface="Calibri"/>
                        <a:cs typeface="Times New Roman"/>
                      </a:rPr>
                      <m:t>ả</m:t>
                    </m:r>
                    <m:r>
                      <m:rPr>
                        <m:nor/>
                      </m:rPr>
                      <a:rPr lang="en-US" sz="2800" b="1" smtClean="0">
                        <a:solidFill>
                          <a:srgbClr val="0000FF"/>
                        </a:solidFill>
                        <a:latin typeface="Times New Roman"/>
                        <a:ea typeface="Calibri"/>
                        <a:cs typeface="Times New Roman"/>
                      </a:rPr>
                      <m:t>i</m:t>
                    </m:r>
                    <m:r>
                      <m:rPr>
                        <m:nor/>
                      </m:rPr>
                      <a:rPr lang="en-US" sz="2800" b="1" smtClean="0">
                        <a:solidFill>
                          <a:srgbClr val="0000FF"/>
                        </a:solidFill>
                        <a:latin typeface="Times New Roman"/>
                        <a:ea typeface="Calibri"/>
                        <a:cs typeface="Times New Roman"/>
                      </a:rPr>
                      <m:t>. </m:t>
                    </m:r>
                    <m:r>
                      <a:rPr lang="en-US" sz="2800" i="1">
                        <a:effectLst/>
                        <a:latin typeface="Cambria Math"/>
                        <a:ea typeface="Calibri"/>
                        <a:cs typeface="Times New Roman"/>
                      </a:rPr>
                      <m:t>𝑛</m:t>
                    </m:r>
                    <m:r>
                      <a:rPr lang="en-US" sz="2800" i="1">
                        <a:effectLst/>
                        <a:latin typeface="Cambria Math"/>
                        <a:ea typeface="Calibri"/>
                        <a:cs typeface="Times New Roman"/>
                      </a:rPr>
                      <m:t>(</m:t>
                    </m:r>
                    <m:r>
                      <a:rPr lang="en-US" sz="2800" i="1">
                        <a:effectLst/>
                        <a:latin typeface="Cambria Math"/>
                        <a:ea typeface="Calibri"/>
                        <a:cs typeface="Times New Roman"/>
                      </a:rPr>
                      <m:t>𝛺</m:t>
                    </m:r>
                    <m:r>
                      <a:rPr lang="en-US" sz="2800" i="1">
                        <a:effectLst/>
                        <a:latin typeface="Cambria Math"/>
                        <a:ea typeface="Calibri"/>
                        <a:cs typeface="Times New Roman"/>
                      </a:rPr>
                      <m:t>)=</m:t>
                    </m:r>
                  </m:oMath>
                </a14:m>
                <a:r>
                  <a:rPr lang="en-US" sz="2800">
                    <a:effectLst/>
                    <a:latin typeface="Times New Roman"/>
                    <a:ea typeface="Calibri"/>
                    <a:cs typeface="Times New Roman"/>
                  </a:rPr>
                  <a:t>  </a:t>
                </a:r>
                <a14:m>
                  <m:oMath xmlns:m="http://schemas.openxmlformats.org/officeDocument/2006/math">
                    <m:sSubSup>
                      <m:sSubSupPr>
                        <m:ctrlPr>
                          <a:rPr lang="vi-VN" sz="2800" i="1">
                            <a:effectLst/>
                            <a:latin typeface="Cambria Math"/>
                            <a:ea typeface="Calibri"/>
                            <a:cs typeface="Times New Roman"/>
                          </a:rPr>
                        </m:ctrlPr>
                      </m:sSubSupPr>
                      <m:e>
                        <m:r>
                          <a:rPr lang="en-US" sz="2800" i="1">
                            <a:effectLst/>
                            <a:latin typeface="Cambria Math"/>
                            <a:ea typeface="Calibri"/>
                            <a:cs typeface="Times New Roman"/>
                          </a:rPr>
                          <m:t>𝐶</m:t>
                        </m:r>
                      </m:e>
                      <m:sub>
                        <m:r>
                          <a:rPr lang="en-US" sz="2800" i="1">
                            <a:effectLst/>
                            <a:latin typeface="Cambria Math"/>
                            <a:ea typeface="Calibri"/>
                            <a:cs typeface="Times New Roman"/>
                          </a:rPr>
                          <m:t>15</m:t>
                        </m:r>
                      </m:sub>
                      <m:sup>
                        <m:r>
                          <a:rPr lang="en-US" sz="2800" i="1">
                            <a:effectLst/>
                            <a:latin typeface="Cambria Math"/>
                            <a:ea typeface="Calibri"/>
                            <a:cs typeface="Times New Roman"/>
                          </a:rPr>
                          <m:t>3</m:t>
                        </m:r>
                      </m:sup>
                    </m:sSubSup>
                  </m:oMath>
                </a14:m>
                <a:r>
                  <a:rPr lang="en-US" sz="2800">
                    <a:effectLst/>
                    <a:latin typeface="Times New Roman"/>
                    <a:ea typeface="Calibri"/>
                    <a:cs typeface="Times New Roman"/>
                  </a:rPr>
                  <a:t> = 455</a:t>
                </a:r>
                <a:endParaRPr lang="vi-VN" sz="2800">
                  <a:effectLst/>
                  <a:latin typeface="Calibri"/>
                  <a:ea typeface="Calibri"/>
                  <a:cs typeface="Times New Roman"/>
                </a:endParaRPr>
              </a:p>
              <a:p>
                <a:pPr algn="just">
                  <a:lnSpc>
                    <a:spcPct val="115000"/>
                  </a:lnSpc>
                  <a:spcBef>
                    <a:spcPts val="240"/>
                  </a:spcBef>
                  <a:spcAft>
                    <a:spcPts val="240"/>
                  </a:spcAft>
                  <a:tabLst>
                    <a:tab pos="182880" algn="l"/>
                    <a:tab pos="346710" algn="l"/>
                  </a:tabLst>
                </a:pPr>
                <a:r>
                  <a:rPr lang="en-US" sz="2800">
                    <a:effectLst/>
                    <a:latin typeface="Times New Roman"/>
                    <a:ea typeface="Calibri"/>
                    <a:cs typeface="Times New Roman"/>
                  </a:rPr>
                  <a:t>Gọi A là biến cố " trong 3 viên bi lấy ra có ít nhất một viên bi đỏ". </a:t>
                </a:r>
                <a:endParaRPr lang="vi-VN" sz="2800">
                  <a:effectLst/>
                  <a:latin typeface="Calibri"/>
                  <a:ea typeface="Calibri"/>
                  <a:cs typeface="Times New Roman"/>
                </a:endParaRPr>
              </a:p>
              <a:p>
                <a:pPr algn="just">
                  <a:lnSpc>
                    <a:spcPct val="115000"/>
                  </a:lnSpc>
                  <a:spcBef>
                    <a:spcPts val="240"/>
                  </a:spcBef>
                  <a:spcAft>
                    <a:spcPts val="240"/>
                  </a:spcAft>
                  <a:tabLst>
                    <a:tab pos="182880" algn="l"/>
                    <a:tab pos="346710" algn="l"/>
                  </a:tabLst>
                </a:pPr>
                <a:r>
                  <a:rPr lang="en-US" sz="2800">
                    <a:effectLst/>
                    <a:latin typeface="Times New Roman"/>
                    <a:ea typeface="Calibri"/>
                    <a:cs typeface="Times New Roman"/>
                  </a:rPr>
                  <a:t>Các trường hợp thuận lợi cho biến cố A:</a:t>
                </a:r>
                <a:endParaRPr lang="vi-VN" sz="2800">
                  <a:effectLst/>
                  <a:latin typeface="Calibri"/>
                  <a:ea typeface="Calibri"/>
                  <a:cs typeface="Times New Roman"/>
                </a:endParaRPr>
              </a:p>
              <a:p>
                <a:pPr algn="just">
                  <a:lnSpc>
                    <a:spcPct val="115000"/>
                  </a:lnSpc>
                  <a:spcBef>
                    <a:spcPts val="240"/>
                  </a:spcBef>
                  <a:spcAft>
                    <a:spcPts val="240"/>
                  </a:spcAft>
                  <a:tabLst>
                    <a:tab pos="182880" algn="l"/>
                    <a:tab pos="346710" algn="l"/>
                  </a:tabLst>
                </a:pPr>
                <a:r>
                  <a:rPr lang="en-US" sz="2800">
                    <a:effectLst/>
                    <a:latin typeface="Times New Roman"/>
                    <a:ea typeface="Calibri"/>
                    <a:cs typeface="Times New Roman"/>
                  </a:rPr>
                  <a:t>Trường hợp 1: Lấy được 1 bi đỏ và 2 bi xanh, số cách lấy:  </a:t>
                </a:r>
                <a14:m>
                  <m:oMath xmlns:m="http://schemas.openxmlformats.org/officeDocument/2006/math">
                    <m:sSubSup>
                      <m:sSubSupPr>
                        <m:ctrlPr>
                          <a:rPr lang="vi-VN" sz="2800" i="1">
                            <a:effectLst/>
                            <a:latin typeface="Cambria Math"/>
                            <a:ea typeface="Calibri"/>
                            <a:cs typeface="Times New Roman"/>
                          </a:rPr>
                        </m:ctrlPr>
                      </m:sSubSupPr>
                      <m:e>
                        <m:r>
                          <a:rPr lang="en-US" sz="2800" i="1">
                            <a:effectLst/>
                            <a:latin typeface="Cambria Math"/>
                            <a:ea typeface="Calibri"/>
                            <a:cs typeface="Times New Roman"/>
                          </a:rPr>
                          <m:t>𝐶</m:t>
                        </m:r>
                      </m:e>
                      <m:sub>
                        <m:r>
                          <a:rPr lang="en-US" sz="2800" i="1">
                            <a:effectLst/>
                            <a:latin typeface="Cambria Math"/>
                            <a:ea typeface="Calibri"/>
                            <a:cs typeface="Times New Roman"/>
                          </a:rPr>
                          <m:t>8</m:t>
                        </m:r>
                      </m:sub>
                      <m:sup>
                        <m:r>
                          <a:rPr lang="en-US" sz="2800" i="1">
                            <a:effectLst/>
                            <a:latin typeface="Cambria Math"/>
                            <a:ea typeface="Calibri"/>
                            <a:cs typeface="Times New Roman"/>
                          </a:rPr>
                          <m:t>1</m:t>
                        </m:r>
                      </m:sup>
                    </m:sSubSup>
                    <m:r>
                      <a:rPr lang="en-US" sz="2800" i="1">
                        <a:effectLst/>
                        <a:latin typeface="Cambria Math"/>
                        <a:ea typeface="Calibri"/>
                        <a:cs typeface="Times New Roman"/>
                      </a:rPr>
                      <m:t>.</m:t>
                    </m:r>
                    <m:sSubSup>
                      <m:sSubSupPr>
                        <m:ctrlPr>
                          <a:rPr lang="vi-VN" sz="2800" i="1">
                            <a:effectLst/>
                            <a:latin typeface="Cambria Math"/>
                            <a:ea typeface="Calibri"/>
                            <a:cs typeface="Times New Roman"/>
                          </a:rPr>
                        </m:ctrlPr>
                      </m:sSubSupPr>
                      <m:e>
                        <m:r>
                          <a:rPr lang="en-US" sz="2800" i="1">
                            <a:effectLst/>
                            <a:latin typeface="Cambria Math"/>
                            <a:ea typeface="Calibri"/>
                            <a:cs typeface="Times New Roman"/>
                          </a:rPr>
                          <m:t>𝐶</m:t>
                        </m:r>
                      </m:e>
                      <m:sub>
                        <m:r>
                          <a:rPr lang="en-US" sz="2800" i="1">
                            <a:effectLst/>
                            <a:latin typeface="Cambria Math"/>
                            <a:ea typeface="Calibri"/>
                            <a:cs typeface="Times New Roman"/>
                          </a:rPr>
                          <m:t>7</m:t>
                        </m:r>
                      </m:sub>
                      <m:sup>
                        <m:r>
                          <a:rPr lang="en-US" sz="2800" i="1">
                            <a:effectLst/>
                            <a:latin typeface="Cambria Math"/>
                            <a:ea typeface="Calibri"/>
                            <a:cs typeface="Times New Roman"/>
                          </a:rPr>
                          <m:t>2</m:t>
                        </m:r>
                      </m:sup>
                    </m:sSubSup>
                  </m:oMath>
                </a14:m>
                <a:r>
                  <a:rPr lang="en-US" sz="2800">
                    <a:effectLst/>
                    <a:latin typeface="Times New Roman"/>
                    <a:ea typeface="Calibri"/>
                    <a:cs typeface="Times New Roman"/>
                  </a:rPr>
                  <a:t> </a:t>
                </a:r>
                <a:endParaRPr lang="vi-VN" sz="2800">
                  <a:effectLst/>
                  <a:latin typeface="Calibri"/>
                  <a:ea typeface="Calibri"/>
                  <a:cs typeface="Times New Roman"/>
                </a:endParaRPr>
              </a:p>
              <a:p>
                <a:pPr algn="just">
                  <a:lnSpc>
                    <a:spcPct val="115000"/>
                  </a:lnSpc>
                  <a:spcBef>
                    <a:spcPts val="240"/>
                  </a:spcBef>
                  <a:spcAft>
                    <a:spcPts val="240"/>
                  </a:spcAft>
                  <a:tabLst>
                    <a:tab pos="182880" algn="l"/>
                    <a:tab pos="346710" algn="l"/>
                  </a:tabLst>
                </a:pPr>
                <a:r>
                  <a:rPr lang="en-US" sz="2800">
                    <a:effectLst/>
                    <a:latin typeface="Times New Roman"/>
                    <a:ea typeface="Calibri"/>
                    <a:cs typeface="Times New Roman"/>
                  </a:rPr>
                  <a:t>Trường hợp 2: Lấy được 2 bi đỏ và 1 bi xanh, số cách lấy: </a:t>
                </a:r>
                <a14:m>
                  <m:oMath xmlns:m="http://schemas.openxmlformats.org/officeDocument/2006/math">
                    <m:sSubSup>
                      <m:sSubSupPr>
                        <m:ctrlPr>
                          <a:rPr lang="vi-VN" sz="2800" i="1">
                            <a:effectLst/>
                            <a:latin typeface="Cambria Math"/>
                            <a:ea typeface="Calibri"/>
                            <a:cs typeface="Times New Roman"/>
                          </a:rPr>
                        </m:ctrlPr>
                      </m:sSubSupPr>
                      <m:e>
                        <m:r>
                          <a:rPr lang="en-US" sz="2800" i="1">
                            <a:effectLst/>
                            <a:latin typeface="Cambria Math"/>
                            <a:ea typeface="Calibri"/>
                            <a:cs typeface="Times New Roman"/>
                          </a:rPr>
                          <m:t>𝐶</m:t>
                        </m:r>
                      </m:e>
                      <m:sub>
                        <m:r>
                          <a:rPr lang="en-US" sz="2800" i="1">
                            <a:effectLst/>
                            <a:latin typeface="Cambria Math"/>
                            <a:ea typeface="Calibri"/>
                            <a:cs typeface="Times New Roman"/>
                          </a:rPr>
                          <m:t>8</m:t>
                        </m:r>
                      </m:sub>
                      <m:sup>
                        <m:r>
                          <a:rPr lang="en-US" sz="2800" i="1">
                            <a:effectLst/>
                            <a:latin typeface="Cambria Math"/>
                            <a:ea typeface="Calibri"/>
                            <a:cs typeface="Times New Roman"/>
                          </a:rPr>
                          <m:t>2</m:t>
                        </m:r>
                      </m:sup>
                    </m:sSubSup>
                    <m:r>
                      <a:rPr lang="en-US" sz="2800" i="1">
                        <a:effectLst/>
                        <a:latin typeface="Cambria Math"/>
                        <a:ea typeface="Calibri"/>
                        <a:cs typeface="Times New Roman"/>
                      </a:rPr>
                      <m:t>.</m:t>
                    </m:r>
                    <m:sSubSup>
                      <m:sSubSupPr>
                        <m:ctrlPr>
                          <a:rPr lang="vi-VN" sz="2800" i="1">
                            <a:effectLst/>
                            <a:latin typeface="Cambria Math"/>
                            <a:ea typeface="Calibri"/>
                            <a:cs typeface="Times New Roman"/>
                          </a:rPr>
                        </m:ctrlPr>
                      </m:sSubSupPr>
                      <m:e>
                        <m:r>
                          <a:rPr lang="en-US" sz="2800" i="1">
                            <a:effectLst/>
                            <a:latin typeface="Cambria Math"/>
                            <a:ea typeface="Calibri"/>
                            <a:cs typeface="Times New Roman"/>
                          </a:rPr>
                          <m:t>𝐶</m:t>
                        </m:r>
                      </m:e>
                      <m:sub>
                        <m:r>
                          <a:rPr lang="en-US" sz="2800" i="1">
                            <a:effectLst/>
                            <a:latin typeface="Cambria Math"/>
                            <a:ea typeface="Calibri"/>
                            <a:cs typeface="Times New Roman"/>
                          </a:rPr>
                          <m:t>7</m:t>
                        </m:r>
                      </m:sub>
                      <m:sup>
                        <m:r>
                          <a:rPr lang="en-US" sz="2800" i="1">
                            <a:effectLst/>
                            <a:latin typeface="Cambria Math"/>
                            <a:ea typeface="Calibri"/>
                            <a:cs typeface="Times New Roman"/>
                          </a:rPr>
                          <m:t>1</m:t>
                        </m:r>
                      </m:sup>
                    </m:sSubSup>
                  </m:oMath>
                </a14:m>
                <a:r>
                  <a:rPr lang="en-US" sz="2800">
                    <a:effectLst/>
                    <a:latin typeface="Times New Roman"/>
                    <a:ea typeface="Calibri"/>
                    <a:cs typeface="Times New Roman"/>
                  </a:rPr>
                  <a:t> </a:t>
                </a:r>
                <a:endParaRPr lang="vi-VN" sz="2800">
                  <a:effectLst/>
                  <a:latin typeface="Calibri"/>
                  <a:ea typeface="Calibri"/>
                  <a:cs typeface="Times New Roman"/>
                </a:endParaRPr>
              </a:p>
              <a:p>
                <a:pPr algn="just">
                  <a:lnSpc>
                    <a:spcPct val="115000"/>
                  </a:lnSpc>
                  <a:spcBef>
                    <a:spcPts val="240"/>
                  </a:spcBef>
                  <a:spcAft>
                    <a:spcPts val="240"/>
                  </a:spcAft>
                  <a:tabLst>
                    <a:tab pos="182880" algn="l"/>
                    <a:tab pos="346710" algn="l"/>
                  </a:tabLst>
                </a:pPr>
                <a:r>
                  <a:rPr lang="en-US" sz="2800">
                    <a:effectLst/>
                    <a:latin typeface="Times New Roman"/>
                    <a:ea typeface="Calibri"/>
                    <a:cs typeface="Times New Roman"/>
                  </a:rPr>
                  <a:t>Trường hợp 3: Lấy được 3 bi đỏ, số cách lấy: </a:t>
                </a:r>
                <a14:m>
                  <m:oMath xmlns:m="http://schemas.openxmlformats.org/officeDocument/2006/math">
                    <m:sSubSup>
                      <m:sSubSupPr>
                        <m:ctrlPr>
                          <a:rPr lang="vi-VN" sz="2800" i="1">
                            <a:effectLst/>
                            <a:latin typeface="Cambria Math"/>
                            <a:ea typeface="Calibri"/>
                            <a:cs typeface="Times New Roman"/>
                          </a:rPr>
                        </m:ctrlPr>
                      </m:sSubSupPr>
                      <m:e>
                        <m:r>
                          <a:rPr lang="en-US" sz="2800" i="1">
                            <a:effectLst/>
                            <a:latin typeface="Cambria Math"/>
                            <a:ea typeface="Calibri"/>
                            <a:cs typeface="Times New Roman"/>
                          </a:rPr>
                          <m:t>𝐶</m:t>
                        </m:r>
                      </m:e>
                      <m:sub>
                        <m:r>
                          <a:rPr lang="en-US" sz="2800" i="1">
                            <a:effectLst/>
                            <a:latin typeface="Cambria Math"/>
                            <a:ea typeface="Calibri"/>
                            <a:cs typeface="Times New Roman"/>
                          </a:rPr>
                          <m:t>8</m:t>
                        </m:r>
                      </m:sub>
                      <m:sup>
                        <m:r>
                          <a:rPr lang="en-US" sz="2800" i="1">
                            <a:effectLst/>
                            <a:latin typeface="Cambria Math"/>
                            <a:ea typeface="Calibri"/>
                            <a:cs typeface="Times New Roman"/>
                          </a:rPr>
                          <m:t>3</m:t>
                        </m:r>
                      </m:sup>
                    </m:sSubSup>
                  </m:oMath>
                </a14:m>
                <a:r>
                  <a:rPr lang="en-US" sz="2800">
                    <a:effectLst/>
                    <a:latin typeface="Times New Roman"/>
                    <a:ea typeface="Calibri"/>
                    <a:cs typeface="Times New Roman"/>
                  </a:rPr>
                  <a:t> </a:t>
                </a:r>
                <a:endParaRPr lang="vi-VN" sz="2800">
                  <a:effectLst/>
                  <a:latin typeface="Calibri"/>
                  <a:ea typeface="Calibri"/>
                  <a:cs typeface="Times New Roman"/>
                </a:endParaRPr>
              </a:p>
              <a:p>
                <a:pPr algn="just">
                  <a:lnSpc>
                    <a:spcPct val="115000"/>
                  </a:lnSpc>
                  <a:spcBef>
                    <a:spcPts val="240"/>
                  </a:spcBef>
                  <a:spcAft>
                    <a:spcPts val="240"/>
                  </a:spcAft>
                  <a:tabLst>
                    <a:tab pos="182880" algn="l"/>
                    <a:tab pos="346710" algn="l"/>
                  </a:tabLst>
                </a:pPr>
                <a:r>
                  <a:rPr lang="en-US" sz="2800">
                    <a:effectLst/>
                    <a:latin typeface="Times New Roman"/>
                    <a:ea typeface="Calibri"/>
                    <a:cs typeface="Times New Roman"/>
                  </a:rPr>
                  <a:t>Số phần tử của A là </a:t>
                </a:r>
                <a14:m>
                  <m:oMath xmlns:m="http://schemas.openxmlformats.org/officeDocument/2006/math">
                    <m:r>
                      <a:rPr lang="en-US" sz="2800" i="1">
                        <a:effectLst/>
                        <a:latin typeface="Cambria Math"/>
                        <a:ea typeface="Calibri"/>
                        <a:cs typeface="Times New Roman"/>
                      </a:rPr>
                      <m:t>𝑛</m:t>
                    </m:r>
                    <m:r>
                      <a:rPr lang="en-US" sz="2800" i="1">
                        <a:effectLst/>
                        <a:latin typeface="Cambria Math"/>
                        <a:ea typeface="Calibri"/>
                        <a:cs typeface="Times New Roman"/>
                      </a:rPr>
                      <m:t>(</m:t>
                    </m:r>
                    <m:r>
                      <a:rPr lang="en-US" sz="2800" i="1">
                        <a:effectLst/>
                        <a:latin typeface="Cambria Math"/>
                        <a:ea typeface="Calibri"/>
                        <a:cs typeface="Times New Roman"/>
                      </a:rPr>
                      <m:t>𝐴</m:t>
                    </m:r>
                    <m:r>
                      <a:rPr lang="en-US" sz="2800" i="1">
                        <a:effectLst/>
                        <a:latin typeface="Cambria Math"/>
                        <a:ea typeface="Calibri"/>
                        <a:cs typeface="Times New Roman"/>
                      </a:rPr>
                      <m:t>)=</m:t>
                    </m:r>
                  </m:oMath>
                </a14:m>
                <a:r>
                  <a:rPr lang="en-US" sz="2800">
                    <a:effectLst/>
                    <a:latin typeface="Times New Roman"/>
                    <a:ea typeface="Calibri"/>
                    <a:cs typeface="Times New Roman"/>
                  </a:rPr>
                  <a:t> </a:t>
                </a:r>
                <a14:m>
                  <m:oMath xmlns:m="http://schemas.openxmlformats.org/officeDocument/2006/math">
                    <m:sSubSup>
                      <m:sSubSupPr>
                        <m:ctrlPr>
                          <a:rPr lang="vi-VN" sz="2800" i="1">
                            <a:effectLst/>
                            <a:latin typeface="Cambria Math"/>
                            <a:ea typeface="Calibri"/>
                            <a:cs typeface="Times New Roman"/>
                          </a:rPr>
                        </m:ctrlPr>
                      </m:sSubSupPr>
                      <m:e>
                        <m:r>
                          <a:rPr lang="en-US" sz="2800" i="1">
                            <a:effectLst/>
                            <a:latin typeface="Cambria Math"/>
                            <a:ea typeface="Calibri"/>
                            <a:cs typeface="Times New Roman"/>
                          </a:rPr>
                          <m:t>𝐶</m:t>
                        </m:r>
                      </m:e>
                      <m:sub>
                        <m:r>
                          <a:rPr lang="en-US" sz="2800" i="1">
                            <a:effectLst/>
                            <a:latin typeface="Cambria Math"/>
                            <a:ea typeface="Calibri"/>
                            <a:cs typeface="Times New Roman"/>
                          </a:rPr>
                          <m:t>8</m:t>
                        </m:r>
                      </m:sub>
                      <m:sup>
                        <m:r>
                          <a:rPr lang="en-US" sz="2800" i="1">
                            <a:effectLst/>
                            <a:latin typeface="Cambria Math"/>
                            <a:ea typeface="Calibri"/>
                            <a:cs typeface="Times New Roman"/>
                          </a:rPr>
                          <m:t>1</m:t>
                        </m:r>
                      </m:sup>
                    </m:sSubSup>
                    <m:r>
                      <a:rPr lang="en-US" sz="2800" i="1">
                        <a:effectLst/>
                        <a:latin typeface="Cambria Math"/>
                        <a:ea typeface="Calibri"/>
                        <a:cs typeface="Times New Roman"/>
                      </a:rPr>
                      <m:t>.</m:t>
                    </m:r>
                    <m:sSubSup>
                      <m:sSubSupPr>
                        <m:ctrlPr>
                          <a:rPr lang="vi-VN" sz="2800" i="1">
                            <a:effectLst/>
                            <a:latin typeface="Cambria Math"/>
                            <a:ea typeface="Calibri"/>
                            <a:cs typeface="Times New Roman"/>
                          </a:rPr>
                        </m:ctrlPr>
                      </m:sSubSupPr>
                      <m:e>
                        <m:r>
                          <a:rPr lang="en-US" sz="2800" i="1">
                            <a:effectLst/>
                            <a:latin typeface="Cambria Math"/>
                            <a:ea typeface="Calibri"/>
                            <a:cs typeface="Times New Roman"/>
                          </a:rPr>
                          <m:t>𝐶</m:t>
                        </m:r>
                      </m:e>
                      <m:sub>
                        <m:r>
                          <a:rPr lang="en-US" sz="2800" i="1">
                            <a:effectLst/>
                            <a:latin typeface="Cambria Math"/>
                            <a:ea typeface="Calibri"/>
                            <a:cs typeface="Times New Roman"/>
                          </a:rPr>
                          <m:t>7</m:t>
                        </m:r>
                      </m:sub>
                      <m:sup>
                        <m:r>
                          <a:rPr lang="en-US" sz="2800" i="1">
                            <a:effectLst/>
                            <a:latin typeface="Cambria Math"/>
                            <a:ea typeface="Calibri"/>
                            <a:cs typeface="Times New Roman"/>
                          </a:rPr>
                          <m:t>2</m:t>
                        </m:r>
                      </m:sup>
                    </m:sSubSup>
                  </m:oMath>
                </a14:m>
                <a:r>
                  <a:rPr lang="en-US" sz="2800">
                    <a:effectLst/>
                    <a:latin typeface="Times New Roman"/>
                    <a:ea typeface="Calibri"/>
                    <a:cs typeface="Times New Roman"/>
                  </a:rPr>
                  <a:t>+</a:t>
                </a:r>
                <a14:m>
                  <m:oMath xmlns:m="http://schemas.openxmlformats.org/officeDocument/2006/math">
                    <m:sSubSup>
                      <m:sSubSupPr>
                        <m:ctrlPr>
                          <a:rPr lang="vi-VN" sz="2800" i="1">
                            <a:effectLst/>
                            <a:latin typeface="Cambria Math"/>
                            <a:ea typeface="Calibri"/>
                            <a:cs typeface="Times New Roman"/>
                          </a:rPr>
                        </m:ctrlPr>
                      </m:sSubSupPr>
                      <m:e>
                        <m:r>
                          <a:rPr lang="en-US" sz="2800" i="1">
                            <a:effectLst/>
                            <a:latin typeface="Cambria Math"/>
                            <a:ea typeface="Calibri"/>
                            <a:cs typeface="Times New Roman"/>
                          </a:rPr>
                          <m:t>𝐶</m:t>
                        </m:r>
                      </m:e>
                      <m:sub>
                        <m:r>
                          <a:rPr lang="en-US" sz="2800" i="1">
                            <a:effectLst/>
                            <a:latin typeface="Cambria Math"/>
                            <a:ea typeface="Calibri"/>
                            <a:cs typeface="Times New Roman"/>
                          </a:rPr>
                          <m:t>8</m:t>
                        </m:r>
                      </m:sub>
                      <m:sup>
                        <m:r>
                          <a:rPr lang="en-US" sz="2800" i="1">
                            <a:effectLst/>
                            <a:latin typeface="Cambria Math"/>
                            <a:ea typeface="Calibri"/>
                            <a:cs typeface="Times New Roman"/>
                          </a:rPr>
                          <m:t>2</m:t>
                        </m:r>
                      </m:sup>
                    </m:sSubSup>
                    <m:r>
                      <a:rPr lang="en-US" sz="2800" i="1">
                        <a:effectLst/>
                        <a:latin typeface="Cambria Math"/>
                        <a:ea typeface="Calibri"/>
                        <a:cs typeface="Times New Roman"/>
                      </a:rPr>
                      <m:t>.</m:t>
                    </m:r>
                    <m:sSubSup>
                      <m:sSubSupPr>
                        <m:ctrlPr>
                          <a:rPr lang="vi-VN" sz="2800" i="1">
                            <a:effectLst/>
                            <a:latin typeface="Cambria Math"/>
                            <a:ea typeface="Calibri"/>
                            <a:cs typeface="Times New Roman"/>
                          </a:rPr>
                        </m:ctrlPr>
                      </m:sSubSupPr>
                      <m:e>
                        <m:r>
                          <a:rPr lang="en-US" sz="2800" i="1">
                            <a:effectLst/>
                            <a:latin typeface="Cambria Math"/>
                            <a:ea typeface="Calibri"/>
                            <a:cs typeface="Times New Roman"/>
                          </a:rPr>
                          <m:t>𝐶</m:t>
                        </m:r>
                      </m:e>
                      <m:sub>
                        <m:r>
                          <a:rPr lang="en-US" sz="2800" i="1">
                            <a:effectLst/>
                            <a:latin typeface="Cambria Math"/>
                            <a:ea typeface="Calibri"/>
                            <a:cs typeface="Times New Roman"/>
                          </a:rPr>
                          <m:t>7</m:t>
                        </m:r>
                      </m:sub>
                      <m:sup>
                        <m:r>
                          <a:rPr lang="en-US" sz="2800" i="1">
                            <a:effectLst/>
                            <a:latin typeface="Cambria Math"/>
                            <a:ea typeface="Calibri"/>
                            <a:cs typeface="Times New Roman"/>
                          </a:rPr>
                          <m:t>1</m:t>
                        </m:r>
                      </m:sup>
                    </m:sSubSup>
                  </m:oMath>
                </a14:m>
                <a:r>
                  <a:rPr lang="en-US" sz="2800">
                    <a:effectLst/>
                    <a:latin typeface="Times New Roman"/>
                    <a:ea typeface="Calibri"/>
                    <a:cs typeface="Times New Roman"/>
                  </a:rPr>
                  <a:t>+</a:t>
                </a:r>
                <a14:m>
                  <m:oMath xmlns:m="http://schemas.openxmlformats.org/officeDocument/2006/math">
                    <m:sSubSup>
                      <m:sSubSupPr>
                        <m:ctrlPr>
                          <a:rPr lang="vi-VN" sz="2800" i="1">
                            <a:effectLst/>
                            <a:latin typeface="Cambria Math"/>
                            <a:ea typeface="Calibri"/>
                            <a:cs typeface="Times New Roman"/>
                          </a:rPr>
                        </m:ctrlPr>
                      </m:sSubSupPr>
                      <m:e>
                        <m:r>
                          <a:rPr lang="en-US" sz="2800" i="1">
                            <a:effectLst/>
                            <a:latin typeface="Cambria Math"/>
                            <a:ea typeface="Calibri"/>
                            <a:cs typeface="Times New Roman"/>
                          </a:rPr>
                          <m:t>𝐶</m:t>
                        </m:r>
                      </m:e>
                      <m:sub>
                        <m:r>
                          <a:rPr lang="en-US" sz="2800" i="1">
                            <a:effectLst/>
                            <a:latin typeface="Cambria Math"/>
                            <a:ea typeface="Calibri"/>
                            <a:cs typeface="Times New Roman"/>
                          </a:rPr>
                          <m:t>8</m:t>
                        </m:r>
                      </m:sub>
                      <m:sup>
                        <m:r>
                          <a:rPr lang="en-US" sz="2800" i="1">
                            <a:effectLst/>
                            <a:latin typeface="Cambria Math"/>
                            <a:ea typeface="Calibri"/>
                            <a:cs typeface="Times New Roman"/>
                          </a:rPr>
                          <m:t>3</m:t>
                        </m:r>
                      </m:sup>
                    </m:sSubSup>
                  </m:oMath>
                </a14:m>
                <a:r>
                  <a:rPr lang="en-US" sz="2800">
                    <a:effectLst/>
                    <a:latin typeface="Times New Roman"/>
                    <a:ea typeface="Calibri"/>
                    <a:cs typeface="Times New Roman"/>
                  </a:rPr>
                  <a:t> = 420</a:t>
                </a:r>
                <a:endParaRPr lang="vi-VN" sz="2800">
                  <a:effectLst/>
                  <a:latin typeface="Calibri"/>
                  <a:ea typeface="Calibri"/>
                  <a:cs typeface="Times New Roman"/>
                </a:endParaRPr>
              </a:p>
              <a:p>
                <a:pPr algn="just">
                  <a:lnSpc>
                    <a:spcPct val="115000"/>
                  </a:lnSpc>
                  <a:spcBef>
                    <a:spcPts val="240"/>
                  </a:spcBef>
                  <a:spcAft>
                    <a:spcPts val="240"/>
                  </a:spcAft>
                  <a:tabLst>
                    <a:tab pos="182880" algn="l"/>
                    <a:tab pos="346710" algn="l"/>
                  </a:tabLst>
                </a:pPr>
                <a:r>
                  <a:rPr lang="en-US" sz="2800">
                    <a:effectLst/>
                    <a:latin typeface="Times New Roman"/>
                    <a:ea typeface="Calibri"/>
                    <a:cs typeface="Times New Roman"/>
                  </a:rPr>
                  <a:t>Vậy </a:t>
                </a:r>
                <a14:m>
                  <m:oMath xmlns:m="http://schemas.openxmlformats.org/officeDocument/2006/math">
                    <m:r>
                      <a:rPr lang="en-US" sz="2800" i="1">
                        <a:effectLst/>
                        <a:latin typeface="Cambria Math"/>
                        <a:ea typeface="Calibri"/>
                        <a:cs typeface="Times New Roman"/>
                      </a:rPr>
                      <m:t>𝑃</m:t>
                    </m:r>
                    <m:d>
                      <m:dPr>
                        <m:ctrlPr>
                          <a:rPr lang="vi-VN" sz="2800" i="1">
                            <a:effectLst/>
                            <a:latin typeface="Cambria Math"/>
                            <a:ea typeface="Calibri"/>
                            <a:cs typeface="Times New Roman"/>
                          </a:rPr>
                        </m:ctrlPr>
                      </m:dPr>
                      <m:e>
                        <m:r>
                          <a:rPr lang="en-US" sz="2800" i="1">
                            <a:effectLst/>
                            <a:latin typeface="Cambria Math"/>
                            <a:ea typeface="Calibri"/>
                            <a:cs typeface="Times New Roman"/>
                          </a:rPr>
                          <m:t>𝐴</m:t>
                        </m:r>
                      </m:e>
                    </m:d>
                    <m:r>
                      <a:rPr lang="en-US" sz="2800" i="1">
                        <a:effectLst/>
                        <a:latin typeface="Cambria Math"/>
                        <a:ea typeface="Calibri"/>
                        <a:cs typeface="Times New Roman"/>
                      </a:rPr>
                      <m:t>=</m:t>
                    </m:r>
                    <m:f>
                      <m:fPr>
                        <m:ctrlPr>
                          <a:rPr lang="vi-VN" sz="2800" i="1">
                            <a:effectLst/>
                            <a:latin typeface="Cambria Math"/>
                            <a:ea typeface="Calibri"/>
                            <a:cs typeface="Times New Roman"/>
                          </a:rPr>
                        </m:ctrlPr>
                      </m:fPr>
                      <m:num>
                        <m:r>
                          <a:rPr lang="en-US" sz="2800" i="1">
                            <a:effectLst/>
                            <a:latin typeface="Cambria Math"/>
                            <a:ea typeface="Calibri"/>
                            <a:cs typeface="Times New Roman"/>
                          </a:rPr>
                          <m:t>𝑛</m:t>
                        </m:r>
                        <m:d>
                          <m:dPr>
                            <m:ctrlPr>
                              <a:rPr lang="vi-VN" sz="2800" i="1">
                                <a:effectLst/>
                                <a:latin typeface="Cambria Math"/>
                                <a:ea typeface="Calibri"/>
                                <a:cs typeface="Times New Roman"/>
                              </a:rPr>
                            </m:ctrlPr>
                          </m:dPr>
                          <m:e>
                            <m:r>
                              <a:rPr lang="en-US" sz="2800" i="1">
                                <a:effectLst/>
                                <a:latin typeface="Cambria Math"/>
                                <a:ea typeface="Calibri"/>
                                <a:cs typeface="Times New Roman"/>
                              </a:rPr>
                              <m:t>𝐴</m:t>
                            </m:r>
                          </m:e>
                        </m:d>
                      </m:num>
                      <m:den>
                        <m:r>
                          <a:rPr lang="en-US" sz="2800" i="1">
                            <a:effectLst/>
                            <a:latin typeface="Cambria Math"/>
                            <a:ea typeface="Calibri"/>
                            <a:cs typeface="Times New Roman"/>
                          </a:rPr>
                          <m:t>𝑛</m:t>
                        </m:r>
                        <m:d>
                          <m:dPr>
                            <m:ctrlPr>
                              <a:rPr lang="vi-VN" sz="2800" i="1">
                                <a:effectLst/>
                                <a:latin typeface="Cambria Math"/>
                                <a:ea typeface="Calibri"/>
                                <a:cs typeface="Times New Roman"/>
                              </a:rPr>
                            </m:ctrlPr>
                          </m:dPr>
                          <m:e>
                            <m:r>
                              <a:rPr lang="en-US" sz="2800" i="1">
                                <a:effectLst/>
                                <a:latin typeface="Cambria Math"/>
                                <a:ea typeface="Calibri"/>
                                <a:cs typeface="Times New Roman"/>
                              </a:rPr>
                              <m:t>𝛺</m:t>
                            </m:r>
                          </m:e>
                        </m:d>
                      </m:den>
                    </m:f>
                    <m:r>
                      <a:rPr lang="en-US" sz="2800" i="1">
                        <a:effectLst/>
                        <a:latin typeface="Cambria Math"/>
                        <a:ea typeface="Calibri"/>
                        <a:cs typeface="Times New Roman"/>
                      </a:rPr>
                      <m:t>=</m:t>
                    </m:r>
                    <m:f>
                      <m:fPr>
                        <m:ctrlPr>
                          <a:rPr lang="vi-VN" sz="2800" i="1">
                            <a:effectLst/>
                            <a:latin typeface="Cambria Math"/>
                            <a:ea typeface="Calibri"/>
                            <a:cs typeface="Times New Roman"/>
                          </a:rPr>
                        </m:ctrlPr>
                      </m:fPr>
                      <m:num>
                        <m:r>
                          <a:rPr lang="en-US" sz="2800" i="1">
                            <a:effectLst/>
                            <a:latin typeface="Cambria Math"/>
                            <a:ea typeface="Calibri"/>
                            <a:cs typeface="Times New Roman"/>
                          </a:rPr>
                          <m:t>420</m:t>
                        </m:r>
                      </m:num>
                      <m:den>
                        <m:r>
                          <a:rPr lang="en-US" sz="2800" i="1">
                            <a:effectLst/>
                            <a:latin typeface="Cambria Math"/>
                            <a:ea typeface="Calibri"/>
                            <a:cs typeface="Times New Roman"/>
                          </a:rPr>
                          <m:t>455</m:t>
                        </m:r>
                      </m:den>
                    </m:f>
                    <m:r>
                      <a:rPr lang="en-US" sz="2800" i="1">
                        <a:effectLst/>
                        <a:latin typeface="Cambria Math"/>
                        <a:ea typeface="Calibri"/>
                        <a:cs typeface="Times New Roman"/>
                      </a:rPr>
                      <m:t>=</m:t>
                    </m:r>
                    <m:f>
                      <m:fPr>
                        <m:ctrlPr>
                          <a:rPr lang="vi-VN" sz="2800" i="1">
                            <a:effectLst/>
                            <a:latin typeface="Cambria Math"/>
                            <a:ea typeface="Calibri"/>
                            <a:cs typeface="Times New Roman"/>
                          </a:rPr>
                        </m:ctrlPr>
                      </m:fPr>
                      <m:num>
                        <m:r>
                          <a:rPr lang="en-US" sz="2800" i="1">
                            <a:effectLst/>
                            <a:latin typeface="Cambria Math"/>
                            <a:ea typeface="Calibri"/>
                            <a:cs typeface="Times New Roman"/>
                          </a:rPr>
                          <m:t>12</m:t>
                        </m:r>
                      </m:num>
                      <m:den>
                        <m:r>
                          <a:rPr lang="en-US" sz="2800" i="1">
                            <a:effectLst/>
                            <a:latin typeface="Cambria Math"/>
                            <a:ea typeface="Calibri"/>
                            <a:cs typeface="Times New Roman"/>
                          </a:rPr>
                          <m:t>13</m:t>
                        </m:r>
                      </m:den>
                    </m:f>
                  </m:oMath>
                </a14:m>
                <a:endParaRPr lang="vi-VN" sz="2800">
                  <a:effectLst/>
                  <a:latin typeface="Calibri"/>
                  <a:ea typeface="Calibri"/>
                  <a:cs typeface="Times New Roman"/>
                </a:endParaRPr>
              </a:p>
            </p:txBody>
          </p:sp>
        </mc:Choice>
        <mc:Fallback xmlns="">
          <p:sp>
            <p:nvSpPr>
              <p:cNvPr id="3" name="Hình chữ nhật 2"/>
              <p:cNvSpPr>
                <a:spLocks noRot="1" noChangeAspect="1" noMove="1" noResize="1" noEditPoints="1" noAdjustHandles="1" noChangeArrowheads="1" noChangeShapeType="1" noTextEdit="1"/>
              </p:cNvSpPr>
              <p:nvPr/>
            </p:nvSpPr>
            <p:spPr>
              <a:xfrm>
                <a:off x="106680" y="2085219"/>
                <a:ext cx="12085320" cy="4811189"/>
              </a:xfrm>
              <a:prstGeom prst="rect">
                <a:avLst/>
              </a:prstGeom>
              <a:blipFill rotWithShape="1">
                <a:blip r:embed="rId3"/>
                <a:stretch>
                  <a:fillRect l="-1060" t="-380"/>
                </a:stretch>
              </a:blipFill>
            </p:spPr>
            <p:txBody>
              <a:bodyPr/>
              <a:lstStyle/>
              <a:p>
                <a:r>
                  <a:rPr lang="en-US">
                    <a:noFill/>
                  </a:rPr>
                  <a:t> </a:t>
                </a:r>
              </a:p>
            </p:txBody>
          </p:sp>
        </mc:Fallback>
      </mc:AlternateContent>
      <p:sp>
        <p:nvSpPr>
          <p:cNvPr id="4" name="Oval 3"/>
          <p:cNvSpPr/>
          <p:nvPr/>
        </p:nvSpPr>
        <p:spPr>
          <a:xfrm>
            <a:off x="5121543" y="116995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5"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70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Hình chữ nhật 1"/>
              <p:cNvSpPr/>
              <p:nvPr/>
            </p:nvSpPr>
            <p:spPr>
              <a:xfrm>
                <a:off x="106680" y="121030"/>
                <a:ext cx="11887200" cy="1915781"/>
              </a:xfrm>
              <a:prstGeom prst="rect">
                <a:avLst/>
              </a:prstGeom>
            </p:spPr>
            <p:txBody>
              <a:bodyPr wrap="square">
                <a:spAutoFit/>
              </a:bodyPr>
              <a:lstStyle/>
              <a:p>
                <a:pPr indent="-457200" algn="just">
                  <a:lnSpc>
                    <a:spcPct val="115000"/>
                  </a:lnSpc>
                  <a:spcBef>
                    <a:spcPts val="240"/>
                  </a:spcBef>
                  <a:spcAft>
                    <a:spcPts val="240"/>
                  </a:spcAft>
                  <a:tabLst>
                    <a:tab pos="182880" algn="l"/>
                    <a:tab pos="346710" algn="l"/>
                  </a:tabLst>
                </a:pPr>
                <a:r>
                  <a:rPr lang="en-US" sz="30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âu</a:t>
                </a:r>
                <a:r>
                  <a:rPr lang="en-US" sz="30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9. </a:t>
                </a:r>
                <a:r>
                  <a:rPr lang="nl-NL" sz="3000" smtClean="0">
                    <a:latin typeface="Times New Roman"/>
                    <a:ea typeface="Calibri"/>
                    <a:cs typeface="Times New Roman"/>
                  </a:rPr>
                  <a:t>Bốn </a:t>
                </a:r>
                <a:r>
                  <a:rPr lang="nl-NL" sz="3000">
                    <a:latin typeface="Times New Roman"/>
                    <a:ea typeface="Calibri"/>
                    <a:cs typeface="Times New Roman"/>
                  </a:rPr>
                  <a:t>bạn nam và bốn bạn nữ được xếp ngồi ngẫu nhiên vào 8 ghế xếp thành hai dãy đối diện nhau. Xác suất sao cho nữ ngồi đối diện nhau </a:t>
                </a:r>
                <a:r>
                  <a:rPr lang="nl-NL" sz="3000" smtClean="0">
                    <a:latin typeface="Times New Roman"/>
                    <a:ea typeface="Calibri"/>
                    <a:cs typeface="Times New Roman"/>
                  </a:rPr>
                  <a:t>là</a:t>
                </a:r>
                <a:r>
                  <a:rPr lang="en-GB" sz="3000" smtClean="0">
                    <a:effectLst/>
                    <a:latin typeface="Times New Roman"/>
                    <a:ea typeface="Calibri"/>
                    <a:cs typeface="Times New Roman"/>
                  </a:rPr>
                  <a:t>            </a:t>
                </a:r>
                <a:r>
                  <a:rPr lang="en-GB"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f>
                      <m:fPr>
                        <m:ctrlPr>
                          <a:rPr lang="vi-VN" sz="3000" i="1">
                            <a:effectLst/>
                            <a:latin typeface="Cambria Math"/>
                            <a:ea typeface="Calibri"/>
                            <a:cs typeface="Times New Roman"/>
                          </a:rPr>
                        </m:ctrlPr>
                      </m:fPr>
                      <m:num>
                        <m:r>
                          <a:rPr lang="en-GB" sz="3000" i="1">
                            <a:effectLst/>
                            <a:latin typeface="Cambria Math"/>
                            <a:ea typeface="Calibri"/>
                            <a:cs typeface="Times New Roman"/>
                          </a:rPr>
                          <m:t>3</m:t>
                        </m:r>
                      </m:num>
                      <m:den>
                        <m:r>
                          <a:rPr lang="en-GB" sz="3000" i="1">
                            <a:effectLst/>
                            <a:latin typeface="Cambria Math"/>
                            <a:ea typeface="Calibri"/>
                            <a:cs typeface="Times New Roman"/>
                          </a:rPr>
                          <m:t>4</m:t>
                        </m:r>
                      </m:den>
                    </m:f>
                  </m:oMath>
                </a14:m>
                <a:r>
                  <a:rPr lang="en-GB" sz="3000">
                    <a:effectLst/>
                    <a:latin typeface="Times New Roman"/>
                    <a:ea typeface="Calibri"/>
                    <a:cs typeface="Times New Roman"/>
                  </a:rPr>
                  <a:t>  	</a:t>
                </a:r>
                <a:r>
                  <a:rPr lang="en-GB" sz="3000" smtClean="0">
                    <a:effectLst/>
                    <a:latin typeface="Times New Roman"/>
                    <a:ea typeface="Calibri"/>
                    <a:cs typeface="Times New Roman"/>
                  </a:rPr>
                  <a:t>              </a:t>
                </a:r>
                <a:r>
                  <a:rPr lang="en-GB"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f>
                      <m:fPr>
                        <m:ctrlPr>
                          <a:rPr lang="vi-VN" sz="3000" i="1">
                            <a:effectLst/>
                            <a:latin typeface="Cambria Math"/>
                            <a:ea typeface="Calibri"/>
                            <a:cs typeface="Times New Roman"/>
                          </a:rPr>
                        </m:ctrlPr>
                      </m:fPr>
                      <m:num>
                        <m:r>
                          <a:rPr lang="en-GB" sz="3000" i="1">
                            <a:effectLst/>
                            <a:latin typeface="Cambria Math"/>
                            <a:ea typeface="Calibri"/>
                            <a:cs typeface="Times New Roman"/>
                          </a:rPr>
                          <m:t>1</m:t>
                        </m:r>
                      </m:num>
                      <m:den>
                        <m:r>
                          <a:rPr lang="en-GB" sz="3000" i="1">
                            <a:effectLst/>
                            <a:latin typeface="Cambria Math"/>
                            <a:ea typeface="Calibri"/>
                            <a:cs typeface="Times New Roman"/>
                          </a:rPr>
                          <m:t>2</m:t>
                        </m:r>
                      </m:den>
                    </m:f>
                  </m:oMath>
                </a14:m>
                <a:r>
                  <a:rPr lang="en-GB" sz="3000">
                    <a:effectLst/>
                    <a:latin typeface="Times New Roman"/>
                    <a:ea typeface="Calibri"/>
                    <a:cs typeface="Times New Roman"/>
                  </a:rPr>
                  <a:t> 	             </a:t>
                </a:r>
                <a:r>
                  <a:rPr lang="en-GB"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14:m>
                  <m:oMath xmlns:m="http://schemas.openxmlformats.org/officeDocument/2006/math">
                    <m:f>
                      <m:fPr>
                        <m:ctrlPr>
                          <a:rPr lang="vi-VN" sz="3000" i="1">
                            <a:effectLst/>
                            <a:latin typeface="Cambria Math"/>
                            <a:ea typeface="Calibri"/>
                            <a:cs typeface="Times New Roman"/>
                          </a:rPr>
                        </m:ctrlPr>
                      </m:fPr>
                      <m:num>
                        <m:r>
                          <a:rPr lang="en-GB" sz="3000" i="1">
                            <a:effectLst/>
                            <a:latin typeface="Cambria Math"/>
                            <a:ea typeface="Calibri"/>
                            <a:cs typeface="Times New Roman"/>
                          </a:rPr>
                          <m:t>3</m:t>
                        </m:r>
                      </m:num>
                      <m:den>
                        <m:r>
                          <a:rPr lang="en-GB" sz="3000" i="1">
                            <a:effectLst/>
                            <a:latin typeface="Cambria Math"/>
                            <a:ea typeface="Calibri"/>
                            <a:cs typeface="Times New Roman"/>
                          </a:rPr>
                          <m:t>35</m:t>
                        </m:r>
                      </m:den>
                    </m:f>
                  </m:oMath>
                </a14:m>
                <a:r>
                  <a:rPr lang="en-GB" sz="3000">
                    <a:effectLst/>
                    <a:latin typeface="Times New Roman"/>
                    <a:ea typeface="Calibri"/>
                    <a:cs typeface="Times New Roman"/>
                  </a:rPr>
                  <a:t>              	</a:t>
                </a:r>
                <a:r>
                  <a:rPr lang="en-GB"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t>
                </a:r>
                <a14:m>
                  <m:oMath xmlns:m="http://schemas.openxmlformats.org/officeDocument/2006/math">
                    <m:f>
                      <m:fPr>
                        <m:ctrlPr>
                          <a:rPr lang="vi-VN" sz="3000" i="1">
                            <a:effectLst/>
                            <a:latin typeface="Cambria Math"/>
                            <a:ea typeface="Calibri"/>
                            <a:cs typeface="Times New Roman"/>
                          </a:rPr>
                        </m:ctrlPr>
                      </m:fPr>
                      <m:num>
                        <m:r>
                          <a:rPr lang="en-GB" sz="3000" i="1">
                            <a:effectLst/>
                            <a:latin typeface="Cambria Math"/>
                            <a:ea typeface="Calibri"/>
                            <a:cs typeface="Times New Roman"/>
                          </a:rPr>
                          <m:t>5</m:t>
                        </m:r>
                      </m:num>
                      <m:den>
                        <m:r>
                          <a:rPr lang="en-GB" sz="3000" i="1">
                            <a:effectLst/>
                            <a:latin typeface="Cambria Math"/>
                            <a:ea typeface="Calibri"/>
                            <a:cs typeface="Times New Roman"/>
                          </a:rPr>
                          <m:t>6</m:t>
                        </m:r>
                      </m:den>
                    </m:f>
                  </m:oMath>
                </a14:m>
                <a:r>
                  <a:rPr lang="en-GB" sz="3000">
                    <a:effectLst/>
                    <a:latin typeface="Times New Roman"/>
                    <a:ea typeface="Calibri"/>
                    <a:cs typeface="Times New Roman"/>
                  </a:rPr>
                  <a:t>   </a:t>
                </a:r>
                <a:endParaRPr lang="vi-VN" sz="3000">
                  <a:effectLst/>
                  <a:latin typeface="Calibri"/>
                  <a:ea typeface="Calibri"/>
                  <a:cs typeface="Times New Roman"/>
                </a:endParaRPr>
              </a:p>
            </p:txBody>
          </p:sp>
        </mc:Choice>
        <mc:Fallback xmlns="">
          <p:sp>
            <p:nvSpPr>
              <p:cNvPr id="2" name="Hình chữ nhật 1"/>
              <p:cNvSpPr>
                <a:spLocks noRot="1" noChangeAspect="1" noMove="1" noResize="1" noEditPoints="1" noAdjustHandles="1" noChangeArrowheads="1" noChangeShapeType="1" noTextEdit="1"/>
              </p:cNvSpPr>
              <p:nvPr/>
            </p:nvSpPr>
            <p:spPr>
              <a:xfrm>
                <a:off x="106680" y="121030"/>
                <a:ext cx="11887200" cy="1915781"/>
              </a:xfrm>
              <a:prstGeom prst="rect">
                <a:avLst/>
              </a:prstGeom>
              <a:blipFill rotWithShape="1">
                <a:blip r:embed="rId2"/>
                <a:stretch>
                  <a:fillRect l="-1231" t="-2548" r="-1179" b="-22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Hình chữ nhật 2"/>
              <p:cNvSpPr/>
              <p:nvPr/>
            </p:nvSpPr>
            <p:spPr>
              <a:xfrm>
                <a:off x="60960" y="2158511"/>
                <a:ext cx="12085320" cy="4808432"/>
              </a:xfrm>
              <a:prstGeom prst="rect">
                <a:avLst/>
              </a:prstGeom>
            </p:spPr>
            <p:txBody>
              <a:bodyPr wrap="square">
                <a:spAutoFit/>
              </a:bodyPr>
              <a:lstStyle/>
              <a:p>
                <a:pPr algn="just">
                  <a:lnSpc>
                    <a:spcPct val="115000"/>
                  </a:lnSpc>
                  <a:spcBef>
                    <a:spcPts val="240"/>
                  </a:spcBef>
                  <a:spcAft>
                    <a:spcPts val="240"/>
                  </a:spcAft>
                  <a:tabLst>
                    <a:tab pos="182880" algn="l"/>
                    <a:tab pos="346710" algn="l"/>
                  </a:tabLst>
                </a:pPr>
                <a14:m>
                  <m:oMath xmlns:m="http://schemas.openxmlformats.org/officeDocument/2006/math">
                    <m:r>
                      <m:rPr>
                        <m:nor/>
                      </m:rPr>
                      <a:rPr lang="en-US" sz="3000" b="1">
                        <a:solidFill>
                          <a:srgbClr val="0000FF"/>
                        </a:solidFill>
                        <a:latin typeface="Times New Roman"/>
                        <a:ea typeface="Calibri"/>
                        <a:cs typeface="Times New Roman"/>
                      </a:rPr>
                      <m:t>L</m:t>
                    </m:r>
                    <m:r>
                      <m:rPr>
                        <m:nor/>
                      </m:rPr>
                      <a:rPr lang="en-US" sz="3000" b="1">
                        <a:solidFill>
                          <a:srgbClr val="0000FF"/>
                        </a:solidFill>
                        <a:latin typeface="Times New Roman"/>
                        <a:ea typeface="Calibri"/>
                        <a:cs typeface="Times New Roman"/>
                      </a:rPr>
                      <m:t>ờ</m:t>
                    </m:r>
                    <m:r>
                      <m:rPr>
                        <m:nor/>
                      </m:rPr>
                      <a:rPr lang="en-US" sz="3000" b="1">
                        <a:solidFill>
                          <a:srgbClr val="0000FF"/>
                        </a:solidFill>
                        <a:latin typeface="Times New Roman"/>
                        <a:ea typeface="Calibri"/>
                        <a:cs typeface="Times New Roman"/>
                      </a:rPr>
                      <m:t>i</m:t>
                    </m:r>
                    <m:r>
                      <m:rPr>
                        <m:nor/>
                      </m:rPr>
                      <a:rPr lang="en-US" sz="3000" b="1">
                        <a:solidFill>
                          <a:srgbClr val="0000FF"/>
                        </a:solidFill>
                        <a:latin typeface="Times New Roman"/>
                        <a:ea typeface="Calibri"/>
                        <a:cs typeface="Times New Roman"/>
                      </a:rPr>
                      <m:t> </m:t>
                    </m:r>
                    <m:r>
                      <m:rPr>
                        <m:nor/>
                      </m:rPr>
                      <a:rPr lang="en-US" sz="3000" b="1">
                        <a:solidFill>
                          <a:srgbClr val="0000FF"/>
                        </a:solidFill>
                        <a:latin typeface="Times New Roman"/>
                        <a:ea typeface="Calibri"/>
                        <a:cs typeface="Times New Roman"/>
                      </a:rPr>
                      <m:t>gi</m:t>
                    </m:r>
                    <m:r>
                      <m:rPr>
                        <m:nor/>
                      </m:rPr>
                      <a:rPr lang="en-US" sz="3000" b="1">
                        <a:solidFill>
                          <a:srgbClr val="0000FF"/>
                        </a:solidFill>
                        <a:latin typeface="Times New Roman"/>
                        <a:ea typeface="Calibri"/>
                        <a:cs typeface="Times New Roman"/>
                      </a:rPr>
                      <m:t>ả</m:t>
                    </m:r>
                    <m:r>
                      <m:rPr>
                        <m:nor/>
                      </m:rPr>
                      <a:rPr lang="en-US" sz="3000" b="1">
                        <a:solidFill>
                          <a:srgbClr val="0000FF"/>
                        </a:solidFill>
                        <a:latin typeface="Times New Roman"/>
                        <a:ea typeface="Calibri"/>
                        <a:cs typeface="Times New Roman"/>
                      </a:rPr>
                      <m:t>i</m:t>
                    </m:r>
                    <m:r>
                      <m:rPr>
                        <m:nor/>
                      </m:rPr>
                      <a:rPr lang="en-US" sz="3000" b="1">
                        <a:solidFill>
                          <a:srgbClr val="0000FF"/>
                        </a:solidFill>
                        <a:latin typeface="Times New Roman"/>
                        <a:ea typeface="Calibri"/>
                        <a:cs typeface="Times New Roman"/>
                      </a:rPr>
                      <m:t>.  </m:t>
                    </m:r>
                  </m:oMath>
                </a14:m>
                <a:r>
                  <a:rPr lang="nl-NL" sz="3000" smtClean="0">
                    <a:latin typeface="Times New Roman"/>
                    <a:ea typeface="Calibri"/>
                    <a:cs typeface="Times New Roman"/>
                  </a:rPr>
                  <a:t>Xếp </a:t>
                </a:r>
                <a:r>
                  <a:rPr lang="nl-NL" sz="3000">
                    <a:latin typeface="Times New Roman"/>
                    <a:ea typeface="Calibri"/>
                    <a:cs typeface="Times New Roman"/>
                  </a:rPr>
                  <a:t>một bạn nữ vào 1 trong 8 ghế có 8 cách xếp, sau đó chọn 1 trong 3 bạn nữ còn lại xếp vào ghế đối diện có 3 cách chọn. Tiếp đến xếp một bạn nữ </a:t>
                </a:r>
                <a:r>
                  <a:rPr lang="nl-NL" sz="3000" spc="-20">
                    <a:effectLst/>
                    <a:latin typeface="Times New Roman"/>
                    <a:ea typeface="Calibri"/>
                    <a:cs typeface="Times New Roman"/>
                  </a:rPr>
                  <a:t>vào 1 trong 6 ghế còn lại có 6 cách chọn ghế, bạn nữ còn lại bắt buộc phải ngồi</a:t>
                </a:r>
                <a:r>
                  <a:rPr lang="nl-NL" sz="3000">
                    <a:effectLst/>
                    <a:latin typeface="Times New Roman"/>
                    <a:ea typeface="Calibri"/>
                    <a:cs typeface="Times New Roman"/>
                  </a:rPr>
                  <a:t> ghế đối diện có 1 cách. 4 ghế trống còn lại xếp 4 bạn nam vào, có 4! cách.</a:t>
                </a:r>
                <a:endParaRPr lang="vi-VN" sz="3000">
                  <a:effectLst/>
                  <a:latin typeface="Calibri"/>
                  <a:ea typeface="Calibri"/>
                  <a:cs typeface="Times New Roman"/>
                </a:endParaRPr>
              </a:p>
              <a:p>
                <a:pPr algn="just">
                  <a:lnSpc>
                    <a:spcPct val="115000"/>
                  </a:lnSpc>
                  <a:spcBef>
                    <a:spcPts val="240"/>
                  </a:spcBef>
                  <a:spcAft>
                    <a:spcPts val="240"/>
                  </a:spcAft>
                  <a:tabLst>
                    <a:tab pos="182880" algn="l"/>
                    <a:tab pos="346710" algn="l"/>
                  </a:tabLst>
                </a:pPr>
                <a:r>
                  <a:rPr lang="nl-NL" sz="3000">
                    <a:effectLst/>
                    <a:latin typeface="Times New Roman"/>
                    <a:ea typeface="Calibri"/>
                    <a:cs typeface="Times New Roman"/>
                  </a:rPr>
                  <a:t>Gọi A là biến cố: "Nữ ngồi đối diện nhau". Số trường hợp thuận lợi cho A là:</a:t>
                </a:r>
                <a:endParaRPr lang="en-US" sz="3000" i="1" smtClean="0">
                  <a:effectLst/>
                  <a:latin typeface="Cambria Math"/>
                  <a:ea typeface="Calibri"/>
                  <a:cs typeface="Times New Roman"/>
                </a:endParaRPr>
              </a:p>
              <a:p>
                <a:pPr algn="just">
                  <a:lnSpc>
                    <a:spcPct val="115000"/>
                  </a:lnSpc>
                  <a:spcBef>
                    <a:spcPts val="240"/>
                  </a:spcBef>
                  <a:spcAft>
                    <a:spcPts val="240"/>
                  </a:spcAft>
                  <a:tabLst>
                    <a:tab pos="182880" algn="l"/>
                    <a:tab pos="346710" algn="l"/>
                  </a:tabLst>
                </a:pPr>
                <a14:m>
                  <m:oMath xmlns:m="http://schemas.openxmlformats.org/officeDocument/2006/math">
                    <m:r>
                      <a:rPr lang="en-GB" sz="3000" i="1">
                        <a:effectLst/>
                        <a:latin typeface="Cambria Math"/>
                        <a:ea typeface="Calibri"/>
                        <a:cs typeface="Times New Roman"/>
                      </a:rPr>
                      <m:t>𝑛</m:t>
                    </m:r>
                    <m:r>
                      <a:rPr lang="en-GB" sz="3000" i="1">
                        <a:effectLst/>
                        <a:latin typeface="Cambria Math"/>
                        <a:ea typeface="Calibri"/>
                        <a:cs typeface="Times New Roman"/>
                      </a:rPr>
                      <m:t>(</m:t>
                    </m:r>
                    <m:r>
                      <a:rPr lang="en-GB" sz="3000" i="1">
                        <a:effectLst/>
                        <a:latin typeface="Cambria Math"/>
                        <a:ea typeface="Calibri"/>
                        <a:cs typeface="Times New Roman"/>
                      </a:rPr>
                      <m:t>𝐴</m:t>
                    </m:r>
                    <m:r>
                      <a:rPr lang="en-GB" sz="3000" i="1">
                        <a:effectLst/>
                        <a:latin typeface="Cambria Math"/>
                        <a:ea typeface="Calibri"/>
                        <a:cs typeface="Times New Roman"/>
                      </a:rPr>
                      <m:t>)=</m:t>
                    </m:r>
                    <m:r>
                      <a:rPr lang="en-GB" sz="3000" i="1">
                        <a:effectLst/>
                        <a:latin typeface="Cambria Math"/>
                        <a:ea typeface="Calibri"/>
                        <a:cs typeface="Times New Roman"/>
                      </a:rPr>
                      <m:t>8</m:t>
                    </m:r>
                    <m:r>
                      <a:rPr lang="en-GB" sz="3000" i="1">
                        <a:effectLst/>
                        <a:latin typeface="Cambria Math"/>
                        <a:ea typeface="Calibri"/>
                        <a:cs typeface="Times New Roman"/>
                      </a:rPr>
                      <m:t>.</m:t>
                    </m:r>
                    <m:r>
                      <a:rPr lang="en-GB" sz="3000" i="1">
                        <a:effectLst/>
                        <a:latin typeface="Cambria Math"/>
                        <a:ea typeface="Calibri"/>
                        <a:cs typeface="Times New Roman"/>
                      </a:rPr>
                      <m:t>3</m:t>
                    </m:r>
                    <m:r>
                      <a:rPr lang="en-GB" sz="3000" i="1">
                        <a:effectLst/>
                        <a:latin typeface="Cambria Math"/>
                        <a:ea typeface="Calibri"/>
                        <a:cs typeface="Times New Roman"/>
                      </a:rPr>
                      <m:t>.</m:t>
                    </m:r>
                    <m:r>
                      <a:rPr lang="en-GB" sz="3000" i="1">
                        <a:effectLst/>
                        <a:latin typeface="Cambria Math"/>
                        <a:ea typeface="Calibri"/>
                        <a:cs typeface="Times New Roman"/>
                      </a:rPr>
                      <m:t>6</m:t>
                    </m:r>
                    <m:r>
                      <a:rPr lang="en-GB" sz="3000" i="1">
                        <a:effectLst/>
                        <a:latin typeface="Cambria Math"/>
                        <a:ea typeface="Calibri"/>
                        <a:cs typeface="Times New Roman"/>
                      </a:rPr>
                      <m:t>.</m:t>
                    </m:r>
                    <m:r>
                      <a:rPr lang="en-GB" sz="3000" i="1">
                        <a:effectLst/>
                        <a:latin typeface="Cambria Math"/>
                        <a:ea typeface="Calibri"/>
                        <a:cs typeface="Times New Roman"/>
                      </a:rPr>
                      <m:t>1</m:t>
                    </m:r>
                    <m:r>
                      <a:rPr lang="en-GB" sz="3000" i="1">
                        <a:effectLst/>
                        <a:latin typeface="Cambria Math"/>
                        <a:ea typeface="Calibri"/>
                        <a:cs typeface="Times New Roman"/>
                      </a:rPr>
                      <m:t>.</m:t>
                    </m:r>
                    <m:r>
                      <a:rPr lang="en-GB" sz="3000" i="1">
                        <a:effectLst/>
                        <a:latin typeface="Cambria Math"/>
                        <a:ea typeface="Calibri"/>
                        <a:cs typeface="Times New Roman"/>
                      </a:rPr>
                      <m:t>4</m:t>
                    </m:r>
                    <m:r>
                      <a:rPr lang="en-GB" sz="3000" i="1">
                        <a:effectLst/>
                        <a:latin typeface="Cambria Math"/>
                        <a:ea typeface="Calibri"/>
                        <a:cs typeface="Times New Roman"/>
                      </a:rPr>
                      <m:t>!=</m:t>
                    </m:r>
                    <m:r>
                      <a:rPr lang="en-GB" sz="3000" i="1">
                        <a:effectLst/>
                        <a:latin typeface="Cambria Math"/>
                        <a:ea typeface="Calibri"/>
                        <a:cs typeface="Times New Roman"/>
                      </a:rPr>
                      <m:t>3456</m:t>
                    </m:r>
                  </m:oMath>
                </a14:m>
                <a:r>
                  <a:rPr lang="nl-NL" sz="3000">
                    <a:effectLst/>
                    <a:latin typeface="Times New Roman"/>
                    <a:ea typeface="Calibri"/>
                    <a:cs typeface="Times New Roman"/>
                  </a:rPr>
                  <a:t>. </a:t>
                </a:r>
                <a:endParaRPr lang="nl-NL" sz="3000" smtClean="0">
                  <a:effectLst/>
                  <a:latin typeface="Times New Roman"/>
                  <a:ea typeface="Calibri"/>
                  <a:cs typeface="Times New Roman"/>
                </a:endParaRPr>
              </a:p>
              <a:p>
                <a:pPr algn="just">
                  <a:lnSpc>
                    <a:spcPct val="115000"/>
                  </a:lnSpc>
                  <a:spcBef>
                    <a:spcPts val="240"/>
                  </a:spcBef>
                  <a:spcAft>
                    <a:spcPts val="240"/>
                  </a:spcAft>
                  <a:tabLst>
                    <a:tab pos="182880" algn="l"/>
                    <a:tab pos="346710" algn="l"/>
                  </a:tabLst>
                </a:pPr>
                <a:r>
                  <a:rPr lang="nl-NL" sz="3000" smtClean="0">
                    <a:effectLst/>
                    <a:latin typeface="Times New Roman"/>
                    <a:ea typeface="Calibri"/>
                    <a:cs typeface="Times New Roman"/>
                  </a:rPr>
                  <a:t>Xác </a:t>
                </a:r>
                <a:r>
                  <a:rPr lang="nl-NL" sz="3000">
                    <a:effectLst/>
                    <a:latin typeface="Times New Roman"/>
                    <a:ea typeface="Calibri"/>
                    <a:cs typeface="Times New Roman"/>
                  </a:rPr>
                  <a:t>suất cần tìm:  </a:t>
                </a:r>
                <a14:m>
                  <m:oMath xmlns:m="http://schemas.openxmlformats.org/officeDocument/2006/math">
                    <m:r>
                      <a:rPr lang="en-US" sz="3000" i="1">
                        <a:effectLst/>
                        <a:latin typeface="Cambria Math"/>
                        <a:ea typeface="Times New Roman"/>
                        <a:cs typeface="Times New Roman"/>
                      </a:rPr>
                      <m:t>𝑃</m:t>
                    </m:r>
                    <m:d>
                      <m:dPr>
                        <m:ctrlPr>
                          <a:rPr lang="vi-VN" sz="3000" i="1">
                            <a:effectLst/>
                            <a:latin typeface="Cambria Math"/>
                            <a:ea typeface="Times New Roman"/>
                            <a:cs typeface="Times New Roman"/>
                          </a:rPr>
                        </m:ctrlPr>
                      </m:dPr>
                      <m:e>
                        <m:r>
                          <a:rPr lang="en-US" sz="3000" i="1">
                            <a:effectLst/>
                            <a:latin typeface="Cambria Math"/>
                            <a:ea typeface="Times New Roman"/>
                            <a:cs typeface="Times New Roman"/>
                          </a:rPr>
                          <m:t>𝐴</m:t>
                        </m:r>
                      </m:e>
                    </m:d>
                    <m:r>
                      <a:rPr lang="en-US" sz="3000" i="1">
                        <a:effectLst/>
                        <a:latin typeface="Cambria Math"/>
                        <a:ea typeface="Times New Roman"/>
                        <a:cs typeface="Times New Roman"/>
                      </a:rPr>
                      <m:t>=</m:t>
                    </m:r>
                    <m:f>
                      <m:fPr>
                        <m:ctrlPr>
                          <a:rPr lang="vi-VN" sz="3000" i="1">
                            <a:effectLst/>
                            <a:latin typeface="Cambria Math"/>
                            <a:ea typeface="Times New Roman"/>
                            <a:cs typeface="Times New Roman"/>
                          </a:rPr>
                        </m:ctrlPr>
                      </m:fPr>
                      <m:num>
                        <m:r>
                          <a:rPr lang="en-US" sz="3000" i="1">
                            <a:effectLst/>
                            <a:latin typeface="Cambria Math"/>
                            <a:ea typeface="Times New Roman"/>
                            <a:cs typeface="Times New Roman"/>
                          </a:rPr>
                          <m:t>𝑛</m:t>
                        </m:r>
                        <m:r>
                          <a:rPr lang="en-US" sz="3000" i="1">
                            <a:effectLst/>
                            <a:latin typeface="Cambria Math"/>
                            <a:ea typeface="Times New Roman"/>
                            <a:cs typeface="Times New Roman"/>
                          </a:rPr>
                          <m:t>(</m:t>
                        </m:r>
                        <m:r>
                          <a:rPr lang="en-US" sz="3000" i="1">
                            <a:effectLst/>
                            <a:latin typeface="Cambria Math"/>
                            <a:ea typeface="Times New Roman"/>
                            <a:cs typeface="Times New Roman"/>
                          </a:rPr>
                          <m:t>𝐴</m:t>
                        </m:r>
                        <m:r>
                          <a:rPr lang="en-US" sz="3000" i="1">
                            <a:effectLst/>
                            <a:latin typeface="Cambria Math"/>
                            <a:ea typeface="Times New Roman"/>
                            <a:cs typeface="Times New Roman"/>
                          </a:rPr>
                          <m:t>)</m:t>
                        </m:r>
                      </m:num>
                      <m:den>
                        <m:r>
                          <a:rPr lang="en-US" sz="3000" i="1">
                            <a:effectLst/>
                            <a:latin typeface="Cambria Math"/>
                            <a:ea typeface="Times New Roman"/>
                            <a:cs typeface="Times New Roman"/>
                          </a:rPr>
                          <m:t>𝑛</m:t>
                        </m:r>
                        <m:r>
                          <a:rPr lang="en-US" sz="3000" i="1">
                            <a:effectLst/>
                            <a:latin typeface="Cambria Math"/>
                            <a:ea typeface="Times New Roman"/>
                            <a:cs typeface="Times New Roman"/>
                          </a:rPr>
                          <m:t>(</m:t>
                        </m:r>
                        <m:r>
                          <a:rPr lang="en-US" sz="3000" i="1">
                            <a:effectLst/>
                            <a:latin typeface="Cambria Math"/>
                            <a:ea typeface="Times New Roman"/>
                            <a:cs typeface="Times New Roman"/>
                          </a:rPr>
                          <m:t>𝛺</m:t>
                        </m:r>
                        <m:r>
                          <a:rPr lang="en-US" sz="3000" i="1">
                            <a:effectLst/>
                            <a:latin typeface="Cambria Math"/>
                            <a:ea typeface="Times New Roman"/>
                            <a:cs typeface="Times New Roman"/>
                          </a:rPr>
                          <m:t>)</m:t>
                        </m:r>
                      </m:den>
                    </m:f>
                    <m:r>
                      <a:rPr lang="en-US" sz="3000" i="1">
                        <a:effectLst/>
                        <a:latin typeface="Cambria Math"/>
                        <a:ea typeface="Times New Roman"/>
                        <a:cs typeface="Times New Roman"/>
                      </a:rPr>
                      <m:t>=</m:t>
                    </m:r>
                    <m:f>
                      <m:fPr>
                        <m:ctrlPr>
                          <a:rPr lang="vi-VN" sz="3000" i="1">
                            <a:effectLst/>
                            <a:latin typeface="Cambria Math"/>
                            <a:ea typeface="Times New Roman"/>
                            <a:cs typeface="Times New Roman"/>
                          </a:rPr>
                        </m:ctrlPr>
                      </m:fPr>
                      <m:num>
                        <m:r>
                          <a:rPr lang="en-US" sz="3000" i="1">
                            <a:effectLst/>
                            <a:latin typeface="Cambria Math"/>
                            <a:ea typeface="Times New Roman"/>
                            <a:cs typeface="Times New Roman"/>
                          </a:rPr>
                          <m:t>3456</m:t>
                        </m:r>
                      </m:num>
                      <m:den>
                        <m:r>
                          <a:rPr lang="en-US" sz="3000" i="1">
                            <a:effectLst/>
                            <a:latin typeface="Cambria Math"/>
                            <a:ea typeface="Times New Roman"/>
                            <a:cs typeface="Times New Roman"/>
                          </a:rPr>
                          <m:t>8</m:t>
                        </m:r>
                        <m:r>
                          <a:rPr lang="en-US" sz="3000" i="1">
                            <a:effectLst/>
                            <a:latin typeface="Cambria Math"/>
                            <a:ea typeface="Times New Roman"/>
                            <a:cs typeface="Times New Roman"/>
                          </a:rPr>
                          <m:t>!</m:t>
                        </m:r>
                      </m:den>
                    </m:f>
                    <m:r>
                      <a:rPr lang="en-US" sz="3000" i="1">
                        <a:effectLst/>
                        <a:latin typeface="Cambria Math"/>
                        <a:ea typeface="Times New Roman"/>
                        <a:cs typeface="Times New Roman"/>
                      </a:rPr>
                      <m:t>=</m:t>
                    </m:r>
                    <m:f>
                      <m:fPr>
                        <m:ctrlPr>
                          <a:rPr lang="vi-VN" sz="3000" i="1">
                            <a:effectLst/>
                            <a:latin typeface="Cambria Math"/>
                            <a:ea typeface="Times New Roman"/>
                            <a:cs typeface="Times New Roman"/>
                          </a:rPr>
                        </m:ctrlPr>
                      </m:fPr>
                      <m:num>
                        <m:r>
                          <a:rPr lang="en-US" sz="3000" i="1">
                            <a:effectLst/>
                            <a:latin typeface="Cambria Math"/>
                            <a:ea typeface="Times New Roman"/>
                            <a:cs typeface="Times New Roman"/>
                          </a:rPr>
                          <m:t>3</m:t>
                        </m:r>
                      </m:num>
                      <m:den>
                        <m:r>
                          <a:rPr lang="en-US" sz="3000" i="1">
                            <a:effectLst/>
                            <a:latin typeface="Cambria Math"/>
                            <a:ea typeface="Times New Roman"/>
                            <a:cs typeface="Times New Roman"/>
                          </a:rPr>
                          <m:t>35</m:t>
                        </m:r>
                      </m:den>
                    </m:f>
                  </m:oMath>
                </a14:m>
                <a:endParaRPr lang="vi-VN" sz="3000">
                  <a:effectLst/>
                  <a:latin typeface="Calibri"/>
                  <a:ea typeface="Calibri"/>
                  <a:cs typeface="Times New Roman"/>
                </a:endParaRPr>
              </a:p>
            </p:txBody>
          </p:sp>
        </mc:Choice>
        <mc:Fallback>
          <p:sp>
            <p:nvSpPr>
              <p:cNvPr id="3" name="Hình chữ nhật 2"/>
              <p:cNvSpPr>
                <a:spLocks noRot="1" noChangeAspect="1" noMove="1" noResize="1" noEditPoints="1" noAdjustHandles="1" noChangeArrowheads="1" noChangeShapeType="1" noTextEdit="1"/>
              </p:cNvSpPr>
              <p:nvPr/>
            </p:nvSpPr>
            <p:spPr>
              <a:xfrm>
                <a:off x="60960" y="2158511"/>
                <a:ext cx="12085320" cy="4808432"/>
              </a:xfrm>
              <a:prstGeom prst="rect">
                <a:avLst/>
              </a:prstGeom>
              <a:blipFill rotWithShape="1">
                <a:blip r:embed="rId3"/>
                <a:stretch>
                  <a:fillRect l="-1160" t="-1014" r="-1109"/>
                </a:stretch>
              </a:blipFill>
            </p:spPr>
            <p:txBody>
              <a:bodyPr/>
              <a:lstStyle/>
              <a:p>
                <a:r>
                  <a:rPr lang="en-US">
                    <a:noFill/>
                  </a:rPr>
                  <a:t> </a:t>
                </a:r>
              </a:p>
            </p:txBody>
          </p:sp>
        </mc:Fallback>
      </mc:AlternateContent>
      <p:sp>
        <p:nvSpPr>
          <p:cNvPr id="4" name="Oval 3"/>
          <p:cNvSpPr/>
          <p:nvPr/>
        </p:nvSpPr>
        <p:spPr>
          <a:xfrm>
            <a:off x="5091063" y="141125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a:p>
            <a:pPr algn="ctr"/>
            <a:endParaRPr lang="en-US"/>
          </a:p>
          <a:p>
            <a:pPr algn="ctr"/>
            <a:endParaRPr lang="en-US" smtClean="0"/>
          </a:p>
          <a:p>
            <a:pPr algn="ctr"/>
            <a:endParaRPr lang="en-US"/>
          </a:p>
          <a:p>
            <a:pPr algn="ctr"/>
            <a:endParaRPr lang="en-US" smtClean="0"/>
          </a:p>
          <a:p>
            <a:pPr algn="ctr"/>
            <a:endParaRPr lang="en-US"/>
          </a:p>
          <a:p>
            <a:pPr algn="ctr"/>
            <a:endParaRPr lang="en-US" smtClean="0"/>
          </a:p>
          <a:p>
            <a:pPr algn="ctr"/>
            <a:endParaRPr lang="en-US"/>
          </a:p>
          <a:p>
            <a:pPr algn="ctr"/>
            <a:endParaRPr lang="en-US" smtClean="0"/>
          </a:p>
          <a:p>
            <a:pPr algn="ctr"/>
            <a:endParaRPr lang="en-US"/>
          </a:p>
          <a:p>
            <a:pPr algn="ctr"/>
            <a:endParaRPr lang="en-US" smtClean="0"/>
          </a:p>
          <a:p>
            <a:pPr algn="ctr"/>
            <a:endParaRPr lang="en-US"/>
          </a:p>
          <a:p>
            <a:pPr algn="ctr"/>
            <a:endParaRPr lang="en-US" smtClean="0"/>
          </a:p>
          <a:p>
            <a:pPr algn="ctr"/>
            <a:endParaRPr lang="en-US"/>
          </a:p>
          <a:p>
            <a:pPr algn="ctr"/>
            <a:r>
              <a:rPr lang="en-US" smtClean="0"/>
              <a:t>k</a:t>
            </a:r>
            <a:endParaRPr lang="en-US"/>
          </a:p>
        </p:txBody>
      </p:sp>
      <p:sp>
        <p:nvSpPr>
          <p:cNvPr id="5" name="Isosceles Triangle 4">
            <a:hlinkClick r:id="rId4" action="ppaction://hlinksldjump"/>
          </p:cNvPr>
          <p:cNvSpPr/>
          <p:nvPr/>
        </p:nvSpPr>
        <p:spPr>
          <a:xfrm rot="16200000">
            <a:off x="11024509" y="62828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5" action="ppaction://hlinksldjump"/>
          </p:cNvPr>
          <p:cNvSpPr/>
          <p:nvPr/>
        </p:nvSpPr>
        <p:spPr>
          <a:xfrm rot="5400000">
            <a:off x="11521461" y="63149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70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Hình chữ nhật 4"/>
              <p:cNvSpPr/>
              <p:nvPr/>
            </p:nvSpPr>
            <p:spPr>
              <a:xfrm>
                <a:off x="304800" y="60070"/>
                <a:ext cx="11734800" cy="2497992"/>
              </a:xfrm>
              <a:prstGeom prst="rect">
                <a:avLst/>
              </a:prstGeom>
            </p:spPr>
            <p:txBody>
              <a:bodyPr wrap="square">
                <a:spAutoFit/>
              </a:bodyPr>
              <a:lstStyle/>
              <a:p>
                <a:pPr indent="-457200">
                  <a:lnSpc>
                    <a:spcPct val="115000"/>
                  </a:lnSpc>
                  <a:spcBef>
                    <a:spcPts val="240"/>
                  </a:spcBef>
                  <a:spcAft>
                    <a:spcPts val="240"/>
                  </a:spcAft>
                </a:pPr>
                <a:r>
                  <a:rPr lang="en-US" sz="30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10. </a:t>
                </a:r>
                <a:r>
                  <a:rPr lang="nl-NL" sz="3000" smtClean="0">
                    <a:latin typeface="Times New Roman"/>
                    <a:ea typeface="Calibri"/>
                    <a:cs typeface="Times New Roman"/>
                  </a:rPr>
                  <a:t>Gọi </a:t>
                </a:r>
                <a:r>
                  <a:rPr lang="nl-NL" sz="3000">
                    <a:latin typeface="Times New Roman"/>
                    <a:ea typeface="Calibri"/>
                    <a:cs typeface="Times New Roman"/>
                  </a:rPr>
                  <a:t>S là tập các số tự nhiên có 4 chữ số khác nhau  lập từ tập hợp </a:t>
                </a:r>
                <a14:m>
                  <m:oMath xmlns:m="http://schemas.openxmlformats.org/officeDocument/2006/math">
                    <m:r>
                      <a:rPr lang="nl-NL" sz="3000" i="1">
                        <a:effectLst/>
                        <a:latin typeface="Cambria Math"/>
                        <a:ea typeface="Calibri"/>
                        <a:cs typeface="Times New Roman"/>
                      </a:rPr>
                      <m:t>𝐴</m:t>
                    </m:r>
                    <m:r>
                      <a:rPr lang="nl-NL" sz="3000" i="1">
                        <a:effectLst/>
                        <a:latin typeface="Cambria Math"/>
                        <a:ea typeface="Calibri"/>
                        <a:cs typeface="Times New Roman"/>
                      </a:rPr>
                      <m:t>=</m:t>
                    </m:r>
                    <m:d>
                      <m:dPr>
                        <m:begChr m:val="{"/>
                        <m:endChr m:val="}"/>
                        <m:ctrlPr>
                          <a:rPr lang="vi-VN" sz="3000" i="1">
                            <a:effectLst/>
                            <a:latin typeface="Cambria Math"/>
                            <a:ea typeface="Calibri"/>
                            <a:cs typeface="Times New Roman"/>
                          </a:rPr>
                        </m:ctrlPr>
                      </m:dPr>
                      <m:e>
                        <m:r>
                          <a:rPr lang="nl-NL" sz="3000" i="1">
                            <a:effectLst/>
                            <a:latin typeface="Cambria Math"/>
                            <a:ea typeface="Calibri"/>
                            <a:cs typeface="Times New Roman"/>
                          </a:rPr>
                          <m:t>0</m:t>
                        </m:r>
                        <m:r>
                          <a:rPr lang="nl-NL" sz="3000" i="1">
                            <a:effectLst/>
                            <a:latin typeface="Cambria Math"/>
                            <a:ea typeface="Calibri"/>
                            <a:cs typeface="Times New Roman"/>
                          </a:rPr>
                          <m:t>,</m:t>
                        </m:r>
                        <m:r>
                          <a:rPr lang="nl-NL" sz="3000" i="1">
                            <a:effectLst/>
                            <a:latin typeface="Cambria Math"/>
                            <a:ea typeface="Calibri"/>
                            <a:cs typeface="Times New Roman"/>
                          </a:rPr>
                          <m:t>1</m:t>
                        </m:r>
                        <m:r>
                          <a:rPr lang="nl-NL" sz="3000" i="1">
                            <a:effectLst/>
                            <a:latin typeface="Cambria Math"/>
                            <a:ea typeface="Calibri"/>
                            <a:cs typeface="Times New Roman"/>
                          </a:rPr>
                          <m:t>,</m:t>
                        </m:r>
                        <m:r>
                          <a:rPr lang="nl-NL" sz="3000" i="1">
                            <a:effectLst/>
                            <a:latin typeface="Cambria Math"/>
                            <a:ea typeface="Calibri"/>
                            <a:cs typeface="Times New Roman"/>
                          </a:rPr>
                          <m:t>2</m:t>
                        </m:r>
                        <m:r>
                          <a:rPr lang="nl-NL" sz="3000" i="1">
                            <a:effectLst/>
                            <a:latin typeface="Cambria Math"/>
                            <a:ea typeface="Calibri"/>
                            <a:cs typeface="Times New Roman"/>
                          </a:rPr>
                          <m:t>,</m:t>
                        </m:r>
                        <m:r>
                          <a:rPr lang="nl-NL" sz="3000" i="1">
                            <a:effectLst/>
                            <a:latin typeface="Cambria Math"/>
                            <a:ea typeface="Calibri"/>
                            <a:cs typeface="Times New Roman"/>
                          </a:rPr>
                          <m:t>3</m:t>
                        </m:r>
                        <m:r>
                          <a:rPr lang="nl-NL" sz="3000" i="1">
                            <a:effectLst/>
                            <a:latin typeface="Cambria Math"/>
                            <a:ea typeface="Calibri"/>
                            <a:cs typeface="Times New Roman"/>
                          </a:rPr>
                          <m:t>,</m:t>
                        </m:r>
                        <m:r>
                          <a:rPr lang="nl-NL" sz="3000" i="1">
                            <a:effectLst/>
                            <a:latin typeface="Cambria Math"/>
                            <a:ea typeface="Calibri"/>
                            <a:cs typeface="Times New Roman"/>
                          </a:rPr>
                          <m:t>4</m:t>
                        </m:r>
                        <m:r>
                          <a:rPr lang="nl-NL" sz="3000" i="1">
                            <a:effectLst/>
                            <a:latin typeface="Cambria Math"/>
                            <a:ea typeface="Calibri"/>
                            <a:cs typeface="Times New Roman"/>
                          </a:rPr>
                          <m:t>,</m:t>
                        </m:r>
                        <m:r>
                          <a:rPr lang="nl-NL" sz="3000" i="1">
                            <a:effectLst/>
                            <a:latin typeface="Cambria Math"/>
                            <a:ea typeface="Calibri"/>
                            <a:cs typeface="Times New Roman"/>
                          </a:rPr>
                          <m:t>5</m:t>
                        </m:r>
                        <m:r>
                          <a:rPr lang="nl-NL" sz="3000" i="1">
                            <a:effectLst/>
                            <a:latin typeface="Cambria Math"/>
                            <a:ea typeface="Calibri"/>
                            <a:cs typeface="Times New Roman"/>
                          </a:rPr>
                          <m:t>,</m:t>
                        </m:r>
                        <m:r>
                          <a:rPr lang="nl-NL" sz="3000" i="1">
                            <a:effectLst/>
                            <a:latin typeface="Cambria Math"/>
                            <a:ea typeface="Calibri"/>
                            <a:cs typeface="Times New Roman"/>
                          </a:rPr>
                          <m:t>6</m:t>
                        </m:r>
                      </m:e>
                    </m:d>
                  </m:oMath>
                </a14:m>
                <a:r>
                  <a:rPr lang="nl-NL" sz="3000">
                    <a:effectLst/>
                    <a:latin typeface="Times New Roman"/>
                    <a:ea typeface="Calibri"/>
                    <a:cs typeface="Times New Roman"/>
                  </a:rPr>
                  <a:t>. Chọn một số ngẫu nhiên từ S. Xác suất chọn được số có 4 chữ số khác nhau và chia hết cho 3 là</a:t>
                </a:r>
                <a:endParaRPr lang="vi-VN" sz="3000">
                  <a:effectLst/>
                  <a:latin typeface="Calibri"/>
                  <a:ea typeface="Calibri"/>
                  <a:cs typeface="Times New Roman"/>
                </a:endParaRPr>
              </a:p>
              <a:p>
                <a:pPr algn="just">
                  <a:lnSpc>
                    <a:spcPct val="115000"/>
                  </a:lnSpc>
                  <a:spcBef>
                    <a:spcPts val="240"/>
                  </a:spcBef>
                  <a:spcAft>
                    <a:spcPts val="240"/>
                  </a:spcAft>
                  <a:tabLst>
                    <a:tab pos="1596390" algn="l"/>
                    <a:tab pos="2160270" algn="l"/>
                    <a:tab pos="3599815" algn="l"/>
                    <a:tab pos="5039995" algn="l"/>
                  </a:tabLst>
                </a:pPr>
                <a:r>
                  <a:rPr lang="en-GB" sz="3000" smtClean="0">
                    <a:effectLst/>
                    <a:latin typeface="Times New Roman"/>
                    <a:ea typeface="Calibri"/>
                    <a:cs typeface="Times New Roman"/>
                  </a:rPr>
                  <a:t>              </a:t>
                </a:r>
                <a:r>
                  <a:rPr lang="en-GB" sz="30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a:t>
                </a:r>
                <a:r>
                  <a:rPr lang="en-GB" sz="3000">
                    <a:effectLst/>
                    <a:latin typeface="Times New Roman"/>
                    <a:ea typeface="Calibri"/>
                    <a:cs typeface="Times New Roman"/>
                  </a:rPr>
                  <a:t> </a:t>
                </a:r>
                <a14:m>
                  <m:oMath xmlns:m="http://schemas.openxmlformats.org/officeDocument/2006/math">
                    <m:f>
                      <m:fPr>
                        <m:ctrlPr>
                          <a:rPr lang="vi-VN" sz="3000" i="1">
                            <a:effectLst/>
                            <a:latin typeface="Cambria Math"/>
                            <a:ea typeface="Calibri"/>
                            <a:cs typeface="Times New Roman"/>
                          </a:rPr>
                        </m:ctrlPr>
                      </m:fPr>
                      <m:num>
                        <m:r>
                          <a:rPr lang="en-GB" sz="3000" i="1">
                            <a:effectLst/>
                            <a:latin typeface="Cambria Math"/>
                            <a:ea typeface="Calibri"/>
                            <a:cs typeface="Times New Roman"/>
                          </a:rPr>
                          <m:t>3</m:t>
                        </m:r>
                      </m:num>
                      <m:den>
                        <m:r>
                          <a:rPr lang="en-GB" sz="3000" i="1">
                            <a:effectLst/>
                            <a:latin typeface="Cambria Math"/>
                            <a:ea typeface="Calibri"/>
                            <a:cs typeface="Times New Roman"/>
                          </a:rPr>
                          <m:t>4</m:t>
                        </m:r>
                      </m:den>
                    </m:f>
                  </m:oMath>
                </a14:m>
                <a:r>
                  <a:rPr lang="en-GB" sz="3000">
                    <a:effectLst/>
                    <a:latin typeface="Times New Roman"/>
                    <a:ea typeface="Calibri"/>
                    <a:cs typeface="Times New Roman"/>
                  </a:rPr>
                  <a:t>  	</a:t>
                </a:r>
                <a:r>
                  <a:rPr lang="en-GB" sz="3000" smtClean="0">
                    <a:effectLst/>
                    <a:latin typeface="Times New Roman"/>
                    <a:ea typeface="Calibri"/>
                    <a:cs typeface="Times New Roman"/>
                  </a:rPr>
                  <a:t>                    </a:t>
                </a:r>
                <a:r>
                  <a:rPr lang="en-GB" sz="30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r>
                  <a:rPr lang="en-GB" sz="30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vi-VN" sz="3000" i="1">
                            <a:effectLst/>
                            <a:latin typeface="Cambria Math"/>
                            <a:ea typeface="Calibri"/>
                            <a:cs typeface="Times New Roman"/>
                          </a:rPr>
                        </m:ctrlPr>
                      </m:fPr>
                      <m:num>
                        <m:r>
                          <a:rPr lang="en-GB" sz="3000" i="1">
                            <a:effectLst/>
                            <a:latin typeface="Cambria Math"/>
                            <a:ea typeface="Calibri"/>
                            <a:cs typeface="Times New Roman"/>
                          </a:rPr>
                          <m:t>1</m:t>
                        </m:r>
                      </m:num>
                      <m:den>
                        <m:r>
                          <a:rPr lang="en-GB" sz="3000" i="1">
                            <a:effectLst/>
                            <a:latin typeface="Cambria Math"/>
                            <a:ea typeface="Calibri"/>
                            <a:cs typeface="Times New Roman"/>
                          </a:rPr>
                          <m:t>2</m:t>
                        </m:r>
                      </m:den>
                    </m:f>
                  </m:oMath>
                </a14:m>
                <a:r>
                  <a:rPr lang="en-GB" sz="3000">
                    <a:effectLst/>
                    <a:latin typeface="Times New Roman"/>
                    <a:ea typeface="Calibri"/>
                    <a:cs typeface="Times New Roman"/>
                  </a:rPr>
                  <a:t> 	                   </a:t>
                </a:r>
                <a:r>
                  <a:rPr lang="en-GB" sz="30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14:m>
                  <m:oMath xmlns:m="http://schemas.openxmlformats.org/officeDocument/2006/math">
                    <m:r>
                      <a:rPr lang="en-US" sz="3000" b="1" i="0" smtClean="0">
                        <a:effectLst/>
                        <a:latin typeface="Cambria Math"/>
                        <a:ea typeface="Calibri"/>
                        <a:cs typeface="Times New Roman"/>
                      </a:rPr>
                      <m:t>  </m:t>
                    </m:r>
                    <m:f>
                      <m:fPr>
                        <m:ctrlPr>
                          <a:rPr lang="vi-VN" sz="3000" i="1">
                            <a:effectLst/>
                            <a:latin typeface="Cambria Math"/>
                            <a:ea typeface="Calibri"/>
                            <a:cs typeface="Times New Roman"/>
                          </a:rPr>
                        </m:ctrlPr>
                      </m:fPr>
                      <m:num>
                        <m:r>
                          <a:rPr lang="en-GB" sz="3000" i="1">
                            <a:effectLst/>
                            <a:latin typeface="Cambria Math"/>
                            <a:ea typeface="Calibri"/>
                            <a:cs typeface="Times New Roman"/>
                          </a:rPr>
                          <m:t>1</m:t>
                        </m:r>
                      </m:num>
                      <m:den>
                        <m:r>
                          <a:rPr lang="en-GB" sz="3000" i="1">
                            <a:effectLst/>
                            <a:latin typeface="Cambria Math"/>
                            <a:ea typeface="Calibri"/>
                            <a:cs typeface="Times New Roman"/>
                          </a:rPr>
                          <m:t>5</m:t>
                        </m:r>
                      </m:den>
                    </m:f>
                  </m:oMath>
                </a14:m>
                <a:r>
                  <a:rPr lang="en-GB" sz="3000">
                    <a:effectLst/>
                    <a:latin typeface="Times New Roman"/>
                    <a:ea typeface="Calibri"/>
                    <a:cs typeface="Times New Roman"/>
                  </a:rPr>
                  <a:t>              	</a:t>
                </a:r>
                <a:r>
                  <a:rPr lang="en-GB" sz="30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t>
                </a:r>
                <a:r>
                  <a:rPr lang="en-GB" sz="30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vi-VN" sz="3000" i="1">
                            <a:effectLst/>
                            <a:latin typeface="Cambria Math"/>
                            <a:ea typeface="Calibri"/>
                            <a:cs typeface="Times New Roman"/>
                          </a:rPr>
                        </m:ctrlPr>
                      </m:fPr>
                      <m:num>
                        <m:r>
                          <a:rPr lang="en-GB" sz="3000" i="1">
                            <a:effectLst/>
                            <a:latin typeface="Cambria Math"/>
                            <a:ea typeface="Calibri"/>
                            <a:cs typeface="Times New Roman"/>
                          </a:rPr>
                          <m:t>5</m:t>
                        </m:r>
                      </m:num>
                      <m:den>
                        <m:r>
                          <a:rPr lang="en-GB" sz="3000" i="1">
                            <a:effectLst/>
                            <a:latin typeface="Cambria Math"/>
                            <a:ea typeface="Calibri"/>
                            <a:cs typeface="Times New Roman"/>
                          </a:rPr>
                          <m:t>6</m:t>
                        </m:r>
                      </m:den>
                    </m:f>
                  </m:oMath>
                </a14:m>
                <a:r>
                  <a:rPr lang="en-GB" sz="3000">
                    <a:effectLst/>
                    <a:latin typeface="Times New Roman"/>
                    <a:ea typeface="Calibri"/>
                    <a:cs typeface="Times New Roman"/>
                  </a:rPr>
                  <a:t>   </a:t>
                </a:r>
                <a:endParaRPr lang="vi-VN" sz="3000">
                  <a:effectLst/>
                  <a:latin typeface="Calibri"/>
                  <a:ea typeface="Calibri"/>
                  <a:cs typeface="Times New Roman"/>
                </a:endParaRPr>
              </a:p>
            </p:txBody>
          </p:sp>
        </mc:Choice>
        <mc:Fallback xmlns="">
          <p:sp>
            <p:nvSpPr>
              <p:cNvPr id="5" name="Hình chữ nhật 4"/>
              <p:cNvSpPr>
                <a:spLocks noRot="1" noChangeAspect="1" noMove="1" noResize="1" noEditPoints="1" noAdjustHandles="1" noChangeArrowheads="1" noChangeShapeType="1" noTextEdit="1"/>
              </p:cNvSpPr>
              <p:nvPr/>
            </p:nvSpPr>
            <p:spPr>
              <a:xfrm>
                <a:off x="304800" y="60070"/>
                <a:ext cx="11734800" cy="2497992"/>
              </a:xfrm>
              <a:prstGeom prst="rect">
                <a:avLst/>
              </a:prstGeom>
              <a:blipFill rotWithShape="1">
                <a:blip r:embed="rId2"/>
                <a:stretch>
                  <a:fillRect l="-1195" t="-1951" r="-208"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Hình chữ nhật 5"/>
              <p:cNvSpPr/>
              <p:nvPr/>
            </p:nvSpPr>
            <p:spPr>
              <a:xfrm>
                <a:off x="198120" y="2545080"/>
                <a:ext cx="11750040" cy="4249240"/>
              </a:xfrm>
              <a:prstGeom prst="rect">
                <a:avLst/>
              </a:prstGeom>
            </p:spPr>
            <p:txBody>
              <a:bodyPr wrap="square">
                <a:spAutoFit/>
              </a:bodyPr>
              <a:lstStyle/>
              <a:p>
                <a:pPr lvl="0" algn="just">
                  <a:lnSpc>
                    <a:spcPct val="115000"/>
                  </a:lnSpc>
                  <a:spcBef>
                    <a:spcPts val="240"/>
                  </a:spcBef>
                  <a:spcAft>
                    <a:spcPts val="240"/>
                  </a:spcAft>
                  <a:tabLst>
                    <a:tab pos="182880" algn="l"/>
                    <a:tab pos="346710" algn="l"/>
                  </a:tabLst>
                </a:pPr>
                <a:r>
                  <a:rPr lang="nl-NL" sz="3000" smtClean="0">
                    <a:ea typeface="Calibri"/>
                    <a:cs typeface="Times New Roman"/>
                  </a:rPr>
                  <a:t>    </a:t>
                </a:r>
                <a14:m>
                  <m:oMath xmlns:m="http://schemas.openxmlformats.org/officeDocument/2006/math">
                    <m:r>
                      <m:rPr>
                        <m:nor/>
                      </m:rPr>
                      <a:rPr lang="en-US" sz="3000" b="1">
                        <a:solidFill>
                          <a:srgbClr val="0000FF"/>
                        </a:solidFill>
                        <a:latin typeface="Times New Roman"/>
                        <a:ea typeface="Calibri"/>
                        <a:cs typeface="Times New Roman"/>
                      </a:rPr>
                      <m:t>L</m:t>
                    </m:r>
                    <m:r>
                      <m:rPr>
                        <m:nor/>
                      </m:rPr>
                      <a:rPr lang="en-US" sz="3000" b="1">
                        <a:solidFill>
                          <a:srgbClr val="0000FF"/>
                        </a:solidFill>
                        <a:latin typeface="Times New Roman"/>
                        <a:ea typeface="Calibri"/>
                        <a:cs typeface="Times New Roman"/>
                      </a:rPr>
                      <m:t>ờ</m:t>
                    </m:r>
                    <m:r>
                      <m:rPr>
                        <m:nor/>
                      </m:rPr>
                      <a:rPr lang="en-US" sz="3000" b="1">
                        <a:solidFill>
                          <a:srgbClr val="0000FF"/>
                        </a:solidFill>
                        <a:latin typeface="Times New Roman"/>
                        <a:ea typeface="Calibri"/>
                        <a:cs typeface="Times New Roman"/>
                      </a:rPr>
                      <m:t>i</m:t>
                    </m:r>
                    <m:r>
                      <m:rPr>
                        <m:nor/>
                      </m:rPr>
                      <a:rPr lang="en-US" sz="3000" b="1">
                        <a:solidFill>
                          <a:srgbClr val="0000FF"/>
                        </a:solidFill>
                        <a:latin typeface="Times New Roman"/>
                        <a:ea typeface="Calibri"/>
                        <a:cs typeface="Times New Roman"/>
                      </a:rPr>
                      <m:t> </m:t>
                    </m:r>
                    <m:r>
                      <m:rPr>
                        <m:nor/>
                      </m:rPr>
                      <a:rPr lang="en-US" sz="3000" b="1">
                        <a:solidFill>
                          <a:srgbClr val="0000FF"/>
                        </a:solidFill>
                        <a:latin typeface="Times New Roman"/>
                        <a:ea typeface="Calibri"/>
                        <a:cs typeface="Times New Roman"/>
                      </a:rPr>
                      <m:t>gi</m:t>
                    </m:r>
                    <m:r>
                      <m:rPr>
                        <m:nor/>
                      </m:rPr>
                      <a:rPr lang="en-US" sz="3000" b="1">
                        <a:solidFill>
                          <a:srgbClr val="0000FF"/>
                        </a:solidFill>
                        <a:latin typeface="Times New Roman"/>
                        <a:ea typeface="Calibri"/>
                        <a:cs typeface="Times New Roman"/>
                      </a:rPr>
                      <m:t>ả</m:t>
                    </m:r>
                    <m:r>
                      <m:rPr>
                        <m:nor/>
                      </m:rPr>
                      <a:rPr lang="en-US" sz="3000" b="1">
                        <a:solidFill>
                          <a:srgbClr val="0000FF"/>
                        </a:solidFill>
                        <a:latin typeface="Times New Roman"/>
                        <a:ea typeface="Calibri"/>
                        <a:cs typeface="Times New Roman"/>
                      </a:rPr>
                      <m:t>i</m:t>
                    </m:r>
                    <m:r>
                      <m:rPr>
                        <m:nor/>
                      </m:rPr>
                      <a:rPr lang="en-US" sz="3000" b="1">
                        <a:solidFill>
                          <a:srgbClr val="0000FF"/>
                        </a:solidFill>
                        <a:latin typeface="Times New Roman"/>
                        <a:ea typeface="Calibri"/>
                        <a:cs typeface="Times New Roman"/>
                      </a:rPr>
                      <m:t>. </m:t>
                    </m:r>
                    <m:r>
                      <a:rPr lang="en-US" sz="3000" b="0" i="1" smtClean="0">
                        <a:solidFill>
                          <a:srgbClr val="0000FF"/>
                        </a:solidFill>
                        <a:latin typeface="Cambria Math"/>
                        <a:ea typeface="Calibri"/>
                        <a:cs typeface="Times New Roman"/>
                      </a:rPr>
                      <m:t>          </m:t>
                    </m:r>
                    <m:r>
                      <a:rPr lang="nl-NL" sz="3000" i="1" smtClean="0">
                        <a:latin typeface="Cambria Math"/>
                        <a:ea typeface="Calibri"/>
                        <a:cs typeface="Times New Roman"/>
                      </a:rPr>
                      <m:t>𝑛</m:t>
                    </m:r>
                    <m:r>
                      <a:rPr lang="nl-NL" sz="3000" i="1" smtClean="0">
                        <a:latin typeface="Cambria Math"/>
                        <a:ea typeface="Calibri"/>
                        <a:cs typeface="Times New Roman"/>
                      </a:rPr>
                      <m:t>(</m:t>
                    </m:r>
                    <m:r>
                      <a:rPr lang="nl-NL" sz="3000" i="1">
                        <a:latin typeface="Cambria Math"/>
                        <a:ea typeface="Calibri"/>
                        <a:cs typeface="Times New Roman"/>
                      </a:rPr>
                      <m:t>𝛺</m:t>
                    </m:r>
                    <m:r>
                      <a:rPr lang="nl-NL" sz="3000" i="1">
                        <a:latin typeface="Cambria Math"/>
                        <a:ea typeface="Calibri"/>
                        <a:cs typeface="Times New Roman"/>
                      </a:rPr>
                      <m:t>)=</m:t>
                    </m:r>
                    <m:sSubSup>
                      <m:sSubSupPr>
                        <m:ctrlPr>
                          <a:rPr lang="vi-VN" sz="3000" i="1">
                            <a:effectLst/>
                            <a:latin typeface="Cambria Math"/>
                            <a:ea typeface="Calibri"/>
                            <a:cs typeface="Times New Roman"/>
                          </a:rPr>
                        </m:ctrlPr>
                      </m:sSubSupPr>
                      <m:e>
                        <m:r>
                          <a:rPr lang="nl-NL" sz="3000" i="1">
                            <a:effectLst/>
                            <a:latin typeface="Cambria Math"/>
                            <a:ea typeface="Calibri"/>
                            <a:cs typeface="Times New Roman"/>
                          </a:rPr>
                          <m:t>𝐴</m:t>
                        </m:r>
                      </m:e>
                      <m:sub>
                        <m:r>
                          <a:rPr lang="nl-NL" sz="3000" i="1">
                            <a:effectLst/>
                            <a:latin typeface="Cambria Math"/>
                            <a:ea typeface="Calibri"/>
                            <a:cs typeface="Times New Roman"/>
                          </a:rPr>
                          <m:t>7</m:t>
                        </m:r>
                      </m:sub>
                      <m:sup>
                        <m:r>
                          <a:rPr lang="nl-NL" sz="3000" i="1">
                            <a:effectLst/>
                            <a:latin typeface="Cambria Math"/>
                            <a:ea typeface="Calibri"/>
                            <a:cs typeface="Times New Roman"/>
                          </a:rPr>
                          <m:t>4</m:t>
                        </m:r>
                      </m:sup>
                    </m:sSubSup>
                    <m:r>
                      <a:rPr lang="nl-NL" sz="3000" i="1">
                        <a:effectLst/>
                        <a:latin typeface="Cambria Math"/>
                        <a:ea typeface="Calibri"/>
                        <a:cs typeface="Times New Roman"/>
                      </a:rPr>
                      <m:t>−</m:t>
                    </m:r>
                    <m:sSubSup>
                      <m:sSubSupPr>
                        <m:ctrlPr>
                          <a:rPr lang="vi-VN" sz="3000" i="1">
                            <a:effectLst/>
                            <a:latin typeface="Cambria Math"/>
                            <a:ea typeface="Calibri"/>
                            <a:cs typeface="Times New Roman"/>
                          </a:rPr>
                        </m:ctrlPr>
                      </m:sSubSupPr>
                      <m:e>
                        <m:r>
                          <a:rPr lang="nl-NL" sz="3000" i="1">
                            <a:effectLst/>
                            <a:latin typeface="Cambria Math"/>
                            <a:ea typeface="Calibri"/>
                            <a:cs typeface="Times New Roman"/>
                          </a:rPr>
                          <m:t>𝐴</m:t>
                        </m:r>
                      </m:e>
                      <m:sub>
                        <m:r>
                          <a:rPr lang="nl-NL" sz="3000" i="1">
                            <a:effectLst/>
                            <a:latin typeface="Cambria Math"/>
                            <a:ea typeface="Calibri"/>
                            <a:cs typeface="Times New Roman"/>
                          </a:rPr>
                          <m:t>6</m:t>
                        </m:r>
                      </m:sub>
                      <m:sup>
                        <m:r>
                          <a:rPr lang="nl-NL" sz="3000" i="1">
                            <a:effectLst/>
                            <a:latin typeface="Cambria Math"/>
                            <a:ea typeface="Calibri"/>
                            <a:cs typeface="Times New Roman"/>
                          </a:rPr>
                          <m:t>3</m:t>
                        </m:r>
                      </m:sup>
                    </m:sSubSup>
                    <m:r>
                      <a:rPr lang="nl-NL" sz="3000" i="1">
                        <a:effectLst/>
                        <a:latin typeface="Cambria Math"/>
                        <a:ea typeface="Calibri"/>
                        <a:cs typeface="Times New Roman"/>
                      </a:rPr>
                      <m:t>=</m:t>
                    </m:r>
                    <m:r>
                      <a:rPr lang="nl-NL" sz="3000" i="1">
                        <a:effectLst/>
                        <a:latin typeface="Cambria Math"/>
                        <a:ea typeface="Calibri"/>
                        <a:cs typeface="Times New Roman"/>
                      </a:rPr>
                      <m:t>720</m:t>
                    </m:r>
                  </m:oMath>
                </a14:m>
                <a:endParaRPr lang="vi-VN" sz="3000">
                  <a:effectLst/>
                  <a:latin typeface="Calibri"/>
                  <a:ea typeface="Calibri"/>
                  <a:cs typeface="Times New Roman"/>
                </a:endParaRPr>
              </a:p>
              <a:p>
                <a:pPr>
                  <a:lnSpc>
                    <a:spcPct val="115000"/>
                  </a:lnSpc>
                  <a:spcBef>
                    <a:spcPts val="240"/>
                  </a:spcBef>
                  <a:spcAft>
                    <a:spcPts val="240"/>
                  </a:spcAft>
                </a:pPr>
                <a:r>
                  <a:rPr lang="nl-NL" sz="3000">
                    <a:effectLst/>
                    <a:latin typeface="Times New Roman"/>
                    <a:ea typeface="Calibri"/>
                    <a:cs typeface="Times New Roman"/>
                  </a:rPr>
                  <a:t>Ta có một số chia hết cho 3 khi và chỉ khi tổng các chữ số chia hết cho 3. Trong tập A có các tập con 4 phần tử mà tổng các phần tử đó chia hết cho 3 là </a:t>
                </a:r>
                <a14:m>
                  <m:oMath xmlns:m="http://schemas.openxmlformats.org/officeDocument/2006/math">
                    <m:r>
                      <a:rPr lang="nl-NL" sz="3000" i="1">
                        <a:effectLst/>
                        <a:latin typeface="Cambria Math"/>
                        <a:ea typeface="Calibri"/>
                        <a:cs typeface="Times New Roman"/>
                      </a:rPr>
                      <m:t>{</m:t>
                    </m:r>
                    <m:r>
                      <a:rPr lang="nl-NL" sz="3000" i="1">
                        <a:effectLst/>
                        <a:latin typeface="Cambria Math"/>
                        <a:ea typeface="Calibri"/>
                        <a:cs typeface="Times New Roman"/>
                      </a:rPr>
                      <m:t>0</m:t>
                    </m:r>
                    <m:r>
                      <a:rPr lang="nl-NL" sz="3000" i="1">
                        <a:effectLst/>
                        <a:latin typeface="Cambria Math"/>
                        <a:ea typeface="Calibri"/>
                        <a:cs typeface="Times New Roman"/>
                      </a:rPr>
                      <m:t>,</m:t>
                    </m:r>
                    <m:r>
                      <a:rPr lang="nl-NL" sz="3000" i="1">
                        <a:effectLst/>
                        <a:latin typeface="Cambria Math"/>
                        <a:ea typeface="Calibri"/>
                        <a:cs typeface="Times New Roman"/>
                      </a:rPr>
                      <m:t>1</m:t>
                    </m:r>
                    <m:r>
                      <a:rPr lang="nl-NL" sz="3000" i="1">
                        <a:effectLst/>
                        <a:latin typeface="Cambria Math"/>
                        <a:ea typeface="Calibri"/>
                        <a:cs typeface="Times New Roman"/>
                      </a:rPr>
                      <m:t>,</m:t>
                    </m:r>
                    <m:r>
                      <a:rPr lang="nl-NL" sz="3000" i="1">
                        <a:effectLst/>
                        <a:latin typeface="Cambria Math"/>
                        <a:ea typeface="Calibri"/>
                        <a:cs typeface="Times New Roman"/>
                      </a:rPr>
                      <m:t>2</m:t>
                    </m:r>
                    <m:r>
                      <a:rPr lang="nl-NL" sz="3000" i="1">
                        <a:effectLst/>
                        <a:latin typeface="Cambria Math"/>
                        <a:ea typeface="Calibri"/>
                        <a:cs typeface="Times New Roman"/>
                      </a:rPr>
                      <m:t>,</m:t>
                    </m:r>
                    <m:r>
                      <a:rPr lang="nl-NL" sz="3000" i="1">
                        <a:effectLst/>
                        <a:latin typeface="Cambria Math"/>
                        <a:ea typeface="Calibri"/>
                        <a:cs typeface="Times New Roman"/>
                      </a:rPr>
                      <m:t>3</m:t>
                    </m:r>
                    <m:r>
                      <a:rPr lang="nl-NL" sz="3000" i="1">
                        <a:effectLst/>
                        <a:latin typeface="Cambria Math"/>
                        <a:ea typeface="Calibri"/>
                        <a:cs typeface="Times New Roman"/>
                      </a:rPr>
                      <m:t>},</m:t>
                    </m:r>
                  </m:oMath>
                </a14:m>
                <a:r>
                  <a:rPr lang="nl-NL" sz="3000">
                    <a:effectLst/>
                    <a:latin typeface="Times New Roman"/>
                    <a:ea typeface="Calibri"/>
                    <a:cs typeface="Times New Roman"/>
                  </a:rPr>
                  <a:t> </a:t>
                </a:r>
                <a14:m>
                  <m:oMath xmlns:m="http://schemas.openxmlformats.org/officeDocument/2006/math">
                    <m:r>
                      <a:rPr lang="nl-NL" sz="3000" i="1">
                        <a:effectLst/>
                        <a:latin typeface="Cambria Math"/>
                        <a:ea typeface="Calibri"/>
                        <a:cs typeface="Times New Roman"/>
                      </a:rPr>
                      <m:t>{</m:t>
                    </m:r>
                    <m:r>
                      <m:rPr>
                        <m:nor/>
                      </m:rPr>
                      <a:rPr lang="nl-NL" sz="3000">
                        <a:effectLst/>
                        <a:latin typeface="Cambria Math"/>
                        <a:ea typeface="Calibri"/>
                        <a:cs typeface="Times New Roman"/>
                      </a:rPr>
                      <m:t>0</m:t>
                    </m:r>
                    <m:r>
                      <m:rPr>
                        <m:nor/>
                      </m:rPr>
                      <a:rPr lang="nl-NL" sz="3000">
                        <a:effectLst/>
                        <a:latin typeface="Cambria Math"/>
                        <a:ea typeface="Calibri"/>
                        <a:cs typeface="Times New Roman"/>
                      </a:rPr>
                      <m:t>,</m:t>
                    </m:r>
                    <m:r>
                      <m:rPr>
                        <m:nor/>
                      </m:rPr>
                      <a:rPr lang="nl-NL" sz="3000">
                        <a:effectLst/>
                        <a:latin typeface="Cambria Math"/>
                        <a:ea typeface="Calibri"/>
                        <a:cs typeface="Times New Roman"/>
                      </a:rPr>
                      <m:t>1</m:t>
                    </m:r>
                    <m:r>
                      <m:rPr>
                        <m:nor/>
                      </m:rPr>
                      <a:rPr lang="nl-NL" sz="3000">
                        <a:effectLst/>
                        <a:latin typeface="Cambria Math"/>
                        <a:ea typeface="Calibri"/>
                        <a:cs typeface="Times New Roman"/>
                      </a:rPr>
                      <m:t>,</m:t>
                    </m:r>
                    <m:r>
                      <m:rPr>
                        <m:nor/>
                      </m:rPr>
                      <a:rPr lang="nl-NL" sz="3000">
                        <a:effectLst/>
                        <a:latin typeface="Cambria Math"/>
                        <a:ea typeface="Calibri"/>
                        <a:cs typeface="Times New Roman"/>
                      </a:rPr>
                      <m:t>2</m:t>
                    </m:r>
                    <m:r>
                      <m:rPr>
                        <m:nor/>
                      </m:rPr>
                      <a:rPr lang="nl-NL" sz="3000">
                        <a:effectLst/>
                        <a:latin typeface="Cambria Math"/>
                        <a:ea typeface="Calibri"/>
                        <a:cs typeface="Times New Roman"/>
                      </a:rPr>
                      <m:t>,</m:t>
                    </m:r>
                    <m:r>
                      <m:rPr>
                        <m:nor/>
                      </m:rPr>
                      <a:rPr lang="nl-NL" sz="3000">
                        <a:effectLst/>
                        <a:latin typeface="Cambria Math"/>
                        <a:ea typeface="Calibri"/>
                        <a:cs typeface="Times New Roman"/>
                      </a:rPr>
                      <m:t>6</m:t>
                    </m:r>
                    <m:r>
                      <a:rPr lang="nl-NL" sz="3000">
                        <a:effectLst/>
                        <a:latin typeface="Cambria Math"/>
                        <a:ea typeface="Calibri"/>
                        <a:cs typeface="Times New Roman"/>
                      </a:rPr>
                      <m:t>}</m:t>
                    </m:r>
                  </m:oMath>
                </a14:m>
                <a:r>
                  <a:rPr lang="nl-NL" sz="3000">
                    <a:effectLst/>
                    <a:latin typeface="Times New Roman"/>
                    <a:ea typeface="Calibri"/>
                    <a:cs typeface="Times New Roman"/>
                  </a:rPr>
                  <a:t>, </a:t>
                </a:r>
                <a14:m>
                  <m:oMath xmlns:m="http://schemas.openxmlformats.org/officeDocument/2006/math">
                    <m:r>
                      <a:rPr lang="nl-NL" sz="3000" i="1">
                        <a:effectLst/>
                        <a:latin typeface="Cambria Math"/>
                        <a:ea typeface="Calibri"/>
                        <a:cs typeface="Times New Roman"/>
                      </a:rPr>
                      <m:t>{</m:t>
                    </m:r>
                    <m:r>
                      <m:rPr>
                        <m:nor/>
                      </m:rPr>
                      <a:rPr lang="nl-NL" sz="3000">
                        <a:effectLst/>
                        <a:latin typeface="Cambria Math"/>
                        <a:ea typeface="Calibri"/>
                        <a:cs typeface="Times New Roman"/>
                      </a:rPr>
                      <m:t>0</m:t>
                    </m:r>
                    <m:r>
                      <m:rPr>
                        <m:nor/>
                      </m:rPr>
                      <a:rPr lang="nl-NL" sz="3000">
                        <a:effectLst/>
                        <a:latin typeface="Cambria Math"/>
                        <a:ea typeface="Calibri"/>
                        <a:cs typeface="Times New Roman"/>
                      </a:rPr>
                      <m:t>,</m:t>
                    </m:r>
                    <m:r>
                      <m:rPr>
                        <m:nor/>
                      </m:rPr>
                      <a:rPr lang="nl-NL" sz="3000">
                        <a:effectLst/>
                        <a:latin typeface="Cambria Math"/>
                        <a:ea typeface="Calibri"/>
                        <a:cs typeface="Times New Roman"/>
                      </a:rPr>
                      <m:t>2</m:t>
                    </m:r>
                    <m:r>
                      <m:rPr>
                        <m:nor/>
                      </m:rPr>
                      <a:rPr lang="nl-NL" sz="3000">
                        <a:effectLst/>
                        <a:latin typeface="Cambria Math"/>
                        <a:ea typeface="Calibri"/>
                        <a:cs typeface="Times New Roman"/>
                      </a:rPr>
                      <m:t>,</m:t>
                    </m:r>
                    <m:r>
                      <m:rPr>
                        <m:nor/>
                      </m:rPr>
                      <a:rPr lang="nl-NL" sz="3000">
                        <a:effectLst/>
                        <a:latin typeface="Cambria Math"/>
                        <a:ea typeface="Calibri"/>
                        <a:cs typeface="Times New Roman"/>
                      </a:rPr>
                      <m:t>3</m:t>
                    </m:r>
                    <m:r>
                      <m:rPr>
                        <m:nor/>
                      </m:rPr>
                      <a:rPr lang="nl-NL" sz="3000">
                        <a:effectLst/>
                        <a:latin typeface="Cambria Math"/>
                        <a:ea typeface="Calibri"/>
                        <a:cs typeface="Times New Roman"/>
                      </a:rPr>
                      <m:t>,</m:t>
                    </m:r>
                    <m:r>
                      <m:rPr>
                        <m:nor/>
                      </m:rPr>
                      <a:rPr lang="nl-NL" sz="3000">
                        <a:effectLst/>
                        <a:latin typeface="Cambria Math"/>
                        <a:ea typeface="Calibri"/>
                        <a:cs typeface="Times New Roman"/>
                      </a:rPr>
                      <m:t>4</m:t>
                    </m:r>
                    <m:r>
                      <a:rPr lang="nl-NL" sz="3000">
                        <a:effectLst/>
                        <a:latin typeface="Cambria Math"/>
                        <a:ea typeface="Calibri"/>
                        <a:cs typeface="Times New Roman"/>
                      </a:rPr>
                      <m:t>}</m:t>
                    </m:r>
                  </m:oMath>
                </a14:m>
                <a:r>
                  <a:rPr lang="nl-NL" sz="3000">
                    <a:effectLst/>
                    <a:latin typeface="Times New Roman"/>
                    <a:ea typeface="Calibri"/>
                    <a:cs typeface="Times New Roman"/>
                  </a:rPr>
                  <a:t>, </a:t>
                </a:r>
                <a14:m>
                  <m:oMath xmlns:m="http://schemas.openxmlformats.org/officeDocument/2006/math">
                    <m:r>
                      <a:rPr lang="nl-NL" sz="3000" i="1">
                        <a:effectLst/>
                        <a:latin typeface="Cambria Math"/>
                        <a:ea typeface="Calibri"/>
                        <a:cs typeface="Times New Roman"/>
                      </a:rPr>
                      <m:t>{</m:t>
                    </m:r>
                    <m:r>
                      <m:rPr>
                        <m:nor/>
                      </m:rPr>
                      <a:rPr lang="nl-NL" sz="3000">
                        <a:effectLst/>
                        <a:latin typeface="Cambria Math"/>
                        <a:ea typeface="Calibri"/>
                        <a:cs typeface="Times New Roman"/>
                      </a:rPr>
                      <m:t>0</m:t>
                    </m:r>
                    <m:r>
                      <m:rPr>
                        <m:nor/>
                      </m:rPr>
                      <a:rPr lang="nl-NL" sz="3000">
                        <a:effectLst/>
                        <a:latin typeface="Cambria Math"/>
                        <a:ea typeface="Calibri"/>
                        <a:cs typeface="Times New Roman"/>
                      </a:rPr>
                      <m:t>,</m:t>
                    </m:r>
                    <m:r>
                      <m:rPr>
                        <m:nor/>
                      </m:rPr>
                      <a:rPr lang="nl-NL" sz="3000">
                        <a:effectLst/>
                        <a:latin typeface="Cambria Math"/>
                        <a:ea typeface="Calibri"/>
                        <a:cs typeface="Times New Roman"/>
                      </a:rPr>
                      <m:t>3</m:t>
                    </m:r>
                    <m:r>
                      <m:rPr>
                        <m:nor/>
                      </m:rPr>
                      <a:rPr lang="nl-NL" sz="3000">
                        <a:effectLst/>
                        <a:latin typeface="Cambria Math"/>
                        <a:ea typeface="Calibri"/>
                        <a:cs typeface="Times New Roman"/>
                      </a:rPr>
                      <m:t>,</m:t>
                    </m:r>
                    <m:r>
                      <m:rPr>
                        <m:nor/>
                      </m:rPr>
                      <a:rPr lang="nl-NL" sz="3000">
                        <a:effectLst/>
                        <a:latin typeface="Cambria Math"/>
                        <a:ea typeface="Calibri"/>
                        <a:cs typeface="Times New Roman"/>
                      </a:rPr>
                      <m:t>4</m:t>
                    </m:r>
                    <m:r>
                      <m:rPr>
                        <m:nor/>
                      </m:rPr>
                      <a:rPr lang="nl-NL" sz="3000">
                        <a:effectLst/>
                        <a:latin typeface="Cambria Math"/>
                        <a:ea typeface="Calibri"/>
                        <a:cs typeface="Times New Roman"/>
                      </a:rPr>
                      <m:t>,</m:t>
                    </m:r>
                    <m:r>
                      <m:rPr>
                        <m:nor/>
                      </m:rPr>
                      <a:rPr lang="nl-NL" sz="3000">
                        <a:effectLst/>
                        <a:latin typeface="Cambria Math"/>
                        <a:ea typeface="Calibri"/>
                        <a:cs typeface="Times New Roman"/>
                      </a:rPr>
                      <m:t>5</m:t>
                    </m:r>
                    <m:r>
                      <a:rPr lang="nl-NL" sz="3000">
                        <a:effectLst/>
                        <a:latin typeface="Cambria Math"/>
                        <a:ea typeface="Calibri"/>
                        <a:cs typeface="Times New Roman"/>
                      </a:rPr>
                      <m:t>}</m:t>
                    </m:r>
                  </m:oMath>
                </a14:m>
                <a:r>
                  <a:rPr lang="nl-NL" sz="3000">
                    <a:effectLst/>
                    <a:latin typeface="Times New Roman"/>
                    <a:ea typeface="Calibri"/>
                    <a:cs typeface="Times New Roman"/>
                  </a:rPr>
                  <a:t>, </a:t>
                </a:r>
                <a14:m>
                  <m:oMath xmlns:m="http://schemas.openxmlformats.org/officeDocument/2006/math">
                    <m:r>
                      <a:rPr lang="nl-NL" sz="3000" i="1">
                        <a:effectLst/>
                        <a:latin typeface="Cambria Math"/>
                        <a:ea typeface="Calibri"/>
                        <a:cs typeface="Times New Roman"/>
                      </a:rPr>
                      <m:t>{</m:t>
                    </m:r>
                    <m:r>
                      <m:rPr>
                        <m:nor/>
                      </m:rPr>
                      <a:rPr lang="nl-NL" sz="3000">
                        <a:effectLst/>
                        <a:latin typeface="Cambria Math"/>
                        <a:ea typeface="Calibri"/>
                        <a:cs typeface="Times New Roman"/>
                      </a:rPr>
                      <m:t>1</m:t>
                    </m:r>
                    <m:r>
                      <m:rPr>
                        <m:nor/>
                      </m:rPr>
                      <a:rPr lang="nl-NL" sz="3000">
                        <a:effectLst/>
                        <a:latin typeface="Cambria Math"/>
                        <a:ea typeface="Calibri"/>
                        <a:cs typeface="Times New Roman"/>
                      </a:rPr>
                      <m:t>,</m:t>
                    </m:r>
                    <m:r>
                      <m:rPr>
                        <m:nor/>
                      </m:rPr>
                      <a:rPr lang="nl-NL" sz="3000">
                        <a:effectLst/>
                        <a:latin typeface="Cambria Math"/>
                        <a:ea typeface="Calibri"/>
                        <a:cs typeface="Times New Roman"/>
                      </a:rPr>
                      <m:t>2</m:t>
                    </m:r>
                    <m:r>
                      <m:rPr>
                        <m:nor/>
                      </m:rPr>
                      <a:rPr lang="nl-NL" sz="3000">
                        <a:effectLst/>
                        <a:latin typeface="Cambria Math"/>
                        <a:ea typeface="Calibri"/>
                        <a:cs typeface="Times New Roman"/>
                      </a:rPr>
                      <m:t>,</m:t>
                    </m:r>
                    <m:r>
                      <m:rPr>
                        <m:nor/>
                      </m:rPr>
                      <a:rPr lang="nl-NL" sz="3000">
                        <a:effectLst/>
                        <a:latin typeface="Cambria Math"/>
                        <a:ea typeface="Calibri"/>
                        <a:cs typeface="Times New Roman"/>
                      </a:rPr>
                      <m:t>4</m:t>
                    </m:r>
                    <m:r>
                      <m:rPr>
                        <m:nor/>
                      </m:rPr>
                      <a:rPr lang="nl-NL" sz="3000">
                        <a:effectLst/>
                        <a:latin typeface="Cambria Math"/>
                        <a:ea typeface="Calibri"/>
                        <a:cs typeface="Times New Roman"/>
                      </a:rPr>
                      <m:t>,</m:t>
                    </m:r>
                    <m:r>
                      <m:rPr>
                        <m:nor/>
                      </m:rPr>
                      <a:rPr lang="nl-NL" sz="3000">
                        <a:effectLst/>
                        <a:latin typeface="Cambria Math"/>
                        <a:ea typeface="Calibri"/>
                        <a:cs typeface="Times New Roman"/>
                      </a:rPr>
                      <m:t>5</m:t>
                    </m:r>
                    <m:r>
                      <a:rPr lang="nl-NL" sz="3000">
                        <a:effectLst/>
                        <a:latin typeface="Cambria Math"/>
                        <a:ea typeface="Calibri"/>
                        <a:cs typeface="Times New Roman"/>
                      </a:rPr>
                      <m:t>}</m:t>
                    </m:r>
                  </m:oMath>
                </a14:m>
                <a:r>
                  <a:rPr lang="nl-NL" sz="3000">
                    <a:effectLst/>
                    <a:latin typeface="Times New Roman"/>
                    <a:ea typeface="Calibri"/>
                    <a:cs typeface="Times New Roman"/>
                  </a:rPr>
                  <a:t>, </a:t>
                </a:r>
                <a14:m>
                  <m:oMath xmlns:m="http://schemas.openxmlformats.org/officeDocument/2006/math">
                    <m:r>
                      <a:rPr lang="nl-NL" sz="3000" i="1">
                        <a:effectLst/>
                        <a:latin typeface="Cambria Math"/>
                        <a:ea typeface="Calibri"/>
                        <a:cs typeface="Times New Roman"/>
                      </a:rPr>
                      <m:t>{</m:t>
                    </m:r>
                    <m:r>
                      <m:rPr>
                        <m:nor/>
                      </m:rPr>
                      <a:rPr lang="nl-NL" sz="3000">
                        <a:effectLst/>
                        <a:latin typeface="Cambria Math"/>
                        <a:ea typeface="Calibri"/>
                        <a:cs typeface="Times New Roman"/>
                      </a:rPr>
                      <m:t>1</m:t>
                    </m:r>
                    <m:r>
                      <m:rPr>
                        <m:nor/>
                      </m:rPr>
                      <a:rPr lang="nl-NL" sz="3000">
                        <a:effectLst/>
                        <a:latin typeface="Cambria Math"/>
                        <a:ea typeface="Calibri"/>
                        <a:cs typeface="Times New Roman"/>
                      </a:rPr>
                      <m:t>,</m:t>
                    </m:r>
                    <m:r>
                      <m:rPr>
                        <m:nor/>
                      </m:rPr>
                      <a:rPr lang="nl-NL" sz="3000">
                        <a:effectLst/>
                        <a:latin typeface="Cambria Math"/>
                        <a:ea typeface="Calibri"/>
                        <a:cs typeface="Times New Roman"/>
                      </a:rPr>
                      <m:t>2</m:t>
                    </m:r>
                    <m:r>
                      <m:rPr>
                        <m:nor/>
                      </m:rPr>
                      <a:rPr lang="nl-NL" sz="3000">
                        <a:effectLst/>
                        <a:latin typeface="Cambria Math"/>
                        <a:ea typeface="Calibri"/>
                        <a:cs typeface="Times New Roman"/>
                      </a:rPr>
                      <m:t>,</m:t>
                    </m:r>
                    <m:r>
                      <m:rPr>
                        <m:nor/>
                      </m:rPr>
                      <a:rPr lang="nl-NL" sz="3000">
                        <a:effectLst/>
                        <a:latin typeface="Cambria Math"/>
                        <a:ea typeface="Calibri"/>
                        <a:cs typeface="Times New Roman"/>
                      </a:rPr>
                      <m:t>3</m:t>
                    </m:r>
                    <m:r>
                      <m:rPr>
                        <m:nor/>
                      </m:rPr>
                      <a:rPr lang="nl-NL" sz="3000">
                        <a:effectLst/>
                        <a:latin typeface="Cambria Math"/>
                        <a:ea typeface="Calibri"/>
                        <a:cs typeface="Times New Roman"/>
                      </a:rPr>
                      <m:t>,</m:t>
                    </m:r>
                    <m:r>
                      <m:rPr>
                        <m:nor/>
                      </m:rPr>
                      <a:rPr lang="nl-NL" sz="3000">
                        <a:effectLst/>
                        <a:latin typeface="Cambria Math"/>
                        <a:ea typeface="Calibri"/>
                        <a:cs typeface="Times New Roman"/>
                      </a:rPr>
                      <m:t>6</m:t>
                    </m:r>
                    <m:r>
                      <a:rPr lang="nl-NL" sz="3000">
                        <a:effectLst/>
                        <a:latin typeface="Cambria Math"/>
                        <a:ea typeface="Calibri"/>
                        <a:cs typeface="Times New Roman"/>
                      </a:rPr>
                      <m:t>}</m:t>
                    </m:r>
                  </m:oMath>
                </a14:m>
                <a:r>
                  <a:rPr lang="nl-NL" sz="3000">
                    <a:effectLst/>
                    <a:latin typeface="Times New Roman"/>
                    <a:ea typeface="Calibri"/>
                    <a:cs typeface="Times New Roman"/>
                  </a:rPr>
                  <a:t>, </a:t>
                </a:r>
                <a14:m>
                  <m:oMath xmlns:m="http://schemas.openxmlformats.org/officeDocument/2006/math">
                    <m:d>
                      <m:dPr>
                        <m:begChr m:val="{"/>
                        <m:endChr m:val="}"/>
                        <m:ctrlPr>
                          <a:rPr lang="vi-VN" sz="3000" i="1">
                            <a:effectLst/>
                            <a:latin typeface="Cambria Math"/>
                            <a:ea typeface="Calibri"/>
                            <a:cs typeface="Times New Roman"/>
                          </a:rPr>
                        </m:ctrlPr>
                      </m:dPr>
                      <m:e>
                        <m:r>
                          <a:rPr lang="nl-NL" sz="3000" i="1">
                            <a:effectLst/>
                            <a:latin typeface="Cambria Math"/>
                            <a:ea typeface="Calibri"/>
                            <a:cs typeface="Times New Roman"/>
                          </a:rPr>
                          <m:t>1</m:t>
                        </m:r>
                        <m:r>
                          <a:rPr lang="nl-NL" sz="3000" i="1">
                            <a:effectLst/>
                            <a:latin typeface="Cambria Math"/>
                            <a:ea typeface="Calibri"/>
                            <a:cs typeface="Times New Roman"/>
                          </a:rPr>
                          <m:t>,</m:t>
                        </m:r>
                        <m:r>
                          <a:rPr lang="nl-NL" sz="3000" i="1">
                            <a:effectLst/>
                            <a:latin typeface="Cambria Math"/>
                            <a:ea typeface="Calibri"/>
                            <a:cs typeface="Times New Roman"/>
                          </a:rPr>
                          <m:t>3</m:t>
                        </m:r>
                        <m:r>
                          <a:rPr lang="nl-NL" sz="3000" i="1">
                            <a:effectLst/>
                            <a:latin typeface="Cambria Math"/>
                            <a:ea typeface="Calibri"/>
                            <a:cs typeface="Times New Roman"/>
                          </a:rPr>
                          <m:t>,</m:t>
                        </m:r>
                        <m:r>
                          <a:rPr lang="nl-NL" sz="3000" i="1">
                            <a:effectLst/>
                            <a:latin typeface="Cambria Math"/>
                            <a:ea typeface="Calibri"/>
                            <a:cs typeface="Times New Roman"/>
                          </a:rPr>
                          <m:t>5</m:t>
                        </m:r>
                        <m:r>
                          <a:rPr lang="nl-NL" sz="3000" i="1">
                            <a:effectLst/>
                            <a:latin typeface="Cambria Math"/>
                            <a:ea typeface="Calibri"/>
                            <a:cs typeface="Times New Roman"/>
                          </a:rPr>
                          <m:t>,</m:t>
                        </m:r>
                        <m:r>
                          <a:rPr lang="nl-NL" sz="3000" i="1">
                            <a:effectLst/>
                            <a:latin typeface="Cambria Math"/>
                            <a:ea typeface="Calibri"/>
                            <a:cs typeface="Times New Roman"/>
                          </a:rPr>
                          <m:t>6</m:t>
                        </m:r>
                      </m:e>
                    </m:d>
                  </m:oMath>
                </a14:m>
                <a:r>
                  <a:rPr lang="nl-NL" sz="3000">
                    <a:effectLst/>
                    <a:latin typeface="Times New Roman"/>
                    <a:ea typeface="Calibri"/>
                    <a:cs typeface="Times New Roman"/>
                  </a:rPr>
                  <a:t>.</a:t>
                </a:r>
                <a:endParaRPr lang="vi-VN" sz="3000">
                  <a:effectLst/>
                  <a:latin typeface="Calibri"/>
                  <a:ea typeface="Calibri"/>
                  <a:cs typeface="Times New Roman"/>
                </a:endParaRPr>
              </a:p>
              <a:p>
                <a:pPr>
                  <a:lnSpc>
                    <a:spcPct val="115000"/>
                  </a:lnSpc>
                  <a:spcBef>
                    <a:spcPts val="240"/>
                  </a:spcBef>
                  <a:spcAft>
                    <a:spcPts val="240"/>
                  </a:spcAft>
                </a:pPr>
                <a:r>
                  <a:rPr lang="nl-NL" sz="3000">
                    <a:effectLst/>
                    <a:latin typeface="Times New Roman"/>
                    <a:ea typeface="Calibri"/>
                    <a:cs typeface="Times New Roman"/>
                  </a:rPr>
                  <a:t>Vậy số các số có 4 chữ số khác nhau và chia hết cho 3 là </a:t>
                </a:r>
                <a:endParaRPr lang="en-US" sz="3000" i="1" smtClean="0">
                  <a:effectLst/>
                  <a:latin typeface="Cambria Math"/>
                  <a:ea typeface="Calibri"/>
                  <a:cs typeface="Times New Roman"/>
                </a:endParaRPr>
              </a:p>
              <a:p>
                <a:pPr>
                  <a:lnSpc>
                    <a:spcPct val="115000"/>
                  </a:lnSpc>
                  <a:spcBef>
                    <a:spcPts val="240"/>
                  </a:spcBef>
                  <a:spcAft>
                    <a:spcPts val="240"/>
                  </a:spcAft>
                </a:pPr>
                <a14:m>
                  <m:oMath xmlns:m="http://schemas.openxmlformats.org/officeDocument/2006/math">
                    <m:r>
                      <a:rPr lang="nl-NL" sz="3000" i="1">
                        <a:effectLst/>
                        <a:latin typeface="Cambria Math"/>
                        <a:ea typeface="Calibri"/>
                        <a:cs typeface="Times New Roman"/>
                      </a:rPr>
                      <m:t>4</m:t>
                    </m:r>
                    <m:r>
                      <a:rPr lang="nl-NL" sz="3000" i="1">
                        <a:effectLst/>
                        <a:latin typeface="Cambria Math"/>
                        <a:ea typeface="Calibri"/>
                        <a:cs typeface="Times New Roman"/>
                      </a:rPr>
                      <m:t>(</m:t>
                    </m:r>
                    <m:r>
                      <a:rPr lang="nl-NL" sz="3000" i="1">
                        <a:effectLst/>
                        <a:latin typeface="Cambria Math"/>
                        <a:ea typeface="Calibri"/>
                        <a:cs typeface="Times New Roman"/>
                      </a:rPr>
                      <m:t>4</m:t>
                    </m:r>
                    <m:r>
                      <a:rPr lang="nl-NL" sz="3000" i="1">
                        <a:effectLst/>
                        <a:latin typeface="Cambria Math"/>
                        <a:ea typeface="Calibri"/>
                        <a:cs typeface="Times New Roman"/>
                      </a:rPr>
                      <m:t>!−</m:t>
                    </m:r>
                    <m:r>
                      <a:rPr lang="nl-NL" sz="3000" i="1">
                        <a:effectLst/>
                        <a:latin typeface="Cambria Math"/>
                        <a:ea typeface="Calibri"/>
                        <a:cs typeface="Times New Roman"/>
                      </a:rPr>
                      <m:t>3</m:t>
                    </m:r>
                    <m:r>
                      <a:rPr lang="nl-NL" sz="3000" i="1">
                        <a:effectLst/>
                        <a:latin typeface="Cambria Math"/>
                        <a:ea typeface="Calibri"/>
                        <a:cs typeface="Times New Roman"/>
                      </a:rPr>
                      <m:t>!)+</m:t>
                    </m:r>
                    <m:r>
                      <a:rPr lang="nl-NL" sz="3000" i="1">
                        <a:effectLst/>
                        <a:latin typeface="Cambria Math"/>
                        <a:ea typeface="Calibri"/>
                        <a:cs typeface="Times New Roman"/>
                      </a:rPr>
                      <m:t>3</m:t>
                    </m:r>
                    <m:r>
                      <a:rPr lang="nl-NL" sz="3000" i="1">
                        <a:effectLst/>
                        <a:latin typeface="Cambria Math"/>
                        <a:ea typeface="Calibri"/>
                        <a:cs typeface="Times New Roman"/>
                      </a:rPr>
                      <m:t>.</m:t>
                    </m:r>
                    <m:r>
                      <a:rPr lang="nl-NL" sz="3000" i="1">
                        <a:effectLst/>
                        <a:latin typeface="Cambria Math"/>
                        <a:ea typeface="Calibri"/>
                        <a:cs typeface="Times New Roman"/>
                      </a:rPr>
                      <m:t>4</m:t>
                    </m:r>
                    <m:r>
                      <a:rPr lang="nl-NL" sz="3000" i="1">
                        <a:effectLst/>
                        <a:latin typeface="Cambria Math"/>
                        <a:ea typeface="Calibri"/>
                        <a:cs typeface="Times New Roman"/>
                      </a:rPr>
                      <m:t>!=</m:t>
                    </m:r>
                    <m:r>
                      <a:rPr lang="nl-NL" sz="3000" i="1">
                        <a:effectLst/>
                        <a:latin typeface="Cambria Math"/>
                        <a:ea typeface="Calibri"/>
                        <a:cs typeface="Times New Roman"/>
                      </a:rPr>
                      <m:t>144</m:t>
                    </m:r>
                  </m:oMath>
                </a14:m>
                <a:r>
                  <a:rPr lang="nl-NL" sz="3000">
                    <a:effectLst/>
                    <a:latin typeface="Times New Roman"/>
                    <a:ea typeface="Calibri"/>
                    <a:cs typeface="Times New Roman"/>
                  </a:rPr>
                  <a:t> </a:t>
                </a:r>
                <a:r>
                  <a:rPr lang="nl-NL" sz="3000" smtClean="0">
                    <a:effectLst/>
                    <a:latin typeface="Times New Roman"/>
                    <a:ea typeface="Calibri"/>
                    <a:cs typeface="Times New Roman"/>
                  </a:rPr>
                  <a:t>số.      </a:t>
                </a:r>
              </a:p>
              <a:p>
                <a:pPr>
                  <a:lnSpc>
                    <a:spcPct val="115000"/>
                  </a:lnSpc>
                  <a:spcBef>
                    <a:spcPts val="240"/>
                  </a:spcBef>
                  <a:spcAft>
                    <a:spcPts val="240"/>
                  </a:spcAft>
                </a:pPr>
                <a:r>
                  <a:rPr lang="nl-NL" sz="3000" smtClean="0">
                    <a:effectLst/>
                    <a:latin typeface="Times New Roman"/>
                    <a:ea typeface="Calibri"/>
                    <a:cs typeface="Times New Roman"/>
                  </a:rPr>
                  <a:t> Xác </a:t>
                </a:r>
                <a:r>
                  <a:rPr lang="nl-NL" sz="3000">
                    <a:effectLst/>
                    <a:latin typeface="Times New Roman"/>
                    <a:ea typeface="Calibri"/>
                    <a:cs typeface="Times New Roman"/>
                  </a:rPr>
                  <a:t>suất </a:t>
                </a:r>
                <a14:m>
                  <m:oMath xmlns:m="http://schemas.openxmlformats.org/officeDocument/2006/math">
                    <m:r>
                      <a:rPr lang="nl-NL" sz="3000" i="1">
                        <a:effectLst/>
                        <a:latin typeface="Cambria Math"/>
                        <a:ea typeface="Calibri"/>
                        <a:cs typeface="Times New Roman"/>
                      </a:rPr>
                      <m:t>𝑃</m:t>
                    </m:r>
                    <m:r>
                      <a:rPr lang="nl-NL" sz="3000" i="1">
                        <a:effectLst/>
                        <a:latin typeface="Cambria Math"/>
                        <a:ea typeface="Calibri"/>
                        <a:cs typeface="Times New Roman"/>
                      </a:rPr>
                      <m:t>=</m:t>
                    </m:r>
                    <m:f>
                      <m:fPr>
                        <m:ctrlPr>
                          <a:rPr lang="vi-VN" sz="3000" i="1">
                            <a:effectLst/>
                            <a:latin typeface="Cambria Math"/>
                            <a:ea typeface="Calibri"/>
                            <a:cs typeface="Times New Roman"/>
                          </a:rPr>
                        </m:ctrlPr>
                      </m:fPr>
                      <m:num>
                        <m:r>
                          <a:rPr lang="nl-NL" sz="3000" i="1">
                            <a:effectLst/>
                            <a:latin typeface="Cambria Math"/>
                            <a:ea typeface="Calibri"/>
                            <a:cs typeface="Times New Roman"/>
                          </a:rPr>
                          <m:t>144</m:t>
                        </m:r>
                      </m:num>
                      <m:den>
                        <m:r>
                          <a:rPr lang="nl-NL" sz="3000" i="1">
                            <a:effectLst/>
                            <a:latin typeface="Cambria Math"/>
                            <a:ea typeface="Calibri"/>
                            <a:cs typeface="Times New Roman"/>
                          </a:rPr>
                          <m:t>720</m:t>
                        </m:r>
                      </m:den>
                    </m:f>
                    <m:r>
                      <a:rPr lang="nl-NL" sz="3000" i="1">
                        <a:effectLst/>
                        <a:latin typeface="Cambria Math"/>
                        <a:ea typeface="Calibri"/>
                        <a:cs typeface="Times New Roman"/>
                      </a:rPr>
                      <m:t>=</m:t>
                    </m:r>
                    <m:f>
                      <m:fPr>
                        <m:ctrlPr>
                          <a:rPr lang="vi-VN" sz="3000" i="1">
                            <a:effectLst/>
                            <a:latin typeface="Cambria Math"/>
                            <a:ea typeface="Calibri"/>
                            <a:cs typeface="Times New Roman"/>
                          </a:rPr>
                        </m:ctrlPr>
                      </m:fPr>
                      <m:num>
                        <m:r>
                          <a:rPr lang="nl-NL" sz="3000" i="1">
                            <a:effectLst/>
                            <a:latin typeface="Cambria Math"/>
                            <a:ea typeface="Calibri"/>
                            <a:cs typeface="Times New Roman"/>
                          </a:rPr>
                          <m:t>1</m:t>
                        </m:r>
                      </m:num>
                      <m:den>
                        <m:r>
                          <a:rPr lang="nl-NL" sz="3000" i="1">
                            <a:effectLst/>
                            <a:latin typeface="Cambria Math"/>
                            <a:ea typeface="Calibri"/>
                            <a:cs typeface="Times New Roman"/>
                          </a:rPr>
                          <m:t>5</m:t>
                        </m:r>
                      </m:den>
                    </m:f>
                  </m:oMath>
                </a14:m>
                <a:r>
                  <a:rPr lang="nl-NL" sz="3000">
                    <a:effectLst/>
                    <a:latin typeface="Times New Roman"/>
                    <a:ea typeface="Calibri"/>
                    <a:cs typeface="Times New Roman"/>
                  </a:rPr>
                  <a:t> </a:t>
                </a:r>
                <a:endParaRPr lang="vi-VN" sz="3000">
                  <a:effectLst/>
                  <a:latin typeface="Calibri"/>
                  <a:ea typeface="Calibri"/>
                  <a:cs typeface="Times New Roman"/>
                </a:endParaRPr>
              </a:p>
            </p:txBody>
          </p:sp>
        </mc:Choice>
        <mc:Fallback xmlns="">
          <p:sp>
            <p:nvSpPr>
              <p:cNvPr id="6" name="Hình chữ nhật 5"/>
              <p:cNvSpPr>
                <a:spLocks noRot="1" noChangeAspect="1" noMove="1" noResize="1" noEditPoints="1" noAdjustHandles="1" noChangeArrowheads="1" noChangeShapeType="1" noTextEdit="1"/>
              </p:cNvSpPr>
              <p:nvPr/>
            </p:nvSpPr>
            <p:spPr>
              <a:xfrm>
                <a:off x="198120" y="2545080"/>
                <a:ext cx="11750040" cy="4249240"/>
              </a:xfrm>
              <a:prstGeom prst="rect">
                <a:avLst/>
              </a:prstGeom>
              <a:blipFill rotWithShape="1">
                <a:blip r:embed="rId3"/>
                <a:stretch>
                  <a:fillRect l="-1245" r="-1401" b="-861"/>
                </a:stretch>
              </a:blipFill>
            </p:spPr>
            <p:txBody>
              <a:bodyPr/>
              <a:lstStyle/>
              <a:p>
                <a:r>
                  <a:rPr lang="en-US">
                    <a:noFill/>
                  </a:rPr>
                  <a:t> </a:t>
                </a:r>
              </a:p>
            </p:txBody>
          </p:sp>
        </mc:Fallback>
      </mc:AlternateContent>
      <p:sp>
        <p:nvSpPr>
          <p:cNvPr id="4" name="Oval 3"/>
          <p:cNvSpPr/>
          <p:nvPr/>
        </p:nvSpPr>
        <p:spPr>
          <a:xfrm>
            <a:off x="7255143" y="199291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5"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70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Hình chữ nhật 1"/>
              <p:cNvSpPr/>
              <p:nvPr/>
            </p:nvSpPr>
            <p:spPr>
              <a:xfrm>
                <a:off x="411480" y="153690"/>
                <a:ext cx="11430000" cy="2490875"/>
              </a:xfrm>
              <a:prstGeom prst="rect">
                <a:avLst/>
              </a:prstGeom>
            </p:spPr>
            <p:txBody>
              <a:bodyPr wrap="square">
                <a:spAutoFit/>
              </a:bodyPr>
              <a:lstStyle/>
              <a:p>
                <a:pPr indent="-457200">
                  <a:lnSpc>
                    <a:spcPct val="115000"/>
                  </a:lnSpc>
                  <a:spcBef>
                    <a:spcPts val="240"/>
                  </a:spcBef>
                  <a:spcAft>
                    <a:spcPts val="240"/>
                  </a:spcAft>
                </a:pPr>
                <a:r>
                  <a:rPr lang="en-US" sz="30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11. </a:t>
                </a:r>
                <a:r>
                  <a:rPr lang="nl-NL" sz="3000" smtClean="0">
                    <a:latin typeface="Times New Roman"/>
                    <a:ea typeface="Calibri"/>
                    <a:cs typeface="Times New Roman"/>
                  </a:rPr>
                  <a:t>Gọi </a:t>
                </a:r>
                <a:r>
                  <a:rPr lang="nl-NL" sz="3000">
                    <a:latin typeface="Times New Roman"/>
                    <a:ea typeface="Calibri"/>
                    <a:cs typeface="Times New Roman"/>
                  </a:rPr>
                  <a:t>S là tập các số tự nhiên gồm 8 chữ số khác nhau được lập từ tập</a:t>
                </a:r>
                <a14:m>
                  <m:oMath xmlns:m="http://schemas.openxmlformats.org/officeDocument/2006/math">
                    <m:r>
                      <a:rPr lang="en-US" sz="3000" b="0" i="0" smtClean="0">
                        <a:effectLst/>
                        <a:latin typeface="Cambria Math"/>
                        <a:ea typeface="Calibri"/>
                        <a:cs typeface="Times New Roman"/>
                      </a:rPr>
                      <m:t> </m:t>
                    </m:r>
                    <m:r>
                      <a:rPr lang="nl-NL" sz="3000" i="1">
                        <a:effectLst/>
                        <a:latin typeface="Cambria Math"/>
                        <a:ea typeface="Calibri"/>
                        <a:cs typeface="Times New Roman"/>
                      </a:rPr>
                      <m:t>𝐴</m:t>
                    </m:r>
                    <m:r>
                      <a:rPr lang="nl-NL" sz="3000" i="1">
                        <a:effectLst/>
                        <a:latin typeface="Cambria Math"/>
                        <a:ea typeface="Calibri"/>
                        <a:cs typeface="Times New Roman"/>
                      </a:rPr>
                      <m:t>=</m:t>
                    </m:r>
                    <m:d>
                      <m:dPr>
                        <m:begChr m:val="{"/>
                        <m:endChr m:val="}"/>
                        <m:ctrlPr>
                          <a:rPr lang="vi-VN" sz="3000" i="1">
                            <a:effectLst/>
                            <a:latin typeface="Cambria Math"/>
                            <a:ea typeface="Calibri"/>
                            <a:cs typeface="Times New Roman"/>
                          </a:rPr>
                        </m:ctrlPr>
                      </m:dPr>
                      <m:e>
                        <m:r>
                          <a:rPr lang="nl-NL" sz="3000" i="1">
                            <a:effectLst/>
                            <a:latin typeface="Cambria Math"/>
                            <a:ea typeface="Calibri"/>
                            <a:cs typeface="Times New Roman"/>
                          </a:rPr>
                          <m:t>1</m:t>
                        </m:r>
                        <m:r>
                          <a:rPr lang="nl-NL" sz="3000" i="1">
                            <a:effectLst/>
                            <a:latin typeface="Cambria Math"/>
                            <a:ea typeface="Calibri"/>
                            <a:cs typeface="Times New Roman"/>
                          </a:rPr>
                          <m:t>,</m:t>
                        </m:r>
                        <m:r>
                          <a:rPr lang="nl-NL" sz="3000" i="1">
                            <a:effectLst/>
                            <a:latin typeface="Cambria Math"/>
                            <a:ea typeface="Calibri"/>
                            <a:cs typeface="Times New Roman"/>
                          </a:rPr>
                          <m:t>2</m:t>
                        </m:r>
                        <m:r>
                          <a:rPr lang="nl-NL" sz="3000" i="1">
                            <a:effectLst/>
                            <a:latin typeface="Cambria Math"/>
                            <a:ea typeface="Calibri"/>
                            <a:cs typeface="Times New Roman"/>
                          </a:rPr>
                          <m:t>,</m:t>
                        </m:r>
                        <m:r>
                          <a:rPr lang="nl-NL" sz="3000" i="1">
                            <a:effectLst/>
                            <a:latin typeface="Cambria Math"/>
                            <a:ea typeface="Calibri"/>
                            <a:cs typeface="Times New Roman"/>
                          </a:rPr>
                          <m:t>3</m:t>
                        </m:r>
                        <m:r>
                          <a:rPr lang="nl-NL" sz="3000" i="1">
                            <a:effectLst/>
                            <a:latin typeface="Cambria Math"/>
                            <a:ea typeface="Calibri"/>
                            <a:cs typeface="Times New Roman"/>
                          </a:rPr>
                          <m:t>,</m:t>
                        </m:r>
                        <m:r>
                          <a:rPr lang="nl-NL" sz="3000" i="1">
                            <a:effectLst/>
                            <a:latin typeface="Cambria Math"/>
                            <a:ea typeface="Calibri"/>
                            <a:cs typeface="Times New Roman"/>
                          </a:rPr>
                          <m:t>4</m:t>
                        </m:r>
                        <m:r>
                          <a:rPr lang="nl-NL" sz="3000" i="1">
                            <a:effectLst/>
                            <a:latin typeface="Cambria Math"/>
                            <a:ea typeface="Calibri"/>
                            <a:cs typeface="Times New Roman"/>
                          </a:rPr>
                          <m:t>,</m:t>
                        </m:r>
                        <m:r>
                          <a:rPr lang="nl-NL" sz="3000" i="1">
                            <a:effectLst/>
                            <a:latin typeface="Cambria Math"/>
                            <a:ea typeface="Calibri"/>
                            <a:cs typeface="Times New Roman"/>
                          </a:rPr>
                          <m:t>5</m:t>
                        </m:r>
                        <m:r>
                          <a:rPr lang="nl-NL" sz="3000" i="1">
                            <a:effectLst/>
                            <a:latin typeface="Cambria Math"/>
                            <a:ea typeface="Calibri"/>
                            <a:cs typeface="Times New Roman"/>
                          </a:rPr>
                          <m:t>,</m:t>
                        </m:r>
                        <m:r>
                          <a:rPr lang="nl-NL" sz="3000" i="1">
                            <a:effectLst/>
                            <a:latin typeface="Cambria Math"/>
                            <a:ea typeface="Calibri"/>
                            <a:cs typeface="Times New Roman"/>
                          </a:rPr>
                          <m:t>6</m:t>
                        </m:r>
                        <m:r>
                          <a:rPr lang="nl-NL" sz="3000" i="1">
                            <a:effectLst/>
                            <a:latin typeface="Cambria Math"/>
                            <a:ea typeface="Calibri"/>
                            <a:cs typeface="Times New Roman"/>
                          </a:rPr>
                          <m:t>,</m:t>
                        </m:r>
                        <m:r>
                          <a:rPr lang="nl-NL" sz="3000" i="1">
                            <a:effectLst/>
                            <a:latin typeface="Cambria Math"/>
                            <a:ea typeface="Calibri"/>
                            <a:cs typeface="Times New Roman"/>
                          </a:rPr>
                          <m:t>7</m:t>
                        </m:r>
                        <m:r>
                          <a:rPr lang="nl-NL" sz="3000" i="1">
                            <a:effectLst/>
                            <a:latin typeface="Cambria Math"/>
                            <a:ea typeface="Calibri"/>
                            <a:cs typeface="Times New Roman"/>
                          </a:rPr>
                          <m:t>,</m:t>
                        </m:r>
                        <m:r>
                          <a:rPr lang="nl-NL" sz="3000" i="1">
                            <a:effectLst/>
                            <a:latin typeface="Cambria Math"/>
                            <a:ea typeface="Calibri"/>
                            <a:cs typeface="Times New Roman"/>
                          </a:rPr>
                          <m:t>8</m:t>
                        </m:r>
                      </m:e>
                    </m:d>
                  </m:oMath>
                </a14:m>
                <a:r>
                  <a:rPr lang="nl-NL" sz="3000">
                    <a:effectLst/>
                    <a:latin typeface="Times New Roman"/>
                    <a:ea typeface="Calibri"/>
                    <a:cs typeface="Times New Roman"/>
                  </a:rPr>
                  <a:t>. Lấy ngẫu nhiên một số trong S. Xác suất để lấy được số lẻ không chia hết cho 5 là</a:t>
                </a:r>
                <a:endParaRPr lang="vi-VN" sz="3000">
                  <a:effectLst/>
                  <a:latin typeface="Calibri"/>
                  <a:ea typeface="Calibri"/>
                  <a:cs typeface="Times New Roman"/>
                </a:endParaRPr>
              </a:p>
              <a:p>
                <a:pPr algn="just">
                  <a:lnSpc>
                    <a:spcPct val="115000"/>
                  </a:lnSpc>
                  <a:spcBef>
                    <a:spcPts val="240"/>
                  </a:spcBef>
                  <a:spcAft>
                    <a:spcPts val="240"/>
                  </a:spcAft>
                  <a:tabLst>
                    <a:tab pos="1596390" algn="l"/>
                    <a:tab pos="2160270" algn="l"/>
                    <a:tab pos="3599815" algn="l"/>
                    <a:tab pos="5039995" algn="l"/>
                  </a:tabLst>
                </a:pPr>
                <a:r>
                  <a:rPr lang="en-GB" sz="3000" smtClean="0">
                    <a:effectLst/>
                    <a:highlight>
                      <a:srgbClr val="FFFF00"/>
                    </a:highlight>
                    <a:latin typeface="Times New Roman"/>
                    <a:ea typeface="Calibri"/>
                    <a:cs typeface="Times New Roman"/>
                  </a:rPr>
                  <a:t>       </a:t>
                </a:r>
                <a:r>
                  <a:rPr lang="en-GB" sz="30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f>
                      <m:fPr>
                        <m:ctrlPr>
                          <a:rPr lang="vi-VN" sz="3000" i="1">
                            <a:effectLst/>
                            <a:latin typeface="Cambria Math"/>
                            <a:ea typeface="Calibri"/>
                            <a:cs typeface="Times New Roman"/>
                          </a:rPr>
                        </m:ctrlPr>
                      </m:fPr>
                      <m:num>
                        <m:r>
                          <a:rPr lang="en-GB" sz="3000" i="1">
                            <a:effectLst/>
                            <a:latin typeface="Cambria Math"/>
                            <a:ea typeface="Calibri"/>
                            <a:cs typeface="Times New Roman"/>
                          </a:rPr>
                          <m:t>3</m:t>
                        </m:r>
                      </m:num>
                      <m:den>
                        <m:r>
                          <a:rPr lang="en-GB" sz="3000" i="1">
                            <a:effectLst/>
                            <a:latin typeface="Cambria Math"/>
                            <a:ea typeface="Calibri"/>
                            <a:cs typeface="Times New Roman"/>
                          </a:rPr>
                          <m:t>8</m:t>
                        </m:r>
                      </m:den>
                    </m:f>
                  </m:oMath>
                </a14:m>
                <a:r>
                  <a:rPr lang="en-GB" sz="3000">
                    <a:effectLst/>
                    <a:latin typeface="Times New Roman"/>
                    <a:ea typeface="Calibri"/>
                    <a:cs typeface="Times New Roman"/>
                  </a:rPr>
                  <a:t>  	</a:t>
                </a:r>
                <a:r>
                  <a:rPr lang="en-GB" sz="3000" smtClean="0">
                    <a:effectLst/>
                    <a:latin typeface="Times New Roman"/>
                    <a:ea typeface="Calibri"/>
                    <a:cs typeface="Times New Roman"/>
                  </a:rPr>
                  <a:t>                 </a:t>
                </a:r>
                <a:r>
                  <a:rPr lang="en-GB" sz="30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B. </a:t>
                </a:r>
                <a14:m>
                  <m:oMath xmlns:m="http://schemas.openxmlformats.org/officeDocument/2006/math">
                    <m:f>
                      <m:fPr>
                        <m:ctrlPr>
                          <a:rPr lang="vi-VN" sz="3000" i="1">
                            <a:effectLst/>
                            <a:latin typeface="Cambria Math"/>
                            <a:ea typeface="Calibri"/>
                            <a:cs typeface="Times New Roman"/>
                          </a:rPr>
                        </m:ctrlPr>
                      </m:fPr>
                      <m:num>
                        <m:r>
                          <a:rPr lang="en-GB" sz="3000" i="1">
                            <a:effectLst/>
                            <a:latin typeface="Cambria Math"/>
                            <a:ea typeface="Calibri"/>
                            <a:cs typeface="Times New Roman"/>
                          </a:rPr>
                          <m:t>3</m:t>
                        </m:r>
                      </m:num>
                      <m:den>
                        <m:r>
                          <a:rPr lang="en-GB" sz="3000" i="1">
                            <a:effectLst/>
                            <a:latin typeface="Cambria Math"/>
                            <a:ea typeface="Calibri"/>
                            <a:cs typeface="Times New Roman"/>
                          </a:rPr>
                          <m:t>61</m:t>
                        </m:r>
                      </m:den>
                    </m:f>
                  </m:oMath>
                </a14:m>
                <a:r>
                  <a:rPr lang="en-GB" sz="3000">
                    <a:effectLst/>
                    <a:latin typeface="Times New Roman"/>
                    <a:ea typeface="Calibri"/>
                    <a:cs typeface="Times New Roman"/>
                  </a:rPr>
                  <a:t> 	             </a:t>
                </a:r>
                <a:r>
                  <a:rPr lang="en-GB" sz="30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en-GB" sz="30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vi-VN" sz="3000" i="1">
                            <a:effectLst/>
                            <a:latin typeface="Cambria Math"/>
                            <a:ea typeface="Calibri"/>
                            <a:cs typeface="Times New Roman"/>
                          </a:rPr>
                        </m:ctrlPr>
                      </m:fPr>
                      <m:num>
                        <m:r>
                          <a:rPr lang="en-GB" sz="3000" i="1">
                            <a:effectLst/>
                            <a:latin typeface="Cambria Math"/>
                            <a:ea typeface="Calibri"/>
                            <a:cs typeface="Times New Roman"/>
                          </a:rPr>
                          <m:t>3</m:t>
                        </m:r>
                      </m:num>
                      <m:den>
                        <m:r>
                          <a:rPr lang="en-GB" sz="3000" i="1">
                            <a:effectLst/>
                            <a:latin typeface="Cambria Math"/>
                            <a:ea typeface="Calibri"/>
                            <a:cs typeface="Times New Roman"/>
                          </a:rPr>
                          <m:t>25</m:t>
                        </m:r>
                      </m:den>
                    </m:f>
                  </m:oMath>
                </a14:m>
                <a:r>
                  <a:rPr lang="en-GB" sz="3000">
                    <a:effectLst/>
                    <a:latin typeface="Times New Roman"/>
                    <a:ea typeface="Calibri"/>
                    <a:cs typeface="Times New Roman"/>
                  </a:rPr>
                  <a:t>              	</a:t>
                </a:r>
                <a:r>
                  <a:rPr lang="en-GB" sz="30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t>
                </a:r>
                <a:r>
                  <a:rPr lang="en-GB" sz="30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vi-VN" sz="3000" i="1">
                            <a:effectLst/>
                            <a:latin typeface="Cambria Math"/>
                            <a:ea typeface="Calibri"/>
                            <a:cs typeface="Times New Roman"/>
                          </a:rPr>
                        </m:ctrlPr>
                      </m:fPr>
                      <m:num>
                        <m:r>
                          <a:rPr lang="en-GB" sz="3000" i="1">
                            <a:effectLst/>
                            <a:latin typeface="Cambria Math"/>
                            <a:ea typeface="Calibri"/>
                            <a:cs typeface="Times New Roman"/>
                          </a:rPr>
                          <m:t>1</m:t>
                        </m:r>
                      </m:num>
                      <m:den>
                        <m:r>
                          <a:rPr lang="en-GB" sz="3000" i="1">
                            <a:effectLst/>
                            <a:latin typeface="Cambria Math"/>
                            <a:ea typeface="Calibri"/>
                            <a:cs typeface="Times New Roman"/>
                          </a:rPr>
                          <m:t>6</m:t>
                        </m:r>
                      </m:den>
                    </m:f>
                  </m:oMath>
                </a14:m>
                <a:r>
                  <a:rPr lang="en-GB" sz="3000">
                    <a:effectLst/>
                    <a:latin typeface="Times New Roman"/>
                    <a:ea typeface="Calibri"/>
                    <a:cs typeface="Times New Roman"/>
                  </a:rPr>
                  <a:t>   </a:t>
                </a:r>
                <a:endParaRPr lang="vi-VN" sz="3000">
                  <a:effectLst/>
                  <a:latin typeface="Calibri"/>
                  <a:ea typeface="Calibri"/>
                  <a:cs typeface="Times New Roman"/>
                </a:endParaRPr>
              </a:p>
            </p:txBody>
          </p:sp>
        </mc:Choice>
        <mc:Fallback xmlns="">
          <p:sp>
            <p:nvSpPr>
              <p:cNvPr id="2" name="Hình chữ nhật 1"/>
              <p:cNvSpPr>
                <a:spLocks noRot="1" noChangeAspect="1" noMove="1" noResize="1" noEditPoints="1" noAdjustHandles="1" noChangeArrowheads="1" noChangeShapeType="1" noTextEdit="1"/>
              </p:cNvSpPr>
              <p:nvPr/>
            </p:nvSpPr>
            <p:spPr>
              <a:xfrm>
                <a:off x="411480" y="153690"/>
                <a:ext cx="11430000" cy="2490875"/>
              </a:xfrm>
              <a:prstGeom prst="rect">
                <a:avLst/>
              </a:prstGeom>
              <a:blipFill rotWithShape="1">
                <a:blip r:embed="rId2"/>
                <a:stretch>
                  <a:fillRect l="-1280" t="-1956" r="-2027" b="-24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Hình chữ nhật 2"/>
              <p:cNvSpPr/>
              <p:nvPr/>
            </p:nvSpPr>
            <p:spPr>
              <a:xfrm>
                <a:off x="358140" y="2801018"/>
                <a:ext cx="11536680" cy="3765390"/>
              </a:xfrm>
              <a:prstGeom prst="rect">
                <a:avLst/>
              </a:prstGeom>
            </p:spPr>
            <p:txBody>
              <a:bodyPr wrap="square">
                <a:spAutoFit/>
              </a:bodyPr>
              <a:lstStyle/>
              <a:p>
                <a:pPr indent="457200">
                  <a:lnSpc>
                    <a:spcPct val="115000"/>
                  </a:lnSpc>
                  <a:spcBef>
                    <a:spcPts val="240"/>
                  </a:spcBef>
                  <a:spcAft>
                    <a:spcPts val="240"/>
                  </a:spcAft>
                </a:pPr>
                <a14:m>
                  <m:oMath xmlns:m="http://schemas.openxmlformats.org/officeDocument/2006/math">
                    <m:r>
                      <m:rPr>
                        <m:nor/>
                      </m:rPr>
                      <a:rPr lang="en-US" sz="3000" b="1">
                        <a:solidFill>
                          <a:srgbClr val="0000FF"/>
                        </a:solidFill>
                        <a:latin typeface="Times New Roman"/>
                        <a:ea typeface="Calibri"/>
                        <a:cs typeface="Times New Roman"/>
                      </a:rPr>
                      <m:t>L</m:t>
                    </m:r>
                    <m:r>
                      <m:rPr>
                        <m:nor/>
                      </m:rPr>
                      <a:rPr lang="en-US" sz="3000" b="1">
                        <a:solidFill>
                          <a:srgbClr val="0000FF"/>
                        </a:solidFill>
                        <a:latin typeface="Times New Roman"/>
                        <a:ea typeface="Calibri"/>
                        <a:cs typeface="Times New Roman"/>
                      </a:rPr>
                      <m:t>ờ</m:t>
                    </m:r>
                    <m:r>
                      <m:rPr>
                        <m:nor/>
                      </m:rPr>
                      <a:rPr lang="en-US" sz="3000" b="1">
                        <a:solidFill>
                          <a:srgbClr val="0000FF"/>
                        </a:solidFill>
                        <a:latin typeface="Times New Roman"/>
                        <a:ea typeface="Calibri"/>
                        <a:cs typeface="Times New Roman"/>
                      </a:rPr>
                      <m:t>i</m:t>
                    </m:r>
                    <m:r>
                      <m:rPr>
                        <m:nor/>
                      </m:rPr>
                      <a:rPr lang="en-US" sz="3000" b="1">
                        <a:solidFill>
                          <a:srgbClr val="0000FF"/>
                        </a:solidFill>
                        <a:latin typeface="Times New Roman"/>
                        <a:ea typeface="Calibri"/>
                        <a:cs typeface="Times New Roman"/>
                      </a:rPr>
                      <m:t> </m:t>
                    </m:r>
                    <m:r>
                      <m:rPr>
                        <m:nor/>
                      </m:rPr>
                      <a:rPr lang="en-US" sz="3000" b="1">
                        <a:solidFill>
                          <a:srgbClr val="0000FF"/>
                        </a:solidFill>
                        <a:latin typeface="Times New Roman"/>
                        <a:ea typeface="Calibri"/>
                        <a:cs typeface="Times New Roman"/>
                      </a:rPr>
                      <m:t>gi</m:t>
                    </m:r>
                    <m:r>
                      <m:rPr>
                        <m:nor/>
                      </m:rPr>
                      <a:rPr lang="en-US" sz="3000" b="1">
                        <a:solidFill>
                          <a:srgbClr val="0000FF"/>
                        </a:solidFill>
                        <a:latin typeface="Times New Roman"/>
                        <a:ea typeface="Calibri"/>
                        <a:cs typeface="Times New Roman"/>
                      </a:rPr>
                      <m:t>ả</m:t>
                    </m:r>
                    <m:r>
                      <m:rPr>
                        <m:nor/>
                      </m:rPr>
                      <a:rPr lang="en-US" sz="3000" b="1">
                        <a:solidFill>
                          <a:srgbClr val="0000FF"/>
                        </a:solidFill>
                        <a:latin typeface="Times New Roman"/>
                        <a:ea typeface="Calibri"/>
                        <a:cs typeface="Times New Roman"/>
                      </a:rPr>
                      <m:t>i</m:t>
                    </m:r>
                    <m:r>
                      <m:rPr>
                        <m:nor/>
                      </m:rPr>
                      <a:rPr lang="en-US" sz="3000" b="1">
                        <a:solidFill>
                          <a:srgbClr val="0000FF"/>
                        </a:solidFill>
                        <a:latin typeface="Times New Roman"/>
                        <a:ea typeface="Calibri"/>
                        <a:cs typeface="Times New Roman"/>
                      </a:rPr>
                      <m:t>. </m:t>
                    </m:r>
                  </m:oMath>
                </a14:m>
                <a:r>
                  <a:rPr lang="en-US" sz="3000" smtClean="0">
                    <a:latin typeface="Times New Roman"/>
                    <a:ea typeface="Calibri"/>
                    <a:cs typeface="Times New Roman"/>
                  </a:rPr>
                  <a:t> Ta </a:t>
                </a:r>
                <a:r>
                  <a:rPr lang="en-US" sz="3000">
                    <a:latin typeface="Times New Roman"/>
                    <a:ea typeface="Calibri"/>
                    <a:cs typeface="Times New Roman"/>
                  </a:rPr>
                  <a:t>có </a:t>
                </a:r>
                <a14:m>
                  <m:oMath xmlns:m="http://schemas.openxmlformats.org/officeDocument/2006/math">
                    <m:r>
                      <a:rPr lang="nl-NL" sz="3000" i="1">
                        <a:effectLst/>
                        <a:latin typeface="Cambria Math"/>
                        <a:ea typeface="Calibri"/>
                        <a:cs typeface="Times New Roman"/>
                      </a:rPr>
                      <m:t>𝑛</m:t>
                    </m:r>
                    <m:r>
                      <a:rPr lang="nl-NL" sz="3000" i="1">
                        <a:effectLst/>
                        <a:latin typeface="Cambria Math"/>
                        <a:ea typeface="Calibri"/>
                        <a:cs typeface="Times New Roman"/>
                      </a:rPr>
                      <m:t>(</m:t>
                    </m:r>
                    <m:r>
                      <a:rPr lang="nl-NL" sz="3000" i="1">
                        <a:effectLst/>
                        <a:latin typeface="Cambria Math"/>
                        <a:ea typeface="Calibri"/>
                        <a:cs typeface="Times New Roman"/>
                      </a:rPr>
                      <m:t>𝛺</m:t>
                    </m:r>
                    <m:r>
                      <a:rPr lang="nl-NL" sz="3000" i="1">
                        <a:effectLst/>
                        <a:latin typeface="Cambria Math"/>
                        <a:ea typeface="Calibri"/>
                        <a:cs typeface="Times New Roman"/>
                      </a:rPr>
                      <m:t>)=</m:t>
                    </m:r>
                    <m:r>
                      <a:rPr lang="nl-NL" sz="3000" i="1">
                        <a:effectLst/>
                        <a:latin typeface="Cambria Math"/>
                        <a:ea typeface="Calibri"/>
                        <a:cs typeface="Times New Roman"/>
                      </a:rPr>
                      <m:t>8</m:t>
                    </m:r>
                    <m:r>
                      <a:rPr lang="nl-NL" sz="3000" i="1">
                        <a:effectLst/>
                        <a:latin typeface="Cambria Math"/>
                        <a:ea typeface="Calibri"/>
                        <a:cs typeface="Times New Roman"/>
                      </a:rPr>
                      <m:t>!=</m:t>
                    </m:r>
                    <m:r>
                      <a:rPr lang="nl-NL" sz="3000" i="1">
                        <a:effectLst/>
                        <a:latin typeface="Cambria Math"/>
                        <a:ea typeface="Calibri"/>
                        <a:cs typeface="Times New Roman"/>
                      </a:rPr>
                      <m:t>40320</m:t>
                    </m:r>
                  </m:oMath>
                </a14:m>
                <a:endParaRPr lang="vi-VN" sz="3000">
                  <a:effectLst/>
                  <a:latin typeface="Calibri"/>
                  <a:ea typeface="Calibri"/>
                  <a:cs typeface="Times New Roman"/>
                </a:endParaRPr>
              </a:p>
              <a:p>
                <a:pPr>
                  <a:lnSpc>
                    <a:spcPct val="115000"/>
                  </a:lnSpc>
                  <a:spcBef>
                    <a:spcPts val="240"/>
                  </a:spcBef>
                  <a:spcAft>
                    <a:spcPts val="240"/>
                  </a:spcAft>
                </a:pPr>
                <a:r>
                  <a:rPr lang="en-US" sz="3000">
                    <a:effectLst/>
                    <a:latin typeface="Times New Roman"/>
                    <a:ea typeface="Calibri"/>
                    <a:cs typeface="Times New Roman"/>
                  </a:rPr>
                  <a:t>Gọi </a:t>
                </a:r>
                <a14:m>
                  <m:oMath xmlns:m="http://schemas.openxmlformats.org/officeDocument/2006/math">
                    <m:r>
                      <a:rPr lang="en-US" sz="3000" i="1">
                        <a:effectLst/>
                        <a:latin typeface="Cambria Math"/>
                        <a:ea typeface="Calibri"/>
                        <a:cs typeface="Times New Roman"/>
                      </a:rPr>
                      <m:t>𝑥</m:t>
                    </m:r>
                    <m:r>
                      <a:rPr lang="en-US" sz="3000" i="1">
                        <a:effectLst/>
                        <a:latin typeface="Cambria Math"/>
                        <a:ea typeface="Calibri"/>
                        <a:cs typeface="Times New Roman"/>
                      </a:rPr>
                      <m:t>=</m:t>
                    </m:r>
                    <m:bar>
                      <m:barPr>
                        <m:pos m:val="top"/>
                        <m:ctrlPr>
                          <a:rPr lang="vi-VN" sz="3000" i="1">
                            <a:effectLst/>
                            <a:latin typeface="Cambria Math"/>
                            <a:ea typeface="Calibri"/>
                            <a:cs typeface="Times New Roman"/>
                          </a:rPr>
                        </m:ctrlPr>
                      </m:barPr>
                      <m:e>
                        <m:sSub>
                          <m:sSubPr>
                            <m:ctrlPr>
                              <a:rPr lang="vi-VN" sz="3000" i="1">
                                <a:effectLst/>
                                <a:latin typeface="Cambria Math"/>
                                <a:ea typeface="Calibri"/>
                                <a:cs typeface="Times New Roman"/>
                              </a:rPr>
                            </m:ctrlPr>
                          </m:sSubPr>
                          <m:e>
                            <m:r>
                              <a:rPr lang="en-US" sz="3000" i="1">
                                <a:effectLst/>
                                <a:latin typeface="Cambria Math"/>
                                <a:ea typeface="Calibri"/>
                                <a:cs typeface="Times New Roman"/>
                              </a:rPr>
                              <m:t>𝑎</m:t>
                            </m:r>
                          </m:e>
                          <m:sub>
                            <m:r>
                              <a:rPr lang="en-US" sz="3000" i="1">
                                <a:effectLst/>
                                <a:latin typeface="Cambria Math"/>
                                <a:ea typeface="Calibri"/>
                                <a:cs typeface="Times New Roman"/>
                              </a:rPr>
                              <m:t>1</m:t>
                            </m:r>
                          </m:sub>
                        </m:sSub>
                        <m:r>
                          <a:rPr lang="en-US" sz="3000" i="1">
                            <a:effectLst/>
                            <a:latin typeface="Cambria Math"/>
                            <a:ea typeface="Calibri"/>
                            <a:cs typeface="Times New Roman"/>
                          </a:rPr>
                          <m:t>...</m:t>
                        </m:r>
                        <m:sSub>
                          <m:sSubPr>
                            <m:ctrlPr>
                              <a:rPr lang="vi-VN" sz="3000" i="1">
                                <a:effectLst/>
                                <a:latin typeface="Cambria Math"/>
                                <a:ea typeface="Calibri"/>
                                <a:cs typeface="Times New Roman"/>
                              </a:rPr>
                            </m:ctrlPr>
                          </m:sSubPr>
                          <m:e>
                            <m:r>
                              <a:rPr lang="en-US" sz="3000" i="1">
                                <a:effectLst/>
                                <a:latin typeface="Cambria Math"/>
                                <a:ea typeface="Calibri"/>
                                <a:cs typeface="Times New Roman"/>
                              </a:rPr>
                              <m:t>𝑎</m:t>
                            </m:r>
                          </m:e>
                          <m:sub>
                            <m:r>
                              <a:rPr lang="en-US" sz="3000" i="1">
                                <a:effectLst/>
                                <a:latin typeface="Cambria Math"/>
                                <a:ea typeface="Calibri"/>
                                <a:cs typeface="Times New Roman"/>
                              </a:rPr>
                              <m:t>8</m:t>
                            </m:r>
                          </m:sub>
                        </m:sSub>
                      </m:e>
                    </m:bar>
                  </m:oMath>
                </a14:m>
                <a:r>
                  <a:rPr lang="en-US" sz="3000">
                    <a:effectLst/>
                    <a:latin typeface="Times New Roman"/>
                    <a:ea typeface="Calibri"/>
                    <a:cs typeface="Times New Roman"/>
                  </a:rPr>
                  <a:t> là số </a:t>
                </a:r>
                <a:r>
                  <a:rPr lang="nl-NL" sz="3000">
                    <a:effectLst/>
                    <a:latin typeface="Times New Roman"/>
                    <a:ea typeface="Calibri"/>
                    <a:cs typeface="Times New Roman"/>
                  </a:rPr>
                  <a:t>lẻ không chia hết cho 5 lấy từ S.</a:t>
                </a:r>
                <a:endParaRPr lang="vi-VN" sz="3000">
                  <a:effectLst/>
                  <a:latin typeface="Calibri"/>
                  <a:ea typeface="Calibri"/>
                  <a:cs typeface="Times New Roman"/>
                </a:endParaRPr>
              </a:p>
              <a:p>
                <a:pPr>
                  <a:lnSpc>
                    <a:spcPct val="115000"/>
                  </a:lnSpc>
                  <a:spcBef>
                    <a:spcPts val="240"/>
                  </a:spcBef>
                  <a:spcAft>
                    <a:spcPts val="240"/>
                  </a:spcAft>
                </a:pPr>
                <a:r>
                  <a:rPr lang="en-US" sz="3000">
                    <a:effectLst/>
                    <a:latin typeface="Times New Roman"/>
                    <a:ea typeface="Calibri"/>
                    <a:cs typeface="Times New Roman"/>
                  </a:rPr>
                  <a:t> Khi đó </a:t>
                </a:r>
                <a14:m>
                  <m:oMath xmlns:m="http://schemas.openxmlformats.org/officeDocument/2006/math">
                    <m:r>
                      <a:rPr lang="en-US" sz="3000" i="1">
                        <a:effectLst/>
                        <a:latin typeface="Cambria Math"/>
                        <a:ea typeface="Calibri"/>
                        <a:cs typeface="Times New Roman"/>
                      </a:rPr>
                      <m:t>𝑑</m:t>
                    </m:r>
                    <m:r>
                      <a:rPr lang="en-US" sz="3000" i="1">
                        <a:effectLst/>
                        <a:latin typeface="Cambria Math"/>
                        <a:ea typeface="Calibri"/>
                        <a:cs typeface="Cambria Math"/>
                      </a:rPr>
                      <m:t>∈</m:t>
                    </m:r>
                    <m:d>
                      <m:dPr>
                        <m:begChr m:val="{"/>
                        <m:endChr m:val="}"/>
                        <m:ctrlPr>
                          <a:rPr lang="vi-VN" sz="3000" i="1">
                            <a:effectLst/>
                            <a:latin typeface="Cambria Math"/>
                            <a:ea typeface="Calibri"/>
                            <a:cs typeface="Times New Roman"/>
                          </a:rPr>
                        </m:ctrlPr>
                      </m:dPr>
                      <m:e>
                        <m:r>
                          <a:rPr lang="en-US" sz="3000" i="1">
                            <a:effectLst/>
                            <a:latin typeface="Cambria Math"/>
                            <a:ea typeface="Calibri"/>
                            <a:cs typeface="Times New Roman"/>
                          </a:rPr>
                          <m:t>1</m:t>
                        </m:r>
                        <m:r>
                          <a:rPr lang="en-US" sz="3000" i="1">
                            <a:effectLst/>
                            <a:latin typeface="Cambria Math"/>
                            <a:ea typeface="Calibri"/>
                            <a:cs typeface="Times New Roman"/>
                          </a:rPr>
                          <m:t>,</m:t>
                        </m:r>
                        <m:r>
                          <a:rPr lang="en-US" sz="3000" i="1">
                            <a:effectLst/>
                            <a:latin typeface="Cambria Math"/>
                            <a:ea typeface="Calibri"/>
                            <a:cs typeface="Times New Roman"/>
                          </a:rPr>
                          <m:t>3</m:t>
                        </m:r>
                        <m:r>
                          <a:rPr lang="en-US" sz="3000" i="1">
                            <a:effectLst/>
                            <a:latin typeface="Cambria Math"/>
                            <a:ea typeface="Calibri"/>
                            <a:cs typeface="Times New Roman"/>
                          </a:rPr>
                          <m:t>,</m:t>
                        </m:r>
                        <m:r>
                          <a:rPr lang="en-US" sz="3000" i="1">
                            <a:effectLst/>
                            <a:latin typeface="Cambria Math"/>
                            <a:ea typeface="Calibri"/>
                            <a:cs typeface="Times New Roman"/>
                          </a:rPr>
                          <m:t>7</m:t>
                        </m:r>
                      </m:e>
                    </m:d>
                    <m:r>
                      <a:rPr lang="en-US" sz="3000" i="1">
                        <a:effectLst/>
                        <a:latin typeface="Cambria Math"/>
                        <a:ea typeface="Calibri"/>
                        <a:cs typeface="Cambria Math"/>
                      </a:rPr>
                      <m:t>⇒</m:t>
                    </m:r>
                    <m:r>
                      <a:rPr lang="en-US" sz="3000" i="1">
                        <a:effectLst/>
                        <a:latin typeface="Cambria Math"/>
                        <a:ea typeface="Calibri"/>
                        <a:cs typeface="Times New Roman"/>
                      </a:rPr>
                      <m:t>𝑑</m:t>
                    </m:r>
                  </m:oMath>
                </a14:m>
                <a:r>
                  <a:rPr lang="en-US" sz="3000">
                    <a:effectLst/>
                    <a:latin typeface="Times New Roman"/>
                    <a:ea typeface="Calibri"/>
                    <a:cs typeface="Times New Roman"/>
                  </a:rPr>
                  <a:t> có 3 cách chọn</a:t>
                </a:r>
                <a:endParaRPr lang="vi-VN" sz="3000">
                  <a:effectLst/>
                  <a:latin typeface="Calibri"/>
                  <a:ea typeface="Calibri"/>
                  <a:cs typeface="Times New Roman"/>
                </a:endParaRPr>
              </a:p>
              <a:p>
                <a:pPr>
                  <a:lnSpc>
                    <a:spcPct val="115000"/>
                  </a:lnSpc>
                  <a:spcBef>
                    <a:spcPts val="240"/>
                  </a:spcBef>
                  <a:spcAft>
                    <a:spcPts val="240"/>
                  </a:spcAft>
                </a:pPr>
                <a:r>
                  <a:rPr lang="en-US" sz="3000">
                    <a:effectLst/>
                    <a:latin typeface="Times New Roman"/>
                    <a:ea typeface="Calibri"/>
                    <a:cs typeface="Times New Roman"/>
                  </a:rPr>
                  <a:t>Số các chọn các chữ số còn lại là: </a:t>
                </a:r>
                <a14:m>
                  <m:oMath xmlns:m="http://schemas.openxmlformats.org/officeDocument/2006/math">
                    <m:r>
                      <a:rPr lang="en-US" sz="3000" i="1">
                        <a:effectLst/>
                        <a:latin typeface="Cambria Math"/>
                        <a:ea typeface="Calibri"/>
                        <a:cs typeface="Times New Roman"/>
                      </a:rPr>
                      <m:t>7</m:t>
                    </m:r>
                    <m:r>
                      <a:rPr lang="en-US" sz="3000" i="1">
                        <a:effectLst/>
                        <a:latin typeface="Cambria Math"/>
                        <a:ea typeface="Calibri"/>
                        <a:cs typeface="Times New Roman"/>
                      </a:rPr>
                      <m:t>.</m:t>
                    </m:r>
                    <m:r>
                      <a:rPr lang="en-US" sz="3000" i="1">
                        <a:effectLst/>
                        <a:latin typeface="Cambria Math"/>
                        <a:ea typeface="Calibri"/>
                        <a:cs typeface="Times New Roman"/>
                      </a:rPr>
                      <m:t>6</m:t>
                    </m:r>
                    <m:r>
                      <a:rPr lang="en-US" sz="3000" i="1">
                        <a:effectLst/>
                        <a:latin typeface="Cambria Math"/>
                        <a:ea typeface="Calibri"/>
                        <a:cs typeface="Times New Roman"/>
                      </a:rPr>
                      <m:t>.</m:t>
                    </m:r>
                    <m:r>
                      <a:rPr lang="en-US" sz="3000" i="1">
                        <a:effectLst/>
                        <a:latin typeface="Cambria Math"/>
                        <a:ea typeface="Calibri"/>
                        <a:cs typeface="Times New Roman"/>
                      </a:rPr>
                      <m:t>5</m:t>
                    </m:r>
                    <m:r>
                      <a:rPr lang="en-US" sz="3000" i="1">
                        <a:effectLst/>
                        <a:latin typeface="Cambria Math"/>
                        <a:ea typeface="Calibri"/>
                        <a:cs typeface="Times New Roman"/>
                      </a:rPr>
                      <m:t>.</m:t>
                    </m:r>
                    <m:r>
                      <a:rPr lang="en-US" sz="3000" i="1">
                        <a:effectLst/>
                        <a:latin typeface="Cambria Math"/>
                        <a:ea typeface="Calibri"/>
                        <a:cs typeface="Times New Roman"/>
                      </a:rPr>
                      <m:t>4</m:t>
                    </m:r>
                    <m:r>
                      <a:rPr lang="en-US" sz="3000" i="1">
                        <a:effectLst/>
                        <a:latin typeface="Cambria Math"/>
                        <a:ea typeface="Calibri"/>
                        <a:cs typeface="Times New Roman"/>
                      </a:rPr>
                      <m:t>.</m:t>
                    </m:r>
                    <m:r>
                      <a:rPr lang="en-US" sz="3000" i="1">
                        <a:effectLst/>
                        <a:latin typeface="Cambria Math"/>
                        <a:ea typeface="Calibri"/>
                        <a:cs typeface="Times New Roman"/>
                      </a:rPr>
                      <m:t>3</m:t>
                    </m:r>
                    <m:r>
                      <a:rPr lang="en-US" sz="3000" i="1">
                        <a:effectLst/>
                        <a:latin typeface="Cambria Math"/>
                        <a:ea typeface="Calibri"/>
                        <a:cs typeface="Times New Roman"/>
                      </a:rPr>
                      <m:t>.</m:t>
                    </m:r>
                    <m:r>
                      <a:rPr lang="en-US" sz="3000" i="1">
                        <a:effectLst/>
                        <a:latin typeface="Cambria Math"/>
                        <a:ea typeface="Calibri"/>
                        <a:cs typeface="Times New Roman"/>
                      </a:rPr>
                      <m:t>2</m:t>
                    </m:r>
                    <m:r>
                      <a:rPr lang="en-US" sz="3000" i="1">
                        <a:effectLst/>
                        <a:latin typeface="Cambria Math"/>
                        <a:ea typeface="Calibri"/>
                        <a:cs typeface="Times New Roman"/>
                      </a:rPr>
                      <m:t>.</m:t>
                    </m:r>
                    <m:r>
                      <a:rPr lang="en-US" sz="3000" i="1">
                        <a:effectLst/>
                        <a:latin typeface="Cambria Math"/>
                        <a:ea typeface="Calibri"/>
                        <a:cs typeface="Times New Roman"/>
                      </a:rPr>
                      <m:t>1</m:t>
                    </m:r>
                  </m:oMath>
                </a14:m>
                <a:r>
                  <a:rPr lang="en-US" sz="3000">
                    <a:effectLst/>
                    <a:latin typeface="Times New Roman"/>
                    <a:ea typeface="Calibri"/>
                    <a:cs typeface="Times New Roman"/>
                  </a:rPr>
                  <a:t>=5040</a:t>
                </a:r>
                <a:endParaRPr lang="vi-VN" sz="3000">
                  <a:effectLst/>
                  <a:latin typeface="Calibri"/>
                  <a:ea typeface="Calibri"/>
                  <a:cs typeface="Times New Roman"/>
                </a:endParaRPr>
              </a:p>
              <a:p>
                <a:pPr>
                  <a:lnSpc>
                    <a:spcPct val="115000"/>
                  </a:lnSpc>
                  <a:spcBef>
                    <a:spcPts val="240"/>
                  </a:spcBef>
                  <a:spcAft>
                    <a:spcPts val="240"/>
                  </a:spcAft>
                </a:pPr>
                <a:r>
                  <a:rPr lang="en-US" sz="3000">
                    <a:effectLst/>
                    <a:latin typeface="Times New Roman"/>
                    <a:ea typeface="Calibri"/>
                    <a:cs typeface="Times New Roman"/>
                  </a:rPr>
                  <a:t>Vậy trong S có  3. 5040 =</a:t>
                </a:r>
                <a14:m>
                  <m:oMath xmlns:m="http://schemas.openxmlformats.org/officeDocument/2006/math">
                    <m:r>
                      <a:rPr lang="en-US" sz="3000" i="1">
                        <a:effectLst/>
                        <a:latin typeface="Cambria Math"/>
                        <a:ea typeface="Calibri"/>
                        <a:cs typeface="Times New Roman"/>
                      </a:rPr>
                      <m:t>15120</m:t>
                    </m:r>
                  </m:oMath>
                </a14:m>
                <a:r>
                  <a:rPr lang="en-US" sz="3000">
                    <a:effectLst/>
                    <a:latin typeface="Times New Roman"/>
                    <a:ea typeface="Calibri"/>
                    <a:cs typeface="Times New Roman"/>
                  </a:rPr>
                  <a:t> số </a:t>
                </a:r>
                <a:r>
                  <a:rPr lang="nl-NL" sz="3000">
                    <a:effectLst/>
                    <a:latin typeface="Times New Roman"/>
                    <a:ea typeface="Calibri"/>
                    <a:cs typeface="Times New Roman"/>
                  </a:rPr>
                  <a:t>lẻ không chia hết cho 5</a:t>
                </a:r>
                <a:endParaRPr lang="vi-VN" sz="3000">
                  <a:effectLst/>
                  <a:latin typeface="Calibri"/>
                  <a:ea typeface="Calibri"/>
                  <a:cs typeface="Times New Roman"/>
                </a:endParaRPr>
              </a:p>
              <a:p>
                <a:pPr>
                  <a:lnSpc>
                    <a:spcPct val="115000"/>
                  </a:lnSpc>
                  <a:spcBef>
                    <a:spcPts val="240"/>
                  </a:spcBef>
                  <a:spcAft>
                    <a:spcPts val="240"/>
                  </a:spcAft>
                </a:pPr>
                <a:r>
                  <a:rPr lang="nl-NL" sz="3000">
                    <a:effectLst/>
                    <a:latin typeface="Times New Roman"/>
                    <a:ea typeface="Calibri"/>
                    <a:cs typeface="Times New Roman"/>
                  </a:rPr>
                  <a:t>Xác suất </a:t>
                </a:r>
                <a:r>
                  <a:rPr lang="nl-NL" sz="3000" smtClean="0">
                    <a:effectLst/>
                    <a:latin typeface="Times New Roman"/>
                    <a:ea typeface="Calibri"/>
                    <a:cs typeface="Times New Roman"/>
                  </a:rPr>
                  <a:t> </a:t>
                </a:r>
                <a14:m>
                  <m:oMath xmlns:m="http://schemas.openxmlformats.org/officeDocument/2006/math">
                    <m:f>
                      <m:fPr>
                        <m:ctrlPr>
                          <a:rPr lang="vi-VN" sz="3000" i="1">
                            <a:effectLst/>
                            <a:latin typeface="Cambria Math"/>
                            <a:ea typeface="Calibri"/>
                            <a:cs typeface="Times New Roman"/>
                          </a:rPr>
                        </m:ctrlPr>
                      </m:fPr>
                      <m:num>
                        <m:r>
                          <a:rPr lang="nl-NL" sz="3000" i="1">
                            <a:effectLst/>
                            <a:latin typeface="Cambria Math"/>
                            <a:ea typeface="Calibri"/>
                            <a:cs typeface="Times New Roman"/>
                          </a:rPr>
                          <m:t>15120</m:t>
                        </m:r>
                      </m:num>
                      <m:den>
                        <m:r>
                          <a:rPr lang="nl-NL" sz="3000" i="1">
                            <a:effectLst/>
                            <a:latin typeface="Cambria Math"/>
                            <a:ea typeface="Calibri"/>
                            <a:cs typeface="Times New Roman"/>
                          </a:rPr>
                          <m:t>40320</m:t>
                        </m:r>
                      </m:den>
                    </m:f>
                    <m:r>
                      <a:rPr lang="nl-NL" sz="3000" i="1">
                        <a:effectLst/>
                        <a:latin typeface="Cambria Math"/>
                        <a:ea typeface="Calibri"/>
                        <a:cs typeface="Times New Roman"/>
                      </a:rPr>
                      <m:t>=</m:t>
                    </m:r>
                    <m:f>
                      <m:fPr>
                        <m:ctrlPr>
                          <a:rPr lang="vi-VN" sz="3000" i="1">
                            <a:effectLst/>
                            <a:latin typeface="Cambria Math"/>
                            <a:ea typeface="Calibri"/>
                            <a:cs typeface="Times New Roman"/>
                          </a:rPr>
                        </m:ctrlPr>
                      </m:fPr>
                      <m:num>
                        <m:r>
                          <a:rPr lang="nl-NL" sz="3000" i="1">
                            <a:effectLst/>
                            <a:latin typeface="Cambria Math"/>
                            <a:ea typeface="Calibri"/>
                            <a:cs typeface="Times New Roman"/>
                          </a:rPr>
                          <m:t>3</m:t>
                        </m:r>
                      </m:num>
                      <m:den>
                        <m:r>
                          <a:rPr lang="nl-NL" sz="3000" i="1">
                            <a:effectLst/>
                            <a:latin typeface="Cambria Math"/>
                            <a:ea typeface="Calibri"/>
                            <a:cs typeface="Times New Roman"/>
                          </a:rPr>
                          <m:t>8</m:t>
                        </m:r>
                      </m:den>
                    </m:f>
                  </m:oMath>
                </a14:m>
                <a:r>
                  <a:rPr lang="nl-NL" sz="3000">
                    <a:effectLst/>
                    <a:latin typeface="Times New Roman"/>
                    <a:ea typeface="Calibri"/>
                    <a:cs typeface="Times New Roman"/>
                  </a:rPr>
                  <a:t> </a:t>
                </a:r>
                <a:endParaRPr lang="vi-VN" sz="3000">
                  <a:effectLst/>
                  <a:latin typeface="Calibri"/>
                  <a:ea typeface="Calibri"/>
                  <a:cs typeface="Times New Roman"/>
                </a:endParaRPr>
              </a:p>
            </p:txBody>
          </p:sp>
        </mc:Choice>
        <mc:Fallback>
          <p:sp>
            <p:nvSpPr>
              <p:cNvPr id="3" name="Hình chữ nhật 2"/>
              <p:cNvSpPr>
                <a:spLocks noRot="1" noChangeAspect="1" noMove="1" noResize="1" noEditPoints="1" noAdjustHandles="1" noChangeArrowheads="1" noChangeShapeType="1" noTextEdit="1"/>
              </p:cNvSpPr>
              <p:nvPr/>
            </p:nvSpPr>
            <p:spPr>
              <a:xfrm>
                <a:off x="358140" y="2801018"/>
                <a:ext cx="11536680" cy="3765390"/>
              </a:xfrm>
              <a:prstGeom prst="rect">
                <a:avLst/>
              </a:prstGeom>
              <a:blipFill rotWithShape="1">
                <a:blip r:embed="rId3"/>
                <a:stretch>
                  <a:fillRect l="-1268" t="-1294" b="-1294"/>
                </a:stretch>
              </a:blipFill>
            </p:spPr>
            <p:txBody>
              <a:bodyPr/>
              <a:lstStyle/>
              <a:p>
                <a:r>
                  <a:rPr lang="en-US">
                    <a:noFill/>
                  </a:rPr>
                  <a:t> </a:t>
                </a:r>
              </a:p>
            </p:txBody>
          </p:sp>
        </mc:Fallback>
      </mc:AlternateContent>
      <p:sp>
        <p:nvSpPr>
          <p:cNvPr id="4" name="Oval 3"/>
          <p:cNvSpPr/>
          <p:nvPr/>
        </p:nvSpPr>
        <p:spPr>
          <a:xfrm>
            <a:off x="1159143" y="204371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5"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70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Hình chữ nhật 1"/>
              <p:cNvSpPr/>
              <p:nvPr/>
            </p:nvSpPr>
            <p:spPr>
              <a:xfrm>
                <a:off x="121920" y="120966"/>
                <a:ext cx="11643360" cy="2341347"/>
              </a:xfrm>
              <a:prstGeom prst="rect">
                <a:avLst/>
              </a:prstGeom>
            </p:spPr>
            <p:txBody>
              <a:bodyPr wrap="square">
                <a:spAutoFit/>
              </a:bodyPr>
              <a:lstStyle/>
              <a:p>
                <a:pPr indent="-457200">
                  <a:lnSpc>
                    <a:spcPct val="115000"/>
                  </a:lnSpc>
                  <a:spcBef>
                    <a:spcPts val="240"/>
                  </a:spcBef>
                  <a:spcAft>
                    <a:spcPts val="240"/>
                  </a:spcAft>
                </a:pPr>
                <a:r>
                  <a:rPr lang="en-US" sz="28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12. </a:t>
                </a:r>
                <a:r>
                  <a:rPr lang="nl-NL" sz="2800" smtClean="0">
                    <a:latin typeface="Times New Roman"/>
                    <a:ea typeface="Calibri"/>
                    <a:cs typeface="Times New Roman"/>
                  </a:rPr>
                  <a:t>Gọi </a:t>
                </a:r>
                <a:r>
                  <a:rPr lang="nl-NL" sz="2800">
                    <a:latin typeface="Times New Roman"/>
                    <a:ea typeface="Calibri"/>
                    <a:cs typeface="Times New Roman"/>
                  </a:rPr>
                  <a:t>S là tập các số tự nhiên gồm 8 chữ số khác nhau được lập từ tập</a:t>
                </a:r>
                <a14:m>
                  <m:oMath xmlns:m="http://schemas.openxmlformats.org/officeDocument/2006/math">
                    <m:r>
                      <a:rPr lang="en-US" sz="2800" b="0" i="0" smtClean="0">
                        <a:effectLst/>
                        <a:latin typeface="Cambria Math"/>
                        <a:ea typeface="Calibri"/>
                        <a:cs typeface="Times New Roman"/>
                      </a:rPr>
                      <m:t> </m:t>
                    </m:r>
                    <m:r>
                      <a:rPr lang="nl-NL" sz="2800" i="1">
                        <a:effectLst/>
                        <a:latin typeface="Cambria Math"/>
                        <a:ea typeface="Calibri"/>
                        <a:cs typeface="Times New Roman"/>
                      </a:rPr>
                      <m:t>𝐴</m:t>
                    </m:r>
                    <m:r>
                      <a:rPr lang="nl-NL" sz="2800" i="1">
                        <a:effectLst/>
                        <a:latin typeface="Cambria Math"/>
                        <a:ea typeface="Calibri"/>
                        <a:cs typeface="Times New Roman"/>
                      </a:rPr>
                      <m:t>=</m:t>
                    </m:r>
                    <m:d>
                      <m:dPr>
                        <m:begChr m:val="{"/>
                        <m:endChr m:val="}"/>
                        <m:ctrlPr>
                          <a:rPr lang="vi-VN" sz="2800" i="1">
                            <a:effectLst/>
                            <a:latin typeface="Cambria Math"/>
                            <a:ea typeface="Calibri"/>
                            <a:cs typeface="Times New Roman"/>
                          </a:rPr>
                        </m:ctrlPr>
                      </m:dPr>
                      <m:e>
                        <m:r>
                          <a:rPr lang="nl-NL" sz="2800" i="1">
                            <a:effectLst/>
                            <a:latin typeface="Cambria Math"/>
                            <a:ea typeface="Calibri"/>
                            <a:cs typeface="Times New Roman"/>
                          </a:rPr>
                          <m:t>2</m:t>
                        </m:r>
                        <m:r>
                          <a:rPr lang="nl-NL" sz="2800" i="1">
                            <a:effectLst/>
                            <a:latin typeface="Cambria Math"/>
                            <a:ea typeface="Calibri"/>
                            <a:cs typeface="Times New Roman"/>
                          </a:rPr>
                          <m:t>,</m:t>
                        </m:r>
                        <m:r>
                          <a:rPr lang="nl-NL" sz="2800" i="1">
                            <a:effectLst/>
                            <a:latin typeface="Cambria Math"/>
                            <a:ea typeface="Calibri"/>
                            <a:cs typeface="Times New Roman"/>
                          </a:rPr>
                          <m:t>3</m:t>
                        </m:r>
                        <m:r>
                          <a:rPr lang="nl-NL" sz="2800" i="1">
                            <a:effectLst/>
                            <a:latin typeface="Cambria Math"/>
                            <a:ea typeface="Calibri"/>
                            <a:cs typeface="Times New Roman"/>
                          </a:rPr>
                          <m:t>,</m:t>
                        </m:r>
                        <m:r>
                          <a:rPr lang="nl-NL" sz="2800" i="1">
                            <a:effectLst/>
                            <a:latin typeface="Cambria Math"/>
                            <a:ea typeface="Calibri"/>
                            <a:cs typeface="Times New Roman"/>
                          </a:rPr>
                          <m:t>4</m:t>
                        </m:r>
                        <m:r>
                          <a:rPr lang="nl-NL" sz="2800" i="1">
                            <a:effectLst/>
                            <a:latin typeface="Cambria Math"/>
                            <a:ea typeface="Calibri"/>
                            <a:cs typeface="Times New Roman"/>
                          </a:rPr>
                          <m:t>,</m:t>
                        </m:r>
                        <m:r>
                          <a:rPr lang="nl-NL" sz="2800" i="1">
                            <a:effectLst/>
                            <a:latin typeface="Cambria Math"/>
                            <a:ea typeface="Calibri"/>
                            <a:cs typeface="Times New Roman"/>
                          </a:rPr>
                          <m:t>5</m:t>
                        </m:r>
                        <m:r>
                          <a:rPr lang="nl-NL" sz="2800" i="1">
                            <a:effectLst/>
                            <a:latin typeface="Cambria Math"/>
                            <a:ea typeface="Calibri"/>
                            <a:cs typeface="Times New Roman"/>
                          </a:rPr>
                          <m:t>,</m:t>
                        </m:r>
                        <m:r>
                          <a:rPr lang="nl-NL" sz="2800" i="1">
                            <a:effectLst/>
                            <a:latin typeface="Cambria Math"/>
                            <a:ea typeface="Calibri"/>
                            <a:cs typeface="Times New Roman"/>
                          </a:rPr>
                          <m:t>6</m:t>
                        </m:r>
                        <m:r>
                          <a:rPr lang="nl-NL" sz="2800" i="1">
                            <a:effectLst/>
                            <a:latin typeface="Cambria Math"/>
                            <a:ea typeface="Calibri"/>
                            <a:cs typeface="Times New Roman"/>
                          </a:rPr>
                          <m:t>,</m:t>
                        </m:r>
                        <m:r>
                          <a:rPr lang="nl-NL" sz="2800" i="1">
                            <a:effectLst/>
                            <a:latin typeface="Cambria Math"/>
                            <a:ea typeface="Calibri"/>
                            <a:cs typeface="Times New Roman"/>
                          </a:rPr>
                          <m:t>7</m:t>
                        </m:r>
                        <m:r>
                          <a:rPr lang="nl-NL" sz="2800" i="1">
                            <a:effectLst/>
                            <a:latin typeface="Cambria Math"/>
                            <a:ea typeface="Calibri"/>
                            <a:cs typeface="Times New Roman"/>
                          </a:rPr>
                          <m:t>,</m:t>
                        </m:r>
                        <m:r>
                          <a:rPr lang="nl-NL" sz="2800" i="1">
                            <a:effectLst/>
                            <a:latin typeface="Cambria Math"/>
                            <a:ea typeface="Calibri"/>
                            <a:cs typeface="Times New Roman"/>
                          </a:rPr>
                          <m:t>8</m:t>
                        </m:r>
                        <m:r>
                          <a:rPr lang="nl-NL" sz="2800" i="1">
                            <a:effectLst/>
                            <a:latin typeface="Cambria Math"/>
                            <a:ea typeface="Calibri"/>
                            <a:cs typeface="Times New Roman"/>
                          </a:rPr>
                          <m:t>,</m:t>
                        </m:r>
                        <m:r>
                          <a:rPr lang="nl-NL" sz="2800" i="1">
                            <a:effectLst/>
                            <a:latin typeface="Cambria Math"/>
                            <a:ea typeface="Calibri"/>
                            <a:cs typeface="Times New Roman"/>
                          </a:rPr>
                          <m:t>9</m:t>
                        </m:r>
                      </m:e>
                    </m:d>
                  </m:oMath>
                </a14:m>
                <a:r>
                  <a:rPr lang="nl-NL" sz="2800">
                    <a:effectLst/>
                    <a:latin typeface="Times New Roman"/>
                    <a:ea typeface="Calibri"/>
                    <a:cs typeface="Times New Roman"/>
                  </a:rPr>
                  <a:t>. Lấy ngẫu nhiên một số trong S. Xác suất để lấy được số chẵn là</a:t>
                </a:r>
                <a:endParaRPr lang="vi-VN" sz="2800">
                  <a:effectLst/>
                  <a:latin typeface="Calibri"/>
                  <a:ea typeface="Calibri"/>
                  <a:cs typeface="Times New Roman"/>
                </a:endParaRPr>
              </a:p>
              <a:p>
                <a:pPr algn="just">
                  <a:lnSpc>
                    <a:spcPct val="115000"/>
                  </a:lnSpc>
                  <a:spcBef>
                    <a:spcPts val="240"/>
                  </a:spcBef>
                  <a:spcAft>
                    <a:spcPts val="240"/>
                  </a:spcAft>
                  <a:tabLst>
                    <a:tab pos="1596390" algn="l"/>
                    <a:tab pos="2160270" algn="l"/>
                    <a:tab pos="3599815" algn="l"/>
                    <a:tab pos="5039995" algn="l"/>
                  </a:tabLst>
                </a:pPr>
                <a:r>
                  <a:rPr lang="en-GB" sz="2800" smtClean="0">
                    <a:effectLst/>
                    <a:latin typeface="Times New Roman"/>
                    <a:ea typeface="Calibri"/>
                    <a:cs typeface="Times New Roman"/>
                  </a:rPr>
                  <a:t>      </a:t>
                </a:r>
                <a:r>
                  <a:rPr lang="en-GB" sz="30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 </a:t>
                </a:r>
                <a14:m>
                  <m:oMath xmlns:m="http://schemas.openxmlformats.org/officeDocument/2006/math">
                    <m:f>
                      <m:fPr>
                        <m:ctrlPr>
                          <a:rPr lang="vi-VN" sz="2800" i="1">
                            <a:effectLst/>
                            <a:latin typeface="Cambria Math"/>
                            <a:ea typeface="Calibri"/>
                            <a:cs typeface="Times New Roman"/>
                          </a:rPr>
                        </m:ctrlPr>
                      </m:fPr>
                      <m:num>
                        <m:r>
                          <a:rPr lang="en-GB" sz="2800" i="1">
                            <a:effectLst/>
                            <a:latin typeface="Cambria Math"/>
                            <a:ea typeface="Calibri"/>
                            <a:cs typeface="Times New Roman"/>
                          </a:rPr>
                          <m:t>13</m:t>
                        </m:r>
                      </m:num>
                      <m:den>
                        <m:r>
                          <a:rPr lang="en-GB" sz="2800" i="1">
                            <a:effectLst/>
                            <a:latin typeface="Cambria Math"/>
                            <a:ea typeface="Calibri"/>
                            <a:cs typeface="Times New Roman"/>
                          </a:rPr>
                          <m:t>34</m:t>
                        </m:r>
                      </m:den>
                    </m:f>
                  </m:oMath>
                </a14:m>
                <a:r>
                  <a:rPr lang="en-GB" sz="2800">
                    <a:effectLst/>
                    <a:latin typeface="Times New Roman"/>
                    <a:ea typeface="Calibri"/>
                    <a:cs typeface="Times New Roman"/>
                  </a:rPr>
                  <a:t>  	</a:t>
                </a:r>
                <a:r>
                  <a:rPr lang="en-GB" sz="2800" smtClean="0">
                    <a:effectLst/>
                    <a:latin typeface="Times New Roman"/>
                    <a:ea typeface="Calibri"/>
                    <a:cs typeface="Times New Roman"/>
                  </a:rPr>
                  <a:t>        </a:t>
                </a:r>
                <a:r>
                  <a:rPr lang="en-GB" sz="30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B.</a:t>
                </a:r>
                <a:r>
                  <a:rPr lang="en-GB" sz="2800">
                    <a:effectLst/>
                    <a:latin typeface="Times New Roman"/>
                    <a:ea typeface="Calibri"/>
                    <a:cs typeface="Times New Roman"/>
                  </a:rPr>
                  <a:t> </a:t>
                </a:r>
                <a14:m>
                  <m:oMath xmlns:m="http://schemas.openxmlformats.org/officeDocument/2006/math">
                    <m:f>
                      <m:fPr>
                        <m:ctrlPr>
                          <a:rPr lang="vi-VN" sz="2800" i="1">
                            <a:effectLst/>
                            <a:latin typeface="Cambria Math"/>
                            <a:ea typeface="Calibri"/>
                            <a:cs typeface="Times New Roman"/>
                          </a:rPr>
                        </m:ctrlPr>
                      </m:fPr>
                      <m:num>
                        <m:r>
                          <a:rPr lang="en-GB" sz="2800" i="1">
                            <a:effectLst/>
                            <a:latin typeface="Cambria Math"/>
                            <a:ea typeface="Calibri"/>
                            <a:cs typeface="Times New Roman"/>
                          </a:rPr>
                          <m:t>65</m:t>
                        </m:r>
                      </m:num>
                      <m:den>
                        <m:r>
                          <a:rPr lang="en-GB" sz="2800" i="1">
                            <a:effectLst/>
                            <a:latin typeface="Cambria Math"/>
                            <a:ea typeface="Calibri"/>
                            <a:cs typeface="Times New Roman"/>
                          </a:rPr>
                          <m:t>68</m:t>
                        </m:r>
                      </m:den>
                    </m:f>
                  </m:oMath>
                </a14:m>
                <a:r>
                  <a:rPr lang="en-GB" sz="2800">
                    <a:effectLst/>
                    <a:latin typeface="Times New Roman"/>
                    <a:ea typeface="Calibri"/>
                    <a:cs typeface="Times New Roman"/>
                  </a:rPr>
                  <a:t> 	           </a:t>
                </a:r>
                <a:r>
                  <a:rPr lang="en-GB"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en-GB" sz="32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vi-VN" sz="2800" i="1">
                            <a:effectLst/>
                            <a:latin typeface="Cambria Math"/>
                            <a:ea typeface="Calibri"/>
                            <a:cs typeface="Times New Roman"/>
                          </a:rPr>
                        </m:ctrlPr>
                      </m:fPr>
                      <m:num>
                        <m:r>
                          <a:rPr lang="en-GB" sz="2800" i="1">
                            <a:effectLst/>
                            <a:latin typeface="Cambria Math"/>
                            <a:ea typeface="Calibri"/>
                            <a:cs typeface="Times New Roman"/>
                          </a:rPr>
                          <m:t>17</m:t>
                        </m:r>
                      </m:num>
                      <m:den>
                        <m:r>
                          <a:rPr lang="en-GB" sz="2800" i="1">
                            <a:effectLst/>
                            <a:latin typeface="Cambria Math"/>
                            <a:ea typeface="Calibri"/>
                            <a:cs typeface="Times New Roman"/>
                          </a:rPr>
                          <m:t>68</m:t>
                        </m:r>
                      </m:den>
                    </m:f>
                  </m:oMath>
                </a14:m>
                <a:r>
                  <a:rPr lang="en-GB" sz="2800">
                    <a:effectLst/>
                    <a:latin typeface="Times New Roman"/>
                    <a:ea typeface="Calibri"/>
                    <a:cs typeface="Times New Roman"/>
                  </a:rPr>
                  <a:t>              	</a:t>
                </a:r>
                <a:r>
                  <a:rPr lang="en-GB"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t>
                </a:r>
                <a:r>
                  <a:rPr lang="en-GB" sz="32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vi-VN" sz="2800" i="1">
                            <a:effectLst/>
                            <a:latin typeface="Cambria Math"/>
                            <a:ea typeface="Calibri"/>
                            <a:cs typeface="Times New Roman"/>
                          </a:rPr>
                        </m:ctrlPr>
                      </m:fPr>
                      <m:num>
                        <m:r>
                          <a:rPr lang="en-GB" sz="2800" i="1">
                            <a:effectLst/>
                            <a:latin typeface="Cambria Math"/>
                            <a:ea typeface="Calibri"/>
                            <a:cs typeface="Times New Roman"/>
                          </a:rPr>
                          <m:t>1</m:t>
                        </m:r>
                      </m:num>
                      <m:den>
                        <m:r>
                          <a:rPr lang="en-GB" sz="2800" i="1">
                            <a:effectLst/>
                            <a:latin typeface="Cambria Math"/>
                            <a:ea typeface="Calibri"/>
                            <a:cs typeface="Times New Roman"/>
                          </a:rPr>
                          <m:t>2</m:t>
                        </m:r>
                      </m:den>
                    </m:f>
                  </m:oMath>
                </a14:m>
                <a:r>
                  <a:rPr lang="en-GB" sz="2800">
                    <a:effectLst/>
                    <a:latin typeface="Times New Roman"/>
                    <a:ea typeface="Calibri"/>
                    <a:cs typeface="Times New Roman"/>
                  </a:rPr>
                  <a:t>   </a:t>
                </a:r>
                <a:endParaRPr lang="vi-VN" sz="2800">
                  <a:effectLst/>
                  <a:latin typeface="Calibri"/>
                  <a:ea typeface="Calibri"/>
                  <a:cs typeface="Times New Roman"/>
                </a:endParaRPr>
              </a:p>
            </p:txBody>
          </p:sp>
        </mc:Choice>
        <mc:Fallback xmlns="">
          <p:sp>
            <p:nvSpPr>
              <p:cNvPr id="2" name="Hình chữ nhật 1"/>
              <p:cNvSpPr>
                <a:spLocks noRot="1" noChangeAspect="1" noMove="1" noResize="1" noEditPoints="1" noAdjustHandles="1" noChangeArrowheads="1" noChangeShapeType="1" noTextEdit="1"/>
              </p:cNvSpPr>
              <p:nvPr/>
            </p:nvSpPr>
            <p:spPr>
              <a:xfrm>
                <a:off x="121920" y="120966"/>
                <a:ext cx="11643360" cy="2341347"/>
              </a:xfrm>
              <a:prstGeom prst="rect">
                <a:avLst/>
              </a:prstGeom>
              <a:blipFill rotWithShape="1">
                <a:blip r:embed="rId2"/>
                <a:stretch>
                  <a:fillRect l="-1047" t="-1563" r="-314" b="-3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Hình chữ nhật 2"/>
              <p:cNvSpPr/>
              <p:nvPr/>
            </p:nvSpPr>
            <p:spPr>
              <a:xfrm>
                <a:off x="411480" y="2943453"/>
                <a:ext cx="11551920" cy="3757503"/>
              </a:xfrm>
              <a:prstGeom prst="rect">
                <a:avLst/>
              </a:prstGeom>
            </p:spPr>
            <p:txBody>
              <a:bodyPr wrap="square">
                <a:spAutoFit/>
              </a:bodyPr>
              <a:lstStyle/>
              <a:p>
                <a:pPr indent="457200">
                  <a:lnSpc>
                    <a:spcPct val="115000"/>
                  </a:lnSpc>
                  <a:spcBef>
                    <a:spcPts val="240"/>
                  </a:spcBef>
                  <a:spcAft>
                    <a:spcPts val="240"/>
                  </a:spcAft>
                </a:pPr>
                <a14:m>
                  <m:oMathPara xmlns:m="http://schemas.openxmlformats.org/officeDocument/2006/math">
                    <m:oMathParaPr>
                      <m:jc m:val="left"/>
                    </m:oMathParaPr>
                    <m:oMath xmlns:m="http://schemas.openxmlformats.org/officeDocument/2006/math">
                      <m:r>
                        <m:rPr>
                          <m:nor/>
                        </m:rPr>
                        <a:rPr lang="en-US" sz="3000" b="1">
                          <a:solidFill>
                            <a:srgbClr val="0000FF"/>
                          </a:solidFill>
                          <a:latin typeface="Times New Roman"/>
                          <a:ea typeface="Calibri"/>
                          <a:cs typeface="Times New Roman"/>
                        </a:rPr>
                        <m:t>L</m:t>
                      </m:r>
                      <m:r>
                        <m:rPr>
                          <m:nor/>
                        </m:rPr>
                        <a:rPr lang="en-US" sz="3000" b="1">
                          <a:solidFill>
                            <a:srgbClr val="0000FF"/>
                          </a:solidFill>
                          <a:latin typeface="Times New Roman"/>
                          <a:ea typeface="Calibri"/>
                          <a:cs typeface="Times New Roman"/>
                        </a:rPr>
                        <m:t>ờ</m:t>
                      </m:r>
                      <m:r>
                        <m:rPr>
                          <m:nor/>
                        </m:rPr>
                        <a:rPr lang="en-US" sz="3000" b="1">
                          <a:solidFill>
                            <a:srgbClr val="0000FF"/>
                          </a:solidFill>
                          <a:latin typeface="Times New Roman"/>
                          <a:ea typeface="Calibri"/>
                          <a:cs typeface="Times New Roman"/>
                        </a:rPr>
                        <m:t>i</m:t>
                      </m:r>
                      <m:r>
                        <m:rPr>
                          <m:nor/>
                        </m:rPr>
                        <a:rPr lang="en-US" sz="3000" b="1">
                          <a:solidFill>
                            <a:srgbClr val="0000FF"/>
                          </a:solidFill>
                          <a:latin typeface="Times New Roman"/>
                          <a:ea typeface="Calibri"/>
                          <a:cs typeface="Times New Roman"/>
                        </a:rPr>
                        <m:t> </m:t>
                      </m:r>
                      <m:r>
                        <m:rPr>
                          <m:nor/>
                        </m:rPr>
                        <a:rPr lang="en-US" sz="3000" b="1">
                          <a:solidFill>
                            <a:srgbClr val="0000FF"/>
                          </a:solidFill>
                          <a:latin typeface="Times New Roman"/>
                          <a:ea typeface="Calibri"/>
                          <a:cs typeface="Times New Roman"/>
                        </a:rPr>
                        <m:t>gi</m:t>
                      </m:r>
                      <m:r>
                        <m:rPr>
                          <m:nor/>
                        </m:rPr>
                        <a:rPr lang="en-US" sz="3000" b="1">
                          <a:solidFill>
                            <a:srgbClr val="0000FF"/>
                          </a:solidFill>
                          <a:latin typeface="Times New Roman"/>
                          <a:ea typeface="Calibri"/>
                          <a:cs typeface="Times New Roman"/>
                        </a:rPr>
                        <m:t>ả</m:t>
                      </m:r>
                      <m:r>
                        <m:rPr>
                          <m:nor/>
                        </m:rPr>
                        <a:rPr lang="en-US" sz="3000" b="1">
                          <a:solidFill>
                            <a:srgbClr val="0000FF"/>
                          </a:solidFill>
                          <a:latin typeface="Times New Roman"/>
                          <a:ea typeface="Calibri"/>
                          <a:cs typeface="Times New Roman"/>
                        </a:rPr>
                        <m:t>i</m:t>
                      </m:r>
                      <m:r>
                        <m:rPr>
                          <m:nor/>
                        </m:rPr>
                        <a:rPr lang="en-US" sz="3000" b="1">
                          <a:solidFill>
                            <a:srgbClr val="0000FF"/>
                          </a:solidFill>
                          <a:latin typeface="Times New Roman"/>
                          <a:ea typeface="Calibri"/>
                          <a:cs typeface="Times New Roman"/>
                        </a:rPr>
                        <m:t>. </m:t>
                      </m:r>
                    </m:oMath>
                  </m:oMathPara>
                </a14:m>
                <a:endParaRPr lang="en-US" sz="3000" smtClean="0">
                  <a:latin typeface="Times New Roman"/>
                  <a:ea typeface="Calibri"/>
                  <a:cs typeface="Times New Roman"/>
                </a:endParaRPr>
              </a:p>
              <a:p>
                <a:pPr indent="457200">
                  <a:lnSpc>
                    <a:spcPct val="115000"/>
                  </a:lnSpc>
                  <a:spcBef>
                    <a:spcPts val="240"/>
                  </a:spcBef>
                  <a:spcAft>
                    <a:spcPts val="240"/>
                  </a:spcAft>
                </a:pPr>
                <a:r>
                  <a:rPr lang="en-US" sz="3000" smtClean="0">
                    <a:latin typeface="Times New Roman"/>
                    <a:ea typeface="Calibri"/>
                    <a:cs typeface="Times New Roman"/>
                  </a:rPr>
                  <a:t>Ta </a:t>
                </a:r>
                <a:r>
                  <a:rPr lang="en-US" sz="3000">
                    <a:latin typeface="Times New Roman"/>
                    <a:ea typeface="Calibri"/>
                    <a:cs typeface="Times New Roman"/>
                  </a:rPr>
                  <a:t>có </a:t>
                </a:r>
                <a14:m>
                  <m:oMath xmlns:m="http://schemas.openxmlformats.org/officeDocument/2006/math">
                    <m:r>
                      <a:rPr lang="nl-NL" sz="3000" i="1">
                        <a:effectLst/>
                        <a:latin typeface="Cambria Math"/>
                        <a:ea typeface="Calibri"/>
                        <a:cs typeface="Times New Roman"/>
                      </a:rPr>
                      <m:t>𝑛</m:t>
                    </m:r>
                    <m:r>
                      <a:rPr lang="nl-NL" sz="3000" i="1">
                        <a:effectLst/>
                        <a:latin typeface="Cambria Math"/>
                        <a:ea typeface="Calibri"/>
                        <a:cs typeface="Times New Roman"/>
                      </a:rPr>
                      <m:t>(</m:t>
                    </m:r>
                    <m:r>
                      <a:rPr lang="nl-NL" sz="3000" i="1">
                        <a:effectLst/>
                        <a:latin typeface="Cambria Math"/>
                        <a:ea typeface="Calibri"/>
                        <a:cs typeface="Times New Roman"/>
                      </a:rPr>
                      <m:t>𝛺</m:t>
                    </m:r>
                    <m:r>
                      <a:rPr lang="nl-NL" sz="3000" i="1">
                        <a:effectLst/>
                        <a:latin typeface="Cambria Math"/>
                        <a:ea typeface="Calibri"/>
                        <a:cs typeface="Times New Roman"/>
                      </a:rPr>
                      <m:t>)=</m:t>
                    </m:r>
                    <m:r>
                      <a:rPr lang="nl-NL" sz="3000" i="1">
                        <a:effectLst/>
                        <a:latin typeface="Cambria Math"/>
                        <a:ea typeface="Calibri"/>
                        <a:cs typeface="Times New Roman"/>
                      </a:rPr>
                      <m:t>8</m:t>
                    </m:r>
                    <m:r>
                      <a:rPr lang="nl-NL" sz="3000" i="1">
                        <a:effectLst/>
                        <a:latin typeface="Cambria Math"/>
                        <a:ea typeface="Calibri"/>
                        <a:cs typeface="Times New Roman"/>
                      </a:rPr>
                      <m:t>!=</m:t>
                    </m:r>
                    <m:r>
                      <a:rPr lang="nl-NL" sz="3000" i="1">
                        <a:effectLst/>
                        <a:latin typeface="Cambria Math"/>
                        <a:ea typeface="Calibri"/>
                        <a:cs typeface="Times New Roman"/>
                      </a:rPr>
                      <m:t>40320</m:t>
                    </m:r>
                  </m:oMath>
                </a14:m>
                <a:endParaRPr lang="vi-VN" sz="3000">
                  <a:effectLst/>
                  <a:latin typeface="Calibri"/>
                  <a:ea typeface="Calibri"/>
                  <a:cs typeface="Times New Roman"/>
                </a:endParaRPr>
              </a:p>
              <a:p>
                <a:pPr>
                  <a:lnSpc>
                    <a:spcPct val="115000"/>
                  </a:lnSpc>
                  <a:spcBef>
                    <a:spcPts val="240"/>
                  </a:spcBef>
                  <a:spcAft>
                    <a:spcPts val="240"/>
                  </a:spcAft>
                </a:pPr>
                <a:r>
                  <a:rPr lang="en-US" sz="3000">
                    <a:effectLst/>
                    <a:latin typeface="Times New Roman"/>
                    <a:ea typeface="Calibri"/>
                    <a:cs typeface="Times New Roman"/>
                  </a:rPr>
                  <a:t>Gọi </a:t>
                </a:r>
                <a14:m>
                  <m:oMath xmlns:m="http://schemas.openxmlformats.org/officeDocument/2006/math">
                    <m:r>
                      <a:rPr lang="en-US" sz="3000" i="1">
                        <a:effectLst/>
                        <a:latin typeface="Cambria Math"/>
                        <a:ea typeface="Calibri"/>
                        <a:cs typeface="Times New Roman"/>
                      </a:rPr>
                      <m:t>𝑥</m:t>
                    </m:r>
                    <m:r>
                      <a:rPr lang="en-US" sz="3000" i="1">
                        <a:effectLst/>
                        <a:latin typeface="Cambria Math"/>
                        <a:ea typeface="Calibri"/>
                        <a:cs typeface="Times New Roman"/>
                      </a:rPr>
                      <m:t>=</m:t>
                    </m:r>
                    <m:bar>
                      <m:barPr>
                        <m:pos m:val="top"/>
                        <m:ctrlPr>
                          <a:rPr lang="vi-VN" sz="3000" i="1">
                            <a:effectLst/>
                            <a:latin typeface="Cambria Math"/>
                            <a:ea typeface="Calibri"/>
                            <a:cs typeface="Times New Roman"/>
                          </a:rPr>
                        </m:ctrlPr>
                      </m:barPr>
                      <m:e>
                        <m:sSub>
                          <m:sSubPr>
                            <m:ctrlPr>
                              <a:rPr lang="vi-VN" sz="3000" i="1">
                                <a:effectLst/>
                                <a:latin typeface="Cambria Math"/>
                                <a:ea typeface="Calibri"/>
                                <a:cs typeface="Times New Roman"/>
                              </a:rPr>
                            </m:ctrlPr>
                          </m:sSubPr>
                          <m:e>
                            <m:r>
                              <a:rPr lang="en-US" sz="3000" i="1">
                                <a:effectLst/>
                                <a:latin typeface="Cambria Math"/>
                                <a:ea typeface="Calibri"/>
                                <a:cs typeface="Times New Roman"/>
                              </a:rPr>
                              <m:t>𝑎</m:t>
                            </m:r>
                          </m:e>
                          <m:sub>
                            <m:r>
                              <a:rPr lang="en-US" sz="3000" i="1">
                                <a:effectLst/>
                                <a:latin typeface="Cambria Math"/>
                                <a:ea typeface="Calibri"/>
                                <a:cs typeface="Times New Roman"/>
                              </a:rPr>
                              <m:t>1</m:t>
                            </m:r>
                          </m:sub>
                        </m:sSub>
                        <m:r>
                          <a:rPr lang="en-US" sz="3000" i="1">
                            <a:effectLst/>
                            <a:latin typeface="Cambria Math"/>
                            <a:ea typeface="Calibri"/>
                            <a:cs typeface="Times New Roman"/>
                          </a:rPr>
                          <m:t>...</m:t>
                        </m:r>
                        <m:sSub>
                          <m:sSubPr>
                            <m:ctrlPr>
                              <a:rPr lang="vi-VN" sz="3000" i="1">
                                <a:effectLst/>
                                <a:latin typeface="Cambria Math"/>
                                <a:ea typeface="Calibri"/>
                                <a:cs typeface="Times New Roman"/>
                              </a:rPr>
                            </m:ctrlPr>
                          </m:sSubPr>
                          <m:e>
                            <m:r>
                              <a:rPr lang="en-US" sz="3000" i="1">
                                <a:effectLst/>
                                <a:latin typeface="Cambria Math"/>
                                <a:ea typeface="Calibri"/>
                                <a:cs typeface="Times New Roman"/>
                              </a:rPr>
                              <m:t>𝑎</m:t>
                            </m:r>
                          </m:e>
                          <m:sub>
                            <m:r>
                              <a:rPr lang="en-US" sz="3000" i="1">
                                <a:effectLst/>
                                <a:latin typeface="Cambria Math"/>
                                <a:ea typeface="Calibri"/>
                                <a:cs typeface="Times New Roman"/>
                              </a:rPr>
                              <m:t>8</m:t>
                            </m:r>
                          </m:sub>
                        </m:sSub>
                      </m:e>
                    </m:bar>
                  </m:oMath>
                </a14:m>
                <a:r>
                  <a:rPr lang="en-US" sz="3000">
                    <a:effectLst/>
                    <a:latin typeface="Times New Roman"/>
                    <a:ea typeface="Calibri"/>
                    <a:cs typeface="Times New Roman"/>
                  </a:rPr>
                  <a:t> là số </a:t>
                </a:r>
                <a:r>
                  <a:rPr lang="nl-NL" sz="3000">
                    <a:effectLst/>
                    <a:latin typeface="Times New Roman"/>
                    <a:ea typeface="Calibri"/>
                    <a:cs typeface="Times New Roman"/>
                  </a:rPr>
                  <a:t>chẵn lấy từ S.</a:t>
                </a:r>
                <a:endParaRPr lang="vi-VN" sz="3000">
                  <a:effectLst/>
                  <a:latin typeface="Calibri"/>
                  <a:ea typeface="Calibri"/>
                  <a:cs typeface="Times New Roman"/>
                </a:endParaRPr>
              </a:p>
              <a:p>
                <a:pPr>
                  <a:lnSpc>
                    <a:spcPct val="115000"/>
                  </a:lnSpc>
                  <a:spcBef>
                    <a:spcPts val="240"/>
                  </a:spcBef>
                  <a:spcAft>
                    <a:spcPts val="240"/>
                  </a:spcAft>
                </a:pPr>
                <a:r>
                  <a:rPr lang="en-US" sz="3000">
                    <a:effectLst/>
                    <a:latin typeface="Times New Roman"/>
                    <a:ea typeface="Calibri"/>
                    <a:cs typeface="Times New Roman"/>
                  </a:rPr>
                  <a:t>Vì x là số chẵn nên </a:t>
                </a:r>
                <a14:m>
                  <m:oMath xmlns:m="http://schemas.openxmlformats.org/officeDocument/2006/math">
                    <m:sSub>
                      <m:sSubPr>
                        <m:ctrlPr>
                          <a:rPr lang="vi-VN" sz="3000" i="1">
                            <a:effectLst/>
                            <a:latin typeface="Cambria Math"/>
                            <a:ea typeface="Calibri"/>
                            <a:cs typeface="Times New Roman"/>
                          </a:rPr>
                        </m:ctrlPr>
                      </m:sSubPr>
                      <m:e>
                        <m:r>
                          <a:rPr lang="en-US" sz="3000" i="1">
                            <a:effectLst/>
                            <a:latin typeface="Cambria Math"/>
                            <a:ea typeface="Calibri"/>
                            <a:cs typeface="Times New Roman"/>
                          </a:rPr>
                          <m:t>𝑎</m:t>
                        </m:r>
                      </m:e>
                      <m:sub>
                        <m:r>
                          <a:rPr lang="en-US" sz="3000" i="1">
                            <a:effectLst/>
                            <a:latin typeface="Cambria Math"/>
                            <a:ea typeface="Calibri"/>
                            <a:cs typeface="Times New Roman"/>
                          </a:rPr>
                          <m:t>8</m:t>
                        </m:r>
                      </m:sub>
                    </m:sSub>
                  </m:oMath>
                </a14:m>
                <a:r>
                  <a:rPr lang="en-US" sz="3000">
                    <a:effectLst/>
                    <a:latin typeface="Times New Roman"/>
                    <a:ea typeface="Calibri"/>
                    <a:cs typeface="Times New Roman"/>
                  </a:rPr>
                  <a:t> có 4 cách chọn. Các số còn lại có 7! cách chọn</a:t>
                </a:r>
                <a:endParaRPr lang="vi-VN" sz="3000">
                  <a:effectLst/>
                  <a:latin typeface="Calibri"/>
                  <a:ea typeface="Calibri"/>
                  <a:cs typeface="Times New Roman"/>
                </a:endParaRPr>
              </a:p>
              <a:p>
                <a:pPr>
                  <a:lnSpc>
                    <a:spcPct val="115000"/>
                  </a:lnSpc>
                  <a:spcBef>
                    <a:spcPts val="240"/>
                  </a:spcBef>
                  <a:spcAft>
                    <a:spcPts val="240"/>
                  </a:spcAft>
                </a:pPr>
                <a:r>
                  <a:rPr lang="en-US" sz="3000">
                    <a:effectLst/>
                    <a:latin typeface="Times New Roman"/>
                    <a:ea typeface="Calibri"/>
                    <a:cs typeface="Times New Roman"/>
                  </a:rPr>
                  <a:t>Vậy có 4.7! = 20160 số số </a:t>
                </a:r>
                <a:r>
                  <a:rPr lang="nl-NL" sz="3000">
                    <a:effectLst/>
                    <a:latin typeface="Times New Roman"/>
                    <a:ea typeface="Calibri"/>
                    <a:cs typeface="Times New Roman"/>
                  </a:rPr>
                  <a:t>chẵn trong  S</a:t>
                </a:r>
                <a:endParaRPr lang="vi-VN" sz="3000">
                  <a:effectLst/>
                  <a:latin typeface="Calibri"/>
                  <a:ea typeface="Calibri"/>
                  <a:cs typeface="Times New Roman"/>
                </a:endParaRPr>
              </a:p>
              <a:p>
                <a:pPr>
                  <a:lnSpc>
                    <a:spcPct val="115000"/>
                  </a:lnSpc>
                  <a:spcBef>
                    <a:spcPts val="240"/>
                  </a:spcBef>
                  <a:spcAft>
                    <a:spcPts val="240"/>
                  </a:spcAft>
                </a:pPr>
                <a:r>
                  <a:rPr lang="nl-NL" sz="3000">
                    <a:effectLst/>
                    <a:latin typeface="Times New Roman"/>
                    <a:ea typeface="Calibri"/>
                    <a:cs typeface="Times New Roman"/>
                  </a:rPr>
                  <a:t>Xác suất là </a:t>
                </a:r>
                <a14:m>
                  <m:oMath xmlns:m="http://schemas.openxmlformats.org/officeDocument/2006/math">
                    <m:r>
                      <a:rPr lang="nl-NL" sz="3000" i="1">
                        <a:effectLst/>
                        <a:latin typeface="Cambria Math"/>
                        <a:ea typeface="Calibri"/>
                        <a:cs typeface="Times New Roman"/>
                      </a:rPr>
                      <m:t>𝑃</m:t>
                    </m:r>
                    <m:r>
                      <a:rPr lang="nl-NL" sz="3000" i="1">
                        <a:effectLst/>
                        <a:latin typeface="Cambria Math"/>
                        <a:ea typeface="Calibri"/>
                        <a:cs typeface="Times New Roman"/>
                      </a:rPr>
                      <m:t>=</m:t>
                    </m:r>
                    <m:f>
                      <m:fPr>
                        <m:ctrlPr>
                          <a:rPr lang="vi-VN" sz="3000" i="1">
                            <a:effectLst/>
                            <a:latin typeface="Cambria Math"/>
                            <a:ea typeface="Calibri"/>
                            <a:cs typeface="Times New Roman"/>
                          </a:rPr>
                        </m:ctrlPr>
                      </m:fPr>
                      <m:num>
                        <m:r>
                          <a:rPr lang="nl-NL" sz="3000" i="1">
                            <a:effectLst/>
                            <a:latin typeface="Cambria Math"/>
                            <a:ea typeface="Calibri"/>
                            <a:cs typeface="Times New Roman"/>
                          </a:rPr>
                          <m:t>20160</m:t>
                        </m:r>
                      </m:num>
                      <m:den>
                        <m:r>
                          <a:rPr lang="nl-NL" sz="3000" i="1">
                            <a:effectLst/>
                            <a:latin typeface="Cambria Math"/>
                            <a:ea typeface="Calibri"/>
                            <a:cs typeface="Times New Roman"/>
                          </a:rPr>
                          <m:t>40320</m:t>
                        </m:r>
                      </m:den>
                    </m:f>
                    <m:r>
                      <a:rPr lang="nl-NL" sz="3000" i="1">
                        <a:effectLst/>
                        <a:latin typeface="Cambria Math"/>
                        <a:ea typeface="Calibri"/>
                        <a:cs typeface="Times New Roman"/>
                      </a:rPr>
                      <m:t>=</m:t>
                    </m:r>
                    <m:f>
                      <m:fPr>
                        <m:ctrlPr>
                          <a:rPr lang="vi-VN" sz="3000" i="1">
                            <a:effectLst/>
                            <a:latin typeface="Cambria Math"/>
                            <a:ea typeface="Calibri"/>
                            <a:cs typeface="Times New Roman"/>
                          </a:rPr>
                        </m:ctrlPr>
                      </m:fPr>
                      <m:num>
                        <m:r>
                          <a:rPr lang="nl-NL" sz="3000" i="1">
                            <a:effectLst/>
                            <a:latin typeface="Cambria Math"/>
                            <a:ea typeface="Calibri"/>
                            <a:cs typeface="Times New Roman"/>
                          </a:rPr>
                          <m:t>1</m:t>
                        </m:r>
                      </m:num>
                      <m:den>
                        <m:r>
                          <a:rPr lang="nl-NL" sz="3000" i="1">
                            <a:effectLst/>
                            <a:latin typeface="Cambria Math"/>
                            <a:ea typeface="Calibri"/>
                            <a:cs typeface="Times New Roman"/>
                          </a:rPr>
                          <m:t>2</m:t>
                        </m:r>
                      </m:den>
                    </m:f>
                  </m:oMath>
                </a14:m>
                <a:r>
                  <a:rPr lang="nl-NL" sz="3000">
                    <a:effectLst/>
                    <a:latin typeface="Times New Roman"/>
                    <a:ea typeface="Calibri"/>
                    <a:cs typeface="Times New Roman"/>
                  </a:rPr>
                  <a:t> </a:t>
                </a:r>
                <a:endParaRPr lang="vi-VN" sz="3000">
                  <a:effectLst/>
                  <a:latin typeface="Calibri"/>
                  <a:ea typeface="Calibri"/>
                  <a:cs typeface="Times New Roman"/>
                </a:endParaRPr>
              </a:p>
            </p:txBody>
          </p:sp>
        </mc:Choice>
        <mc:Fallback xmlns="">
          <p:sp>
            <p:nvSpPr>
              <p:cNvPr id="3" name="Hình chữ nhật 2"/>
              <p:cNvSpPr>
                <a:spLocks noRot="1" noChangeAspect="1" noMove="1" noResize="1" noEditPoints="1" noAdjustHandles="1" noChangeArrowheads="1" noChangeShapeType="1" noTextEdit="1"/>
              </p:cNvSpPr>
              <p:nvPr/>
            </p:nvSpPr>
            <p:spPr>
              <a:xfrm>
                <a:off x="411480" y="2943453"/>
                <a:ext cx="11551920" cy="3757503"/>
              </a:xfrm>
              <a:prstGeom prst="rect">
                <a:avLst/>
              </a:prstGeom>
              <a:blipFill rotWithShape="1">
                <a:blip r:embed="rId3"/>
                <a:stretch>
                  <a:fillRect l="-1266" b="-1461"/>
                </a:stretch>
              </a:blipFill>
            </p:spPr>
            <p:txBody>
              <a:bodyPr/>
              <a:lstStyle/>
              <a:p>
                <a:r>
                  <a:rPr lang="en-US">
                    <a:noFill/>
                  </a:rPr>
                  <a:t> </a:t>
                </a:r>
              </a:p>
            </p:txBody>
          </p:sp>
        </mc:Fallback>
      </mc:AlternateContent>
      <p:sp>
        <p:nvSpPr>
          <p:cNvPr id="4" name="Oval 3"/>
          <p:cNvSpPr/>
          <p:nvPr/>
        </p:nvSpPr>
        <p:spPr>
          <a:xfrm>
            <a:off x="7509143" y="182781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5"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70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Hình chữ nhật 1"/>
              <p:cNvSpPr/>
              <p:nvPr/>
            </p:nvSpPr>
            <p:spPr>
              <a:xfrm>
                <a:off x="320040" y="151446"/>
                <a:ext cx="11308080" cy="2498376"/>
              </a:xfrm>
              <a:prstGeom prst="rect">
                <a:avLst/>
              </a:prstGeom>
            </p:spPr>
            <p:txBody>
              <a:bodyPr wrap="square">
                <a:spAutoFit/>
              </a:bodyPr>
              <a:lstStyle/>
              <a:p>
                <a:pPr indent="-457200" algn="just">
                  <a:lnSpc>
                    <a:spcPct val="115000"/>
                  </a:lnSpc>
                  <a:spcBef>
                    <a:spcPts val="240"/>
                  </a:spcBef>
                  <a:spcAft>
                    <a:spcPts val="240"/>
                  </a:spcAft>
                  <a:tabLst>
                    <a:tab pos="228600" algn="l"/>
                    <a:tab pos="1257300" algn="l"/>
                    <a:tab pos="2514600" algn="l"/>
                    <a:tab pos="3771900" algn="l"/>
                  </a:tabLst>
                </a:pPr>
                <a:r>
                  <a:rPr lang="en-US" sz="30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30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13. </a:t>
                </a:r>
                <a:r>
                  <a:rPr lang="en-GB" sz="3000" smtClean="0">
                    <a:latin typeface="Times New Roman"/>
                    <a:ea typeface="Calibri"/>
                    <a:cs typeface="Times New Roman"/>
                  </a:rPr>
                  <a:t>Gọi </a:t>
                </a:r>
                <a:r>
                  <a:rPr lang="en-GB" sz="3000">
                    <a:latin typeface="Times New Roman"/>
                    <a:ea typeface="Calibri"/>
                    <a:cs typeface="Times New Roman"/>
                  </a:rPr>
                  <a:t>A là tập</a:t>
                </a:r>
                <a:r>
                  <a:rPr lang="nl-NL" sz="3000">
                    <a:effectLst/>
                    <a:latin typeface="Times New Roman"/>
                    <a:ea typeface="Calibri"/>
                    <a:cs typeface="Times New Roman"/>
                  </a:rPr>
                  <a:t> các số tự nhiên có 6 chữ số khác nhau được lập từ các chữ số 0,1,2,3,4,5. Lấy ngẫu nhiên một số từ A. Xác suất để lấy được số có chữ số 2 đứng cạnh chữ số 3?</a:t>
                </a:r>
                <a:endParaRPr lang="vi-VN" sz="3000">
                  <a:effectLst/>
                  <a:latin typeface="Calibri"/>
                  <a:ea typeface="Calibri"/>
                  <a:cs typeface="Times New Roman"/>
                </a:endParaRPr>
              </a:p>
              <a:p>
                <a:pPr algn="just">
                  <a:lnSpc>
                    <a:spcPct val="115000"/>
                  </a:lnSpc>
                  <a:spcBef>
                    <a:spcPts val="240"/>
                  </a:spcBef>
                  <a:spcAft>
                    <a:spcPts val="240"/>
                  </a:spcAft>
                  <a:tabLst>
                    <a:tab pos="1596390" algn="l"/>
                    <a:tab pos="2160270" algn="l"/>
                    <a:tab pos="3599815" algn="l"/>
                    <a:tab pos="5039995" algn="l"/>
                  </a:tabLst>
                </a:pPr>
                <a:r>
                  <a:rPr lang="en-GB" sz="3000" smtClean="0">
                    <a:effectLst/>
                    <a:latin typeface="Times New Roman"/>
                    <a:ea typeface="Calibri"/>
                    <a:cs typeface="Times New Roman"/>
                  </a:rPr>
                  <a:t>    </a:t>
                </a:r>
                <a:r>
                  <a:rPr lang="en-GB" sz="30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 </a:t>
                </a:r>
                <a14:m>
                  <m:oMath xmlns:m="http://schemas.openxmlformats.org/officeDocument/2006/math">
                    <m:f>
                      <m:fPr>
                        <m:ctrlPr>
                          <a:rPr lang="vi-VN" sz="3000" i="1">
                            <a:effectLst/>
                            <a:latin typeface="Cambria Math"/>
                            <a:ea typeface="Calibri"/>
                            <a:cs typeface="Times New Roman"/>
                          </a:rPr>
                        </m:ctrlPr>
                      </m:fPr>
                      <m:num>
                        <m:r>
                          <a:rPr lang="en-GB" sz="3000" i="1">
                            <a:effectLst/>
                            <a:latin typeface="Cambria Math"/>
                            <a:ea typeface="Calibri"/>
                            <a:cs typeface="Times New Roman"/>
                          </a:rPr>
                          <m:t>13</m:t>
                        </m:r>
                      </m:num>
                      <m:den>
                        <m:r>
                          <a:rPr lang="en-GB" sz="3000" i="1">
                            <a:effectLst/>
                            <a:latin typeface="Cambria Math"/>
                            <a:ea typeface="Calibri"/>
                            <a:cs typeface="Times New Roman"/>
                          </a:rPr>
                          <m:t>34</m:t>
                        </m:r>
                      </m:den>
                    </m:f>
                  </m:oMath>
                </a14:m>
                <a:r>
                  <a:rPr lang="en-GB" sz="3000">
                    <a:effectLst/>
                    <a:latin typeface="Times New Roman"/>
                    <a:ea typeface="Calibri"/>
                    <a:cs typeface="Times New Roman"/>
                  </a:rPr>
                  <a:t>  	</a:t>
                </a:r>
                <a:r>
                  <a:rPr lang="en-GB" sz="3000" smtClean="0">
                    <a:effectLst/>
                    <a:latin typeface="Times New Roman"/>
                    <a:ea typeface="Calibri"/>
                    <a:cs typeface="Times New Roman"/>
                  </a:rPr>
                  <a:t>          </a:t>
                </a:r>
                <a:r>
                  <a:rPr lang="en-GB" sz="30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f>
                      <m:fPr>
                        <m:ctrlPr>
                          <a:rPr lang="vi-VN" sz="3000" i="1">
                            <a:effectLst/>
                            <a:latin typeface="Cambria Math"/>
                            <a:ea typeface="Calibri"/>
                            <a:cs typeface="Times New Roman"/>
                          </a:rPr>
                        </m:ctrlPr>
                      </m:fPr>
                      <m:num>
                        <m:r>
                          <a:rPr lang="en-GB" sz="3000" i="1">
                            <a:effectLst/>
                            <a:latin typeface="Cambria Math"/>
                            <a:ea typeface="Calibri"/>
                            <a:cs typeface="Times New Roman"/>
                          </a:rPr>
                          <m:t>65</m:t>
                        </m:r>
                      </m:num>
                      <m:den>
                        <m:r>
                          <a:rPr lang="en-GB" sz="3000" i="1">
                            <a:effectLst/>
                            <a:latin typeface="Cambria Math"/>
                            <a:ea typeface="Calibri"/>
                            <a:cs typeface="Times New Roman"/>
                          </a:rPr>
                          <m:t>68</m:t>
                        </m:r>
                      </m:den>
                    </m:f>
                  </m:oMath>
                </a14:m>
                <a:r>
                  <a:rPr lang="en-GB" sz="3000">
                    <a:effectLst/>
                    <a:latin typeface="Times New Roman"/>
                    <a:ea typeface="Calibri"/>
                    <a:cs typeface="Times New Roman"/>
                  </a:rPr>
                  <a:t> 	                      </a:t>
                </a:r>
                <a:r>
                  <a:rPr lang="en-GB" sz="30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f>
                      <m:fPr>
                        <m:ctrlPr>
                          <a:rPr lang="vi-VN" sz="3000" i="1">
                            <a:effectLst/>
                            <a:latin typeface="Cambria Math"/>
                            <a:ea typeface="Calibri"/>
                            <a:cs typeface="Times New Roman"/>
                          </a:rPr>
                        </m:ctrlPr>
                      </m:fPr>
                      <m:num>
                        <m:r>
                          <a:rPr lang="en-GB" sz="3000" i="1">
                            <a:effectLst/>
                            <a:latin typeface="Cambria Math"/>
                            <a:ea typeface="Calibri"/>
                            <a:cs typeface="Times New Roman"/>
                          </a:rPr>
                          <m:t>17</m:t>
                        </m:r>
                      </m:num>
                      <m:den>
                        <m:r>
                          <a:rPr lang="en-GB" sz="3000" i="1">
                            <a:effectLst/>
                            <a:latin typeface="Cambria Math"/>
                            <a:ea typeface="Calibri"/>
                            <a:cs typeface="Times New Roman"/>
                          </a:rPr>
                          <m:t>68</m:t>
                        </m:r>
                      </m:den>
                    </m:f>
                  </m:oMath>
                </a14:m>
                <a:r>
                  <a:rPr lang="en-GB" sz="3000">
                    <a:effectLst/>
                    <a:latin typeface="Times New Roman"/>
                    <a:ea typeface="Calibri"/>
                    <a:cs typeface="Times New Roman"/>
                  </a:rPr>
                  <a:t>              	</a:t>
                </a:r>
                <a:r>
                  <a:rPr lang="en-GB" sz="30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f>
                      <m:fPr>
                        <m:ctrlPr>
                          <a:rPr lang="vi-VN" sz="3000" i="1">
                            <a:effectLst/>
                            <a:latin typeface="Cambria Math"/>
                            <a:ea typeface="Calibri"/>
                            <a:cs typeface="Times New Roman"/>
                          </a:rPr>
                        </m:ctrlPr>
                      </m:fPr>
                      <m:num>
                        <m:r>
                          <a:rPr lang="en-GB" sz="3000" i="1">
                            <a:effectLst/>
                            <a:latin typeface="Cambria Math"/>
                            <a:ea typeface="Calibri"/>
                            <a:cs typeface="Times New Roman"/>
                          </a:rPr>
                          <m:t>8</m:t>
                        </m:r>
                      </m:num>
                      <m:den>
                        <m:r>
                          <a:rPr lang="en-GB" sz="3000" i="1">
                            <a:effectLst/>
                            <a:latin typeface="Cambria Math"/>
                            <a:ea typeface="Calibri"/>
                            <a:cs typeface="Times New Roman"/>
                          </a:rPr>
                          <m:t>25</m:t>
                        </m:r>
                      </m:den>
                    </m:f>
                  </m:oMath>
                </a14:m>
                <a:r>
                  <a:rPr lang="en-GB" sz="3000">
                    <a:effectLst/>
                    <a:latin typeface="Times New Roman"/>
                    <a:ea typeface="Calibri"/>
                    <a:cs typeface="Times New Roman"/>
                  </a:rPr>
                  <a:t>   </a:t>
                </a:r>
                <a:endParaRPr lang="vi-VN" sz="3000">
                  <a:effectLst/>
                  <a:latin typeface="Calibri"/>
                  <a:ea typeface="Calibri"/>
                  <a:cs typeface="Times New Roman"/>
                </a:endParaRPr>
              </a:p>
            </p:txBody>
          </p:sp>
        </mc:Choice>
        <mc:Fallback xmlns="">
          <p:sp>
            <p:nvSpPr>
              <p:cNvPr id="2" name="Hình chữ nhật 1"/>
              <p:cNvSpPr>
                <a:spLocks noRot="1" noChangeAspect="1" noMove="1" noResize="1" noEditPoints="1" noAdjustHandles="1" noChangeArrowheads="1" noChangeShapeType="1" noTextEdit="1"/>
              </p:cNvSpPr>
              <p:nvPr/>
            </p:nvSpPr>
            <p:spPr>
              <a:xfrm>
                <a:off x="320040" y="151446"/>
                <a:ext cx="11308080" cy="2498376"/>
              </a:xfrm>
              <a:prstGeom prst="rect">
                <a:avLst/>
              </a:prstGeom>
              <a:blipFill rotWithShape="1">
                <a:blip r:embed="rId2"/>
                <a:stretch>
                  <a:fillRect l="-1294" t="-1951" r="-1240"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Hình chữ nhật 2"/>
              <p:cNvSpPr/>
              <p:nvPr/>
            </p:nvSpPr>
            <p:spPr>
              <a:xfrm>
                <a:off x="320040" y="2806917"/>
                <a:ext cx="11308080" cy="3779433"/>
              </a:xfrm>
              <a:prstGeom prst="rect">
                <a:avLst/>
              </a:prstGeom>
            </p:spPr>
            <p:txBody>
              <a:bodyPr wrap="square">
                <a:spAutoFit/>
              </a:bodyPr>
              <a:lstStyle/>
              <a:p>
                <a:pPr lvl="0" indent="457200">
                  <a:lnSpc>
                    <a:spcPct val="115000"/>
                  </a:lnSpc>
                  <a:spcBef>
                    <a:spcPts val="240"/>
                  </a:spcBef>
                  <a:spcAft>
                    <a:spcPts val="240"/>
                  </a:spcAft>
                </a:pPr>
                <a14:m>
                  <m:oMath xmlns:m="http://schemas.openxmlformats.org/officeDocument/2006/math">
                    <m:r>
                      <m:rPr>
                        <m:nor/>
                      </m:rPr>
                      <a:rPr lang="en-US" sz="3000" b="1">
                        <a:solidFill>
                          <a:srgbClr val="0000FF"/>
                        </a:solidFill>
                        <a:latin typeface="Times New Roman"/>
                        <a:ea typeface="Calibri"/>
                        <a:cs typeface="Times New Roman"/>
                      </a:rPr>
                      <m:t>L</m:t>
                    </m:r>
                    <m:r>
                      <m:rPr>
                        <m:nor/>
                      </m:rPr>
                      <a:rPr lang="en-US" sz="3000" b="1">
                        <a:solidFill>
                          <a:srgbClr val="0000FF"/>
                        </a:solidFill>
                        <a:latin typeface="Times New Roman"/>
                        <a:ea typeface="Calibri"/>
                        <a:cs typeface="Times New Roman"/>
                      </a:rPr>
                      <m:t>ờ</m:t>
                    </m:r>
                    <m:r>
                      <m:rPr>
                        <m:nor/>
                      </m:rPr>
                      <a:rPr lang="en-US" sz="3000" b="1">
                        <a:solidFill>
                          <a:srgbClr val="0000FF"/>
                        </a:solidFill>
                        <a:latin typeface="Times New Roman"/>
                        <a:ea typeface="Calibri"/>
                        <a:cs typeface="Times New Roman"/>
                      </a:rPr>
                      <m:t>i</m:t>
                    </m:r>
                    <m:r>
                      <m:rPr>
                        <m:nor/>
                      </m:rPr>
                      <a:rPr lang="en-US" sz="3000" b="1">
                        <a:solidFill>
                          <a:srgbClr val="0000FF"/>
                        </a:solidFill>
                        <a:latin typeface="Times New Roman"/>
                        <a:ea typeface="Calibri"/>
                        <a:cs typeface="Times New Roman"/>
                      </a:rPr>
                      <m:t> </m:t>
                    </m:r>
                    <m:r>
                      <m:rPr>
                        <m:nor/>
                      </m:rPr>
                      <a:rPr lang="en-US" sz="3000" b="1">
                        <a:solidFill>
                          <a:srgbClr val="0000FF"/>
                        </a:solidFill>
                        <a:latin typeface="Times New Roman"/>
                        <a:ea typeface="Calibri"/>
                        <a:cs typeface="Times New Roman"/>
                      </a:rPr>
                      <m:t>gi</m:t>
                    </m:r>
                    <m:r>
                      <m:rPr>
                        <m:nor/>
                      </m:rPr>
                      <a:rPr lang="en-US" sz="3000" b="1">
                        <a:solidFill>
                          <a:srgbClr val="0000FF"/>
                        </a:solidFill>
                        <a:latin typeface="Times New Roman"/>
                        <a:ea typeface="Calibri"/>
                        <a:cs typeface="Times New Roman"/>
                      </a:rPr>
                      <m:t>ả</m:t>
                    </m:r>
                    <m:r>
                      <m:rPr>
                        <m:nor/>
                      </m:rPr>
                      <a:rPr lang="en-US" sz="3000" b="1">
                        <a:solidFill>
                          <a:srgbClr val="0000FF"/>
                        </a:solidFill>
                        <a:latin typeface="Times New Roman"/>
                        <a:ea typeface="Calibri"/>
                        <a:cs typeface="Times New Roman"/>
                      </a:rPr>
                      <m:t>i</m:t>
                    </m:r>
                    <m:r>
                      <m:rPr>
                        <m:nor/>
                      </m:rPr>
                      <a:rPr lang="en-US" sz="3000" b="1">
                        <a:solidFill>
                          <a:srgbClr val="0000FF"/>
                        </a:solidFill>
                        <a:latin typeface="Times New Roman"/>
                        <a:ea typeface="Calibri"/>
                        <a:cs typeface="Times New Roman"/>
                      </a:rPr>
                      <m:t>. </m:t>
                    </m:r>
                  </m:oMath>
                </a14:m>
                <a:r>
                  <a:rPr lang="nl-NL" sz="3000" smtClean="0">
                    <a:latin typeface="Times New Roman"/>
                    <a:ea typeface="Calibri"/>
                    <a:cs typeface="Times New Roman"/>
                  </a:rPr>
                  <a:t>       Ta </a:t>
                </a:r>
                <a:r>
                  <a:rPr lang="nl-NL" sz="3000">
                    <a:latin typeface="Times New Roman"/>
                    <a:ea typeface="Calibri"/>
                    <a:cs typeface="Times New Roman"/>
                  </a:rPr>
                  <a:t>có </a:t>
                </a:r>
                <a14:m>
                  <m:oMath xmlns:m="http://schemas.openxmlformats.org/officeDocument/2006/math">
                    <m:r>
                      <a:rPr lang="nl-NL" sz="3000" i="1">
                        <a:effectLst/>
                        <a:latin typeface="Cambria Math"/>
                        <a:ea typeface="Calibri"/>
                        <a:cs typeface="Times New Roman"/>
                      </a:rPr>
                      <m:t>𝑛</m:t>
                    </m:r>
                    <m:r>
                      <a:rPr lang="nl-NL" sz="3000" i="1">
                        <a:effectLst/>
                        <a:latin typeface="Cambria Math"/>
                        <a:ea typeface="Calibri"/>
                        <a:cs typeface="Times New Roman"/>
                      </a:rPr>
                      <m:t>(</m:t>
                    </m:r>
                    <m:r>
                      <a:rPr lang="nl-NL" sz="3000" i="1">
                        <a:effectLst/>
                        <a:latin typeface="Cambria Math"/>
                        <a:ea typeface="Calibri"/>
                        <a:cs typeface="Times New Roman"/>
                      </a:rPr>
                      <m:t>𝛺</m:t>
                    </m:r>
                    <m:r>
                      <a:rPr lang="nl-NL" sz="3000" i="1">
                        <a:effectLst/>
                        <a:latin typeface="Cambria Math"/>
                        <a:ea typeface="Calibri"/>
                        <a:cs typeface="Times New Roman"/>
                      </a:rPr>
                      <m:t>)=</m:t>
                    </m:r>
                    <m:r>
                      <a:rPr lang="nl-NL" sz="3000" i="1">
                        <a:effectLst/>
                        <a:latin typeface="Cambria Math"/>
                        <a:ea typeface="Calibri"/>
                        <a:cs typeface="Times New Roman"/>
                      </a:rPr>
                      <m:t>6</m:t>
                    </m:r>
                    <m:r>
                      <a:rPr lang="nl-NL" sz="3000" i="1">
                        <a:effectLst/>
                        <a:latin typeface="Cambria Math"/>
                        <a:ea typeface="Calibri"/>
                        <a:cs typeface="Times New Roman"/>
                      </a:rPr>
                      <m:t>!−</m:t>
                    </m:r>
                    <m:r>
                      <a:rPr lang="nl-NL" sz="3000" i="1">
                        <a:effectLst/>
                        <a:latin typeface="Cambria Math"/>
                        <a:ea typeface="Calibri"/>
                        <a:cs typeface="Times New Roman"/>
                      </a:rPr>
                      <m:t>5</m:t>
                    </m:r>
                    <m:r>
                      <a:rPr lang="nl-NL" sz="3000" i="1">
                        <a:effectLst/>
                        <a:latin typeface="Cambria Math"/>
                        <a:ea typeface="Calibri"/>
                        <a:cs typeface="Times New Roman"/>
                      </a:rPr>
                      <m:t>!=</m:t>
                    </m:r>
                    <m:r>
                      <a:rPr lang="nl-NL" sz="3000" i="1">
                        <a:effectLst/>
                        <a:latin typeface="Cambria Math"/>
                        <a:ea typeface="Calibri"/>
                        <a:cs typeface="Times New Roman"/>
                      </a:rPr>
                      <m:t>600</m:t>
                    </m:r>
                  </m:oMath>
                </a14:m>
                <a:r>
                  <a:rPr lang="nl-NL" sz="3000">
                    <a:effectLst/>
                    <a:latin typeface="Times New Roman"/>
                    <a:ea typeface="Calibri"/>
                    <a:cs typeface="Times New Roman"/>
                  </a:rPr>
                  <a:t> </a:t>
                </a:r>
                <a:endParaRPr lang="vi-VN" sz="3000">
                  <a:effectLst/>
                  <a:latin typeface="Calibri"/>
                  <a:ea typeface="Calibri"/>
                  <a:cs typeface="Times New Roman"/>
                </a:endParaRPr>
              </a:p>
              <a:p>
                <a:pPr>
                  <a:lnSpc>
                    <a:spcPct val="115000"/>
                  </a:lnSpc>
                  <a:spcBef>
                    <a:spcPts val="240"/>
                  </a:spcBef>
                  <a:spcAft>
                    <a:spcPts val="240"/>
                  </a:spcAft>
                </a:pPr>
                <a:r>
                  <a:rPr lang="nl-NL" sz="3000">
                    <a:effectLst/>
                    <a:latin typeface="Times New Roman"/>
                    <a:ea typeface="Calibri"/>
                    <a:cs typeface="Times New Roman"/>
                  </a:rPr>
                  <a:t>Đặt </a:t>
                </a:r>
                <a14:m>
                  <m:oMath xmlns:m="http://schemas.openxmlformats.org/officeDocument/2006/math">
                    <m:r>
                      <a:rPr lang="nl-NL" sz="3000" i="1">
                        <a:effectLst/>
                        <a:latin typeface="Cambria Math"/>
                        <a:ea typeface="Calibri"/>
                        <a:cs typeface="Times New Roman"/>
                      </a:rPr>
                      <m:t>𝑦</m:t>
                    </m:r>
                    <m:r>
                      <a:rPr lang="nl-NL" sz="3000" i="1">
                        <a:effectLst/>
                        <a:latin typeface="Cambria Math"/>
                        <a:ea typeface="Calibri"/>
                        <a:cs typeface="Times New Roman"/>
                      </a:rPr>
                      <m:t>=</m:t>
                    </m:r>
                    <m:r>
                      <a:rPr lang="nl-NL" sz="3000" i="1">
                        <a:effectLst/>
                        <a:latin typeface="Cambria Math"/>
                        <a:ea typeface="Calibri"/>
                        <a:cs typeface="Times New Roman"/>
                      </a:rPr>
                      <m:t>23</m:t>
                    </m:r>
                  </m:oMath>
                </a14:m>
                <a:r>
                  <a:rPr lang="nl-NL" sz="3000">
                    <a:effectLst/>
                    <a:latin typeface="Times New Roman"/>
                    <a:ea typeface="Calibri"/>
                    <a:cs typeface="Times New Roman"/>
                  </a:rPr>
                  <a:t>, xét các số </a:t>
                </a:r>
                <a14:m>
                  <m:oMath xmlns:m="http://schemas.openxmlformats.org/officeDocument/2006/math">
                    <m:r>
                      <a:rPr lang="nl-NL" sz="3000" i="1">
                        <a:effectLst/>
                        <a:latin typeface="Cambria Math"/>
                        <a:ea typeface="Calibri"/>
                        <a:cs typeface="Times New Roman"/>
                      </a:rPr>
                      <m:t>𝑥</m:t>
                    </m:r>
                    <m:r>
                      <a:rPr lang="nl-NL" sz="3000" i="1">
                        <a:effectLst/>
                        <a:latin typeface="Cambria Math"/>
                        <a:ea typeface="Calibri"/>
                        <a:cs typeface="Times New Roman"/>
                      </a:rPr>
                      <m:t>=</m:t>
                    </m:r>
                    <m:bar>
                      <m:barPr>
                        <m:pos m:val="top"/>
                        <m:ctrlPr>
                          <a:rPr lang="vi-VN" sz="3000" i="1">
                            <a:effectLst/>
                            <a:latin typeface="Cambria Math"/>
                            <a:ea typeface="Calibri"/>
                            <a:cs typeface="Times New Roman"/>
                          </a:rPr>
                        </m:ctrlPr>
                      </m:barPr>
                      <m:e>
                        <m:r>
                          <a:rPr lang="nl-NL" sz="3000" i="1">
                            <a:effectLst/>
                            <a:latin typeface="Cambria Math"/>
                            <a:ea typeface="Calibri"/>
                            <a:cs typeface="Times New Roman"/>
                          </a:rPr>
                          <m:t>𝑎𝑏𝑐𝑑𝑒</m:t>
                        </m:r>
                      </m:e>
                    </m:bar>
                  </m:oMath>
                </a14:m>
                <a:r>
                  <a:rPr lang="nl-NL" sz="3000">
                    <a:effectLst/>
                    <a:latin typeface="Times New Roman"/>
                    <a:ea typeface="Calibri"/>
                    <a:cs typeface="Times New Roman"/>
                  </a:rPr>
                  <a:t> trong đó </a:t>
                </a:r>
                <a14:m>
                  <m:oMath xmlns:m="http://schemas.openxmlformats.org/officeDocument/2006/math">
                    <m:r>
                      <a:rPr lang="nl-NL" sz="3000" i="1">
                        <a:effectLst/>
                        <a:latin typeface="Cambria Math"/>
                        <a:ea typeface="Calibri"/>
                        <a:cs typeface="Times New Roman"/>
                      </a:rPr>
                      <m:t>𝑎</m:t>
                    </m:r>
                    <m:r>
                      <a:rPr lang="nl-NL" sz="3000" i="1">
                        <a:effectLst/>
                        <a:latin typeface="Cambria Math"/>
                        <a:ea typeface="Calibri"/>
                        <a:cs typeface="Times New Roman"/>
                      </a:rPr>
                      <m:t>,</m:t>
                    </m:r>
                    <m:r>
                      <a:rPr lang="nl-NL" sz="3000" i="1">
                        <a:effectLst/>
                        <a:latin typeface="Cambria Math"/>
                        <a:ea typeface="Calibri"/>
                        <a:cs typeface="Times New Roman"/>
                      </a:rPr>
                      <m:t>𝑏</m:t>
                    </m:r>
                    <m:r>
                      <a:rPr lang="nl-NL" sz="3000" i="1">
                        <a:effectLst/>
                        <a:latin typeface="Cambria Math"/>
                        <a:ea typeface="Calibri"/>
                        <a:cs typeface="Times New Roman"/>
                      </a:rPr>
                      <m:t>,</m:t>
                    </m:r>
                    <m:r>
                      <a:rPr lang="nl-NL" sz="3000" i="1">
                        <a:effectLst/>
                        <a:latin typeface="Cambria Math"/>
                        <a:ea typeface="Calibri"/>
                        <a:cs typeface="Times New Roman"/>
                      </a:rPr>
                      <m:t>𝑐</m:t>
                    </m:r>
                    <m:r>
                      <a:rPr lang="nl-NL" sz="3000" i="1">
                        <a:effectLst/>
                        <a:latin typeface="Cambria Math"/>
                        <a:ea typeface="Calibri"/>
                        <a:cs typeface="Times New Roman"/>
                      </a:rPr>
                      <m:t>,</m:t>
                    </m:r>
                    <m:r>
                      <a:rPr lang="nl-NL" sz="3000" i="1">
                        <a:effectLst/>
                        <a:latin typeface="Cambria Math"/>
                        <a:ea typeface="Calibri"/>
                        <a:cs typeface="Times New Roman"/>
                      </a:rPr>
                      <m:t>𝑑</m:t>
                    </m:r>
                    <m:r>
                      <a:rPr lang="nl-NL" sz="3000" i="1">
                        <a:effectLst/>
                        <a:latin typeface="Cambria Math"/>
                        <a:ea typeface="Calibri"/>
                        <a:cs typeface="Times New Roman"/>
                      </a:rPr>
                      <m:t>,</m:t>
                    </m:r>
                    <m:r>
                      <a:rPr lang="nl-NL" sz="3000" i="1">
                        <a:effectLst/>
                        <a:latin typeface="Cambria Math"/>
                        <a:ea typeface="Calibri"/>
                        <a:cs typeface="Times New Roman"/>
                      </a:rPr>
                      <m:t>𝑒</m:t>
                    </m:r>
                  </m:oMath>
                </a14:m>
                <a:r>
                  <a:rPr lang="nl-NL" sz="3000">
                    <a:effectLst/>
                    <a:latin typeface="Times New Roman"/>
                    <a:ea typeface="Calibri"/>
                    <a:cs typeface="Times New Roman"/>
                  </a:rPr>
                  <a:t> đôi một khác nhau và thuộc tập </a:t>
                </a:r>
                <a14:m>
                  <m:oMath xmlns:m="http://schemas.openxmlformats.org/officeDocument/2006/math">
                    <m:d>
                      <m:dPr>
                        <m:begChr m:val="{"/>
                        <m:endChr m:val="}"/>
                        <m:ctrlPr>
                          <a:rPr lang="vi-VN" sz="3000" i="1">
                            <a:effectLst/>
                            <a:latin typeface="Cambria Math"/>
                            <a:ea typeface="Calibri"/>
                            <a:cs typeface="Times New Roman"/>
                          </a:rPr>
                        </m:ctrlPr>
                      </m:dPr>
                      <m:e>
                        <m:r>
                          <a:rPr lang="nl-NL" sz="3000" i="1">
                            <a:effectLst/>
                            <a:latin typeface="Cambria Math"/>
                            <a:ea typeface="Calibri"/>
                            <a:cs typeface="Times New Roman"/>
                          </a:rPr>
                          <m:t>0</m:t>
                        </m:r>
                        <m:r>
                          <a:rPr lang="nl-NL" sz="3000" i="1">
                            <a:effectLst/>
                            <a:latin typeface="Cambria Math"/>
                            <a:ea typeface="Calibri"/>
                            <a:cs typeface="Times New Roman"/>
                          </a:rPr>
                          <m:t>,</m:t>
                        </m:r>
                        <m:r>
                          <a:rPr lang="nl-NL" sz="3000" i="1">
                            <a:effectLst/>
                            <a:latin typeface="Cambria Math"/>
                            <a:ea typeface="Calibri"/>
                            <a:cs typeface="Times New Roman"/>
                          </a:rPr>
                          <m:t>1</m:t>
                        </m:r>
                        <m:r>
                          <a:rPr lang="nl-NL" sz="3000" i="1">
                            <a:effectLst/>
                            <a:latin typeface="Cambria Math"/>
                            <a:ea typeface="Calibri"/>
                            <a:cs typeface="Times New Roman"/>
                          </a:rPr>
                          <m:t>,</m:t>
                        </m:r>
                        <m:r>
                          <a:rPr lang="nl-NL" sz="3000" i="1">
                            <a:effectLst/>
                            <a:latin typeface="Cambria Math"/>
                            <a:ea typeface="Calibri"/>
                            <a:cs typeface="Times New Roman"/>
                          </a:rPr>
                          <m:t>𝑦</m:t>
                        </m:r>
                        <m:r>
                          <a:rPr lang="nl-NL" sz="3000" i="1">
                            <a:effectLst/>
                            <a:latin typeface="Cambria Math"/>
                            <a:ea typeface="Calibri"/>
                            <a:cs typeface="Times New Roman"/>
                          </a:rPr>
                          <m:t>,</m:t>
                        </m:r>
                        <m:r>
                          <a:rPr lang="nl-NL" sz="3000" i="1">
                            <a:effectLst/>
                            <a:latin typeface="Cambria Math"/>
                            <a:ea typeface="Calibri"/>
                            <a:cs typeface="Times New Roman"/>
                          </a:rPr>
                          <m:t>4</m:t>
                        </m:r>
                        <m:r>
                          <a:rPr lang="nl-NL" sz="3000" i="1">
                            <a:effectLst/>
                            <a:latin typeface="Cambria Math"/>
                            <a:ea typeface="Calibri"/>
                            <a:cs typeface="Times New Roman"/>
                          </a:rPr>
                          <m:t>,</m:t>
                        </m:r>
                        <m:r>
                          <a:rPr lang="nl-NL" sz="3000" i="1">
                            <a:effectLst/>
                            <a:latin typeface="Cambria Math"/>
                            <a:ea typeface="Calibri"/>
                            <a:cs typeface="Times New Roman"/>
                          </a:rPr>
                          <m:t>5</m:t>
                        </m:r>
                      </m:e>
                    </m:d>
                  </m:oMath>
                </a14:m>
                <a:r>
                  <a:rPr lang="nl-NL" sz="3000">
                    <a:effectLst/>
                    <a:latin typeface="Times New Roman"/>
                    <a:ea typeface="Calibri"/>
                    <a:cs typeface="Times New Roman"/>
                  </a:rPr>
                  <a:t>. Có </a:t>
                </a:r>
                <a14:m>
                  <m:oMath xmlns:m="http://schemas.openxmlformats.org/officeDocument/2006/math">
                    <m:sSub>
                      <m:sSubPr>
                        <m:ctrlPr>
                          <a:rPr lang="vi-VN" sz="3000" i="1">
                            <a:effectLst/>
                            <a:latin typeface="Cambria Math"/>
                            <a:ea typeface="Calibri"/>
                            <a:cs typeface="Times New Roman"/>
                          </a:rPr>
                        </m:ctrlPr>
                      </m:sSubPr>
                      <m:e>
                        <m:r>
                          <a:rPr lang="nl-NL" sz="3000" i="1">
                            <a:effectLst/>
                            <a:latin typeface="Cambria Math"/>
                            <a:ea typeface="Calibri"/>
                            <a:cs typeface="Times New Roman"/>
                          </a:rPr>
                          <m:t>𝑃</m:t>
                        </m:r>
                      </m:e>
                      <m:sub>
                        <m:r>
                          <a:rPr lang="nl-NL" sz="3000" i="1">
                            <a:effectLst/>
                            <a:latin typeface="Cambria Math"/>
                            <a:ea typeface="Calibri"/>
                            <a:cs typeface="Times New Roman"/>
                          </a:rPr>
                          <m:t>5</m:t>
                        </m:r>
                      </m:sub>
                    </m:sSub>
                    <m:r>
                      <a:rPr lang="nl-NL" sz="3000" i="1">
                        <a:effectLst/>
                        <a:latin typeface="Cambria Math"/>
                        <a:ea typeface="Calibri"/>
                        <a:cs typeface="Times New Roman"/>
                      </a:rPr>
                      <m:t>−</m:t>
                    </m:r>
                    <m:sSub>
                      <m:sSubPr>
                        <m:ctrlPr>
                          <a:rPr lang="vi-VN" sz="3000" i="1">
                            <a:effectLst/>
                            <a:latin typeface="Cambria Math"/>
                            <a:ea typeface="Calibri"/>
                            <a:cs typeface="Times New Roman"/>
                          </a:rPr>
                        </m:ctrlPr>
                      </m:sSubPr>
                      <m:e>
                        <m:r>
                          <a:rPr lang="nl-NL" sz="3000" i="1">
                            <a:effectLst/>
                            <a:latin typeface="Cambria Math"/>
                            <a:ea typeface="Calibri"/>
                            <a:cs typeface="Times New Roman"/>
                          </a:rPr>
                          <m:t>𝑃</m:t>
                        </m:r>
                      </m:e>
                      <m:sub>
                        <m:r>
                          <a:rPr lang="nl-NL" sz="3000" i="1">
                            <a:effectLst/>
                            <a:latin typeface="Cambria Math"/>
                            <a:ea typeface="Calibri"/>
                            <a:cs typeface="Times New Roman"/>
                          </a:rPr>
                          <m:t>4</m:t>
                        </m:r>
                      </m:sub>
                    </m:sSub>
                    <m:r>
                      <a:rPr lang="nl-NL" sz="3000" i="1">
                        <a:effectLst/>
                        <a:latin typeface="Cambria Math"/>
                        <a:ea typeface="Calibri"/>
                        <a:cs typeface="Times New Roman"/>
                      </a:rPr>
                      <m:t>=</m:t>
                    </m:r>
                    <m:r>
                      <a:rPr lang="nl-NL" sz="3000" i="1">
                        <a:effectLst/>
                        <a:latin typeface="Cambria Math"/>
                        <a:ea typeface="Calibri"/>
                        <a:cs typeface="Times New Roman"/>
                      </a:rPr>
                      <m:t>96</m:t>
                    </m:r>
                  </m:oMath>
                </a14:m>
                <a:r>
                  <a:rPr lang="nl-NL" sz="3000">
                    <a:effectLst/>
                    <a:latin typeface="Times New Roman"/>
                    <a:ea typeface="Calibri"/>
                    <a:cs typeface="Times New Roman"/>
                  </a:rPr>
                  <a:t> số như vậy</a:t>
                </a:r>
                <a:endParaRPr lang="vi-VN" sz="3000">
                  <a:effectLst/>
                  <a:latin typeface="Calibri"/>
                  <a:ea typeface="Calibri"/>
                  <a:cs typeface="Times New Roman"/>
                </a:endParaRPr>
              </a:p>
              <a:p>
                <a:pPr>
                  <a:lnSpc>
                    <a:spcPct val="115000"/>
                  </a:lnSpc>
                  <a:spcBef>
                    <a:spcPts val="240"/>
                  </a:spcBef>
                  <a:spcAft>
                    <a:spcPts val="240"/>
                  </a:spcAft>
                </a:pPr>
                <a:r>
                  <a:rPr lang="nl-NL" sz="3000">
                    <a:effectLst/>
                    <a:latin typeface="Times New Roman"/>
                    <a:ea typeface="Calibri"/>
                    <a:cs typeface="Times New Roman"/>
                  </a:rPr>
                  <a:t>Khi ta hoán vị </a:t>
                </a:r>
                <a14:m>
                  <m:oMath xmlns:m="http://schemas.openxmlformats.org/officeDocument/2006/math">
                    <m:r>
                      <a:rPr lang="nl-NL" sz="3000" i="1">
                        <a:effectLst/>
                        <a:latin typeface="Cambria Math"/>
                        <a:ea typeface="Calibri"/>
                        <a:cs typeface="Times New Roman"/>
                      </a:rPr>
                      <m:t>2</m:t>
                    </m:r>
                    <m:r>
                      <a:rPr lang="nl-NL" sz="3000" i="1">
                        <a:effectLst/>
                        <a:latin typeface="Cambria Math"/>
                        <a:ea typeface="Calibri"/>
                        <a:cs typeface="Times New Roman"/>
                      </a:rPr>
                      <m:t>,</m:t>
                    </m:r>
                    <m:r>
                      <a:rPr lang="nl-NL" sz="3000" i="1">
                        <a:effectLst/>
                        <a:latin typeface="Cambria Math"/>
                        <a:ea typeface="Calibri"/>
                        <a:cs typeface="Times New Roman"/>
                      </a:rPr>
                      <m:t>3</m:t>
                    </m:r>
                  </m:oMath>
                </a14:m>
                <a:r>
                  <a:rPr lang="nl-NL" sz="3000">
                    <a:effectLst/>
                    <a:latin typeface="Times New Roman"/>
                    <a:ea typeface="Calibri"/>
                    <a:cs typeface="Times New Roman"/>
                  </a:rPr>
                  <a:t> trong </a:t>
                </a:r>
                <a14:m>
                  <m:oMath xmlns:m="http://schemas.openxmlformats.org/officeDocument/2006/math">
                    <m:r>
                      <a:rPr lang="nl-NL" sz="3000" i="1">
                        <a:effectLst/>
                        <a:latin typeface="Cambria Math"/>
                        <a:ea typeface="Calibri"/>
                        <a:cs typeface="Times New Roman"/>
                      </a:rPr>
                      <m:t>𝑦</m:t>
                    </m:r>
                  </m:oMath>
                </a14:m>
                <a:r>
                  <a:rPr lang="nl-NL" sz="3000">
                    <a:effectLst/>
                    <a:latin typeface="Times New Roman"/>
                    <a:ea typeface="Calibri"/>
                    <a:cs typeface="Times New Roman"/>
                  </a:rPr>
                  <a:t> ta được hai số khác nhau</a:t>
                </a:r>
                <a:endParaRPr lang="vi-VN" sz="3000">
                  <a:effectLst/>
                  <a:latin typeface="Calibri"/>
                  <a:ea typeface="Calibri"/>
                  <a:cs typeface="Times New Roman"/>
                </a:endParaRPr>
              </a:p>
              <a:p>
                <a:pPr>
                  <a:lnSpc>
                    <a:spcPct val="115000"/>
                  </a:lnSpc>
                  <a:spcBef>
                    <a:spcPts val="240"/>
                  </a:spcBef>
                  <a:spcAft>
                    <a:spcPts val="240"/>
                  </a:spcAft>
                </a:pPr>
                <a:r>
                  <a:rPr lang="nl-NL" sz="3000">
                    <a:effectLst/>
                    <a:latin typeface="Times New Roman"/>
                    <a:ea typeface="Calibri"/>
                    <a:cs typeface="Times New Roman"/>
                  </a:rPr>
                  <a:t>Nên có </a:t>
                </a:r>
                <a14:m>
                  <m:oMath xmlns:m="http://schemas.openxmlformats.org/officeDocument/2006/math">
                    <m:r>
                      <a:rPr lang="nl-NL" sz="3000" i="1">
                        <a:effectLst/>
                        <a:latin typeface="Cambria Math"/>
                        <a:ea typeface="Calibri"/>
                        <a:cs typeface="Times New Roman"/>
                      </a:rPr>
                      <m:t>96</m:t>
                    </m:r>
                    <m:r>
                      <a:rPr lang="nl-NL" sz="3000" i="1">
                        <a:effectLst/>
                        <a:latin typeface="Cambria Math"/>
                        <a:ea typeface="Calibri"/>
                        <a:cs typeface="Times New Roman"/>
                      </a:rPr>
                      <m:t>.</m:t>
                    </m:r>
                    <m:r>
                      <a:rPr lang="nl-NL" sz="3000" i="1">
                        <a:effectLst/>
                        <a:latin typeface="Cambria Math"/>
                        <a:ea typeface="Calibri"/>
                        <a:cs typeface="Times New Roman"/>
                      </a:rPr>
                      <m:t>2</m:t>
                    </m:r>
                    <m:r>
                      <a:rPr lang="nl-NL" sz="3000" i="1">
                        <a:effectLst/>
                        <a:latin typeface="Cambria Math"/>
                        <a:ea typeface="Calibri"/>
                        <a:cs typeface="Times New Roman"/>
                      </a:rPr>
                      <m:t>=</m:t>
                    </m:r>
                    <m:r>
                      <a:rPr lang="nl-NL" sz="3000" i="1">
                        <a:effectLst/>
                        <a:latin typeface="Cambria Math"/>
                        <a:ea typeface="Calibri"/>
                        <a:cs typeface="Times New Roman"/>
                      </a:rPr>
                      <m:t>192</m:t>
                    </m:r>
                  </m:oMath>
                </a14:m>
                <a:r>
                  <a:rPr lang="nl-NL" sz="3000">
                    <a:effectLst/>
                    <a:latin typeface="Times New Roman"/>
                    <a:ea typeface="Calibri"/>
                    <a:cs typeface="Times New Roman"/>
                  </a:rPr>
                  <a:t> số có chữ số 2 đứng cạnh chữ số 3</a:t>
                </a:r>
                <a:endParaRPr lang="vi-VN" sz="3000">
                  <a:effectLst/>
                  <a:latin typeface="Calibri"/>
                  <a:ea typeface="Calibri"/>
                  <a:cs typeface="Times New Roman"/>
                </a:endParaRPr>
              </a:p>
              <a:p>
                <a:pPr>
                  <a:lnSpc>
                    <a:spcPct val="115000"/>
                  </a:lnSpc>
                  <a:spcBef>
                    <a:spcPts val="240"/>
                  </a:spcBef>
                  <a:spcAft>
                    <a:spcPts val="240"/>
                  </a:spcAft>
                </a:pPr>
                <a:r>
                  <a:rPr lang="nl-NL" sz="3000">
                    <a:effectLst/>
                    <a:latin typeface="Times New Roman"/>
                    <a:ea typeface="Calibri"/>
                    <a:cs typeface="Times New Roman"/>
                  </a:rPr>
                  <a:t>Vậy xác suất </a:t>
                </a:r>
                <a14:m>
                  <m:oMath xmlns:m="http://schemas.openxmlformats.org/officeDocument/2006/math">
                    <m:r>
                      <a:rPr lang="nl-NL" sz="3000" i="1">
                        <a:effectLst/>
                        <a:latin typeface="Cambria Math"/>
                        <a:ea typeface="Calibri"/>
                        <a:cs typeface="Times New Roman"/>
                      </a:rPr>
                      <m:t>𝑃</m:t>
                    </m:r>
                    <m:r>
                      <a:rPr lang="nl-NL" sz="3000" i="1">
                        <a:effectLst/>
                        <a:latin typeface="Cambria Math"/>
                        <a:ea typeface="Calibri"/>
                        <a:cs typeface="Times New Roman"/>
                      </a:rPr>
                      <m:t>=</m:t>
                    </m:r>
                    <m:f>
                      <m:fPr>
                        <m:ctrlPr>
                          <a:rPr lang="vi-VN" sz="3000" i="1">
                            <a:effectLst/>
                            <a:latin typeface="Cambria Math"/>
                            <a:ea typeface="Calibri"/>
                            <a:cs typeface="Times New Roman"/>
                          </a:rPr>
                        </m:ctrlPr>
                      </m:fPr>
                      <m:num>
                        <m:r>
                          <a:rPr lang="nl-NL" sz="3000" i="1">
                            <a:effectLst/>
                            <a:latin typeface="Cambria Math"/>
                            <a:ea typeface="Calibri"/>
                            <a:cs typeface="Times New Roman"/>
                          </a:rPr>
                          <m:t>192</m:t>
                        </m:r>
                      </m:num>
                      <m:den>
                        <m:r>
                          <a:rPr lang="nl-NL" sz="3000" i="1">
                            <a:effectLst/>
                            <a:latin typeface="Cambria Math"/>
                            <a:ea typeface="Calibri"/>
                            <a:cs typeface="Times New Roman"/>
                          </a:rPr>
                          <m:t>600</m:t>
                        </m:r>
                      </m:den>
                    </m:f>
                    <m:r>
                      <a:rPr lang="nl-NL" sz="3000" i="1">
                        <a:effectLst/>
                        <a:latin typeface="Cambria Math"/>
                        <a:ea typeface="Calibri"/>
                        <a:cs typeface="Times New Roman"/>
                      </a:rPr>
                      <m:t>=</m:t>
                    </m:r>
                    <m:f>
                      <m:fPr>
                        <m:ctrlPr>
                          <a:rPr lang="vi-VN" sz="3000" i="1">
                            <a:effectLst/>
                            <a:latin typeface="Cambria Math"/>
                            <a:ea typeface="Calibri"/>
                            <a:cs typeface="Times New Roman"/>
                          </a:rPr>
                        </m:ctrlPr>
                      </m:fPr>
                      <m:num>
                        <m:r>
                          <a:rPr lang="nl-NL" sz="3000" i="1">
                            <a:effectLst/>
                            <a:latin typeface="Cambria Math"/>
                            <a:ea typeface="Calibri"/>
                            <a:cs typeface="Times New Roman"/>
                          </a:rPr>
                          <m:t>8</m:t>
                        </m:r>
                      </m:num>
                      <m:den>
                        <m:r>
                          <a:rPr lang="nl-NL" sz="3000" i="1">
                            <a:effectLst/>
                            <a:latin typeface="Cambria Math"/>
                            <a:ea typeface="Calibri"/>
                            <a:cs typeface="Times New Roman"/>
                          </a:rPr>
                          <m:t>25</m:t>
                        </m:r>
                      </m:den>
                    </m:f>
                  </m:oMath>
                </a14:m>
                <a:r>
                  <a:rPr lang="nl-NL" sz="3000">
                    <a:effectLst/>
                    <a:latin typeface="Times New Roman"/>
                    <a:ea typeface="Calibri"/>
                    <a:cs typeface="Times New Roman"/>
                  </a:rPr>
                  <a:t> </a:t>
                </a:r>
                <a:endParaRPr lang="vi-VN" sz="3000">
                  <a:effectLst/>
                  <a:latin typeface="Calibri"/>
                  <a:ea typeface="Calibri"/>
                  <a:cs typeface="Times New Roman"/>
                </a:endParaRPr>
              </a:p>
            </p:txBody>
          </p:sp>
        </mc:Choice>
        <mc:Fallback xmlns="">
          <p:sp>
            <p:nvSpPr>
              <p:cNvPr id="3" name="Hình chữ nhật 2"/>
              <p:cNvSpPr>
                <a:spLocks noRot="1" noChangeAspect="1" noMove="1" noResize="1" noEditPoints="1" noAdjustHandles="1" noChangeArrowheads="1" noChangeShapeType="1" noTextEdit="1"/>
              </p:cNvSpPr>
              <p:nvPr/>
            </p:nvSpPr>
            <p:spPr>
              <a:xfrm>
                <a:off x="320040" y="2806917"/>
                <a:ext cx="11308080" cy="3779433"/>
              </a:xfrm>
              <a:prstGeom prst="rect">
                <a:avLst/>
              </a:prstGeom>
              <a:blipFill rotWithShape="1">
                <a:blip r:embed="rId3"/>
                <a:stretch>
                  <a:fillRect l="-1294" t="-1290" b="-1290"/>
                </a:stretch>
              </a:blipFill>
            </p:spPr>
            <p:txBody>
              <a:bodyPr/>
              <a:lstStyle/>
              <a:p>
                <a:r>
                  <a:rPr lang="en-US">
                    <a:noFill/>
                  </a:rPr>
                  <a:t> </a:t>
                </a:r>
              </a:p>
            </p:txBody>
          </p:sp>
        </mc:Fallback>
      </mc:AlternateContent>
      <p:sp>
        <p:nvSpPr>
          <p:cNvPr id="4" name="Oval 3"/>
          <p:cNvSpPr/>
          <p:nvPr/>
        </p:nvSpPr>
        <p:spPr>
          <a:xfrm>
            <a:off x="8621828" y="2022646"/>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5"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70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Hình chữ nhật 15"/>
              <p:cNvSpPr/>
              <p:nvPr/>
            </p:nvSpPr>
            <p:spPr>
              <a:xfrm>
                <a:off x="198120" y="83626"/>
                <a:ext cx="11719560" cy="2489079"/>
              </a:xfrm>
              <a:prstGeom prst="rect">
                <a:avLst/>
              </a:prstGeom>
            </p:spPr>
            <p:txBody>
              <a:bodyPr wrap="square">
                <a:spAutoFit/>
              </a:bodyPr>
              <a:lstStyle/>
              <a:p>
                <a:pPr indent="-457200" algn="just">
                  <a:lnSpc>
                    <a:spcPct val="115000"/>
                  </a:lnSpc>
                  <a:spcAft>
                    <a:spcPts val="1000"/>
                  </a:spcAft>
                  <a:tabLst>
                    <a:tab pos="228600" algn="l"/>
                    <a:tab pos="457200" algn="l"/>
                    <a:tab pos="685800" algn="l"/>
                    <a:tab pos="914400" algn="l"/>
                  </a:tabLst>
                </a:pPr>
                <a:r>
                  <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32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14. </a:t>
                </a:r>
                <a:r>
                  <a:rPr lang="en-US" sz="2800" smtClean="0">
                    <a:latin typeface="Times New Roman"/>
                    <a:ea typeface="Times New Roman"/>
                    <a:cs typeface="Times New Roman"/>
                  </a:rPr>
                  <a:t>Một </a:t>
                </a:r>
                <a:r>
                  <a:rPr lang="en-US" sz="2800">
                    <a:latin typeface="Times New Roman"/>
                    <a:ea typeface="Times New Roman"/>
                    <a:cs typeface="Times New Roman"/>
                  </a:rPr>
                  <a:t>hộp có 5 viên bi xanh, 6 viên bi đỏ và 7 viên bi vàng. Chọn ngẫu nhiên 5 viên bi trong hộp. Xác suất để 5 viên bi được chọn có đủ màu và số bi đỏ bằng số bi vàng là </a:t>
                </a:r>
                <a:r>
                  <a:rPr lang="en-US" sz="2800" smtClean="0">
                    <a:latin typeface="Times New Roman"/>
                    <a:ea typeface="Times New Roman"/>
                    <a:cs typeface="Times New Roman"/>
                  </a:rPr>
                  <a:t>     </a:t>
                </a:r>
              </a:p>
              <a:p>
                <a:pPr indent="-457200" algn="just">
                  <a:lnSpc>
                    <a:spcPct val="115000"/>
                  </a:lnSpc>
                  <a:spcAft>
                    <a:spcPts val="1000"/>
                  </a:spcAft>
                  <a:tabLst>
                    <a:tab pos="228600" algn="l"/>
                    <a:tab pos="457200" algn="l"/>
                    <a:tab pos="685800" algn="l"/>
                    <a:tab pos="914400" algn="l"/>
                  </a:tabLst>
                </a:pPr>
                <a:r>
                  <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 </a:t>
                </a:r>
                <a14:m>
                  <m:oMath xmlns:m="http://schemas.openxmlformats.org/officeDocument/2006/math">
                    <m:f>
                      <m:fPr>
                        <m:ctrlPr>
                          <a:rPr lang="vi-VN" sz="2800" i="1">
                            <a:effectLst/>
                            <a:latin typeface="Cambria Math"/>
                            <a:ea typeface="Times New Roman"/>
                          </a:rPr>
                        </m:ctrlPr>
                      </m:fPr>
                      <m:num>
                        <m:r>
                          <a:rPr lang="vi-VN" sz="2800" i="1">
                            <a:effectLst/>
                            <a:latin typeface="Cambria Math"/>
                            <a:ea typeface="Times New Roman"/>
                          </a:rPr>
                          <m:t>3</m:t>
                        </m:r>
                      </m:num>
                      <m:den>
                        <m:r>
                          <a:rPr lang="vi-VN" sz="2800" i="1">
                            <a:effectLst/>
                            <a:latin typeface="Cambria Math"/>
                            <a:ea typeface="Times New Roman"/>
                          </a:rPr>
                          <m:t>28</m:t>
                        </m:r>
                      </m:den>
                    </m:f>
                  </m:oMath>
                </a14:m>
                <a:r>
                  <a:rPr lang="en-US" sz="2800">
                    <a:effectLst/>
                    <a:latin typeface="Times New Roman"/>
                    <a:ea typeface="Times New Roman"/>
                  </a:rPr>
                  <a:t>.	 </a:t>
                </a:r>
                <a:r>
                  <a:rPr lang="en-US" sz="2800" smtClean="0">
                    <a:effectLst/>
                    <a:latin typeface="Times New Roman"/>
                    <a:ea typeface="Times New Roman"/>
                  </a:rPr>
                  <a:t>                   </a:t>
                </a:r>
                <a:r>
                  <a:rPr lang="en-US" sz="32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effectLst/>
                    <a:latin typeface="Times New Roman"/>
                    <a:ea typeface="Times New Roman"/>
                  </a:rPr>
                  <a:t> </a:t>
                </a:r>
                <a14:m>
                  <m:oMath xmlns:m="http://schemas.openxmlformats.org/officeDocument/2006/math">
                    <m:f>
                      <m:fPr>
                        <m:ctrlPr>
                          <a:rPr lang="vi-VN" sz="2800" i="1">
                            <a:effectLst/>
                            <a:latin typeface="Cambria Math"/>
                            <a:ea typeface="Times New Roman"/>
                          </a:rPr>
                        </m:ctrlPr>
                      </m:fPr>
                      <m:num>
                        <m:r>
                          <a:rPr lang="vi-VN" sz="2800" i="1">
                            <a:effectLst/>
                            <a:latin typeface="Cambria Math"/>
                            <a:ea typeface="Times New Roman"/>
                          </a:rPr>
                          <m:t>25</m:t>
                        </m:r>
                      </m:num>
                      <m:den>
                        <m:r>
                          <a:rPr lang="vi-VN" sz="2800" i="1">
                            <a:effectLst/>
                            <a:latin typeface="Cambria Math"/>
                            <a:ea typeface="Times New Roman"/>
                          </a:rPr>
                          <m:t>28</m:t>
                        </m:r>
                      </m:den>
                    </m:f>
                  </m:oMath>
                </a14:m>
                <a:r>
                  <a:rPr lang="vi-VN" sz="2800">
                    <a:effectLst/>
                    <a:latin typeface="Times New Roman"/>
                    <a:ea typeface="Times New Roman"/>
                  </a:rPr>
                  <a:t>.	</a:t>
                </a:r>
                <a:r>
                  <a:rPr lang="en-US" sz="2800" smtClean="0">
                    <a:effectLst/>
                    <a:latin typeface="Times New Roman"/>
                    <a:ea typeface="Times New Roman"/>
                  </a:rPr>
                  <a:t>                      </a:t>
                </a:r>
                <a:r>
                  <a:rPr lang="en-US" sz="32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effectLst/>
                    <a:latin typeface="Times New Roman"/>
                    <a:ea typeface="Times New Roman"/>
                  </a:rPr>
                  <a:t> </a:t>
                </a:r>
                <a14:m>
                  <m:oMath xmlns:m="http://schemas.openxmlformats.org/officeDocument/2006/math">
                    <m:f>
                      <m:fPr>
                        <m:ctrlPr>
                          <a:rPr lang="vi-VN" sz="2800" i="1">
                            <a:effectLst/>
                            <a:latin typeface="Cambria Math"/>
                            <a:ea typeface="Times New Roman"/>
                          </a:rPr>
                        </m:ctrlPr>
                      </m:fPr>
                      <m:num>
                        <m:r>
                          <a:rPr lang="vi-VN" sz="2800" i="1">
                            <a:effectLst/>
                            <a:latin typeface="Cambria Math"/>
                            <a:ea typeface="Times New Roman"/>
                          </a:rPr>
                          <m:t>1</m:t>
                        </m:r>
                      </m:num>
                      <m:den>
                        <m:r>
                          <a:rPr lang="vi-VN" sz="2800" i="1">
                            <a:effectLst/>
                            <a:latin typeface="Cambria Math"/>
                            <a:ea typeface="Times New Roman"/>
                          </a:rPr>
                          <m:t>8</m:t>
                        </m:r>
                      </m:den>
                    </m:f>
                  </m:oMath>
                </a14:m>
                <a:r>
                  <a:rPr lang="en-US" sz="2800">
                    <a:effectLst/>
                    <a:latin typeface="Times New Roman"/>
                    <a:ea typeface="Times New Roman"/>
                  </a:rPr>
                  <a:t>.    	        </a:t>
                </a:r>
                <a:r>
                  <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D. </a:t>
                </a:r>
                <a14:m>
                  <m:oMath xmlns:m="http://schemas.openxmlformats.org/officeDocument/2006/math">
                    <m:f>
                      <m:fPr>
                        <m:ctrlPr>
                          <a:rPr lang="vi-VN" sz="2800" i="1">
                            <a:effectLst/>
                            <a:latin typeface="Cambria Math"/>
                            <a:ea typeface="Times New Roman"/>
                          </a:rPr>
                        </m:ctrlPr>
                      </m:fPr>
                      <m:num>
                        <m:r>
                          <a:rPr lang="vi-VN" sz="2800" i="1">
                            <a:effectLst/>
                            <a:latin typeface="Cambria Math"/>
                            <a:ea typeface="Times New Roman"/>
                          </a:rPr>
                          <m:t>95</m:t>
                        </m:r>
                      </m:num>
                      <m:den>
                        <m:r>
                          <a:rPr lang="vi-VN" sz="2800" i="1">
                            <a:effectLst/>
                            <a:latin typeface="Cambria Math"/>
                            <a:ea typeface="Times New Roman"/>
                          </a:rPr>
                          <m:t>408</m:t>
                        </m:r>
                      </m:den>
                    </m:f>
                  </m:oMath>
                </a14:m>
                <a:endParaRPr lang="vi-VN" sz="2800">
                  <a:effectLst/>
                  <a:latin typeface="Times New Roman"/>
                  <a:ea typeface="Times New Roman"/>
                </a:endParaRPr>
              </a:p>
            </p:txBody>
          </p:sp>
        </mc:Choice>
        <mc:Fallback xmlns="">
          <p:sp>
            <p:nvSpPr>
              <p:cNvPr id="16" name="Hình chữ nhật 15"/>
              <p:cNvSpPr>
                <a:spLocks noRot="1" noChangeAspect="1" noMove="1" noResize="1" noEditPoints="1" noAdjustHandles="1" noChangeArrowheads="1" noChangeShapeType="1" noTextEdit="1"/>
              </p:cNvSpPr>
              <p:nvPr/>
            </p:nvSpPr>
            <p:spPr>
              <a:xfrm>
                <a:off x="198120" y="83626"/>
                <a:ext cx="11719560" cy="2489079"/>
              </a:xfrm>
              <a:prstGeom prst="rect">
                <a:avLst/>
              </a:prstGeom>
              <a:blipFill rotWithShape="1">
                <a:blip r:embed="rId2"/>
                <a:stretch>
                  <a:fillRect l="-1353" t="-2206" r="-1093" b="-36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Hình chữ nhật 16"/>
              <p:cNvSpPr/>
              <p:nvPr/>
            </p:nvSpPr>
            <p:spPr>
              <a:xfrm>
                <a:off x="198120" y="2456945"/>
                <a:ext cx="11430000" cy="4482574"/>
              </a:xfrm>
              <a:prstGeom prst="rect">
                <a:avLst/>
              </a:prstGeom>
            </p:spPr>
            <p:txBody>
              <a:bodyPr wrap="square">
                <a:spAutoFit/>
              </a:bodyPr>
              <a:lstStyle/>
              <a:p>
                <a:pPr>
                  <a:lnSpc>
                    <a:spcPct val="115000"/>
                  </a:lnSpc>
                  <a:tabLst>
                    <a:tab pos="228600" algn="l"/>
                    <a:tab pos="457200" algn="l"/>
                    <a:tab pos="685800" algn="l"/>
                    <a:tab pos="914400" algn="l"/>
                  </a:tabLst>
                </a:pPr>
                <a14:m>
                  <m:oMathPara xmlns:m="http://schemas.openxmlformats.org/officeDocument/2006/math">
                    <m:oMathParaPr>
                      <m:jc m:val="left"/>
                    </m:oMathParaPr>
                    <m:oMath xmlns:m="http://schemas.openxmlformats.org/officeDocument/2006/math">
                      <m:r>
                        <m:rPr>
                          <m:nor/>
                        </m:rPr>
                        <a:rPr lang="en-US" sz="3200" b="1">
                          <a:solidFill>
                            <a:srgbClr val="0000FF"/>
                          </a:solidFill>
                          <a:latin typeface="Times New Roman"/>
                          <a:ea typeface="Calibri"/>
                          <a:cs typeface="Times New Roman"/>
                        </a:rPr>
                        <m:t>L</m:t>
                      </m:r>
                      <m:r>
                        <m:rPr>
                          <m:nor/>
                        </m:rPr>
                        <a:rPr lang="en-US" sz="3200" b="1">
                          <a:solidFill>
                            <a:srgbClr val="0000FF"/>
                          </a:solidFill>
                          <a:latin typeface="Times New Roman"/>
                          <a:ea typeface="Calibri"/>
                          <a:cs typeface="Times New Roman"/>
                        </a:rPr>
                        <m:t>ờ</m:t>
                      </m:r>
                      <m:r>
                        <m:rPr>
                          <m:nor/>
                        </m:rPr>
                        <a:rPr lang="en-US" sz="3200" b="1">
                          <a:solidFill>
                            <a:srgbClr val="0000FF"/>
                          </a:solidFill>
                          <a:latin typeface="Times New Roman"/>
                          <a:ea typeface="Calibri"/>
                          <a:cs typeface="Times New Roman"/>
                        </a:rPr>
                        <m:t>i</m:t>
                      </m:r>
                      <m:r>
                        <m:rPr>
                          <m:nor/>
                        </m:rPr>
                        <a:rPr lang="en-US" sz="3200" b="1">
                          <a:solidFill>
                            <a:srgbClr val="0000FF"/>
                          </a:solidFill>
                          <a:latin typeface="Times New Roman"/>
                          <a:ea typeface="Calibri"/>
                          <a:cs typeface="Times New Roman"/>
                        </a:rPr>
                        <m:t> </m:t>
                      </m:r>
                      <m:r>
                        <m:rPr>
                          <m:nor/>
                        </m:rPr>
                        <a:rPr lang="en-US" sz="3200" b="1">
                          <a:solidFill>
                            <a:srgbClr val="0000FF"/>
                          </a:solidFill>
                          <a:latin typeface="Times New Roman"/>
                          <a:ea typeface="Calibri"/>
                          <a:cs typeface="Times New Roman"/>
                        </a:rPr>
                        <m:t>gi</m:t>
                      </m:r>
                      <m:r>
                        <m:rPr>
                          <m:nor/>
                        </m:rPr>
                        <a:rPr lang="en-US" sz="3200" b="1">
                          <a:solidFill>
                            <a:srgbClr val="0000FF"/>
                          </a:solidFill>
                          <a:latin typeface="Times New Roman"/>
                          <a:ea typeface="Calibri"/>
                          <a:cs typeface="Times New Roman"/>
                        </a:rPr>
                        <m:t>ả</m:t>
                      </m:r>
                      <m:r>
                        <m:rPr>
                          <m:nor/>
                        </m:rPr>
                        <a:rPr lang="en-US" sz="3200" b="1">
                          <a:solidFill>
                            <a:srgbClr val="0000FF"/>
                          </a:solidFill>
                          <a:latin typeface="Times New Roman"/>
                          <a:ea typeface="Calibri"/>
                          <a:cs typeface="Times New Roman"/>
                        </a:rPr>
                        <m:t>i</m:t>
                      </m:r>
                      <m:r>
                        <m:rPr>
                          <m:nor/>
                        </m:rPr>
                        <a:rPr lang="en-US" sz="3200" b="1">
                          <a:solidFill>
                            <a:srgbClr val="0000FF"/>
                          </a:solidFill>
                          <a:latin typeface="Times New Roman"/>
                          <a:ea typeface="Calibri"/>
                          <a:cs typeface="Times New Roman"/>
                        </a:rPr>
                        <m:t>.   </m:t>
                      </m:r>
                    </m:oMath>
                  </m:oMathPara>
                </a14:m>
                <a:endParaRPr lang="nl-NL" sz="2800" smtClean="0">
                  <a:solidFill>
                    <a:prstClr val="black"/>
                  </a:solidFill>
                  <a:latin typeface="Times New Roman"/>
                  <a:ea typeface="Calibri"/>
                  <a:cs typeface="Times New Roman"/>
                </a:endParaRPr>
              </a:p>
              <a:p>
                <a:pPr algn="just">
                  <a:lnSpc>
                    <a:spcPct val="115000"/>
                  </a:lnSpc>
                  <a:tabLst>
                    <a:tab pos="228600" algn="l"/>
                    <a:tab pos="457200" algn="l"/>
                    <a:tab pos="685800" algn="l"/>
                    <a:tab pos="914400" algn="l"/>
                  </a:tabLst>
                </a:pPr>
                <a:r>
                  <a:rPr lang="en-US" sz="2800" smtClean="0">
                    <a:latin typeface="Times New Roman"/>
                    <a:ea typeface="Times New Roman"/>
                    <a:cs typeface="Times New Roman"/>
                  </a:rPr>
                  <a:t>Số </a:t>
                </a:r>
                <a:r>
                  <a:rPr lang="en-US" sz="2800">
                    <a:latin typeface="Times New Roman"/>
                    <a:ea typeface="Times New Roman"/>
                    <a:cs typeface="Times New Roman"/>
                  </a:rPr>
                  <a:t>phần tử của không gian mẫu là </a:t>
                </a:r>
                <a14:m>
                  <m:oMath xmlns:m="http://schemas.openxmlformats.org/officeDocument/2006/math">
                    <m:r>
                      <a:rPr lang="en-US" sz="2800" i="1">
                        <a:effectLst/>
                        <a:latin typeface="Cambria Math"/>
                        <a:ea typeface="Times New Roman"/>
                        <a:cs typeface="Times New Roman"/>
                      </a:rPr>
                      <m:t>𝑛</m:t>
                    </m:r>
                    <m:r>
                      <a:rPr lang="en-US" sz="2800" i="1">
                        <a:effectLst/>
                        <a:latin typeface="Cambria Math"/>
                        <a:ea typeface="Times New Roman"/>
                        <a:cs typeface="Times New Roman"/>
                      </a:rPr>
                      <m:t>(</m:t>
                    </m:r>
                    <m:r>
                      <a:rPr lang="en-US" sz="2800" i="1">
                        <a:effectLst/>
                        <a:latin typeface="Cambria Math"/>
                        <a:ea typeface="Times New Roman"/>
                        <a:cs typeface="Times New Roman"/>
                      </a:rPr>
                      <m:t>𝛺</m:t>
                    </m:r>
                    <m:r>
                      <a:rPr lang="en-US" sz="2800" i="1">
                        <a:effectLst/>
                        <a:latin typeface="Cambria Math"/>
                        <a:ea typeface="Times New Roman"/>
                        <a:cs typeface="Times New Roman"/>
                      </a:rPr>
                      <m:t>)=</m:t>
                    </m:r>
                    <m:sSubSup>
                      <m:sSubSupPr>
                        <m:ctrlPr>
                          <a:rPr lang="vi-VN" sz="2800" i="1">
                            <a:effectLst/>
                            <a:latin typeface="Cambria Math"/>
                            <a:ea typeface="Times New Roman"/>
                            <a:cs typeface="Times New Roman"/>
                          </a:rPr>
                        </m:ctrlPr>
                      </m:sSubSupPr>
                      <m:e>
                        <m:r>
                          <a:rPr lang="en-US" sz="2800" i="1">
                            <a:effectLst/>
                            <a:latin typeface="Cambria Math"/>
                            <a:ea typeface="Times New Roman"/>
                            <a:cs typeface="Times New Roman"/>
                          </a:rPr>
                          <m:t>𝐶</m:t>
                        </m:r>
                      </m:e>
                      <m:sub>
                        <m:r>
                          <a:rPr lang="en-US" sz="2800" i="1">
                            <a:effectLst/>
                            <a:latin typeface="Cambria Math"/>
                            <a:ea typeface="Times New Roman"/>
                            <a:cs typeface="Times New Roman"/>
                          </a:rPr>
                          <m:t>18</m:t>
                        </m:r>
                      </m:sub>
                      <m:sup>
                        <m:r>
                          <a:rPr lang="en-US" sz="2800" i="1">
                            <a:effectLst/>
                            <a:latin typeface="Cambria Math"/>
                            <a:ea typeface="Times New Roman"/>
                            <a:cs typeface="Times New Roman"/>
                          </a:rPr>
                          <m:t>5</m:t>
                        </m:r>
                      </m:sup>
                    </m:sSubSup>
                    <m:r>
                      <a:rPr lang="en-US" sz="2800" i="1">
                        <a:effectLst/>
                        <a:latin typeface="Cambria Math"/>
                        <a:ea typeface="Times New Roman"/>
                        <a:cs typeface="Times New Roman"/>
                      </a:rPr>
                      <m:t>=</m:t>
                    </m:r>
                    <m:r>
                      <a:rPr lang="en-US" sz="2800" i="1">
                        <a:effectLst/>
                        <a:latin typeface="Cambria Math"/>
                        <a:ea typeface="Times New Roman"/>
                        <a:cs typeface="Times New Roman"/>
                      </a:rPr>
                      <m:t>8568</m:t>
                    </m:r>
                  </m:oMath>
                </a14:m>
                <a:r>
                  <a:rPr lang="en-US" sz="2800">
                    <a:effectLst/>
                    <a:latin typeface="Times New Roman"/>
                    <a:ea typeface="Times New Roman"/>
                    <a:cs typeface="Times New Roman"/>
                  </a:rPr>
                  <a:t>.</a:t>
                </a:r>
                <a:endParaRPr lang="vi-VN" sz="2800">
                  <a:effectLst/>
                  <a:latin typeface="Calibri"/>
                  <a:ea typeface="Calibri"/>
                  <a:cs typeface="Times New Roman"/>
                </a:endParaRPr>
              </a:p>
              <a:p>
                <a:pPr algn="just">
                  <a:lnSpc>
                    <a:spcPct val="115000"/>
                  </a:lnSpc>
                  <a:tabLst>
                    <a:tab pos="228600" algn="l"/>
                    <a:tab pos="457200" algn="l"/>
                    <a:tab pos="685800" algn="l"/>
                    <a:tab pos="914400" algn="l"/>
                  </a:tabLst>
                </a:pPr>
                <a:r>
                  <a:rPr lang="en-US" sz="2800" smtClean="0">
                    <a:effectLst/>
                    <a:latin typeface="Times New Roman"/>
                    <a:ea typeface="Times New Roman"/>
                    <a:cs typeface="Times New Roman"/>
                  </a:rPr>
                  <a:t>Gọi </a:t>
                </a:r>
                <a14:m>
                  <m:oMath xmlns:m="http://schemas.openxmlformats.org/officeDocument/2006/math">
                    <m:r>
                      <a:rPr lang="en-US" sz="2800" i="1">
                        <a:effectLst/>
                        <a:latin typeface="Cambria Math"/>
                        <a:ea typeface="Times New Roman"/>
                        <a:cs typeface="Times New Roman"/>
                      </a:rPr>
                      <m:t>𝐴</m:t>
                    </m:r>
                  </m:oMath>
                </a14:m>
                <a:r>
                  <a:rPr lang="en-US" sz="2800">
                    <a:effectLst/>
                    <a:latin typeface="Times New Roman"/>
                    <a:ea typeface="Times New Roman"/>
                    <a:cs typeface="Times New Roman"/>
                  </a:rPr>
                  <a:t> là biến cố </a:t>
                </a:r>
                <a14:m>
                  <m:oMath xmlns:m="http://schemas.openxmlformats.org/officeDocument/2006/math">
                    <m:r>
                      <a:rPr lang="en-US" sz="2800" i="1">
                        <a:effectLst/>
                        <a:latin typeface="Cambria Math"/>
                        <a:ea typeface="Times New Roman"/>
                        <a:cs typeface="Times New Roman"/>
                      </a:rPr>
                      <m:t>′′</m:t>
                    </m:r>
                  </m:oMath>
                </a14:m>
                <a:r>
                  <a:rPr lang="en-US" sz="2800">
                    <a:effectLst/>
                    <a:latin typeface="Times New Roman"/>
                    <a:ea typeface="Times New Roman"/>
                    <a:cs typeface="Times New Roman"/>
                  </a:rPr>
                  <a:t>5 viên bi được chọn có đủ màu và số bi đỏ bằng số bi vàng</a:t>
                </a:r>
                <a14:m>
                  <m:oMath xmlns:m="http://schemas.openxmlformats.org/officeDocument/2006/math">
                    <m:r>
                      <a:rPr lang="en-US" sz="2800" i="1">
                        <a:effectLst/>
                        <a:latin typeface="Cambria Math"/>
                        <a:ea typeface="Times New Roman"/>
                        <a:cs typeface="Times New Roman"/>
                      </a:rPr>
                      <m:t>′′</m:t>
                    </m:r>
                  </m:oMath>
                </a14:m>
                <a:r>
                  <a:rPr lang="en-US" sz="2800">
                    <a:effectLst/>
                    <a:latin typeface="Times New Roman"/>
                    <a:ea typeface="Times New Roman"/>
                    <a:cs typeface="Times New Roman"/>
                  </a:rPr>
                  <a:t>.</a:t>
                </a:r>
                <a:endParaRPr lang="en-US" sz="2800" smtClean="0">
                  <a:effectLst/>
                  <a:latin typeface="Times New Roman"/>
                  <a:ea typeface="Times New Roman"/>
                  <a:cs typeface="Times New Roman"/>
                </a:endParaRPr>
              </a:p>
              <a:p>
                <a:pPr algn="just">
                  <a:lnSpc>
                    <a:spcPct val="115000"/>
                  </a:lnSpc>
                  <a:tabLst>
                    <a:tab pos="228600" algn="l"/>
                    <a:tab pos="457200" algn="l"/>
                    <a:tab pos="685800" algn="l"/>
                    <a:tab pos="914400" algn="l"/>
                  </a:tabLst>
                </a:pPr>
                <a:r>
                  <a:rPr lang="en-US" sz="2800" smtClean="0">
                    <a:effectLst/>
                    <a:latin typeface="Times New Roman"/>
                    <a:ea typeface="Times New Roman"/>
                    <a:cs typeface="Times New Roman"/>
                  </a:rPr>
                  <a:t>Ta </a:t>
                </a:r>
                <a:r>
                  <a:rPr lang="en-US" sz="2800">
                    <a:effectLst/>
                    <a:latin typeface="Times New Roman"/>
                    <a:ea typeface="Times New Roman"/>
                    <a:cs typeface="Times New Roman"/>
                  </a:rPr>
                  <a:t>có các trường hợp thuận lợi cho biến cố </a:t>
                </a:r>
                <a14:m>
                  <m:oMath xmlns:m="http://schemas.openxmlformats.org/officeDocument/2006/math">
                    <m:r>
                      <a:rPr lang="en-US" sz="2800" i="1">
                        <a:effectLst/>
                        <a:latin typeface="Cambria Math"/>
                        <a:ea typeface="Times New Roman"/>
                        <a:cs typeface="Times New Roman"/>
                      </a:rPr>
                      <m:t>𝐴</m:t>
                    </m:r>
                  </m:oMath>
                </a14:m>
                <a:r>
                  <a:rPr lang="en-US" sz="2800">
                    <a:effectLst/>
                    <a:latin typeface="Times New Roman"/>
                    <a:ea typeface="Times New Roman"/>
                    <a:cs typeface="Times New Roman"/>
                  </a:rPr>
                  <a:t> là:</a:t>
                </a:r>
                <a:endParaRPr lang="vi-VN" sz="2800">
                  <a:effectLst/>
                  <a:latin typeface="Calibri"/>
                  <a:ea typeface="Calibri"/>
                  <a:cs typeface="Times New Roman"/>
                </a:endParaRPr>
              </a:p>
              <a:p>
                <a:pPr marL="685800" marR="0" indent="-685800" algn="just">
                  <a:lnSpc>
                    <a:spcPct val="115000"/>
                  </a:lnSpc>
                  <a:spcBef>
                    <a:spcPts val="0"/>
                  </a:spcBef>
                  <a:spcAft>
                    <a:spcPts val="0"/>
                  </a:spcAft>
                  <a:tabLst>
                    <a:tab pos="228600" algn="l"/>
                    <a:tab pos="457200" algn="l"/>
                    <a:tab pos="685800" algn="l"/>
                    <a:tab pos="914400" algn="l"/>
                  </a:tabLst>
                </a:pPr>
                <a:r>
                  <a:rPr lang="en-US" sz="2800">
                    <a:effectLst/>
                    <a:latin typeface="Times New Roman"/>
                    <a:ea typeface="Times New Roman"/>
                    <a:cs typeface="Times New Roman"/>
                  </a:rPr>
                  <a:t>Trường hợp 1: Chọn 1 bi đỏ, 1 bi vàng và 3 bi xanh nên có </a:t>
                </a:r>
                <a14:m>
                  <m:oMath xmlns:m="http://schemas.openxmlformats.org/officeDocument/2006/math">
                    <m:sSubSup>
                      <m:sSubSupPr>
                        <m:ctrlPr>
                          <a:rPr lang="vi-VN" sz="2800" i="1">
                            <a:effectLst/>
                            <a:latin typeface="Cambria Math"/>
                            <a:ea typeface="Times New Roman"/>
                            <a:cs typeface="Times New Roman"/>
                          </a:rPr>
                        </m:ctrlPr>
                      </m:sSubSupPr>
                      <m:e>
                        <m:r>
                          <a:rPr lang="en-US" sz="2800" i="1">
                            <a:effectLst/>
                            <a:latin typeface="Cambria Math"/>
                            <a:ea typeface="Times New Roman"/>
                            <a:cs typeface="Times New Roman"/>
                          </a:rPr>
                          <m:t>𝐶</m:t>
                        </m:r>
                      </m:e>
                      <m:sub>
                        <m:r>
                          <a:rPr lang="en-US" sz="2800" i="1">
                            <a:effectLst/>
                            <a:latin typeface="Cambria Math"/>
                            <a:ea typeface="Times New Roman"/>
                            <a:cs typeface="Times New Roman"/>
                          </a:rPr>
                          <m:t>6</m:t>
                        </m:r>
                      </m:sub>
                      <m:sup>
                        <m:r>
                          <a:rPr lang="en-US" sz="2800" i="1">
                            <a:effectLst/>
                            <a:latin typeface="Cambria Math"/>
                            <a:ea typeface="Times New Roman"/>
                            <a:cs typeface="Times New Roman"/>
                          </a:rPr>
                          <m:t>1</m:t>
                        </m:r>
                      </m:sup>
                    </m:sSubSup>
                    <m:r>
                      <a:rPr lang="en-US" sz="2800" i="1">
                        <a:effectLst/>
                        <a:latin typeface="Cambria Math"/>
                        <a:ea typeface="Times New Roman"/>
                        <a:cs typeface="Times New Roman"/>
                      </a:rPr>
                      <m:t>.</m:t>
                    </m:r>
                    <m:sSubSup>
                      <m:sSubSupPr>
                        <m:ctrlPr>
                          <a:rPr lang="vi-VN" sz="2800" i="1">
                            <a:effectLst/>
                            <a:latin typeface="Cambria Math"/>
                            <a:ea typeface="Times New Roman"/>
                            <a:cs typeface="Times New Roman"/>
                          </a:rPr>
                        </m:ctrlPr>
                      </m:sSubSupPr>
                      <m:e>
                        <m:r>
                          <a:rPr lang="en-US" sz="2800" i="1">
                            <a:effectLst/>
                            <a:latin typeface="Cambria Math"/>
                            <a:ea typeface="Times New Roman"/>
                            <a:cs typeface="Times New Roman"/>
                          </a:rPr>
                          <m:t>𝐶</m:t>
                        </m:r>
                      </m:e>
                      <m:sub>
                        <m:r>
                          <a:rPr lang="en-US" sz="2800" i="1">
                            <a:effectLst/>
                            <a:latin typeface="Cambria Math"/>
                            <a:ea typeface="Times New Roman"/>
                            <a:cs typeface="Times New Roman"/>
                          </a:rPr>
                          <m:t>7</m:t>
                        </m:r>
                      </m:sub>
                      <m:sup>
                        <m:r>
                          <a:rPr lang="en-US" sz="2800" i="1">
                            <a:effectLst/>
                            <a:latin typeface="Cambria Math"/>
                            <a:ea typeface="Times New Roman"/>
                            <a:cs typeface="Times New Roman"/>
                          </a:rPr>
                          <m:t>1</m:t>
                        </m:r>
                      </m:sup>
                    </m:sSubSup>
                    <m:r>
                      <a:rPr lang="en-US" sz="2800" i="1">
                        <a:effectLst/>
                        <a:latin typeface="Cambria Math"/>
                        <a:ea typeface="Times New Roman"/>
                        <a:cs typeface="Times New Roman"/>
                      </a:rPr>
                      <m:t>.</m:t>
                    </m:r>
                    <m:sSubSup>
                      <m:sSubSupPr>
                        <m:ctrlPr>
                          <a:rPr lang="vi-VN" sz="2800" i="1">
                            <a:effectLst/>
                            <a:latin typeface="Cambria Math"/>
                            <a:ea typeface="Times New Roman"/>
                            <a:cs typeface="Times New Roman"/>
                          </a:rPr>
                        </m:ctrlPr>
                      </m:sSubSupPr>
                      <m:e>
                        <m:r>
                          <a:rPr lang="en-US" sz="2800" i="1">
                            <a:effectLst/>
                            <a:latin typeface="Cambria Math"/>
                            <a:ea typeface="Times New Roman"/>
                            <a:cs typeface="Times New Roman"/>
                          </a:rPr>
                          <m:t>𝐶</m:t>
                        </m:r>
                      </m:e>
                      <m:sub>
                        <m:r>
                          <a:rPr lang="en-US" sz="2800" i="1">
                            <a:effectLst/>
                            <a:latin typeface="Cambria Math"/>
                            <a:ea typeface="Times New Roman"/>
                            <a:cs typeface="Times New Roman"/>
                          </a:rPr>
                          <m:t>5</m:t>
                        </m:r>
                      </m:sub>
                      <m:sup>
                        <m:r>
                          <a:rPr lang="en-US" sz="2800" i="1">
                            <a:effectLst/>
                            <a:latin typeface="Cambria Math"/>
                            <a:ea typeface="Times New Roman"/>
                            <a:cs typeface="Times New Roman"/>
                          </a:rPr>
                          <m:t>3</m:t>
                        </m:r>
                      </m:sup>
                    </m:sSubSup>
                  </m:oMath>
                </a14:m>
                <a:r>
                  <a:rPr lang="en-US" sz="2800">
                    <a:effectLst/>
                    <a:latin typeface="Times New Roman"/>
                    <a:ea typeface="Times New Roman"/>
                    <a:cs typeface="Times New Roman"/>
                  </a:rPr>
                  <a:t> cách.</a:t>
                </a:r>
                <a:endParaRPr lang="vi-VN" sz="2800">
                  <a:effectLst/>
                  <a:latin typeface="Calibri"/>
                  <a:ea typeface="Calibri"/>
                  <a:cs typeface="Times New Roman"/>
                </a:endParaRPr>
              </a:p>
              <a:p>
                <a:pPr marL="685800" marR="0" indent="-685800" algn="just">
                  <a:lnSpc>
                    <a:spcPct val="115000"/>
                  </a:lnSpc>
                  <a:spcBef>
                    <a:spcPts val="0"/>
                  </a:spcBef>
                  <a:spcAft>
                    <a:spcPts val="0"/>
                  </a:spcAft>
                  <a:tabLst>
                    <a:tab pos="228600" algn="l"/>
                    <a:tab pos="457200" algn="l"/>
                    <a:tab pos="685800" algn="l"/>
                    <a:tab pos="914400" algn="l"/>
                  </a:tabLst>
                </a:pPr>
                <a:r>
                  <a:rPr lang="en-US" sz="2800">
                    <a:effectLst/>
                    <a:latin typeface="Times New Roman"/>
                    <a:ea typeface="Times New Roman"/>
                    <a:cs typeface="Times New Roman"/>
                  </a:rPr>
                  <a:t>Trường hợp 2: Chọn 2 bi đỏ, 2 bi vàng và 1 bi xanh nên có </a:t>
                </a:r>
                <a14:m>
                  <m:oMath xmlns:m="http://schemas.openxmlformats.org/officeDocument/2006/math">
                    <m:sSubSup>
                      <m:sSubSupPr>
                        <m:ctrlPr>
                          <a:rPr lang="vi-VN" sz="2800" i="1">
                            <a:effectLst/>
                            <a:latin typeface="Cambria Math"/>
                            <a:ea typeface="Times New Roman"/>
                            <a:cs typeface="Times New Roman"/>
                          </a:rPr>
                        </m:ctrlPr>
                      </m:sSubSupPr>
                      <m:e>
                        <m:r>
                          <a:rPr lang="en-US" sz="2800" i="1">
                            <a:effectLst/>
                            <a:latin typeface="Cambria Math"/>
                            <a:ea typeface="Times New Roman"/>
                            <a:cs typeface="Times New Roman"/>
                          </a:rPr>
                          <m:t>𝐶</m:t>
                        </m:r>
                      </m:e>
                      <m:sub>
                        <m:r>
                          <a:rPr lang="en-US" sz="2800" i="1">
                            <a:effectLst/>
                            <a:latin typeface="Cambria Math"/>
                            <a:ea typeface="Times New Roman"/>
                            <a:cs typeface="Times New Roman"/>
                          </a:rPr>
                          <m:t>6</m:t>
                        </m:r>
                      </m:sub>
                      <m:sup>
                        <m:r>
                          <a:rPr lang="en-US" sz="2800" i="1">
                            <a:effectLst/>
                            <a:latin typeface="Cambria Math"/>
                            <a:ea typeface="Times New Roman"/>
                            <a:cs typeface="Times New Roman"/>
                          </a:rPr>
                          <m:t>2</m:t>
                        </m:r>
                      </m:sup>
                    </m:sSubSup>
                    <m:r>
                      <a:rPr lang="en-US" sz="2800" i="1">
                        <a:effectLst/>
                        <a:latin typeface="Cambria Math"/>
                        <a:ea typeface="Times New Roman"/>
                        <a:cs typeface="Times New Roman"/>
                      </a:rPr>
                      <m:t>.</m:t>
                    </m:r>
                    <m:sSubSup>
                      <m:sSubSupPr>
                        <m:ctrlPr>
                          <a:rPr lang="vi-VN" sz="2800" i="1">
                            <a:effectLst/>
                            <a:latin typeface="Cambria Math"/>
                            <a:ea typeface="Times New Roman"/>
                            <a:cs typeface="Times New Roman"/>
                          </a:rPr>
                        </m:ctrlPr>
                      </m:sSubSupPr>
                      <m:e>
                        <m:r>
                          <a:rPr lang="en-US" sz="2800" i="1">
                            <a:effectLst/>
                            <a:latin typeface="Cambria Math"/>
                            <a:ea typeface="Times New Roman"/>
                            <a:cs typeface="Times New Roman"/>
                          </a:rPr>
                          <m:t>𝐶</m:t>
                        </m:r>
                      </m:e>
                      <m:sub>
                        <m:r>
                          <a:rPr lang="en-US" sz="2800" i="1">
                            <a:effectLst/>
                            <a:latin typeface="Cambria Math"/>
                            <a:ea typeface="Times New Roman"/>
                            <a:cs typeface="Times New Roman"/>
                          </a:rPr>
                          <m:t>7</m:t>
                        </m:r>
                      </m:sub>
                      <m:sup>
                        <m:r>
                          <a:rPr lang="en-US" sz="2800" i="1">
                            <a:effectLst/>
                            <a:latin typeface="Cambria Math"/>
                            <a:ea typeface="Times New Roman"/>
                            <a:cs typeface="Times New Roman"/>
                          </a:rPr>
                          <m:t>2</m:t>
                        </m:r>
                      </m:sup>
                    </m:sSubSup>
                    <m:r>
                      <a:rPr lang="en-US" sz="2800" i="1">
                        <a:effectLst/>
                        <a:latin typeface="Cambria Math"/>
                        <a:ea typeface="Times New Roman"/>
                        <a:cs typeface="Times New Roman"/>
                      </a:rPr>
                      <m:t>.</m:t>
                    </m:r>
                    <m:sSubSup>
                      <m:sSubSupPr>
                        <m:ctrlPr>
                          <a:rPr lang="vi-VN" sz="2800" i="1">
                            <a:effectLst/>
                            <a:latin typeface="Cambria Math"/>
                            <a:ea typeface="Times New Roman"/>
                            <a:cs typeface="Times New Roman"/>
                          </a:rPr>
                        </m:ctrlPr>
                      </m:sSubSupPr>
                      <m:e>
                        <m:r>
                          <a:rPr lang="en-US" sz="2800" i="1">
                            <a:effectLst/>
                            <a:latin typeface="Cambria Math"/>
                            <a:ea typeface="Times New Roman"/>
                            <a:cs typeface="Times New Roman"/>
                          </a:rPr>
                          <m:t>𝐶</m:t>
                        </m:r>
                      </m:e>
                      <m:sub>
                        <m:r>
                          <a:rPr lang="en-US" sz="2800" i="1">
                            <a:effectLst/>
                            <a:latin typeface="Cambria Math"/>
                            <a:ea typeface="Times New Roman"/>
                            <a:cs typeface="Times New Roman"/>
                          </a:rPr>
                          <m:t>5</m:t>
                        </m:r>
                      </m:sub>
                      <m:sup>
                        <m:r>
                          <a:rPr lang="en-US" sz="2800" i="1">
                            <a:effectLst/>
                            <a:latin typeface="Cambria Math"/>
                            <a:ea typeface="Times New Roman"/>
                            <a:cs typeface="Times New Roman"/>
                          </a:rPr>
                          <m:t>1</m:t>
                        </m:r>
                      </m:sup>
                    </m:sSubSup>
                  </m:oMath>
                </a14:m>
                <a:r>
                  <a:rPr lang="en-US" sz="2800">
                    <a:effectLst/>
                    <a:latin typeface="Times New Roman"/>
                    <a:ea typeface="Times New Roman"/>
                    <a:cs typeface="Times New Roman"/>
                  </a:rPr>
                  <a:t> cách.</a:t>
                </a:r>
                <a:endParaRPr lang="vi-VN" sz="2800">
                  <a:effectLst/>
                  <a:latin typeface="Calibri"/>
                  <a:ea typeface="Calibri"/>
                  <a:cs typeface="Times New Roman"/>
                </a:endParaRPr>
              </a:p>
              <a:p>
                <a:pPr algn="just">
                  <a:lnSpc>
                    <a:spcPct val="115000"/>
                  </a:lnSpc>
                  <a:tabLst>
                    <a:tab pos="228600" algn="l"/>
                    <a:tab pos="457200" algn="l"/>
                    <a:tab pos="685800" algn="l"/>
                    <a:tab pos="914400" algn="l"/>
                  </a:tabLst>
                </a:pPr>
                <a:r>
                  <a:rPr lang="en-US" sz="2800">
                    <a:effectLst/>
                    <a:latin typeface="Times New Roman"/>
                    <a:ea typeface="Times New Roman"/>
                    <a:cs typeface="Times New Roman"/>
                  </a:rPr>
                  <a:t>Suy ra số phần tử của biến cố </a:t>
                </a:r>
                <a14:m>
                  <m:oMath xmlns:m="http://schemas.openxmlformats.org/officeDocument/2006/math">
                    <m:r>
                      <a:rPr lang="en-US" sz="2800" i="1">
                        <a:effectLst/>
                        <a:latin typeface="Cambria Math"/>
                        <a:ea typeface="Times New Roman"/>
                        <a:cs typeface="Times New Roman"/>
                      </a:rPr>
                      <m:t>𝐴</m:t>
                    </m:r>
                  </m:oMath>
                </a14:m>
                <a:r>
                  <a:rPr lang="en-US" sz="2800">
                    <a:effectLst/>
                    <a:latin typeface="Times New Roman"/>
                    <a:ea typeface="Times New Roman"/>
                    <a:cs typeface="Times New Roman"/>
                  </a:rPr>
                  <a:t> là </a:t>
                </a:r>
                <a14:m>
                  <m:oMath xmlns:m="http://schemas.openxmlformats.org/officeDocument/2006/math">
                    <m:r>
                      <a:rPr lang="en-US" sz="2800" i="1">
                        <a:effectLst/>
                        <a:latin typeface="Cambria Math"/>
                        <a:ea typeface="Times New Roman"/>
                        <a:cs typeface="Times New Roman"/>
                      </a:rPr>
                      <m:t>𝑛</m:t>
                    </m:r>
                    <m:r>
                      <a:rPr lang="en-US" sz="2800" i="1">
                        <a:effectLst/>
                        <a:latin typeface="Cambria Math"/>
                        <a:ea typeface="Times New Roman"/>
                        <a:cs typeface="Times New Roman"/>
                      </a:rPr>
                      <m:t>(</m:t>
                    </m:r>
                    <m:r>
                      <a:rPr lang="en-US" sz="2800" i="1">
                        <a:effectLst/>
                        <a:latin typeface="Cambria Math"/>
                        <a:ea typeface="Times New Roman"/>
                        <a:cs typeface="Times New Roman"/>
                      </a:rPr>
                      <m:t>𝐴</m:t>
                    </m:r>
                    <m:r>
                      <a:rPr lang="en-US" sz="2800" i="1">
                        <a:effectLst/>
                        <a:latin typeface="Cambria Math"/>
                        <a:ea typeface="Times New Roman"/>
                        <a:cs typeface="Times New Roman"/>
                      </a:rPr>
                      <m:t>)=</m:t>
                    </m:r>
                    <m:sSubSup>
                      <m:sSubSupPr>
                        <m:ctrlPr>
                          <a:rPr lang="vi-VN" sz="2800" i="1">
                            <a:effectLst/>
                            <a:latin typeface="Cambria Math"/>
                            <a:ea typeface="Times New Roman"/>
                            <a:cs typeface="Times New Roman"/>
                          </a:rPr>
                        </m:ctrlPr>
                      </m:sSubSupPr>
                      <m:e>
                        <m:r>
                          <a:rPr lang="en-US" sz="2800" i="1">
                            <a:effectLst/>
                            <a:latin typeface="Cambria Math"/>
                            <a:ea typeface="Times New Roman"/>
                            <a:cs typeface="Times New Roman"/>
                          </a:rPr>
                          <m:t>𝐶</m:t>
                        </m:r>
                      </m:e>
                      <m:sub>
                        <m:r>
                          <a:rPr lang="en-US" sz="2800" i="1">
                            <a:effectLst/>
                            <a:latin typeface="Cambria Math"/>
                            <a:ea typeface="Times New Roman"/>
                            <a:cs typeface="Times New Roman"/>
                          </a:rPr>
                          <m:t>6</m:t>
                        </m:r>
                      </m:sub>
                      <m:sup>
                        <m:r>
                          <a:rPr lang="en-US" sz="2800" i="1">
                            <a:effectLst/>
                            <a:latin typeface="Cambria Math"/>
                            <a:ea typeface="Times New Roman"/>
                            <a:cs typeface="Times New Roman"/>
                          </a:rPr>
                          <m:t>1</m:t>
                        </m:r>
                      </m:sup>
                    </m:sSubSup>
                    <m:r>
                      <a:rPr lang="en-US" sz="2800" i="1">
                        <a:effectLst/>
                        <a:latin typeface="Cambria Math"/>
                        <a:ea typeface="Times New Roman"/>
                        <a:cs typeface="Times New Roman"/>
                      </a:rPr>
                      <m:t>.</m:t>
                    </m:r>
                    <m:sSubSup>
                      <m:sSubSupPr>
                        <m:ctrlPr>
                          <a:rPr lang="vi-VN" sz="2800" i="1">
                            <a:effectLst/>
                            <a:latin typeface="Cambria Math"/>
                            <a:ea typeface="Times New Roman"/>
                            <a:cs typeface="Times New Roman"/>
                          </a:rPr>
                        </m:ctrlPr>
                      </m:sSubSupPr>
                      <m:e>
                        <m:r>
                          <a:rPr lang="en-US" sz="2800" i="1">
                            <a:effectLst/>
                            <a:latin typeface="Cambria Math"/>
                            <a:ea typeface="Times New Roman"/>
                            <a:cs typeface="Times New Roman"/>
                          </a:rPr>
                          <m:t>𝐶</m:t>
                        </m:r>
                      </m:e>
                      <m:sub>
                        <m:r>
                          <a:rPr lang="en-US" sz="2800" i="1">
                            <a:effectLst/>
                            <a:latin typeface="Cambria Math"/>
                            <a:ea typeface="Times New Roman"/>
                            <a:cs typeface="Times New Roman"/>
                          </a:rPr>
                          <m:t>7</m:t>
                        </m:r>
                      </m:sub>
                      <m:sup>
                        <m:r>
                          <a:rPr lang="en-US" sz="2800" i="1">
                            <a:effectLst/>
                            <a:latin typeface="Cambria Math"/>
                            <a:ea typeface="Times New Roman"/>
                            <a:cs typeface="Times New Roman"/>
                          </a:rPr>
                          <m:t>1</m:t>
                        </m:r>
                      </m:sup>
                    </m:sSubSup>
                    <m:r>
                      <a:rPr lang="en-US" sz="2800" i="1">
                        <a:effectLst/>
                        <a:latin typeface="Cambria Math"/>
                        <a:ea typeface="Times New Roman"/>
                        <a:cs typeface="Times New Roman"/>
                      </a:rPr>
                      <m:t>.</m:t>
                    </m:r>
                    <m:sSubSup>
                      <m:sSubSupPr>
                        <m:ctrlPr>
                          <a:rPr lang="vi-VN" sz="2800" i="1">
                            <a:effectLst/>
                            <a:latin typeface="Cambria Math"/>
                            <a:ea typeface="Times New Roman"/>
                            <a:cs typeface="Times New Roman"/>
                          </a:rPr>
                        </m:ctrlPr>
                      </m:sSubSupPr>
                      <m:e>
                        <m:r>
                          <a:rPr lang="en-US" sz="2800" i="1">
                            <a:effectLst/>
                            <a:latin typeface="Cambria Math"/>
                            <a:ea typeface="Times New Roman"/>
                            <a:cs typeface="Times New Roman"/>
                          </a:rPr>
                          <m:t>𝐶</m:t>
                        </m:r>
                      </m:e>
                      <m:sub>
                        <m:r>
                          <a:rPr lang="en-US" sz="2800" i="1">
                            <a:effectLst/>
                            <a:latin typeface="Cambria Math"/>
                            <a:ea typeface="Times New Roman"/>
                            <a:cs typeface="Times New Roman"/>
                          </a:rPr>
                          <m:t>5</m:t>
                        </m:r>
                      </m:sub>
                      <m:sup>
                        <m:r>
                          <a:rPr lang="en-US" sz="2800" i="1">
                            <a:effectLst/>
                            <a:latin typeface="Cambria Math"/>
                            <a:ea typeface="Times New Roman"/>
                            <a:cs typeface="Times New Roman"/>
                          </a:rPr>
                          <m:t>3</m:t>
                        </m:r>
                      </m:sup>
                    </m:sSubSup>
                    <m:r>
                      <a:rPr lang="en-US" sz="2800" i="1">
                        <a:effectLst/>
                        <a:latin typeface="Cambria Math"/>
                        <a:ea typeface="Times New Roman"/>
                        <a:cs typeface="Times New Roman"/>
                      </a:rPr>
                      <m:t>+</m:t>
                    </m:r>
                    <m:sSubSup>
                      <m:sSubSupPr>
                        <m:ctrlPr>
                          <a:rPr lang="vi-VN" sz="2800" i="1">
                            <a:effectLst/>
                            <a:latin typeface="Cambria Math"/>
                            <a:ea typeface="Times New Roman"/>
                            <a:cs typeface="Times New Roman"/>
                          </a:rPr>
                        </m:ctrlPr>
                      </m:sSubSupPr>
                      <m:e>
                        <m:r>
                          <a:rPr lang="en-US" sz="2800" i="1">
                            <a:effectLst/>
                            <a:latin typeface="Cambria Math"/>
                            <a:ea typeface="Times New Roman"/>
                            <a:cs typeface="Times New Roman"/>
                          </a:rPr>
                          <m:t>𝐶</m:t>
                        </m:r>
                      </m:e>
                      <m:sub>
                        <m:r>
                          <a:rPr lang="en-US" sz="2800" i="1">
                            <a:effectLst/>
                            <a:latin typeface="Cambria Math"/>
                            <a:ea typeface="Times New Roman"/>
                            <a:cs typeface="Times New Roman"/>
                          </a:rPr>
                          <m:t>6</m:t>
                        </m:r>
                      </m:sub>
                      <m:sup>
                        <m:r>
                          <a:rPr lang="en-US" sz="2800" i="1">
                            <a:effectLst/>
                            <a:latin typeface="Cambria Math"/>
                            <a:ea typeface="Times New Roman"/>
                            <a:cs typeface="Times New Roman"/>
                          </a:rPr>
                          <m:t>2</m:t>
                        </m:r>
                      </m:sup>
                    </m:sSubSup>
                    <m:r>
                      <a:rPr lang="en-US" sz="2800" i="1">
                        <a:effectLst/>
                        <a:latin typeface="Cambria Math"/>
                        <a:ea typeface="Times New Roman"/>
                        <a:cs typeface="Times New Roman"/>
                      </a:rPr>
                      <m:t>.</m:t>
                    </m:r>
                    <m:sSubSup>
                      <m:sSubSupPr>
                        <m:ctrlPr>
                          <a:rPr lang="vi-VN" sz="2800" i="1">
                            <a:effectLst/>
                            <a:latin typeface="Cambria Math"/>
                            <a:ea typeface="Times New Roman"/>
                            <a:cs typeface="Times New Roman"/>
                          </a:rPr>
                        </m:ctrlPr>
                      </m:sSubSupPr>
                      <m:e>
                        <m:r>
                          <a:rPr lang="en-US" sz="2800" i="1">
                            <a:effectLst/>
                            <a:latin typeface="Cambria Math"/>
                            <a:ea typeface="Times New Roman"/>
                            <a:cs typeface="Times New Roman"/>
                          </a:rPr>
                          <m:t>𝐶</m:t>
                        </m:r>
                      </m:e>
                      <m:sub>
                        <m:r>
                          <a:rPr lang="en-US" sz="2800" i="1">
                            <a:effectLst/>
                            <a:latin typeface="Cambria Math"/>
                            <a:ea typeface="Times New Roman"/>
                            <a:cs typeface="Times New Roman"/>
                          </a:rPr>
                          <m:t>7</m:t>
                        </m:r>
                      </m:sub>
                      <m:sup>
                        <m:r>
                          <a:rPr lang="en-US" sz="2800" i="1">
                            <a:effectLst/>
                            <a:latin typeface="Cambria Math"/>
                            <a:ea typeface="Times New Roman"/>
                            <a:cs typeface="Times New Roman"/>
                          </a:rPr>
                          <m:t>2</m:t>
                        </m:r>
                      </m:sup>
                    </m:sSubSup>
                    <m:r>
                      <a:rPr lang="en-US" sz="2800" i="1">
                        <a:effectLst/>
                        <a:latin typeface="Cambria Math"/>
                        <a:ea typeface="Times New Roman"/>
                        <a:cs typeface="Times New Roman"/>
                      </a:rPr>
                      <m:t>.</m:t>
                    </m:r>
                    <m:sSubSup>
                      <m:sSubSupPr>
                        <m:ctrlPr>
                          <a:rPr lang="vi-VN" sz="2800" i="1">
                            <a:effectLst/>
                            <a:latin typeface="Cambria Math"/>
                            <a:ea typeface="Times New Roman"/>
                            <a:cs typeface="Times New Roman"/>
                          </a:rPr>
                        </m:ctrlPr>
                      </m:sSubSupPr>
                      <m:e>
                        <m:r>
                          <a:rPr lang="en-US" sz="2800" i="1">
                            <a:effectLst/>
                            <a:latin typeface="Cambria Math"/>
                            <a:ea typeface="Times New Roman"/>
                            <a:cs typeface="Times New Roman"/>
                          </a:rPr>
                          <m:t>𝐶</m:t>
                        </m:r>
                      </m:e>
                      <m:sub>
                        <m:r>
                          <a:rPr lang="en-US" sz="2800" i="1">
                            <a:effectLst/>
                            <a:latin typeface="Cambria Math"/>
                            <a:ea typeface="Times New Roman"/>
                            <a:cs typeface="Times New Roman"/>
                          </a:rPr>
                          <m:t>5</m:t>
                        </m:r>
                      </m:sub>
                      <m:sup>
                        <m:r>
                          <a:rPr lang="en-US" sz="2800" i="1">
                            <a:effectLst/>
                            <a:latin typeface="Cambria Math"/>
                            <a:ea typeface="Times New Roman"/>
                            <a:cs typeface="Times New Roman"/>
                          </a:rPr>
                          <m:t>1</m:t>
                        </m:r>
                      </m:sup>
                    </m:sSubSup>
                    <m:r>
                      <a:rPr lang="en-US" sz="2800" i="1">
                        <a:effectLst/>
                        <a:latin typeface="Cambria Math"/>
                        <a:ea typeface="Times New Roman"/>
                        <a:cs typeface="Times New Roman"/>
                      </a:rPr>
                      <m:t>=</m:t>
                    </m:r>
                    <m:r>
                      <a:rPr lang="en-US" sz="2800" i="1">
                        <a:effectLst/>
                        <a:latin typeface="Cambria Math"/>
                        <a:ea typeface="Times New Roman"/>
                        <a:cs typeface="Times New Roman"/>
                      </a:rPr>
                      <m:t>1995</m:t>
                    </m:r>
                  </m:oMath>
                </a14:m>
                <a:r>
                  <a:rPr lang="en-US" sz="2800">
                    <a:effectLst/>
                    <a:latin typeface="Times New Roman"/>
                    <a:ea typeface="Times New Roman"/>
                    <a:cs typeface="Times New Roman"/>
                  </a:rPr>
                  <a:t>.</a:t>
                </a:r>
                <a:endParaRPr lang="vi-VN" sz="2800">
                  <a:effectLst/>
                  <a:latin typeface="Calibri"/>
                  <a:ea typeface="Calibri"/>
                  <a:cs typeface="Times New Roman"/>
                </a:endParaRPr>
              </a:p>
              <a:p>
                <a:pPr algn="just">
                  <a:lnSpc>
                    <a:spcPct val="115000"/>
                  </a:lnSpc>
                  <a:tabLst>
                    <a:tab pos="228600" algn="l"/>
                    <a:tab pos="457200" algn="l"/>
                    <a:tab pos="685800" algn="l"/>
                    <a:tab pos="914400" algn="l"/>
                  </a:tabLst>
                </a:pPr>
                <a:r>
                  <a:rPr lang="en-US" sz="2800">
                    <a:effectLst/>
                    <a:latin typeface="Times New Roman"/>
                    <a:ea typeface="Times New Roman"/>
                    <a:cs typeface="Times New Roman"/>
                  </a:rPr>
                  <a:t>Vậy xác suất cần tính </a:t>
                </a:r>
                <a14:m>
                  <m:oMath xmlns:m="http://schemas.openxmlformats.org/officeDocument/2006/math">
                    <m:r>
                      <a:rPr lang="en-US" sz="2800" i="1">
                        <a:effectLst/>
                        <a:latin typeface="Cambria Math"/>
                        <a:ea typeface="Times New Roman"/>
                        <a:cs typeface="Times New Roman"/>
                      </a:rPr>
                      <m:t>𝑃</m:t>
                    </m:r>
                    <m:d>
                      <m:dPr>
                        <m:ctrlPr>
                          <a:rPr lang="vi-VN" sz="2800" i="1">
                            <a:effectLst/>
                            <a:latin typeface="Cambria Math"/>
                            <a:ea typeface="Times New Roman"/>
                            <a:cs typeface="Times New Roman"/>
                          </a:rPr>
                        </m:ctrlPr>
                      </m:dPr>
                      <m:e>
                        <m:r>
                          <a:rPr lang="en-US" sz="2800" i="1">
                            <a:effectLst/>
                            <a:latin typeface="Cambria Math"/>
                            <a:ea typeface="Times New Roman"/>
                            <a:cs typeface="Times New Roman"/>
                          </a:rPr>
                          <m:t>𝐴</m:t>
                        </m:r>
                      </m:e>
                    </m:d>
                    <m:r>
                      <a:rPr lang="en-US" sz="2800" i="1">
                        <a:effectLst/>
                        <a:latin typeface="Cambria Math"/>
                        <a:ea typeface="Times New Roman"/>
                        <a:cs typeface="Times New Roman"/>
                      </a:rPr>
                      <m:t>=</m:t>
                    </m:r>
                    <m:f>
                      <m:fPr>
                        <m:ctrlPr>
                          <a:rPr lang="vi-VN" sz="2800" i="1">
                            <a:effectLst/>
                            <a:latin typeface="Cambria Math"/>
                            <a:ea typeface="Times New Roman"/>
                            <a:cs typeface="Times New Roman"/>
                          </a:rPr>
                        </m:ctrlPr>
                      </m:fPr>
                      <m:num>
                        <m:r>
                          <a:rPr lang="en-US" sz="2800" i="1">
                            <a:effectLst/>
                            <a:latin typeface="Cambria Math"/>
                            <a:ea typeface="Times New Roman"/>
                            <a:cs typeface="Times New Roman"/>
                          </a:rPr>
                          <m:t>𝑛</m:t>
                        </m:r>
                        <m:r>
                          <a:rPr lang="en-US" sz="2800" i="1">
                            <a:effectLst/>
                            <a:latin typeface="Cambria Math"/>
                            <a:ea typeface="Times New Roman"/>
                            <a:cs typeface="Times New Roman"/>
                          </a:rPr>
                          <m:t>(</m:t>
                        </m:r>
                        <m:r>
                          <a:rPr lang="en-US" sz="2800" i="1">
                            <a:effectLst/>
                            <a:latin typeface="Cambria Math"/>
                            <a:ea typeface="Times New Roman"/>
                            <a:cs typeface="Times New Roman"/>
                          </a:rPr>
                          <m:t>𝐴</m:t>
                        </m:r>
                        <m:r>
                          <a:rPr lang="en-US" sz="2800" i="1">
                            <a:effectLst/>
                            <a:latin typeface="Cambria Math"/>
                            <a:ea typeface="Times New Roman"/>
                            <a:cs typeface="Times New Roman"/>
                          </a:rPr>
                          <m:t>)</m:t>
                        </m:r>
                      </m:num>
                      <m:den>
                        <m:r>
                          <a:rPr lang="en-US" sz="2800" i="1">
                            <a:effectLst/>
                            <a:latin typeface="Cambria Math"/>
                            <a:ea typeface="Times New Roman"/>
                            <a:cs typeface="Times New Roman"/>
                          </a:rPr>
                          <m:t>𝑛</m:t>
                        </m:r>
                        <m:r>
                          <a:rPr lang="en-US" sz="2800" i="1">
                            <a:effectLst/>
                            <a:latin typeface="Cambria Math"/>
                            <a:ea typeface="Times New Roman"/>
                            <a:cs typeface="Times New Roman"/>
                          </a:rPr>
                          <m:t>(</m:t>
                        </m:r>
                        <m:r>
                          <a:rPr lang="en-US" sz="2800" i="1">
                            <a:effectLst/>
                            <a:latin typeface="Cambria Math"/>
                            <a:ea typeface="Times New Roman"/>
                            <a:cs typeface="Times New Roman"/>
                          </a:rPr>
                          <m:t>𝛺</m:t>
                        </m:r>
                        <m:r>
                          <a:rPr lang="en-US" sz="2800" i="1">
                            <a:effectLst/>
                            <a:latin typeface="Cambria Math"/>
                            <a:ea typeface="Times New Roman"/>
                            <a:cs typeface="Times New Roman"/>
                          </a:rPr>
                          <m:t>)</m:t>
                        </m:r>
                      </m:den>
                    </m:f>
                    <m:r>
                      <a:rPr lang="en-US" sz="2800" i="1">
                        <a:effectLst/>
                        <a:latin typeface="Cambria Math"/>
                        <a:ea typeface="Times New Roman"/>
                        <a:cs typeface="Times New Roman"/>
                      </a:rPr>
                      <m:t>=</m:t>
                    </m:r>
                    <m:f>
                      <m:fPr>
                        <m:ctrlPr>
                          <a:rPr lang="vi-VN" sz="2800" i="1">
                            <a:effectLst/>
                            <a:latin typeface="Cambria Math"/>
                            <a:ea typeface="Times New Roman"/>
                            <a:cs typeface="Times New Roman"/>
                          </a:rPr>
                        </m:ctrlPr>
                      </m:fPr>
                      <m:num>
                        <m:r>
                          <a:rPr lang="en-US" sz="2800" i="1">
                            <a:effectLst/>
                            <a:latin typeface="Cambria Math"/>
                            <a:ea typeface="Times New Roman"/>
                            <a:cs typeface="Times New Roman"/>
                          </a:rPr>
                          <m:t>1995</m:t>
                        </m:r>
                      </m:num>
                      <m:den>
                        <m:r>
                          <a:rPr lang="en-US" sz="2800" i="1">
                            <a:effectLst/>
                            <a:latin typeface="Cambria Math"/>
                            <a:ea typeface="Times New Roman"/>
                            <a:cs typeface="Times New Roman"/>
                          </a:rPr>
                          <m:t>8568</m:t>
                        </m:r>
                      </m:den>
                    </m:f>
                    <m:r>
                      <a:rPr lang="en-US" sz="2800" i="1">
                        <a:effectLst/>
                        <a:latin typeface="Cambria Math"/>
                        <a:ea typeface="Times New Roman"/>
                        <a:cs typeface="Times New Roman"/>
                      </a:rPr>
                      <m:t>=</m:t>
                    </m:r>
                    <m:f>
                      <m:fPr>
                        <m:ctrlPr>
                          <a:rPr lang="vi-VN" sz="2800" i="1">
                            <a:effectLst/>
                            <a:latin typeface="Cambria Math"/>
                            <a:ea typeface="Times New Roman"/>
                            <a:cs typeface="Times New Roman"/>
                          </a:rPr>
                        </m:ctrlPr>
                      </m:fPr>
                      <m:num>
                        <m:r>
                          <a:rPr lang="en-US" sz="2800" i="1">
                            <a:effectLst/>
                            <a:latin typeface="Cambria Math"/>
                            <a:ea typeface="Times New Roman"/>
                            <a:cs typeface="Times New Roman"/>
                          </a:rPr>
                          <m:t>95</m:t>
                        </m:r>
                      </m:num>
                      <m:den>
                        <m:r>
                          <a:rPr lang="en-US" sz="2800" i="1">
                            <a:effectLst/>
                            <a:latin typeface="Cambria Math"/>
                            <a:ea typeface="Times New Roman"/>
                            <a:cs typeface="Times New Roman"/>
                          </a:rPr>
                          <m:t>408</m:t>
                        </m:r>
                      </m:den>
                    </m:f>
                  </m:oMath>
                </a14:m>
                <a:r>
                  <a:rPr lang="en-US" sz="2800">
                    <a:effectLst/>
                    <a:latin typeface="Times New Roman"/>
                    <a:ea typeface="Times New Roman"/>
                    <a:cs typeface="Times New Roman"/>
                  </a:rPr>
                  <a:t>.</a:t>
                </a:r>
                <a:endParaRPr lang="vi-VN" sz="2800">
                  <a:effectLst/>
                  <a:latin typeface="Calibri"/>
                  <a:ea typeface="Calibri"/>
                  <a:cs typeface="Times New Roman"/>
                </a:endParaRPr>
              </a:p>
            </p:txBody>
          </p:sp>
        </mc:Choice>
        <mc:Fallback>
          <p:sp>
            <p:nvSpPr>
              <p:cNvPr id="17" name="Hình chữ nhật 16"/>
              <p:cNvSpPr>
                <a:spLocks noRot="1" noChangeAspect="1" noMove="1" noResize="1" noEditPoints="1" noAdjustHandles="1" noChangeArrowheads="1" noChangeShapeType="1" noTextEdit="1"/>
              </p:cNvSpPr>
              <p:nvPr/>
            </p:nvSpPr>
            <p:spPr>
              <a:xfrm>
                <a:off x="198120" y="2456945"/>
                <a:ext cx="11430000" cy="4482574"/>
              </a:xfrm>
              <a:prstGeom prst="rect">
                <a:avLst/>
              </a:prstGeom>
              <a:blipFill rotWithShape="1">
                <a:blip r:embed="rId3"/>
                <a:stretch>
                  <a:fillRect l="-1120" r="-747"/>
                </a:stretch>
              </a:blipFill>
            </p:spPr>
            <p:txBody>
              <a:bodyPr/>
              <a:lstStyle/>
              <a:p>
                <a:r>
                  <a:rPr lang="en-US">
                    <a:noFill/>
                  </a:rPr>
                  <a:t> </a:t>
                </a:r>
              </a:p>
            </p:txBody>
          </p:sp>
        </mc:Fallback>
      </mc:AlternateContent>
      <p:sp>
        <p:nvSpPr>
          <p:cNvPr id="4" name="Oval 3"/>
          <p:cNvSpPr/>
          <p:nvPr/>
        </p:nvSpPr>
        <p:spPr>
          <a:xfrm>
            <a:off x="9300253" y="1959597"/>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4" action="ppaction://hlinksldjump"/>
          </p:cNvPr>
          <p:cNvSpPr/>
          <p:nvPr/>
        </p:nvSpPr>
        <p:spPr>
          <a:xfrm rot="16200000">
            <a:off x="10795909" y="61050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5" action="ppaction://hlinksldjump"/>
          </p:cNvPr>
          <p:cNvSpPr/>
          <p:nvPr/>
        </p:nvSpPr>
        <p:spPr>
          <a:xfrm rot="5400000">
            <a:off x="11292861" y="61371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70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fade">
                                      <p:cBhvr>
                                        <p:cTn id="20" dur="500"/>
                                        <p:tgtEl>
                                          <p:spTgt spid="1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xEl>
                                              <p:pRg st="1" end="1"/>
                                            </p:txEl>
                                          </p:spTgt>
                                        </p:tgtEl>
                                        <p:attrNameLst>
                                          <p:attrName>style.visibility</p:attrName>
                                        </p:attrNameLst>
                                      </p:cBhvr>
                                      <p:to>
                                        <p:strVal val="visible"/>
                                      </p:to>
                                    </p:set>
                                    <p:animEffect transition="in" filter="fade">
                                      <p:cBhvr>
                                        <p:cTn id="25" dur="500"/>
                                        <p:tgtEl>
                                          <p:spTgt spid="1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2" end="2"/>
                                            </p:txEl>
                                          </p:spTgt>
                                        </p:tgtEl>
                                        <p:attrNameLst>
                                          <p:attrName>style.visibility</p:attrName>
                                        </p:attrNameLst>
                                      </p:cBhvr>
                                      <p:to>
                                        <p:strVal val="visible"/>
                                      </p:to>
                                    </p:set>
                                    <p:animEffect transition="in" filter="fade">
                                      <p:cBhvr>
                                        <p:cTn id="30" dur="500"/>
                                        <p:tgtEl>
                                          <p:spTgt spid="1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xEl>
                                              <p:pRg st="3" end="3"/>
                                            </p:txEl>
                                          </p:spTgt>
                                        </p:tgtEl>
                                        <p:attrNameLst>
                                          <p:attrName>style.visibility</p:attrName>
                                        </p:attrNameLst>
                                      </p:cBhvr>
                                      <p:to>
                                        <p:strVal val="visible"/>
                                      </p:to>
                                    </p:set>
                                    <p:animEffect transition="in" filter="fade">
                                      <p:cBhvr>
                                        <p:cTn id="35" dur="500"/>
                                        <p:tgtEl>
                                          <p:spTgt spid="1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
                                            <p:txEl>
                                              <p:pRg st="4" end="4"/>
                                            </p:txEl>
                                          </p:spTgt>
                                        </p:tgtEl>
                                        <p:attrNameLst>
                                          <p:attrName>style.visibility</p:attrName>
                                        </p:attrNameLst>
                                      </p:cBhvr>
                                      <p:to>
                                        <p:strVal val="visible"/>
                                      </p:to>
                                    </p:set>
                                    <p:animEffect transition="in" filter="fade">
                                      <p:cBhvr>
                                        <p:cTn id="40" dur="500"/>
                                        <p:tgtEl>
                                          <p:spTgt spid="1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500"/>
                                        <p:tgtEl>
                                          <p:spTgt spid="17">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7">
                                            <p:txEl>
                                              <p:pRg st="6" end="6"/>
                                            </p:txEl>
                                          </p:spTgt>
                                        </p:tgtEl>
                                        <p:attrNameLst>
                                          <p:attrName>style.visibility</p:attrName>
                                        </p:attrNameLst>
                                      </p:cBhvr>
                                      <p:to>
                                        <p:strVal val="visible"/>
                                      </p:to>
                                    </p:set>
                                    <p:animEffect transition="in" filter="fade">
                                      <p:cBhvr>
                                        <p:cTn id="50" dur="500"/>
                                        <p:tgtEl>
                                          <p:spTgt spid="17">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
                                            <p:txEl>
                                              <p:pRg st="7" end="7"/>
                                            </p:txEl>
                                          </p:spTgt>
                                        </p:tgtEl>
                                        <p:attrNameLst>
                                          <p:attrName>style.visibility</p:attrName>
                                        </p:attrNameLst>
                                      </p:cBhvr>
                                      <p:to>
                                        <p:strVal val="visible"/>
                                      </p:to>
                                    </p:set>
                                    <p:animEffect transition="in" filter="fade">
                                      <p:cBhvr>
                                        <p:cTn id="55" dur="500"/>
                                        <p:tgtEl>
                                          <p:spTgt spid="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ình chữ nhật 3"/>
              <p:cNvSpPr/>
              <p:nvPr/>
            </p:nvSpPr>
            <p:spPr>
              <a:xfrm>
                <a:off x="381000" y="204041"/>
                <a:ext cx="11628120" cy="1916615"/>
              </a:xfrm>
              <a:prstGeom prst="rect">
                <a:avLst/>
              </a:prstGeom>
            </p:spPr>
            <p:txBody>
              <a:bodyPr wrap="square">
                <a:spAutoFit/>
              </a:bodyPr>
              <a:lstStyle/>
              <a:p>
                <a:pPr indent="-457200">
                  <a:lnSpc>
                    <a:spcPct val="115000"/>
                  </a:lnSpc>
                  <a:spcBef>
                    <a:spcPts val="240"/>
                  </a:spcBef>
                  <a:spcAft>
                    <a:spcPts val="240"/>
                  </a:spcAft>
                </a:pPr>
                <a:r>
                  <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32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15. </a:t>
                </a:r>
                <a:r>
                  <a:rPr lang="en-US" sz="2800" smtClean="0">
                    <a:latin typeface="Times New Roman"/>
                    <a:ea typeface="Calibri"/>
                    <a:cs typeface="Times New Roman"/>
                  </a:rPr>
                  <a:t>Một </a:t>
                </a:r>
                <a:r>
                  <a:rPr lang="en-US" sz="2800">
                    <a:latin typeface="Times New Roman"/>
                    <a:ea typeface="Calibri"/>
                    <a:cs typeface="Times New Roman"/>
                  </a:rPr>
                  <a:t>hộp bút có 10 bút xanh và 7 bút đỏ. Lấy ngẫu nhiên 5 bút. Tính xác suất sao cho trong 5 bút lấy ra không cùng một màu</a:t>
                </a:r>
                <a:endParaRPr lang="vi-VN" sz="2800">
                  <a:effectLst/>
                  <a:latin typeface="Calibri"/>
                  <a:ea typeface="Calibri"/>
                  <a:cs typeface="Times New Roman"/>
                </a:endParaRPr>
              </a:p>
              <a:p>
                <a:pPr algn="just">
                  <a:lnSpc>
                    <a:spcPct val="115000"/>
                  </a:lnSpc>
                  <a:spcBef>
                    <a:spcPts val="240"/>
                  </a:spcBef>
                  <a:spcAft>
                    <a:spcPts val="240"/>
                  </a:spcAft>
                  <a:tabLst>
                    <a:tab pos="1596390" algn="l"/>
                    <a:tab pos="2160270" algn="l"/>
                    <a:tab pos="3599815" algn="l"/>
                    <a:tab pos="5039995" algn="l"/>
                  </a:tabLst>
                </a:pPr>
                <a:r>
                  <a:rPr lang="en-GB" sz="2800" smtClean="0">
                    <a:effectLst/>
                    <a:latin typeface="Times New Roman"/>
                    <a:ea typeface="Calibri"/>
                    <a:cs typeface="Times New Roman"/>
                  </a:rPr>
                  <a:t>       </a:t>
                </a:r>
                <a:r>
                  <a:rPr lang="en-GB"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f>
                      <m:fPr>
                        <m:ctrlPr>
                          <a:rPr lang="vi-VN" sz="2800" i="1">
                            <a:effectLst/>
                            <a:latin typeface="Cambria Math"/>
                            <a:ea typeface="Calibri"/>
                            <a:cs typeface="Times New Roman"/>
                          </a:rPr>
                        </m:ctrlPr>
                      </m:fPr>
                      <m:num>
                        <m:r>
                          <a:rPr lang="en-GB" sz="2800" i="1">
                            <a:effectLst/>
                            <a:latin typeface="Cambria Math"/>
                            <a:ea typeface="Calibri"/>
                            <a:cs typeface="Times New Roman"/>
                          </a:rPr>
                          <m:t>13</m:t>
                        </m:r>
                      </m:num>
                      <m:den>
                        <m:r>
                          <a:rPr lang="en-GB" sz="2800" i="1">
                            <a:effectLst/>
                            <a:latin typeface="Cambria Math"/>
                            <a:ea typeface="Calibri"/>
                            <a:cs typeface="Times New Roman"/>
                          </a:rPr>
                          <m:t>34</m:t>
                        </m:r>
                      </m:den>
                    </m:f>
                  </m:oMath>
                </a14:m>
                <a:r>
                  <a:rPr lang="en-GB" sz="2800">
                    <a:effectLst/>
                    <a:latin typeface="Times New Roman"/>
                    <a:ea typeface="Calibri"/>
                    <a:cs typeface="Times New Roman"/>
                  </a:rPr>
                  <a:t>  </a:t>
                </a:r>
                <a:r>
                  <a:rPr lang="en-GB" sz="2800" smtClean="0">
                    <a:effectLst/>
                    <a:latin typeface="Times New Roman"/>
                    <a:ea typeface="Calibri"/>
                    <a:cs typeface="Times New Roman"/>
                  </a:rPr>
                  <a:t>     </a:t>
                </a:r>
                <a:r>
                  <a:rPr lang="en-GB" sz="2800">
                    <a:effectLst/>
                    <a:latin typeface="Times New Roman"/>
                    <a:ea typeface="Calibri"/>
                    <a:cs typeface="Times New Roman"/>
                  </a:rPr>
                  <a:t>	</a:t>
                </a:r>
                <a:r>
                  <a:rPr lang="en-GB" sz="2800" smtClean="0">
                    <a:effectLst/>
                    <a:latin typeface="Times New Roman"/>
                    <a:ea typeface="Calibri"/>
                    <a:cs typeface="Times New Roman"/>
                  </a:rPr>
                  <a:t>             </a:t>
                </a:r>
                <a:r>
                  <a:rPr lang="en-GB"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r>
                  <a:rPr lang="en-GB" sz="2800">
                    <a:effectLst/>
                    <a:highlight>
                      <a:srgbClr val="FFFF00"/>
                    </a:highlight>
                    <a:latin typeface="Times New Roman"/>
                    <a:ea typeface="Calibri"/>
                    <a:cs typeface="Times New Roman"/>
                  </a:rPr>
                  <a:t> </a:t>
                </a:r>
                <a14:m>
                  <m:oMath xmlns:m="http://schemas.openxmlformats.org/officeDocument/2006/math">
                    <m:f>
                      <m:fPr>
                        <m:ctrlPr>
                          <a:rPr lang="vi-VN" sz="2800" i="1">
                            <a:effectLst/>
                            <a:latin typeface="Cambria Math"/>
                            <a:ea typeface="Calibri"/>
                            <a:cs typeface="Times New Roman"/>
                          </a:rPr>
                        </m:ctrlPr>
                      </m:fPr>
                      <m:num>
                        <m:r>
                          <a:rPr lang="en-GB" sz="2800" i="1">
                            <a:effectLst/>
                            <a:latin typeface="Cambria Math"/>
                            <a:ea typeface="Calibri"/>
                            <a:cs typeface="Times New Roman"/>
                          </a:rPr>
                          <m:t>65</m:t>
                        </m:r>
                      </m:num>
                      <m:den>
                        <m:r>
                          <a:rPr lang="en-GB" sz="2800" i="1">
                            <a:effectLst/>
                            <a:latin typeface="Cambria Math"/>
                            <a:ea typeface="Calibri"/>
                            <a:cs typeface="Times New Roman"/>
                          </a:rPr>
                          <m:t>68</m:t>
                        </m:r>
                      </m:den>
                    </m:f>
                  </m:oMath>
                </a14:m>
                <a:r>
                  <a:rPr lang="en-GB" sz="2800">
                    <a:effectLst/>
                    <a:latin typeface="Times New Roman"/>
                    <a:ea typeface="Calibri"/>
                    <a:cs typeface="Times New Roman"/>
                  </a:rPr>
                  <a:t> 	             </a:t>
                </a:r>
                <a:r>
                  <a:rPr lang="en-GB"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en-GB" sz="2800" smtClean="0">
                    <a:effectLst/>
                    <a:latin typeface="Times New Roman"/>
                    <a:ea typeface="Calibri"/>
                    <a:cs typeface="Times New Roman"/>
                  </a:rPr>
                  <a:t> </a:t>
                </a:r>
                <a14:m>
                  <m:oMath xmlns:m="http://schemas.openxmlformats.org/officeDocument/2006/math">
                    <m:f>
                      <m:fPr>
                        <m:ctrlPr>
                          <a:rPr lang="vi-VN" sz="2800" i="1">
                            <a:effectLst/>
                            <a:latin typeface="Cambria Math"/>
                            <a:ea typeface="Calibri"/>
                            <a:cs typeface="Times New Roman"/>
                          </a:rPr>
                        </m:ctrlPr>
                      </m:fPr>
                      <m:num>
                        <m:r>
                          <a:rPr lang="en-GB" sz="2800" i="1">
                            <a:effectLst/>
                            <a:latin typeface="Cambria Math"/>
                            <a:ea typeface="Calibri"/>
                            <a:cs typeface="Times New Roman"/>
                          </a:rPr>
                          <m:t>17</m:t>
                        </m:r>
                      </m:num>
                      <m:den>
                        <m:r>
                          <a:rPr lang="en-GB" sz="2800" i="1">
                            <a:effectLst/>
                            <a:latin typeface="Cambria Math"/>
                            <a:ea typeface="Calibri"/>
                            <a:cs typeface="Times New Roman"/>
                          </a:rPr>
                          <m:t>68</m:t>
                        </m:r>
                      </m:den>
                    </m:f>
                  </m:oMath>
                </a14:m>
                <a:r>
                  <a:rPr lang="en-GB" sz="2800">
                    <a:effectLst/>
                    <a:latin typeface="Times New Roman"/>
                    <a:ea typeface="Calibri"/>
                    <a:cs typeface="Times New Roman"/>
                  </a:rPr>
                  <a:t>              	</a:t>
                </a:r>
                <a:r>
                  <a:rPr lang="en-GB"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f>
                      <m:fPr>
                        <m:ctrlPr>
                          <a:rPr lang="vi-VN" sz="2800" i="1">
                            <a:effectLst/>
                            <a:latin typeface="Cambria Math"/>
                            <a:ea typeface="Calibri"/>
                            <a:cs typeface="Times New Roman"/>
                          </a:rPr>
                        </m:ctrlPr>
                      </m:fPr>
                      <m:num>
                        <m:r>
                          <a:rPr lang="en-GB" sz="2800" i="1">
                            <a:effectLst/>
                            <a:latin typeface="Cambria Math"/>
                            <a:ea typeface="Calibri"/>
                            <a:cs typeface="Times New Roman"/>
                          </a:rPr>
                          <m:t>1</m:t>
                        </m:r>
                      </m:num>
                      <m:den>
                        <m:r>
                          <a:rPr lang="en-GB" sz="2800" i="1">
                            <a:effectLst/>
                            <a:latin typeface="Cambria Math"/>
                            <a:ea typeface="Calibri"/>
                            <a:cs typeface="Times New Roman"/>
                          </a:rPr>
                          <m:t>6</m:t>
                        </m:r>
                      </m:den>
                    </m:f>
                  </m:oMath>
                </a14:m>
                <a:r>
                  <a:rPr lang="en-GB" sz="2800">
                    <a:effectLst/>
                    <a:latin typeface="Times New Roman"/>
                    <a:ea typeface="Calibri"/>
                    <a:cs typeface="Times New Roman"/>
                  </a:rPr>
                  <a:t>   </a:t>
                </a:r>
                <a:endParaRPr lang="vi-VN" sz="2800">
                  <a:effectLst/>
                  <a:latin typeface="Calibri"/>
                  <a:ea typeface="Calibri"/>
                  <a:cs typeface="Times New Roman"/>
                </a:endParaRPr>
              </a:p>
            </p:txBody>
          </p:sp>
        </mc:Choice>
        <mc:Fallback xmlns="">
          <p:sp>
            <p:nvSpPr>
              <p:cNvPr id="4" name="Hình chữ nhật 3"/>
              <p:cNvSpPr>
                <a:spLocks noRot="1" noChangeAspect="1" noMove="1" noResize="1" noEditPoints="1" noAdjustHandles="1" noChangeArrowheads="1" noChangeShapeType="1" noTextEdit="1"/>
              </p:cNvSpPr>
              <p:nvPr/>
            </p:nvSpPr>
            <p:spPr>
              <a:xfrm>
                <a:off x="381000" y="204041"/>
                <a:ext cx="11628120" cy="1916615"/>
              </a:xfrm>
              <a:prstGeom prst="rect">
                <a:avLst/>
              </a:prstGeom>
              <a:blipFill rotWithShape="1">
                <a:blip r:embed="rId2"/>
                <a:stretch>
                  <a:fillRect l="-1363" t="-2857"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ình chữ nhật 4"/>
              <p:cNvSpPr/>
              <p:nvPr/>
            </p:nvSpPr>
            <p:spPr>
              <a:xfrm>
                <a:off x="518160" y="2065487"/>
                <a:ext cx="11262360" cy="4784130"/>
              </a:xfrm>
              <a:prstGeom prst="rect">
                <a:avLst/>
              </a:prstGeom>
            </p:spPr>
            <p:txBody>
              <a:bodyPr wrap="square">
                <a:spAutoFit/>
              </a:bodyPr>
              <a:lstStyle/>
              <a:p>
                <a:pPr lvl="0" algn="just">
                  <a:lnSpc>
                    <a:spcPct val="115000"/>
                  </a:lnSpc>
                  <a:tabLst>
                    <a:tab pos="228600" algn="l"/>
                    <a:tab pos="457200" algn="l"/>
                    <a:tab pos="685800" algn="l"/>
                    <a:tab pos="914400" algn="l"/>
                  </a:tabLst>
                </a:pPr>
                <a14:m>
                  <m:oMathPara xmlns:m="http://schemas.openxmlformats.org/officeDocument/2006/math">
                    <m:oMathParaPr>
                      <m:jc m:val="left"/>
                    </m:oMathParaPr>
                    <m:oMath xmlns:m="http://schemas.openxmlformats.org/officeDocument/2006/math">
                      <m:r>
                        <m:rPr>
                          <m:nor/>
                        </m:rPr>
                        <a:rPr lang="en-US" sz="3200" b="1">
                          <a:solidFill>
                            <a:srgbClr val="0000FF"/>
                          </a:solidFill>
                          <a:latin typeface="Times New Roman"/>
                          <a:ea typeface="Calibri"/>
                          <a:cs typeface="Times New Roman"/>
                        </a:rPr>
                        <m:t>L</m:t>
                      </m:r>
                      <m:r>
                        <m:rPr>
                          <m:nor/>
                        </m:rPr>
                        <a:rPr lang="en-US" sz="3200" b="1">
                          <a:solidFill>
                            <a:srgbClr val="0000FF"/>
                          </a:solidFill>
                          <a:latin typeface="Times New Roman"/>
                          <a:ea typeface="Calibri"/>
                          <a:cs typeface="Times New Roman"/>
                        </a:rPr>
                        <m:t>ờ</m:t>
                      </m:r>
                      <m:r>
                        <m:rPr>
                          <m:nor/>
                        </m:rPr>
                        <a:rPr lang="en-US" sz="3200" b="1">
                          <a:solidFill>
                            <a:srgbClr val="0000FF"/>
                          </a:solidFill>
                          <a:latin typeface="Times New Roman"/>
                          <a:ea typeface="Calibri"/>
                          <a:cs typeface="Times New Roman"/>
                        </a:rPr>
                        <m:t>i</m:t>
                      </m:r>
                      <m:r>
                        <m:rPr>
                          <m:nor/>
                        </m:rPr>
                        <a:rPr lang="en-US" sz="3200" b="1">
                          <a:solidFill>
                            <a:srgbClr val="0000FF"/>
                          </a:solidFill>
                          <a:latin typeface="Times New Roman"/>
                          <a:ea typeface="Calibri"/>
                          <a:cs typeface="Times New Roman"/>
                        </a:rPr>
                        <m:t> </m:t>
                      </m:r>
                      <m:r>
                        <m:rPr>
                          <m:nor/>
                        </m:rPr>
                        <a:rPr lang="en-US" sz="3200" b="1">
                          <a:solidFill>
                            <a:srgbClr val="0000FF"/>
                          </a:solidFill>
                          <a:latin typeface="Times New Roman"/>
                          <a:ea typeface="Calibri"/>
                          <a:cs typeface="Times New Roman"/>
                        </a:rPr>
                        <m:t>gi</m:t>
                      </m:r>
                      <m:r>
                        <m:rPr>
                          <m:nor/>
                        </m:rPr>
                        <a:rPr lang="en-US" sz="3200" b="1">
                          <a:solidFill>
                            <a:srgbClr val="0000FF"/>
                          </a:solidFill>
                          <a:latin typeface="Times New Roman"/>
                          <a:ea typeface="Calibri"/>
                          <a:cs typeface="Times New Roman"/>
                        </a:rPr>
                        <m:t>ả</m:t>
                      </m:r>
                      <m:r>
                        <m:rPr>
                          <m:nor/>
                        </m:rPr>
                        <a:rPr lang="en-US" sz="3200" b="1">
                          <a:solidFill>
                            <a:srgbClr val="0000FF"/>
                          </a:solidFill>
                          <a:latin typeface="Times New Roman"/>
                          <a:ea typeface="Calibri"/>
                          <a:cs typeface="Times New Roman"/>
                        </a:rPr>
                        <m:t>i</m:t>
                      </m:r>
                      <m:r>
                        <m:rPr>
                          <m:nor/>
                        </m:rPr>
                        <a:rPr lang="en-US" sz="3200" b="1">
                          <a:solidFill>
                            <a:srgbClr val="0000FF"/>
                          </a:solidFill>
                          <a:latin typeface="Times New Roman"/>
                          <a:ea typeface="Calibri"/>
                          <a:cs typeface="Times New Roman"/>
                        </a:rPr>
                        <m:t>.  </m:t>
                      </m:r>
                    </m:oMath>
                  </m:oMathPara>
                </a14:m>
                <a:endParaRPr lang="en-US" sz="2800" smtClean="0">
                  <a:latin typeface="Times New Roman"/>
                  <a:ea typeface="Calibri"/>
                  <a:cs typeface="Times New Roman"/>
                </a:endParaRPr>
              </a:p>
              <a:p>
                <a:pPr>
                  <a:lnSpc>
                    <a:spcPct val="115000"/>
                  </a:lnSpc>
                  <a:spcBef>
                    <a:spcPts val="240"/>
                  </a:spcBef>
                  <a:spcAft>
                    <a:spcPts val="240"/>
                  </a:spcAft>
                </a:pPr>
                <a:r>
                  <a:rPr lang="en-US" sz="2800" smtClean="0">
                    <a:latin typeface="Times New Roman"/>
                    <a:ea typeface="Calibri"/>
                    <a:cs typeface="Times New Roman"/>
                  </a:rPr>
                  <a:t>Chọn </a:t>
                </a:r>
                <a:r>
                  <a:rPr lang="en-US" sz="2800">
                    <a:latin typeface="Times New Roman"/>
                    <a:ea typeface="Calibri"/>
                    <a:cs typeface="Times New Roman"/>
                  </a:rPr>
                  <a:t>5 bút trong 17 bút có </a:t>
                </a:r>
                <a14:m>
                  <m:oMath xmlns:m="http://schemas.openxmlformats.org/officeDocument/2006/math">
                    <m:sSubSup>
                      <m:sSubSupPr>
                        <m:ctrlPr>
                          <a:rPr lang="vi-VN" sz="2800" i="1">
                            <a:effectLst/>
                            <a:latin typeface="Cambria Math"/>
                            <a:ea typeface="Calibri"/>
                            <a:cs typeface="Times New Roman"/>
                          </a:rPr>
                        </m:ctrlPr>
                      </m:sSubSupPr>
                      <m:e>
                        <m:r>
                          <a:rPr lang="en-US" sz="2800" i="1">
                            <a:effectLst/>
                            <a:latin typeface="Cambria Math"/>
                            <a:ea typeface="Calibri"/>
                            <a:cs typeface="Times New Roman"/>
                          </a:rPr>
                          <m:t>𝐶</m:t>
                        </m:r>
                      </m:e>
                      <m:sub>
                        <m:r>
                          <a:rPr lang="en-US" sz="2800" i="1">
                            <a:effectLst/>
                            <a:latin typeface="Cambria Math"/>
                            <a:ea typeface="Calibri"/>
                            <a:cs typeface="Times New Roman"/>
                          </a:rPr>
                          <m:t>17</m:t>
                        </m:r>
                      </m:sub>
                      <m:sup>
                        <m:r>
                          <a:rPr lang="en-US" sz="2800" i="1">
                            <a:effectLst/>
                            <a:latin typeface="Cambria Math"/>
                            <a:ea typeface="Calibri"/>
                            <a:cs typeface="Times New Roman"/>
                          </a:rPr>
                          <m:t>5</m:t>
                        </m:r>
                      </m:sup>
                    </m:sSubSup>
                  </m:oMath>
                </a14:m>
                <a:r>
                  <a:rPr lang="en-US" sz="2800">
                    <a:effectLst/>
                    <a:latin typeface="Times New Roman"/>
                    <a:ea typeface="Calibri"/>
                    <a:cs typeface="Times New Roman"/>
                  </a:rPr>
                  <a:t> cách. Vậy </a:t>
                </a:r>
                <a14:m>
                  <m:oMath xmlns:m="http://schemas.openxmlformats.org/officeDocument/2006/math">
                    <m:r>
                      <a:rPr lang="en-US" sz="2800" i="1">
                        <a:effectLst/>
                        <a:latin typeface="Cambria Math"/>
                        <a:ea typeface="Calibri"/>
                        <a:cs typeface="Times New Roman"/>
                      </a:rPr>
                      <m:t>𝑛</m:t>
                    </m:r>
                    <m:d>
                      <m:dPr>
                        <m:ctrlPr>
                          <a:rPr lang="vi-VN" sz="2800" i="1">
                            <a:effectLst/>
                            <a:latin typeface="Cambria Math"/>
                            <a:ea typeface="Calibri"/>
                            <a:cs typeface="Times New Roman"/>
                          </a:rPr>
                        </m:ctrlPr>
                      </m:dPr>
                      <m:e>
                        <m:r>
                          <a:rPr lang="en-US" sz="2800" i="1">
                            <a:effectLst/>
                            <a:latin typeface="Cambria Math"/>
                            <a:ea typeface="Calibri"/>
                            <a:cs typeface="Times New Roman"/>
                          </a:rPr>
                          <m:t>𝛺</m:t>
                        </m:r>
                      </m:e>
                    </m:d>
                    <m:r>
                      <a:rPr lang="en-US" sz="2800" i="1">
                        <a:effectLst/>
                        <a:latin typeface="Cambria Math"/>
                        <a:ea typeface="Calibri"/>
                        <a:cs typeface="Times New Roman"/>
                      </a:rPr>
                      <m:t>=</m:t>
                    </m:r>
                    <m:sSubSup>
                      <m:sSubSupPr>
                        <m:ctrlPr>
                          <a:rPr lang="vi-VN" sz="2800" i="1">
                            <a:effectLst/>
                            <a:latin typeface="Cambria Math"/>
                            <a:ea typeface="Calibri"/>
                            <a:cs typeface="Times New Roman"/>
                          </a:rPr>
                        </m:ctrlPr>
                      </m:sSubSupPr>
                      <m:e>
                        <m:r>
                          <a:rPr lang="en-US" sz="2800" i="1">
                            <a:effectLst/>
                            <a:latin typeface="Cambria Math"/>
                            <a:ea typeface="Calibri"/>
                            <a:cs typeface="Times New Roman"/>
                          </a:rPr>
                          <m:t>𝐶</m:t>
                        </m:r>
                      </m:e>
                      <m:sub>
                        <m:r>
                          <a:rPr lang="en-US" sz="2800" i="1">
                            <a:effectLst/>
                            <a:latin typeface="Cambria Math"/>
                            <a:ea typeface="Calibri"/>
                            <a:cs typeface="Times New Roman"/>
                          </a:rPr>
                          <m:t>17</m:t>
                        </m:r>
                      </m:sub>
                      <m:sup>
                        <m:r>
                          <a:rPr lang="en-US" sz="2800" i="1">
                            <a:effectLst/>
                            <a:latin typeface="Cambria Math"/>
                            <a:ea typeface="Calibri"/>
                            <a:cs typeface="Times New Roman"/>
                          </a:rPr>
                          <m:t>5</m:t>
                        </m:r>
                      </m:sup>
                    </m:sSubSup>
                  </m:oMath>
                </a14:m>
                <a:r>
                  <a:rPr lang="en-US" sz="2800">
                    <a:effectLst/>
                    <a:latin typeface="Times New Roman"/>
                    <a:ea typeface="Calibri"/>
                    <a:cs typeface="Times New Roman"/>
                  </a:rPr>
                  <a:t>.</a:t>
                </a:r>
                <a:endParaRPr lang="vi-VN" sz="2800">
                  <a:effectLst/>
                  <a:latin typeface="Calibri"/>
                  <a:ea typeface="Calibri"/>
                  <a:cs typeface="Times New Roman"/>
                </a:endParaRPr>
              </a:p>
              <a:p>
                <a:pPr>
                  <a:lnSpc>
                    <a:spcPct val="115000"/>
                  </a:lnSpc>
                  <a:spcBef>
                    <a:spcPts val="240"/>
                  </a:spcBef>
                  <a:spcAft>
                    <a:spcPts val="240"/>
                  </a:spcAft>
                </a:pPr>
                <a:r>
                  <a:rPr lang="en-US" sz="2800">
                    <a:effectLst/>
                    <a:latin typeface="Times New Roman"/>
                    <a:ea typeface="Calibri"/>
                    <a:cs typeface="Times New Roman"/>
                  </a:rPr>
                  <a:t>Số trường hợp lấy ra cả 5 bút đều màu xanh có  </a:t>
                </a:r>
                <a14:m>
                  <m:oMath xmlns:m="http://schemas.openxmlformats.org/officeDocument/2006/math">
                    <m:sSubSup>
                      <m:sSubSupPr>
                        <m:ctrlPr>
                          <a:rPr lang="vi-VN" sz="2800" i="1">
                            <a:effectLst/>
                            <a:latin typeface="Cambria Math"/>
                            <a:ea typeface="Calibri"/>
                            <a:cs typeface="Times New Roman"/>
                          </a:rPr>
                        </m:ctrlPr>
                      </m:sSubSupPr>
                      <m:e>
                        <m:r>
                          <a:rPr lang="en-US" sz="2800" i="1">
                            <a:effectLst/>
                            <a:latin typeface="Cambria Math"/>
                            <a:ea typeface="Calibri"/>
                            <a:cs typeface="Times New Roman"/>
                          </a:rPr>
                          <m:t>𝐶</m:t>
                        </m:r>
                      </m:e>
                      <m:sub>
                        <m:r>
                          <a:rPr lang="en-US" sz="2800" i="1">
                            <a:effectLst/>
                            <a:latin typeface="Cambria Math"/>
                            <a:ea typeface="Calibri"/>
                            <a:cs typeface="Times New Roman"/>
                          </a:rPr>
                          <m:t>10</m:t>
                        </m:r>
                      </m:sub>
                      <m:sup>
                        <m:r>
                          <a:rPr lang="en-US" sz="2800" i="1">
                            <a:effectLst/>
                            <a:latin typeface="Cambria Math"/>
                            <a:ea typeface="Calibri"/>
                            <a:cs typeface="Times New Roman"/>
                          </a:rPr>
                          <m:t>5</m:t>
                        </m:r>
                      </m:sup>
                    </m:sSubSup>
                  </m:oMath>
                </a14:m>
                <a:r>
                  <a:rPr lang="en-US" sz="2800">
                    <a:effectLst/>
                    <a:latin typeface="Times New Roman"/>
                    <a:ea typeface="Calibri"/>
                    <a:cs typeface="Times New Roman"/>
                  </a:rPr>
                  <a:t> cách.</a:t>
                </a:r>
                <a:endParaRPr lang="vi-VN" sz="2800">
                  <a:effectLst/>
                  <a:latin typeface="Calibri"/>
                  <a:ea typeface="Calibri"/>
                  <a:cs typeface="Times New Roman"/>
                </a:endParaRPr>
              </a:p>
              <a:p>
                <a:pPr>
                  <a:lnSpc>
                    <a:spcPct val="115000"/>
                  </a:lnSpc>
                  <a:spcBef>
                    <a:spcPts val="240"/>
                  </a:spcBef>
                  <a:spcAft>
                    <a:spcPts val="240"/>
                  </a:spcAft>
                </a:pPr>
                <a:r>
                  <a:rPr lang="en-US" sz="2800">
                    <a:effectLst/>
                    <a:latin typeface="Times New Roman"/>
                    <a:ea typeface="Calibri"/>
                    <a:cs typeface="Times New Roman"/>
                  </a:rPr>
                  <a:t>Số trường hợp lấy ra cả 5 bút đều màu đỏ có  </a:t>
                </a:r>
                <a14:m>
                  <m:oMath xmlns:m="http://schemas.openxmlformats.org/officeDocument/2006/math">
                    <m:sSubSup>
                      <m:sSubSupPr>
                        <m:ctrlPr>
                          <a:rPr lang="vi-VN" sz="2800" i="1">
                            <a:effectLst/>
                            <a:latin typeface="Cambria Math"/>
                            <a:ea typeface="Calibri"/>
                            <a:cs typeface="Times New Roman"/>
                          </a:rPr>
                        </m:ctrlPr>
                      </m:sSubSupPr>
                      <m:e>
                        <m:r>
                          <a:rPr lang="en-US" sz="2800" i="1">
                            <a:effectLst/>
                            <a:latin typeface="Cambria Math"/>
                            <a:ea typeface="Calibri"/>
                            <a:cs typeface="Times New Roman"/>
                          </a:rPr>
                          <m:t>𝐶</m:t>
                        </m:r>
                      </m:e>
                      <m:sub>
                        <m:r>
                          <a:rPr lang="en-US" sz="2800" i="1">
                            <a:effectLst/>
                            <a:latin typeface="Cambria Math"/>
                            <a:ea typeface="Calibri"/>
                            <a:cs typeface="Times New Roman"/>
                          </a:rPr>
                          <m:t>7</m:t>
                        </m:r>
                      </m:sub>
                      <m:sup>
                        <m:r>
                          <a:rPr lang="en-US" sz="2800" i="1">
                            <a:effectLst/>
                            <a:latin typeface="Cambria Math"/>
                            <a:ea typeface="Calibri"/>
                            <a:cs typeface="Times New Roman"/>
                          </a:rPr>
                          <m:t>5</m:t>
                        </m:r>
                      </m:sup>
                    </m:sSubSup>
                  </m:oMath>
                </a14:m>
                <a:r>
                  <a:rPr lang="en-US" sz="2800">
                    <a:effectLst/>
                    <a:latin typeface="Times New Roman"/>
                    <a:ea typeface="Calibri"/>
                    <a:cs typeface="Times New Roman"/>
                  </a:rPr>
                  <a:t> cách.</a:t>
                </a:r>
                <a:endParaRPr lang="vi-VN" sz="2800">
                  <a:effectLst/>
                  <a:latin typeface="Calibri"/>
                  <a:ea typeface="Calibri"/>
                  <a:cs typeface="Times New Roman"/>
                </a:endParaRPr>
              </a:p>
              <a:p>
                <a:pPr>
                  <a:lnSpc>
                    <a:spcPct val="115000"/>
                  </a:lnSpc>
                  <a:spcBef>
                    <a:spcPts val="240"/>
                  </a:spcBef>
                  <a:spcAft>
                    <a:spcPts val="240"/>
                  </a:spcAft>
                </a:pPr>
                <a:r>
                  <a:rPr lang="en-US" sz="2800">
                    <a:effectLst/>
                    <a:latin typeface="Times New Roman"/>
                    <a:ea typeface="Calibri"/>
                    <a:cs typeface="Times New Roman"/>
                  </a:rPr>
                  <a:t>Số trường hợp lấy ra 5 bút không cùng một màu là </a:t>
                </a:r>
                <a14:m>
                  <m:oMath xmlns:m="http://schemas.openxmlformats.org/officeDocument/2006/math">
                    <m:sSubSup>
                      <m:sSubSupPr>
                        <m:ctrlPr>
                          <a:rPr lang="vi-VN" sz="2800" i="1">
                            <a:effectLst/>
                            <a:latin typeface="Cambria Math"/>
                            <a:ea typeface="Calibri"/>
                            <a:cs typeface="Times New Roman"/>
                          </a:rPr>
                        </m:ctrlPr>
                      </m:sSubSupPr>
                      <m:e>
                        <m:r>
                          <a:rPr lang="en-US" sz="2800" i="1">
                            <a:effectLst/>
                            <a:latin typeface="Cambria Math"/>
                            <a:ea typeface="Calibri"/>
                            <a:cs typeface="Times New Roman"/>
                          </a:rPr>
                          <m:t>𝐶</m:t>
                        </m:r>
                      </m:e>
                      <m:sub>
                        <m:r>
                          <a:rPr lang="en-US" sz="2800" i="1">
                            <a:effectLst/>
                            <a:latin typeface="Cambria Math"/>
                            <a:ea typeface="Calibri"/>
                            <a:cs typeface="Times New Roman"/>
                          </a:rPr>
                          <m:t>17</m:t>
                        </m:r>
                      </m:sub>
                      <m:sup>
                        <m:r>
                          <a:rPr lang="en-US" sz="2800" i="1">
                            <a:effectLst/>
                            <a:latin typeface="Cambria Math"/>
                            <a:ea typeface="Calibri"/>
                            <a:cs typeface="Times New Roman"/>
                          </a:rPr>
                          <m:t>5</m:t>
                        </m:r>
                      </m:sup>
                    </m:sSubSup>
                    <m:r>
                      <a:rPr lang="en-US" sz="2800" i="1">
                        <a:effectLst/>
                        <a:latin typeface="Cambria Math"/>
                        <a:ea typeface="Calibri"/>
                        <a:cs typeface="Times New Roman"/>
                      </a:rPr>
                      <m:t>−</m:t>
                    </m:r>
                    <m:d>
                      <m:dPr>
                        <m:ctrlPr>
                          <a:rPr lang="vi-VN" sz="2800" i="1">
                            <a:effectLst/>
                            <a:latin typeface="Cambria Math"/>
                            <a:ea typeface="Calibri"/>
                            <a:cs typeface="Times New Roman"/>
                          </a:rPr>
                        </m:ctrlPr>
                      </m:dPr>
                      <m:e>
                        <m:sSubSup>
                          <m:sSubSupPr>
                            <m:ctrlPr>
                              <a:rPr lang="vi-VN" sz="2800" i="1">
                                <a:effectLst/>
                                <a:latin typeface="Cambria Math"/>
                                <a:ea typeface="Calibri"/>
                                <a:cs typeface="Times New Roman"/>
                              </a:rPr>
                            </m:ctrlPr>
                          </m:sSubSupPr>
                          <m:e>
                            <m:r>
                              <a:rPr lang="en-US" sz="2800" i="1">
                                <a:effectLst/>
                                <a:latin typeface="Cambria Math"/>
                                <a:ea typeface="Calibri"/>
                                <a:cs typeface="Times New Roman"/>
                              </a:rPr>
                              <m:t>𝐶</m:t>
                            </m:r>
                          </m:e>
                          <m:sub>
                            <m:r>
                              <a:rPr lang="en-US" sz="2800" i="1">
                                <a:effectLst/>
                                <a:latin typeface="Cambria Math"/>
                                <a:ea typeface="Calibri"/>
                                <a:cs typeface="Times New Roman"/>
                              </a:rPr>
                              <m:t>10</m:t>
                            </m:r>
                          </m:sub>
                          <m:sup>
                            <m:r>
                              <a:rPr lang="en-US" sz="2800" i="1">
                                <a:effectLst/>
                                <a:latin typeface="Cambria Math"/>
                                <a:ea typeface="Calibri"/>
                                <a:cs typeface="Times New Roman"/>
                              </a:rPr>
                              <m:t>5</m:t>
                            </m:r>
                          </m:sup>
                        </m:sSubSup>
                        <m:r>
                          <a:rPr lang="en-US" sz="2800" i="1">
                            <a:effectLst/>
                            <a:latin typeface="Cambria Math"/>
                            <a:ea typeface="Calibri"/>
                            <a:cs typeface="Times New Roman"/>
                          </a:rPr>
                          <m:t>+</m:t>
                        </m:r>
                        <m:sSubSup>
                          <m:sSubSupPr>
                            <m:ctrlPr>
                              <a:rPr lang="vi-VN" sz="2800" i="1">
                                <a:effectLst/>
                                <a:latin typeface="Cambria Math"/>
                                <a:ea typeface="Calibri"/>
                                <a:cs typeface="Times New Roman"/>
                              </a:rPr>
                            </m:ctrlPr>
                          </m:sSubSupPr>
                          <m:e>
                            <m:r>
                              <a:rPr lang="en-US" sz="2800" i="1">
                                <a:effectLst/>
                                <a:latin typeface="Cambria Math"/>
                                <a:ea typeface="Calibri"/>
                                <a:cs typeface="Times New Roman"/>
                              </a:rPr>
                              <m:t>𝐶</m:t>
                            </m:r>
                          </m:e>
                          <m:sub>
                            <m:r>
                              <a:rPr lang="en-US" sz="2800" i="1">
                                <a:effectLst/>
                                <a:latin typeface="Cambria Math"/>
                                <a:ea typeface="Calibri"/>
                                <a:cs typeface="Times New Roman"/>
                              </a:rPr>
                              <m:t>7</m:t>
                            </m:r>
                          </m:sub>
                          <m:sup>
                            <m:r>
                              <a:rPr lang="en-US" sz="2800" i="1">
                                <a:effectLst/>
                                <a:latin typeface="Cambria Math"/>
                                <a:ea typeface="Calibri"/>
                                <a:cs typeface="Times New Roman"/>
                              </a:rPr>
                              <m:t>5</m:t>
                            </m:r>
                          </m:sup>
                        </m:sSubSup>
                      </m:e>
                    </m:d>
                    <m:r>
                      <a:rPr lang="en-US" sz="2800" i="1">
                        <a:effectLst/>
                        <a:latin typeface="Cambria Math"/>
                        <a:ea typeface="Calibri"/>
                        <a:cs typeface="Times New Roman"/>
                      </a:rPr>
                      <m:t>=</m:t>
                    </m:r>
                    <m:r>
                      <a:rPr lang="en-US" sz="2800" i="1">
                        <a:effectLst/>
                        <a:latin typeface="Cambria Math"/>
                        <a:ea typeface="Calibri"/>
                        <a:cs typeface="Times New Roman"/>
                      </a:rPr>
                      <m:t>5915</m:t>
                    </m:r>
                  </m:oMath>
                </a14:m>
                <a:r>
                  <a:rPr lang="en-US" sz="2800">
                    <a:effectLst/>
                    <a:latin typeface="Times New Roman"/>
                    <a:ea typeface="Calibri"/>
                    <a:cs typeface="Times New Roman"/>
                  </a:rPr>
                  <a:t> cách.</a:t>
                </a:r>
                <a:endParaRPr lang="vi-VN" sz="2800">
                  <a:effectLst/>
                  <a:latin typeface="Calibri"/>
                  <a:ea typeface="Calibri"/>
                  <a:cs typeface="Times New Roman"/>
                </a:endParaRPr>
              </a:p>
              <a:p>
                <a:pPr>
                  <a:lnSpc>
                    <a:spcPct val="115000"/>
                  </a:lnSpc>
                  <a:spcBef>
                    <a:spcPts val="240"/>
                  </a:spcBef>
                  <a:spcAft>
                    <a:spcPts val="240"/>
                  </a:spcAft>
                </a:pPr>
                <a:r>
                  <a:rPr lang="en-US" sz="2800">
                    <a:effectLst/>
                    <a:latin typeface="Times New Roman"/>
                    <a:ea typeface="Calibri"/>
                    <a:cs typeface="Times New Roman"/>
                  </a:rPr>
                  <a:t>Gọi biến cố A “Chọn được 5 bút không cùng một màu”. Số trường hợp thuận lợi cho A là </a:t>
                </a:r>
                <a14:m>
                  <m:oMath xmlns:m="http://schemas.openxmlformats.org/officeDocument/2006/math">
                    <m:r>
                      <a:rPr lang="en-US" sz="2800" i="1">
                        <a:effectLst/>
                        <a:latin typeface="Cambria Math"/>
                        <a:ea typeface="Calibri"/>
                        <a:cs typeface="Times New Roman"/>
                      </a:rPr>
                      <m:t>𝑛</m:t>
                    </m:r>
                    <m:d>
                      <m:dPr>
                        <m:ctrlPr>
                          <a:rPr lang="vi-VN" sz="2800" i="1">
                            <a:effectLst/>
                            <a:latin typeface="Cambria Math"/>
                            <a:ea typeface="Calibri"/>
                            <a:cs typeface="Times New Roman"/>
                          </a:rPr>
                        </m:ctrlPr>
                      </m:dPr>
                      <m:e>
                        <m:r>
                          <a:rPr lang="en-US" sz="2800" i="1">
                            <a:effectLst/>
                            <a:latin typeface="Cambria Math"/>
                            <a:ea typeface="Calibri"/>
                            <a:cs typeface="Times New Roman"/>
                          </a:rPr>
                          <m:t>𝐴</m:t>
                        </m:r>
                      </m:e>
                    </m:d>
                    <m:r>
                      <a:rPr lang="en-US" sz="2800" i="1">
                        <a:effectLst/>
                        <a:latin typeface="Cambria Math"/>
                        <a:ea typeface="Calibri"/>
                        <a:cs typeface="Times New Roman"/>
                      </a:rPr>
                      <m:t>=</m:t>
                    </m:r>
                    <m:r>
                      <a:rPr lang="en-US" sz="2800" i="1">
                        <a:effectLst/>
                        <a:latin typeface="Cambria Math"/>
                        <a:ea typeface="Calibri"/>
                        <a:cs typeface="Times New Roman"/>
                      </a:rPr>
                      <m:t>5915</m:t>
                    </m:r>
                  </m:oMath>
                </a14:m>
                <a:r>
                  <a:rPr lang="en-US" sz="2800">
                    <a:effectLst/>
                    <a:latin typeface="Times New Roman"/>
                    <a:ea typeface="Calibri"/>
                    <a:cs typeface="Times New Roman"/>
                  </a:rPr>
                  <a:t>. Xác suất cần tìm là </a:t>
                </a:r>
                <a14:m>
                  <m:oMath xmlns:m="http://schemas.openxmlformats.org/officeDocument/2006/math">
                    <m:r>
                      <a:rPr lang="en-US" sz="2800" i="1">
                        <a:effectLst/>
                        <a:latin typeface="Cambria Math"/>
                        <a:ea typeface="Calibri"/>
                        <a:cs typeface="Times New Roman"/>
                      </a:rPr>
                      <m:t>𝑃</m:t>
                    </m:r>
                    <m:d>
                      <m:dPr>
                        <m:ctrlPr>
                          <a:rPr lang="vi-VN" sz="2800" i="1">
                            <a:effectLst/>
                            <a:latin typeface="Cambria Math"/>
                            <a:ea typeface="Calibri"/>
                            <a:cs typeface="Times New Roman"/>
                          </a:rPr>
                        </m:ctrlPr>
                      </m:dPr>
                      <m:e>
                        <m:r>
                          <a:rPr lang="en-US" sz="2800" i="1">
                            <a:effectLst/>
                            <a:latin typeface="Cambria Math"/>
                            <a:ea typeface="Calibri"/>
                            <a:cs typeface="Times New Roman"/>
                          </a:rPr>
                          <m:t>𝐴</m:t>
                        </m:r>
                      </m:e>
                    </m:d>
                    <m:r>
                      <a:rPr lang="en-US" sz="2800" i="1">
                        <a:effectLst/>
                        <a:latin typeface="Cambria Math"/>
                        <a:ea typeface="Calibri"/>
                        <a:cs typeface="Times New Roman"/>
                      </a:rPr>
                      <m:t>=</m:t>
                    </m:r>
                    <m:f>
                      <m:fPr>
                        <m:ctrlPr>
                          <a:rPr lang="vi-VN" sz="2800" i="1">
                            <a:effectLst/>
                            <a:latin typeface="Cambria Math"/>
                            <a:ea typeface="Calibri"/>
                            <a:cs typeface="Times New Roman"/>
                          </a:rPr>
                        </m:ctrlPr>
                      </m:fPr>
                      <m:num>
                        <m:r>
                          <a:rPr lang="en-US" sz="2800" i="1">
                            <a:effectLst/>
                            <a:latin typeface="Cambria Math"/>
                            <a:ea typeface="Calibri"/>
                            <a:cs typeface="Times New Roman"/>
                          </a:rPr>
                          <m:t>𝑛</m:t>
                        </m:r>
                        <m:d>
                          <m:dPr>
                            <m:ctrlPr>
                              <a:rPr lang="vi-VN" sz="2800" i="1">
                                <a:effectLst/>
                                <a:latin typeface="Cambria Math"/>
                                <a:ea typeface="Calibri"/>
                                <a:cs typeface="Times New Roman"/>
                              </a:rPr>
                            </m:ctrlPr>
                          </m:dPr>
                          <m:e>
                            <m:r>
                              <a:rPr lang="en-US" sz="2800" i="1">
                                <a:effectLst/>
                                <a:latin typeface="Cambria Math"/>
                                <a:ea typeface="Calibri"/>
                                <a:cs typeface="Times New Roman"/>
                              </a:rPr>
                              <m:t>𝐴</m:t>
                            </m:r>
                          </m:e>
                        </m:d>
                      </m:num>
                      <m:den>
                        <m:r>
                          <a:rPr lang="en-US" sz="2800" i="1">
                            <a:effectLst/>
                            <a:latin typeface="Cambria Math"/>
                            <a:ea typeface="Calibri"/>
                            <a:cs typeface="Times New Roman"/>
                          </a:rPr>
                          <m:t>𝑛</m:t>
                        </m:r>
                        <m:d>
                          <m:dPr>
                            <m:ctrlPr>
                              <a:rPr lang="vi-VN" sz="2800" i="1">
                                <a:effectLst/>
                                <a:latin typeface="Cambria Math"/>
                                <a:ea typeface="Calibri"/>
                                <a:cs typeface="Times New Roman"/>
                              </a:rPr>
                            </m:ctrlPr>
                          </m:dPr>
                          <m:e>
                            <m:r>
                              <a:rPr lang="en-US" sz="2800" i="1">
                                <a:effectLst/>
                                <a:latin typeface="Cambria Math"/>
                                <a:ea typeface="Calibri"/>
                                <a:cs typeface="Times New Roman"/>
                              </a:rPr>
                              <m:t>𝛺</m:t>
                            </m:r>
                          </m:e>
                        </m:d>
                      </m:den>
                    </m:f>
                    <m:r>
                      <a:rPr lang="en-US" sz="2800" i="1">
                        <a:effectLst/>
                        <a:latin typeface="Cambria Math"/>
                        <a:ea typeface="Calibri"/>
                        <a:cs typeface="Times New Roman"/>
                      </a:rPr>
                      <m:t>=</m:t>
                    </m:r>
                    <m:f>
                      <m:fPr>
                        <m:ctrlPr>
                          <a:rPr lang="vi-VN" sz="2800" i="1">
                            <a:effectLst/>
                            <a:latin typeface="Cambria Math"/>
                            <a:ea typeface="Calibri"/>
                            <a:cs typeface="Times New Roman"/>
                          </a:rPr>
                        </m:ctrlPr>
                      </m:fPr>
                      <m:num>
                        <m:r>
                          <a:rPr lang="en-US" sz="2800" i="1">
                            <a:effectLst/>
                            <a:latin typeface="Cambria Math"/>
                            <a:ea typeface="Calibri"/>
                            <a:cs typeface="Times New Roman"/>
                          </a:rPr>
                          <m:t>5915</m:t>
                        </m:r>
                      </m:num>
                      <m:den>
                        <m:sSubSup>
                          <m:sSubSupPr>
                            <m:ctrlPr>
                              <a:rPr lang="vi-VN" sz="2800" i="1">
                                <a:effectLst/>
                                <a:latin typeface="Cambria Math"/>
                                <a:ea typeface="Calibri"/>
                                <a:cs typeface="Times New Roman"/>
                              </a:rPr>
                            </m:ctrlPr>
                          </m:sSubSupPr>
                          <m:e>
                            <m:r>
                              <a:rPr lang="en-US" sz="2800" i="1">
                                <a:effectLst/>
                                <a:latin typeface="Cambria Math"/>
                                <a:ea typeface="Calibri"/>
                                <a:cs typeface="Times New Roman"/>
                              </a:rPr>
                              <m:t>𝐶</m:t>
                            </m:r>
                          </m:e>
                          <m:sub>
                            <m:r>
                              <a:rPr lang="en-US" sz="2800" i="1">
                                <a:effectLst/>
                                <a:latin typeface="Cambria Math"/>
                                <a:ea typeface="Calibri"/>
                                <a:cs typeface="Times New Roman"/>
                              </a:rPr>
                              <m:t>17</m:t>
                            </m:r>
                          </m:sub>
                          <m:sup>
                            <m:r>
                              <a:rPr lang="en-US" sz="2800" i="1">
                                <a:effectLst/>
                                <a:latin typeface="Cambria Math"/>
                                <a:ea typeface="Calibri"/>
                                <a:cs typeface="Times New Roman"/>
                              </a:rPr>
                              <m:t>5</m:t>
                            </m:r>
                          </m:sup>
                        </m:sSubSup>
                      </m:den>
                    </m:f>
                    <m:r>
                      <a:rPr lang="en-US" sz="2800" i="1">
                        <a:effectLst/>
                        <a:latin typeface="Cambria Math"/>
                        <a:ea typeface="Calibri"/>
                        <a:cs typeface="Times New Roman"/>
                      </a:rPr>
                      <m:t>=</m:t>
                    </m:r>
                    <m:f>
                      <m:fPr>
                        <m:ctrlPr>
                          <a:rPr lang="vi-VN" sz="2800" i="1">
                            <a:effectLst/>
                            <a:latin typeface="Cambria Math"/>
                            <a:ea typeface="Calibri"/>
                            <a:cs typeface="Times New Roman"/>
                          </a:rPr>
                        </m:ctrlPr>
                      </m:fPr>
                      <m:num>
                        <m:r>
                          <a:rPr lang="en-US" sz="2800" i="1">
                            <a:effectLst/>
                            <a:latin typeface="Cambria Math"/>
                            <a:ea typeface="Calibri"/>
                            <a:cs typeface="Times New Roman"/>
                          </a:rPr>
                          <m:t>65</m:t>
                        </m:r>
                      </m:num>
                      <m:den>
                        <m:r>
                          <a:rPr lang="en-US" sz="2800" i="1">
                            <a:effectLst/>
                            <a:latin typeface="Cambria Math"/>
                            <a:ea typeface="Calibri"/>
                            <a:cs typeface="Times New Roman"/>
                          </a:rPr>
                          <m:t>68</m:t>
                        </m:r>
                      </m:den>
                    </m:f>
                  </m:oMath>
                </a14:m>
                <a:r>
                  <a:rPr lang="en-US" sz="2800">
                    <a:effectLst/>
                    <a:latin typeface="Times New Roman"/>
                    <a:ea typeface="Calibri"/>
                    <a:cs typeface="Times New Roman"/>
                  </a:rPr>
                  <a:t>  </a:t>
                </a:r>
                <a:endParaRPr lang="vi-VN" sz="2800">
                  <a:effectLst/>
                  <a:latin typeface="Calibri"/>
                  <a:ea typeface="Calibri"/>
                  <a:cs typeface="Times New Roman"/>
                </a:endParaRPr>
              </a:p>
            </p:txBody>
          </p:sp>
        </mc:Choice>
        <mc:Fallback xmlns="">
          <p:sp>
            <p:nvSpPr>
              <p:cNvPr id="5" name="Hình chữ nhật 4"/>
              <p:cNvSpPr>
                <a:spLocks noRot="1" noChangeAspect="1" noMove="1" noResize="1" noEditPoints="1" noAdjustHandles="1" noChangeArrowheads="1" noChangeShapeType="1" noTextEdit="1"/>
              </p:cNvSpPr>
              <p:nvPr/>
            </p:nvSpPr>
            <p:spPr>
              <a:xfrm>
                <a:off x="518160" y="2065487"/>
                <a:ext cx="11262360" cy="4784130"/>
              </a:xfrm>
              <a:prstGeom prst="rect">
                <a:avLst/>
              </a:prstGeom>
              <a:blipFill rotWithShape="1">
                <a:blip r:embed="rId3"/>
                <a:stretch>
                  <a:fillRect l="-1082" r="-758"/>
                </a:stretch>
              </a:blipFill>
            </p:spPr>
            <p:txBody>
              <a:bodyPr/>
              <a:lstStyle/>
              <a:p>
                <a:r>
                  <a:rPr lang="en-US">
                    <a:noFill/>
                  </a:rPr>
                  <a:t> </a:t>
                </a:r>
              </a:p>
            </p:txBody>
          </p:sp>
        </mc:Fallback>
      </mc:AlternateContent>
      <p:sp>
        <p:nvSpPr>
          <p:cNvPr id="6" name="Oval 5"/>
          <p:cNvSpPr/>
          <p:nvPr/>
        </p:nvSpPr>
        <p:spPr>
          <a:xfrm>
            <a:off x="3769603" y="148737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16200000">
            <a:off x="11049909" y="61812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5" action="ppaction://hlinksldjump"/>
          </p:cNvPr>
          <p:cNvSpPr/>
          <p:nvPr/>
        </p:nvSpPr>
        <p:spPr>
          <a:xfrm rot="5400000">
            <a:off x="11546861" y="6213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38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500"/>
                                        <p:tgtEl>
                                          <p:spTgt spid="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fade">
                                      <p:cBhvr>
                                        <p:cTn id="4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xmlns="" id="{0AEB5589-BCD2-4F0E-A74F-0ACF51F85001}"/>
                  </a:ext>
                </a:extLst>
              </p:cNvPr>
              <p:cNvSpPr>
                <a:spLocks noGrp="1"/>
              </p:cNvSpPr>
              <p:nvPr>
                <p:ph type="body" idx="1"/>
              </p:nvPr>
            </p:nvSpPr>
            <p:spPr>
              <a:xfrm>
                <a:off x="250520" y="0"/>
                <a:ext cx="11929997" cy="6858000"/>
              </a:xfrm>
            </p:spPr>
            <p:txBody>
              <a:bodyPr>
                <a:noAutofit/>
              </a:bodyPr>
              <a:lstStyle/>
              <a:p>
                <a:pPr marL="0" indent="0">
                  <a:buNone/>
                </a:pP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3200" dirty="0" err="1">
                    <a:latin typeface="Times New Roman" pitchFamily="18" charset="0"/>
                    <a:cs typeface="Times New Roman" pitchFamily="18" charset="0"/>
                  </a:rPr>
                  <a:t>Xếp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ngẫu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5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3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endParaRPr lang="en-US" sz="3200" dirty="0">
                  <a:latin typeface="Times New Roman" pitchFamily="18" charset="0"/>
                  <a:cs typeface="Times New Roman" pitchFamily="18" charset="0"/>
                </a:endParaRPr>
              </a:p>
              <a:p>
                <a:pPr marL="0" lvl="0" indent="0" algn="ctr">
                  <a:buNone/>
                </a:pPr>
                <a:r>
                  <a:rPr lang="en-US" sz="3200" b="1" dirty="0">
                    <a:solidFill>
                      <a:srgbClr val="0000FF"/>
                    </a:solidFill>
                    <a:latin typeface="Times New Roman" pitchFamily="18" charset="0"/>
                    <a:cs typeface="Times New Roman" pitchFamily="18" charset="0"/>
                  </a:rPr>
                  <a:t>A.</a:t>
                </a:r>
                <a:r>
                  <a:rPr lang="en-US" sz="3200" dirty="0">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i="1">
                            <a:latin typeface="Cambria Math"/>
                          </a:rPr>
                          <m:t>5</m:t>
                        </m:r>
                      </m:num>
                      <m:den>
                        <m:r>
                          <a:rPr lang="en-US" sz="3200" i="1">
                            <a:latin typeface="Cambria Math"/>
                          </a:rPr>
                          <m:t>7</m:t>
                        </m:r>
                      </m:den>
                    </m:f>
                  </m:oMath>
                </a14:m>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b="1" dirty="0" smtClean="0">
                    <a:solidFill>
                      <a:srgbClr val="0000FF"/>
                    </a:solidFill>
                    <a:latin typeface="Times New Roman" pitchFamily="18" charset="0"/>
                    <a:cs typeface="Times New Roman" pitchFamily="18" charset="0"/>
                  </a:rPr>
                  <a:t>B</a:t>
                </a:r>
                <a:r>
                  <a:rPr lang="en-US" sz="3200" b="1" dirty="0">
                    <a:solidFill>
                      <a:srgbClr val="0000FF"/>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i="1">
                            <a:latin typeface="Cambria Math"/>
                          </a:rPr>
                          <m:t>2</m:t>
                        </m:r>
                      </m:num>
                      <m:den>
                        <m:r>
                          <a:rPr lang="en-US" sz="3200" i="1">
                            <a:latin typeface="Cambria Math"/>
                          </a:rPr>
                          <m:t>7</m:t>
                        </m:r>
                      </m:den>
                    </m:f>
                  </m:oMath>
                </a14:m>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b="1" dirty="0" smtClean="0">
                    <a:solidFill>
                      <a:srgbClr val="0000FF"/>
                    </a:solidFill>
                    <a:latin typeface="Times New Roman" pitchFamily="18" charset="0"/>
                    <a:cs typeface="Times New Roman" pitchFamily="18" charset="0"/>
                  </a:rPr>
                  <a:t>C</a:t>
                </a:r>
                <a:r>
                  <a:rPr lang="en-US" sz="3200" b="1" dirty="0">
                    <a:solidFill>
                      <a:srgbClr val="0000FF"/>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i="1">
                            <a:latin typeface="Cambria Math"/>
                          </a:rPr>
                          <m:t>1</m:t>
                        </m:r>
                      </m:num>
                      <m:den>
                        <m:r>
                          <a:rPr lang="en-US" sz="3200" i="1">
                            <a:latin typeface="Cambria Math"/>
                          </a:rPr>
                          <m:t>84</m:t>
                        </m:r>
                      </m:den>
                    </m:f>
                  </m:oMath>
                </a14:m>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b="1" dirty="0" smtClean="0">
                    <a:solidFill>
                      <a:srgbClr val="0000FF"/>
                    </a:solidFill>
                    <a:latin typeface="Times New Roman" pitchFamily="18" charset="0"/>
                    <a:cs typeface="Times New Roman" pitchFamily="18" charset="0"/>
                  </a:rPr>
                  <a:t>D</a:t>
                </a:r>
                <a:r>
                  <a:rPr lang="en-US" sz="3200" b="1" dirty="0">
                    <a:solidFill>
                      <a:srgbClr val="0000FF"/>
                    </a:solidFill>
                    <a:latin typeface="Times New Roman" pitchFamily="18" charset="0"/>
                    <a:cs typeface="Times New Roman" pitchFamily="18" charset="0"/>
                  </a:rPr>
                  <a:t>.</a:t>
                </a:r>
                <a:r>
                  <a:rPr lang="en-US" sz="3200" dirty="0">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i="1">
                            <a:latin typeface="Cambria Math"/>
                          </a:rPr>
                          <m:t>5</m:t>
                        </m:r>
                      </m:num>
                      <m:den>
                        <m:r>
                          <a:rPr lang="en-US" sz="3200" i="1">
                            <a:latin typeface="Cambria Math"/>
                          </a:rPr>
                          <m:t>84</m:t>
                        </m:r>
                      </m:den>
                    </m:f>
                  </m:oMath>
                </a14:m>
                <a:r>
                  <a:rPr lang="en-US" sz="3200" dirty="0">
                    <a:latin typeface="Times New Roman" pitchFamily="18" charset="0"/>
                    <a:cs typeface="Times New Roman" pitchFamily="18" charset="0"/>
                  </a:rPr>
                  <a:t>.</a:t>
                </a:r>
                <a:r>
                  <a:rPr lang="vi-VN" sz="3200" b="1" dirty="0">
                    <a:solidFill>
                      <a:srgbClr val="002060"/>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a:p>
                <a:pPr marL="0" lvl="0" indent="0">
                  <a:buNone/>
                </a:pP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r>
                  <a:rPr lang="en-US" sz="3200" dirty="0" err="1" smtClean="0">
                    <a:latin typeface="Times New Roman" pitchFamily="18" charset="0"/>
                    <a:cs typeface="Times New Roman" pitchFamily="18" charset="0"/>
                  </a:rPr>
                  <a:t>Xếp</a:t>
                </a:r>
                <a:r>
                  <a:rPr lang="en-US" sz="3200" dirty="0" smtClean="0">
                    <a:latin typeface="Times New Roman" pitchFamily="18" charset="0"/>
                    <a:cs typeface="Times New Roman" pitchFamily="18" charset="0"/>
                  </a:rPr>
                  <a:t> 8 </a:t>
                </a:r>
                <a:r>
                  <a:rPr lang="en-US" sz="3200" dirty="0" err="1" smtClean="0">
                    <a:latin typeface="Times New Roman" pitchFamily="18" charset="0"/>
                    <a:cs typeface="Times New Roman" pitchFamily="18" charset="0"/>
                  </a:rPr>
                  <a:t>bạn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tròn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theo</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quanh</a:t>
                </a:r>
                <a:r>
                  <a:rPr lang="en-US" sz="3200" dirty="0">
                    <a:latin typeface="Times New Roman" pitchFamily="18" charset="0"/>
                    <a:cs typeface="Times New Roman" pitchFamily="18" charset="0"/>
                  </a:rPr>
                  <a:t> ta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a:t>
                </a:r>
                <a14:m>
                  <m:oMath xmlns:m="http://schemas.openxmlformats.org/officeDocument/2006/math">
                    <m:r>
                      <a:rPr lang="vi-VN" sz="3200" i="1">
                        <a:latin typeface="Cambria Math"/>
                      </a:rPr>
                      <m:t>𝑛</m:t>
                    </m:r>
                    <m:d>
                      <m:dPr>
                        <m:ctrlPr>
                          <a:rPr lang="en-US" sz="3200" i="1">
                            <a:latin typeface="Cambria Math"/>
                          </a:rPr>
                        </m:ctrlPr>
                      </m:dPr>
                      <m:e>
                        <m:r>
                          <a:rPr lang="vi-VN" sz="3200" i="1">
                            <a:latin typeface="Cambria Math"/>
                          </a:rPr>
                          <m:t>𝛺</m:t>
                        </m:r>
                      </m:e>
                    </m:d>
                    <m:r>
                      <a:rPr lang="en-US" sz="3200" i="1">
                        <a:latin typeface="Cambria Math"/>
                      </a:rPr>
                      <m:t>=</m:t>
                    </m:r>
                    <m:r>
                      <a:rPr lang="en-US" sz="3200" b="0" i="1" smtClean="0">
                        <a:latin typeface="Cambria Math"/>
                      </a:rPr>
                      <m:t>7</m:t>
                    </m:r>
                    <m:r>
                      <a:rPr lang="en-US" sz="3200" b="0" i="1" smtClean="0">
                        <a:latin typeface="Cambria Math"/>
                      </a:rPr>
                      <m:t>!</m:t>
                    </m:r>
                  </m:oMath>
                </a14:m>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marL="0" indent="0">
                  <a:buNone/>
                </a:pP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hết</a:t>
                </a:r>
                <a:r>
                  <a:rPr lang="en-US" sz="3200" dirty="0">
                    <a:latin typeface="Times New Roman" pitchFamily="18" charset="0"/>
                    <a:cs typeface="Times New Roman" pitchFamily="18" charset="0"/>
                  </a:rPr>
                  <a:t> ta </a:t>
                </a:r>
                <a:r>
                  <a:rPr lang="en-US" sz="3200" dirty="0" err="1">
                    <a:latin typeface="Times New Roman" pitchFamily="18" charset="0"/>
                    <a:cs typeface="Times New Roman" pitchFamily="18" charset="0"/>
                  </a:rPr>
                  <a:t>xếp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tròn:có</a:t>
                </a:r>
                <a:r>
                  <a:rPr lang="en-US" sz="3200" dirty="0" smtClean="0">
                    <a:latin typeface="Times New Roman" pitchFamily="18" charset="0"/>
                    <a:cs typeface="Times New Roman" pitchFamily="18" charset="0"/>
                  </a:rPr>
                  <a:t> </a:t>
                </a:r>
                <a14:m>
                  <m:oMath xmlns:m="http://schemas.openxmlformats.org/officeDocument/2006/math">
                    <m:r>
                      <a:rPr lang="en-US" sz="3200" i="1" dirty="0">
                        <a:latin typeface="Cambria Math"/>
                      </a:rPr>
                      <m:t>4</m:t>
                    </m:r>
                    <m:r>
                      <a:rPr lang="en-US" sz="3200" i="1">
                        <a:latin typeface="Cambria Math"/>
                      </a:rPr>
                      <m:t>!</m:t>
                    </m:r>
                  </m:oMath>
                </a14:m>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5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ta </a:t>
                </a:r>
                <a:r>
                  <a:rPr lang="en-US" sz="3200" dirty="0" err="1">
                    <a:latin typeface="Times New Roman" pitchFamily="18" charset="0"/>
                    <a:cs typeface="Times New Roman" pitchFamily="18" charset="0"/>
                  </a:rPr>
                  <a:t>sẽ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5 </a:t>
                </a:r>
                <a:r>
                  <a:rPr lang="en-US" sz="3200" dirty="0" err="1">
                    <a:latin typeface="Times New Roman" pitchFamily="18" charset="0"/>
                    <a:cs typeface="Times New Roman" pitchFamily="18" charset="0"/>
                  </a:rPr>
                  <a:t>ngăn</a:t>
                </a:r>
                <a:r>
                  <a:rPr lang="en-US" sz="3200" dirty="0">
                    <a:latin typeface="Times New Roman" pitchFamily="18" charset="0"/>
                    <a:cs typeface="Times New Roman" pitchFamily="18" charset="0"/>
                  </a:rPr>
                  <a:t> (do ở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3 </a:t>
                </a:r>
                <a:r>
                  <a:rPr lang="en-US" sz="3200" dirty="0" err="1" smtClean="0">
                    <a:latin typeface="Times New Roman" pitchFamily="18" charset="0"/>
                    <a:cs typeface="Times New Roman" pitchFamily="18" charset="0"/>
                  </a:rPr>
                  <a:t>bạn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nữ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5 </a:t>
                </a:r>
                <a:r>
                  <a:rPr lang="en-US" sz="3200" dirty="0" err="1">
                    <a:latin typeface="Times New Roman" pitchFamily="18" charset="0"/>
                    <a:cs typeface="Times New Roman" pitchFamily="18" charset="0"/>
                  </a:rPr>
                  <a:t>ngăn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14:m>
                  <m:oMath xmlns:m="http://schemas.openxmlformats.org/officeDocument/2006/math">
                    <m:sSubSup>
                      <m:sSubSupPr>
                        <m:ctrlPr>
                          <a:rPr lang="en-US" sz="3200" i="1">
                            <a:latin typeface="Cambria Math"/>
                          </a:rPr>
                        </m:ctrlPr>
                      </m:sSubSupPr>
                      <m:e>
                        <m:r>
                          <a:rPr lang="en-US" sz="3200" b="0" i="1" smtClean="0">
                            <a:latin typeface="Cambria Math"/>
                          </a:rPr>
                          <m:t>𝐴</m:t>
                        </m:r>
                      </m:e>
                      <m:sub>
                        <m:r>
                          <a:rPr lang="en-US" sz="3200" b="0" i="1" smtClean="0">
                            <a:latin typeface="Cambria Math"/>
                          </a:rPr>
                          <m:t>5</m:t>
                        </m:r>
                      </m:sub>
                      <m:sup>
                        <m:r>
                          <a:rPr lang="en-US" sz="3200" b="0" i="1" smtClean="0">
                            <a:latin typeface="Cambria Math"/>
                          </a:rPr>
                          <m:t>3</m:t>
                        </m:r>
                      </m:sup>
                    </m:sSubSup>
                  </m:oMath>
                </a14:m>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Theo </a:t>
                </a:r>
                <a:r>
                  <a:rPr lang="en-US" sz="3200" dirty="0" err="1" smtClean="0">
                    <a:latin typeface="Times New Roman" pitchFamily="18" charset="0"/>
                    <a:cs typeface="Times New Roman" pitchFamily="18" charset="0"/>
                  </a:rPr>
                  <a:t>quy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tắc</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nhân</a:t>
                </a:r>
                <a:r>
                  <a:rPr lang="en-US" sz="3200" dirty="0" smtClean="0">
                    <a:latin typeface="Times New Roman" pitchFamily="18" charset="0"/>
                    <a:cs typeface="Times New Roman" pitchFamily="18" charset="0"/>
                  </a:rPr>
                  <a:t> ta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a:p>
                <a:pPr marL="0" indent="0">
                  <a:buNone/>
                </a:pPr>
                <a:r>
                  <a:rPr lang="en-US" sz="3200" dirty="0" err="1">
                    <a:latin typeface="Times New Roman" pitchFamily="18" charset="0"/>
                    <a:cs typeface="Times New Roman" pitchFamily="18" charset="0"/>
                  </a:rPr>
                  <a:t>Vậy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14:m>
                  <m:oMath xmlns:m="http://schemas.openxmlformats.org/officeDocument/2006/math">
                    <m:r>
                      <m:rPr>
                        <m:sty m:val="p"/>
                      </m:rPr>
                      <a:rPr lang="en-US" sz="3200" b="0" i="0" dirty="0" smtClean="0">
                        <a:latin typeface="Cambria Math"/>
                      </a:rPr>
                      <m:t>P</m:t>
                    </m:r>
                    <m:d>
                      <m:dPr>
                        <m:ctrlPr>
                          <a:rPr lang="en-US" sz="3200" b="0" i="1" dirty="0" smtClean="0">
                            <a:latin typeface="Cambria Math"/>
                          </a:rPr>
                        </m:ctrlPr>
                      </m:dPr>
                      <m:e>
                        <m:r>
                          <a:rPr lang="en-US" sz="3200" b="0" i="1" dirty="0" smtClean="0">
                            <a:latin typeface="Cambria Math"/>
                          </a:rPr>
                          <m:t>𝐴</m:t>
                        </m:r>
                      </m:e>
                    </m:d>
                    <m:r>
                      <a:rPr lang="en-US" sz="3200" b="0" i="1" dirty="0" smtClean="0">
                        <a:latin typeface="Cambria Math"/>
                      </a:rPr>
                      <m:t>=</m:t>
                    </m:r>
                    <m:f>
                      <m:fPr>
                        <m:ctrlPr>
                          <a:rPr lang="en-US" sz="3200" b="0" i="1" dirty="0" smtClean="0">
                            <a:latin typeface="Cambria Math"/>
                          </a:rPr>
                        </m:ctrlPr>
                      </m:fPr>
                      <m:num>
                        <m:r>
                          <a:rPr lang="en-US" sz="3200" i="1" dirty="0">
                            <a:latin typeface="Cambria Math"/>
                          </a:rPr>
                          <m:t>4</m:t>
                        </m:r>
                        <m:r>
                          <a:rPr lang="en-US" sz="3200" i="1">
                            <a:latin typeface="Cambria Math"/>
                          </a:rPr>
                          <m:t>!</m:t>
                        </m:r>
                        <m:sSubSup>
                          <m:sSubSupPr>
                            <m:ctrlPr>
                              <a:rPr lang="en-US" sz="3200" i="1">
                                <a:latin typeface="Cambria Math"/>
                              </a:rPr>
                            </m:ctrlPr>
                          </m:sSubSupPr>
                          <m:e>
                            <m:r>
                              <a:rPr lang="en-US" sz="3200" i="1">
                                <a:latin typeface="Cambria Math"/>
                              </a:rPr>
                              <m:t>𝐴</m:t>
                            </m:r>
                          </m:e>
                          <m:sub>
                            <m:r>
                              <a:rPr lang="en-US" sz="3200" i="1">
                                <a:latin typeface="Cambria Math"/>
                              </a:rPr>
                              <m:t>5</m:t>
                            </m:r>
                          </m:sub>
                          <m:sup>
                            <m:r>
                              <a:rPr lang="en-US" sz="3200" i="1">
                                <a:latin typeface="Cambria Math"/>
                              </a:rPr>
                              <m:t>3</m:t>
                            </m:r>
                          </m:sup>
                        </m:sSubSup>
                      </m:num>
                      <m:den>
                        <m:r>
                          <a:rPr lang="en-US" sz="3200" b="0" i="1" dirty="0" smtClean="0">
                            <a:latin typeface="Cambria Math"/>
                          </a:rPr>
                          <m:t>7</m:t>
                        </m:r>
                        <m:r>
                          <a:rPr lang="en-US" sz="3200" b="0" i="1" dirty="0" smtClean="0">
                            <a:latin typeface="Cambria Math"/>
                          </a:rPr>
                          <m:t>!</m:t>
                        </m:r>
                      </m:den>
                    </m:f>
                    <m:r>
                      <a:rPr lang="en-US" sz="3200" b="0" i="1" dirty="0" smtClean="0">
                        <a:latin typeface="Cambria Math"/>
                      </a:rPr>
                      <m:t>=</m:t>
                    </m:r>
                    <m:f>
                      <m:fPr>
                        <m:ctrlPr>
                          <a:rPr lang="en-US" sz="3200" b="0" i="1" dirty="0" smtClean="0">
                            <a:latin typeface="Cambria Math"/>
                          </a:rPr>
                        </m:ctrlPr>
                      </m:fPr>
                      <m:num>
                        <m:r>
                          <a:rPr lang="en-US" sz="3200" b="0" i="1" dirty="0" smtClean="0">
                            <a:latin typeface="Cambria Math"/>
                          </a:rPr>
                          <m:t>2</m:t>
                        </m:r>
                      </m:num>
                      <m:den>
                        <m:r>
                          <a:rPr lang="en-US" sz="3200" b="0" i="1" dirty="0" smtClean="0">
                            <a:latin typeface="Cambria Math"/>
                          </a:rPr>
                          <m:t>7</m:t>
                        </m:r>
                      </m:den>
                    </m:f>
                  </m:oMath>
                </a14:m>
                <a:r>
                  <a:rPr lang="en-US" sz="3200" dirty="0">
                    <a:latin typeface="Times New Roman" pitchFamily="18" charset="0"/>
                    <a:cs typeface="Times New Roman" pitchFamily="18" charset="0"/>
                  </a:rPr>
                  <a:t> .</a:t>
                </a:r>
              </a:p>
              <a:p>
                <a:pPr marL="0" lvl="0" indent="0">
                  <a:buNone/>
                </a:pPr>
                <a:endParaRPr lang="en-US" sz="3200" i="0" u="none" strike="noStrike" baseline="0" dirty="0" err="1">
                  <a:solidFill>
                    <a:srgbClr val="002060"/>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 xmlns:a16="http://schemas.microsoft.com/office/drawing/2014/main" xmlns:a14="http://schemas.microsoft.com/office/drawing/2010/main" id="{0AEB5589-BCD2-4F0E-A74F-0ACF51F85001}"/>
                  </a:ext>
                </a:extLst>
              </p:cNvPr>
              <p:cNvSpPr>
                <a:spLocks noGrp="1" noRot="1" noChangeAspect="1" noMove="1" noResize="1" noEditPoints="1" noAdjustHandles="1" noChangeArrowheads="1" noChangeShapeType="1" noTextEdit="1"/>
              </p:cNvSpPr>
              <p:nvPr>
                <p:ph type="body" idx="1"/>
              </p:nvPr>
            </p:nvSpPr>
            <p:spPr>
              <a:xfrm>
                <a:off x="250520" y="0"/>
                <a:ext cx="11929997" cy="6858000"/>
              </a:xfrm>
              <a:blipFill rotWithShape="1">
                <a:blip r:embed="rId3"/>
                <a:stretch>
                  <a:fillRect l="-1277" t="-1956" r="-460"/>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761630379"/>
              </p:ext>
            </p:extLst>
          </p:nvPr>
        </p:nvGraphicFramePr>
        <p:xfrm>
          <a:off x="6546850" y="3362325"/>
          <a:ext cx="114300" cy="177800"/>
        </p:xfrm>
        <a:graphic>
          <a:graphicData uri="http://schemas.openxmlformats.org/presentationml/2006/ole">
            <mc:AlternateContent xmlns:mc="http://schemas.openxmlformats.org/markup-compatibility/2006">
              <mc:Choice xmlns:v="urn:schemas-microsoft-com:vml" Requires="v">
                <p:oleObj spid="_x0000_s5140" name="Equation" r:id="rId4" imgW="114120" imgH="177480" progId="Equation.DSMT4">
                  <p:embed/>
                </p:oleObj>
              </mc:Choice>
              <mc:Fallback>
                <p:oleObj name="Equation" r:id="rId4" imgW="114120" imgH="177480" progId="Equation.DSMT4">
                  <p:embed/>
                  <p:pic>
                    <p:nvPicPr>
                      <p:cNvPr id="0" name=""/>
                      <p:cNvPicPr/>
                      <p:nvPr/>
                    </p:nvPicPr>
                    <p:blipFill>
                      <a:blip r:embed="rId5"/>
                      <a:stretch>
                        <a:fillRect/>
                      </a:stretch>
                    </p:blipFill>
                    <p:spPr>
                      <a:xfrm>
                        <a:off x="6546850" y="3362325"/>
                        <a:ext cx="114300" cy="1778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37351466"/>
              </p:ext>
            </p:extLst>
          </p:nvPr>
        </p:nvGraphicFramePr>
        <p:xfrm>
          <a:off x="6146800" y="3352800"/>
          <a:ext cx="914400" cy="198438"/>
        </p:xfrm>
        <a:graphic>
          <a:graphicData uri="http://schemas.openxmlformats.org/presentationml/2006/ole">
            <mc:AlternateContent xmlns:mc="http://schemas.openxmlformats.org/markup-compatibility/2006">
              <mc:Choice xmlns:v="urn:schemas-microsoft-com:vml" Requires="v">
                <p:oleObj spid="_x0000_s5141" name="Equation" r:id="rId6" imgW="914400" imgH="198720" progId="Equation.DSMT4">
                  <p:embed/>
                </p:oleObj>
              </mc:Choice>
              <mc:Fallback>
                <p:oleObj name="Equation" r:id="rId6" imgW="914400" imgH="198720" progId="Equation.DSMT4">
                  <p:embed/>
                  <p:pic>
                    <p:nvPicPr>
                      <p:cNvPr id="0" name=""/>
                      <p:cNvPicPr/>
                      <p:nvPr/>
                    </p:nvPicPr>
                    <p:blipFill>
                      <a:blip r:embed="rId5"/>
                      <a:stretch>
                        <a:fillRect/>
                      </a:stretch>
                    </p:blipFill>
                    <p:spPr>
                      <a:xfrm>
                        <a:off x="6146800" y="3352800"/>
                        <a:ext cx="914400" cy="198438"/>
                      </a:xfrm>
                      <a:prstGeom prst="rect">
                        <a:avLst/>
                      </a:prstGeom>
                    </p:spPr>
                  </p:pic>
                </p:oleObj>
              </mc:Fallback>
            </mc:AlternateContent>
          </a:graphicData>
        </a:graphic>
      </p:graphicFrame>
      <p:sp>
        <p:nvSpPr>
          <p:cNvPr id="7" name="Oval 6"/>
          <p:cNvSpPr/>
          <p:nvPr/>
        </p:nvSpPr>
        <p:spPr>
          <a:xfrm>
            <a:off x="3851543" y="112931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7"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hlinkClick r:id="rId8"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979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hlinkClick r:id="rId2" action="ppaction://hlinksldjump"/>
            <a:extLst>
              <a:ext uri="{FF2B5EF4-FFF2-40B4-BE49-F238E27FC236}">
                <a16:creationId xmlns:a16="http://schemas.microsoft.com/office/drawing/2014/main" xmlns="" id="{665BA3AD-27E0-4E23-B6BD-3B28C44960A9}"/>
              </a:ext>
            </a:extLst>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6</a:t>
            </a:r>
            <a:endParaRPr lang="en-US" sz="3200" dirty="0">
              <a:latin typeface="Times New Roman" pitchFamily="18" charset="0"/>
              <a:cs typeface="Times New Roman" pitchFamily="18" charset="0"/>
            </a:endParaRPr>
          </a:p>
        </p:txBody>
      </p:sp>
      <p:sp>
        <p:nvSpPr>
          <p:cNvPr id="4"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0" name="TextBox 19">
            <a:hlinkClick r:id="rId3" action="ppaction://hlinksldjump"/>
            <a:extLst>
              <a:ext uri="{FF2B5EF4-FFF2-40B4-BE49-F238E27FC236}">
                <a16:creationId xmlns:a16="http://schemas.microsoft.com/office/drawing/2014/main" xmlns="" id="{CA92D000-6E66-44C3-B6D7-9D35E2F95418}"/>
              </a:ext>
            </a:extLst>
          </p:cNvPr>
          <p:cNvSpPr txBox="1"/>
          <p:nvPr/>
        </p:nvSpPr>
        <p:spPr>
          <a:xfrm>
            <a:off x="318135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12</a:t>
            </a:r>
            <a:endParaRPr lang="en-US" sz="3200" dirty="0">
              <a:latin typeface="Times New Roman" pitchFamily="18" charset="0"/>
              <a:cs typeface="Times New Roman" pitchFamily="18" charset="0"/>
            </a:endParaRPr>
          </a:p>
        </p:txBody>
      </p:sp>
      <p:sp>
        <p:nvSpPr>
          <p:cNvPr id="21" name="TextBox 20">
            <a:hlinkClick r:id="rId4" action="ppaction://hlinksldjump"/>
            <a:extLst>
              <a:ext uri="{FF2B5EF4-FFF2-40B4-BE49-F238E27FC236}">
                <a16:creationId xmlns:a16="http://schemas.microsoft.com/office/drawing/2014/main" xmlns="" id="{3C540CE3-3415-4DE2-AA81-69A02078ABC1}"/>
              </a:ext>
            </a:extLst>
          </p:cNvPr>
          <p:cNvSpPr txBox="1"/>
          <p:nvPr/>
        </p:nvSpPr>
        <p:spPr>
          <a:xfrm>
            <a:off x="5219700" y="449579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13</a:t>
            </a:r>
            <a:endParaRPr lang="en-US" sz="3200" dirty="0">
              <a:latin typeface="Times New Roman" pitchFamily="18" charset="0"/>
              <a:cs typeface="Times New Roman" pitchFamily="18" charset="0"/>
            </a:endParaRPr>
          </a:p>
        </p:txBody>
      </p:sp>
      <p:sp>
        <p:nvSpPr>
          <p:cNvPr id="22" name="TextBox 21">
            <a:hlinkClick r:id="rId5" action="ppaction://hlinksldjump"/>
            <a:extLst>
              <a:ext uri="{FF2B5EF4-FFF2-40B4-BE49-F238E27FC236}">
                <a16:creationId xmlns:a16="http://schemas.microsoft.com/office/drawing/2014/main" xmlns="" id="{68CDE045-7A62-45DB-AB43-3AD0D14226B4}"/>
              </a:ext>
            </a:extLst>
          </p:cNvPr>
          <p:cNvSpPr txBox="1"/>
          <p:nvPr/>
        </p:nvSpPr>
        <p:spPr>
          <a:xfrm>
            <a:off x="716280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14</a:t>
            </a:r>
            <a:endParaRPr lang="en-US" sz="3200" dirty="0">
              <a:latin typeface="Times New Roman" pitchFamily="18" charset="0"/>
              <a:cs typeface="Times New Roman" pitchFamily="18" charset="0"/>
            </a:endParaRPr>
          </a:p>
        </p:txBody>
      </p:sp>
      <p:sp>
        <p:nvSpPr>
          <p:cNvPr id="23" name="TextBox 22">
            <a:hlinkClick r:id="rId6" action="ppaction://hlinksldjump"/>
            <a:extLst>
              <a:ext uri="{FF2B5EF4-FFF2-40B4-BE49-F238E27FC236}">
                <a16:creationId xmlns:a16="http://schemas.microsoft.com/office/drawing/2014/main" xmlns="" id="{8D1A76CE-772F-4844-880D-9E5F0CBD7C80}"/>
              </a:ext>
            </a:extLst>
          </p:cNvPr>
          <p:cNvSpPr txBox="1"/>
          <p:nvPr/>
        </p:nvSpPr>
        <p:spPr>
          <a:xfrm>
            <a:off x="9256713"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15</a:t>
            </a:r>
            <a:endParaRPr lang="en-US" sz="3200" dirty="0">
              <a:latin typeface="Times New Roman" pitchFamily="18" charset="0"/>
              <a:cs typeface="Times New Roman" pitchFamily="18" charset="0"/>
            </a:endParaRPr>
          </a:p>
        </p:txBody>
      </p:sp>
      <p:sp>
        <p:nvSpPr>
          <p:cNvPr id="24" name="TextBox 23">
            <a:hlinkClick r:id="rId7" action="ppaction://hlinksldjump"/>
            <a:extLst>
              <a:ext uri="{FF2B5EF4-FFF2-40B4-BE49-F238E27FC236}">
                <a16:creationId xmlns:a16="http://schemas.microsoft.com/office/drawing/2014/main" xmlns="" id="{FEE4B047-E75A-4209-863C-2A5E8B38066F}"/>
              </a:ext>
            </a:extLst>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7</a:t>
            </a:r>
            <a:endParaRPr lang="en-US" sz="3200" dirty="0">
              <a:latin typeface="Times New Roman" pitchFamily="18" charset="0"/>
              <a:cs typeface="Times New Roman" pitchFamily="18" charset="0"/>
            </a:endParaRPr>
          </a:p>
        </p:txBody>
      </p:sp>
      <p:sp>
        <p:nvSpPr>
          <p:cNvPr id="25" name="TextBox 24">
            <a:hlinkClick r:id="rId8" action="ppaction://hlinksldjump"/>
            <a:extLst>
              <a:ext uri="{FF2B5EF4-FFF2-40B4-BE49-F238E27FC236}">
                <a16:creationId xmlns:a16="http://schemas.microsoft.com/office/drawing/2014/main" xmlns="" id="{49EEE9DE-0719-42DD-8D38-38E22FAC4B16}"/>
              </a:ext>
            </a:extLst>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8</a:t>
            </a:r>
            <a:endParaRPr lang="en-US" sz="3200" dirty="0">
              <a:latin typeface="Times New Roman" pitchFamily="18" charset="0"/>
              <a:cs typeface="Times New Roman" pitchFamily="18" charset="0"/>
            </a:endParaRPr>
          </a:p>
        </p:txBody>
      </p:sp>
      <p:sp>
        <p:nvSpPr>
          <p:cNvPr id="26" name="TextBox 25">
            <a:hlinkClick r:id="rId9" action="ppaction://hlinksldjump"/>
            <a:extLst>
              <a:ext uri="{FF2B5EF4-FFF2-40B4-BE49-F238E27FC236}">
                <a16:creationId xmlns:a16="http://schemas.microsoft.com/office/drawing/2014/main" xmlns="" id="{F18232B4-C89A-4B4A-B586-CDDFF45C26B4}"/>
              </a:ext>
            </a:extLst>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9</a:t>
            </a:r>
            <a:endParaRPr lang="en-US" sz="3200" dirty="0">
              <a:latin typeface="Times New Roman" pitchFamily="18" charset="0"/>
              <a:cs typeface="Times New Roman" pitchFamily="18" charset="0"/>
            </a:endParaRPr>
          </a:p>
        </p:txBody>
      </p:sp>
      <p:sp>
        <p:nvSpPr>
          <p:cNvPr id="27" name="TextBox 26">
            <a:hlinkClick r:id="rId10" action="ppaction://hlinksldjump"/>
            <a:extLst>
              <a:ext uri="{FF2B5EF4-FFF2-40B4-BE49-F238E27FC236}">
                <a16:creationId xmlns:a16="http://schemas.microsoft.com/office/drawing/2014/main" xmlns="" id="{965EA4FE-4CC2-46D0-9998-1A12C4881E3E}"/>
              </a:ext>
            </a:extLst>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10</a:t>
            </a:r>
            <a:endParaRPr lang="en-US" sz="3200" dirty="0">
              <a:latin typeface="Times New Roman" pitchFamily="18" charset="0"/>
              <a:cs typeface="Times New Roman" pitchFamily="18" charset="0"/>
            </a:endParaRPr>
          </a:p>
        </p:txBody>
      </p:sp>
      <p:sp>
        <p:nvSpPr>
          <p:cNvPr id="28" name="TextBox 27">
            <a:hlinkClick r:id="rId11" action="ppaction://hlinksldjump"/>
            <a:extLst>
              <a:ext uri="{FF2B5EF4-FFF2-40B4-BE49-F238E27FC236}">
                <a16:creationId xmlns:a16="http://schemas.microsoft.com/office/drawing/2014/main" xmlns="" id="{2E1F1D6C-80AC-43B5-92ED-2BEB45295842}"/>
              </a:ext>
            </a:extLst>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5</a:t>
            </a:r>
            <a:endParaRPr lang="en-US" sz="3200" dirty="0">
              <a:latin typeface="Times New Roman" pitchFamily="18" charset="0"/>
              <a:cs typeface="Times New Roman" pitchFamily="18" charset="0"/>
            </a:endParaRPr>
          </a:p>
        </p:txBody>
      </p:sp>
      <p:sp>
        <p:nvSpPr>
          <p:cNvPr id="29" name="TextBox 28">
            <a:hlinkClick r:id="rId12" action="ppaction://hlinksldjump"/>
            <a:extLst>
              <a:ext uri="{FF2B5EF4-FFF2-40B4-BE49-F238E27FC236}">
                <a16:creationId xmlns:a16="http://schemas.microsoft.com/office/drawing/2014/main" xmlns="" id="{45ED0B1D-17D6-40BE-8A66-D0E8F984A9B1}"/>
              </a:ext>
            </a:extLst>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4</a:t>
            </a:r>
            <a:endParaRPr lang="en-US" sz="3200" dirty="0">
              <a:latin typeface="Times New Roman" pitchFamily="18" charset="0"/>
              <a:cs typeface="Times New Roman" pitchFamily="18" charset="0"/>
            </a:endParaRPr>
          </a:p>
        </p:txBody>
      </p:sp>
      <p:sp>
        <p:nvSpPr>
          <p:cNvPr id="30" name="TextBox 29">
            <a:hlinkClick r:id="rId13" action="ppaction://hlinksldjump"/>
            <a:extLst>
              <a:ext uri="{FF2B5EF4-FFF2-40B4-BE49-F238E27FC236}">
                <a16:creationId xmlns:a16="http://schemas.microsoft.com/office/drawing/2014/main" xmlns="" id="{2587651A-45AE-4195-A1A7-CD95792BA441}"/>
              </a:ext>
            </a:extLst>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a:t>
            </a:r>
            <a:endParaRPr lang="en-US" sz="3200" dirty="0">
              <a:latin typeface="Times New Roman" pitchFamily="18" charset="0"/>
              <a:cs typeface="Times New Roman" pitchFamily="18" charset="0"/>
            </a:endParaRPr>
          </a:p>
        </p:txBody>
      </p:sp>
      <p:sp>
        <p:nvSpPr>
          <p:cNvPr id="31" name="TextBox 30">
            <a:hlinkClick r:id="rId14" action="ppaction://hlinksldjump"/>
            <a:extLst>
              <a:ext uri="{FF2B5EF4-FFF2-40B4-BE49-F238E27FC236}">
                <a16:creationId xmlns:a16="http://schemas.microsoft.com/office/drawing/2014/main" xmlns="" id="{04697A43-19B2-4AEC-A38B-4C331ED3BBCE}"/>
              </a:ext>
            </a:extLst>
          </p:cNvPr>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a:t>
            </a:r>
            <a:endParaRPr lang="en-US" sz="3200" dirty="0">
              <a:latin typeface="Times New Roman" pitchFamily="18" charset="0"/>
              <a:cs typeface="Times New Roman" pitchFamily="18" charset="0"/>
            </a:endParaRPr>
          </a:p>
        </p:txBody>
      </p:sp>
      <p:sp>
        <p:nvSpPr>
          <p:cNvPr id="32" name="TextBox 31">
            <a:hlinkClick r:id="rId15" action="ppaction://hlinksldjump"/>
            <a:extLst>
              <a:ext uri="{FF2B5EF4-FFF2-40B4-BE49-F238E27FC236}">
                <a16:creationId xmlns:a16="http://schemas.microsoft.com/office/drawing/2014/main" xmlns="" id="{5F6972C7-D744-40BB-B369-0EB92651A393}"/>
              </a:ext>
            </a:extLst>
          </p:cNvPr>
          <p:cNvSpPr txBox="1"/>
          <p:nvPr/>
        </p:nvSpPr>
        <p:spPr>
          <a:xfrm>
            <a:off x="1123950" y="451485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11</a:t>
            </a:r>
            <a:endParaRPr lang="en-US" sz="3200" dirty="0">
              <a:latin typeface="Times New Roman" pitchFamily="18" charset="0"/>
              <a:cs typeface="Times New Roman" pitchFamily="18" charset="0"/>
            </a:endParaRPr>
          </a:p>
        </p:txBody>
      </p:sp>
      <p:sp>
        <p:nvSpPr>
          <p:cNvPr id="34" name="TextBox 33">
            <a:hlinkClick r:id="rId16" action="ppaction://hlinksldjump"/>
            <a:extLst>
              <a:ext uri="{FF2B5EF4-FFF2-40B4-BE49-F238E27FC236}">
                <a16:creationId xmlns:a16="http://schemas.microsoft.com/office/drawing/2014/main" xmlns="" id="{F96C4C47-FAB0-44A1-B08A-E84149743D3C}"/>
              </a:ext>
            </a:extLst>
          </p:cNvPr>
          <p:cNvSpPr txBox="1"/>
          <p:nvPr/>
        </p:nvSpPr>
        <p:spPr>
          <a:xfrm>
            <a:off x="1095375" y="25278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a:t>
            </a:r>
          </a:p>
        </p:txBody>
      </p:sp>
      <p:sp>
        <p:nvSpPr>
          <p:cNvPr id="18" name="Isosceles Triangle 17">
            <a:hlinkClick r:id="rId17"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hlinkClick r:id="rId18"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38859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xmlns="" id="{443E7128-81FF-4191-A928-655237246425}"/>
                  </a:ext>
                </a:extLst>
              </p:cNvPr>
              <p:cNvSpPr>
                <a:spLocks noGrp="1"/>
              </p:cNvSpPr>
              <p:nvPr>
                <p:ph type="body" idx="1"/>
              </p:nvPr>
            </p:nvSpPr>
            <p:spPr>
              <a:xfrm>
                <a:off x="211898" y="182451"/>
                <a:ext cx="11980102" cy="6807896"/>
              </a:xfrm>
            </p:spPr>
            <p:txBody>
              <a:bodyPr>
                <a:noAutofit/>
              </a:bodyPr>
              <a:lstStyle/>
              <a:p>
                <a:pPr marL="0" lvl="0" indent="0">
                  <a:buNone/>
                </a:pP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vi-VN" sz="3200" dirty="0">
                    <a:latin typeface="Times New Roman" pitchFamily="18" charset="0"/>
                    <a:cs typeface="Times New Roman" pitchFamily="18" charset="0"/>
                  </a:rPr>
                  <a:t>Mỗi bạn An, Bình chọn ngẫu nhiên </a:t>
                </a:r>
                <a14:m>
                  <m:oMath xmlns:m="http://schemas.openxmlformats.org/officeDocument/2006/math">
                    <m:r>
                      <a:rPr lang="vi-VN" sz="3200">
                        <a:latin typeface="Cambria Math"/>
                        <a:cs typeface="Times New Roman" pitchFamily="18" charset="0"/>
                      </a:rPr>
                      <m:t>3</m:t>
                    </m:r>
                  </m:oMath>
                </a14:m>
                <a:r>
                  <a:rPr lang="vi-VN" sz="3200" dirty="0">
                    <a:latin typeface="Times New Roman" pitchFamily="18" charset="0"/>
                    <a:cs typeface="Times New Roman" pitchFamily="18" charset="0"/>
                  </a:rPr>
                  <a:t> chữ số trong tập </a:t>
                </a:r>
                <a14:m>
                  <m:oMath xmlns:m="http://schemas.openxmlformats.org/officeDocument/2006/math">
                    <m:d>
                      <m:dPr>
                        <m:begChr m:val="{"/>
                        <m:endChr m:val="}"/>
                        <m:ctrlPr>
                          <a:rPr lang="en-US" sz="3200" i="1">
                            <a:latin typeface="Cambria Math"/>
                            <a:cs typeface="Times New Roman" pitchFamily="18" charset="0"/>
                          </a:rPr>
                        </m:ctrlPr>
                      </m:dPr>
                      <m:e>
                        <m:r>
                          <a:rPr lang="vi-VN" sz="3200">
                            <a:latin typeface="Cambria Math"/>
                            <a:cs typeface="Times New Roman" pitchFamily="18" charset="0"/>
                          </a:rPr>
                          <m:t>0</m:t>
                        </m:r>
                        <m:r>
                          <a:rPr lang="vi-VN" sz="3200">
                            <a:latin typeface="Cambria Math"/>
                            <a:cs typeface="Times New Roman" pitchFamily="18" charset="0"/>
                          </a:rPr>
                          <m:t>,</m:t>
                        </m:r>
                        <m:r>
                          <a:rPr lang="vi-VN" sz="3200">
                            <a:latin typeface="Cambria Math"/>
                            <a:cs typeface="Times New Roman" pitchFamily="18" charset="0"/>
                          </a:rPr>
                          <m:t>1</m:t>
                        </m:r>
                        <m:r>
                          <a:rPr lang="vi-VN" sz="3200">
                            <a:latin typeface="Cambria Math"/>
                            <a:cs typeface="Times New Roman" pitchFamily="18" charset="0"/>
                          </a:rPr>
                          <m:t>,</m:t>
                        </m:r>
                        <m:r>
                          <a:rPr lang="vi-VN" sz="3200">
                            <a:latin typeface="Cambria Math"/>
                            <a:cs typeface="Times New Roman" pitchFamily="18" charset="0"/>
                          </a:rPr>
                          <m:t>2</m:t>
                        </m:r>
                        <m:r>
                          <a:rPr lang="vi-VN" sz="3200">
                            <a:latin typeface="Cambria Math"/>
                            <a:cs typeface="Times New Roman" pitchFamily="18" charset="0"/>
                          </a:rPr>
                          <m:t>,</m:t>
                        </m:r>
                        <m:r>
                          <a:rPr lang="vi-VN" sz="3200">
                            <a:latin typeface="Cambria Math"/>
                            <a:cs typeface="Times New Roman" pitchFamily="18" charset="0"/>
                          </a:rPr>
                          <m:t>3</m:t>
                        </m:r>
                        <m:r>
                          <a:rPr lang="vi-VN" sz="3200">
                            <a:latin typeface="Cambria Math"/>
                            <a:cs typeface="Times New Roman" pitchFamily="18" charset="0"/>
                          </a:rPr>
                          <m:t>,</m:t>
                        </m:r>
                        <m:r>
                          <a:rPr lang="vi-VN" sz="3200">
                            <a:latin typeface="Cambria Math"/>
                            <a:cs typeface="Times New Roman" pitchFamily="18" charset="0"/>
                          </a:rPr>
                          <m:t>4</m:t>
                        </m:r>
                        <m:r>
                          <a:rPr lang="vi-VN" sz="3200">
                            <a:latin typeface="Cambria Math"/>
                            <a:cs typeface="Times New Roman" pitchFamily="18" charset="0"/>
                          </a:rPr>
                          <m:t>,</m:t>
                        </m:r>
                        <m:r>
                          <a:rPr lang="vi-VN" sz="3200">
                            <a:latin typeface="Cambria Math"/>
                            <a:cs typeface="Times New Roman" pitchFamily="18" charset="0"/>
                          </a:rPr>
                          <m:t>5</m:t>
                        </m:r>
                        <m:r>
                          <a:rPr lang="vi-VN" sz="3200">
                            <a:latin typeface="Cambria Math"/>
                            <a:cs typeface="Times New Roman" pitchFamily="18" charset="0"/>
                          </a:rPr>
                          <m:t>,</m:t>
                        </m:r>
                        <m:r>
                          <a:rPr lang="vi-VN" sz="3200">
                            <a:latin typeface="Cambria Math"/>
                            <a:cs typeface="Times New Roman" pitchFamily="18" charset="0"/>
                          </a:rPr>
                          <m:t>6</m:t>
                        </m:r>
                        <m:r>
                          <a:rPr lang="vi-VN" sz="3200">
                            <a:latin typeface="Cambria Math"/>
                            <a:cs typeface="Times New Roman" pitchFamily="18" charset="0"/>
                          </a:rPr>
                          <m:t>,</m:t>
                        </m:r>
                        <m:r>
                          <a:rPr lang="vi-VN" sz="3200">
                            <a:latin typeface="Cambria Math"/>
                            <a:cs typeface="Times New Roman" pitchFamily="18" charset="0"/>
                          </a:rPr>
                          <m:t>7</m:t>
                        </m:r>
                        <m:r>
                          <a:rPr lang="vi-VN" sz="3200">
                            <a:latin typeface="Cambria Math"/>
                            <a:cs typeface="Times New Roman" pitchFamily="18" charset="0"/>
                          </a:rPr>
                          <m:t>,</m:t>
                        </m:r>
                        <m:r>
                          <a:rPr lang="vi-VN" sz="3200">
                            <a:latin typeface="Cambria Math"/>
                            <a:cs typeface="Times New Roman" pitchFamily="18" charset="0"/>
                          </a:rPr>
                          <m:t>8</m:t>
                        </m:r>
                        <m:r>
                          <a:rPr lang="vi-VN" sz="3200">
                            <a:latin typeface="Cambria Math"/>
                            <a:cs typeface="Times New Roman" pitchFamily="18" charset="0"/>
                          </a:rPr>
                          <m:t>,</m:t>
                        </m:r>
                        <m:r>
                          <a:rPr lang="vi-VN" sz="3200">
                            <a:latin typeface="Cambria Math"/>
                            <a:cs typeface="Times New Roman" pitchFamily="18" charset="0"/>
                          </a:rPr>
                          <m:t>9</m:t>
                        </m:r>
                      </m:e>
                    </m:d>
                  </m:oMath>
                </a14:m>
                <a:r>
                  <a:rPr lang="vi-VN" sz="3200" dirty="0">
                    <a:latin typeface="Times New Roman" pitchFamily="18" charset="0"/>
                    <a:cs typeface="Times New Roman" pitchFamily="18" charset="0"/>
                  </a:rPr>
                  <a:t>. Tính xác suất để trong hai bộ ba chữ số mà An và Bình chọn ra có đúng một chữ số giống nhau</a:t>
                </a:r>
                <a:endParaRPr lang="en-US" sz="3200" dirty="0">
                  <a:latin typeface="Times New Roman" pitchFamily="18" charset="0"/>
                  <a:cs typeface="Times New Roman" pitchFamily="18" charset="0"/>
                </a:endParaRPr>
              </a:p>
              <a:p>
                <a:pPr marL="0" lvl="0" indent="0" algn="ctr">
                  <a:buNone/>
                </a:pP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f>
                      <m:fPr>
                        <m:ctrlPr>
                          <a:rPr lang="en-US" sz="3200" i="1">
                            <a:latin typeface="Cambria Math"/>
                          </a:rPr>
                        </m:ctrlPr>
                      </m:fPr>
                      <m:num>
                        <m:r>
                          <a:rPr lang="en-US" sz="3200" i="1">
                            <a:latin typeface="Cambria Math"/>
                          </a:rPr>
                          <m:t>7</m:t>
                        </m:r>
                      </m:num>
                      <m:den>
                        <m:r>
                          <a:rPr lang="en-US" sz="3200" i="1">
                            <a:latin typeface="Cambria Math"/>
                          </a:rPr>
                          <m:t>40</m:t>
                        </m:r>
                      </m:den>
                    </m:f>
                  </m:oMath>
                </a14:m>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f>
                      <m:fPr>
                        <m:ctrlPr>
                          <a:rPr lang="en-US" sz="3200" i="1">
                            <a:latin typeface="Cambria Math"/>
                          </a:rPr>
                        </m:ctrlPr>
                      </m:fPr>
                      <m:num>
                        <m:r>
                          <a:rPr lang="en-US" sz="3200" i="1">
                            <a:latin typeface="Cambria Math"/>
                          </a:rPr>
                          <m:t>9</m:t>
                        </m:r>
                      </m:num>
                      <m:den>
                        <m:r>
                          <a:rPr lang="en-US" sz="3200" i="1">
                            <a:latin typeface="Cambria Math"/>
                          </a:rPr>
                          <m:t>10</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smtClean="0">
                    <a:latin typeface="Times New Roman" pitchFamily="18" charset="0"/>
                    <a:cs typeface="Times New Roman" pitchFamily="18" charset="0"/>
                  </a:rPr>
                  <a:t>	  </a:t>
                </a:r>
                <a:r>
                  <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C</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a:rPr>
                        </m:ctrlPr>
                      </m:fPr>
                      <m:num>
                        <m:r>
                          <a:rPr lang="en-US" sz="3200" i="1">
                            <a:latin typeface="Cambria Math"/>
                          </a:rPr>
                          <m:t>6</m:t>
                        </m:r>
                      </m:num>
                      <m:den>
                        <m:r>
                          <a:rPr lang="en-US" sz="3200" i="1">
                            <a:latin typeface="Cambria Math"/>
                          </a:rPr>
                          <m:t>25</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f>
                      <m:fPr>
                        <m:ctrlPr>
                          <a:rPr lang="en-US" sz="3200" i="1">
                            <a:latin typeface="Cambria Math"/>
                          </a:rPr>
                        </m:ctrlPr>
                      </m:fPr>
                      <m:num>
                        <m:r>
                          <a:rPr lang="en-US" sz="3200" i="1">
                            <a:latin typeface="Cambria Math"/>
                          </a:rPr>
                          <m:t>21</m:t>
                        </m:r>
                      </m:num>
                      <m:den>
                        <m:r>
                          <a:rPr lang="en-US" sz="3200" i="1">
                            <a:latin typeface="Cambria Math"/>
                          </a:rPr>
                          <m:t>40</m:t>
                        </m:r>
                      </m:den>
                    </m:f>
                  </m:oMath>
                </a14:m>
                <a:r>
                  <a:rPr lang="en-US" sz="3200" dirty="0">
                    <a:latin typeface="Times New Roman" pitchFamily="18" charset="0"/>
                    <a:cs typeface="Times New Roman" pitchFamily="18" charset="0"/>
                  </a:rPr>
                  <a:t>.</a:t>
                </a:r>
                <a:endParaRPr lang="en-US" sz="3200" b="1" dirty="0" smtClean="0">
                  <a:solidFill>
                    <a:srgbClr val="0000FF"/>
                  </a:solidFill>
                  <a:latin typeface="Times New Roman" pitchFamily="18" charset="0"/>
                  <a:cs typeface="Times New Roman" pitchFamily="18" charset="0"/>
                </a:endParaRPr>
              </a:p>
              <a:p>
                <a:pPr marL="0" indent="0">
                  <a:buNone/>
                </a:pP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mẫu</a:t>
                </a:r>
                <a:r>
                  <a:rPr lang="en-US" sz="3200" dirty="0">
                    <a:latin typeface="Times New Roman" pitchFamily="18" charset="0"/>
                    <a:cs typeface="Times New Roman" pitchFamily="18" charset="0"/>
                  </a:rPr>
                  <a:t>: </a:t>
                </a:r>
                <a14:m>
                  <m:oMath xmlns:m="http://schemas.openxmlformats.org/officeDocument/2006/math">
                    <m:r>
                      <a:rPr lang="vi-VN" sz="3200" i="1">
                        <a:latin typeface="Cambria Math"/>
                      </a:rPr>
                      <m:t>𝑛</m:t>
                    </m:r>
                    <m:d>
                      <m:dPr>
                        <m:ctrlPr>
                          <a:rPr lang="en-US" sz="3200" i="1">
                            <a:latin typeface="Cambria Math"/>
                          </a:rPr>
                        </m:ctrlPr>
                      </m:dPr>
                      <m:e>
                        <m:r>
                          <a:rPr lang="vi-VN" sz="3200" i="1">
                            <a:latin typeface="Cambria Math"/>
                          </a:rPr>
                          <m:t>𝛺</m:t>
                        </m:r>
                      </m:e>
                    </m:d>
                    <m:r>
                      <a:rPr lang="vi-VN" sz="3200" i="1">
                        <a:latin typeface="Cambria Math"/>
                      </a:rPr>
                      <m:t>=</m:t>
                    </m:r>
                    <m:sSubSup>
                      <m:sSubSupPr>
                        <m:ctrlPr>
                          <a:rPr lang="en-US" sz="3200" i="1">
                            <a:latin typeface="Cambria Math"/>
                          </a:rPr>
                        </m:ctrlPr>
                      </m:sSubSupPr>
                      <m:e>
                        <m:r>
                          <a:rPr lang="vi-VN" sz="3200" i="1">
                            <a:latin typeface="Cambria Math"/>
                          </a:rPr>
                          <m:t>𝐶</m:t>
                        </m:r>
                      </m:e>
                      <m:sub>
                        <m:r>
                          <a:rPr lang="vi-VN" sz="3200" i="1">
                            <a:latin typeface="Cambria Math"/>
                          </a:rPr>
                          <m:t>10</m:t>
                        </m:r>
                      </m:sub>
                      <m:sup>
                        <m:r>
                          <a:rPr lang="vi-VN" sz="3200" i="1">
                            <a:latin typeface="Cambria Math"/>
                          </a:rPr>
                          <m:t>3</m:t>
                        </m:r>
                      </m:sup>
                    </m:sSubSup>
                    <m:r>
                      <a:rPr lang="vi-VN" sz="3200" i="1">
                        <a:latin typeface="Cambria Math"/>
                      </a:rPr>
                      <m:t>.</m:t>
                    </m:r>
                    <m:sSubSup>
                      <m:sSubSupPr>
                        <m:ctrlPr>
                          <a:rPr lang="en-US" sz="3200" i="1">
                            <a:latin typeface="Cambria Math"/>
                          </a:rPr>
                        </m:ctrlPr>
                      </m:sSubSupPr>
                      <m:e>
                        <m:r>
                          <a:rPr lang="vi-VN" sz="3200" i="1">
                            <a:latin typeface="Cambria Math"/>
                          </a:rPr>
                          <m:t>𝐶</m:t>
                        </m:r>
                      </m:e>
                      <m:sub>
                        <m:r>
                          <a:rPr lang="vi-VN" sz="3200" i="1">
                            <a:latin typeface="Cambria Math"/>
                          </a:rPr>
                          <m:t>10</m:t>
                        </m:r>
                      </m:sub>
                      <m:sup>
                        <m:r>
                          <a:rPr lang="vi-VN" sz="3200" i="1">
                            <a:latin typeface="Cambria Math"/>
                          </a:rPr>
                          <m:t>3</m:t>
                        </m:r>
                      </m:sup>
                    </m:sSubSup>
                    <m:r>
                      <a:rPr lang="vi-VN" sz="3200" i="1">
                        <a:latin typeface="Cambria Math"/>
                      </a:rPr>
                      <m:t>=</m:t>
                    </m:r>
                    <m:r>
                      <a:rPr lang="vi-VN" sz="3200" i="1">
                        <a:latin typeface="Cambria Math"/>
                      </a:rPr>
                      <m:t>14400</m:t>
                    </m:r>
                  </m:oMath>
                </a14:m>
                <a:r>
                  <a:rPr lang="en-US" sz="3200" dirty="0">
                    <a:latin typeface="Times New Roman" pitchFamily="18" charset="0"/>
                    <a:cs typeface="Times New Roman" pitchFamily="18" charset="0"/>
                  </a:rPr>
                  <a:t>.</a:t>
                </a:r>
              </a:p>
              <a:p>
                <a:pPr marL="0" indent="0">
                  <a:buNone/>
                </a:pP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14:m>
                  <m:oMath xmlns:m="http://schemas.openxmlformats.org/officeDocument/2006/math">
                    <m:r>
                      <a:rPr lang="vi-VN" sz="3200" i="1">
                        <a:latin typeface="Cambria Math"/>
                      </a:rPr>
                      <m:t>𝐴</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a:t>
                </a:r>
                <a:r>
                  <a:rPr lang="en-US" sz="3200" dirty="0">
                    <a:latin typeface="Times New Roman" pitchFamily="18" charset="0"/>
                    <a:cs typeface="Times New Roman" pitchFamily="18" charset="0"/>
                  </a:rPr>
                  <a:t> An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a:t>
                </a:r>
              </a:p>
              <a:p>
                <a:pPr marL="0" indent="0">
                  <a:buNone/>
                </a:pP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cả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An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14:m>
                  <m:oMath xmlns:m="http://schemas.openxmlformats.org/officeDocument/2006/math">
                    <m:r>
                      <a:rPr lang="vi-VN" sz="3200" i="1">
                        <a:latin typeface="Cambria Math"/>
                      </a:rPr>
                      <m:t>10</m:t>
                    </m:r>
                  </m:oMath>
                </a14:m>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a:t>
                </a:r>
              </a:p>
              <a:p>
                <a:pPr marL="0" indent="0">
                  <a:buNone/>
                </a:pPr>
                <a:r>
                  <a:rPr lang="fr-FR" sz="3200" dirty="0" err="1">
                    <a:latin typeface="Times New Roman" pitchFamily="18" charset="0"/>
                    <a:cs typeface="Times New Roman" pitchFamily="18" charset="0"/>
                  </a:rPr>
                  <a:t>Chọn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hai</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số</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còn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lại</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của</a:t>
                </a:r>
                <a:r>
                  <a:rPr lang="fr-FR" sz="3200" dirty="0">
                    <a:latin typeface="Times New Roman" pitchFamily="18" charset="0"/>
                    <a:cs typeface="Times New Roman" pitchFamily="18" charset="0"/>
                  </a:rPr>
                  <a:t> An là: </a:t>
                </a:r>
                <a14:m>
                  <m:oMath xmlns:m="http://schemas.openxmlformats.org/officeDocument/2006/math">
                    <m:sSubSup>
                      <m:sSubSupPr>
                        <m:ctrlPr>
                          <a:rPr lang="en-US" sz="3200" i="1">
                            <a:latin typeface="Cambria Math"/>
                          </a:rPr>
                        </m:ctrlPr>
                      </m:sSubSupPr>
                      <m:e>
                        <m:r>
                          <a:rPr lang="vi-VN" sz="3200" i="1">
                            <a:latin typeface="Cambria Math"/>
                          </a:rPr>
                          <m:t>𝐶</m:t>
                        </m:r>
                      </m:e>
                      <m:sub>
                        <m:r>
                          <a:rPr lang="vi-VN" sz="3200" i="1">
                            <a:latin typeface="Cambria Math"/>
                          </a:rPr>
                          <m:t>9</m:t>
                        </m:r>
                      </m:sub>
                      <m:sup>
                        <m:r>
                          <a:rPr lang="vi-VN" sz="3200" i="1">
                            <a:latin typeface="Cambria Math"/>
                          </a:rPr>
                          <m:t>2</m:t>
                        </m:r>
                      </m:sup>
                    </m:sSubSup>
                  </m:oMath>
                </a14:m>
                <a:r>
                  <a:rPr lang="fr-FR" sz="3200" dirty="0" smtClean="0">
                    <a:latin typeface="Times New Roman" pitchFamily="18" charset="0"/>
                    <a:cs typeface="Times New Roman" pitchFamily="18" charset="0"/>
                  </a:rPr>
                  <a:t> </a:t>
                </a:r>
                <a:r>
                  <a:rPr lang="fr-FR" sz="3200" dirty="0" err="1">
                    <a:latin typeface="Times New Roman" pitchFamily="18" charset="0"/>
                    <a:cs typeface="Times New Roman" pitchFamily="18" charset="0"/>
                  </a:rPr>
                  <a:t>cách</a:t>
                </a:r>
                <a:r>
                  <a:rPr lang="fr-FR"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marL="0" indent="0">
                  <a:buNone/>
                </a:pPr>
                <a:r>
                  <a:rPr lang="fr-FR" sz="3200" dirty="0" err="1">
                    <a:latin typeface="Times New Roman" pitchFamily="18" charset="0"/>
                    <a:cs typeface="Times New Roman" pitchFamily="18" charset="0"/>
                  </a:rPr>
                  <a:t>Chọn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hai</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số</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còn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lại</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của</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Bình</a:t>
                </a:r>
                <a:r>
                  <a:rPr lang="fr-FR" sz="3200" dirty="0">
                    <a:latin typeface="Times New Roman" pitchFamily="18" charset="0"/>
                    <a:cs typeface="Times New Roman" pitchFamily="18" charset="0"/>
                  </a:rPr>
                  <a:t> là: </a:t>
                </a:r>
                <a14:m>
                  <m:oMath xmlns:m="http://schemas.openxmlformats.org/officeDocument/2006/math">
                    <m:sSubSup>
                      <m:sSubSupPr>
                        <m:ctrlPr>
                          <a:rPr lang="en-US" sz="3200" i="1">
                            <a:latin typeface="Cambria Math"/>
                          </a:rPr>
                        </m:ctrlPr>
                      </m:sSubSupPr>
                      <m:e>
                        <m:r>
                          <a:rPr lang="vi-VN" sz="3200" i="1">
                            <a:latin typeface="Cambria Math"/>
                          </a:rPr>
                          <m:t>𝐶</m:t>
                        </m:r>
                      </m:e>
                      <m:sub>
                        <m:r>
                          <a:rPr lang="vi-VN" sz="3200" i="1">
                            <a:latin typeface="Cambria Math"/>
                          </a:rPr>
                          <m:t>7</m:t>
                        </m:r>
                      </m:sub>
                      <m:sup>
                        <m:r>
                          <a:rPr lang="vi-VN" sz="3200" i="1">
                            <a:latin typeface="Cambria Math"/>
                          </a:rPr>
                          <m:t>2</m:t>
                        </m:r>
                      </m:sup>
                    </m:sSubSup>
                  </m:oMath>
                </a14:m>
                <a:r>
                  <a:rPr lang="fr-FR" sz="3200" dirty="0" smtClean="0">
                    <a:latin typeface="Times New Roman" pitchFamily="18" charset="0"/>
                    <a:cs typeface="Times New Roman" pitchFamily="18" charset="0"/>
                  </a:rPr>
                  <a:t> </a:t>
                </a:r>
                <a:r>
                  <a:rPr lang="fr-FR" sz="3200" dirty="0" err="1">
                    <a:latin typeface="Times New Roman" pitchFamily="18" charset="0"/>
                    <a:cs typeface="Times New Roman" pitchFamily="18" charset="0"/>
                  </a:rPr>
                  <a:t>cách</a:t>
                </a:r>
                <a:r>
                  <a:rPr lang="fr-FR" sz="3200">
                    <a:latin typeface="Times New Roman" pitchFamily="18" charset="0"/>
                    <a:cs typeface="Times New Roman" pitchFamily="18" charset="0"/>
                  </a:rPr>
                  <a:t>. </a:t>
                </a:r>
                <a:endParaRPr lang="fr-FR" sz="3200" smtClean="0">
                  <a:latin typeface="Times New Roman" pitchFamily="18" charset="0"/>
                  <a:cs typeface="Times New Roman" pitchFamily="18" charset="0"/>
                </a:endParaRPr>
              </a:p>
              <a:p>
                <a:pPr marL="0" indent="0">
                  <a:buNone/>
                </a:pPr>
                <a:r>
                  <a:rPr lang="en-US" sz="3200" smtClean="0">
                    <a:latin typeface="Times New Roman" pitchFamily="18" charset="0"/>
                    <a:cs typeface="Times New Roman" pitchFamily="18" charset="0"/>
                  </a:rPr>
                  <a:t>Vậy</a:t>
                </a:r>
                <a:r>
                  <a:rPr lang="en-US" sz="3200" dirty="0">
                    <a:latin typeface="Times New Roman" pitchFamily="18" charset="0"/>
                    <a:cs typeface="Times New Roman" pitchFamily="18" charset="0"/>
                  </a:rPr>
                  <a:t>: </a:t>
                </a:r>
                <a14:m>
                  <m:oMath xmlns:m="http://schemas.openxmlformats.org/officeDocument/2006/math">
                    <m:r>
                      <a:rPr lang="vi-VN" sz="3200" i="1">
                        <a:latin typeface="Cambria Math"/>
                      </a:rPr>
                      <m:t>𝑛</m:t>
                    </m:r>
                    <m:d>
                      <m:dPr>
                        <m:ctrlPr>
                          <a:rPr lang="en-US" sz="3200" i="1">
                            <a:latin typeface="Cambria Math"/>
                          </a:rPr>
                        </m:ctrlPr>
                      </m:dPr>
                      <m:e>
                        <m:r>
                          <a:rPr lang="vi-VN" sz="3200" i="1">
                            <a:latin typeface="Cambria Math"/>
                          </a:rPr>
                          <m:t>𝐴</m:t>
                        </m:r>
                      </m:e>
                    </m:d>
                    <m:r>
                      <a:rPr lang="vi-VN" sz="3200" i="1">
                        <a:latin typeface="Cambria Math"/>
                      </a:rPr>
                      <m:t>=</m:t>
                    </m:r>
                    <m:r>
                      <a:rPr lang="vi-VN" sz="3200" i="1">
                        <a:latin typeface="Cambria Math"/>
                      </a:rPr>
                      <m:t>10</m:t>
                    </m:r>
                    <m:r>
                      <a:rPr lang="vi-VN" sz="3200" i="1">
                        <a:latin typeface="Cambria Math"/>
                      </a:rPr>
                      <m:t>.</m:t>
                    </m:r>
                    <m:r>
                      <a:rPr lang="vi-VN" sz="3200" i="1">
                        <a:latin typeface="Cambria Math"/>
                      </a:rPr>
                      <m:t>1</m:t>
                    </m:r>
                    <m:r>
                      <a:rPr lang="vi-VN" sz="3200" i="1">
                        <a:latin typeface="Cambria Math"/>
                      </a:rPr>
                      <m:t>.</m:t>
                    </m:r>
                    <m:sSubSup>
                      <m:sSubSupPr>
                        <m:ctrlPr>
                          <a:rPr lang="en-US" sz="3200" i="1">
                            <a:latin typeface="Cambria Math"/>
                          </a:rPr>
                        </m:ctrlPr>
                      </m:sSubSupPr>
                      <m:e>
                        <m:r>
                          <a:rPr lang="vi-VN" sz="3200" i="1">
                            <a:latin typeface="Cambria Math"/>
                          </a:rPr>
                          <m:t>𝐶</m:t>
                        </m:r>
                      </m:e>
                      <m:sub>
                        <m:r>
                          <a:rPr lang="vi-VN" sz="3200" i="1">
                            <a:latin typeface="Cambria Math"/>
                          </a:rPr>
                          <m:t>9</m:t>
                        </m:r>
                      </m:sub>
                      <m:sup>
                        <m:r>
                          <a:rPr lang="vi-VN" sz="3200" i="1">
                            <a:latin typeface="Cambria Math"/>
                          </a:rPr>
                          <m:t>2</m:t>
                        </m:r>
                      </m:sup>
                    </m:sSubSup>
                    <m:r>
                      <a:rPr lang="vi-VN" sz="3200" i="1">
                        <a:latin typeface="Cambria Math"/>
                      </a:rPr>
                      <m:t>.</m:t>
                    </m:r>
                    <m:sSubSup>
                      <m:sSubSupPr>
                        <m:ctrlPr>
                          <a:rPr lang="en-US" sz="3200" i="1">
                            <a:latin typeface="Cambria Math"/>
                          </a:rPr>
                        </m:ctrlPr>
                      </m:sSubSupPr>
                      <m:e>
                        <m:r>
                          <a:rPr lang="vi-VN" sz="3200" i="1">
                            <a:latin typeface="Cambria Math"/>
                          </a:rPr>
                          <m:t>𝐶</m:t>
                        </m:r>
                      </m:e>
                      <m:sub>
                        <m:r>
                          <a:rPr lang="vi-VN" sz="3200" i="1">
                            <a:latin typeface="Cambria Math"/>
                          </a:rPr>
                          <m:t>7</m:t>
                        </m:r>
                      </m:sub>
                      <m:sup>
                        <m:r>
                          <a:rPr lang="vi-VN" sz="3200" i="1">
                            <a:latin typeface="Cambria Math"/>
                          </a:rPr>
                          <m:t>2</m:t>
                        </m:r>
                      </m:sup>
                    </m:sSubSup>
                    <m:r>
                      <a:rPr lang="vi-VN" sz="3200" i="1">
                        <a:latin typeface="Cambria Math"/>
                      </a:rPr>
                      <m:t>=</m:t>
                    </m:r>
                    <m:r>
                      <a:rPr lang="vi-VN" sz="3200" i="1">
                        <a:latin typeface="Cambria Math"/>
                      </a:rPr>
                      <m:t>7560</m:t>
                    </m:r>
                    <m:r>
                      <a:rPr lang="vi-VN" sz="3200" i="1">
                        <a:latin typeface="Cambria Math"/>
                      </a:rPr>
                      <m:t>⇒</m:t>
                    </m:r>
                    <m:r>
                      <a:rPr lang="vi-VN" sz="3200" i="1">
                        <a:latin typeface="Cambria Math"/>
                      </a:rPr>
                      <m:t>𝑃</m:t>
                    </m:r>
                    <m:d>
                      <m:dPr>
                        <m:ctrlPr>
                          <a:rPr lang="en-US" sz="3200" i="1">
                            <a:latin typeface="Cambria Math"/>
                          </a:rPr>
                        </m:ctrlPr>
                      </m:dPr>
                      <m:e>
                        <m:r>
                          <a:rPr lang="vi-VN" sz="3200" i="1">
                            <a:latin typeface="Cambria Math"/>
                          </a:rPr>
                          <m:t>𝐴</m:t>
                        </m:r>
                      </m:e>
                    </m:d>
                    <m:r>
                      <a:rPr lang="vi-VN" sz="3200" i="1">
                        <a:latin typeface="Cambria Math"/>
                      </a:rPr>
                      <m:t>=</m:t>
                    </m:r>
                    <m:f>
                      <m:fPr>
                        <m:ctrlPr>
                          <a:rPr lang="en-US" sz="3200" i="1">
                            <a:latin typeface="Cambria Math"/>
                          </a:rPr>
                        </m:ctrlPr>
                      </m:fPr>
                      <m:num>
                        <m:r>
                          <a:rPr lang="vi-VN" sz="3200" i="1">
                            <a:latin typeface="Cambria Math"/>
                          </a:rPr>
                          <m:t>21</m:t>
                        </m:r>
                      </m:num>
                      <m:den>
                        <m:r>
                          <a:rPr lang="vi-VN" sz="3200" i="1">
                            <a:latin typeface="Cambria Math"/>
                          </a:rPr>
                          <m:t>40</m:t>
                        </m:r>
                      </m:den>
                    </m:f>
                  </m:oMath>
                </a14:m>
                <a:endParaRPr lang="en-US" sz="3200" dirty="0">
                  <a:latin typeface="Times New Roman" pitchFamily="18" charset="0"/>
                  <a:cs typeface="Times New Roman" pitchFamily="18" charset="0"/>
                </a:endParaRPr>
              </a:p>
              <a:p>
                <a:pPr marL="0" lvl="0" indent="0">
                  <a:buNone/>
                </a:pPr>
                <a:endParaRPr lang="en-US" sz="3200" b="0" i="0" u="none" strike="noStrike" baseline="0" dirty="0">
                  <a:solidFill>
                    <a:srgbClr val="000000"/>
                  </a:solidFill>
                  <a:latin typeface="Times New Roman" pitchFamily="18" charset="0"/>
                  <a:cs typeface="Times New Roman" pitchFamily="18" charset="0"/>
                </a:endParaRPr>
              </a:p>
            </p:txBody>
          </p:sp>
        </mc:Choice>
        <mc:Fallback>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182451"/>
                <a:ext cx="11980102" cy="6807896"/>
              </a:xfrm>
              <a:blipFill rotWithShape="1">
                <a:blip r:embed="rId2"/>
                <a:stretch>
                  <a:fillRect l="-1323" t="-1970" r="-356" b="-895"/>
                </a:stretch>
              </a:blipFill>
            </p:spPr>
            <p:txBody>
              <a:bodyPr/>
              <a:lstStyle/>
              <a:p>
                <a:r>
                  <a:rPr lang="en-US">
                    <a:noFill/>
                  </a:rPr>
                  <a:t> </a:t>
                </a:r>
              </a:p>
            </p:txBody>
          </p:sp>
        </mc:Fallback>
      </mc:AlternateContent>
      <p:sp>
        <p:nvSpPr>
          <p:cNvPr id="4" name="Oval 3"/>
          <p:cNvSpPr/>
          <p:nvPr/>
        </p:nvSpPr>
        <p:spPr>
          <a:xfrm>
            <a:off x="10734943" y="171252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xmlns="" id="{443E7128-81FF-4191-A928-655237246425}"/>
                  </a:ext>
                </a:extLst>
              </p:cNvPr>
              <p:cNvSpPr>
                <a:spLocks noGrp="1"/>
              </p:cNvSpPr>
              <p:nvPr>
                <p:ph type="body" idx="1"/>
              </p:nvPr>
            </p:nvSpPr>
            <p:spPr>
              <a:xfrm>
                <a:off x="211898" y="182451"/>
                <a:ext cx="11980102" cy="6807896"/>
              </a:xfrm>
            </p:spPr>
            <p:txBody>
              <a:bodyPr>
                <a:noAutofit/>
              </a:bodyPr>
              <a:lstStyle/>
              <a:p>
                <a:pPr marL="0" lvl="0" indent="0">
                  <a:buNone/>
                </a:pPr>
                <a:r>
                  <a:rPr lang="en-US" sz="3200" b="1" dirty="0">
                    <a:solidFill>
                      <a:srgbClr val="0000FF"/>
                    </a:solidFill>
                    <a:latin typeface="Times New Roman" pitchFamily="18" charset="0"/>
                    <a:cs typeface="Times New Roman" pitchFamily="18" charset="0"/>
                  </a:rPr>
                  <a:t>Câu </a:t>
                </a:r>
                <a:r>
                  <a:rPr lang="en-US" sz="3200" b="1">
                    <a:solidFill>
                      <a:srgbClr val="0000FF"/>
                    </a:solidFill>
                    <a:latin typeface="Times New Roman" pitchFamily="18" charset="0"/>
                    <a:cs typeface="Times New Roman" pitchFamily="18" charset="0"/>
                  </a:rPr>
                  <a:t>3: </a:t>
                </a:r>
                <a:r>
                  <a:rPr lang="en-US" sz="3200">
                    <a:latin typeface="Times New Roman" pitchFamily="18" charset="0"/>
                    <a:cs typeface="Times New Roman" pitchFamily="18" charset="0"/>
                  </a:rPr>
                  <a:t>Có </a:t>
                </a:r>
                <a:r>
                  <a:rPr lang="en-US" sz="3200" dirty="0">
                    <a:latin typeface="Times New Roman" pitchFamily="18" charset="0"/>
                    <a:cs typeface="Times New Roman" pitchFamily="18" charset="0"/>
                  </a:rPr>
                  <a:t>4 </a:t>
                </a:r>
                <a:r>
                  <a:rPr lang="en-US" sz="3200" dirty="0" err="1">
                    <a:latin typeface="Times New Roman" pitchFamily="18" charset="0"/>
                    <a:cs typeface="Times New Roman" pitchFamily="18" charset="0"/>
                  </a:rPr>
                  <a:t>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khách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bước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gồm</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toa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khách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độc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lập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xác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suất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đê</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toa</a:t>
                </a:r>
                <a:r>
                  <a:rPr lang="en-US" sz="3200" dirty="0">
                    <a:latin typeface="Times New Roman" pitchFamily="18" charset="0"/>
                    <a:cs typeface="Times New Roman" pitchFamily="18" charset="0"/>
                  </a:rPr>
                  <a:t> có 3 </a:t>
                </a:r>
                <a:r>
                  <a:rPr lang="en-US" sz="3200" dirty="0" err="1">
                    <a:latin typeface="Times New Roman" pitchFamily="18" charset="0"/>
                    <a:cs typeface="Times New Roman" pitchFamily="18" charset="0"/>
                  </a:rPr>
                  <a:t>người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toa</a:t>
                </a:r>
                <a:r>
                  <a:rPr lang="en-US" sz="3200" dirty="0">
                    <a:latin typeface="Times New Roman" pitchFamily="18" charset="0"/>
                    <a:cs typeface="Times New Roman" pitchFamily="18" charset="0"/>
                  </a:rPr>
                  <a:t> có 1 </a:t>
                </a:r>
                <a:r>
                  <a:rPr lang="en-US" sz="3200" dirty="0" err="1">
                    <a:latin typeface="Times New Roman" pitchFamily="18" charset="0"/>
                    <a:cs typeface="Times New Roman" pitchFamily="18" charset="0"/>
                  </a:rPr>
                  <a:t>người</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toa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còn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có </a:t>
                </a:r>
                <a:r>
                  <a:rPr lang="en-US" sz="3200" dirty="0" err="1">
                    <a:latin typeface="Times New Roman" pitchFamily="18" charset="0"/>
                    <a:cs typeface="Times New Roman" pitchFamily="18" charset="0"/>
                  </a:rPr>
                  <a:t>ai</a:t>
                </a:r>
                <a:r>
                  <a:rPr lang="en-US" sz="3200" dirty="0">
                    <a:latin typeface="Times New Roman" pitchFamily="18" charset="0"/>
                    <a:cs typeface="Times New Roman" pitchFamily="18" charset="0"/>
                  </a:rPr>
                  <a:t>. </a:t>
                </a:r>
              </a:p>
              <a:p>
                <a:pPr marL="0" lvl="0" indent="0" algn="ctr">
                  <a:buNone/>
                </a:pPr>
                <a:r>
                  <a:rPr lang="en-US" sz="3200" b="1" dirty="0" smtClean="0">
                    <a:solidFill>
                      <a:srgbClr val="0000CC"/>
                    </a:solidFill>
                    <a:latin typeface="Times New Roman" pitchFamily="18" charset="0"/>
                    <a:cs typeface="Times New Roman" pitchFamily="18" charset="0"/>
                  </a:rPr>
                  <a:t>A</a:t>
                </a:r>
                <a:r>
                  <a:rPr lang="en-US" sz="3200" b="1" dirty="0">
                    <a:solidFill>
                      <a:srgbClr val="0000CC"/>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3</m:t>
                        </m:r>
                      </m:num>
                      <m:den>
                        <m:r>
                          <a:rPr lang="en-US" sz="3200" b="0" i="1" smtClean="0">
                            <a:latin typeface="Cambria Math"/>
                          </a:rPr>
                          <m:t>16</m:t>
                        </m:r>
                      </m:den>
                    </m:f>
                  </m:oMath>
                </a14:m>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b="1" dirty="0">
                    <a:solidFill>
                      <a:srgbClr val="0000CC"/>
                    </a:solidFill>
                    <a:latin typeface="Times New Roman" pitchFamily="18" charset="0"/>
                    <a:cs typeface="Times New Roman" pitchFamily="18" charset="0"/>
                  </a:rPr>
                  <a:t>B.</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7</m:t>
                        </m:r>
                      </m:num>
                      <m:den>
                        <m:r>
                          <a:rPr lang="en-US" sz="3200" b="0" i="1" smtClean="0">
                            <a:latin typeface="Cambria Math"/>
                          </a:rPr>
                          <m:t>16</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en-US" sz="3200" b="1" dirty="0">
                    <a:solidFill>
                      <a:srgbClr val="0000CC"/>
                    </a:solidFill>
                    <a:latin typeface="Times New Roman" pitchFamily="18" charset="0"/>
                    <a:cs typeface="Times New Roman" pitchFamily="18" charset="0"/>
                  </a:rPr>
                  <a:t>C. </a:t>
                </a:r>
                <a14:m>
                  <m:oMath xmlns:m="http://schemas.openxmlformats.org/officeDocument/2006/math">
                    <m:f>
                      <m:fPr>
                        <m:ctrlPr>
                          <a:rPr lang="en-US" sz="3200" i="1">
                            <a:latin typeface="Cambria Math"/>
                          </a:rPr>
                        </m:ctrlPr>
                      </m:fPr>
                      <m:num>
                        <m:r>
                          <a:rPr lang="en-US" sz="3200" b="0" i="1" smtClean="0">
                            <a:latin typeface="Cambria Math"/>
                          </a:rPr>
                          <m:t>1</m:t>
                        </m:r>
                      </m:num>
                      <m:den>
                        <m:r>
                          <a:rPr lang="en-US" sz="3200" b="0" i="1" smtClean="0">
                            <a:latin typeface="Cambria Math"/>
                          </a:rPr>
                          <m:t>8</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en-US" sz="3200" b="1" dirty="0">
                    <a:solidFill>
                      <a:srgbClr val="0000CC"/>
                    </a:solidFill>
                    <a:latin typeface="Times New Roman" pitchFamily="18" charset="0"/>
                    <a:cs typeface="Times New Roman" pitchFamily="18" charset="0"/>
                  </a:rPr>
                  <a:t>D. </a:t>
                </a:r>
                <a14:m>
                  <m:oMath xmlns:m="http://schemas.openxmlformats.org/officeDocument/2006/math">
                    <m:f>
                      <m:fPr>
                        <m:ctrlPr>
                          <a:rPr lang="en-US" sz="3200" i="1">
                            <a:latin typeface="Cambria Math"/>
                          </a:rPr>
                        </m:ctrlPr>
                      </m:fPr>
                      <m:num>
                        <m:r>
                          <a:rPr lang="en-US" sz="3200" b="0" i="1" smtClean="0">
                            <a:latin typeface="Cambria Math"/>
                          </a:rPr>
                          <m:t>5</m:t>
                        </m:r>
                      </m:num>
                      <m:den>
                        <m:r>
                          <a:rPr lang="en-US" sz="3200" b="0" i="1" smtClean="0">
                            <a:latin typeface="Cambria Math"/>
                          </a:rPr>
                          <m:t>16</m:t>
                        </m:r>
                      </m:den>
                    </m:f>
                  </m:oMath>
                </a14:m>
                <a:r>
                  <a:rPr lang="en-US" sz="3200" dirty="0">
                    <a:latin typeface="Times New Roman" pitchFamily="18" charset="0"/>
                    <a:cs typeface="Times New Roman" pitchFamily="18" charset="0"/>
                  </a:rPr>
                  <a:t>.</a:t>
                </a:r>
                <a:endParaRPr lang="en-US" sz="3200" b="1" dirty="0" smtClean="0">
                  <a:solidFill>
                    <a:srgbClr val="0000FF"/>
                  </a:solidFill>
                  <a:latin typeface="Times New Roman" pitchFamily="18" charset="0"/>
                  <a:cs typeface="Times New Roman" pitchFamily="18" charset="0"/>
                </a:endParaRPr>
              </a:p>
              <a:p>
                <a:pPr marL="0" lvl="0" indent="0">
                  <a:buNone/>
                </a:pPr>
                <a:r>
                  <a:rPr lang="en-US" sz="3200" b="1" dirty="0" err="1" smtClean="0">
                    <a:solidFill>
                      <a:srgbClr val="0000FF"/>
                    </a:solidFill>
                    <a:latin typeface="Times New Roman" pitchFamily="18" charset="0"/>
                    <a:cs typeface="Times New Roman" pitchFamily="18" charset="0"/>
                  </a:rPr>
                  <a:t>Lời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giải</a:t>
                </a:r>
                <a:endParaRPr lang="en-US" sz="3200" b="1" dirty="0" smtClean="0">
                  <a:solidFill>
                    <a:srgbClr val="0000FF"/>
                  </a:solidFill>
                  <a:latin typeface="Times New Roman" pitchFamily="18" charset="0"/>
                  <a:cs typeface="Times New Roman" pitchFamily="18" charset="0"/>
                </a:endParaRPr>
              </a:p>
              <a:p>
                <a:pPr marL="0" indent="0">
                  <a:buNone/>
                </a:pP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mẫu</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𝑛</m:t>
                    </m:r>
                    <m:d>
                      <m:dPr>
                        <m:ctrlPr>
                          <a:rPr lang="en-US" sz="3200" i="1">
                            <a:latin typeface="Cambria Math"/>
                          </a:rPr>
                        </m:ctrlPr>
                      </m:dPr>
                      <m:e>
                        <m:r>
                          <a:rPr lang="en-US" sz="3200" i="1">
                            <a:latin typeface="Cambria Math"/>
                          </a:rPr>
                          <m:t>𝛺</m:t>
                        </m:r>
                      </m:e>
                    </m:d>
                    <m:r>
                      <a:rPr lang="en-US" sz="3200" i="1">
                        <a:latin typeface="Cambria Math"/>
                      </a:rPr>
                      <m:t>=</m:t>
                    </m:r>
                    <m:r>
                      <a:rPr lang="en-US" sz="3200" i="1">
                        <a:latin typeface="Cambria Math"/>
                      </a:rPr>
                      <m:t>4</m:t>
                    </m:r>
                    <m:r>
                      <a:rPr lang="en-US" sz="3200" i="1">
                        <a:latin typeface="Cambria Math"/>
                      </a:rPr>
                      <m:t>.</m:t>
                    </m:r>
                    <m:r>
                      <a:rPr lang="en-US" sz="3200" i="1">
                        <a:latin typeface="Cambria Math"/>
                      </a:rPr>
                      <m:t>4</m:t>
                    </m:r>
                    <m:r>
                      <a:rPr lang="en-US" sz="3200" i="1">
                        <a:latin typeface="Cambria Math"/>
                      </a:rPr>
                      <m:t>.</m:t>
                    </m:r>
                    <m:r>
                      <a:rPr lang="en-US" sz="3200" i="1">
                        <a:latin typeface="Cambria Math"/>
                      </a:rPr>
                      <m:t>4</m:t>
                    </m:r>
                    <m:r>
                      <a:rPr lang="en-US" sz="3200" i="1">
                        <a:latin typeface="Cambria Math"/>
                      </a:rPr>
                      <m:t>.</m:t>
                    </m:r>
                    <m:r>
                      <a:rPr lang="en-US" sz="3200" i="1">
                        <a:latin typeface="Cambria Math"/>
                      </a:rPr>
                      <m:t>4</m:t>
                    </m:r>
                    <m:r>
                      <a:rPr lang="en-US" sz="3200" i="1">
                        <a:latin typeface="Cambria Math"/>
                      </a:rPr>
                      <m:t>=</m:t>
                    </m:r>
                    <m:r>
                      <a:rPr lang="en-US" sz="3200" i="1">
                        <a:latin typeface="Cambria Math"/>
                      </a:rPr>
                      <m:t>256</m:t>
                    </m:r>
                  </m:oMath>
                </a14:m>
                <a:endParaRPr lang="en-US" sz="3200" dirty="0">
                  <a:latin typeface="Times New Roman" pitchFamily="18" charset="0"/>
                  <a:cs typeface="Times New Roman" pitchFamily="18" charset="0"/>
                </a:endParaRPr>
              </a:p>
              <a:p>
                <a:pPr marL="0" indent="0">
                  <a:buNone/>
                </a:pPr>
                <a:r>
                  <a:rPr lang="en-US" sz="3200" dirty="0" err="1">
                    <a:latin typeface="Times New Roman" pitchFamily="18" charset="0"/>
                    <a:cs typeface="Times New Roman" pitchFamily="18" charset="0"/>
                  </a:rPr>
                  <a:t>Chọn</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toa</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xếp</a:t>
                </a:r>
                <a:r>
                  <a:rPr lang="en-US" sz="3200" dirty="0">
                    <a:latin typeface="Times New Roman" pitchFamily="18" charset="0"/>
                    <a:cs typeface="Times New Roman" pitchFamily="18" charset="0"/>
                  </a:rPr>
                  <a:t> 3 </a:t>
                </a:r>
                <a:r>
                  <a:rPr lang="en-US" sz="3200" dirty="0" err="1">
                    <a:latin typeface="Times New Roman" pitchFamily="18" charset="0"/>
                    <a:cs typeface="Times New Roman" pitchFamily="18" charset="0"/>
                  </a:rPr>
                  <a:t>người</a:t>
                </a:r>
                <a:r>
                  <a:rPr lang="en-US" sz="3200" dirty="0">
                    <a:latin typeface="Times New Roman" pitchFamily="18" charset="0"/>
                    <a:cs typeface="Times New Roman" pitchFamily="18" charset="0"/>
                  </a:rPr>
                  <a:t> có 4 </a:t>
                </a:r>
                <a:r>
                  <a:rPr lang="en-US" sz="3200" dirty="0" err="1">
                    <a:latin typeface="Times New Roman" pitchFamily="18" charset="0"/>
                    <a:cs typeface="Times New Roman" pitchFamily="18" charset="0"/>
                  </a:rPr>
                  <a:t>cách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chọn</a:t>
                </a:r>
                <a:endParaRPr lang="en-US" sz="3200" dirty="0">
                  <a:latin typeface="Times New Roman" pitchFamily="18" charset="0"/>
                  <a:cs typeface="Times New Roman" pitchFamily="18" charset="0"/>
                </a:endParaRPr>
              </a:p>
              <a:p>
                <a:pPr marL="0" indent="0">
                  <a:buNone/>
                </a:pPr>
                <a:r>
                  <a:rPr lang="en-US" sz="3200" dirty="0" err="1">
                    <a:latin typeface="Times New Roman" pitchFamily="18" charset="0"/>
                    <a:cs typeface="Times New Roman" pitchFamily="18" charset="0"/>
                  </a:rPr>
                  <a:t>Xếp</a:t>
                </a:r>
                <a:r>
                  <a:rPr lang="en-US" sz="3200" dirty="0">
                    <a:latin typeface="Times New Roman" pitchFamily="18" charset="0"/>
                    <a:cs typeface="Times New Roman" pitchFamily="18" charset="0"/>
                  </a:rPr>
                  <a:t> 3 </a:t>
                </a:r>
                <a:r>
                  <a:rPr lang="en-US" sz="3200" dirty="0" err="1">
                    <a:latin typeface="Times New Roman" pitchFamily="18" charset="0"/>
                    <a:cs typeface="Times New Roman" pitchFamily="18" charset="0"/>
                  </a:rPr>
                  <a:t>người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vào</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toa</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đo</a:t>
                </a:r>
                <a:r>
                  <a:rPr lang="en-US" sz="3200" dirty="0">
                    <a:latin typeface="Times New Roman" pitchFamily="18" charset="0"/>
                    <a:cs typeface="Times New Roman" pitchFamily="18" charset="0"/>
                  </a:rPr>
                  <a:t>́ có: </a:t>
                </a:r>
                <a14:m>
                  <m:oMath xmlns:m="http://schemas.openxmlformats.org/officeDocument/2006/math">
                    <m:sSubSup>
                      <m:sSubSupPr>
                        <m:ctrlPr>
                          <a:rPr lang="en-US" sz="3200" i="1">
                            <a:latin typeface="Cambria Math"/>
                          </a:rPr>
                        </m:ctrlPr>
                      </m:sSubSupPr>
                      <m:e>
                        <m:r>
                          <a:rPr lang="en-US" sz="3200" i="1">
                            <a:latin typeface="Cambria Math"/>
                          </a:rPr>
                          <m:t>𝐶</m:t>
                        </m:r>
                      </m:e>
                      <m:sub>
                        <m:r>
                          <a:rPr lang="en-US" sz="3200" i="1">
                            <a:latin typeface="Cambria Math"/>
                          </a:rPr>
                          <m:t>4</m:t>
                        </m:r>
                      </m:sub>
                      <m:sup>
                        <m:r>
                          <a:rPr lang="en-US" sz="3200" i="1">
                            <a:latin typeface="Cambria Math"/>
                          </a:rPr>
                          <m:t>3</m:t>
                        </m:r>
                      </m:sup>
                    </m:sSubSup>
                    <m:r>
                      <a:rPr lang="en-US" sz="3200" i="1">
                        <a:latin typeface="Cambria Math"/>
                      </a:rPr>
                      <m:t>=</m:t>
                    </m:r>
                    <m:r>
                      <a:rPr lang="en-US" sz="3200" i="1">
                        <a:latin typeface="Cambria Math"/>
                      </a:rPr>
                      <m:t>4</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cách</a:t>
                </a:r>
                <a:endParaRPr lang="en-US" sz="3200" dirty="0">
                  <a:latin typeface="Times New Roman" pitchFamily="18" charset="0"/>
                  <a:cs typeface="Times New Roman" pitchFamily="18" charset="0"/>
                </a:endParaRPr>
              </a:p>
              <a:p>
                <a:pPr marL="0" indent="0">
                  <a:buNone/>
                </a:pPr>
                <a:r>
                  <a:rPr lang="en-US" sz="3200" dirty="0" err="1">
                    <a:latin typeface="Times New Roman" pitchFamily="18" charset="0"/>
                    <a:cs typeface="Times New Roman" pitchFamily="18" charset="0"/>
                  </a:rPr>
                  <a:t>Chọn</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toa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xếp</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người</a:t>
                </a:r>
                <a:r>
                  <a:rPr lang="en-US" sz="3200" dirty="0">
                    <a:latin typeface="Times New Roman" pitchFamily="18" charset="0"/>
                    <a:cs typeface="Times New Roman" pitchFamily="18" charset="0"/>
                  </a:rPr>
                  <a:t> có 3 </a:t>
                </a:r>
                <a:r>
                  <a:rPr lang="en-US" sz="3200" dirty="0" err="1">
                    <a:latin typeface="Times New Roman" pitchFamily="18" charset="0"/>
                    <a:cs typeface="Times New Roman" pitchFamily="18" charset="0"/>
                  </a:rPr>
                  <a:t>cách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chọn</a:t>
                </a:r>
                <a:endParaRPr lang="en-US" sz="3200" dirty="0">
                  <a:latin typeface="Times New Roman" pitchFamily="18" charset="0"/>
                  <a:cs typeface="Times New Roman" pitchFamily="18" charset="0"/>
                </a:endParaRPr>
              </a:p>
              <a:p>
                <a:pPr marL="0" indent="0">
                  <a:buNone/>
                </a:pPr>
                <a:r>
                  <a:rPr lang="en-US" sz="3200" dirty="0" err="1">
                    <a:latin typeface="Times New Roman" pitchFamily="18" charset="0"/>
                    <a:cs typeface="Times New Roman" pitchFamily="18" charset="0"/>
                  </a:rPr>
                  <a:t>Tổng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mãn</a:t>
                </a:r>
                <a:r>
                  <a:rPr lang="en-US" sz="3200" dirty="0">
                    <a:latin typeface="Times New Roman" pitchFamily="18" charset="0"/>
                    <a:cs typeface="Times New Roman" pitchFamily="18" charset="0"/>
                  </a:rPr>
                  <a:t> là: </a:t>
                </a:r>
                <a14:m>
                  <m:oMath xmlns:m="http://schemas.openxmlformats.org/officeDocument/2006/math">
                    <m:r>
                      <a:rPr lang="en-US" sz="3200" i="1">
                        <a:latin typeface="Cambria Math"/>
                      </a:rPr>
                      <m:t>𝑛</m:t>
                    </m:r>
                    <m:d>
                      <m:dPr>
                        <m:ctrlPr>
                          <a:rPr lang="en-US" sz="3200" i="1">
                            <a:latin typeface="Cambria Math"/>
                          </a:rPr>
                        </m:ctrlPr>
                      </m:dPr>
                      <m:e>
                        <m:r>
                          <a:rPr lang="en-US" sz="3200" i="1">
                            <a:latin typeface="Cambria Math"/>
                          </a:rPr>
                          <m:t>𝐴</m:t>
                        </m:r>
                      </m:e>
                    </m:d>
                    <m:r>
                      <a:rPr lang="en-US" sz="3200" i="1">
                        <a:latin typeface="Cambria Math"/>
                      </a:rPr>
                      <m:t>=</m:t>
                    </m:r>
                    <m:r>
                      <a:rPr lang="en-US" sz="3200" i="1">
                        <a:latin typeface="Cambria Math"/>
                      </a:rPr>
                      <m:t>4</m:t>
                    </m:r>
                    <m:r>
                      <a:rPr lang="en-US" sz="3200" i="1">
                        <a:latin typeface="Cambria Math"/>
                      </a:rPr>
                      <m:t>.</m:t>
                    </m:r>
                    <m:r>
                      <a:rPr lang="en-US" sz="3200" i="1">
                        <a:latin typeface="Cambria Math"/>
                      </a:rPr>
                      <m:t>4</m:t>
                    </m:r>
                    <m:r>
                      <a:rPr lang="en-US" sz="3200" i="1">
                        <a:latin typeface="Cambria Math"/>
                      </a:rPr>
                      <m:t>.</m:t>
                    </m:r>
                    <m:r>
                      <a:rPr lang="en-US" sz="3200" i="1">
                        <a:latin typeface="Cambria Math"/>
                      </a:rPr>
                      <m:t>3</m:t>
                    </m:r>
                    <m:r>
                      <a:rPr lang="en-US" sz="3200" i="1">
                        <a:latin typeface="Cambria Math"/>
                      </a:rPr>
                      <m:t>=</m:t>
                    </m:r>
                    <m:r>
                      <a:rPr lang="en-US" sz="3200" i="1">
                        <a:latin typeface="Cambria Math"/>
                      </a:rPr>
                      <m:t>48</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cách</a:t>
                </a:r>
                <a:endParaRPr lang="en-US" sz="3200" dirty="0">
                  <a:latin typeface="Times New Roman" pitchFamily="18" charset="0"/>
                  <a:cs typeface="Times New Roman" pitchFamily="18" charset="0"/>
                </a:endParaRPr>
              </a:p>
              <a:p>
                <a:pPr marL="0" indent="0">
                  <a:buNone/>
                </a:pPr>
                <a:r>
                  <a:rPr lang="en-US" sz="3200" dirty="0" err="1">
                    <a:latin typeface="Times New Roman" pitchFamily="18" charset="0"/>
                    <a:cs typeface="Times New Roman" pitchFamily="18" charset="0"/>
                  </a:rPr>
                  <a:t>Vậy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xác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suất</a:t>
                </a:r>
                <a:r>
                  <a:rPr lang="en-US" sz="3200" dirty="0">
                    <a:latin typeface="Times New Roman" pitchFamily="18" charset="0"/>
                    <a:cs typeface="Times New Roman" pitchFamily="18" charset="0"/>
                  </a:rPr>
                  <a:t> là: </a:t>
                </a:r>
                <a14:m>
                  <m:oMath xmlns:m="http://schemas.openxmlformats.org/officeDocument/2006/math">
                    <m:r>
                      <a:rPr lang="en-US" sz="3200" i="1">
                        <a:latin typeface="Cambria Math"/>
                      </a:rPr>
                      <m:t>𝑃</m:t>
                    </m:r>
                    <m:d>
                      <m:dPr>
                        <m:ctrlPr>
                          <a:rPr lang="en-US" sz="3200" i="1">
                            <a:latin typeface="Cambria Math"/>
                          </a:rPr>
                        </m:ctrlPr>
                      </m:dPr>
                      <m:e>
                        <m:r>
                          <a:rPr lang="en-US" sz="3200" i="1">
                            <a:latin typeface="Cambria Math"/>
                          </a:rPr>
                          <m:t>𝐴</m:t>
                        </m:r>
                      </m:e>
                    </m:d>
                    <m:r>
                      <a:rPr lang="en-US" sz="3200" i="1">
                        <a:latin typeface="Cambria Math"/>
                      </a:rPr>
                      <m:t>=</m:t>
                    </m:r>
                    <m:f>
                      <m:fPr>
                        <m:ctrlPr>
                          <a:rPr lang="en-US" sz="3200" i="1">
                            <a:latin typeface="Cambria Math"/>
                          </a:rPr>
                        </m:ctrlPr>
                      </m:fPr>
                      <m:num>
                        <m:r>
                          <a:rPr lang="en-US" sz="3200" i="1">
                            <a:latin typeface="Cambria Math"/>
                          </a:rPr>
                          <m:t>𝑛</m:t>
                        </m:r>
                        <m:d>
                          <m:dPr>
                            <m:ctrlPr>
                              <a:rPr lang="en-US" sz="3200" i="1">
                                <a:latin typeface="Cambria Math"/>
                              </a:rPr>
                            </m:ctrlPr>
                          </m:dPr>
                          <m:e>
                            <m:r>
                              <a:rPr lang="en-US" sz="3200" i="1">
                                <a:latin typeface="Cambria Math"/>
                              </a:rPr>
                              <m:t>𝛺</m:t>
                            </m:r>
                          </m:e>
                        </m:d>
                      </m:num>
                      <m:den>
                        <m:r>
                          <a:rPr lang="en-US" sz="3200" i="1">
                            <a:latin typeface="Cambria Math"/>
                          </a:rPr>
                          <m:t>𝑛</m:t>
                        </m:r>
                        <m:d>
                          <m:dPr>
                            <m:ctrlPr>
                              <a:rPr lang="en-US" sz="3200" i="1">
                                <a:latin typeface="Cambria Math"/>
                              </a:rPr>
                            </m:ctrlPr>
                          </m:dPr>
                          <m:e>
                            <m:r>
                              <a:rPr lang="en-US" sz="3200" i="1">
                                <a:latin typeface="Cambria Math"/>
                              </a:rPr>
                              <m:t>𝐴</m:t>
                            </m:r>
                          </m:e>
                        </m:d>
                      </m:den>
                    </m:f>
                    <m:r>
                      <a:rPr lang="en-US" sz="3200" i="1">
                        <a:latin typeface="Cambria Math"/>
                      </a:rPr>
                      <m:t>=</m:t>
                    </m:r>
                    <m:f>
                      <m:fPr>
                        <m:ctrlPr>
                          <a:rPr lang="en-US" sz="3200" i="1">
                            <a:latin typeface="Cambria Math"/>
                          </a:rPr>
                        </m:ctrlPr>
                      </m:fPr>
                      <m:num>
                        <m:r>
                          <a:rPr lang="en-US" sz="3200" i="1">
                            <a:latin typeface="Cambria Math"/>
                          </a:rPr>
                          <m:t>48</m:t>
                        </m:r>
                      </m:num>
                      <m:den>
                        <m:r>
                          <a:rPr lang="en-US" sz="3200" i="1">
                            <a:latin typeface="Cambria Math"/>
                          </a:rPr>
                          <m:t>256</m:t>
                        </m:r>
                      </m:den>
                    </m:f>
                    <m:r>
                      <a:rPr lang="en-US" sz="3200" i="1">
                        <a:latin typeface="Cambria Math"/>
                      </a:rPr>
                      <m:t>=</m:t>
                    </m:r>
                    <m:f>
                      <m:fPr>
                        <m:ctrlPr>
                          <a:rPr lang="en-US" sz="3200" i="1">
                            <a:latin typeface="Cambria Math"/>
                          </a:rPr>
                        </m:ctrlPr>
                      </m:fPr>
                      <m:num>
                        <m:r>
                          <a:rPr lang="en-US" sz="3200" i="1">
                            <a:latin typeface="Cambria Math"/>
                          </a:rPr>
                          <m:t>3</m:t>
                        </m:r>
                      </m:num>
                      <m:den>
                        <m:r>
                          <a:rPr lang="en-US" sz="3200" i="1">
                            <a:latin typeface="Cambria Math"/>
                          </a:rPr>
                          <m:t>16</m:t>
                        </m:r>
                      </m:den>
                    </m:f>
                  </m:oMath>
                </a14:m>
                <a:r>
                  <a:rPr lang="en-US" sz="3200" dirty="0">
                    <a:latin typeface="Times New Roman" pitchFamily="18" charset="0"/>
                    <a:cs typeface="Times New Roman" pitchFamily="18" charset="0"/>
                  </a:rPr>
                  <a:t>.</a:t>
                </a:r>
              </a:p>
              <a:p>
                <a:endParaRPr lang="en-US" sz="3200" dirty="0">
                  <a:latin typeface="Times New Roman" pitchFamily="18" charset="0"/>
                  <a:cs typeface="Times New Roman" pitchFamily="18" charset="0"/>
                </a:endParaRPr>
              </a:p>
              <a:p>
                <a:pPr marL="0" lvl="0" indent="0">
                  <a:buNone/>
                </a:pPr>
                <a:endParaRPr lang="en-US" sz="3200" b="0" i="0" u="none" strike="noStrike" baseline="0" dirty="0">
                  <a:solidFill>
                    <a:srgbClr val="000000"/>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 xmlns:a16="http://schemas.microsoft.com/office/drawing/2014/main"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182451"/>
                <a:ext cx="11980102" cy="6807896"/>
              </a:xfrm>
              <a:blipFill rotWithShape="1">
                <a:blip r:embed="rId2"/>
                <a:stretch>
                  <a:fillRect l="-1323" t="-1970" r="-254"/>
                </a:stretch>
              </a:blipFill>
            </p:spPr>
            <p:txBody>
              <a:bodyPr/>
              <a:lstStyle/>
              <a:p>
                <a:r>
                  <a:rPr lang="en-US">
                    <a:noFill/>
                  </a:rPr>
                  <a:t> </a:t>
                </a:r>
              </a:p>
            </p:txBody>
          </p:sp>
        </mc:Fallback>
      </mc:AlternateContent>
      <p:sp>
        <p:nvSpPr>
          <p:cNvPr id="4" name="Oval 3"/>
          <p:cNvSpPr/>
          <p:nvPr/>
        </p:nvSpPr>
        <p:spPr>
          <a:xfrm>
            <a:off x="676543" y="173792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101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xmlns="" id="{443E7128-81FF-4191-A928-655237246425}"/>
                  </a:ext>
                </a:extLst>
              </p:cNvPr>
              <p:cNvSpPr>
                <a:spLocks noGrp="1"/>
              </p:cNvSpPr>
              <p:nvPr>
                <p:ph type="body" idx="1"/>
              </p:nvPr>
            </p:nvSpPr>
            <p:spPr>
              <a:xfrm>
                <a:off x="211898" y="182451"/>
                <a:ext cx="11980102" cy="6807896"/>
              </a:xfrm>
            </p:spPr>
            <p:txBody>
              <a:bodyPr>
                <a:noAutofit/>
              </a:bodyPr>
              <a:lstStyle/>
              <a:p>
                <a:pPr marL="0" lvl="0" indent="0">
                  <a:buNone/>
                </a:pPr>
                <a:r>
                  <a:rPr lang="en-US" sz="3200" b="1" dirty="0">
                    <a:solidFill>
                      <a:srgbClr val="0000FF"/>
                    </a:solidFill>
                    <a:latin typeface="Times New Roman" pitchFamily="18" charset="0"/>
                    <a:cs typeface="Times New Roman" pitchFamily="18" charset="0"/>
                  </a:rPr>
                  <a:t>Câu </a:t>
                </a:r>
                <a:r>
                  <a:rPr lang="en-US" sz="3200" b="1">
                    <a:solidFill>
                      <a:srgbClr val="0000FF"/>
                    </a:solidFill>
                    <a:latin typeface="Times New Roman" pitchFamily="18" charset="0"/>
                    <a:cs typeface="Times New Roman" pitchFamily="18" charset="0"/>
                  </a:rPr>
                  <a:t>4: </a:t>
                </a:r>
                <a:r>
                  <a:rPr lang="en-US" sz="3200">
                    <a:latin typeface="Times New Roman" pitchFamily="18" charset="0"/>
                    <a:cs typeface="Times New Roman" pitchFamily="18" charset="0"/>
                  </a:rPr>
                  <a:t>Cho </a:t>
                </a:r>
                <a:r>
                  <a:rPr lang="en-US" sz="3200" dirty="0" err="1">
                    <a:latin typeface="Times New Roman" pitchFamily="18" charset="0"/>
                    <a:cs typeface="Times New Roman" pitchFamily="18" charset="0"/>
                  </a:rPr>
                  <a:t>đa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đều</a:t>
                </a:r>
                <a:r>
                  <a:rPr lang="en-US" sz="3200" dirty="0">
                    <a:latin typeface="Times New Roman" pitchFamily="18" charset="0"/>
                    <a:cs typeface="Times New Roman" pitchFamily="18" charset="0"/>
                  </a:rPr>
                  <a:t> 20 </a:t>
                </a:r>
                <a:r>
                  <a:rPr lang="en-US" sz="3200" dirty="0" err="1">
                    <a:latin typeface="Times New Roman" pitchFamily="18" charset="0"/>
                    <a:cs typeface="Times New Roman" pitchFamily="18" charset="0"/>
                  </a:rPr>
                  <a:t>đỉnh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tâm</a:t>
                </a:r>
                <a:r>
                  <a:rPr lang="en-US" sz="3200" dirty="0">
                    <a:latin typeface="Times New Roman" pitchFamily="18" charset="0"/>
                    <a:cs typeface="Times New Roman" pitchFamily="18" charset="0"/>
                  </a:rPr>
                  <a:t> </a:t>
                </a:r>
                <a14:m>
                  <m:oMath xmlns:m="http://schemas.openxmlformats.org/officeDocument/2006/math">
                    <m:r>
                      <a:rPr lang="en-US" sz="3200">
                        <a:latin typeface="Cambria Math"/>
                        <a:cs typeface="Times New Roman" pitchFamily="18" charset="0"/>
                      </a:rPr>
                      <m:t>𝑂</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ngẫu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đỉnh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đỉnh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đỉnh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p>
              <a:p>
                <a:pPr marL="0" lvl="0" indent="0" algn="ctr">
                  <a:buNone/>
                </a:pPr>
                <a:r>
                  <a:rPr lang="en-US" sz="3200" b="1" dirty="0">
                    <a:solidFill>
                      <a:srgbClr val="0000FF"/>
                    </a:solidFill>
                    <a:latin typeface="Times New Roman" pitchFamily="18" charset="0"/>
                    <a:cs typeface="Times New Roman" pitchFamily="18" charset="0"/>
                  </a:rPr>
                  <a:t>A. </a:t>
                </a:r>
                <a14:m>
                  <m:oMath xmlns:m="http://schemas.openxmlformats.org/officeDocument/2006/math">
                    <m:f>
                      <m:fPr>
                        <m:ctrlPr>
                          <a:rPr lang="en-US" sz="3200" i="1">
                            <a:latin typeface="Cambria Math"/>
                          </a:rPr>
                        </m:ctrlPr>
                      </m:fPr>
                      <m:num>
                        <m:r>
                          <a:rPr lang="en-US" sz="3200" b="0" i="1" smtClean="0">
                            <a:latin typeface="Cambria Math"/>
                          </a:rPr>
                          <m:t>7</m:t>
                        </m:r>
                      </m:num>
                      <m:den>
                        <m:r>
                          <a:rPr lang="en-US" sz="3200" b="0" i="1" smtClean="0">
                            <a:latin typeface="Cambria Math"/>
                          </a:rPr>
                          <m:t>216</m:t>
                        </m:r>
                      </m:den>
                    </m:f>
                  </m:oMath>
                </a14:m>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B. </a:t>
                </a:r>
                <a14:m>
                  <m:oMath xmlns:m="http://schemas.openxmlformats.org/officeDocument/2006/math">
                    <m:f>
                      <m:fPr>
                        <m:ctrlPr>
                          <a:rPr lang="en-US" sz="3200" i="1">
                            <a:latin typeface="Cambria Math"/>
                          </a:rPr>
                        </m:ctrlPr>
                      </m:fPr>
                      <m:num>
                        <m:r>
                          <a:rPr lang="en-US" sz="3200" b="0" i="1" smtClean="0">
                            <a:latin typeface="Cambria Math"/>
                          </a:rPr>
                          <m:t>2</m:t>
                        </m:r>
                      </m:num>
                      <m:den>
                        <m:r>
                          <a:rPr lang="en-US" sz="3200" b="0" i="1" smtClean="0">
                            <a:latin typeface="Cambria Math"/>
                          </a:rPr>
                          <m:t>969</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C. </a:t>
                </a:r>
                <a14:m>
                  <m:oMath xmlns:m="http://schemas.openxmlformats.org/officeDocument/2006/math">
                    <m:f>
                      <m:fPr>
                        <m:ctrlPr>
                          <a:rPr lang="en-US" sz="3200" i="1">
                            <a:latin typeface="Cambria Math"/>
                          </a:rPr>
                        </m:ctrlPr>
                      </m:fPr>
                      <m:num>
                        <m:r>
                          <a:rPr lang="en-US" sz="3200" b="0" i="1" smtClean="0">
                            <a:latin typeface="Cambria Math"/>
                          </a:rPr>
                          <m:t>3</m:t>
                        </m:r>
                      </m:num>
                      <m:den>
                        <m:r>
                          <a:rPr lang="en-US" sz="3200" b="0" i="1" smtClean="0">
                            <a:latin typeface="Cambria Math"/>
                          </a:rPr>
                          <m:t>323</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smtClean="0">
                    <a:latin typeface="Times New Roman" pitchFamily="18" charset="0"/>
                    <a:cs typeface="Times New Roman" pitchFamily="18" charset="0"/>
                  </a:rPr>
                  <a:t>	  </a:t>
                </a:r>
                <a:r>
                  <a:rPr lang="en-US" sz="3200" b="1" smtClean="0">
                    <a:solidFill>
                      <a:srgbClr val="0000FF"/>
                    </a:solidFill>
                    <a:latin typeface="Times New Roman" pitchFamily="18" charset="0"/>
                    <a:cs typeface="Times New Roman" pitchFamily="18" charset="0"/>
                  </a:rPr>
                  <a:t>D</a:t>
                </a:r>
                <a:r>
                  <a:rPr lang="en-US" sz="3200" b="1" dirty="0">
                    <a:solidFill>
                      <a:srgbClr val="0000FF"/>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4</m:t>
                        </m:r>
                      </m:num>
                      <m:den>
                        <m:r>
                          <a:rPr lang="en-US" sz="3200" b="0" i="1" smtClean="0">
                            <a:latin typeface="Cambria Math"/>
                          </a:rPr>
                          <m:t>9</m:t>
                        </m:r>
                      </m:den>
                    </m:f>
                  </m:oMath>
                </a14:m>
                <a:r>
                  <a:rPr lang="en-US" sz="3200" dirty="0">
                    <a:latin typeface="Times New Roman" pitchFamily="18" charset="0"/>
                    <a:cs typeface="Times New Roman" pitchFamily="18" charset="0"/>
                  </a:rPr>
                  <a:t>.</a:t>
                </a:r>
                <a:endParaRPr lang="en-US" sz="3200" b="1" dirty="0" smtClean="0">
                  <a:solidFill>
                    <a:srgbClr val="0000FF"/>
                  </a:solidFill>
                  <a:latin typeface="Times New Roman" pitchFamily="18" charset="0"/>
                  <a:cs typeface="Times New Roman" pitchFamily="18" charset="0"/>
                </a:endParaRPr>
              </a:p>
              <a:p>
                <a:pPr marL="0" lvl="0" indent="0">
                  <a:buNone/>
                </a:pPr>
                <a:r>
                  <a:rPr lang="en-US" sz="3200" b="1" dirty="0" err="1" smtClean="0">
                    <a:solidFill>
                      <a:srgbClr val="0000FF"/>
                    </a:solidFill>
                    <a:latin typeface="Times New Roman" pitchFamily="18" charset="0"/>
                    <a:cs typeface="Times New Roman" pitchFamily="18" charset="0"/>
                  </a:rPr>
                  <a:t>Lời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giải</a:t>
                </a:r>
                <a:endParaRPr lang="en-US" sz="3200" b="1" dirty="0" smtClean="0">
                  <a:solidFill>
                    <a:srgbClr val="0000FF"/>
                  </a:solidFill>
                  <a:latin typeface="Times New Roman" pitchFamily="18" charset="0"/>
                  <a:cs typeface="Times New Roman" pitchFamily="18" charset="0"/>
                </a:endParaRPr>
              </a:p>
              <a:p>
                <a:pPr marL="0" indent="0">
                  <a:buNone/>
                </a:pPr>
                <a:r>
                  <a:rPr lang="en-US" sz="3200" dirty="0" err="1">
                    <a:latin typeface="Times New Roman" pitchFamily="18" charset="0"/>
                    <a:cs typeface="Times New Roman" pitchFamily="18" charset="0"/>
                  </a:rPr>
                  <a:t>Xét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ngẫu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đỉnh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đều</a:t>
                </a:r>
                <a:r>
                  <a:rPr lang="en-US" sz="3200" dirty="0">
                    <a:latin typeface="Times New Roman" pitchFamily="18" charset="0"/>
                    <a:cs typeface="Times New Roman" pitchFamily="18" charset="0"/>
                  </a:rPr>
                  <a:t> 20 </a:t>
                </a:r>
                <a:r>
                  <a:rPr lang="en-US" sz="3200" dirty="0" err="1">
                    <a:latin typeface="Times New Roman" pitchFamily="18" charset="0"/>
                    <a:cs typeface="Times New Roman" pitchFamily="18" charset="0"/>
                  </a:rPr>
                  <a:t>đỉnh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tâm</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𝑂</m:t>
                    </m:r>
                  </m:oMath>
                </a14:m>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m:t>
                    </m:r>
                    <m:r>
                      <a:rPr lang="en-US" sz="3200" i="1">
                        <a:latin typeface="Cambria Math"/>
                      </a:rPr>
                      <m:t>𝑛</m:t>
                    </m:r>
                    <m:d>
                      <m:dPr>
                        <m:ctrlPr>
                          <a:rPr lang="en-US" sz="3200" i="1">
                            <a:latin typeface="Cambria Math"/>
                          </a:rPr>
                        </m:ctrlPr>
                      </m:dPr>
                      <m:e>
                        <m:r>
                          <a:rPr lang="en-US" sz="3200" i="1">
                            <a:latin typeface="Cambria Math"/>
                          </a:rPr>
                          <m:t>𝛺</m:t>
                        </m:r>
                      </m:e>
                    </m:d>
                    <m:r>
                      <a:rPr lang="en-US" sz="3200" i="1">
                        <a:latin typeface="Cambria Math"/>
                      </a:rPr>
                      <m:t>=</m:t>
                    </m:r>
                    <m:sSubSup>
                      <m:sSubSupPr>
                        <m:ctrlPr>
                          <a:rPr lang="en-US" sz="3200" i="1">
                            <a:latin typeface="Cambria Math"/>
                          </a:rPr>
                        </m:ctrlPr>
                      </m:sSubSupPr>
                      <m:e>
                        <m:r>
                          <a:rPr lang="en-US" sz="3200" i="1">
                            <a:latin typeface="Cambria Math"/>
                          </a:rPr>
                          <m:t>𝐶</m:t>
                        </m:r>
                      </m:e>
                      <m:sub>
                        <m:r>
                          <a:rPr lang="en-US" sz="3200" i="1">
                            <a:latin typeface="Cambria Math"/>
                          </a:rPr>
                          <m:t>20</m:t>
                        </m:r>
                      </m:sub>
                      <m:sup>
                        <m:r>
                          <a:rPr lang="en-US" sz="3200" i="1">
                            <a:latin typeface="Cambria Math"/>
                          </a:rPr>
                          <m:t>4</m:t>
                        </m:r>
                      </m:sup>
                    </m:sSubSup>
                    <m:r>
                      <a:rPr lang="en-US" sz="3200" i="1">
                        <a:latin typeface="Cambria Math"/>
                      </a:rPr>
                      <m:t>=</m:t>
                    </m:r>
                    <m:r>
                      <a:rPr lang="en-US" sz="3200" i="1">
                        <a:latin typeface="Cambria Math"/>
                      </a:rPr>
                      <m:t>4845</m:t>
                    </m:r>
                  </m:oMath>
                </a14:m>
                <a:r>
                  <a:rPr lang="en-US" sz="3200" dirty="0">
                    <a:latin typeface="Times New Roman" pitchFamily="18" charset="0"/>
                    <a:cs typeface="Times New Roman" pitchFamily="18" charset="0"/>
                  </a:rPr>
                  <a:t>.</a:t>
                </a:r>
              </a:p>
              <a:p>
                <a:pPr marL="0" indent="0">
                  <a:buNone/>
                </a:pP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đỉnh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đỉnh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nhật</a:t>
                </a:r>
                <a:r>
                  <a:rPr lang="en-US" sz="3200" dirty="0">
                    <a:latin typeface="Times New Roman" pitchFamily="18" charset="0"/>
                    <a:cs typeface="Times New Roman" pitchFamily="18" charset="0"/>
                  </a:rPr>
                  <a:t>”</a:t>
                </a:r>
              </a:p>
              <a:p>
                <a:pPr marL="0" indent="0">
                  <a:buNone/>
                </a:pPr>
                <a:r>
                  <a:rPr lang="en-US" sz="3200" dirty="0" err="1">
                    <a:latin typeface="Times New Roman" pitchFamily="18" charset="0"/>
                    <a:cs typeface="Times New Roman" pitchFamily="18" charset="0"/>
                  </a:rPr>
                  <a:t>Đa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20 </a:t>
                </a:r>
                <a:r>
                  <a:rPr lang="en-US" sz="3200" dirty="0" err="1">
                    <a:latin typeface="Times New Roman" pitchFamily="18" charset="0"/>
                    <a:cs typeface="Times New Roman" pitchFamily="18" charset="0"/>
                  </a:rPr>
                  <a:t>đỉnh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10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chéo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tâm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cứ</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chéo</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tâm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3200" i="1">
                          <a:latin typeface="Cambria Math"/>
                        </a:rPr>
                        <m:t>𝑛</m:t>
                      </m:r>
                      <m:d>
                        <m:dPr>
                          <m:ctrlPr>
                            <a:rPr lang="en-US" sz="3200" i="1">
                              <a:latin typeface="Cambria Math"/>
                            </a:rPr>
                          </m:ctrlPr>
                        </m:dPr>
                        <m:e>
                          <m:r>
                            <a:rPr lang="en-US" sz="3200" i="1">
                              <a:latin typeface="Cambria Math"/>
                            </a:rPr>
                            <m:t>𝐴</m:t>
                          </m:r>
                        </m:e>
                      </m:d>
                      <m:r>
                        <a:rPr lang="en-US" sz="3200" i="1">
                          <a:latin typeface="Cambria Math"/>
                        </a:rPr>
                        <m:t>=</m:t>
                      </m:r>
                      <m:sSubSup>
                        <m:sSubSupPr>
                          <m:ctrlPr>
                            <a:rPr lang="en-US" sz="3200" i="1">
                              <a:latin typeface="Cambria Math"/>
                            </a:rPr>
                          </m:ctrlPr>
                        </m:sSubSupPr>
                        <m:e>
                          <m:r>
                            <a:rPr lang="en-US" sz="3200" i="1">
                              <a:latin typeface="Cambria Math"/>
                            </a:rPr>
                            <m:t>𝐶</m:t>
                          </m:r>
                        </m:e>
                        <m:sub>
                          <m:r>
                            <a:rPr lang="en-US" sz="3200" i="1">
                              <a:latin typeface="Cambria Math"/>
                            </a:rPr>
                            <m:t>10</m:t>
                          </m:r>
                        </m:sub>
                        <m:sup>
                          <m:r>
                            <a:rPr lang="en-US" sz="3200" i="1">
                              <a:latin typeface="Cambria Math"/>
                            </a:rPr>
                            <m:t>2</m:t>
                          </m:r>
                        </m:sup>
                      </m:sSubSup>
                      <m:r>
                        <a:rPr lang="en-US" sz="3200" i="1">
                          <a:latin typeface="Cambria Math"/>
                        </a:rPr>
                        <m:t>=</m:t>
                      </m:r>
                      <m:r>
                        <a:rPr lang="en-US" sz="3200" i="1">
                          <a:latin typeface="Cambria Math"/>
                        </a:rPr>
                        <m:t>45</m:t>
                      </m:r>
                      <m:r>
                        <a:rPr lang="en-US" sz="3200" i="1">
                          <a:latin typeface="Cambria Math"/>
                        </a:rPr>
                        <m:t>.</m:t>
                      </m:r>
                    </m:oMath>
                  </m:oMathPara>
                </a14:m>
                <a:endParaRPr lang="en-US" sz="3200" dirty="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3200" i="1" smtClean="0">
                          <a:latin typeface="Cambria Math"/>
                        </a:rPr>
                        <m:t>𝑃</m:t>
                      </m:r>
                      <m:d>
                        <m:dPr>
                          <m:ctrlPr>
                            <a:rPr lang="en-US" sz="3200" i="1">
                              <a:latin typeface="Cambria Math"/>
                            </a:rPr>
                          </m:ctrlPr>
                        </m:dPr>
                        <m:e>
                          <m:r>
                            <a:rPr lang="en-US" sz="3200" i="1">
                              <a:latin typeface="Cambria Math"/>
                            </a:rPr>
                            <m:t>𝐴</m:t>
                          </m:r>
                        </m:e>
                      </m:d>
                      <m:r>
                        <a:rPr lang="en-US" sz="3200" i="1">
                          <a:latin typeface="Cambria Math"/>
                        </a:rPr>
                        <m:t>=</m:t>
                      </m:r>
                      <m:f>
                        <m:fPr>
                          <m:ctrlPr>
                            <a:rPr lang="en-US" sz="3200" i="1">
                              <a:latin typeface="Cambria Math"/>
                            </a:rPr>
                          </m:ctrlPr>
                        </m:fPr>
                        <m:num>
                          <m:r>
                            <a:rPr lang="en-US" sz="3200" i="1">
                              <a:latin typeface="Cambria Math"/>
                            </a:rPr>
                            <m:t>45</m:t>
                          </m:r>
                        </m:num>
                        <m:den>
                          <m:r>
                            <a:rPr lang="en-US" sz="3200" i="1">
                              <a:latin typeface="Cambria Math"/>
                            </a:rPr>
                            <m:t>4845</m:t>
                          </m:r>
                        </m:den>
                      </m:f>
                      <m:r>
                        <a:rPr lang="en-US" sz="3200" i="1">
                          <a:latin typeface="Cambria Math"/>
                        </a:rPr>
                        <m:t>=</m:t>
                      </m:r>
                      <m:f>
                        <m:fPr>
                          <m:ctrlPr>
                            <a:rPr lang="en-US" sz="3200" i="1">
                              <a:latin typeface="Cambria Math"/>
                            </a:rPr>
                          </m:ctrlPr>
                        </m:fPr>
                        <m:num>
                          <m:r>
                            <a:rPr lang="en-US" sz="3200" i="1">
                              <a:latin typeface="Cambria Math"/>
                            </a:rPr>
                            <m:t>3</m:t>
                          </m:r>
                        </m:num>
                        <m:den>
                          <m:r>
                            <a:rPr lang="en-US" sz="3200" i="1">
                              <a:latin typeface="Cambria Math"/>
                            </a:rPr>
                            <m:t>323</m:t>
                          </m:r>
                        </m:den>
                      </m:f>
                    </m:oMath>
                  </m:oMathPara>
                </a14:m>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pPr marL="0" lvl="0" indent="0">
                  <a:buNone/>
                </a:pPr>
                <a:endParaRPr lang="en-US" sz="3200" b="0" i="0" u="none" strike="noStrike" baseline="0" dirty="0">
                  <a:solidFill>
                    <a:srgbClr val="000000"/>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 xmlns:a16="http://schemas.microsoft.com/office/drawing/2014/main"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182451"/>
                <a:ext cx="11980102" cy="6807896"/>
              </a:xfrm>
              <a:blipFill rotWithShape="1">
                <a:blip r:embed="rId2"/>
                <a:stretch>
                  <a:fillRect l="-1323" t="-1970" r="-1018"/>
                </a:stretch>
              </a:blipFill>
            </p:spPr>
            <p:txBody>
              <a:bodyPr/>
              <a:lstStyle/>
              <a:p>
                <a:r>
                  <a:rPr lang="en-US">
                    <a:noFill/>
                  </a:rPr>
                  <a:t> </a:t>
                </a:r>
              </a:p>
            </p:txBody>
          </p:sp>
        </mc:Fallback>
      </mc:AlternateContent>
      <p:sp>
        <p:nvSpPr>
          <p:cNvPr id="4" name="Oval 3"/>
          <p:cNvSpPr/>
          <p:nvPr/>
        </p:nvSpPr>
        <p:spPr>
          <a:xfrm>
            <a:off x="7940943" y="172522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4"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973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xmlns="" id="{443E7128-81FF-4191-A928-655237246425}"/>
                  </a:ext>
                </a:extLst>
              </p:cNvPr>
              <p:cNvSpPr>
                <a:spLocks noGrp="1"/>
              </p:cNvSpPr>
              <p:nvPr>
                <p:ph type="body" idx="1"/>
              </p:nvPr>
            </p:nvSpPr>
            <p:spPr>
              <a:xfrm>
                <a:off x="211898" y="182451"/>
                <a:ext cx="11980102" cy="6807896"/>
              </a:xfrm>
            </p:spPr>
            <p:txBody>
              <a:bodyPr>
                <a:noAutofit/>
              </a:bodyPr>
              <a:lstStyle/>
              <a:p>
                <a:pPr marL="0" lvl="0" indent="0">
                  <a:buNone/>
                </a:pPr>
                <a:r>
                  <a:rPr lang="en-US" sz="3200" b="1" dirty="0">
                    <a:solidFill>
                      <a:srgbClr val="0000FF"/>
                    </a:solidFill>
                    <a:latin typeface="Times New Roman" pitchFamily="18" charset="0"/>
                    <a:cs typeface="Times New Roman" pitchFamily="18" charset="0"/>
                  </a:rPr>
                  <a:t>Câu </a:t>
                </a:r>
                <a:r>
                  <a:rPr lang="en-US" sz="3200" b="1">
                    <a:solidFill>
                      <a:srgbClr val="0000FF"/>
                    </a:solidFill>
                    <a:latin typeface="Times New Roman" pitchFamily="18" charset="0"/>
                    <a:cs typeface="Times New Roman" pitchFamily="18" charset="0"/>
                  </a:rPr>
                  <a:t>5: </a:t>
                </a:r>
                <a:r>
                  <a:rPr lang="en-US" sz="3200">
                    <a:latin typeface="Times New Roman" pitchFamily="18" charset="0"/>
                    <a:cs typeface="Times New Roman" pitchFamily="18" charset="0"/>
                  </a:rPr>
                  <a:t>Giải </a:t>
                </a:r>
                <a:r>
                  <a:rPr lang="en-US" sz="3200" dirty="0" err="1">
                    <a:latin typeface="Times New Roman" pitchFamily="18" charset="0"/>
                    <a:cs typeface="Times New Roman" pitchFamily="18" charset="0"/>
                  </a:rPr>
                  <a:t>bóng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chuyền</a:t>
                </a:r>
                <a:r>
                  <a:rPr lang="en-US" sz="3200" dirty="0">
                    <a:latin typeface="Times New Roman" pitchFamily="18" charset="0"/>
                    <a:cs typeface="Times New Roman" pitchFamily="18" charset="0"/>
                  </a:rPr>
                  <a:t> VTV </a:t>
                </a:r>
                <a:r>
                  <a:rPr lang="en-US" sz="3200" dirty="0" err="1">
                    <a:latin typeface="Times New Roman" pitchFamily="18" charset="0"/>
                    <a:cs typeface="Times New Roman" pitchFamily="18" charset="0"/>
                  </a:rPr>
                  <a:t>Cúp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16 </a:t>
                </a:r>
                <a:r>
                  <a:rPr lang="en-US" sz="3200" dirty="0" err="1">
                    <a:latin typeface="Times New Roman" pitchFamily="18" charset="0"/>
                    <a:cs typeface="Times New Roman" pitchFamily="18" charset="0"/>
                  </a:rPr>
                  <a:t>đội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12 </a:t>
                </a:r>
                <a:r>
                  <a:rPr lang="en-US" sz="3200" dirty="0" err="1">
                    <a:latin typeface="Times New Roman" pitchFamily="18" charset="0"/>
                    <a:cs typeface="Times New Roman" pitchFamily="18" charset="0"/>
                  </a:rPr>
                  <a:t>đội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ngoài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đội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Việt</a:t>
                </a:r>
                <a:r>
                  <a:rPr lang="en-US" sz="3200" dirty="0">
                    <a:latin typeface="Times New Roman" pitchFamily="18" charset="0"/>
                    <a:cs typeface="Times New Roman" pitchFamily="18" charset="0"/>
                  </a:rPr>
                  <a:t> Nam. Ban </a:t>
                </a:r>
                <a:r>
                  <a:rPr lang="en-US" sz="3200" dirty="0" err="1">
                    <a:latin typeface="Times New Roman" pitchFamily="18" charset="0"/>
                    <a:cs typeface="Times New Roman" pitchFamily="18" charset="0"/>
                  </a:rPr>
                  <a:t>tổ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ngẫu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chia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bảng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đấu</a:t>
                </a:r>
                <a:r>
                  <a:rPr lang="en-US" sz="3200" dirty="0">
                    <a:latin typeface="Times New Roman" pitchFamily="18" charset="0"/>
                    <a:cs typeface="Times New Roman" pitchFamily="18" charset="0"/>
                  </a:rPr>
                  <a:t> </a:t>
                </a:r>
                <a14:m>
                  <m:oMath xmlns:m="http://schemas.openxmlformats.org/officeDocument/2006/math">
                    <m:r>
                      <a:rPr lang="en-US" sz="3200">
                        <a:latin typeface="Cambria Math"/>
                        <a:cs typeface="Times New Roman" pitchFamily="18" charset="0"/>
                      </a:rPr>
                      <m:t>𝐴</m:t>
                    </m:r>
                    <m:r>
                      <a:rPr lang="en-US" sz="3200">
                        <a:latin typeface="Cambria Math"/>
                        <a:cs typeface="Times New Roman" pitchFamily="18" charset="0"/>
                      </a:rPr>
                      <m:t>,</m:t>
                    </m:r>
                    <m:r>
                      <a:rPr lang="en-US" sz="3200">
                        <a:latin typeface="Cambria Math"/>
                        <a:cs typeface="Times New Roman" pitchFamily="18" charset="0"/>
                      </a:rPr>
                      <m:t>𝐵</m:t>
                    </m:r>
                    <m:r>
                      <a:rPr lang="en-US" sz="3200">
                        <a:latin typeface="Cambria Math"/>
                        <a:cs typeface="Times New Roman" pitchFamily="18" charset="0"/>
                      </a:rPr>
                      <m:t>,</m:t>
                    </m:r>
                    <m:r>
                      <a:rPr lang="en-US" sz="3200">
                        <a:latin typeface="Cambria Math"/>
                        <a:cs typeface="Times New Roman" pitchFamily="18" charset="0"/>
                      </a:rPr>
                      <m:t>𝐶</m:t>
                    </m:r>
                    <m:r>
                      <a:rPr lang="en-US" sz="3200">
                        <a:latin typeface="Cambria Math"/>
                        <a:cs typeface="Times New Roman" pitchFamily="18" charset="0"/>
                      </a:rPr>
                      <m:t>,</m:t>
                    </m:r>
                    <m:r>
                      <a:rPr lang="en-US" sz="3200">
                        <a:latin typeface="Cambria Math"/>
                        <a:cs typeface="Times New Roman" pitchFamily="18" charset="0"/>
                      </a:rPr>
                      <m:t>𝐷</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bảng</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đội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đội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Việt</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nằm</a:t>
                </a:r>
                <a:r>
                  <a:rPr lang="en-US" sz="3200" dirty="0">
                    <a:latin typeface="Times New Roman" pitchFamily="18" charset="0"/>
                    <a:cs typeface="Times New Roman" pitchFamily="18" charset="0"/>
                  </a:rPr>
                  <a:t> ở 4 </a:t>
                </a:r>
                <a:r>
                  <a:rPr lang="en-US" sz="3200" dirty="0" err="1">
                    <a:latin typeface="Times New Roman" pitchFamily="18" charset="0"/>
                    <a:cs typeface="Times New Roman" pitchFamily="18" charset="0"/>
                  </a:rPr>
                  <a:t>bảng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a:t>
                </a:r>
              </a:p>
              <a:p>
                <a:pPr marL="0" lvl="0" indent="0" algn="ctr">
                  <a:buNone/>
                </a:pPr>
                <a:r>
                  <a:rPr lang="en-US" sz="3200" b="1" dirty="0" smtClean="0">
                    <a:solidFill>
                      <a:srgbClr val="0000CC"/>
                    </a:solidFill>
                    <a:latin typeface="Times New Roman" pitchFamily="18" charset="0"/>
                    <a:cs typeface="Times New Roman" pitchFamily="18" charset="0"/>
                  </a:rPr>
                  <a:t>A</a:t>
                </a:r>
                <a:r>
                  <a:rPr lang="en-US" sz="3200" b="1" dirty="0">
                    <a:solidFill>
                      <a:srgbClr val="0000CC"/>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391</m:t>
                        </m:r>
                      </m:num>
                      <m:den>
                        <m:r>
                          <a:rPr lang="en-US" sz="3200" b="0" i="1" smtClean="0">
                            <a:latin typeface="Cambria Math"/>
                          </a:rPr>
                          <m:t>455</m:t>
                        </m:r>
                      </m:den>
                    </m:f>
                  </m:oMath>
                </a14:m>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B</a:t>
                </a:r>
                <a:r>
                  <a:rPr lang="en-US" sz="3200" b="1" dirty="0">
                    <a:solidFill>
                      <a:srgbClr val="0000CC"/>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8</m:t>
                        </m:r>
                      </m:num>
                      <m:den>
                        <m:r>
                          <a:rPr lang="en-US" sz="3200" b="0" i="1" smtClean="0">
                            <a:latin typeface="Cambria Math"/>
                          </a:rPr>
                          <m:t>1365</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C</a:t>
                </a:r>
                <a:r>
                  <a:rPr lang="en-US" sz="3200" b="1" dirty="0">
                    <a:solidFill>
                      <a:srgbClr val="0000CC"/>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32</m:t>
                        </m:r>
                      </m:num>
                      <m:den>
                        <m:r>
                          <a:rPr lang="en-US" sz="3200" b="0" i="1" smtClean="0">
                            <a:latin typeface="Cambria Math"/>
                          </a:rPr>
                          <m:t>1365</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D</a:t>
                </a:r>
                <a:r>
                  <a:rPr lang="en-US" sz="3200" b="1" dirty="0">
                    <a:solidFill>
                      <a:srgbClr val="0000CC"/>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64</m:t>
                        </m:r>
                      </m:num>
                      <m:den>
                        <m:r>
                          <a:rPr lang="en-US" sz="3200" b="0" i="1" smtClean="0">
                            <a:latin typeface="Cambria Math"/>
                          </a:rPr>
                          <m:t>455</m:t>
                        </m:r>
                      </m:den>
                    </m:f>
                  </m:oMath>
                </a14:m>
                <a:r>
                  <a:rPr lang="en-US" sz="3200" dirty="0">
                    <a:latin typeface="Times New Roman" pitchFamily="18" charset="0"/>
                    <a:cs typeface="Times New Roman" pitchFamily="18" charset="0"/>
                  </a:rPr>
                  <a:t>.</a:t>
                </a:r>
                <a:endParaRPr lang="en-US" sz="3200" b="1" dirty="0" smtClean="0">
                  <a:solidFill>
                    <a:srgbClr val="0000FF"/>
                  </a:solidFill>
                  <a:latin typeface="Times New Roman" pitchFamily="18" charset="0"/>
                  <a:cs typeface="Times New Roman" pitchFamily="18" charset="0"/>
                </a:endParaRPr>
              </a:p>
              <a:p>
                <a:pPr marL="0" lvl="0" indent="0">
                  <a:buNone/>
                </a:pPr>
                <a:endParaRPr lang="en-US" sz="3200" b="1" smtClean="0">
                  <a:solidFill>
                    <a:srgbClr val="0000FF"/>
                  </a:solidFill>
                  <a:latin typeface="Times New Roman" pitchFamily="18" charset="0"/>
                  <a:cs typeface="Times New Roman" pitchFamily="18" charset="0"/>
                </a:endParaRPr>
              </a:p>
              <a:p>
                <a:pPr marL="0" lvl="0" indent="0">
                  <a:buNone/>
                </a:pPr>
                <a:r>
                  <a:rPr lang="en-US" sz="3200" b="1" smtClean="0">
                    <a:solidFill>
                      <a:srgbClr val="0000FF"/>
                    </a:solidFill>
                    <a:latin typeface="Times New Roman" pitchFamily="18" charset="0"/>
                    <a:cs typeface="Times New Roman" pitchFamily="18" charset="0"/>
                  </a:rPr>
                  <a:t>Lời </a:t>
                </a:r>
                <a:r>
                  <a:rPr lang="en-US" sz="3200" b="1" dirty="0" err="1" smtClean="0">
                    <a:solidFill>
                      <a:srgbClr val="0000FF"/>
                    </a:solidFill>
                    <a:latin typeface="Times New Roman" pitchFamily="18" charset="0"/>
                    <a:cs typeface="Times New Roman" pitchFamily="18" charset="0"/>
                  </a:rPr>
                  <a:t>giải</a:t>
                </a:r>
                <a:endParaRPr lang="en-US" sz="3200" b="1" dirty="0" smtClean="0">
                  <a:solidFill>
                    <a:srgbClr val="0000FF"/>
                  </a:solidFill>
                  <a:latin typeface="Times New Roman" pitchFamily="18" charset="0"/>
                  <a:cs typeface="Times New Roman" pitchFamily="18" charset="0"/>
                </a:endParaRPr>
              </a:p>
              <a:p>
                <a:pPr marL="0" indent="0">
                  <a:buNone/>
                </a:pP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mẫu</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𝑛</m:t>
                    </m:r>
                    <m:r>
                      <a:rPr lang="en-US" sz="3200" i="1">
                        <a:latin typeface="Cambria Math"/>
                      </a:rPr>
                      <m:t>(</m:t>
                    </m:r>
                    <m:r>
                      <a:rPr lang="en-US" sz="3200" i="1">
                        <a:latin typeface="Cambria Math"/>
                      </a:rPr>
                      <m:t>𝛺</m:t>
                    </m:r>
                    <m:r>
                      <a:rPr lang="en-US" sz="3200" i="1">
                        <a:latin typeface="Cambria Math"/>
                      </a:rPr>
                      <m:t>)=</m:t>
                    </m:r>
                    <m:sSubSup>
                      <m:sSubSupPr>
                        <m:ctrlPr>
                          <a:rPr lang="en-US" sz="3200" i="1">
                            <a:latin typeface="Cambria Math"/>
                          </a:rPr>
                        </m:ctrlPr>
                      </m:sSubSupPr>
                      <m:e>
                        <m:r>
                          <a:rPr lang="en-US" sz="3200" i="1">
                            <a:latin typeface="Cambria Math"/>
                          </a:rPr>
                          <m:t>𝐶</m:t>
                        </m:r>
                      </m:e>
                      <m:sub>
                        <m:r>
                          <a:rPr lang="en-US" sz="3200" i="1">
                            <a:latin typeface="Cambria Math"/>
                          </a:rPr>
                          <m:t>16</m:t>
                        </m:r>
                      </m:sub>
                      <m:sup>
                        <m:r>
                          <a:rPr lang="en-US" sz="3200" i="1">
                            <a:latin typeface="Cambria Math"/>
                          </a:rPr>
                          <m:t>4</m:t>
                        </m:r>
                      </m:sup>
                    </m:sSubSup>
                    <m:r>
                      <a:rPr lang="en-US" sz="3200" i="1">
                        <a:latin typeface="Cambria Math"/>
                      </a:rPr>
                      <m:t>.</m:t>
                    </m:r>
                    <m:sSubSup>
                      <m:sSubSupPr>
                        <m:ctrlPr>
                          <a:rPr lang="en-US" sz="3200" i="1">
                            <a:latin typeface="Cambria Math"/>
                          </a:rPr>
                        </m:ctrlPr>
                      </m:sSubSupPr>
                      <m:e>
                        <m:r>
                          <a:rPr lang="en-US" sz="3200" i="1">
                            <a:latin typeface="Cambria Math"/>
                          </a:rPr>
                          <m:t>𝐶</m:t>
                        </m:r>
                      </m:e>
                      <m:sub>
                        <m:r>
                          <a:rPr lang="en-US" sz="3200" i="1">
                            <a:latin typeface="Cambria Math"/>
                          </a:rPr>
                          <m:t>12</m:t>
                        </m:r>
                      </m:sub>
                      <m:sup>
                        <m:r>
                          <a:rPr lang="en-US" sz="3200" i="1">
                            <a:latin typeface="Cambria Math"/>
                          </a:rPr>
                          <m:t>4</m:t>
                        </m:r>
                      </m:sup>
                    </m:sSubSup>
                    <m:r>
                      <a:rPr lang="en-US" sz="3200" i="1">
                        <a:latin typeface="Cambria Math"/>
                      </a:rPr>
                      <m:t>.</m:t>
                    </m:r>
                    <m:sSubSup>
                      <m:sSubSupPr>
                        <m:ctrlPr>
                          <a:rPr lang="en-US" sz="3200" i="1">
                            <a:latin typeface="Cambria Math"/>
                          </a:rPr>
                        </m:ctrlPr>
                      </m:sSubSupPr>
                      <m:e>
                        <m:r>
                          <a:rPr lang="en-US" sz="3200" i="1">
                            <a:latin typeface="Cambria Math"/>
                          </a:rPr>
                          <m:t>𝐶</m:t>
                        </m:r>
                      </m:e>
                      <m:sub>
                        <m:r>
                          <a:rPr lang="en-US" sz="3200" i="1">
                            <a:latin typeface="Cambria Math"/>
                          </a:rPr>
                          <m:t>8</m:t>
                        </m:r>
                      </m:sub>
                      <m:sup>
                        <m:r>
                          <a:rPr lang="en-US" sz="3200" i="1">
                            <a:latin typeface="Cambria Math"/>
                          </a:rPr>
                          <m:t>4</m:t>
                        </m:r>
                      </m:sup>
                    </m:sSubSup>
                    <m:r>
                      <a:rPr lang="en-US" sz="3200" i="1">
                        <a:latin typeface="Cambria Math"/>
                      </a:rPr>
                      <m:t>.</m:t>
                    </m:r>
                    <m:func>
                      <m:funcPr>
                        <m:ctrlPr>
                          <a:rPr lang="en-US" sz="3200" i="1">
                            <a:latin typeface="Cambria Math"/>
                          </a:rPr>
                        </m:ctrlPr>
                      </m:funcPr>
                      <m:fName>
                        <m:sSubSup>
                          <m:sSubSupPr>
                            <m:ctrlPr>
                              <a:rPr lang="en-US" sz="3200" i="1">
                                <a:latin typeface="Cambria Math"/>
                              </a:rPr>
                            </m:ctrlPr>
                          </m:sSubSupPr>
                          <m:e>
                            <m:r>
                              <a:rPr lang="en-US" sz="3200" i="1">
                                <a:latin typeface="Cambria Math"/>
                              </a:rPr>
                              <m:t>𝐶</m:t>
                            </m:r>
                          </m:e>
                          <m:sub>
                            <m:r>
                              <a:rPr lang="en-US" sz="3200" i="1">
                                <a:latin typeface="Cambria Math"/>
                              </a:rPr>
                              <m:t>4</m:t>
                            </m:r>
                          </m:sub>
                          <m:sup>
                            <m:r>
                              <a:rPr lang="en-US" sz="3200" i="1">
                                <a:latin typeface="Cambria Math"/>
                              </a:rPr>
                              <m:t>4</m:t>
                            </m:r>
                          </m:sup>
                        </m:sSubSup>
                      </m:fName>
                      <m:e>
                        <m:r>
                          <a:rPr lang="en-US" sz="3200" i="1">
                            <a:latin typeface="Cambria Math"/>
                          </a:rPr>
                          <m:t>=</m:t>
                        </m:r>
                      </m:e>
                    </m:func>
                    <m:r>
                      <a:rPr lang="en-US" sz="3200" i="1">
                        <a:latin typeface="Cambria Math"/>
                      </a:rPr>
                      <m:t>63063000</m:t>
                    </m:r>
                    <m:r>
                      <a:rPr lang="en-US" sz="3200" i="1">
                        <a:latin typeface="Cambria Math"/>
                      </a:rPr>
                      <m:t>.</m:t>
                    </m:r>
                  </m:oMath>
                </a14:m>
                <a:endParaRPr lang="en-US" sz="3200" dirty="0">
                  <a:latin typeface="Times New Roman" pitchFamily="18" charset="0"/>
                  <a:cs typeface="Times New Roman" pitchFamily="18" charset="0"/>
                </a:endParaRPr>
              </a:p>
              <a:p>
                <a:pPr marL="0" indent="0">
                  <a:buNone/>
                </a:pP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14:m>
                  <m:oMath xmlns:m="http://schemas.openxmlformats.org/officeDocument/2006/math">
                    <m:r>
                      <a:rPr lang="fr-FR" sz="3200" i="1">
                        <a:latin typeface="Cambria Math"/>
                      </a:rPr>
                      <m:t>𝐴</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Việt</a:t>
                </a:r>
                <a:r>
                  <a:rPr lang="en-US" sz="3200" dirty="0">
                    <a:latin typeface="Times New Roman" pitchFamily="18" charset="0"/>
                    <a:cs typeface="Times New Roman" pitchFamily="18" charset="0"/>
                  </a:rPr>
                  <a:t> Nam ở 4 </a:t>
                </a:r>
                <a:r>
                  <a:rPr lang="en-US" sz="3200" dirty="0" err="1">
                    <a:latin typeface="Times New Roman" pitchFamily="18" charset="0"/>
                    <a:cs typeface="Times New Roman" pitchFamily="18" charset="0"/>
                  </a:rPr>
                  <a:t>bảng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a:t>
                </a:r>
              </a:p>
              <a:p>
                <a:pPr marL="0" indent="0">
                  <a:buNone/>
                </a:pPr>
                <a:r>
                  <a:rPr lang="fr-FR" sz="3200" dirty="0">
                    <a:latin typeface="Times New Roman" pitchFamily="18" charset="0"/>
                    <a:cs typeface="Times New Roman" pitchFamily="18" charset="0"/>
                  </a:rPr>
                  <a:t>Ta </a:t>
                </a:r>
                <a:r>
                  <a:rPr lang="fr-FR" sz="3200" dirty="0" err="1">
                    <a:latin typeface="Times New Roman" pitchFamily="18" charset="0"/>
                    <a:cs typeface="Times New Roman" pitchFamily="18" charset="0"/>
                  </a:rPr>
                  <a:t>có</a:t>
                </a:r>
                <a:r>
                  <a:rPr lang="fr-FR" sz="3200" dirty="0">
                    <a:latin typeface="Times New Roman" pitchFamily="18" charset="0"/>
                    <a:cs typeface="Times New Roman" pitchFamily="18" charset="0"/>
                  </a:rPr>
                  <a:t>: </a:t>
                </a:r>
                <a14:m>
                  <m:oMath xmlns:m="http://schemas.openxmlformats.org/officeDocument/2006/math">
                    <m:r>
                      <a:rPr lang="en-US" sz="3200" i="1">
                        <a:latin typeface="Cambria Math"/>
                      </a:rPr>
                      <m:t>𝑛</m:t>
                    </m:r>
                    <m:r>
                      <a:rPr lang="fr-FR" sz="3200" i="1">
                        <a:latin typeface="Cambria Math"/>
                      </a:rPr>
                      <m:t>(</m:t>
                    </m:r>
                    <m:r>
                      <a:rPr lang="en-US" sz="3200" i="1">
                        <a:latin typeface="Cambria Math"/>
                      </a:rPr>
                      <m:t>𝐴</m:t>
                    </m:r>
                    <m:r>
                      <a:rPr lang="fr-FR" sz="3200" i="1">
                        <a:latin typeface="Cambria Math"/>
                      </a:rPr>
                      <m:t>)=</m:t>
                    </m:r>
                    <m:r>
                      <a:rPr lang="fr-FR" sz="3200" i="1">
                        <a:latin typeface="Cambria Math"/>
                      </a:rPr>
                      <m:t>4</m:t>
                    </m:r>
                    <m:r>
                      <a:rPr lang="fr-FR" sz="3200" i="1">
                        <a:latin typeface="Cambria Math"/>
                      </a:rPr>
                      <m:t>.</m:t>
                    </m:r>
                    <m:sSubSup>
                      <m:sSubSupPr>
                        <m:ctrlPr>
                          <a:rPr lang="en-US" sz="3200" i="1">
                            <a:latin typeface="Cambria Math"/>
                          </a:rPr>
                        </m:ctrlPr>
                      </m:sSubSupPr>
                      <m:e>
                        <m:r>
                          <a:rPr lang="en-US" sz="3200" i="1">
                            <a:latin typeface="Cambria Math"/>
                          </a:rPr>
                          <m:t>𝐶</m:t>
                        </m:r>
                      </m:e>
                      <m:sub>
                        <m:r>
                          <a:rPr lang="fr-FR" sz="3200" i="1">
                            <a:latin typeface="Cambria Math"/>
                          </a:rPr>
                          <m:t>12</m:t>
                        </m:r>
                      </m:sub>
                      <m:sup>
                        <m:r>
                          <a:rPr lang="fr-FR" sz="3200" i="1">
                            <a:latin typeface="Cambria Math"/>
                          </a:rPr>
                          <m:t>3</m:t>
                        </m:r>
                      </m:sup>
                    </m:sSubSup>
                    <m:r>
                      <a:rPr lang="fr-FR" sz="3200" i="1">
                        <a:latin typeface="Cambria Math"/>
                      </a:rPr>
                      <m:t>.</m:t>
                    </m:r>
                    <m:r>
                      <a:rPr lang="fr-FR" sz="3200" i="1">
                        <a:latin typeface="Cambria Math"/>
                      </a:rPr>
                      <m:t>3</m:t>
                    </m:r>
                    <m:r>
                      <a:rPr lang="fr-FR" sz="3200" i="1">
                        <a:latin typeface="Cambria Math"/>
                      </a:rPr>
                      <m:t>.</m:t>
                    </m:r>
                    <m:sSubSup>
                      <m:sSubSupPr>
                        <m:ctrlPr>
                          <a:rPr lang="en-US" sz="3200" i="1">
                            <a:latin typeface="Cambria Math"/>
                          </a:rPr>
                        </m:ctrlPr>
                      </m:sSubSupPr>
                      <m:e>
                        <m:r>
                          <a:rPr lang="en-US" sz="3200" i="1">
                            <a:latin typeface="Cambria Math"/>
                          </a:rPr>
                          <m:t>𝐶</m:t>
                        </m:r>
                      </m:e>
                      <m:sub>
                        <m:r>
                          <a:rPr lang="fr-FR" sz="3200" i="1">
                            <a:latin typeface="Cambria Math"/>
                          </a:rPr>
                          <m:t>9</m:t>
                        </m:r>
                      </m:sub>
                      <m:sup>
                        <m:r>
                          <a:rPr lang="fr-FR" sz="3200" i="1">
                            <a:latin typeface="Cambria Math"/>
                          </a:rPr>
                          <m:t>3</m:t>
                        </m:r>
                      </m:sup>
                    </m:sSubSup>
                    <m:r>
                      <a:rPr lang="fr-FR" sz="3200" i="1">
                        <a:latin typeface="Cambria Math"/>
                      </a:rPr>
                      <m:t>.</m:t>
                    </m:r>
                    <m:r>
                      <a:rPr lang="fr-FR" sz="3200" i="1">
                        <a:latin typeface="Cambria Math"/>
                      </a:rPr>
                      <m:t>2</m:t>
                    </m:r>
                    <m:r>
                      <a:rPr lang="fr-FR" sz="3200" i="1">
                        <a:latin typeface="Cambria Math"/>
                      </a:rPr>
                      <m:t>.</m:t>
                    </m:r>
                    <m:sSubSup>
                      <m:sSubSupPr>
                        <m:ctrlPr>
                          <a:rPr lang="en-US" sz="3200" i="1">
                            <a:latin typeface="Cambria Math"/>
                          </a:rPr>
                        </m:ctrlPr>
                      </m:sSubSupPr>
                      <m:e>
                        <m:r>
                          <a:rPr lang="en-US" sz="3200" i="1">
                            <a:latin typeface="Cambria Math"/>
                          </a:rPr>
                          <m:t>𝐶</m:t>
                        </m:r>
                      </m:e>
                      <m:sub>
                        <m:r>
                          <a:rPr lang="fr-FR" sz="3200" i="1">
                            <a:latin typeface="Cambria Math"/>
                          </a:rPr>
                          <m:t>6</m:t>
                        </m:r>
                      </m:sub>
                      <m:sup>
                        <m:r>
                          <a:rPr lang="fr-FR" sz="3200" i="1">
                            <a:latin typeface="Cambria Math"/>
                          </a:rPr>
                          <m:t>3</m:t>
                        </m:r>
                      </m:sup>
                    </m:sSubSup>
                    <m:r>
                      <a:rPr lang="fr-FR" sz="3200" i="1">
                        <a:latin typeface="Cambria Math"/>
                      </a:rPr>
                      <m:t>.</m:t>
                    </m:r>
                    <m:r>
                      <a:rPr lang="fr-FR" sz="3200" i="1">
                        <a:latin typeface="Cambria Math"/>
                      </a:rPr>
                      <m:t>1</m:t>
                    </m:r>
                    <m:r>
                      <a:rPr lang="fr-FR" sz="3200" i="1">
                        <a:latin typeface="Cambria Math"/>
                      </a:rPr>
                      <m:t>=</m:t>
                    </m:r>
                    <m:r>
                      <a:rPr lang="fr-FR" sz="3200" i="1">
                        <a:latin typeface="Cambria Math"/>
                      </a:rPr>
                      <m:t>8870400</m:t>
                    </m:r>
                    <m:r>
                      <a:rPr lang="fr-FR" sz="3200" i="1">
                        <a:latin typeface="Cambria Math"/>
                      </a:rPr>
                      <m:t>.</m:t>
                    </m:r>
                  </m:oMath>
                </a14:m>
                <a:endParaRPr lang="en-US" sz="3200" dirty="0">
                  <a:latin typeface="Times New Roman" pitchFamily="18" charset="0"/>
                  <a:cs typeface="Times New Roman" pitchFamily="18" charset="0"/>
                </a:endParaRPr>
              </a:p>
              <a:p>
                <a:pPr marL="0" indent="0">
                  <a:buNone/>
                </a:pPr>
                <a:r>
                  <a:rPr lang="fr-FR" sz="3200" dirty="0" err="1">
                    <a:latin typeface="Times New Roman" pitchFamily="18" charset="0"/>
                    <a:cs typeface="Times New Roman" pitchFamily="18" charset="0"/>
                  </a:rPr>
                  <a:t>Xác</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suất</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cần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tìm</a:t>
                </a:r>
                <a:r>
                  <a:rPr lang="fr-FR" sz="3200" dirty="0">
                    <a:latin typeface="Times New Roman" pitchFamily="18" charset="0"/>
                    <a:cs typeface="Times New Roman" pitchFamily="18" charset="0"/>
                  </a:rPr>
                  <a:t> là: </a:t>
                </a:r>
                <a14:m>
                  <m:oMath xmlns:m="http://schemas.openxmlformats.org/officeDocument/2006/math">
                    <m:r>
                      <a:rPr lang="en-US" sz="3200" b="0" i="1" smtClean="0">
                        <a:latin typeface="Cambria Math"/>
                      </a:rPr>
                      <m:t>𝑃</m:t>
                    </m:r>
                    <m:r>
                      <a:rPr lang="fr-FR" sz="3200" i="1">
                        <a:latin typeface="Cambria Math"/>
                      </a:rPr>
                      <m:t>(</m:t>
                    </m:r>
                    <m:r>
                      <a:rPr lang="en-US" sz="3200" i="1">
                        <a:latin typeface="Cambria Math"/>
                      </a:rPr>
                      <m:t>𝐴</m:t>
                    </m:r>
                    <m:r>
                      <a:rPr lang="fr-FR" sz="3200" i="1">
                        <a:latin typeface="Cambria Math"/>
                      </a:rPr>
                      <m:t>)=</m:t>
                    </m:r>
                    <m:f>
                      <m:fPr>
                        <m:ctrlPr>
                          <a:rPr lang="en-US" sz="3200" i="1">
                            <a:latin typeface="Cambria Math"/>
                          </a:rPr>
                        </m:ctrlPr>
                      </m:fPr>
                      <m:num>
                        <m:r>
                          <a:rPr lang="en-US" sz="3200" i="1">
                            <a:latin typeface="Cambria Math"/>
                          </a:rPr>
                          <m:t>𝑛</m:t>
                        </m:r>
                        <m:r>
                          <a:rPr lang="fr-FR" sz="3200" i="1">
                            <a:latin typeface="Cambria Math"/>
                          </a:rPr>
                          <m:t>(</m:t>
                        </m:r>
                        <m:r>
                          <a:rPr lang="en-US" sz="3200" i="1">
                            <a:latin typeface="Cambria Math"/>
                          </a:rPr>
                          <m:t>𝐴</m:t>
                        </m:r>
                        <m:r>
                          <a:rPr lang="fr-FR" sz="3200" i="1">
                            <a:latin typeface="Cambria Math"/>
                          </a:rPr>
                          <m:t>)</m:t>
                        </m:r>
                      </m:num>
                      <m:den>
                        <m:r>
                          <a:rPr lang="en-US" sz="3200" i="1">
                            <a:latin typeface="Cambria Math"/>
                          </a:rPr>
                          <m:t>𝑛</m:t>
                        </m:r>
                        <m:r>
                          <a:rPr lang="fr-FR" sz="3200" i="1">
                            <a:latin typeface="Cambria Math"/>
                          </a:rPr>
                          <m:t>(</m:t>
                        </m:r>
                        <m:r>
                          <a:rPr lang="en-US" sz="3200" i="1">
                            <a:latin typeface="Cambria Math"/>
                          </a:rPr>
                          <m:t>𝛺</m:t>
                        </m:r>
                        <m:r>
                          <a:rPr lang="fr-FR" sz="3200" i="1">
                            <a:latin typeface="Cambria Math"/>
                          </a:rPr>
                          <m:t>)</m:t>
                        </m:r>
                      </m:den>
                    </m:f>
                    <m:r>
                      <a:rPr lang="fr-FR" sz="3200" i="1">
                        <a:latin typeface="Cambria Math"/>
                      </a:rPr>
                      <m:t>=</m:t>
                    </m:r>
                    <m:f>
                      <m:fPr>
                        <m:ctrlPr>
                          <a:rPr lang="en-US" sz="3200" i="1">
                            <a:latin typeface="Cambria Math"/>
                          </a:rPr>
                        </m:ctrlPr>
                      </m:fPr>
                      <m:num>
                        <m:r>
                          <a:rPr lang="fr-FR" sz="3200" i="1">
                            <a:latin typeface="Cambria Math"/>
                          </a:rPr>
                          <m:t>8870400</m:t>
                        </m:r>
                      </m:num>
                      <m:den>
                        <m:r>
                          <a:rPr lang="fr-FR" sz="3200" i="1">
                            <a:latin typeface="Cambria Math"/>
                          </a:rPr>
                          <m:t>63063000</m:t>
                        </m:r>
                      </m:den>
                    </m:f>
                    <m:r>
                      <a:rPr lang="fr-FR" sz="3200" i="1">
                        <a:latin typeface="Cambria Math"/>
                      </a:rPr>
                      <m:t>=</m:t>
                    </m:r>
                    <m:f>
                      <m:fPr>
                        <m:ctrlPr>
                          <a:rPr lang="en-US" sz="3200" i="1">
                            <a:latin typeface="Cambria Math"/>
                          </a:rPr>
                        </m:ctrlPr>
                      </m:fPr>
                      <m:num>
                        <m:r>
                          <a:rPr lang="fr-FR" sz="3200" i="1">
                            <a:latin typeface="Cambria Math"/>
                          </a:rPr>
                          <m:t>64</m:t>
                        </m:r>
                      </m:num>
                      <m:den>
                        <m:r>
                          <a:rPr lang="fr-FR" sz="3200" i="1">
                            <a:latin typeface="Cambria Math"/>
                          </a:rPr>
                          <m:t>455</m:t>
                        </m:r>
                      </m:den>
                    </m:f>
                    <m:r>
                      <a:rPr lang="fr-FR" sz="3200" i="1">
                        <a:latin typeface="Cambria Math"/>
                      </a:rPr>
                      <m:t>.</m:t>
                    </m:r>
                  </m:oMath>
                </a14:m>
                <a:endParaRPr lang="en-US" sz="3200" dirty="0">
                  <a:latin typeface="Times New Roman" pitchFamily="18" charset="0"/>
                  <a:cs typeface="Times New Roman" pitchFamily="18" charset="0"/>
                </a:endParaRPr>
              </a:p>
              <a:p>
                <a:pPr marL="0" indent="0">
                  <a:buNone/>
                </a:pP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pPr marL="0" lvl="0" indent="0">
                  <a:buNone/>
                </a:pPr>
                <a:endParaRPr lang="en-US" sz="3200" b="0" i="0" u="none" strike="noStrike" baseline="0" dirty="0">
                  <a:solidFill>
                    <a:srgbClr val="000000"/>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 xmlns:a16="http://schemas.microsoft.com/office/drawing/2014/main"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182451"/>
                <a:ext cx="11980102" cy="6807896"/>
              </a:xfrm>
              <a:blipFill rotWithShape="1">
                <a:blip r:embed="rId2"/>
                <a:stretch>
                  <a:fillRect l="-1323" t="-1970"/>
                </a:stretch>
              </a:blipFill>
            </p:spPr>
            <p:txBody>
              <a:bodyPr/>
              <a:lstStyle/>
              <a:p>
                <a:r>
                  <a:rPr lang="en-US">
                    <a:noFill/>
                  </a:rPr>
                  <a:t> </a:t>
                </a:r>
              </a:p>
            </p:txBody>
          </p:sp>
        </mc:Fallback>
      </mc:AlternateContent>
      <p:sp>
        <p:nvSpPr>
          <p:cNvPr id="4" name="Oval 3"/>
          <p:cNvSpPr/>
          <p:nvPr/>
        </p:nvSpPr>
        <p:spPr>
          <a:xfrm>
            <a:off x="9718943" y="216972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4"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68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xmlns="" id="{443E7128-81FF-4191-A928-655237246425}"/>
                  </a:ext>
                </a:extLst>
              </p:cNvPr>
              <p:cNvSpPr>
                <a:spLocks noGrp="1"/>
              </p:cNvSpPr>
              <p:nvPr>
                <p:ph type="body" idx="1"/>
              </p:nvPr>
            </p:nvSpPr>
            <p:spPr>
              <a:xfrm>
                <a:off x="211898" y="182451"/>
                <a:ext cx="11980102" cy="6807896"/>
              </a:xfrm>
            </p:spPr>
            <p:txBody>
              <a:bodyPr>
                <a:noAutofit/>
              </a:bodyPr>
              <a:lstStyle/>
              <a:p>
                <a:pPr marL="0" lvl="0" indent="0">
                  <a:buNone/>
                </a:pPr>
                <a:r>
                  <a:rPr lang="en-US" sz="3200" b="1" dirty="0" err="1">
                    <a:solidFill>
                      <a:srgbClr val="0000FF"/>
                    </a:solidFill>
                    <a:latin typeface="Times New Roman" pitchFamily="18" charset="0"/>
                    <a:cs typeface="Times New Roman" pitchFamily="18" charset="0"/>
                  </a:rPr>
                  <a:t>Câu</a:t>
                </a:r>
                <a:r>
                  <a:rPr lang="en-US" sz="3200" b="1" dirty="0">
                    <a:solidFill>
                      <a:srgbClr val="0000FF"/>
                    </a:solidFill>
                    <a:latin typeface="Times New Roman" pitchFamily="18" charset="0"/>
                    <a:cs typeface="Times New Roman" pitchFamily="18" charset="0"/>
                  </a:rPr>
                  <a:t> </a:t>
                </a:r>
                <a:r>
                  <a:rPr lang="en-US" sz="3200" b="1">
                    <a:solidFill>
                      <a:srgbClr val="0000FF"/>
                    </a:solidFill>
                    <a:latin typeface="Times New Roman" pitchFamily="18" charset="0"/>
                    <a:cs typeface="Times New Roman" pitchFamily="18" charset="0"/>
                  </a:rPr>
                  <a:t>6: </a:t>
                </a:r>
                <a:r>
                  <a:rPr lang="en-US" sz="3200">
                    <a:latin typeface="Times New Roman" pitchFamily="18" charset="0"/>
                    <a:cs typeface="Times New Roman" pitchFamily="18" charset="0"/>
                  </a:rPr>
                  <a:t>Giải </a:t>
                </a:r>
                <a:r>
                  <a:rPr lang="en-US" sz="3200" dirty="0" err="1">
                    <a:latin typeface="Times New Roman" pitchFamily="18" charset="0"/>
                    <a:cs typeface="Times New Roman" pitchFamily="18" charset="0"/>
                  </a:rPr>
                  <a:t>bóng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chuyền</a:t>
                </a:r>
                <a:r>
                  <a:rPr lang="en-US" sz="3200" dirty="0">
                    <a:latin typeface="Times New Roman" pitchFamily="18" charset="0"/>
                    <a:cs typeface="Times New Roman" pitchFamily="18" charset="0"/>
                  </a:rPr>
                  <a:t> VTV </a:t>
                </a:r>
                <a:r>
                  <a:rPr lang="en-US" sz="3200" dirty="0" err="1">
                    <a:latin typeface="Times New Roman" pitchFamily="18" charset="0"/>
                    <a:cs typeface="Times New Roman" pitchFamily="18" charset="0"/>
                  </a:rPr>
                  <a:t>Cúp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16 </a:t>
                </a:r>
                <a:r>
                  <a:rPr lang="en-US" sz="3200" dirty="0" err="1">
                    <a:latin typeface="Times New Roman" pitchFamily="18" charset="0"/>
                    <a:cs typeface="Times New Roman" pitchFamily="18" charset="0"/>
                  </a:rPr>
                  <a:t>đội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12 </a:t>
                </a:r>
                <a:r>
                  <a:rPr lang="en-US" sz="3200" dirty="0" err="1">
                    <a:latin typeface="Times New Roman" pitchFamily="18" charset="0"/>
                    <a:cs typeface="Times New Roman" pitchFamily="18" charset="0"/>
                  </a:rPr>
                  <a:t>đội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ngoài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đội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Việt</a:t>
                </a:r>
                <a:r>
                  <a:rPr lang="en-US" sz="3200" dirty="0">
                    <a:latin typeface="Times New Roman" pitchFamily="18" charset="0"/>
                    <a:cs typeface="Times New Roman" pitchFamily="18" charset="0"/>
                  </a:rPr>
                  <a:t> Nam. Ban </a:t>
                </a:r>
                <a:r>
                  <a:rPr lang="en-US" sz="3200" dirty="0" err="1">
                    <a:latin typeface="Times New Roman" pitchFamily="18" charset="0"/>
                    <a:cs typeface="Times New Roman" pitchFamily="18" charset="0"/>
                  </a:rPr>
                  <a:t>tổ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ngẫu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chia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bảng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đấu</a:t>
                </a:r>
                <a:r>
                  <a:rPr lang="en-US" sz="3200" dirty="0">
                    <a:latin typeface="Times New Roman" pitchFamily="18" charset="0"/>
                    <a:cs typeface="Times New Roman" pitchFamily="18" charset="0"/>
                  </a:rPr>
                  <a:t> </a:t>
                </a:r>
                <a14:m>
                  <m:oMath xmlns:m="http://schemas.openxmlformats.org/officeDocument/2006/math">
                    <m:r>
                      <a:rPr lang="en-US" sz="3200">
                        <a:latin typeface="Cambria Math"/>
                        <a:cs typeface="Times New Roman" pitchFamily="18" charset="0"/>
                      </a:rPr>
                      <m:t>𝐴</m:t>
                    </m:r>
                    <m:r>
                      <a:rPr lang="en-US" sz="3200">
                        <a:latin typeface="Cambria Math"/>
                        <a:cs typeface="Times New Roman" pitchFamily="18" charset="0"/>
                      </a:rPr>
                      <m:t>,</m:t>
                    </m:r>
                    <m:r>
                      <a:rPr lang="en-US" sz="3200">
                        <a:latin typeface="Cambria Math"/>
                        <a:cs typeface="Times New Roman" pitchFamily="18" charset="0"/>
                      </a:rPr>
                      <m:t>𝐵</m:t>
                    </m:r>
                    <m:r>
                      <a:rPr lang="en-US" sz="3200">
                        <a:latin typeface="Cambria Math"/>
                        <a:cs typeface="Times New Roman" pitchFamily="18" charset="0"/>
                      </a:rPr>
                      <m:t>,</m:t>
                    </m:r>
                    <m:r>
                      <a:rPr lang="en-US" sz="3200">
                        <a:latin typeface="Cambria Math"/>
                        <a:cs typeface="Times New Roman" pitchFamily="18" charset="0"/>
                      </a:rPr>
                      <m:t>𝐶</m:t>
                    </m:r>
                    <m:r>
                      <a:rPr lang="en-US" sz="3200">
                        <a:latin typeface="Cambria Math"/>
                        <a:cs typeface="Times New Roman" pitchFamily="18" charset="0"/>
                      </a:rPr>
                      <m:t>,</m:t>
                    </m:r>
                    <m:r>
                      <a:rPr lang="en-US" sz="3200">
                        <a:latin typeface="Cambria Math"/>
                        <a:cs typeface="Times New Roman" pitchFamily="18" charset="0"/>
                      </a:rPr>
                      <m:t>𝐷</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bảng</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đội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đội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Việt</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nằm</a:t>
                </a:r>
                <a:r>
                  <a:rPr lang="en-US" sz="3200" dirty="0">
                    <a:latin typeface="Times New Roman" pitchFamily="18" charset="0"/>
                    <a:cs typeface="Times New Roman" pitchFamily="18" charset="0"/>
                  </a:rPr>
                  <a:t> ở 4 </a:t>
                </a:r>
                <a:r>
                  <a:rPr lang="en-US" sz="3200" dirty="0" err="1">
                    <a:latin typeface="Times New Roman" pitchFamily="18" charset="0"/>
                    <a:cs typeface="Times New Roman" pitchFamily="18" charset="0"/>
                  </a:rPr>
                  <a:t>bảng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a:t>
                </a:r>
              </a:p>
              <a:p>
                <a:pPr marL="514350" lvl="0" indent="-514350" algn="ctr">
                  <a:buAutoNum type="alphaUcPeriod"/>
                </a:pPr>
                <a:r>
                  <a:rPr lang="en-US" sz="3200" b="1" dirty="0" smtClean="0">
                    <a:solidFill>
                      <a:srgbClr val="0000FF"/>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391</m:t>
                        </m:r>
                      </m:num>
                      <m:den>
                        <m:r>
                          <a:rPr lang="en-US" sz="3200" b="0" i="1" smtClean="0">
                            <a:latin typeface="Cambria Math"/>
                          </a:rPr>
                          <m:t>455</m:t>
                        </m:r>
                      </m:den>
                    </m:f>
                  </m:oMath>
                </a14:m>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B. </a:t>
                </a:r>
                <a14:m>
                  <m:oMath xmlns:m="http://schemas.openxmlformats.org/officeDocument/2006/math">
                    <m:f>
                      <m:fPr>
                        <m:ctrlPr>
                          <a:rPr lang="en-US" sz="3200" i="1">
                            <a:latin typeface="Cambria Math"/>
                          </a:rPr>
                        </m:ctrlPr>
                      </m:fPr>
                      <m:num>
                        <m:r>
                          <a:rPr lang="en-US" sz="3200" b="0" i="1" smtClean="0">
                            <a:latin typeface="Cambria Math"/>
                          </a:rPr>
                          <m:t>8</m:t>
                        </m:r>
                      </m:num>
                      <m:den>
                        <m:r>
                          <a:rPr lang="en-US" sz="3200" b="0" i="1" smtClean="0">
                            <a:latin typeface="Cambria Math"/>
                          </a:rPr>
                          <m:t>1365</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C. </a:t>
                </a:r>
                <a14:m>
                  <m:oMath xmlns:m="http://schemas.openxmlformats.org/officeDocument/2006/math">
                    <m:f>
                      <m:fPr>
                        <m:ctrlPr>
                          <a:rPr lang="en-US" sz="3200" i="1">
                            <a:latin typeface="Cambria Math"/>
                          </a:rPr>
                        </m:ctrlPr>
                      </m:fPr>
                      <m:num>
                        <m:r>
                          <a:rPr lang="en-US" sz="3200" b="0" i="1" smtClean="0">
                            <a:latin typeface="Cambria Math"/>
                          </a:rPr>
                          <m:t>32</m:t>
                        </m:r>
                      </m:num>
                      <m:den>
                        <m:r>
                          <a:rPr lang="en-US" sz="3200" b="0" i="1" smtClean="0">
                            <a:latin typeface="Cambria Math"/>
                          </a:rPr>
                          <m:t>1365</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D. </a:t>
                </a:r>
                <a14:m>
                  <m:oMath xmlns:m="http://schemas.openxmlformats.org/officeDocument/2006/math">
                    <m:f>
                      <m:fPr>
                        <m:ctrlPr>
                          <a:rPr lang="en-US" sz="3200" i="1">
                            <a:latin typeface="Cambria Math"/>
                          </a:rPr>
                        </m:ctrlPr>
                      </m:fPr>
                      <m:num>
                        <m:r>
                          <a:rPr lang="en-US" sz="3200" b="0" i="1" smtClean="0">
                            <a:latin typeface="Cambria Math"/>
                          </a:rPr>
                          <m:t>64</m:t>
                        </m:r>
                      </m:num>
                      <m:den>
                        <m:r>
                          <a:rPr lang="en-US" sz="3200" b="0" i="1" smtClean="0">
                            <a:latin typeface="Cambria Math"/>
                          </a:rPr>
                          <m:t>455</m:t>
                        </m:r>
                      </m:den>
                    </m:f>
                  </m:oMath>
                </a14:m>
                <a:r>
                  <a:rPr lang="en-US" sz="3200" dirty="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marL="0" lvl="0" indent="0" algn="ctr">
                  <a:buNone/>
                </a:pPr>
                <a:endParaRPr lang="en-US" sz="3200" b="1" dirty="0" smtClean="0">
                  <a:solidFill>
                    <a:srgbClr val="0000FF"/>
                  </a:solidFill>
                  <a:latin typeface="Times New Roman" pitchFamily="18" charset="0"/>
                  <a:cs typeface="Times New Roman" pitchFamily="18" charset="0"/>
                </a:endParaRPr>
              </a:p>
              <a:p>
                <a:pPr marL="0" lvl="0" indent="0">
                  <a:buNone/>
                </a:pPr>
                <a:r>
                  <a:rPr lang="en-US" sz="3200" b="1" dirty="0" err="1" smtClean="0">
                    <a:solidFill>
                      <a:srgbClr val="0000FF"/>
                    </a:solidFill>
                    <a:latin typeface="Times New Roman" pitchFamily="18" charset="0"/>
                    <a:cs typeface="Times New Roman" pitchFamily="18" charset="0"/>
                  </a:rPr>
                  <a:t>Lời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giải</a:t>
                </a:r>
                <a:endParaRPr lang="en-US" sz="3200" b="1" dirty="0" smtClean="0">
                  <a:solidFill>
                    <a:srgbClr val="0000FF"/>
                  </a:solidFill>
                  <a:latin typeface="Times New Roman" pitchFamily="18" charset="0"/>
                  <a:cs typeface="Times New Roman" pitchFamily="18" charset="0"/>
                </a:endParaRPr>
              </a:p>
              <a:p>
                <a:pPr marL="0" indent="0">
                  <a:buNone/>
                </a:pP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mẫu</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𝑛</m:t>
                    </m:r>
                    <m:r>
                      <a:rPr lang="en-US" sz="3200" i="1">
                        <a:latin typeface="Cambria Math"/>
                      </a:rPr>
                      <m:t>(</m:t>
                    </m:r>
                    <m:r>
                      <a:rPr lang="en-US" sz="3200" i="1">
                        <a:latin typeface="Cambria Math"/>
                      </a:rPr>
                      <m:t>𝛺</m:t>
                    </m:r>
                    <m:r>
                      <a:rPr lang="en-US" sz="3200" i="1">
                        <a:latin typeface="Cambria Math"/>
                      </a:rPr>
                      <m:t>)=</m:t>
                    </m:r>
                    <m:sSubSup>
                      <m:sSubSupPr>
                        <m:ctrlPr>
                          <a:rPr lang="en-US" sz="3200" i="1">
                            <a:latin typeface="Cambria Math"/>
                          </a:rPr>
                        </m:ctrlPr>
                      </m:sSubSupPr>
                      <m:e>
                        <m:r>
                          <a:rPr lang="en-US" sz="3200" i="1">
                            <a:latin typeface="Cambria Math"/>
                          </a:rPr>
                          <m:t>𝐶</m:t>
                        </m:r>
                      </m:e>
                      <m:sub>
                        <m:r>
                          <a:rPr lang="en-US" sz="3200" i="1">
                            <a:latin typeface="Cambria Math"/>
                          </a:rPr>
                          <m:t>16</m:t>
                        </m:r>
                      </m:sub>
                      <m:sup>
                        <m:r>
                          <a:rPr lang="en-US" sz="3200" i="1">
                            <a:latin typeface="Cambria Math"/>
                          </a:rPr>
                          <m:t>4</m:t>
                        </m:r>
                      </m:sup>
                    </m:sSubSup>
                    <m:r>
                      <a:rPr lang="en-US" sz="3200" i="1">
                        <a:latin typeface="Cambria Math"/>
                      </a:rPr>
                      <m:t>.</m:t>
                    </m:r>
                    <m:sSubSup>
                      <m:sSubSupPr>
                        <m:ctrlPr>
                          <a:rPr lang="en-US" sz="3200" i="1">
                            <a:latin typeface="Cambria Math"/>
                          </a:rPr>
                        </m:ctrlPr>
                      </m:sSubSupPr>
                      <m:e>
                        <m:r>
                          <a:rPr lang="en-US" sz="3200" i="1">
                            <a:latin typeface="Cambria Math"/>
                          </a:rPr>
                          <m:t>𝐶</m:t>
                        </m:r>
                      </m:e>
                      <m:sub>
                        <m:r>
                          <a:rPr lang="en-US" sz="3200" i="1">
                            <a:latin typeface="Cambria Math"/>
                          </a:rPr>
                          <m:t>12</m:t>
                        </m:r>
                      </m:sub>
                      <m:sup>
                        <m:r>
                          <a:rPr lang="en-US" sz="3200" i="1">
                            <a:latin typeface="Cambria Math"/>
                          </a:rPr>
                          <m:t>4</m:t>
                        </m:r>
                      </m:sup>
                    </m:sSubSup>
                    <m:r>
                      <a:rPr lang="en-US" sz="3200" i="1">
                        <a:latin typeface="Cambria Math"/>
                      </a:rPr>
                      <m:t>.</m:t>
                    </m:r>
                    <m:sSubSup>
                      <m:sSubSupPr>
                        <m:ctrlPr>
                          <a:rPr lang="en-US" sz="3200" i="1">
                            <a:latin typeface="Cambria Math"/>
                          </a:rPr>
                        </m:ctrlPr>
                      </m:sSubSupPr>
                      <m:e>
                        <m:r>
                          <a:rPr lang="en-US" sz="3200" i="1">
                            <a:latin typeface="Cambria Math"/>
                          </a:rPr>
                          <m:t>𝐶</m:t>
                        </m:r>
                      </m:e>
                      <m:sub>
                        <m:r>
                          <a:rPr lang="en-US" sz="3200" i="1">
                            <a:latin typeface="Cambria Math"/>
                          </a:rPr>
                          <m:t>8</m:t>
                        </m:r>
                      </m:sub>
                      <m:sup>
                        <m:r>
                          <a:rPr lang="en-US" sz="3200" i="1">
                            <a:latin typeface="Cambria Math"/>
                          </a:rPr>
                          <m:t>4</m:t>
                        </m:r>
                      </m:sup>
                    </m:sSubSup>
                    <m:r>
                      <a:rPr lang="en-US" sz="3200" i="1">
                        <a:latin typeface="Cambria Math"/>
                      </a:rPr>
                      <m:t>.</m:t>
                    </m:r>
                    <m:func>
                      <m:funcPr>
                        <m:ctrlPr>
                          <a:rPr lang="en-US" sz="3200" i="1">
                            <a:latin typeface="Cambria Math"/>
                          </a:rPr>
                        </m:ctrlPr>
                      </m:funcPr>
                      <m:fName>
                        <m:sSubSup>
                          <m:sSubSupPr>
                            <m:ctrlPr>
                              <a:rPr lang="en-US" sz="3200" i="1">
                                <a:latin typeface="Cambria Math"/>
                              </a:rPr>
                            </m:ctrlPr>
                          </m:sSubSupPr>
                          <m:e>
                            <m:r>
                              <a:rPr lang="en-US" sz="3200" i="1">
                                <a:latin typeface="Cambria Math"/>
                              </a:rPr>
                              <m:t>𝐶</m:t>
                            </m:r>
                          </m:e>
                          <m:sub>
                            <m:r>
                              <a:rPr lang="en-US" sz="3200" i="1">
                                <a:latin typeface="Cambria Math"/>
                              </a:rPr>
                              <m:t>4</m:t>
                            </m:r>
                          </m:sub>
                          <m:sup>
                            <m:r>
                              <a:rPr lang="en-US" sz="3200" i="1">
                                <a:latin typeface="Cambria Math"/>
                              </a:rPr>
                              <m:t>4</m:t>
                            </m:r>
                          </m:sup>
                        </m:sSubSup>
                      </m:fName>
                      <m:e>
                        <m:r>
                          <a:rPr lang="en-US" sz="3200" i="1">
                            <a:latin typeface="Cambria Math"/>
                          </a:rPr>
                          <m:t>=</m:t>
                        </m:r>
                      </m:e>
                    </m:func>
                    <m:r>
                      <a:rPr lang="en-US" sz="3200" i="1">
                        <a:latin typeface="Cambria Math"/>
                      </a:rPr>
                      <m:t>63063000</m:t>
                    </m:r>
                    <m:r>
                      <a:rPr lang="en-US" sz="3200" i="1">
                        <a:latin typeface="Cambria Math"/>
                      </a:rPr>
                      <m:t>.</m:t>
                    </m:r>
                  </m:oMath>
                </a14:m>
                <a:endParaRPr lang="en-US" sz="3200" dirty="0">
                  <a:latin typeface="Times New Roman" pitchFamily="18" charset="0"/>
                  <a:cs typeface="Times New Roman" pitchFamily="18" charset="0"/>
                </a:endParaRPr>
              </a:p>
              <a:p>
                <a:pPr marL="0" indent="0">
                  <a:buNone/>
                </a:pP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14:m>
                  <m:oMath xmlns:m="http://schemas.openxmlformats.org/officeDocument/2006/math">
                    <m:r>
                      <a:rPr lang="fr-FR" sz="3200" i="1">
                        <a:latin typeface="Cambria Math"/>
                      </a:rPr>
                      <m:t>𝐴</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Việt</a:t>
                </a:r>
                <a:r>
                  <a:rPr lang="en-US" sz="3200" dirty="0">
                    <a:latin typeface="Times New Roman" pitchFamily="18" charset="0"/>
                    <a:cs typeface="Times New Roman" pitchFamily="18" charset="0"/>
                  </a:rPr>
                  <a:t> Nam ở 4 </a:t>
                </a:r>
                <a:r>
                  <a:rPr lang="en-US" sz="3200" dirty="0" err="1">
                    <a:latin typeface="Times New Roman" pitchFamily="18" charset="0"/>
                    <a:cs typeface="Times New Roman" pitchFamily="18" charset="0"/>
                  </a:rPr>
                  <a:t>bảng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a:t>
                </a:r>
              </a:p>
              <a:p>
                <a:pPr marL="0" indent="0">
                  <a:buNone/>
                </a:pPr>
                <a:r>
                  <a:rPr lang="fr-FR" sz="3200" dirty="0">
                    <a:latin typeface="Times New Roman" pitchFamily="18" charset="0"/>
                    <a:cs typeface="Times New Roman" pitchFamily="18" charset="0"/>
                  </a:rPr>
                  <a:t>Ta </a:t>
                </a:r>
                <a:r>
                  <a:rPr lang="fr-FR" sz="3200" dirty="0" err="1">
                    <a:latin typeface="Times New Roman" pitchFamily="18" charset="0"/>
                    <a:cs typeface="Times New Roman" pitchFamily="18" charset="0"/>
                  </a:rPr>
                  <a:t>có</a:t>
                </a:r>
                <a:r>
                  <a:rPr lang="fr-FR" sz="3200" dirty="0">
                    <a:latin typeface="Times New Roman" pitchFamily="18" charset="0"/>
                    <a:cs typeface="Times New Roman" pitchFamily="18" charset="0"/>
                  </a:rPr>
                  <a:t>: </a:t>
                </a:r>
                <a14:m>
                  <m:oMath xmlns:m="http://schemas.openxmlformats.org/officeDocument/2006/math">
                    <m:r>
                      <a:rPr lang="en-US" sz="3200" i="1">
                        <a:latin typeface="Cambria Math"/>
                      </a:rPr>
                      <m:t>𝑛</m:t>
                    </m:r>
                    <m:r>
                      <a:rPr lang="fr-FR" sz="3200" i="1">
                        <a:latin typeface="Cambria Math"/>
                      </a:rPr>
                      <m:t>(</m:t>
                    </m:r>
                    <m:r>
                      <a:rPr lang="en-US" sz="3200" i="1">
                        <a:latin typeface="Cambria Math"/>
                      </a:rPr>
                      <m:t>𝐴</m:t>
                    </m:r>
                    <m:r>
                      <a:rPr lang="fr-FR" sz="3200" i="1">
                        <a:latin typeface="Cambria Math"/>
                      </a:rPr>
                      <m:t>)=</m:t>
                    </m:r>
                    <m:r>
                      <a:rPr lang="fr-FR" sz="3200" i="1">
                        <a:latin typeface="Cambria Math"/>
                      </a:rPr>
                      <m:t>4</m:t>
                    </m:r>
                    <m:r>
                      <a:rPr lang="fr-FR" sz="3200" i="1">
                        <a:latin typeface="Cambria Math"/>
                      </a:rPr>
                      <m:t>.</m:t>
                    </m:r>
                    <m:sSubSup>
                      <m:sSubSupPr>
                        <m:ctrlPr>
                          <a:rPr lang="en-US" sz="3200" i="1">
                            <a:latin typeface="Cambria Math"/>
                          </a:rPr>
                        </m:ctrlPr>
                      </m:sSubSupPr>
                      <m:e>
                        <m:r>
                          <a:rPr lang="en-US" sz="3200" i="1">
                            <a:latin typeface="Cambria Math"/>
                          </a:rPr>
                          <m:t>𝐶</m:t>
                        </m:r>
                      </m:e>
                      <m:sub>
                        <m:r>
                          <a:rPr lang="fr-FR" sz="3200" i="1">
                            <a:latin typeface="Cambria Math"/>
                          </a:rPr>
                          <m:t>12</m:t>
                        </m:r>
                      </m:sub>
                      <m:sup>
                        <m:r>
                          <a:rPr lang="fr-FR" sz="3200" i="1">
                            <a:latin typeface="Cambria Math"/>
                          </a:rPr>
                          <m:t>3</m:t>
                        </m:r>
                      </m:sup>
                    </m:sSubSup>
                    <m:r>
                      <a:rPr lang="fr-FR" sz="3200" i="1">
                        <a:latin typeface="Cambria Math"/>
                      </a:rPr>
                      <m:t>.</m:t>
                    </m:r>
                    <m:r>
                      <a:rPr lang="fr-FR" sz="3200" i="1">
                        <a:latin typeface="Cambria Math"/>
                      </a:rPr>
                      <m:t>3</m:t>
                    </m:r>
                    <m:r>
                      <a:rPr lang="fr-FR" sz="3200" i="1">
                        <a:latin typeface="Cambria Math"/>
                      </a:rPr>
                      <m:t>.</m:t>
                    </m:r>
                    <m:sSubSup>
                      <m:sSubSupPr>
                        <m:ctrlPr>
                          <a:rPr lang="en-US" sz="3200" i="1">
                            <a:latin typeface="Cambria Math"/>
                          </a:rPr>
                        </m:ctrlPr>
                      </m:sSubSupPr>
                      <m:e>
                        <m:r>
                          <a:rPr lang="en-US" sz="3200" i="1">
                            <a:latin typeface="Cambria Math"/>
                          </a:rPr>
                          <m:t>𝐶</m:t>
                        </m:r>
                      </m:e>
                      <m:sub>
                        <m:r>
                          <a:rPr lang="fr-FR" sz="3200" i="1">
                            <a:latin typeface="Cambria Math"/>
                          </a:rPr>
                          <m:t>9</m:t>
                        </m:r>
                      </m:sub>
                      <m:sup>
                        <m:r>
                          <a:rPr lang="fr-FR" sz="3200" i="1">
                            <a:latin typeface="Cambria Math"/>
                          </a:rPr>
                          <m:t>3</m:t>
                        </m:r>
                      </m:sup>
                    </m:sSubSup>
                    <m:r>
                      <a:rPr lang="fr-FR" sz="3200" i="1">
                        <a:latin typeface="Cambria Math"/>
                      </a:rPr>
                      <m:t>.</m:t>
                    </m:r>
                    <m:r>
                      <a:rPr lang="fr-FR" sz="3200" i="1">
                        <a:latin typeface="Cambria Math"/>
                      </a:rPr>
                      <m:t>2</m:t>
                    </m:r>
                    <m:r>
                      <a:rPr lang="fr-FR" sz="3200" i="1">
                        <a:latin typeface="Cambria Math"/>
                      </a:rPr>
                      <m:t>.</m:t>
                    </m:r>
                    <m:sSubSup>
                      <m:sSubSupPr>
                        <m:ctrlPr>
                          <a:rPr lang="en-US" sz="3200" i="1">
                            <a:latin typeface="Cambria Math"/>
                          </a:rPr>
                        </m:ctrlPr>
                      </m:sSubSupPr>
                      <m:e>
                        <m:r>
                          <a:rPr lang="en-US" sz="3200" i="1">
                            <a:latin typeface="Cambria Math"/>
                          </a:rPr>
                          <m:t>𝐶</m:t>
                        </m:r>
                      </m:e>
                      <m:sub>
                        <m:r>
                          <a:rPr lang="fr-FR" sz="3200" i="1">
                            <a:latin typeface="Cambria Math"/>
                          </a:rPr>
                          <m:t>6</m:t>
                        </m:r>
                      </m:sub>
                      <m:sup>
                        <m:r>
                          <a:rPr lang="fr-FR" sz="3200" i="1">
                            <a:latin typeface="Cambria Math"/>
                          </a:rPr>
                          <m:t>3</m:t>
                        </m:r>
                      </m:sup>
                    </m:sSubSup>
                    <m:r>
                      <a:rPr lang="fr-FR" sz="3200" i="1">
                        <a:latin typeface="Cambria Math"/>
                      </a:rPr>
                      <m:t>.</m:t>
                    </m:r>
                    <m:r>
                      <a:rPr lang="fr-FR" sz="3200" i="1">
                        <a:latin typeface="Cambria Math"/>
                      </a:rPr>
                      <m:t>1</m:t>
                    </m:r>
                    <m:r>
                      <a:rPr lang="fr-FR" sz="3200" i="1">
                        <a:latin typeface="Cambria Math"/>
                      </a:rPr>
                      <m:t>=</m:t>
                    </m:r>
                    <m:r>
                      <a:rPr lang="fr-FR" sz="3200" i="1">
                        <a:latin typeface="Cambria Math"/>
                      </a:rPr>
                      <m:t>8870400</m:t>
                    </m:r>
                    <m:r>
                      <a:rPr lang="fr-FR" sz="3200" i="1">
                        <a:latin typeface="Cambria Math"/>
                      </a:rPr>
                      <m:t>.</m:t>
                    </m:r>
                  </m:oMath>
                </a14:m>
                <a:endParaRPr lang="en-US" sz="3200" dirty="0">
                  <a:latin typeface="Times New Roman" pitchFamily="18" charset="0"/>
                  <a:cs typeface="Times New Roman" pitchFamily="18" charset="0"/>
                </a:endParaRPr>
              </a:p>
              <a:p>
                <a:pPr marL="0" indent="0">
                  <a:buNone/>
                </a:pPr>
                <a:r>
                  <a:rPr lang="fr-FR" sz="3200" dirty="0" err="1">
                    <a:latin typeface="Times New Roman" pitchFamily="18" charset="0"/>
                    <a:cs typeface="Times New Roman" pitchFamily="18" charset="0"/>
                  </a:rPr>
                  <a:t>Xác</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suất</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cần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tìm</a:t>
                </a:r>
                <a:r>
                  <a:rPr lang="fr-FR" sz="3200" dirty="0">
                    <a:latin typeface="Times New Roman" pitchFamily="18" charset="0"/>
                    <a:cs typeface="Times New Roman" pitchFamily="18" charset="0"/>
                  </a:rPr>
                  <a:t> là: </a:t>
                </a:r>
                <a14:m>
                  <m:oMath xmlns:m="http://schemas.openxmlformats.org/officeDocument/2006/math">
                    <m:r>
                      <a:rPr lang="en-US" sz="3200" b="0" i="1" smtClean="0">
                        <a:latin typeface="Cambria Math"/>
                      </a:rPr>
                      <m:t>𝑃</m:t>
                    </m:r>
                    <m:r>
                      <a:rPr lang="fr-FR" sz="3200" i="1">
                        <a:latin typeface="Cambria Math"/>
                      </a:rPr>
                      <m:t>(</m:t>
                    </m:r>
                    <m:r>
                      <a:rPr lang="en-US" sz="3200" i="1">
                        <a:latin typeface="Cambria Math"/>
                      </a:rPr>
                      <m:t>𝐴</m:t>
                    </m:r>
                    <m:r>
                      <a:rPr lang="fr-FR" sz="3200" i="1">
                        <a:latin typeface="Cambria Math"/>
                      </a:rPr>
                      <m:t>)=</m:t>
                    </m:r>
                    <m:f>
                      <m:fPr>
                        <m:ctrlPr>
                          <a:rPr lang="en-US" sz="3200" i="1">
                            <a:latin typeface="Cambria Math"/>
                          </a:rPr>
                        </m:ctrlPr>
                      </m:fPr>
                      <m:num>
                        <m:r>
                          <a:rPr lang="en-US" sz="3200" i="1">
                            <a:latin typeface="Cambria Math"/>
                          </a:rPr>
                          <m:t>𝑛</m:t>
                        </m:r>
                        <m:r>
                          <a:rPr lang="fr-FR" sz="3200" i="1">
                            <a:latin typeface="Cambria Math"/>
                          </a:rPr>
                          <m:t>(</m:t>
                        </m:r>
                        <m:r>
                          <a:rPr lang="en-US" sz="3200" i="1">
                            <a:latin typeface="Cambria Math"/>
                          </a:rPr>
                          <m:t>𝐴</m:t>
                        </m:r>
                        <m:r>
                          <a:rPr lang="fr-FR" sz="3200" i="1">
                            <a:latin typeface="Cambria Math"/>
                          </a:rPr>
                          <m:t>)</m:t>
                        </m:r>
                      </m:num>
                      <m:den>
                        <m:r>
                          <a:rPr lang="en-US" sz="3200" i="1">
                            <a:latin typeface="Cambria Math"/>
                          </a:rPr>
                          <m:t>𝑛</m:t>
                        </m:r>
                        <m:r>
                          <a:rPr lang="fr-FR" sz="3200" i="1">
                            <a:latin typeface="Cambria Math"/>
                          </a:rPr>
                          <m:t>(</m:t>
                        </m:r>
                        <m:r>
                          <a:rPr lang="en-US" sz="3200" i="1">
                            <a:latin typeface="Cambria Math"/>
                          </a:rPr>
                          <m:t>𝛺</m:t>
                        </m:r>
                        <m:r>
                          <a:rPr lang="fr-FR" sz="3200" i="1">
                            <a:latin typeface="Cambria Math"/>
                          </a:rPr>
                          <m:t>)</m:t>
                        </m:r>
                      </m:den>
                    </m:f>
                    <m:r>
                      <a:rPr lang="fr-FR" sz="3200" i="1">
                        <a:latin typeface="Cambria Math"/>
                      </a:rPr>
                      <m:t>=</m:t>
                    </m:r>
                    <m:f>
                      <m:fPr>
                        <m:ctrlPr>
                          <a:rPr lang="en-US" sz="3200" i="1">
                            <a:latin typeface="Cambria Math"/>
                          </a:rPr>
                        </m:ctrlPr>
                      </m:fPr>
                      <m:num>
                        <m:r>
                          <a:rPr lang="fr-FR" sz="3200" i="1">
                            <a:latin typeface="Cambria Math"/>
                          </a:rPr>
                          <m:t>8870400</m:t>
                        </m:r>
                      </m:num>
                      <m:den>
                        <m:r>
                          <a:rPr lang="fr-FR" sz="3200" i="1">
                            <a:latin typeface="Cambria Math"/>
                          </a:rPr>
                          <m:t>63063000</m:t>
                        </m:r>
                      </m:den>
                    </m:f>
                    <m:r>
                      <a:rPr lang="fr-FR" sz="3200" i="1">
                        <a:latin typeface="Cambria Math"/>
                      </a:rPr>
                      <m:t>=</m:t>
                    </m:r>
                    <m:f>
                      <m:fPr>
                        <m:ctrlPr>
                          <a:rPr lang="en-US" sz="3200" i="1">
                            <a:latin typeface="Cambria Math"/>
                          </a:rPr>
                        </m:ctrlPr>
                      </m:fPr>
                      <m:num>
                        <m:r>
                          <a:rPr lang="fr-FR" sz="3200" i="1">
                            <a:latin typeface="Cambria Math"/>
                          </a:rPr>
                          <m:t>64</m:t>
                        </m:r>
                      </m:num>
                      <m:den>
                        <m:r>
                          <a:rPr lang="fr-FR" sz="3200" i="1">
                            <a:latin typeface="Cambria Math"/>
                          </a:rPr>
                          <m:t>455</m:t>
                        </m:r>
                      </m:den>
                    </m:f>
                    <m:r>
                      <a:rPr lang="fr-FR" sz="3200" i="1">
                        <a:latin typeface="Cambria Math"/>
                      </a:rPr>
                      <m:t>.</m:t>
                    </m:r>
                  </m:oMath>
                </a14:m>
                <a:endParaRPr lang="en-US" sz="3200" dirty="0">
                  <a:latin typeface="Times New Roman" pitchFamily="18" charset="0"/>
                  <a:cs typeface="Times New Roman" pitchFamily="18" charset="0"/>
                </a:endParaRPr>
              </a:p>
              <a:p>
                <a:pPr marL="0" indent="0">
                  <a:buNone/>
                </a:pP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pPr marL="0" lvl="0" indent="0">
                  <a:buNone/>
                </a:pPr>
                <a:endParaRPr lang="en-US" sz="3200" b="0" i="0" u="none" strike="noStrike" baseline="0" dirty="0">
                  <a:solidFill>
                    <a:srgbClr val="000000"/>
                  </a:solidFill>
                  <a:latin typeface="Times New Roman" pitchFamily="18" charset="0"/>
                  <a:cs typeface="Times New Roman" pitchFamily="18" charset="0"/>
                </a:endParaRPr>
              </a:p>
            </p:txBody>
          </p:sp>
        </mc:Choice>
        <mc:Fallback>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182451"/>
                <a:ext cx="11980102" cy="6807896"/>
              </a:xfrm>
              <a:blipFill rotWithShape="1">
                <a:blip r:embed="rId2"/>
                <a:stretch>
                  <a:fillRect l="-1323" t="-1970" r="-102"/>
                </a:stretch>
              </a:blipFill>
            </p:spPr>
            <p:txBody>
              <a:bodyPr/>
              <a:lstStyle/>
              <a:p>
                <a:r>
                  <a:rPr lang="en-US">
                    <a:noFill/>
                  </a:rPr>
                  <a:t> </a:t>
                </a:r>
              </a:p>
            </p:txBody>
          </p:sp>
        </mc:Fallback>
      </mc:AlternateContent>
      <p:sp>
        <p:nvSpPr>
          <p:cNvPr id="4" name="Oval 3"/>
          <p:cNvSpPr/>
          <p:nvPr/>
        </p:nvSpPr>
        <p:spPr>
          <a:xfrm>
            <a:off x="9718943" y="215702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4"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6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xmlns="" id="{443E7128-81FF-4191-A928-655237246425}"/>
                  </a:ext>
                </a:extLst>
              </p:cNvPr>
              <p:cNvSpPr>
                <a:spLocks noGrp="1"/>
              </p:cNvSpPr>
              <p:nvPr>
                <p:ph type="body" idx="1"/>
              </p:nvPr>
            </p:nvSpPr>
            <p:spPr>
              <a:xfrm>
                <a:off x="101600" y="-19050"/>
                <a:ext cx="11988800" cy="7648575"/>
              </a:xfrm>
            </p:spPr>
            <p:txBody>
              <a:bodyPr>
                <a:noAutofit/>
              </a:bodyPr>
              <a:lstStyle/>
              <a:p>
                <a:pPr marL="0" indent="0">
                  <a:buNone/>
                </a:pPr>
                <a:r>
                  <a:rPr lang="en-US" sz="3200" b="1" dirty="0">
                    <a:solidFill>
                      <a:srgbClr val="0000FF"/>
                    </a:solidFill>
                    <a:latin typeface="Times New Roman" pitchFamily="18" charset="0"/>
                    <a:cs typeface="Times New Roman" pitchFamily="18" charset="0"/>
                  </a:rPr>
                  <a:t>Câu </a:t>
                </a:r>
                <a:r>
                  <a:rPr lang="en-US" sz="3200" b="1">
                    <a:solidFill>
                      <a:srgbClr val="0000FF"/>
                    </a:solidFill>
                    <a:latin typeface="Times New Roman" pitchFamily="18" charset="0"/>
                    <a:cs typeface="Times New Roman" pitchFamily="18" charset="0"/>
                  </a:rPr>
                  <a:t>7: </a:t>
                </a:r>
                <a:r>
                  <a:rPr lang="vi-VN">
                    <a:latin typeface="Times New Roman" pitchFamily="18" charset="0"/>
                    <a:cs typeface="Times New Roman" pitchFamily="18" charset="0"/>
                  </a:rPr>
                  <a:t>Xét </a:t>
                </a:r>
                <a:r>
                  <a:rPr lang="vi-VN" dirty="0">
                    <a:latin typeface="Times New Roman" pitchFamily="18" charset="0"/>
                    <a:cs typeface="Times New Roman" pitchFamily="18" charset="0"/>
                  </a:rPr>
                  <a:t>tập hợp </a:t>
                </a:r>
                <a14:m>
                  <m:oMath xmlns:m="http://schemas.openxmlformats.org/officeDocument/2006/math">
                    <m:r>
                      <a:rPr lang="en-US">
                        <a:latin typeface="Cambria Math"/>
                        <a:cs typeface="Times New Roman" pitchFamily="18" charset="0"/>
                      </a:rPr>
                      <m:t>𝑆</m:t>
                    </m:r>
                  </m:oMath>
                </a14:m>
                <a:r>
                  <a:rPr lang="vi-VN" dirty="0">
                    <a:latin typeface="Times New Roman" pitchFamily="18" charset="0"/>
                    <a:cs typeface="Times New Roman" pitchFamily="18" charset="0"/>
                  </a:rPr>
                  <a:t> gồm tất cả các số tự nhiên gồm 4 chữ số khác nhau. Chọn ngẫu nhiên một số từ </a:t>
                </a:r>
                <a14:m>
                  <m:oMath xmlns:m="http://schemas.openxmlformats.org/officeDocument/2006/math">
                    <m:r>
                      <a:rPr lang="vi-VN">
                        <a:latin typeface="Cambria Math"/>
                        <a:cs typeface="Times New Roman" pitchFamily="18" charset="0"/>
                      </a:rPr>
                      <m:t>𝑆</m:t>
                    </m:r>
                  </m:oMath>
                </a14:m>
                <a:r>
                  <a:rPr lang="vi-VN" dirty="0">
                    <a:latin typeface="Times New Roman" pitchFamily="18" charset="0"/>
                    <a:cs typeface="Times New Roman" pitchFamily="18" charset="0"/>
                  </a:rPr>
                  <a:t>. Tính xác suất để số được chọn có chữ số đứng sau lớn hơn chữ số đứng trước.</a:t>
                </a:r>
                <a:endParaRPr lang="en-US" dirty="0">
                  <a:latin typeface="Times New Roman" pitchFamily="18" charset="0"/>
                  <a:cs typeface="Times New Roman" pitchFamily="18" charset="0"/>
                </a:endParaRPr>
              </a:p>
              <a:p>
                <a:pPr marL="0" lvl="0" indent="0" algn="ctr">
                  <a:buNone/>
                </a:pPr>
                <a:r>
                  <a:rPr lang="en-US" b="1" dirty="0" smtClean="0">
                    <a:solidFill>
                      <a:srgbClr val="0000CC"/>
                    </a:solidFill>
                    <a:latin typeface="Times New Roman" pitchFamily="18" charset="0"/>
                    <a:cs typeface="Times New Roman" pitchFamily="18" charset="0"/>
                  </a:rPr>
                  <a:t>A</a:t>
                </a:r>
                <a:r>
                  <a:rPr lang="en-US" b="1" dirty="0">
                    <a:solidFill>
                      <a:srgbClr val="0000CC"/>
                    </a:solidFill>
                    <a:latin typeface="Times New Roman" pitchFamily="18" charset="0"/>
                    <a:cs typeface="Times New Roman" pitchFamily="18" charset="0"/>
                  </a:rPr>
                  <a:t>. </a:t>
                </a:r>
                <a14:m>
                  <m:oMath xmlns:m="http://schemas.openxmlformats.org/officeDocument/2006/math">
                    <m:f>
                      <m:fPr>
                        <m:ctrlPr>
                          <a:rPr lang="en-US" i="1">
                            <a:latin typeface="Cambria Math"/>
                          </a:rPr>
                        </m:ctrlPr>
                      </m:fPr>
                      <m:num>
                        <m:r>
                          <a:rPr lang="en-US" b="0" i="1" smtClean="0">
                            <a:latin typeface="Cambria Math"/>
                          </a:rPr>
                          <m:t>1</m:t>
                        </m:r>
                      </m:num>
                      <m:den>
                        <m:r>
                          <a:rPr lang="en-US" b="0" i="1" smtClean="0">
                            <a:latin typeface="Cambria Math"/>
                          </a:rPr>
                          <m:t>72</m:t>
                        </m:r>
                      </m:den>
                    </m:f>
                  </m:oMath>
                </a14:m>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b="1" dirty="0" smtClean="0">
                    <a:solidFill>
                      <a:srgbClr val="0000CC"/>
                    </a:solidFill>
                    <a:latin typeface="Times New Roman" pitchFamily="18" charset="0"/>
                    <a:cs typeface="Times New Roman" pitchFamily="18" charset="0"/>
                  </a:rPr>
                  <a:t>B</a:t>
                </a:r>
                <a:r>
                  <a:rPr lang="en-US" b="1" dirty="0">
                    <a:solidFill>
                      <a:srgbClr val="0000CC"/>
                    </a:solidFill>
                    <a:latin typeface="Times New Roman" pitchFamily="18" charset="0"/>
                    <a:cs typeface="Times New Roman" pitchFamily="18" charset="0"/>
                  </a:rPr>
                  <a:t>.</a:t>
                </a:r>
                <a:r>
                  <a:rPr lang="en-US" b="1" dirty="0">
                    <a:latin typeface="Times New Roman" pitchFamily="18" charset="0"/>
                    <a:cs typeface="Times New Roman" pitchFamily="18" charset="0"/>
                  </a:rPr>
                  <a:t> </a:t>
                </a:r>
                <a14:m>
                  <m:oMath xmlns:m="http://schemas.openxmlformats.org/officeDocument/2006/math">
                    <m:f>
                      <m:fPr>
                        <m:ctrlPr>
                          <a:rPr lang="en-US" i="1">
                            <a:latin typeface="Cambria Math"/>
                          </a:rPr>
                        </m:ctrlPr>
                      </m:fPr>
                      <m:num>
                        <m:r>
                          <a:rPr lang="en-US" b="0" i="1" smtClean="0">
                            <a:latin typeface="Cambria Math"/>
                          </a:rPr>
                          <m:t>1</m:t>
                        </m:r>
                      </m:num>
                      <m:den>
                        <m:r>
                          <a:rPr lang="en-US" b="0" i="1" smtClean="0">
                            <a:latin typeface="Cambria Math"/>
                          </a:rPr>
                          <m:t>18</m:t>
                        </m:r>
                      </m:den>
                    </m:f>
                  </m:oMath>
                </a14:m>
                <a:r>
                  <a:rPr lang="en-US" dirty="0">
                    <a:latin typeface="Times New Roman" pitchFamily="18" charset="0"/>
                    <a:cs typeface="Times New Roman" pitchFamily="18" charset="0"/>
                  </a:rPr>
                  <a:t>.</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b="1" dirty="0" smtClean="0">
                    <a:solidFill>
                      <a:srgbClr val="0000CC"/>
                    </a:solidFill>
                    <a:latin typeface="Times New Roman" pitchFamily="18" charset="0"/>
                    <a:cs typeface="Times New Roman" pitchFamily="18" charset="0"/>
                  </a:rPr>
                  <a:t>C</a:t>
                </a:r>
                <a:r>
                  <a:rPr lang="en-US" b="1" dirty="0">
                    <a:solidFill>
                      <a:srgbClr val="0000CC"/>
                    </a:solidFill>
                    <a:latin typeface="Times New Roman" pitchFamily="18" charset="0"/>
                    <a:cs typeface="Times New Roman" pitchFamily="18" charset="0"/>
                  </a:rPr>
                  <a:t>. </a:t>
                </a:r>
                <a14:m>
                  <m:oMath xmlns:m="http://schemas.openxmlformats.org/officeDocument/2006/math">
                    <m:f>
                      <m:fPr>
                        <m:ctrlPr>
                          <a:rPr lang="en-US" i="1">
                            <a:latin typeface="Cambria Math"/>
                          </a:rPr>
                        </m:ctrlPr>
                      </m:fPr>
                      <m:num>
                        <m:r>
                          <a:rPr lang="en-US" b="0" i="1" smtClean="0">
                            <a:latin typeface="Cambria Math"/>
                          </a:rPr>
                          <m:t>1</m:t>
                        </m:r>
                      </m:num>
                      <m:den>
                        <m:r>
                          <a:rPr lang="en-US" b="0" i="1" smtClean="0">
                            <a:latin typeface="Cambria Math"/>
                          </a:rPr>
                          <m:t>36</m:t>
                        </m:r>
                      </m:den>
                    </m:f>
                  </m:oMath>
                </a14:m>
                <a:r>
                  <a:rPr lang="en-US" dirty="0">
                    <a:latin typeface="Times New Roman" pitchFamily="18" charset="0"/>
                    <a:cs typeface="Times New Roman" pitchFamily="18" charset="0"/>
                  </a:rPr>
                  <a:t>.</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b="1" dirty="0" smtClean="0">
                    <a:solidFill>
                      <a:srgbClr val="0000CC"/>
                    </a:solidFill>
                    <a:latin typeface="Times New Roman" pitchFamily="18" charset="0"/>
                    <a:cs typeface="Times New Roman" pitchFamily="18" charset="0"/>
                  </a:rPr>
                  <a:t>D</a:t>
                </a:r>
                <a:r>
                  <a:rPr lang="en-US" b="1" dirty="0">
                    <a:solidFill>
                      <a:srgbClr val="0000CC"/>
                    </a:solidFill>
                    <a:latin typeface="Times New Roman" pitchFamily="18" charset="0"/>
                    <a:cs typeface="Times New Roman" pitchFamily="18" charset="0"/>
                  </a:rPr>
                  <a:t>. </a:t>
                </a:r>
                <a14:m>
                  <m:oMath xmlns:m="http://schemas.openxmlformats.org/officeDocument/2006/math">
                    <m:f>
                      <m:fPr>
                        <m:ctrlPr>
                          <a:rPr lang="en-US" i="1">
                            <a:latin typeface="Cambria Math"/>
                          </a:rPr>
                        </m:ctrlPr>
                      </m:fPr>
                      <m:num>
                        <m:r>
                          <a:rPr lang="en-US" b="0" i="1" smtClean="0">
                            <a:latin typeface="Cambria Math"/>
                          </a:rPr>
                          <m:t>5</m:t>
                        </m:r>
                      </m:num>
                      <m:den>
                        <m:r>
                          <a:rPr lang="en-US" b="0" i="1" smtClean="0">
                            <a:latin typeface="Cambria Math"/>
                          </a:rPr>
                          <m:t>36</m:t>
                        </m:r>
                      </m:den>
                    </m:f>
                  </m:oMath>
                </a14:m>
                <a:r>
                  <a:rPr lang="en-US" dirty="0">
                    <a:latin typeface="Times New Roman" pitchFamily="18" charset="0"/>
                    <a:cs typeface="Times New Roman" pitchFamily="18" charset="0"/>
                  </a:rPr>
                  <a:t>.</a:t>
                </a:r>
                <a:endParaRPr lang="en-US" b="1" dirty="0" smtClean="0">
                  <a:solidFill>
                    <a:srgbClr val="0000FF"/>
                  </a:solidFill>
                  <a:latin typeface="Times New Roman" pitchFamily="18" charset="0"/>
                  <a:cs typeface="Times New Roman" pitchFamily="18" charset="0"/>
                </a:endParaRPr>
              </a:p>
              <a:p>
                <a:pPr marL="0" indent="0">
                  <a:buNone/>
                </a:pPr>
                <a:r>
                  <a:rPr lang="en-US" b="1" dirty="0" err="1" smtClean="0">
                    <a:solidFill>
                      <a:srgbClr val="0000FF"/>
                    </a:solidFill>
                    <a:latin typeface="Times New Roman" pitchFamily="18" charset="0"/>
                    <a:cs typeface="Times New Roman" pitchFamily="18" charset="0"/>
                  </a:rPr>
                  <a:t>Lời</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giải</a:t>
                </a:r>
                <a:r>
                  <a:rPr lang="en-US" b="1" smtClean="0">
                    <a:solidFill>
                      <a:srgbClr val="0000FF"/>
                    </a:solidFill>
                    <a:latin typeface="Times New Roman" pitchFamily="18" charset="0"/>
                    <a:cs typeface="Times New Roman" pitchFamily="18" charset="0"/>
                  </a:rPr>
                  <a:t>: </a:t>
                </a:r>
              </a:p>
              <a:p>
                <a:pPr marL="0" indent="0">
                  <a:buNone/>
                </a:pPr>
                <a:r>
                  <a:rPr lang="en-US" smtClean="0">
                    <a:latin typeface="Times New Roman" pitchFamily="18" charset="0"/>
                    <a:cs typeface="Times New Roman" pitchFamily="18" charset="0"/>
                  </a:rPr>
                  <a:t>S</a:t>
                </a:r>
                <a:r>
                  <a:rPr lang="vi-VN" dirty="0" smtClean="0">
                    <a:latin typeface="Times New Roman" pitchFamily="18" charset="0"/>
                    <a:cs typeface="Times New Roman" pitchFamily="18" charset="0"/>
                  </a:rPr>
                  <a:t>ố </a:t>
                </a:r>
                <a:r>
                  <a:rPr lang="vi-VN" dirty="0">
                    <a:latin typeface="Times New Roman" pitchFamily="18" charset="0"/>
                    <a:cs typeface="Times New Roman" pitchFamily="18" charset="0"/>
                  </a:rPr>
                  <a:t>phần tử của không gian mẫu là </a:t>
                </a:r>
                <a14:m>
                  <m:oMath xmlns:m="http://schemas.openxmlformats.org/officeDocument/2006/math">
                    <m:r>
                      <a:rPr lang="vi-VN" i="1">
                        <a:latin typeface="Cambria Math"/>
                      </a:rPr>
                      <m:t>𝑛</m:t>
                    </m:r>
                    <m:d>
                      <m:dPr>
                        <m:ctrlPr>
                          <a:rPr lang="en-US" i="1">
                            <a:latin typeface="Cambria Math"/>
                          </a:rPr>
                        </m:ctrlPr>
                      </m:dPr>
                      <m:e>
                        <m:r>
                          <a:rPr lang="vi-VN" i="1">
                            <a:latin typeface="Cambria Math"/>
                          </a:rPr>
                          <m:t>𝛺</m:t>
                        </m:r>
                      </m:e>
                    </m:d>
                    <m:r>
                      <a:rPr lang="vi-VN" i="1">
                        <a:latin typeface="Cambria Math"/>
                      </a:rPr>
                      <m:t>=</m:t>
                    </m:r>
                    <m:sSubSup>
                      <m:sSubSupPr>
                        <m:ctrlPr>
                          <a:rPr lang="en-US" i="1">
                            <a:latin typeface="Cambria Math"/>
                          </a:rPr>
                        </m:ctrlPr>
                      </m:sSubSupPr>
                      <m:e>
                        <m:r>
                          <a:rPr lang="vi-VN" i="1">
                            <a:latin typeface="Cambria Math"/>
                          </a:rPr>
                          <m:t>𝐴</m:t>
                        </m:r>
                      </m:e>
                      <m:sub>
                        <m:r>
                          <a:rPr lang="vi-VN" i="1">
                            <a:latin typeface="Cambria Math"/>
                          </a:rPr>
                          <m:t>10</m:t>
                        </m:r>
                      </m:sub>
                      <m:sup>
                        <m:r>
                          <a:rPr lang="vi-VN" i="1">
                            <a:latin typeface="Cambria Math"/>
                          </a:rPr>
                          <m:t>4</m:t>
                        </m:r>
                      </m:sup>
                    </m:sSubSup>
                    <m:r>
                      <a:rPr lang="vi-VN" i="1">
                        <a:latin typeface="Cambria Math"/>
                      </a:rPr>
                      <m:t>−</m:t>
                    </m:r>
                    <m:sSubSup>
                      <m:sSubSupPr>
                        <m:ctrlPr>
                          <a:rPr lang="en-US" i="1">
                            <a:latin typeface="Cambria Math"/>
                          </a:rPr>
                        </m:ctrlPr>
                      </m:sSubSupPr>
                      <m:e>
                        <m:r>
                          <a:rPr lang="vi-VN" i="1">
                            <a:latin typeface="Cambria Math"/>
                          </a:rPr>
                          <m:t>𝐴</m:t>
                        </m:r>
                      </m:e>
                      <m:sub>
                        <m:r>
                          <a:rPr lang="vi-VN" i="1">
                            <a:latin typeface="Cambria Math"/>
                          </a:rPr>
                          <m:t>9</m:t>
                        </m:r>
                      </m:sub>
                      <m:sup>
                        <m:r>
                          <a:rPr lang="vi-VN" i="1">
                            <a:latin typeface="Cambria Math"/>
                          </a:rPr>
                          <m:t>3</m:t>
                        </m:r>
                      </m:sup>
                    </m:sSubSup>
                    <m:r>
                      <a:rPr lang="vi-VN" i="1">
                        <a:latin typeface="Cambria Math"/>
                      </a:rPr>
                      <m:t>=</m:t>
                    </m:r>
                    <m:r>
                      <a:rPr lang="vi-VN" i="1">
                        <a:latin typeface="Cambria Math"/>
                      </a:rPr>
                      <m:t>4536</m:t>
                    </m:r>
                  </m:oMath>
                </a14:m>
                <a:r>
                  <a:rPr lang="vi-VN"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0" indent="0">
                  <a:lnSpc>
                    <a:spcPct val="115000"/>
                  </a:lnSpc>
                  <a:spcBef>
                    <a:spcPts val="0"/>
                  </a:spcBef>
                  <a:spcAft>
                    <a:spcPts val="1000"/>
                  </a:spcAft>
                  <a:buNone/>
                </a:pPr>
                <a:r>
                  <a:rPr lang="en-US" smtClean="0">
                    <a:latin typeface="Times New Roman" pitchFamily="18" charset="0"/>
                    <a:cs typeface="Times New Roman" pitchFamily="18" charset="0"/>
                  </a:rPr>
                  <a:t>Gọi </a:t>
                </a:r>
                <a14:m>
                  <m:oMath xmlns:m="http://schemas.openxmlformats.org/officeDocument/2006/math">
                    <m:r>
                      <a:rPr lang="en-US">
                        <a:latin typeface="Cambria Math"/>
                        <a:cs typeface="Times New Roman" pitchFamily="18" charset="0"/>
                      </a:rPr>
                      <m:t>𝐴</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cố</a:t>
                </a:r>
                <a:r>
                  <a:rPr lang="en-US" dirty="0">
                    <a:latin typeface="Times New Roman" pitchFamily="18" charset="0"/>
                    <a:cs typeface="Times New Roman" pitchFamily="18" charset="0"/>
                  </a:rPr>
                  <a:t> </a:t>
                </a:r>
                <a14:m>
                  <m:oMath xmlns:m="http://schemas.openxmlformats.org/officeDocument/2006/math">
                    <m:r>
                      <a:rPr lang="en-US">
                        <a:latin typeface="Cambria Math"/>
                        <a:cs typeface="Times New Roman" pitchFamily="18" charset="0"/>
                      </a:rPr>
                      <m:t>′′</m:t>
                    </m:r>
                  </m:oMath>
                </a14:m>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chọn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trước</a:t>
                </a:r>
                <a:r>
                  <a:rPr lang="en-US" dirty="0">
                    <a:latin typeface="Times New Roman" pitchFamily="18" charset="0"/>
                    <a:cs typeface="Times New Roman" pitchFamily="18" charset="0"/>
                  </a:rPr>
                  <a:t>"</a:t>
                </a:r>
              </a:p>
              <a:p>
                <a:pPr marL="0" indent="0">
                  <a:lnSpc>
                    <a:spcPct val="115000"/>
                  </a:lnSpc>
                  <a:spcBef>
                    <a:spcPts val="0"/>
                  </a:spcBef>
                  <a:spcAft>
                    <a:spcPts val="1000"/>
                  </a:spcAft>
                  <a:buNone/>
                </a:pP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chọn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nên</a:t>
                </a:r>
                <a:r>
                  <a:rPr lang="en-US" dirty="0">
                    <a:latin typeface="Times New Roman" pitchFamily="18" charset="0"/>
                    <a:cs typeface="Times New Roman" pitchFamily="18" charset="0"/>
                  </a:rPr>
                  <a:t> </a:t>
                </a:r>
                <a14:m>
                  <m:oMath xmlns:m="http://schemas.openxmlformats.org/officeDocument/2006/math">
                    <m:sSub>
                      <m:sSubPr>
                        <m:ctrlPr>
                          <a:rPr lang="en-US" i="1">
                            <a:latin typeface="Cambria Math"/>
                            <a:cs typeface="Times New Roman" pitchFamily="18" charset="0"/>
                          </a:rPr>
                        </m:ctrlPr>
                      </m:sSubPr>
                      <m:e>
                        <m:r>
                          <a:rPr lang="en-US">
                            <a:latin typeface="Cambria Math"/>
                            <a:cs typeface="Times New Roman" pitchFamily="18" charset="0"/>
                          </a:rPr>
                          <m:t>𝑎</m:t>
                        </m:r>
                      </m:e>
                      <m:sub>
                        <m:r>
                          <a:rPr lang="en-US">
                            <a:latin typeface="Cambria Math"/>
                            <a:cs typeface="Times New Roman" pitchFamily="18" charset="0"/>
                          </a:rPr>
                          <m:t>1</m:t>
                        </m:r>
                      </m:sub>
                    </m:sSub>
                  </m:oMath>
                </a14:m>
                <a:r>
                  <a:rPr lang="en-US" dirty="0">
                    <a:latin typeface="Times New Roman" pitchFamily="18" charset="0"/>
                    <a:cs typeface="Times New Roman" pitchFamily="18" charset="0"/>
                  </a:rPr>
                  <a:t>, </a:t>
                </a:r>
                <a14:m>
                  <m:oMath xmlns:m="http://schemas.openxmlformats.org/officeDocument/2006/math">
                    <m:sSub>
                      <m:sSubPr>
                        <m:ctrlPr>
                          <a:rPr lang="en-US" i="1">
                            <a:latin typeface="Cambria Math"/>
                            <a:cs typeface="Times New Roman" pitchFamily="18" charset="0"/>
                          </a:rPr>
                        </m:ctrlPr>
                      </m:sSubPr>
                      <m:e>
                        <m:r>
                          <a:rPr lang="en-US">
                            <a:latin typeface="Cambria Math"/>
                            <a:cs typeface="Times New Roman" pitchFamily="18" charset="0"/>
                          </a:rPr>
                          <m:t>𝑎</m:t>
                        </m:r>
                      </m:e>
                      <m:sub>
                        <m:r>
                          <a:rPr lang="en-US">
                            <a:latin typeface="Cambria Math"/>
                            <a:cs typeface="Times New Roman" pitchFamily="18" charset="0"/>
                          </a:rPr>
                          <m:t>2</m:t>
                        </m:r>
                      </m:sub>
                    </m:sSub>
                  </m:oMath>
                </a14:m>
                <a:r>
                  <a:rPr lang="en-US" dirty="0">
                    <a:latin typeface="Times New Roman" pitchFamily="18" charset="0"/>
                    <a:cs typeface="Times New Roman" pitchFamily="18" charset="0"/>
                  </a:rPr>
                  <a:t>, </a:t>
                </a:r>
                <a14:m>
                  <m:oMath xmlns:m="http://schemas.openxmlformats.org/officeDocument/2006/math">
                    <m:sSub>
                      <m:sSubPr>
                        <m:ctrlPr>
                          <a:rPr lang="en-US" i="1">
                            <a:latin typeface="Cambria Math"/>
                            <a:cs typeface="Times New Roman" pitchFamily="18" charset="0"/>
                          </a:rPr>
                        </m:ctrlPr>
                      </m:sSubPr>
                      <m:e>
                        <m:r>
                          <a:rPr lang="en-US">
                            <a:latin typeface="Cambria Math"/>
                            <a:cs typeface="Times New Roman" pitchFamily="18" charset="0"/>
                          </a:rPr>
                          <m:t>𝑎</m:t>
                        </m:r>
                      </m:e>
                      <m:sub>
                        <m:r>
                          <a:rPr lang="en-US">
                            <a:latin typeface="Cambria Math"/>
                            <a:cs typeface="Times New Roman" pitchFamily="18" charset="0"/>
                          </a:rPr>
                          <m:t>3</m:t>
                        </m:r>
                      </m:sub>
                    </m:sSub>
                  </m:oMath>
                </a14:m>
                <a:r>
                  <a:rPr lang="en-US" dirty="0">
                    <a:latin typeface="Times New Roman" pitchFamily="18" charset="0"/>
                    <a:cs typeface="Times New Roman" pitchFamily="18" charset="0"/>
                  </a:rPr>
                  <a:t>, </a:t>
                </a:r>
                <a14:m>
                  <m:oMath xmlns:m="http://schemas.openxmlformats.org/officeDocument/2006/math">
                    <m:sSub>
                      <m:sSubPr>
                        <m:ctrlPr>
                          <a:rPr lang="en-US" i="1">
                            <a:latin typeface="Cambria Math"/>
                            <a:cs typeface="Times New Roman" pitchFamily="18" charset="0"/>
                          </a:rPr>
                        </m:ctrlPr>
                      </m:sSubPr>
                      <m:e>
                        <m:r>
                          <a:rPr lang="en-US">
                            <a:latin typeface="Cambria Math"/>
                            <a:cs typeface="Times New Roman" pitchFamily="18" charset="0"/>
                          </a:rPr>
                          <m:t>𝑎</m:t>
                        </m:r>
                      </m:e>
                      <m:sub>
                        <m:r>
                          <a:rPr lang="en-US">
                            <a:latin typeface="Cambria Math"/>
                            <a:cs typeface="Times New Roman" pitchFamily="18" charset="0"/>
                          </a:rPr>
                          <m:t>4</m:t>
                        </m:r>
                      </m:sub>
                    </m:sSub>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14:m>
                  <m:oMath xmlns:m="http://schemas.openxmlformats.org/officeDocument/2006/math">
                    <m:r>
                      <a:rPr lang="en-US">
                        <a:latin typeface="Cambria Math"/>
                        <a:cs typeface="Times New Roman" pitchFamily="18" charset="0"/>
                      </a:rPr>
                      <m:t>𝑋</m:t>
                    </m:r>
                    <m:r>
                      <a:rPr lang="en-US">
                        <a:latin typeface="Cambria Math"/>
                        <a:cs typeface="Times New Roman" pitchFamily="18" charset="0"/>
                      </a:rPr>
                      <m:t>=</m:t>
                    </m:r>
                    <m:d>
                      <m:dPr>
                        <m:begChr m:val="{"/>
                        <m:endChr m:val="}"/>
                        <m:ctrlPr>
                          <a:rPr lang="en-US" i="1">
                            <a:latin typeface="Cambria Math"/>
                            <a:cs typeface="Times New Roman" pitchFamily="18" charset="0"/>
                          </a:rPr>
                        </m:ctrlPr>
                      </m:dPr>
                      <m:e>
                        <m:r>
                          <a:rPr lang="en-US">
                            <a:latin typeface="Cambria Math"/>
                            <a:cs typeface="Times New Roman" pitchFamily="18" charset="0"/>
                          </a:rPr>
                          <m:t>1</m:t>
                        </m:r>
                        <m:r>
                          <a:rPr lang="en-US">
                            <a:latin typeface="Cambria Math"/>
                            <a:cs typeface="Times New Roman" pitchFamily="18" charset="0"/>
                          </a:rPr>
                          <m:t>; </m:t>
                        </m:r>
                        <m:r>
                          <a:rPr lang="en-US">
                            <a:latin typeface="Cambria Math"/>
                            <a:cs typeface="Times New Roman" pitchFamily="18" charset="0"/>
                          </a:rPr>
                          <m:t>2</m:t>
                        </m:r>
                        <m:r>
                          <a:rPr lang="en-US">
                            <a:latin typeface="Cambria Math"/>
                            <a:cs typeface="Times New Roman" pitchFamily="18" charset="0"/>
                          </a:rPr>
                          <m:t>; </m:t>
                        </m:r>
                        <m:r>
                          <a:rPr lang="en-US">
                            <a:latin typeface="Cambria Math"/>
                            <a:cs typeface="Times New Roman" pitchFamily="18" charset="0"/>
                          </a:rPr>
                          <m:t>3</m:t>
                        </m:r>
                        <m:r>
                          <a:rPr lang="en-US">
                            <a:latin typeface="Cambria Math"/>
                            <a:cs typeface="Times New Roman" pitchFamily="18" charset="0"/>
                          </a:rPr>
                          <m:t>; </m:t>
                        </m:r>
                        <m:r>
                          <a:rPr lang="en-US">
                            <a:latin typeface="Cambria Math"/>
                            <a:cs typeface="Times New Roman" pitchFamily="18" charset="0"/>
                          </a:rPr>
                          <m:t>4</m:t>
                        </m:r>
                        <m:r>
                          <a:rPr lang="en-US">
                            <a:latin typeface="Cambria Math"/>
                            <a:cs typeface="Times New Roman" pitchFamily="18" charset="0"/>
                          </a:rPr>
                          <m:t>; </m:t>
                        </m:r>
                        <m:r>
                          <a:rPr lang="en-US">
                            <a:latin typeface="Cambria Math"/>
                            <a:cs typeface="Times New Roman" pitchFamily="18" charset="0"/>
                          </a:rPr>
                          <m:t>5</m:t>
                        </m:r>
                        <m:r>
                          <a:rPr lang="en-US">
                            <a:latin typeface="Cambria Math"/>
                            <a:cs typeface="Times New Roman" pitchFamily="18" charset="0"/>
                          </a:rPr>
                          <m:t>; </m:t>
                        </m:r>
                        <m:r>
                          <a:rPr lang="en-US">
                            <a:latin typeface="Cambria Math"/>
                            <a:cs typeface="Times New Roman" pitchFamily="18" charset="0"/>
                          </a:rPr>
                          <m:t>6</m:t>
                        </m:r>
                        <m:r>
                          <a:rPr lang="en-US">
                            <a:latin typeface="Cambria Math"/>
                            <a:cs typeface="Times New Roman" pitchFamily="18" charset="0"/>
                          </a:rPr>
                          <m:t>; </m:t>
                        </m:r>
                        <m:r>
                          <a:rPr lang="en-US">
                            <a:latin typeface="Cambria Math"/>
                            <a:cs typeface="Times New Roman" pitchFamily="18" charset="0"/>
                          </a:rPr>
                          <m:t>7</m:t>
                        </m:r>
                        <m:r>
                          <a:rPr lang="en-US">
                            <a:latin typeface="Cambria Math"/>
                            <a:cs typeface="Times New Roman" pitchFamily="18" charset="0"/>
                          </a:rPr>
                          <m:t>; </m:t>
                        </m:r>
                        <m:r>
                          <a:rPr lang="en-US">
                            <a:latin typeface="Cambria Math"/>
                            <a:cs typeface="Times New Roman" pitchFamily="18" charset="0"/>
                          </a:rPr>
                          <m:t>8</m:t>
                        </m:r>
                        <m:r>
                          <a:rPr lang="en-US">
                            <a:latin typeface="Cambria Math"/>
                            <a:cs typeface="Times New Roman" pitchFamily="18" charset="0"/>
                          </a:rPr>
                          <m:t>; </m:t>
                        </m:r>
                        <m:r>
                          <a:rPr lang="en-US">
                            <a:latin typeface="Cambria Math"/>
                            <a:cs typeface="Times New Roman" pitchFamily="18" charset="0"/>
                          </a:rPr>
                          <m:t>9</m:t>
                        </m:r>
                      </m:e>
                    </m:d>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Mỗi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gồm</a:t>
                </a:r>
                <a:r>
                  <a:rPr lang="en-US" dirty="0">
                    <a:latin typeface="Times New Roman" pitchFamily="18" charset="0"/>
                    <a:cs typeface="Times New Roman" pitchFamily="18" charset="0"/>
                  </a:rPr>
                  <a:t> </a:t>
                </a:r>
                <a14:m>
                  <m:oMath xmlns:m="http://schemas.openxmlformats.org/officeDocument/2006/math">
                    <m:r>
                      <a:rPr lang="en-US">
                        <a:latin typeface="Cambria Math"/>
                        <a:cs typeface="Times New Roman" pitchFamily="18" charset="0"/>
                      </a:rPr>
                      <m:t>4</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lấy</a:t>
                </a:r>
                <a:r>
                  <a:rPr lang="en-US" dirty="0">
                    <a:latin typeface="Times New Roman" pitchFamily="18" charset="0"/>
                    <a:cs typeface="Times New Roman" pitchFamily="18" charset="0"/>
                  </a:rPr>
                  <a:t> ra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14:m>
                  <m:oMath xmlns:m="http://schemas.openxmlformats.org/officeDocument/2006/math">
                    <m:r>
                      <a:rPr lang="en-US">
                        <a:latin typeface="Cambria Math"/>
                        <a:cs typeface="Times New Roman" pitchFamily="18" charset="0"/>
                      </a:rPr>
                      <m:t>𝑋</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sắp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dần</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14:m>
                  <m:oMath xmlns:m="http://schemas.openxmlformats.org/officeDocument/2006/math">
                    <m:sSubSup>
                      <m:sSubSupPr>
                        <m:ctrlPr>
                          <a:rPr lang="en-US" i="1">
                            <a:latin typeface="Cambria Math"/>
                            <a:cs typeface="Times New Roman" pitchFamily="18" charset="0"/>
                          </a:rPr>
                        </m:ctrlPr>
                      </m:sSubSupPr>
                      <m:e>
                        <m:r>
                          <a:rPr lang="en-US">
                            <a:latin typeface="Cambria Math"/>
                            <a:cs typeface="Times New Roman" pitchFamily="18" charset="0"/>
                          </a:rPr>
                          <m:t>𝐶</m:t>
                        </m:r>
                      </m:e>
                      <m:sub>
                        <m:r>
                          <a:rPr lang="en-US">
                            <a:latin typeface="Cambria Math"/>
                            <a:cs typeface="Times New Roman" pitchFamily="18" charset="0"/>
                          </a:rPr>
                          <m:t>9</m:t>
                        </m:r>
                      </m:sub>
                      <m:sup>
                        <m:r>
                          <a:rPr lang="en-US">
                            <a:latin typeface="Cambria Math"/>
                            <a:cs typeface="Times New Roman" pitchFamily="18" charset="0"/>
                          </a:rPr>
                          <m:t>4</m:t>
                        </m:r>
                      </m:sup>
                    </m:sSubSup>
                    <m:r>
                      <a:rPr lang="en-US">
                        <a:latin typeface="Cambria Math"/>
                        <a:cs typeface="Times New Roman" pitchFamily="18" charset="0"/>
                      </a:rPr>
                      <m:t>=</m:t>
                    </m:r>
                    <m:r>
                      <a:rPr lang="en-US">
                        <a:latin typeface="Cambria Math"/>
                        <a:cs typeface="Times New Roman" pitchFamily="18" charset="0"/>
                      </a:rPr>
                      <m:t>126</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14:m>
                  <m:oMath xmlns:m="http://schemas.openxmlformats.org/officeDocument/2006/math">
                    <m:r>
                      <a:rPr lang="en-US">
                        <a:latin typeface="Cambria Math"/>
                        <a:cs typeface="Times New Roman" pitchFamily="18" charset="0"/>
                      </a:rPr>
                      <m:t>⇒</m:t>
                    </m:r>
                    <m:r>
                      <a:rPr lang="en-US">
                        <a:latin typeface="Cambria Math"/>
                        <a:cs typeface="Times New Roman" pitchFamily="18" charset="0"/>
                      </a:rPr>
                      <m:t>𝑛</m:t>
                    </m:r>
                    <m:d>
                      <m:dPr>
                        <m:ctrlPr>
                          <a:rPr lang="en-US" i="1">
                            <a:latin typeface="Cambria Math"/>
                            <a:cs typeface="Times New Roman" pitchFamily="18" charset="0"/>
                          </a:rPr>
                        </m:ctrlPr>
                      </m:dPr>
                      <m:e>
                        <m:r>
                          <a:rPr lang="en-US">
                            <a:latin typeface="Cambria Math"/>
                            <a:cs typeface="Times New Roman" pitchFamily="18" charset="0"/>
                          </a:rPr>
                          <m:t>𝐴</m:t>
                        </m:r>
                      </m:e>
                    </m:d>
                    <m:r>
                      <a:rPr lang="en-US">
                        <a:latin typeface="Cambria Math"/>
                        <a:cs typeface="Times New Roman" pitchFamily="18" charset="0"/>
                      </a:rPr>
                      <m:t>=</m:t>
                    </m:r>
                    <m:r>
                      <a:rPr lang="en-US">
                        <a:latin typeface="Cambria Math"/>
                        <a:cs typeface="Times New Roman" pitchFamily="18" charset="0"/>
                      </a:rPr>
                      <m:t>126</m:t>
                    </m:r>
                  </m:oMath>
                </a14:m>
                <a:r>
                  <a:rPr lang="en-US" dirty="0">
                    <a:latin typeface="Times New Roman" pitchFamily="18" charset="0"/>
                    <a:cs typeface="Times New Roman" pitchFamily="18" charset="0"/>
                  </a:rPr>
                  <a:t>.</a:t>
                </a:r>
              </a:p>
              <a:p>
                <a:pPr marL="0" indent="0" algn="just">
                  <a:lnSpc>
                    <a:spcPct val="115000"/>
                  </a:lnSpc>
                  <a:spcBef>
                    <a:spcPts val="0"/>
                  </a:spcBef>
                  <a:spcAft>
                    <a:spcPts val="1000"/>
                  </a:spcAft>
                  <a:buNone/>
                </a:pPr>
                <a:r>
                  <a:rPr lang="en-US" smtClean="0">
                    <a:latin typeface="Times New Roman" pitchFamily="18" charset="0"/>
                    <a:cs typeface="Times New Roman" pitchFamily="18" charset="0"/>
                  </a:rPr>
                  <a:t>Vậy </a:t>
                </a:r>
                <a:r>
                  <a:rPr lang="en-US" dirty="0" err="1">
                    <a:latin typeface="Times New Roman" pitchFamily="18" charset="0"/>
                    <a:cs typeface="Times New Roman" pitchFamily="18" charset="0"/>
                  </a:rPr>
                  <a:t>xác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14:m>
                  <m:oMath xmlns:m="http://schemas.openxmlformats.org/officeDocument/2006/math">
                    <m:r>
                      <a:rPr lang="en-US">
                        <a:latin typeface="Cambria Math"/>
                        <a:cs typeface="Times New Roman" pitchFamily="18" charset="0"/>
                      </a:rPr>
                      <m:t>𝑃</m:t>
                    </m:r>
                    <m:d>
                      <m:dPr>
                        <m:ctrlPr>
                          <a:rPr lang="en-US" i="1">
                            <a:latin typeface="Cambria Math"/>
                            <a:cs typeface="Times New Roman" pitchFamily="18" charset="0"/>
                          </a:rPr>
                        </m:ctrlPr>
                      </m:dPr>
                      <m:e>
                        <m:r>
                          <a:rPr lang="en-US">
                            <a:latin typeface="Cambria Math"/>
                            <a:cs typeface="Times New Roman" pitchFamily="18" charset="0"/>
                          </a:rPr>
                          <m:t>𝐴</m:t>
                        </m:r>
                      </m:e>
                    </m:d>
                    <m:r>
                      <a:rPr lang="en-US">
                        <a:latin typeface="Cambria Math"/>
                        <a:cs typeface="Times New Roman" pitchFamily="18" charset="0"/>
                      </a:rPr>
                      <m:t>=</m:t>
                    </m:r>
                    <m:f>
                      <m:fPr>
                        <m:ctrlPr>
                          <a:rPr lang="en-US" i="1">
                            <a:latin typeface="Cambria Math"/>
                            <a:cs typeface="Times New Roman" pitchFamily="18" charset="0"/>
                          </a:rPr>
                        </m:ctrlPr>
                      </m:fPr>
                      <m:num>
                        <m:r>
                          <a:rPr lang="en-US">
                            <a:latin typeface="Cambria Math"/>
                            <a:cs typeface="Times New Roman" pitchFamily="18" charset="0"/>
                          </a:rPr>
                          <m:t>126</m:t>
                        </m:r>
                      </m:num>
                      <m:den>
                        <m:r>
                          <a:rPr lang="en-US">
                            <a:latin typeface="Cambria Math"/>
                            <a:cs typeface="Times New Roman" pitchFamily="18" charset="0"/>
                          </a:rPr>
                          <m:t>4536</m:t>
                        </m:r>
                      </m:den>
                    </m:f>
                    <m:r>
                      <a:rPr lang="en-US">
                        <a:latin typeface="Cambria Math"/>
                        <a:cs typeface="Times New Roman" pitchFamily="18" charset="0"/>
                      </a:rPr>
                      <m:t>=</m:t>
                    </m:r>
                    <m:f>
                      <m:fPr>
                        <m:ctrlPr>
                          <a:rPr lang="en-US" i="1">
                            <a:latin typeface="Cambria Math"/>
                            <a:cs typeface="Times New Roman" pitchFamily="18" charset="0"/>
                          </a:rPr>
                        </m:ctrlPr>
                      </m:fPr>
                      <m:num>
                        <m:r>
                          <a:rPr lang="en-US">
                            <a:latin typeface="Cambria Math"/>
                            <a:cs typeface="Times New Roman" pitchFamily="18" charset="0"/>
                          </a:rPr>
                          <m:t>1</m:t>
                        </m:r>
                      </m:num>
                      <m:den>
                        <m:r>
                          <a:rPr lang="en-US">
                            <a:latin typeface="Cambria Math"/>
                            <a:cs typeface="Times New Roman" pitchFamily="18" charset="0"/>
                          </a:rPr>
                          <m:t>36</m:t>
                        </m:r>
                      </m:den>
                    </m:f>
                  </m:oMath>
                </a14:m>
                <a:r>
                  <a:rPr lang="en-US" dirty="0">
                    <a:latin typeface="Times New Roman" pitchFamily="18" charset="0"/>
                    <a:cs typeface="Times New Roman" pitchFamily="18" charset="0"/>
                  </a:rPr>
                  <a:t>. </a:t>
                </a:r>
              </a:p>
              <a:p>
                <a:pPr marL="0" indent="0">
                  <a:buNone/>
                </a:pP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marL="0" lvl="0" indent="0">
                  <a:buNone/>
                </a:pPr>
                <a:endParaRPr lang="en-US" b="0" i="0" u="none" strike="noStrike" baseline="0" dirty="0">
                  <a:solidFill>
                    <a:srgbClr val="000000"/>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 xmlns:a16="http://schemas.microsoft.com/office/drawing/2014/main"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101600" y="-19050"/>
                <a:ext cx="11988800" cy="7648575"/>
              </a:xfrm>
              <a:blipFill rotWithShape="1">
                <a:blip r:embed="rId2"/>
                <a:stretch>
                  <a:fillRect l="-1322" t="-1753" r="-1526"/>
                </a:stretch>
              </a:blipFill>
            </p:spPr>
            <p:txBody>
              <a:bodyPr/>
              <a:lstStyle/>
              <a:p>
                <a:r>
                  <a:rPr lang="en-US">
                    <a:noFill/>
                  </a:rPr>
                  <a:t> </a:t>
                </a:r>
              </a:p>
            </p:txBody>
          </p:sp>
        </mc:Fallback>
      </mc:AlternateContent>
      <p:sp>
        <p:nvSpPr>
          <p:cNvPr id="4" name="Oval 3"/>
          <p:cNvSpPr/>
          <p:nvPr/>
        </p:nvSpPr>
        <p:spPr>
          <a:xfrm>
            <a:off x="7026543" y="140871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4"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3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xmlns="" id="{443E7128-81FF-4191-A928-655237246425}"/>
                  </a:ext>
                </a:extLst>
              </p:cNvPr>
              <p:cNvSpPr>
                <a:spLocks noGrp="1"/>
              </p:cNvSpPr>
              <p:nvPr>
                <p:ph type="body" idx="1"/>
              </p:nvPr>
            </p:nvSpPr>
            <p:spPr>
              <a:xfrm>
                <a:off x="211898" y="182451"/>
                <a:ext cx="11980102" cy="6807896"/>
              </a:xfrm>
            </p:spPr>
            <p:txBody>
              <a:bodyPr>
                <a:noAutofit/>
              </a:bodyPr>
              <a:lstStyle/>
              <a:p>
                <a:pPr marL="0" indent="0">
                  <a:buNone/>
                </a:pPr>
                <a:r>
                  <a:rPr lang="en-US" sz="3200" b="1" dirty="0">
                    <a:solidFill>
                      <a:srgbClr val="0000FF"/>
                    </a:solidFill>
                    <a:latin typeface="Times New Roman" pitchFamily="18" charset="0"/>
                    <a:cs typeface="Times New Roman" pitchFamily="18" charset="0"/>
                  </a:rPr>
                  <a:t>Câu </a:t>
                </a:r>
                <a:r>
                  <a:rPr lang="en-US" sz="3200" b="1">
                    <a:solidFill>
                      <a:srgbClr val="0000FF"/>
                    </a:solidFill>
                    <a:latin typeface="Times New Roman" pitchFamily="18" charset="0"/>
                    <a:cs typeface="Times New Roman" pitchFamily="18" charset="0"/>
                  </a:rPr>
                  <a:t>8: </a:t>
                </a:r>
                <a:r>
                  <a:rPr lang="en-US" sz="3200">
                    <a:latin typeface="Times New Roman" pitchFamily="18" charset="0"/>
                    <a:cs typeface="Times New Roman" pitchFamily="18" charset="0"/>
                  </a:rPr>
                  <a:t>Có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bốn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ngẫu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14:m>
                  <m:oMath xmlns:m="http://schemas.openxmlformats.org/officeDocument/2006/math">
                    <m:r>
                      <a:rPr lang="en-US" sz="3200">
                        <a:latin typeface="Cambria Math"/>
                        <a:cs typeface="Times New Roman" pitchFamily="18" charset="0"/>
                      </a:rPr>
                      <m:t>8</m:t>
                    </m:r>
                    <m:r>
                      <a:rPr lang="en-US" sz="3200">
                        <a:latin typeface="Cambria Math"/>
                        <a:cs typeface="Times New Roman" pitchFamily="18" charset="0"/>
                      </a:rPr>
                      <m:t> </m:t>
                    </m:r>
                  </m:oMath>
                </a14:m>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gồm</a:t>
                </a:r>
                <a:r>
                  <a:rPr lang="en-US" sz="3200" dirty="0">
                    <a:latin typeface="Times New Roman" pitchFamily="18" charset="0"/>
                    <a:cs typeface="Times New Roman" pitchFamily="18" charset="0"/>
                  </a:rPr>
                  <a:t> </a:t>
                </a:r>
                <a14:m>
                  <m:oMath xmlns:m="http://schemas.openxmlformats.org/officeDocument/2006/math">
                    <m:r>
                      <a:rPr lang="en-US" sz="3200">
                        <a:latin typeface="Cambria Math"/>
                        <a:cs typeface="Times New Roman" pitchFamily="18" charset="0"/>
                      </a:rPr>
                      <m:t>4</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14:m>
                  <m:oMath xmlns:m="http://schemas.openxmlformats.org/officeDocument/2006/math">
                    <m:r>
                      <a:rPr lang="en-US" sz="3200">
                        <a:latin typeface="Cambria Math"/>
                        <a:cs typeface="Times New Roman" pitchFamily="18" charset="0"/>
                      </a:rPr>
                      <m:t>4</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nữ</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bằng:</a:t>
                </a:r>
                <a:endParaRPr lang="en-US" sz="3200" dirty="0">
                  <a:latin typeface="Times New Roman" pitchFamily="18" charset="0"/>
                  <a:cs typeface="Times New Roman" pitchFamily="18" charset="0"/>
                </a:endParaRPr>
              </a:p>
              <a:p>
                <a:pPr marL="0" lvl="0" indent="0" algn="ctr">
                  <a:buNone/>
                </a:pPr>
                <a:r>
                  <a:rPr lang="en-US" sz="3200" b="1" dirty="0" smtClean="0">
                    <a:solidFill>
                      <a:srgbClr val="0000CC"/>
                    </a:solidFill>
                    <a:latin typeface="Times New Roman" pitchFamily="18" charset="0"/>
                    <a:cs typeface="Times New Roman" pitchFamily="18" charset="0"/>
                  </a:rPr>
                  <a:t>A</a:t>
                </a:r>
                <a:r>
                  <a:rPr lang="en-US" sz="3200" b="1" dirty="0">
                    <a:solidFill>
                      <a:srgbClr val="0000CC"/>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8</m:t>
                        </m:r>
                      </m:num>
                      <m:den>
                        <m:r>
                          <a:rPr lang="en-US" sz="3200" b="0" i="1" smtClean="0">
                            <a:latin typeface="Cambria Math"/>
                          </a:rPr>
                          <m:t>35</m:t>
                        </m:r>
                      </m:den>
                    </m:f>
                  </m:oMath>
                </a14:m>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smtClean="0">
                    <a:latin typeface="Times New Roman" pitchFamily="18" charset="0"/>
                    <a:cs typeface="Times New Roman" pitchFamily="18" charset="0"/>
                  </a:rPr>
                  <a:t>	</a:t>
                </a:r>
                <a:r>
                  <a:rPr lang="en-US" sz="3200" b="1" smtClean="0">
                    <a:solidFill>
                      <a:srgbClr val="0000CC"/>
                    </a:solidFill>
                    <a:latin typeface="Times New Roman" pitchFamily="18" charset="0"/>
                    <a:cs typeface="Times New Roman" pitchFamily="18" charset="0"/>
                  </a:rPr>
                  <a:t>B</a:t>
                </a:r>
                <a:r>
                  <a:rPr lang="en-US" sz="3200" b="1" dirty="0">
                    <a:solidFill>
                      <a:srgbClr val="0000CC"/>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1</m:t>
                        </m:r>
                      </m:num>
                      <m:den>
                        <m:r>
                          <a:rPr lang="en-US" sz="3200" b="0" i="1" smtClean="0">
                            <a:latin typeface="Cambria Math"/>
                          </a:rPr>
                          <m:t>70</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smtClean="0">
                    <a:latin typeface="Times New Roman" pitchFamily="18" charset="0"/>
                    <a:cs typeface="Times New Roman" pitchFamily="18" charset="0"/>
                  </a:rPr>
                  <a:t>	</a:t>
                </a:r>
                <a:r>
                  <a:rPr lang="en-US" sz="3200" b="1" smtClean="0">
                    <a:solidFill>
                      <a:srgbClr val="0000CC"/>
                    </a:solidFill>
                    <a:latin typeface="Times New Roman" pitchFamily="18" charset="0"/>
                    <a:cs typeface="Times New Roman" pitchFamily="18" charset="0"/>
                  </a:rPr>
                  <a:t>C</a:t>
                </a:r>
                <a:r>
                  <a:rPr lang="en-US" sz="3200" b="1" dirty="0">
                    <a:solidFill>
                      <a:srgbClr val="0000CC"/>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1</m:t>
                        </m:r>
                      </m:num>
                      <m:den>
                        <m:r>
                          <a:rPr lang="en-US" sz="3200" b="0" i="1" smtClean="0">
                            <a:latin typeface="Cambria Math"/>
                          </a:rPr>
                          <m:t>35</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smtClean="0">
                    <a:latin typeface="Times New Roman" pitchFamily="18" charset="0"/>
                    <a:cs typeface="Times New Roman" pitchFamily="18" charset="0"/>
                  </a:rPr>
                  <a:t>	</a:t>
                </a:r>
                <a:r>
                  <a:rPr lang="en-US" sz="3200" b="1" smtClean="0">
                    <a:solidFill>
                      <a:srgbClr val="0000CC"/>
                    </a:solidFill>
                    <a:latin typeface="Times New Roman" pitchFamily="18" charset="0"/>
                    <a:cs typeface="Times New Roman" pitchFamily="18" charset="0"/>
                  </a:rPr>
                  <a:t>D</a:t>
                </a:r>
                <a:r>
                  <a:rPr lang="en-US" sz="3200" b="1" dirty="0">
                    <a:solidFill>
                      <a:srgbClr val="0000CC"/>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1</m:t>
                        </m:r>
                      </m:num>
                      <m:den>
                        <m:r>
                          <a:rPr lang="en-US" sz="3200" b="0" i="1" smtClean="0">
                            <a:latin typeface="Cambria Math"/>
                          </a:rPr>
                          <m:t>840</m:t>
                        </m:r>
                      </m:den>
                    </m:f>
                  </m:oMath>
                </a14:m>
                <a:r>
                  <a:rPr lang="en-US" sz="3200" dirty="0">
                    <a:latin typeface="Times New Roman" pitchFamily="18" charset="0"/>
                    <a:cs typeface="Times New Roman" pitchFamily="18" charset="0"/>
                  </a:rPr>
                  <a:t>.</a:t>
                </a:r>
                <a:endParaRPr lang="en-US" sz="3200" b="1" dirty="0" smtClean="0">
                  <a:solidFill>
                    <a:srgbClr val="0000FF"/>
                  </a:solidFill>
                  <a:latin typeface="Times New Roman" pitchFamily="18" charset="0"/>
                  <a:cs typeface="Times New Roman" pitchFamily="18" charset="0"/>
                </a:endParaRPr>
              </a:p>
              <a:p>
                <a:pPr marL="0" lvl="0" indent="0">
                  <a:buNone/>
                </a:pPr>
                <a:r>
                  <a:rPr lang="en-US" sz="3200" b="1" dirty="0" err="1" smtClean="0">
                    <a:solidFill>
                      <a:srgbClr val="0000FF"/>
                    </a:solidFill>
                    <a:latin typeface="Times New Roman" pitchFamily="18" charset="0"/>
                    <a:cs typeface="Times New Roman" pitchFamily="18" charset="0"/>
                  </a:rPr>
                  <a:t>Lời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giải</a:t>
                </a:r>
                <a:endParaRPr lang="en-US" sz="3200" b="1" dirty="0" smtClean="0">
                  <a:solidFill>
                    <a:srgbClr val="0000FF"/>
                  </a:solidFill>
                  <a:latin typeface="Times New Roman" pitchFamily="18" charset="0"/>
                  <a:cs typeface="Times New Roman" pitchFamily="18" charset="0"/>
                </a:endParaRPr>
              </a:p>
              <a:p>
                <a:pPr marL="0" indent="0">
                  <a:buNone/>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mẫu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𝑛</m:t>
                    </m:r>
                    <m:d>
                      <m:dPr>
                        <m:ctrlPr>
                          <a:rPr lang="en-US" sz="3200" i="1">
                            <a:latin typeface="Cambria Math"/>
                          </a:rPr>
                        </m:ctrlPr>
                      </m:dPr>
                      <m:e>
                        <m:r>
                          <a:rPr lang="en-US" sz="3200" i="1">
                            <a:latin typeface="Cambria Math"/>
                          </a:rPr>
                          <m:t>𝛺</m:t>
                        </m:r>
                      </m:e>
                    </m:d>
                    <m:r>
                      <a:rPr lang="en-US" sz="3200" i="1">
                        <a:latin typeface="Cambria Math"/>
                      </a:rPr>
                      <m:t>=</m:t>
                    </m:r>
                    <m:r>
                      <a:rPr lang="en-US" sz="3200" i="1">
                        <a:latin typeface="Cambria Math"/>
                      </a:rPr>
                      <m:t>8</m:t>
                    </m:r>
                    <m:r>
                      <a:rPr lang="en-US" sz="3200" i="1">
                        <a:latin typeface="Cambria Math"/>
                      </a:rPr>
                      <m:t>!=</m:t>
                    </m:r>
                    <m:r>
                      <a:rPr lang="en-US" sz="3200" i="1">
                        <a:latin typeface="Cambria Math"/>
                      </a:rPr>
                      <m:t>40320</m:t>
                    </m:r>
                  </m:oMath>
                </a14:m>
                <a:r>
                  <a:rPr lang="en-US" sz="3200" dirty="0">
                    <a:latin typeface="Times New Roman" pitchFamily="18" charset="0"/>
                    <a:cs typeface="Times New Roman" pitchFamily="18" charset="0"/>
                  </a:rPr>
                  <a:t>.</a:t>
                </a:r>
                <a:endParaRPr lang="en-US" sz="3200" dirty="0">
                  <a:effectLst/>
                  <a:latin typeface="Times New Roman" pitchFamily="18" charset="0"/>
                  <a:cs typeface="Times New Roman" pitchFamily="18" charset="0"/>
                </a:endParaRPr>
              </a:p>
              <a:p>
                <a:pPr marL="0" indent="0">
                  <a:buNone/>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nữ</a:t>
                </a:r>
                <a:r>
                  <a:rPr lang="en-US" sz="3200" dirty="0">
                    <a:latin typeface="Times New Roman" pitchFamily="18" charset="0"/>
                    <a:cs typeface="Times New Roman" pitchFamily="18" charset="0"/>
                  </a:rPr>
                  <a:t>".</a:t>
                </a:r>
                <a:endParaRPr lang="en-US" sz="3200" dirty="0">
                  <a:effectLst/>
                  <a:latin typeface="Times New Roman" pitchFamily="18" charset="0"/>
                  <a:cs typeface="Times New Roman" pitchFamily="18" charset="0"/>
                </a:endParaRPr>
              </a:p>
              <a:p>
                <a:pPr marL="0" indent="0">
                  <a:buNone/>
                </a:pPr>
                <a:r>
                  <a:rPr lang="en-US" sz="3200" dirty="0" smtClean="0">
                    <a:latin typeface="Times New Roman" pitchFamily="18" charset="0"/>
                    <a:cs typeface="Times New Roman" pitchFamily="18" charset="0"/>
                  </a:rPr>
                  <a:t>Ta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p>
              <a:p>
                <a:pPr marL="0" indent="0">
                  <a:buNone/>
                </a:pPr>
                <a:r>
                  <a:rPr lang="en-US" sz="3200" dirty="0" smtClean="0">
                    <a:latin typeface="Times New Roman" pitchFamily="18" charset="0"/>
                    <a:cs typeface="Times New Roman" pitchFamily="18" charset="0"/>
                  </a:rPr>
                  <a:t>Nam</a:t>
                </a:r>
                <a:r>
                  <a:rPr lang="en-US" sz="3200" smtClean="0">
                    <a:latin typeface="Times New Roman" pitchFamily="18" charset="0"/>
                    <a:cs typeface="Times New Roman" pitchFamily="18" charset="0"/>
                  </a:rPr>
                  <a:t>	         Nữ</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Nam</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Nữ</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a:p>
                <a:pPr marL="0" indent="0">
                  <a:buNone/>
                </a:pPr>
                <a:r>
                  <a:rPr lang="en-US" sz="3200" dirty="0" err="1">
                    <a:latin typeface="Times New Roman" pitchFamily="18" charset="0"/>
                    <a:cs typeface="Times New Roman" pitchFamily="18" charset="0"/>
                  </a:rPr>
                  <a:t>Nữ</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Nam</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Nữ</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Nam																						</a:t>
                </a:r>
                <a:endParaRPr lang="en-US" sz="3200" dirty="0">
                  <a:latin typeface="Times New Roman" pitchFamily="18" charset="0"/>
                  <a:cs typeface="Times New Roman" pitchFamily="18" charset="0"/>
                </a:endParaRPr>
              </a:p>
              <a:p>
                <a:endParaRPr lang="en-US" sz="3200" dirty="0" smtClean="0">
                  <a:effectLst/>
                  <a:latin typeface="Times New Roman" pitchFamily="18" charset="0"/>
                  <a:cs typeface="Times New Roman" pitchFamily="18" charset="0"/>
                </a:endParaRPr>
              </a:p>
              <a:p>
                <a:pPr lvl="0"/>
                <a:endParaRPr lang="en-US" sz="3200" dirty="0">
                  <a:effectLst/>
                  <a:latin typeface="Times New Roman" pitchFamily="18" charset="0"/>
                  <a:cs typeface="Times New Roman" pitchFamily="18" charset="0"/>
                </a:endParaRPr>
              </a:p>
              <a:p>
                <a:pPr marL="0" indent="0">
                  <a:buNone/>
                </a:pP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pPr marL="0" lvl="0" indent="0">
                  <a:buNone/>
                </a:pPr>
                <a:endParaRPr lang="en-US" sz="3200" b="0" i="0" u="none" strike="noStrike" baseline="0" dirty="0">
                  <a:solidFill>
                    <a:srgbClr val="000000"/>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 xmlns:a16="http://schemas.microsoft.com/office/drawing/2014/main"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182451"/>
                <a:ext cx="11980102" cy="6807896"/>
              </a:xfrm>
              <a:blipFill rotWithShape="1">
                <a:blip r:embed="rId2"/>
                <a:stretch>
                  <a:fillRect l="-1323" t="-1970"/>
                </a:stretch>
              </a:blipFill>
            </p:spPr>
            <p:txBody>
              <a:bodyPr/>
              <a:lstStyle/>
              <a:p>
                <a:r>
                  <a:rPr lang="en-US">
                    <a:noFill/>
                  </a:rPr>
                  <a:t> </a:t>
                </a:r>
              </a:p>
            </p:txBody>
          </p:sp>
        </mc:Fallback>
      </mc:AlternateContent>
      <p:sp>
        <p:nvSpPr>
          <p:cNvPr id="4" name="Oval 3"/>
          <p:cNvSpPr/>
          <p:nvPr/>
        </p:nvSpPr>
        <p:spPr>
          <a:xfrm>
            <a:off x="1463943" y="222052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4"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619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685800" y="1573911"/>
                <a:ext cx="10515600" cy="5165027"/>
              </a:xfrm>
            </p:spPr>
            <p:txBody>
              <a:bodyPr>
                <a:normAutofit/>
              </a:bodyPr>
              <a:lstStyle/>
              <a:p>
                <a:pPr marL="0" lvl="0" indent="0">
                  <a:buNone/>
                </a:pPr>
                <a:r>
                  <a:rPr lang="en-US" sz="3200" dirty="0">
                    <a:latin typeface="Times New Roman" pitchFamily="18" charset="0"/>
                    <a:cs typeface="Times New Roman" pitchFamily="18" charset="0"/>
                  </a:rPr>
                  <a:t>Xếp </a:t>
                </a:r>
                <a14:m>
                  <m:oMath xmlns:m="http://schemas.openxmlformats.org/officeDocument/2006/math">
                    <m:r>
                      <a:rPr lang="en-US" sz="3200" i="1">
                        <a:latin typeface="Cambria Math"/>
                      </a:rPr>
                      <m:t>4</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ghế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4</m:t>
                    </m:r>
                    <m:r>
                      <a:rPr lang="en-US" sz="3200" i="1">
                        <a:latin typeface="Cambria Math"/>
                      </a:rPr>
                      <m:t>!</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a:t>
                </a:r>
              </a:p>
              <a:p>
                <a:pPr marL="0" lvl="0" indent="0">
                  <a:buNone/>
                </a:pPr>
                <a:r>
                  <a:rPr lang="en-US" sz="3200" dirty="0" err="1">
                    <a:latin typeface="Times New Roman" pitchFamily="18" charset="0"/>
                    <a:cs typeface="Times New Roman" pitchFamily="18" charset="0"/>
                  </a:rPr>
                  <a:t>Xếp</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4</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ghế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4</m:t>
                    </m:r>
                    <m:r>
                      <a:rPr lang="en-US" sz="3200" i="1">
                        <a:latin typeface="Cambria Math"/>
                      </a:rPr>
                      <m:t>!</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a:t>
                </a:r>
              </a:p>
              <a:p>
                <a:pPr marL="0" lvl="0" indent="0">
                  <a:buNone/>
                </a:pPr>
                <a:r>
                  <a:rPr lang="en-US" sz="3200" dirty="0">
                    <a:latin typeface="Times New Roman" pitchFamily="18" charset="0"/>
                    <a:cs typeface="Times New Roman" pitchFamily="18" charset="0"/>
                  </a:rPr>
                  <a:t>Ở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cặp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14:m>
                  <m:oMath xmlns:m="http://schemas.openxmlformats.org/officeDocument/2006/math">
                    <m:sSup>
                      <m:sSupPr>
                        <m:ctrlPr>
                          <a:rPr lang="en-US" sz="3200" i="1">
                            <a:latin typeface="Cambria Math"/>
                          </a:rPr>
                        </m:ctrlPr>
                      </m:sSupPr>
                      <m:e>
                        <m:r>
                          <a:rPr lang="en-US" sz="3200" i="1">
                            <a:latin typeface="Cambria Math"/>
                          </a:rPr>
                          <m:t>2</m:t>
                        </m:r>
                      </m:e>
                      <m:sup>
                        <m:r>
                          <a:rPr lang="en-US" sz="3200" i="1">
                            <a:latin typeface="Cambria Math"/>
                          </a:rPr>
                          <m:t>4</m:t>
                        </m:r>
                      </m:sup>
                    </m:sSup>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a:t>
                </a:r>
              </a:p>
              <a:p>
                <a:pPr marL="0" indent="0">
                  <a:buNone/>
                </a:pPr>
                <a:r>
                  <a:rPr lang="en-US" sz="3200" dirty="0" err="1">
                    <a:latin typeface="Times New Roman" pitchFamily="18" charset="0"/>
                    <a:cs typeface="Times New Roman" pitchFamily="18" charset="0"/>
                  </a:rPr>
                  <a:t>Suy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𝑛</m:t>
                    </m:r>
                    <m:d>
                      <m:dPr>
                        <m:ctrlPr>
                          <a:rPr lang="en-US" sz="3200" i="1">
                            <a:latin typeface="Cambria Math"/>
                          </a:rPr>
                        </m:ctrlPr>
                      </m:dPr>
                      <m:e>
                        <m:r>
                          <a:rPr lang="en-US" sz="3200" i="1">
                            <a:latin typeface="Cambria Math"/>
                          </a:rPr>
                          <m:t>𝐴</m:t>
                        </m:r>
                      </m:e>
                    </m:d>
                    <m:r>
                      <a:rPr lang="en-US" sz="3200" i="1">
                        <a:latin typeface="Cambria Math"/>
                      </a:rPr>
                      <m:t>=</m:t>
                    </m:r>
                    <m:r>
                      <a:rPr lang="en-US" sz="3200" i="1">
                        <a:latin typeface="Cambria Math"/>
                      </a:rPr>
                      <m:t>4</m:t>
                    </m:r>
                    <m:r>
                      <a:rPr lang="en-US" sz="3200" i="1">
                        <a:latin typeface="Cambria Math"/>
                      </a:rPr>
                      <m:t>!.</m:t>
                    </m:r>
                    <m:r>
                      <a:rPr lang="en-US" sz="3200" i="1">
                        <a:latin typeface="Cambria Math"/>
                      </a:rPr>
                      <m:t>4</m:t>
                    </m:r>
                    <m:r>
                      <a:rPr lang="en-US" sz="3200" i="1">
                        <a:latin typeface="Cambria Math"/>
                      </a:rPr>
                      <m:t>!.</m:t>
                    </m:r>
                    <m:sSup>
                      <m:sSupPr>
                        <m:ctrlPr>
                          <a:rPr lang="en-US" sz="3200" i="1">
                            <a:latin typeface="Cambria Math"/>
                          </a:rPr>
                        </m:ctrlPr>
                      </m:sSupPr>
                      <m:e>
                        <m:r>
                          <a:rPr lang="en-US" sz="3200" i="1">
                            <a:latin typeface="Cambria Math"/>
                          </a:rPr>
                          <m:t>2</m:t>
                        </m:r>
                      </m:e>
                      <m:sup>
                        <m:r>
                          <a:rPr lang="en-US" sz="3200" i="1">
                            <a:latin typeface="Cambria Math"/>
                          </a:rPr>
                          <m:t>4</m:t>
                        </m:r>
                      </m:sup>
                    </m:sSup>
                    <m:r>
                      <a:rPr lang="en-US" sz="3200" i="1">
                        <a:latin typeface="Cambria Math"/>
                      </a:rPr>
                      <m:t>=</m:t>
                    </m:r>
                    <m:r>
                      <a:rPr lang="en-US" sz="3200" i="1">
                        <a:latin typeface="Cambria Math"/>
                      </a:rPr>
                      <m:t>9216</m:t>
                    </m:r>
                  </m:oMath>
                </a14:m>
                <a:r>
                  <a:rPr lang="en-US" sz="3200" dirty="0">
                    <a:latin typeface="Times New Roman" pitchFamily="18" charset="0"/>
                    <a:cs typeface="Times New Roman" pitchFamily="18" charset="0"/>
                  </a:rPr>
                  <a:t>.</a:t>
                </a:r>
              </a:p>
              <a:p>
                <a:pPr marL="0" indent="0">
                  <a:buNone/>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Vậy</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𝑃</m:t>
                    </m:r>
                    <m:d>
                      <m:dPr>
                        <m:ctrlPr>
                          <a:rPr lang="en-US" sz="3200" i="1">
                            <a:latin typeface="Cambria Math"/>
                          </a:rPr>
                        </m:ctrlPr>
                      </m:dPr>
                      <m:e>
                        <m:r>
                          <a:rPr lang="en-US" sz="3200" i="1">
                            <a:latin typeface="Cambria Math"/>
                          </a:rPr>
                          <m:t>𝐴</m:t>
                        </m:r>
                      </m:e>
                    </m:d>
                    <m:r>
                      <a:rPr lang="en-US" sz="3200" i="1">
                        <a:latin typeface="Cambria Math"/>
                      </a:rPr>
                      <m:t>=</m:t>
                    </m:r>
                    <m:f>
                      <m:fPr>
                        <m:ctrlPr>
                          <a:rPr lang="en-US" sz="3200" i="1">
                            <a:latin typeface="Cambria Math"/>
                          </a:rPr>
                        </m:ctrlPr>
                      </m:fPr>
                      <m:num>
                        <m:r>
                          <a:rPr lang="en-US" sz="3200" i="1">
                            <a:latin typeface="Cambria Math"/>
                          </a:rPr>
                          <m:t>9216</m:t>
                        </m:r>
                      </m:num>
                      <m:den>
                        <m:r>
                          <a:rPr lang="en-US" sz="3200" i="1">
                            <a:latin typeface="Cambria Math"/>
                          </a:rPr>
                          <m:t>40320</m:t>
                        </m:r>
                      </m:den>
                    </m:f>
                    <m:r>
                      <a:rPr lang="en-US" sz="3200" i="1">
                        <a:latin typeface="Cambria Math"/>
                      </a:rPr>
                      <m:t>=</m:t>
                    </m:r>
                    <m:f>
                      <m:fPr>
                        <m:ctrlPr>
                          <a:rPr lang="en-US" sz="3200" i="1">
                            <a:latin typeface="Cambria Math"/>
                          </a:rPr>
                        </m:ctrlPr>
                      </m:fPr>
                      <m:num>
                        <m:r>
                          <a:rPr lang="en-US" sz="3200" i="1">
                            <a:latin typeface="Cambria Math"/>
                          </a:rPr>
                          <m:t>8</m:t>
                        </m:r>
                      </m:num>
                      <m:den>
                        <m:r>
                          <a:rPr lang="en-US" sz="3200" i="1">
                            <a:latin typeface="Cambria Math"/>
                          </a:rPr>
                          <m:t>35</m:t>
                        </m:r>
                      </m:den>
                    </m:f>
                  </m:oMath>
                </a14:m>
                <a:r>
                  <a:rPr lang="en-US" sz="3200" dirty="0">
                    <a:latin typeface="Times New Roman" pitchFamily="18" charset="0"/>
                    <a:cs typeface="Times New Roman" pitchFamily="18" charset="0"/>
                  </a:rPr>
                  <a:t>.</a:t>
                </a:r>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685800" y="1573911"/>
                <a:ext cx="10515600" cy="5165027"/>
              </a:xfrm>
              <a:blipFill rotWithShape="1">
                <a:blip r:embed="rId2"/>
                <a:stretch>
                  <a:fillRect l="-1507" t="-2597"/>
                </a:stretch>
              </a:blipFill>
            </p:spPr>
            <p:txBody>
              <a:bodyPr/>
              <a:lstStyle/>
              <a:p>
                <a:r>
                  <a:rPr lang="en-US">
                    <a:noFill/>
                  </a:rPr>
                  <a:t> </a:t>
                </a:r>
              </a:p>
            </p:txBody>
          </p:sp>
        </mc:Fallback>
      </mc:AlternateContent>
      <p:sp>
        <p:nvSpPr>
          <p:cNvPr id="4" name="Isosceles Triangle 3">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4"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947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xmlns="" id="{443E7128-81FF-4191-A928-655237246425}"/>
                  </a:ext>
                </a:extLst>
              </p:cNvPr>
              <p:cNvSpPr>
                <a:spLocks noGrp="1"/>
              </p:cNvSpPr>
              <p:nvPr>
                <p:ph type="body" idx="1"/>
              </p:nvPr>
            </p:nvSpPr>
            <p:spPr>
              <a:xfrm>
                <a:off x="211898" y="182451"/>
                <a:ext cx="11980102" cy="6807896"/>
              </a:xfrm>
            </p:spPr>
            <p:txBody>
              <a:bodyPr>
                <a:noAutofit/>
              </a:bodyPr>
              <a:lstStyle/>
              <a:p>
                <a:pPr marL="0" indent="0">
                  <a:buNone/>
                </a:pPr>
                <a:r>
                  <a:rPr lang="en-US" b="1">
                    <a:solidFill>
                      <a:srgbClr val="0000FF"/>
                    </a:solidFill>
                    <a:latin typeface="Times New Roman" pitchFamily="18" charset="0"/>
                    <a:cs typeface="Times New Roman" pitchFamily="18" charset="0"/>
                  </a:rPr>
                  <a:t>Câu 9: </a:t>
                </a:r>
                <a:r>
                  <a:rPr lang="en-US">
                    <a:latin typeface="Times New Roman" pitchFamily="18" charset="0"/>
                    <a:cs typeface="Times New Roman" pitchFamily="18" charset="0"/>
                  </a:rPr>
                  <a:t>Kỳ </a:t>
                </a:r>
                <a:r>
                  <a:rPr lang="en-US" dirty="0" err="1">
                    <a:latin typeface="Times New Roman" pitchFamily="18" charset="0"/>
                    <a:cs typeface="Times New Roman" pitchFamily="18" charset="0"/>
                  </a:rPr>
                  <a:t>thi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14:m>
                  <m:oMath xmlns:m="http://schemas.openxmlformats.org/officeDocument/2006/math">
                    <m:r>
                      <a:rPr lang="en-US">
                        <a:latin typeface="Cambria Math"/>
                        <a:cs typeface="Times New Roman" pitchFamily="18" charset="0"/>
                      </a:rPr>
                      <m:t>10</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ngồi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mỗi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14:m>
                  <m:oMath xmlns:m="http://schemas.openxmlformats.org/officeDocument/2006/math">
                    <m:r>
                      <a:rPr lang="en-US">
                        <a:latin typeface="Cambria Math"/>
                        <a:cs typeface="Times New Roman" pitchFamily="18" charset="0"/>
                      </a:rPr>
                      <m:t>5</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Thầy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14:m>
                  <m:oMath xmlns:m="http://schemas.openxmlformats.org/officeDocument/2006/math">
                    <m:r>
                      <a:rPr lang="en-US">
                        <a:latin typeface="Cambria Math"/>
                        <a:cs typeface="Times New Roman" pitchFamily="18" charset="0"/>
                      </a:rPr>
                      <m:t>2</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gồm</a:t>
                </a:r>
                <a:r>
                  <a:rPr lang="en-US" dirty="0">
                    <a:latin typeface="Times New Roman" pitchFamily="18" charset="0"/>
                    <a:cs typeface="Times New Roman" pitchFamily="18" charset="0"/>
                  </a:rPr>
                  <a:t> </a:t>
                </a:r>
                <a14:m>
                  <m:oMath xmlns:m="http://schemas.openxmlformats.org/officeDocument/2006/math">
                    <m:r>
                      <a:rPr lang="en-US">
                        <a:latin typeface="Cambria Math"/>
                        <a:cs typeface="Times New Roman" pitchFamily="18" charset="0"/>
                      </a:rPr>
                      <m:t>5</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chẵn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14:m>
                  <m:oMath xmlns:m="http://schemas.openxmlformats.org/officeDocument/2006/math">
                    <m:r>
                      <a:rPr lang="en-US">
                        <a:latin typeface="Cambria Math"/>
                        <a:cs typeface="Times New Roman" pitchFamily="18" charset="0"/>
                      </a:rPr>
                      <m:t>5</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mỗi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nhận</a:t>
                </a:r>
                <a:r>
                  <a:rPr lang="en-US" dirty="0">
                    <a:latin typeface="Times New Roman" pitchFamily="18" charset="0"/>
                    <a:cs typeface="Times New Roman" pitchFamily="18" charset="0"/>
                  </a:rPr>
                  <a:t> </a:t>
                </a:r>
                <a14:m>
                  <m:oMath xmlns:m="http://schemas.openxmlformats.org/officeDocument/2006/math">
                    <m:r>
                      <a:rPr lang="en-US">
                        <a:latin typeface="Cambria Math"/>
                        <a:cs typeface="Times New Roman" pitchFamily="18" charset="0"/>
                      </a:rPr>
                      <m:t>1</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14:m>
                  <m:oMath xmlns:m="http://schemas.openxmlformats.org/officeDocument/2006/math">
                    <m:r>
                      <a:rPr lang="en-US">
                        <a:latin typeface="Cambria Math"/>
                        <a:cs typeface="Times New Roman" pitchFamily="18" charset="0"/>
                      </a:rPr>
                      <m:t>2</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ngồi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p>
              <a:p>
                <a:pPr marL="0" indent="0">
                  <a:buNone/>
                </a:pPr>
                <a:r>
                  <a:rPr lang="en-US" b="1" dirty="0">
                    <a:solidFill>
                      <a:srgbClr val="002060"/>
                    </a:solidFill>
                    <a:latin typeface="Times New Roman" pitchFamily="18" charset="0"/>
                    <a:cs typeface="Times New Roman" pitchFamily="18" charset="0"/>
                  </a:rPr>
                  <a:t>	</a:t>
                </a:r>
                <a:r>
                  <a:rPr lang="en-US" b="1" dirty="0" smtClean="0">
                    <a:solidFill>
                      <a:srgbClr val="0000CC"/>
                    </a:solidFill>
                    <a:latin typeface="Times New Roman" pitchFamily="18" charset="0"/>
                    <a:cs typeface="Times New Roman" pitchFamily="18" charset="0"/>
                  </a:rPr>
                  <a:t>A</a:t>
                </a:r>
                <a:r>
                  <a:rPr lang="en-US" b="1" dirty="0">
                    <a:solidFill>
                      <a:srgbClr val="0000CC"/>
                    </a:solidFill>
                    <a:latin typeface="Times New Roman" pitchFamily="18" charset="0"/>
                    <a:cs typeface="Times New Roman" pitchFamily="18" charset="0"/>
                  </a:rPr>
                  <a:t>. </a:t>
                </a:r>
                <a14:m>
                  <m:oMath xmlns:m="http://schemas.openxmlformats.org/officeDocument/2006/math">
                    <m:f>
                      <m:fPr>
                        <m:ctrlPr>
                          <a:rPr lang="en-US" i="1">
                            <a:latin typeface="Cambria Math"/>
                          </a:rPr>
                        </m:ctrlPr>
                      </m:fPr>
                      <m:num>
                        <m:r>
                          <a:rPr lang="en-US" b="0" i="1" smtClean="0">
                            <a:latin typeface="Cambria Math"/>
                          </a:rPr>
                          <m:t>1</m:t>
                        </m:r>
                      </m:num>
                      <m:den>
                        <m:r>
                          <a:rPr lang="en-US" b="0" i="1" smtClean="0">
                            <a:latin typeface="Cambria Math"/>
                          </a:rPr>
                          <m:t>15120</m:t>
                        </m:r>
                      </m:den>
                    </m:f>
                  </m:oMath>
                </a14:m>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b="1" dirty="0" smtClean="0">
                    <a:solidFill>
                      <a:srgbClr val="0000CC"/>
                    </a:solidFill>
                    <a:latin typeface="Times New Roman" pitchFamily="18" charset="0"/>
                    <a:cs typeface="Times New Roman" pitchFamily="18" charset="0"/>
                  </a:rPr>
                  <a:t>B</a:t>
                </a:r>
                <a:r>
                  <a:rPr lang="en-US" b="1" dirty="0">
                    <a:solidFill>
                      <a:srgbClr val="0000CC"/>
                    </a:solidFill>
                    <a:latin typeface="Times New Roman" pitchFamily="18" charset="0"/>
                    <a:cs typeface="Times New Roman" pitchFamily="18" charset="0"/>
                  </a:rPr>
                  <a:t>.</a:t>
                </a:r>
                <a:r>
                  <a:rPr lang="en-US" b="1" dirty="0">
                    <a:latin typeface="Times New Roman" pitchFamily="18" charset="0"/>
                    <a:cs typeface="Times New Roman" pitchFamily="18" charset="0"/>
                  </a:rPr>
                  <a:t> </a:t>
                </a:r>
                <a14:m>
                  <m:oMath xmlns:m="http://schemas.openxmlformats.org/officeDocument/2006/math">
                    <m:f>
                      <m:fPr>
                        <m:ctrlPr>
                          <a:rPr lang="en-US" i="1">
                            <a:latin typeface="Cambria Math"/>
                          </a:rPr>
                        </m:ctrlPr>
                      </m:fPr>
                      <m:num>
                        <m:r>
                          <a:rPr lang="en-US" b="0" i="1" smtClean="0">
                            <a:latin typeface="Cambria Math"/>
                          </a:rPr>
                          <m:t>1</m:t>
                        </m:r>
                      </m:num>
                      <m:den>
                        <m:r>
                          <a:rPr lang="en-US" b="0" i="1" smtClean="0">
                            <a:latin typeface="Cambria Math"/>
                          </a:rPr>
                          <m:t>126</m:t>
                        </m:r>
                      </m:den>
                    </m:f>
                  </m:oMath>
                </a14:m>
                <a:r>
                  <a:rPr lang="en-US" dirty="0">
                    <a:latin typeface="Times New Roman" pitchFamily="18" charset="0"/>
                    <a:cs typeface="Times New Roman" pitchFamily="18" charset="0"/>
                  </a:rPr>
                  <a:t>.</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b="1" dirty="0" smtClean="0">
                    <a:solidFill>
                      <a:srgbClr val="0000CC"/>
                    </a:solidFill>
                    <a:latin typeface="Times New Roman" pitchFamily="18" charset="0"/>
                    <a:cs typeface="Times New Roman" pitchFamily="18" charset="0"/>
                  </a:rPr>
                  <a:t>C</a:t>
                </a:r>
                <a:r>
                  <a:rPr lang="en-US" b="1" dirty="0">
                    <a:solidFill>
                      <a:srgbClr val="0000CC"/>
                    </a:solidFill>
                    <a:latin typeface="Times New Roman" pitchFamily="18" charset="0"/>
                    <a:cs typeface="Times New Roman" pitchFamily="18" charset="0"/>
                  </a:rPr>
                  <a:t>. </a:t>
                </a:r>
                <a14:m>
                  <m:oMath xmlns:m="http://schemas.openxmlformats.org/officeDocument/2006/math">
                    <m:f>
                      <m:fPr>
                        <m:ctrlPr>
                          <a:rPr lang="en-US" i="1">
                            <a:latin typeface="Cambria Math"/>
                          </a:rPr>
                        </m:ctrlPr>
                      </m:fPr>
                      <m:num>
                        <m:r>
                          <a:rPr lang="en-US" b="0" i="1" smtClean="0">
                            <a:latin typeface="Cambria Math"/>
                          </a:rPr>
                          <m:t>1</m:t>
                        </m:r>
                      </m:num>
                      <m:den>
                        <m:r>
                          <a:rPr lang="en-US" b="0" i="1" smtClean="0">
                            <a:latin typeface="Cambria Math"/>
                          </a:rPr>
                          <m:t>252</m:t>
                        </m:r>
                      </m:den>
                    </m:f>
                  </m:oMath>
                </a14:m>
                <a:r>
                  <a:rPr lang="en-US" dirty="0">
                    <a:latin typeface="Times New Roman" pitchFamily="18" charset="0"/>
                    <a:cs typeface="Times New Roman" pitchFamily="18" charset="0"/>
                  </a:rPr>
                  <a:t>.</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b="1" dirty="0" smtClean="0">
                    <a:solidFill>
                      <a:srgbClr val="0000CC"/>
                    </a:solidFill>
                    <a:latin typeface="Times New Roman" pitchFamily="18" charset="0"/>
                    <a:cs typeface="Times New Roman" pitchFamily="18" charset="0"/>
                  </a:rPr>
                  <a:t>D</a:t>
                </a:r>
                <a:r>
                  <a:rPr lang="en-US" b="1" dirty="0">
                    <a:solidFill>
                      <a:srgbClr val="0000CC"/>
                    </a:solidFill>
                    <a:latin typeface="Times New Roman" pitchFamily="18" charset="0"/>
                    <a:cs typeface="Times New Roman" pitchFamily="18" charset="0"/>
                  </a:rPr>
                  <a:t>. </a:t>
                </a:r>
                <a14:m>
                  <m:oMath xmlns:m="http://schemas.openxmlformats.org/officeDocument/2006/math">
                    <m:f>
                      <m:fPr>
                        <m:ctrlPr>
                          <a:rPr lang="en-US" i="1">
                            <a:latin typeface="Cambria Math"/>
                          </a:rPr>
                        </m:ctrlPr>
                      </m:fPr>
                      <m:num>
                        <m:r>
                          <a:rPr lang="en-US" b="0" i="1" smtClean="0">
                            <a:latin typeface="Cambria Math"/>
                          </a:rPr>
                          <m:t>8</m:t>
                        </m:r>
                      </m:num>
                      <m:den>
                        <m:r>
                          <a:rPr lang="en-US" b="0" i="1" smtClean="0">
                            <a:latin typeface="Cambria Math"/>
                          </a:rPr>
                          <m:t>63</m:t>
                        </m:r>
                      </m:den>
                    </m:f>
                  </m:oMath>
                </a14:m>
                <a:r>
                  <a:rPr lang="en-US" dirty="0">
                    <a:latin typeface="Times New Roman" pitchFamily="18" charset="0"/>
                    <a:cs typeface="Times New Roman" pitchFamily="18" charset="0"/>
                  </a:rPr>
                  <a:t>.</a:t>
                </a:r>
                <a:endParaRPr lang="en-US" b="1" dirty="0" smtClean="0">
                  <a:solidFill>
                    <a:srgbClr val="0000FF"/>
                  </a:solidFill>
                  <a:latin typeface="Times New Roman" pitchFamily="18" charset="0"/>
                  <a:cs typeface="Times New Roman" pitchFamily="18" charset="0"/>
                </a:endParaRPr>
              </a:p>
              <a:p>
                <a:pPr marL="0" lvl="0" indent="0">
                  <a:buNone/>
                </a:pPr>
                <a:r>
                  <a:rPr lang="en-US" b="1" dirty="0" err="1" smtClean="0">
                    <a:solidFill>
                      <a:srgbClr val="0000FF"/>
                    </a:solidFill>
                    <a:latin typeface="Times New Roman" pitchFamily="18" charset="0"/>
                    <a:cs typeface="Times New Roman" pitchFamily="18" charset="0"/>
                  </a:rPr>
                  <a:t>Lời</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giải</a:t>
                </a:r>
                <a:endParaRPr lang="en-US" b="1" dirty="0" smtClean="0">
                  <a:solidFill>
                    <a:srgbClr val="0000FF"/>
                  </a:solidFill>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mẫu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14:m>
                  <m:oMath xmlns:m="http://schemas.openxmlformats.org/officeDocument/2006/math">
                    <m:r>
                      <a:rPr lang="en-US" i="1">
                        <a:latin typeface="Cambria Math"/>
                      </a:rPr>
                      <m:t>𝑛</m:t>
                    </m:r>
                    <m:d>
                      <m:dPr>
                        <m:ctrlPr>
                          <a:rPr lang="en-US" i="1">
                            <a:latin typeface="Cambria Math"/>
                          </a:rPr>
                        </m:ctrlPr>
                      </m:dPr>
                      <m:e>
                        <m:r>
                          <a:rPr lang="en-US" i="1">
                            <a:latin typeface="Cambria Math"/>
                          </a:rPr>
                          <m:t>𝛺</m:t>
                        </m:r>
                      </m:e>
                    </m:d>
                    <m:r>
                      <a:rPr lang="en-US" i="1">
                        <a:latin typeface="Cambria Math"/>
                      </a:rPr>
                      <m:t>=</m:t>
                    </m:r>
                    <m:r>
                      <a:rPr lang="en-US" i="1">
                        <a:latin typeface="Cambria Math"/>
                      </a:rPr>
                      <m:t>10</m:t>
                    </m:r>
                    <m:r>
                      <a:rPr lang="en-US" i="1">
                        <a:latin typeface="Cambria Math"/>
                      </a:rPr>
                      <m:t>!</m:t>
                    </m:r>
                  </m:oMath>
                </a14:m>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Gọi</a:t>
                </a:r>
                <a:r>
                  <a:rPr lang="en-US" dirty="0">
                    <a:latin typeface="Times New Roman" pitchFamily="18" charset="0"/>
                    <a:cs typeface="Times New Roman" pitchFamily="18" charset="0"/>
                  </a:rPr>
                  <a:t> </a:t>
                </a:r>
                <a14:m>
                  <m:oMath xmlns:m="http://schemas.openxmlformats.org/officeDocument/2006/math">
                    <m:r>
                      <a:rPr lang="en-US" i="1">
                        <a:latin typeface="Cambria Math"/>
                      </a:rPr>
                      <m:t>𝐴</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mỗi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nhận</a:t>
                </a:r>
                <a:r>
                  <a:rPr lang="en-US" dirty="0">
                    <a:latin typeface="Times New Roman" pitchFamily="18" charset="0"/>
                    <a:cs typeface="Times New Roman" pitchFamily="18" charset="0"/>
                  </a:rPr>
                  <a:t> 1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bạn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ngồi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a:t>
                </a:r>
              </a:p>
              <a:p>
                <a:pPr marL="0" lvl="0" indent="0">
                  <a:buNone/>
                </a:pPr>
                <a:r>
                  <a:rPr lang="en-US" dirty="0" err="1">
                    <a:latin typeface="Times New Roman" pitchFamily="18" charset="0"/>
                    <a:cs typeface="Times New Roman" pitchFamily="18" charset="0"/>
                  </a:rPr>
                  <a:t>Xếp</a:t>
                </a:r>
                <a:r>
                  <a:rPr lang="en-US" dirty="0">
                    <a:latin typeface="Times New Roman" pitchFamily="18" charset="0"/>
                    <a:cs typeface="Times New Roman" pitchFamily="18" charset="0"/>
                  </a:rPr>
                  <a:t> </a:t>
                </a:r>
                <a14:m>
                  <m:oMath xmlns:m="http://schemas.openxmlformats.org/officeDocument/2006/math">
                    <m:r>
                      <a:rPr lang="en-US" i="1">
                        <a:latin typeface="Cambria Math"/>
                      </a:rPr>
                      <m:t>5</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cùng</a:t>
                </a:r>
                <a:r>
                  <a:rPr lang="en-US" dirty="0">
                    <a:latin typeface="Times New Roman" pitchFamily="18" charset="0"/>
                    <a:cs typeface="Times New Roman" pitchFamily="18" charset="0"/>
                  </a:rPr>
                  <a:t> 1 </a:t>
                </a:r>
                <a:r>
                  <a:rPr lang="en-US" dirty="0" err="1">
                    <a:latin typeface="Times New Roman" pitchFamily="18" charset="0"/>
                    <a:cs typeface="Times New Roman" pitchFamily="18" charset="0"/>
                  </a:rPr>
                  <a:t>dãy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14:m>
                  <m:oMath xmlns:m="http://schemas.openxmlformats.org/officeDocument/2006/math">
                    <m:r>
                      <a:rPr lang="en-US" i="1">
                        <a:latin typeface="Cambria Math"/>
                      </a:rPr>
                      <m:t>5</m:t>
                    </m:r>
                    <m:r>
                      <a:rPr lang="en-US" i="1">
                        <a:latin typeface="Cambria Math"/>
                      </a:rPr>
                      <m:t>!</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a:t>
                </a:r>
              </a:p>
              <a:p>
                <a:pPr marL="0" lvl="0" indent="0">
                  <a:buNone/>
                </a:pPr>
                <a:r>
                  <a:rPr lang="en-US" dirty="0" err="1">
                    <a:latin typeface="Times New Roman" pitchFamily="18" charset="0"/>
                    <a:cs typeface="Times New Roman" pitchFamily="18" charset="0"/>
                  </a:rPr>
                  <a:t>Xếp</a:t>
                </a:r>
                <a:r>
                  <a:rPr lang="en-US" dirty="0">
                    <a:latin typeface="Times New Roman" pitchFamily="18" charset="0"/>
                    <a:cs typeface="Times New Roman" pitchFamily="18" charset="0"/>
                  </a:rPr>
                  <a:t> </a:t>
                </a:r>
                <a14:m>
                  <m:oMath xmlns:m="http://schemas.openxmlformats.org/officeDocument/2006/math">
                    <m:r>
                      <a:rPr lang="en-US" i="1">
                        <a:latin typeface="Cambria Math"/>
                      </a:rPr>
                      <m:t>5</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chẵn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cùng</a:t>
                </a:r>
                <a:r>
                  <a:rPr lang="en-US" dirty="0">
                    <a:latin typeface="Times New Roman" pitchFamily="18" charset="0"/>
                    <a:cs typeface="Times New Roman" pitchFamily="18" charset="0"/>
                  </a:rPr>
                  <a:t> 1 </a:t>
                </a:r>
                <a:r>
                  <a:rPr lang="en-US" dirty="0" err="1">
                    <a:latin typeface="Times New Roman" pitchFamily="18" charset="0"/>
                    <a:cs typeface="Times New Roman" pitchFamily="18" charset="0"/>
                  </a:rPr>
                  <a:t>dãy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14:m>
                  <m:oMath xmlns:m="http://schemas.openxmlformats.org/officeDocument/2006/math">
                    <m:r>
                      <a:rPr lang="en-US" i="1">
                        <a:latin typeface="Cambria Math"/>
                      </a:rPr>
                      <m:t>5</m:t>
                    </m:r>
                    <m:r>
                      <a:rPr lang="en-US" i="1">
                        <a:latin typeface="Cambria Math"/>
                      </a:rPr>
                      <m:t>!</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a:t>
                </a:r>
              </a:p>
              <a:p>
                <a:pPr marL="0" lvl="0" indent="0">
                  <a:buNone/>
                </a:pPr>
                <a:r>
                  <a:rPr lang="en-US" dirty="0">
                    <a:latin typeface="Times New Roman" pitchFamily="18" charset="0"/>
                    <a:cs typeface="Times New Roman" pitchFamily="18" charset="0"/>
                  </a:rPr>
                  <a:t>Ở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cặp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14:m>
                  <m:oMath xmlns:m="http://schemas.openxmlformats.org/officeDocument/2006/math">
                    <m:sSup>
                      <m:sSupPr>
                        <m:ctrlPr>
                          <a:rPr lang="en-US" i="1">
                            <a:latin typeface="Cambria Math"/>
                          </a:rPr>
                        </m:ctrlPr>
                      </m:sSupPr>
                      <m:e>
                        <m:r>
                          <a:rPr lang="en-US" i="1">
                            <a:latin typeface="Cambria Math"/>
                          </a:rPr>
                          <m:t>2</m:t>
                        </m:r>
                      </m:e>
                      <m:sup>
                        <m:r>
                          <a:rPr lang="en-US" i="1">
                            <a:latin typeface="Cambria Math"/>
                          </a:rPr>
                          <m:t>5</m:t>
                        </m:r>
                      </m:sup>
                    </m:sSup>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a:t>
                </a:r>
              </a:p>
              <a:p>
                <a:pPr marL="0" indent="0">
                  <a:buNone/>
                </a:pPr>
                <a:r>
                  <a:rPr lang="en-US" dirty="0" err="1">
                    <a:latin typeface="Times New Roman" pitchFamily="18" charset="0"/>
                    <a:cs typeface="Times New Roman" pitchFamily="18" charset="0"/>
                  </a:rPr>
                  <a:t>Suy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14:m>
                  <m:oMath xmlns:m="http://schemas.openxmlformats.org/officeDocument/2006/math">
                    <m:r>
                      <a:rPr lang="en-US" i="1">
                        <a:latin typeface="Cambria Math"/>
                      </a:rPr>
                      <m:t>𝑛</m:t>
                    </m:r>
                    <m:d>
                      <m:dPr>
                        <m:ctrlPr>
                          <a:rPr lang="en-US" i="1">
                            <a:latin typeface="Cambria Math"/>
                          </a:rPr>
                        </m:ctrlPr>
                      </m:dPr>
                      <m:e>
                        <m:r>
                          <a:rPr lang="en-US" i="1">
                            <a:latin typeface="Cambria Math"/>
                          </a:rPr>
                          <m:t>𝐴</m:t>
                        </m:r>
                      </m:e>
                    </m:d>
                    <m:r>
                      <a:rPr lang="en-US" i="1">
                        <a:latin typeface="Cambria Math"/>
                      </a:rPr>
                      <m:t>=</m:t>
                    </m:r>
                    <m:r>
                      <a:rPr lang="en-US" i="1">
                        <a:latin typeface="Cambria Math"/>
                      </a:rPr>
                      <m:t>5</m:t>
                    </m:r>
                    <m:r>
                      <a:rPr lang="en-US" i="1">
                        <a:latin typeface="Cambria Math"/>
                      </a:rPr>
                      <m:t>!.</m:t>
                    </m:r>
                    <m:r>
                      <a:rPr lang="en-US" i="1">
                        <a:latin typeface="Cambria Math"/>
                      </a:rPr>
                      <m:t>5</m:t>
                    </m:r>
                    <m:r>
                      <a:rPr lang="en-US" i="1">
                        <a:latin typeface="Cambria Math"/>
                      </a:rPr>
                      <m:t>!.</m:t>
                    </m:r>
                    <m:sSup>
                      <m:sSupPr>
                        <m:ctrlPr>
                          <a:rPr lang="en-US" i="1">
                            <a:latin typeface="Cambria Math"/>
                          </a:rPr>
                        </m:ctrlPr>
                      </m:sSupPr>
                      <m:e>
                        <m:r>
                          <a:rPr lang="en-US" i="1">
                            <a:latin typeface="Cambria Math"/>
                          </a:rPr>
                          <m:t>2</m:t>
                        </m:r>
                      </m:e>
                      <m:sup>
                        <m:r>
                          <a:rPr lang="en-US" i="1">
                            <a:latin typeface="Cambria Math"/>
                          </a:rPr>
                          <m:t>5</m:t>
                        </m:r>
                      </m:sup>
                    </m:sSup>
                  </m:oMath>
                </a14:m>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Vậy</a:t>
                </a:r>
                <a:r>
                  <a:rPr lang="en-US" dirty="0">
                    <a:latin typeface="Times New Roman" pitchFamily="18" charset="0"/>
                    <a:cs typeface="Times New Roman" pitchFamily="18" charset="0"/>
                  </a:rPr>
                  <a:t> </a:t>
                </a:r>
                <a14:m>
                  <m:oMath xmlns:m="http://schemas.openxmlformats.org/officeDocument/2006/math">
                    <m:r>
                      <a:rPr lang="en-US" i="1">
                        <a:latin typeface="Cambria Math"/>
                      </a:rPr>
                      <m:t>𝑃</m:t>
                    </m:r>
                    <m:d>
                      <m:dPr>
                        <m:ctrlPr>
                          <a:rPr lang="en-US" i="1">
                            <a:latin typeface="Cambria Math"/>
                          </a:rPr>
                        </m:ctrlPr>
                      </m:dPr>
                      <m:e>
                        <m:r>
                          <a:rPr lang="en-US" i="1">
                            <a:latin typeface="Cambria Math"/>
                          </a:rPr>
                          <m:t>𝐴</m:t>
                        </m:r>
                      </m:e>
                    </m:d>
                    <m:r>
                      <a:rPr lang="en-US" i="1">
                        <a:latin typeface="Cambria Math"/>
                      </a:rPr>
                      <m:t>=</m:t>
                    </m:r>
                    <m:f>
                      <m:fPr>
                        <m:ctrlPr>
                          <a:rPr lang="en-US" i="1">
                            <a:latin typeface="Cambria Math"/>
                          </a:rPr>
                        </m:ctrlPr>
                      </m:fPr>
                      <m:num>
                        <m:r>
                          <a:rPr lang="en-US" i="1">
                            <a:latin typeface="Cambria Math"/>
                          </a:rPr>
                          <m:t>5</m:t>
                        </m:r>
                        <m:r>
                          <a:rPr lang="en-US" i="1">
                            <a:latin typeface="Cambria Math"/>
                          </a:rPr>
                          <m:t>!.</m:t>
                        </m:r>
                        <m:r>
                          <a:rPr lang="en-US" i="1">
                            <a:latin typeface="Cambria Math"/>
                          </a:rPr>
                          <m:t>5</m:t>
                        </m:r>
                        <m:r>
                          <a:rPr lang="en-US" i="1">
                            <a:latin typeface="Cambria Math"/>
                          </a:rPr>
                          <m:t>!.</m:t>
                        </m:r>
                        <m:sSup>
                          <m:sSupPr>
                            <m:ctrlPr>
                              <a:rPr lang="en-US" i="1">
                                <a:latin typeface="Cambria Math"/>
                              </a:rPr>
                            </m:ctrlPr>
                          </m:sSupPr>
                          <m:e>
                            <m:r>
                              <a:rPr lang="en-US" i="1">
                                <a:latin typeface="Cambria Math"/>
                              </a:rPr>
                              <m:t>2</m:t>
                            </m:r>
                          </m:e>
                          <m:sup>
                            <m:r>
                              <a:rPr lang="en-US" i="1">
                                <a:latin typeface="Cambria Math"/>
                              </a:rPr>
                              <m:t>5</m:t>
                            </m:r>
                          </m:sup>
                        </m:sSup>
                      </m:num>
                      <m:den>
                        <m:r>
                          <a:rPr lang="en-US" i="1">
                            <a:latin typeface="Cambria Math"/>
                          </a:rPr>
                          <m:t>10</m:t>
                        </m:r>
                        <m:r>
                          <a:rPr lang="en-US" i="1">
                            <a:latin typeface="Cambria Math"/>
                          </a:rPr>
                          <m:t>!</m:t>
                        </m:r>
                      </m:den>
                    </m:f>
                    <m:r>
                      <a:rPr lang="en-US" i="1">
                        <a:latin typeface="Cambria Math"/>
                      </a:rPr>
                      <m:t>=</m:t>
                    </m:r>
                    <m:f>
                      <m:fPr>
                        <m:ctrlPr>
                          <a:rPr lang="en-US" i="1">
                            <a:latin typeface="Cambria Math"/>
                          </a:rPr>
                        </m:ctrlPr>
                      </m:fPr>
                      <m:num>
                        <m:r>
                          <a:rPr lang="en-US" i="1">
                            <a:latin typeface="Cambria Math"/>
                          </a:rPr>
                          <m:t>8</m:t>
                        </m:r>
                      </m:num>
                      <m:den>
                        <m:r>
                          <a:rPr lang="en-US" i="1">
                            <a:latin typeface="Cambria Math"/>
                          </a:rPr>
                          <m:t>63</m:t>
                        </m:r>
                      </m:den>
                    </m:f>
                  </m:oMath>
                </a14:m>
                <a:r>
                  <a:rPr lang="en-US" dirty="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endParaRPr lang="en-US" dirty="0" smtClean="0">
                  <a:effectLst/>
                  <a:latin typeface="Times New Roman" pitchFamily="18" charset="0"/>
                  <a:cs typeface="Times New Roman" pitchFamily="18" charset="0"/>
                </a:endParaRPr>
              </a:p>
              <a:p>
                <a:pPr lvl="0"/>
                <a:endParaRPr lang="en-US" dirty="0">
                  <a:effectLst/>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marL="0" lvl="0" indent="0">
                  <a:buNone/>
                </a:pPr>
                <a:endParaRPr lang="en-US" b="0" i="0" u="none" strike="noStrike" baseline="0" dirty="0">
                  <a:solidFill>
                    <a:srgbClr val="000000"/>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 xmlns:a16="http://schemas.microsoft.com/office/drawing/2014/main"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182451"/>
                <a:ext cx="11980102" cy="6807896"/>
              </a:xfrm>
              <a:blipFill rotWithShape="1">
                <a:blip r:embed="rId2"/>
                <a:stretch>
                  <a:fillRect l="-1069" t="-1522"/>
                </a:stretch>
              </a:blipFill>
            </p:spPr>
            <p:txBody>
              <a:bodyPr/>
              <a:lstStyle/>
              <a:p>
                <a:r>
                  <a:rPr lang="en-US">
                    <a:noFill/>
                  </a:rPr>
                  <a:t> </a:t>
                </a:r>
              </a:p>
            </p:txBody>
          </p:sp>
        </mc:Fallback>
      </mc:AlternateContent>
      <p:sp>
        <p:nvSpPr>
          <p:cNvPr id="4" name="Oval 3"/>
          <p:cNvSpPr/>
          <p:nvPr/>
        </p:nvSpPr>
        <p:spPr>
          <a:xfrm>
            <a:off x="9414143" y="153472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4"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06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xmlns="" id="{443E7128-81FF-4191-A928-655237246425}"/>
                  </a:ext>
                </a:extLst>
              </p:cNvPr>
              <p:cNvSpPr>
                <a:spLocks noGrp="1"/>
              </p:cNvSpPr>
              <p:nvPr>
                <p:ph type="body" idx="1"/>
              </p:nvPr>
            </p:nvSpPr>
            <p:spPr>
              <a:xfrm>
                <a:off x="211898" y="25400"/>
                <a:ext cx="11980102" cy="7581900"/>
              </a:xfrm>
            </p:spPr>
            <p:txBody>
              <a:bodyPr>
                <a:noAutofit/>
              </a:bodyPr>
              <a:lstStyle/>
              <a:p>
                <a:pPr marL="0" lvl="0" indent="0">
                  <a:buNone/>
                </a:pPr>
                <a:r>
                  <a:rPr lang="en-US" b="1" dirty="0">
                    <a:solidFill>
                      <a:srgbClr val="0000FF"/>
                    </a:solidFill>
                    <a:latin typeface="Times New Roman" pitchFamily="18" charset="0"/>
                    <a:cs typeface="Times New Roman" pitchFamily="18" charset="0"/>
                  </a:rPr>
                  <a:t>Câu 10</a:t>
                </a:r>
                <a:r>
                  <a:rPr lang="en-US" b="1">
                    <a:solidFill>
                      <a:srgbClr val="0000FF"/>
                    </a:solidFill>
                    <a:latin typeface="Times New Roman" pitchFamily="18" charset="0"/>
                    <a:cs typeface="Times New Roman" pitchFamily="18" charset="0"/>
                  </a:rPr>
                  <a:t>:</a:t>
                </a:r>
                <a:r>
                  <a:rPr lang="en-US" sz="3000" b="1" smtClean="0">
                    <a:solidFill>
                      <a:srgbClr val="FF0000"/>
                    </a:solidFill>
                    <a:latin typeface="Times New Roman" pitchFamily="18" charset="0"/>
                    <a:cs typeface="Times New Roman" pitchFamily="18" charset="0"/>
                  </a:rPr>
                  <a:t> </a:t>
                </a:r>
                <a:r>
                  <a:rPr lang="en-US" sz="3000" smtClean="0">
                    <a:latin typeface="Times New Roman" pitchFamily="18" charset="0"/>
                    <a:cs typeface="Times New Roman" pitchFamily="18" charset="0"/>
                  </a:rPr>
                  <a:t>Một </a:t>
                </a:r>
                <a:r>
                  <a:rPr lang="en-US" sz="3000" dirty="0" err="1">
                    <a:latin typeface="Times New Roman" pitchFamily="18" charset="0"/>
                    <a:cs typeface="Times New Roman" pitchFamily="18" charset="0"/>
                  </a:rPr>
                  <a:t>quân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vua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đặt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ô </a:t>
                </a:r>
                <a:r>
                  <a:rPr lang="en-US" sz="3000" dirty="0" err="1">
                    <a:latin typeface="Times New Roman" pitchFamily="18" charset="0"/>
                    <a:cs typeface="Times New Roman" pitchFamily="18" charset="0"/>
                  </a:rPr>
                  <a:t>giữa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bàn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cờ</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vua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hình</a:t>
                </a:r>
                <a:r>
                  <a:rPr lang="en-US" sz="3000" dirty="0">
                    <a:latin typeface="Times New Roman" pitchFamily="18" charset="0"/>
                    <a:cs typeface="Times New Roman" pitchFamily="18" charset="0"/>
                  </a:rPr>
                  <a:t> minh </a:t>
                </a:r>
                <a:r>
                  <a:rPr lang="en-US" sz="3000" dirty="0" err="1">
                    <a:latin typeface="Times New Roman" pitchFamily="18" charset="0"/>
                    <a:cs typeface="Times New Roman" pitchFamily="18" charset="0"/>
                  </a:rPr>
                  <a:t>họa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Mỗi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bước</a:t>
                </a:r>
                <a:r>
                  <a:rPr lang="en-US" sz="3000" dirty="0">
                    <a:latin typeface="Times New Roman" pitchFamily="18" charset="0"/>
                    <a:cs typeface="Times New Roman" pitchFamily="18" charset="0"/>
                  </a:rPr>
                  <a:t> di </a:t>
                </a:r>
                <a:r>
                  <a:rPr lang="en-US" sz="3000" dirty="0" err="1">
                    <a:latin typeface="Times New Roman" pitchFamily="18" charset="0"/>
                    <a:cs typeface="Times New Roman" pitchFamily="18" charset="0"/>
                  </a:rPr>
                  <a:t>chuyển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vua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di </a:t>
                </a:r>
                <a:r>
                  <a:rPr lang="en-US" sz="3000" dirty="0" err="1">
                    <a:latin typeface="Times New Roman" pitchFamily="18" charset="0"/>
                    <a:cs typeface="Times New Roman" pitchFamily="18" charset="0"/>
                  </a:rPr>
                  <a:t>chuyển</a:t>
                </a:r>
                <a:r>
                  <a:rPr lang="en-US" sz="3000" dirty="0">
                    <a:latin typeface="Times New Roman" pitchFamily="18" charset="0"/>
                    <a:cs typeface="Times New Roman" pitchFamily="18" charset="0"/>
                  </a:rPr>
                  <a:t> sang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ô </a:t>
                </a:r>
                <a:r>
                  <a:rPr lang="en-US" sz="3000" dirty="0" err="1">
                    <a:latin typeface="Times New Roman" pitchFamily="18" charset="0"/>
                    <a:cs typeface="Times New Roman" pitchFamily="18" charset="0"/>
                  </a:rPr>
                  <a:t>khác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chung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cạnh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hoặc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chung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đỉnh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ô </a:t>
                </a:r>
                <a:r>
                  <a:rPr lang="en-US" sz="3000" dirty="0" err="1">
                    <a:latin typeface="Times New Roman" pitchFamily="18" charset="0"/>
                    <a:cs typeface="Times New Roman" pitchFamily="18" charset="0"/>
                  </a:rPr>
                  <a:t>đang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đứng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Bạn</a:t>
                </a:r>
                <a:r>
                  <a:rPr lang="en-US" sz="3000" dirty="0">
                    <a:latin typeface="Times New Roman" pitchFamily="18" charset="0"/>
                    <a:cs typeface="Times New Roman" pitchFamily="18" charset="0"/>
                  </a:rPr>
                  <a:t> An di </a:t>
                </a:r>
                <a:r>
                  <a:rPr lang="en-US" sz="3000" dirty="0" err="1">
                    <a:latin typeface="Times New Roman" pitchFamily="18" charset="0"/>
                    <a:cs typeface="Times New Roman" pitchFamily="18" charset="0"/>
                  </a:rPr>
                  <a:t>chuyển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vua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ngẫu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bước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bước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vua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trở</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về</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đúng</a:t>
                </a:r>
                <a:r>
                  <a:rPr lang="en-US" sz="3000" dirty="0">
                    <a:latin typeface="Times New Roman" pitchFamily="18" charset="0"/>
                    <a:cs typeface="Times New Roman" pitchFamily="18" charset="0"/>
                  </a:rPr>
                  <a:t> ô </a:t>
                </a:r>
                <a:r>
                  <a:rPr lang="en-US" sz="3000" dirty="0" err="1">
                    <a:latin typeface="Times New Roman" pitchFamily="18" charset="0"/>
                    <a:cs typeface="Times New Roman" pitchFamily="18" charset="0"/>
                  </a:rPr>
                  <a:t>xuất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phát</a:t>
                </a:r>
                <a:r>
                  <a:rPr lang="en-US" sz="3000" dirty="0">
                    <a:latin typeface="Times New Roman" pitchFamily="18" charset="0"/>
                    <a:cs typeface="Times New Roman" pitchFamily="18" charset="0"/>
                  </a:rPr>
                  <a:t>. </a:t>
                </a:r>
              </a:p>
              <a:p>
                <a:pPr marL="0" lvl="0" indent="0">
                  <a:buNone/>
                </a:pPr>
                <a:r>
                  <a:rPr lang="en-US" sz="3000" b="1" dirty="0" smtClean="0">
                    <a:solidFill>
                      <a:srgbClr val="0000CC"/>
                    </a:solidFill>
                    <a:latin typeface="Times New Roman" pitchFamily="18" charset="0"/>
                    <a:cs typeface="Times New Roman" pitchFamily="18" charset="0"/>
                  </a:rPr>
                  <a:t>	A</a:t>
                </a:r>
                <a:r>
                  <a:rPr lang="en-US" sz="3000" b="1" dirty="0">
                    <a:solidFill>
                      <a:srgbClr val="0000CC"/>
                    </a:solidFill>
                    <a:latin typeface="Times New Roman" pitchFamily="18" charset="0"/>
                    <a:cs typeface="Times New Roman" pitchFamily="18" charset="0"/>
                  </a:rPr>
                  <a:t>. </a:t>
                </a:r>
                <a14:m>
                  <m:oMath xmlns:m="http://schemas.openxmlformats.org/officeDocument/2006/math">
                    <m:f>
                      <m:fPr>
                        <m:ctrlPr>
                          <a:rPr lang="en-US" sz="3000" i="1">
                            <a:latin typeface="Cambria Math"/>
                          </a:rPr>
                        </m:ctrlPr>
                      </m:fPr>
                      <m:num>
                        <m:r>
                          <a:rPr lang="en-US" sz="3000" b="0" i="1" smtClean="0">
                            <a:latin typeface="Cambria Math"/>
                          </a:rPr>
                          <m:t>1</m:t>
                        </m:r>
                      </m:num>
                      <m:den>
                        <m:r>
                          <a:rPr lang="en-US" sz="3000" b="0" i="1" smtClean="0">
                            <a:latin typeface="Cambria Math"/>
                          </a:rPr>
                          <m:t>32</m:t>
                        </m:r>
                      </m:den>
                    </m:f>
                  </m:oMath>
                </a14:m>
                <a:r>
                  <a:rPr lang="en-US" sz="3000" dirty="0">
                    <a:latin typeface="Times New Roman" pitchFamily="18" charset="0"/>
                    <a:cs typeface="Times New Roman" pitchFamily="18" charset="0"/>
                  </a:rPr>
                  <a:t>.</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	</a:t>
                </a:r>
                <a:r>
                  <a:rPr lang="en-US" sz="3000" b="1" dirty="0" smtClean="0">
                    <a:solidFill>
                      <a:srgbClr val="0000CC"/>
                    </a:solidFill>
                    <a:latin typeface="Times New Roman" pitchFamily="18" charset="0"/>
                    <a:cs typeface="Times New Roman" pitchFamily="18" charset="0"/>
                  </a:rPr>
                  <a:t>B</a:t>
                </a:r>
                <a:r>
                  <a:rPr lang="en-US" sz="3000" b="1" dirty="0">
                    <a:solidFill>
                      <a:srgbClr val="0000CC"/>
                    </a:solidFill>
                    <a:latin typeface="Times New Roman" pitchFamily="18" charset="0"/>
                    <a:cs typeface="Times New Roman" pitchFamily="18" charset="0"/>
                  </a:rPr>
                  <a:t>.</a:t>
                </a:r>
                <a:r>
                  <a:rPr lang="en-US" sz="3000" b="1" dirty="0">
                    <a:latin typeface="Times New Roman" pitchFamily="18" charset="0"/>
                    <a:cs typeface="Times New Roman" pitchFamily="18" charset="0"/>
                  </a:rPr>
                  <a:t> </a:t>
                </a:r>
                <a14:m>
                  <m:oMath xmlns:m="http://schemas.openxmlformats.org/officeDocument/2006/math">
                    <m:f>
                      <m:fPr>
                        <m:ctrlPr>
                          <a:rPr lang="en-US" sz="3000" i="1">
                            <a:latin typeface="Cambria Math"/>
                          </a:rPr>
                        </m:ctrlPr>
                      </m:fPr>
                      <m:num>
                        <m:r>
                          <a:rPr lang="en-US" sz="3000" b="0" i="1" smtClean="0">
                            <a:latin typeface="Cambria Math"/>
                          </a:rPr>
                          <m:t>1</m:t>
                        </m:r>
                      </m:num>
                      <m:den>
                        <m:r>
                          <a:rPr lang="en-US" sz="3000" b="0" i="1" smtClean="0">
                            <a:latin typeface="Cambria Math"/>
                          </a:rPr>
                          <m:t>16</m:t>
                        </m:r>
                      </m:den>
                    </m:f>
                  </m:oMath>
                </a14:m>
                <a:r>
                  <a:rPr lang="en-US" sz="3000" dirty="0">
                    <a:latin typeface="Times New Roman" pitchFamily="18" charset="0"/>
                    <a:cs typeface="Times New Roman" pitchFamily="18" charset="0"/>
                  </a:rPr>
                  <a:t>.</a:t>
                </a:r>
                <a:r>
                  <a:rPr lang="en-US" sz="3000" b="1" dirty="0">
                    <a:latin typeface="Times New Roman" pitchFamily="18" charset="0"/>
                    <a:cs typeface="Times New Roman" pitchFamily="18" charset="0"/>
                  </a:rPr>
                  <a:t>	</a:t>
                </a:r>
                <a:r>
                  <a:rPr lang="en-US" sz="3000" b="1" dirty="0" smtClean="0">
                    <a:latin typeface="Times New Roman" pitchFamily="18" charset="0"/>
                    <a:cs typeface="Times New Roman" pitchFamily="18" charset="0"/>
                  </a:rPr>
                  <a:t>	</a:t>
                </a:r>
                <a:r>
                  <a:rPr lang="en-US" sz="3000" b="1" dirty="0" smtClean="0">
                    <a:solidFill>
                      <a:srgbClr val="0000CC"/>
                    </a:solidFill>
                    <a:latin typeface="Times New Roman" pitchFamily="18" charset="0"/>
                    <a:cs typeface="Times New Roman" pitchFamily="18" charset="0"/>
                  </a:rPr>
                  <a:t>C</a:t>
                </a:r>
                <a:r>
                  <a:rPr lang="en-US" sz="3000" b="1" dirty="0">
                    <a:solidFill>
                      <a:srgbClr val="0000CC"/>
                    </a:solidFill>
                    <a:latin typeface="Times New Roman" pitchFamily="18" charset="0"/>
                    <a:cs typeface="Times New Roman" pitchFamily="18" charset="0"/>
                  </a:rPr>
                  <a:t>. </a:t>
                </a:r>
                <a14:m>
                  <m:oMath xmlns:m="http://schemas.openxmlformats.org/officeDocument/2006/math">
                    <m:f>
                      <m:fPr>
                        <m:ctrlPr>
                          <a:rPr lang="en-US" sz="3000" i="1">
                            <a:latin typeface="Cambria Math"/>
                          </a:rPr>
                        </m:ctrlPr>
                      </m:fPr>
                      <m:num>
                        <m:r>
                          <a:rPr lang="en-US" sz="3000" b="0" i="1" smtClean="0">
                            <a:latin typeface="Cambria Math"/>
                          </a:rPr>
                          <m:t>3</m:t>
                        </m:r>
                      </m:num>
                      <m:den>
                        <m:r>
                          <a:rPr lang="en-US" sz="3000" b="0" i="1" smtClean="0">
                            <a:latin typeface="Cambria Math"/>
                          </a:rPr>
                          <m:t>32</m:t>
                        </m:r>
                      </m:den>
                    </m:f>
                  </m:oMath>
                </a14:m>
                <a:r>
                  <a:rPr lang="en-US" sz="3000" dirty="0">
                    <a:latin typeface="Times New Roman" pitchFamily="18" charset="0"/>
                    <a:cs typeface="Times New Roman" pitchFamily="18" charset="0"/>
                  </a:rPr>
                  <a:t>.</a:t>
                </a:r>
                <a:r>
                  <a:rPr lang="en-US" sz="3000" b="1" dirty="0">
                    <a:latin typeface="Times New Roman" pitchFamily="18" charset="0"/>
                    <a:cs typeface="Times New Roman" pitchFamily="18" charset="0"/>
                  </a:rPr>
                  <a:t>	</a:t>
                </a:r>
                <a:r>
                  <a:rPr lang="en-US" sz="3000" b="1" dirty="0" smtClean="0">
                    <a:latin typeface="Times New Roman" pitchFamily="18" charset="0"/>
                    <a:cs typeface="Times New Roman" pitchFamily="18" charset="0"/>
                  </a:rPr>
                  <a:t>	</a:t>
                </a:r>
                <a:r>
                  <a:rPr lang="en-US" sz="3000" b="1" dirty="0" smtClean="0">
                    <a:solidFill>
                      <a:srgbClr val="0000CC"/>
                    </a:solidFill>
                    <a:latin typeface="Times New Roman" pitchFamily="18" charset="0"/>
                    <a:cs typeface="Times New Roman" pitchFamily="18" charset="0"/>
                  </a:rPr>
                  <a:t>D</a:t>
                </a:r>
                <a:r>
                  <a:rPr lang="en-US" sz="3000" b="1" dirty="0">
                    <a:solidFill>
                      <a:srgbClr val="0000CC"/>
                    </a:solidFill>
                    <a:latin typeface="Times New Roman" pitchFamily="18" charset="0"/>
                    <a:cs typeface="Times New Roman" pitchFamily="18" charset="0"/>
                  </a:rPr>
                  <a:t>. </a:t>
                </a:r>
                <a14:m>
                  <m:oMath xmlns:m="http://schemas.openxmlformats.org/officeDocument/2006/math">
                    <m:f>
                      <m:fPr>
                        <m:ctrlPr>
                          <a:rPr lang="en-US" sz="3000" i="1">
                            <a:latin typeface="Cambria Math"/>
                          </a:rPr>
                        </m:ctrlPr>
                      </m:fPr>
                      <m:num>
                        <m:r>
                          <a:rPr lang="en-US" sz="3000" b="0" i="1" smtClean="0">
                            <a:latin typeface="Cambria Math"/>
                          </a:rPr>
                          <m:t>3</m:t>
                        </m:r>
                      </m:num>
                      <m:den>
                        <m:r>
                          <a:rPr lang="en-US" sz="3000" b="0" i="1" smtClean="0">
                            <a:latin typeface="Cambria Math"/>
                          </a:rPr>
                          <m:t>64</m:t>
                        </m:r>
                      </m:den>
                    </m:f>
                  </m:oMath>
                </a14:m>
                <a:r>
                  <a:rPr lang="en-US" sz="3000" dirty="0">
                    <a:latin typeface="Times New Roman" pitchFamily="18" charset="0"/>
                    <a:cs typeface="Times New Roman" pitchFamily="18" charset="0"/>
                  </a:rPr>
                  <a:t>.</a:t>
                </a:r>
                <a:endParaRPr lang="en-US" sz="3000" b="1" dirty="0" smtClean="0">
                  <a:solidFill>
                    <a:srgbClr val="0000FF"/>
                  </a:solidFill>
                  <a:latin typeface="Times New Roman" pitchFamily="18" charset="0"/>
                  <a:cs typeface="Times New Roman" pitchFamily="18" charset="0"/>
                </a:endParaRPr>
              </a:p>
              <a:p>
                <a:pPr marL="0" lvl="0" indent="0">
                  <a:buNone/>
                </a:pPr>
                <a:r>
                  <a:rPr lang="en-US" sz="3000" b="1" smtClean="0">
                    <a:solidFill>
                      <a:srgbClr val="0000FF"/>
                    </a:solidFill>
                    <a:latin typeface="Times New Roman" pitchFamily="18" charset="0"/>
                    <a:cs typeface="Times New Roman" pitchFamily="18" charset="0"/>
                  </a:rPr>
                  <a:t>Lời </a:t>
                </a:r>
                <a:r>
                  <a:rPr lang="en-US" sz="3000" b="1" dirty="0" err="1" smtClean="0">
                    <a:solidFill>
                      <a:srgbClr val="0000FF"/>
                    </a:solidFill>
                    <a:latin typeface="Times New Roman" pitchFamily="18" charset="0"/>
                    <a:cs typeface="Times New Roman" pitchFamily="18" charset="0"/>
                  </a:rPr>
                  <a:t>giải</a:t>
                </a:r>
                <a:endParaRPr lang="en-US" sz="3000" b="1" dirty="0" smtClean="0">
                  <a:solidFill>
                    <a:srgbClr val="0000FF"/>
                  </a:solidFill>
                  <a:latin typeface="Times New Roman" pitchFamily="18" charset="0"/>
                  <a:cs typeface="Times New Roman" pitchFamily="18" charset="0"/>
                </a:endParaRPr>
              </a:p>
              <a:p>
                <a:pPr marL="0" indent="0">
                  <a:buNone/>
                </a:pPr>
                <a:r>
                  <a:rPr lang="en-US" sz="3000" dirty="0" smtClean="0">
                    <a:latin typeface="Times New Roman" pitchFamily="18" charset="0"/>
                    <a:cs typeface="Times New Roman" pitchFamily="18" charset="0"/>
                  </a:rPr>
                  <a:t>Ta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cách</a:t>
                </a:r>
                <a:r>
                  <a:rPr lang="en-US" sz="3000" dirty="0">
                    <a:latin typeface="Times New Roman" pitchFamily="18" charset="0"/>
                    <a:cs typeface="Times New Roman" pitchFamily="18" charset="0"/>
                  </a:rPr>
                  <a:t> di </a:t>
                </a:r>
                <a:r>
                  <a:rPr lang="en-US" sz="3000" dirty="0" err="1">
                    <a:latin typeface="Times New Roman" pitchFamily="18" charset="0"/>
                    <a:cs typeface="Times New Roman" pitchFamily="18" charset="0"/>
                  </a:rPr>
                  <a:t>chuyển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vua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3 </a:t>
                </a:r>
                <a:r>
                  <a:rPr lang="en-US" sz="3000" dirty="0" err="1">
                    <a:latin typeface="Times New Roman" pitchFamily="18" charset="0"/>
                    <a:cs typeface="Times New Roman" pitchFamily="18" charset="0"/>
                  </a:rPr>
                  <a:t>nước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14:m>
                  <m:oMath xmlns:m="http://schemas.openxmlformats.org/officeDocument/2006/math">
                    <m:r>
                      <a:rPr lang="en-US" sz="3000" i="1">
                        <a:latin typeface="Cambria Math"/>
                      </a:rPr>
                      <m:t>𝑛</m:t>
                    </m:r>
                    <m:d>
                      <m:dPr>
                        <m:ctrlPr>
                          <a:rPr lang="en-US" sz="3000" i="1">
                            <a:latin typeface="Cambria Math"/>
                          </a:rPr>
                        </m:ctrlPr>
                      </m:dPr>
                      <m:e>
                        <m:r>
                          <a:rPr lang="en-US" sz="3000" i="1">
                            <a:latin typeface="Cambria Math"/>
                          </a:rPr>
                          <m:t>𝛺</m:t>
                        </m:r>
                      </m:e>
                    </m:d>
                    <m:r>
                      <a:rPr lang="en-US" sz="3000" i="1">
                        <a:latin typeface="Cambria Math"/>
                      </a:rPr>
                      <m:t>=</m:t>
                    </m:r>
                    <m:sSup>
                      <m:sSupPr>
                        <m:ctrlPr>
                          <a:rPr lang="en-US" sz="3000" i="1">
                            <a:latin typeface="Cambria Math"/>
                          </a:rPr>
                        </m:ctrlPr>
                      </m:sSupPr>
                      <m:e>
                        <m:r>
                          <a:rPr lang="en-US" sz="3000" i="1">
                            <a:latin typeface="Cambria Math"/>
                          </a:rPr>
                          <m:t>8</m:t>
                        </m:r>
                      </m:e>
                      <m:sup>
                        <m:r>
                          <a:rPr lang="en-US" sz="3000" i="1">
                            <a:latin typeface="Cambria Math"/>
                          </a:rPr>
                          <m:t>3</m:t>
                        </m:r>
                      </m:sup>
                    </m:sSup>
                  </m:oMath>
                </a14:m>
                <a:r>
                  <a:rPr lang="en-US" sz="3000" dirty="0">
                    <a:latin typeface="Times New Roman" pitchFamily="18" charset="0"/>
                    <a:cs typeface="Times New Roman" pitchFamily="18" charset="0"/>
                  </a:rPr>
                  <a:t>.</a:t>
                </a:r>
              </a:p>
              <a:p>
                <a:pPr marL="0" indent="0">
                  <a:buNone/>
                </a:pPr>
                <a:r>
                  <a:rPr lang="en-US" sz="3000" dirty="0" smtClean="0">
                    <a:latin typeface="Times New Roman" pitchFamily="18" charset="0"/>
                    <a:cs typeface="Times New Roman" pitchFamily="18" charset="0"/>
                  </a:rPr>
                  <a:t>TH1: </a:t>
                </a:r>
                <a:r>
                  <a:rPr lang="en-US" sz="3000" dirty="0" err="1" smtClean="0">
                    <a:latin typeface="Times New Roman" pitchFamily="18" charset="0"/>
                    <a:cs typeface="Times New Roman" pitchFamily="18" charset="0"/>
                  </a:rPr>
                  <a:t>Bước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đầu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tiên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quân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vua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đến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vị</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trí</a:t>
                </a:r>
                <a:r>
                  <a:rPr lang="en-US" sz="3000" dirty="0" smtClean="0">
                    <a:latin typeface="Times New Roman" pitchFamily="18" charset="0"/>
                    <a:cs typeface="Times New Roman" pitchFamily="18" charset="0"/>
                  </a:rPr>
                  <a:t> ô </a:t>
                </a:r>
                <a:r>
                  <a:rPr lang="en-US" sz="3000" dirty="0" err="1" smtClean="0">
                    <a:latin typeface="Times New Roman" pitchFamily="18" charset="0"/>
                    <a:cs typeface="Times New Roman" pitchFamily="18" charset="0"/>
                  </a:rPr>
                  <a:t>đen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bước</a:t>
                </a:r>
                <a:r>
                  <a:rPr lang="en-US" sz="3000" dirty="0" smtClean="0">
                    <a:latin typeface="Times New Roman" pitchFamily="18" charset="0"/>
                    <a:cs typeface="Times New Roman" pitchFamily="18" charset="0"/>
                  </a:rPr>
                  <a:t> 2 </a:t>
                </a:r>
                <a:r>
                  <a:rPr lang="en-US" sz="3000" dirty="0" err="1" smtClean="0">
                    <a:latin typeface="Times New Roman" pitchFamily="18" charset="0"/>
                    <a:cs typeface="Times New Roman" pitchFamily="18" charset="0"/>
                  </a:rPr>
                  <a:t>quân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vua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có</a:t>
                </a:r>
                <a:r>
                  <a:rPr lang="en-US" sz="3000" dirty="0" smtClean="0">
                    <a:latin typeface="Times New Roman" pitchFamily="18" charset="0"/>
                    <a:cs typeface="Times New Roman" pitchFamily="18" charset="0"/>
                  </a:rPr>
                  <a:t> 4 </a:t>
                </a:r>
                <a:r>
                  <a:rPr lang="en-US" sz="3000" dirty="0" err="1" smtClean="0">
                    <a:latin typeface="Times New Roman" pitchFamily="18" charset="0"/>
                    <a:cs typeface="Times New Roman" pitchFamily="18" charset="0"/>
                  </a:rPr>
                  <a:t>cách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để</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bước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thứ</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ba</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về</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vị</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trí</a:t>
                </a:r>
                <a:r>
                  <a:rPr lang="en-US" sz="3000" dirty="0" smtClean="0">
                    <a:latin typeface="Times New Roman" pitchFamily="18" charset="0"/>
                    <a:cs typeface="Times New Roman" pitchFamily="18" charset="0"/>
                  </a:rPr>
                  <a:t> ban </a:t>
                </a:r>
                <a:r>
                  <a:rPr lang="en-US" sz="3000" dirty="0" err="1" smtClean="0">
                    <a:latin typeface="Times New Roman" pitchFamily="18" charset="0"/>
                    <a:cs typeface="Times New Roman" pitchFamily="18" charset="0"/>
                  </a:rPr>
                  <a:t>đầu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nên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có</a:t>
                </a:r>
                <a:r>
                  <a:rPr lang="en-US" sz="3000" dirty="0" smtClean="0">
                    <a:latin typeface="Times New Roman" pitchFamily="18" charset="0"/>
                    <a:cs typeface="Times New Roman" pitchFamily="18" charset="0"/>
                  </a:rPr>
                  <a:t> 4.4.1 = 16 </a:t>
                </a:r>
                <a:r>
                  <a:rPr lang="en-US" sz="3000" dirty="0" err="1" smtClean="0">
                    <a:latin typeface="Times New Roman" pitchFamily="18" charset="0"/>
                    <a:cs typeface="Times New Roman" pitchFamily="18" charset="0"/>
                  </a:rPr>
                  <a:t>cách</a:t>
                </a:r>
                <a:r>
                  <a:rPr lang="en-US" sz="3000" dirty="0" smtClean="0">
                    <a:latin typeface="Times New Roman" pitchFamily="18" charset="0"/>
                    <a:cs typeface="Times New Roman" pitchFamily="18" charset="0"/>
                  </a:rPr>
                  <a:t>.</a:t>
                </a:r>
              </a:p>
              <a:p>
                <a:pPr marL="0" indent="0">
                  <a:buNone/>
                </a:pPr>
                <a:r>
                  <a:rPr lang="en-US" sz="3000" dirty="0" smtClean="0">
                    <a:latin typeface="Times New Roman" pitchFamily="18" charset="0"/>
                    <a:cs typeface="Times New Roman" pitchFamily="18" charset="0"/>
                  </a:rPr>
                  <a:t>TH2: </a:t>
                </a:r>
                <a:r>
                  <a:rPr lang="en-US" sz="3000" dirty="0" err="1">
                    <a:latin typeface="Times New Roman" pitchFamily="18" charset="0"/>
                    <a:cs typeface="Times New Roman" pitchFamily="18" charset="0"/>
                  </a:rPr>
                  <a:t>Bước</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đầu</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tiên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vua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đến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trí</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ô </a:t>
                </a:r>
                <a:r>
                  <a:rPr lang="en-US" sz="3000" dirty="0" err="1" smtClean="0">
                    <a:latin typeface="Times New Roman" pitchFamily="18" charset="0"/>
                    <a:cs typeface="Times New Roman" pitchFamily="18" charset="0"/>
                  </a:rPr>
                  <a:t>trắng</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bước</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2 </a:t>
                </a:r>
                <a:r>
                  <a:rPr lang="en-US" sz="3000" dirty="0" err="1" smtClean="0">
                    <a:latin typeface="Times New Roman" pitchFamily="18" charset="0"/>
                    <a:cs typeface="Times New Roman" pitchFamily="18" charset="0"/>
                  </a:rPr>
                  <a:t>quân</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vua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2 </a:t>
                </a:r>
                <a:r>
                  <a:rPr lang="en-US" sz="3000" dirty="0" err="1">
                    <a:latin typeface="Times New Roman" pitchFamily="18" charset="0"/>
                    <a:cs typeface="Times New Roman" pitchFamily="18" charset="0"/>
                  </a:rPr>
                  <a:t>cách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bước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về</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trí</a:t>
                </a:r>
                <a:r>
                  <a:rPr lang="en-US" sz="3000" dirty="0">
                    <a:latin typeface="Times New Roman" pitchFamily="18" charset="0"/>
                    <a:cs typeface="Times New Roman" pitchFamily="18" charset="0"/>
                  </a:rPr>
                  <a:t> ban </a:t>
                </a:r>
                <a:r>
                  <a:rPr lang="en-US" sz="3000" dirty="0" err="1">
                    <a:latin typeface="Times New Roman" pitchFamily="18" charset="0"/>
                    <a:cs typeface="Times New Roman" pitchFamily="18" charset="0"/>
                  </a:rPr>
                  <a:t>đầu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4.2.1 </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8 </a:t>
                </a:r>
                <a:r>
                  <a:rPr lang="en-US" sz="3000" dirty="0" err="1" smtClean="0">
                    <a:latin typeface="Times New Roman" pitchFamily="18" charset="0"/>
                    <a:cs typeface="Times New Roman" pitchFamily="18" charset="0"/>
                  </a:rPr>
                  <a:t>cách</a:t>
                </a:r>
                <a:endParaRPr lang="en-US" sz="3000" dirty="0">
                  <a:latin typeface="Times New Roman" pitchFamily="18" charset="0"/>
                  <a:cs typeface="Times New Roman" pitchFamily="18" charset="0"/>
                </a:endParaRPr>
              </a:p>
              <a:p>
                <a:pPr marL="0" indent="0">
                  <a:buNone/>
                </a:pP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Vậy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tìm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14:m>
                  <m:oMath xmlns:m="http://schemas.openxmlformats.org/officeDocument/2006/math">
                    <m:r>
                      <a:rPr lang="en-US" sz="3000" i="1">
                        <a:latin typeface="Cambria Math"/>
                      </a:rPr>
                      <m:t>𝑃</m:t>
                    </m:r>
                    <m:d>
                      <m:dPr>
                        <m:ctrlPr>
                          <a:rPr lang="en-US" sz="3000" i="1">
                            <a:latin typeface="Cambria Math"/>
                          </a:rPr>
                        </m:ctrlPr>
                      </m:dPr>
                      <m:e>
                        <m:r>
                          <a:rPr lang="en-US" sz="3000" i="1">
                            <a:latin typeface="Cambria Math"/>
                          </a:rPr>
                          <m:t>𝐴</m:t>
                        </m:r>
                      </m:e>
                    </m:d>
                    <m:r>
                      <a:rPr lang="en-US" sz="3000" i="1">
                        <a:latin typeface="Cambria Math"/>
                      </a:rPr>
                      <m:t>=</m:t>
                    </m:r>
                    <m:f>
                      <m:fPr>
                        <m:ctrlPr>
                          <a:rPr lang="en-US" sz="3000" i="1">
                            <a:latin typeface="Cambria Math"/>
                          </a:rPr>
                        </m:ctrlPr>
                      </m:fPr>
                      <m:num>
                        <m:r>
                          <a:rPr lang="en-US" sz="3000" i="1">
                            <a:latin typeface="Cambria Math"/>
                          </a:rPr>
                          <m:t>𝑛</m:t>
                        </m:r>
                        <m:d>
                          <m:dPr>
                            <m:ctrlPr>
                              <a:rPr lang="en-US" sz="3000" i="1">
                                <a:latin typeface="Cambria Math"/>
                              </a:rPr>
                            </m:ctrlPr>
                          </m:dPr>
                          <m:e>
                            <m:r>
                              <a:rPr lang="en-US" sz="3000" b="0" i="1" smtClean="0">
                                <a:latin typeface="Cambria Math"/>
                              </a:rPr>
                              <m:t>𝐴</m:t>
                            </m:r>
                          </m:e>
                        </m:d>
                      </m:num>
                      <m:den>
                        <m:r>
                          <a:rPr lang="en-US" sz="3000" i="1">
                            <a:latin typeface="Cambria Math"/>
                          </a:rPr>
                          <m:t>𝑛</m:t>
                        </m:r>
                        <m:d>
                          <m:dPr>
                            <m:ctrlPr>
                              <a:rPr lang="en-US" sz="3000" i="1">
                                <a:latin typeface="Cambria Math"/>
                              </a:rPr>
                            </m:ctrlPr>
                          </m:dPr>
                          <m:e>
                            <m:r>
                              <a:rPr lang="en-US" sz="3000" i="1">
                                <a:latin typeface="Cambria Math"/>
                              </a:rPr>
                              <m:t>𝛺</m:t>
                            </m:r>
                          </m:e>
                        </m:d>
                      </m:den>
                    </m:f>
                    <m:r>
                      <a:rPr lang="en-US" sz="3000" b="0" i="1" smtClean="0">
                        <a:latin typeface="Cambria Math"/>
                      </a:rPr>
                      <m:t>=</m:t>
                    </m:r>
                    <m:f>
                      <m:fPr>
                        <m:ctrlPr>
                          <a:rPr lang="en-US" sz="3000" i="1">
                            <a:latin typeface="Cambria Math"/>
                          </a:rPr>
                        </m:ctrlPr>
                      </m:fPr>
                      <m:num>
                        <m:r>
                          <a:rPr lang="en-US" sz="3000" b="0" i="1" smtClean="0">
                            <a:latin typeface="Cambria Math"/>
                          </a:rPr>
                          <m:t>16</m:t>
                        </m:r>
                        <m:r>
                          <a:rPr lang="en-US" sz="3000" b="0" i="1" smtClean="0">
                            <a:latin typeface="Cambria Math"/>
                          </a:rPr>
                          <m:t>+</m:t>
                        </m:r>
                        <m:r>
                          <a:rPr lang="en-US" sz="3000" b="0" i="1" smtClean="0">
                            <a:latin typeface="Cambria Math"/>
                          </a:rPr>
                          <m:t>8</m:t>
                        </m:r>
                      </m:num>
                      <m:den>
                        <m:sSup>
                          <m:sSupPr>
                            <m:ctrlPr>
                              <a:rPr lang="en-US" sz="3000" i="1">
                                <a:latin typeface="Cambria Math"/>
                              </a:rPr>
                            </m:ctrlPr>
                          </m:sSupPr>
                          <m:e>
                            <m:r>
                              <a:rPr lang="en-US" sz="3000" i="1">
                                <a:latin typeface="Cambria Math"/>
                              </a:rPr>
                              <m:t>8</m:t>
                            </m:r>
                          </m:e>
                          <m:sup>
                            <m:r>
                              <a:rPr lang="en-US" sz="3000" i="1">
                                <a:latin typeface="Cambria Math"/>
                              </a:rPr>
                              <m:t>3</m:t>
                            </m:r>
                          </m:sup>
                        </m:sSup>
                      </m:den>
                    </m:f>
                    <m:r>
                      <a:rPr lang="en-US" sz="3000" b="0" i="1" smtClean="0">
                        <a:latin typeface="Cambria Math"/>
                      </a:rPr>
                      <m:t>=</m:t>
                    </m:r>
                    <m:f>
                      <m:fPr>
                        <m:ctrlPr>
                          <a:rPr lang="en-US" sz="3000" i="1">
                            <a:latin typeface="Cambria Math"/>
                          </a:rPr>
                        </m:ctrlPr>
                      </m:fPr>
                      <m:num>
                        <m:r>
                          <a:rPr lang="en-US" sz="3000" b="0" i="1" smtClean="0">
                            <a:latin typeface="Cambria Math"/>
                          </a:rPr>
                          <m:t>3</m:t>
                        </m:r>
                      </m:num>
                      <m:den>
                        <m:r>
                          <a:rPr lang="en-US" sz="3000" i="1">
                            <a:latin typeface="Cambria Math"/>
                          </a:rPr>
                          <m:t>6</m:t>
                        </m:r>
                        <m:r>
                          <a:rPr lang="en-US" sz="3000" b="0" i="1" smtClean="0">
                            <a:latin typeface="Cambria Math"/>
                          </a:rPr>
                          <m:t>4</m:t>
                        </m:r>
                      </m:den>
                    </m:f>
                  </m:oMath>
                </a14:m>
                <a:r>
                  <a:rPr lang="en-US" sz="3000" dirty="0">
                    <a:latin typeface="Times New Roman" pitchFamily="18" charset="0"/>
                    <a:cs typeface="Times New Roman" pitchFamily="18" charset="0"/>
                  </a:rPr>
                  <a:t>. </a:t>
                </a:r>
              </a:p>
              <a:p>
                <a:pPr marL="0" indent="0">
                  <a:buNone/>
                </a:pPr>
                <a:endParaRPr lang="en-US" sz="3000" dirty="0">
                  <a:latin typeface="Times New Roman" pitchFamily="18" charset="0"/>
                  <a:cs typeface="Times New Roman" pitchFamily="18" charset="0"/>
                </a:endParaRPr>
              </a:p>
              <a:p>
                <a:endParaRPr lang="en-US" sz="3000" dirty="0">
                  <a:latin typeface="Times New Roman" pitchFamily="18" charset="0"/>
                  <a:cs typeface="Times New Roman" pitchFamily="18" charset="0"/>
                </a:endParaRPr>
              </a:p>
              <a:p>
                <a:pPr marL="0" lvl="0" indent="0">
                  <a:buNone/>
                </a:pPr>
                <a:endParaRPr lang="en-US" sz="3000" b="0" i="0" u="none" strike="noStrike" baseline="0" dirty="0">
                  <a:solidFill>
                    <a:srgbClr val="000000"/>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 xmlns:a16="http://schemas.microsoft.com/office/drawing/2014/main"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25400"/>
                <a:ext cx="11980102" cy="7581900"/>
              </a:xfrm>
              <a:blipFill rotWithShape="1">
                <a:blip r:embed="rId2"/>
                <a:stretch>
                  <a:fillRect l="-1221" t="-1608"/>
                </a:stretch>
              </a:blipFill>
            </p:spPr>
            <p:txBody>
              <a:bodyPr/>
              <a:lstStyle/>
              <a:p>
                <a:r>
                  <a:rPr lang="en-US">
                    <a:noFill/>
                  </a:rPr>
                  <a:t> </a:t>
                </a:r>
              </a:p>
            </p:txBody>
          </p:sp>
        </mc:Fallback>
      </mc:AlternateContent>
      <p:pic>
        <p:nvPicPr>
          <p:cNvPr id="4" name="Picture 3"/>
          <p:cNvPicPr/>
          <p:nvPr/>
        </p:nvPicPr>
        <p:blipFill>
          <a:blip r:embed="rId3" cstate="print"/>
          <a:srcRect/>
          <a:stretch>
            <a:fillRect/>
          </a:stretch>
        </p:blipFill>
        <p:spPr bwMode="auto">
          <a:xfrm>
            <a:off x="8223176" y="1752001"/>
            <a:ext cx="2292424" cy="1626200"/>
          </a:xfrm>
          <a:prstGeom prst="rect">
            <a:avLst/>
          </a:prstGeom>
          <a:noFill/>
          <a:ln w="9525">
            <a:noFill/>
            <a:miter lim="800000"/>
            <a:headEnd/>
            <a:tailEnd/>
          </a:ln>
        </p:spPr>
      </p:pic>
      <p:sp>
        <p:nvSpPr>
          <p:cNvPr id="5" name="Oval 4"/>
          <p:cNvSpPr/>
          <p:nvPr/>
        </p:nvSpPr>
        <p:spPr>
          <a:xfrm>
            <a:off x="6696343" y="2259311"/>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5"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710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thấp</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0" name="TextBox 19">
            <a:hlinkClick r:id="rId2" action="ppaction://hlinksldjump"/>
            <a:extLst>
              <a:ext uri="{FF2B5EF4-FFF2-40B4-BE49-F238E27FC236}">
                <a16:creationId xmlns="" xmlns:a16="http://schemas.microsoft.com/office/drawing/2014/main" id="{33E0B09E-1316-4544-8A9E-E2A7D5A33271}"/>
              </a:ext>
            </a:extLst>
          </p:cNvPr>
          <p:cNvSpPr txBox="1"/>
          <p:nvPr/>
        </p:nvSpPr>
        <p:spPr>
          <a:xfrm>
            <a:off x="318135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12</a:t>
            </a:r>
            <a:endParaRPr lang="en-US" sz="3200" dirty="0">
              <a:latin typeface="Times New Roman" pitchFamily="18" charset="0"/>
              <a:cs typeface="Times New Roman" pitchFamily="18" charset="0"/>
            </a:endParaRPr>
          </a:p>
        </p:txBody>
      </p:sp>
      <p:sp>
        <p:nvSpPr>
          <p:cNvPr id="21" name="TextBox 20">
            <a:hlinkClick r:id="rId3" action="ppaction://hlinksldjump"/>
            <a:extLst>
              <a:ext uri="{FF2B5EF4-FFF2-40B4-BE49-F238E27FC236}">
                <a16:creationId xmlns="" xmlns:a16="http://schemas.microsoft.com/office/drawing/2014/main" id="{E2F6554B-AA50-44B2-B08E-F52F90684437}"/>
              </a:ext>
            </a:extLst>
          </p:cNvPr>
          <p:cNvSpPr txBox="1"/>
          <p:nvPr/>
        </p:nvSpPr>
        <p:spPr>
          <a:xfrm>
            <a:off x="5219700" y="449579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13</a:t>
            </a:r>
            <a:endParaRPr lang="en-US" sz="3200" dirty="0">
              <a:latin typeface="Times New Roman" pitchFamily="18" charset="0"/>
              <a:cs typeface="Times New Roman" pitchFamily="18" charset="0"/>
            </a:endParaRPr>
          </a:p>
        </p:txBody>
      </p:sp>
      <p:sp>
        <p:nvSpPr>
          <p:cNvPr id="22" name="TextBox 21">
            <a:hlinkClick r:id="rId4" action="ppaction://hlinksldjump"/>
            <a:extLst>
              <a:ext uri="{FF2B5EF4-FFF2-40B4-BE49-F238E27FC236}">
                <a16:creationId xmlns="" xmlns:a16="http://schemas.microsoft.com/office/drawing/2014/main" id="{DC4BF410-8D3D-45DE-84D0-491BCAD6B787}"/>
              </a:ext>
            </a:extLst>
          </p:cNvPr>
          <p:cNvSpPr txBox="1"/>
          <p:nvPr/>
        </p:nvSpPr>
        <p:spPr>
          <a:xfrm>
            <a:off x="716280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14</a:t>
            </a:r>
            <a:endParaRPr lang="en-US" sz="3200" dirty="0">
              <a:latin typeface="Times New Roman" pitchFamily="18" charset="0"/>
              <a:cs typeface="Times New Roman" pitchFamily="18" charset="0"/>
            </a:endParaRPr>
          </a:p>
        </p:txBody>
      </p:sp>
      <p:sp>
        <p:nvSpPr>
          <p:cNvPr id="23" name="TextBox 22">
            <a:hlinkClick r:id="rId5" action="ppaction://hlinksldjump"/>
            <a:extLst>
              <a:ext uri="{FF2B5EF4-FFF2-40B4-BE49-F238E27FC236}">
                <a16:creationId xmlns="" xmlns:a16="http://schemas.microsoft.com/office/drawing/2014/main" id="{6791AD9B-4484-4E33-9F43-E383441B4775}"/>
              </a:ext>
            </a:extLst>
          </p:cNvPr>
          <p:cNvSpPr txBox="1"/>
          <p:nvPr/>
        </p:nvSpPr>
        <p:spPr>
          <a:xfrm>
            <a:off x="9256713"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smtClean="0">
                <a:latin typeface="Times New Roman" pitchFamily="18" charset="0"/>
                <a:cs typeface="Times New Roman" pitchFamily="18" charset="0"/>
              </a:rPr>
              <a:t>Câu </a:t>
            </a:r>
            <a:r>
              <a:rPr lang="en-US" sz="3200">
                <a:latin typeface="Times New Roman" pitchFamily="18" charset="0"/>
                <a:cs typeface="Times New Roman" pitchFamily="18" charset="0"/>
              </a:rPr>
              <a:t>15</a:t>
            </a:r>
            <a:endParaRPr lang="en-US" sz="3200" dirty="0">
              <a:latin typeface="Times New Roman" pitchFamily="18" charset="0"/>
              <a:cs typeface="Times New Roman" pitchFamily="18" charset="0"/>
            </a:endParaRPr>
          </a:p>
        </p:txBody>
      </p:sp>
      <p:sp>
        <p:nvSpPr>
          <p:cNvPr id="24" name="TextBox 23">
            <a:hlinkClick r:id="rId6" action="ppaction://hlinksldjump"/>
            <a:extLst>
              <a:ext uri="{FF2B5EF4-FFF2-40B4-BE49-F238E27FC236}">
                <a16:creationId xmlns="" xmlns:a16="http://schemas.microsoft.com/office/drawing/2014/main" id="{D369527D-B458-4701-803E-7B7683AD437B}"/>
              </a:ext>
            </a:extLst>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7</a:t>
            </a:r>
            <a:endParaRPr lang="en-US" sz="3200" dirty="0">
              <a:latin typeface="Times New Roman" pitchFamily="18" charset="0"/>
              <a:cs typeface="Times New Roman" pitchFamily="18" charset="0"/>
            </a:endParaRPr>
          </a:p>
        </p:txBody>
      </p:sp>
      <p:sp>
        <p:nvSpPr>
          <p:cNvPr id="25" name="TextBox 24">
            <a:hlinkClick r:id="rId7" action="ppaction://hlinksldjump"/>
            <a:extLst>
              <a:ext uri="{FF2B5EF4-FFF2-40B4-BE49-F238E27FC236}">
                <a16:creationId xmlns="" xmlns:a16="http://schemas.microsoft.com/office/drawing/2014/main" id="{2AD7AB7B-6F53-4847-BC13-76796FAEC5F8}"/>
              </a:ext>
            </a:extLst>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8</a:t>
            </a:r>
            <a:endParaRPr lang="en-US" sz="3200" dirty="0">
              <a:latin typeface="Times New Roman" pitchFamily="18" charset="0"/>
              <a:cs typeface="Times New Roman" pitchFamily="18" charset="0"/>
            </a:endParaRPr>
          </a:p>
        </p:txBody>
      </p:sp>
      <p:sp>
        <p:nvSpPr>
          <p:cNvPr id="26" name="TextBox 25">
            <a:hlinkClick r:id="rId8" action="ppaction://hlinksldjump"/>
            <a:extLst>
              <a:ext uri="{FF2B5EF4-FFF2-40B4-BE49-F238E27FC236}">
                <a16:creationId xmlns="" xmlns:a16="http://schemas.microsoft.com/office/drawing/2014/main" id="{93BFC503-ED44-4BC2-8E3E-B238B93AD157}"/>
              </a:ext>
            </a:extLst>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9</a:t>
            </a:r>
            <a:endParaRPr lang="en-US" sz="3200" dirty="0">
              <a:latin typeface="Times New Roman" pitchFamily="18" charset="0"/>
              <a:cs typeface="Times New Roman" pitchFamily="18" charset="0"/>
            </a:endParaRPr>
          </a:p>
        </p:txBody>
      </p:sp>
      <p:sp>
        <p:nvSpPr>
          <p:cNvPr id="27" name="TextBox 26">
            <a:hlinkClick r:id="rId9" action="ppaction://hlinksldjump"/>
            <a:extLst>
              <a:ext uri="{FF2B5EF4-FFF2-40B4-BE49-F238E27FC236}">
                <a16:creationId xmlns="" xmlns:a16="http://schemas.microsoft.com/office/drawing/2014/main" id="{7E0795DD-8B0B-4375-8115-7BE3D3964F2B}"/>
              </a:ext>
            </a:extLst>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10</a:t>
            </a:r>
            <a:endParaRPr lang="en-US" sz="3200" dirty="0">
              <a:latin typeface="Times New Roman" pitchFamily="18" charset="0"/>
              <a:cs typeface="Times New Roman" pitchFamily="18" charset="0"/>
            </a:endParaRPr>
          </a:p>
        </p:txBody>
      </p:sp>
      <p:sp>
        <p:nvSpPr>
          <p:cNvPr id="28" name="TextBox 27">
            <a:hlinkClick r:id="rId10" action="ppaction://hlinksldjump"/>
            <a:extLst>
              <a:ext uri="{FF2B5EF4-FFF2-40B4-BE49-F238E27FC236}">
                <a16:creationId xmlns="" xmlns:a16="http://schemas.microsoft.com/office/drawing/2014/main" id="{5929A7A2-0EC4-4887-99DE-8FF3E3467BF8}"/>
              </a:ext>
            </a:extLst>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5</a:t>
            </a:r>
            <a:endParaRPr lang="en-US" sz="3200" dirty="0">
              <a:latin typeface="Times New Roman" pitchFamily="18" charset="0"/>
              <a:cs typeface="Times New Roman" pitchFamily="18" charset="0"/>
            </a:endParaRPr>
          </a:p>
        </p:txBody>
      </p:sp>
      <p:sp>
        <p:nvSpPr>
          <p:cNvPr id="29" name="TextBox 28">
            <a:hlinkClick r:id="rId11" action="ppaction://hlinksldjump"/>
            <a:extLst>
              <a:ext uri="{FF2B5EF4-FFF2-40B4-BE49-F238E27FC236}">
                <a16:creationId xmlns="" xmlns:a16="http://schemas.microsoft.com/office/drawing/2014/main" id="{93072E0F-1051-4B0B-BA80-BBEDACEA5093}"/>
              </a:ext>
            </a:extLst>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4</a:t>
            </a:r>
            <a:endParaRPr lang="en-US" sz="3200" dirty="0">
              <a:latin typeface="Times New Roman" pitchFamily="18" charset="0"/>
              <a:cs typeface="Times New Roman" pitchFamily="18" charset="0"/>
            </a:endParaRPr>
          </a:p>
        </p:txBody>
      </p:sp>
      <p:sp>
        <p:nvSpPr>
          <p:cNvPr id="30" name="TextBox 29">
            <a:hlinkClick r:id="rId12" action="ppaction://hlinksldjump"/>
            <a:extLst>
              <a:ext uri="{FF2B5EF4-FFF2-40B4-BE49-F238E27FC236}">
                <a16:creationId xmlns="" xmlns:a16="http://schemas.microsoft.com/office/drawing/2014/main" id="{53AEA5F0-DF98-4F88-B69E-C245CB90AB30}"/>
              </a:ext>
            </a:extLst>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a:t>
            </a:r>
            <a:endParaRPr lang="en-US" sz="3200" dirty="0">
              <a:latin typeface="Times New Roman" pitchFamily="18" charset="0"/>
              <a:cs typeface="Times New Roman" pitchFamily="18" charset="0"/>
            </a:endParaRPr>
          </a:p>
        </p:txBody>
      </p:sp>
      <p:sp>
        <p:nvSpPr>
          <p:cNvPr id="31" name="TextBox 30">
            <a:hlinkClick r:id="rId13" action="ppaction://hlinksldjump"/>
            <a:extLst>
              <a:ext uri="{FF2B5EF4-FFF2-40B4-BE49-F238E27FC236}">
                <a16:creationId xmlns="" xmlns:a16="http://schemas.microsoft.com/office/drawing/2014/main" id="{0B7C6F0E-D42E-4076-91FD-BF16A446187C}"/>
              </a:ext>
            </a:extLst>
          </p:cNvPr>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a:t>
            </a:r>
            <a:endParaRPr lang="en-US" sz="3200" dirty="0">
              <a:latin typeface="Times New Roman" pitchFamily="18" charset="0"/>
              <a:cs typeface="Times New Roman" pitchFamily="18" charset="0"/>
            </a:endParaRPr>
          </a:p>
        </p:txBody>
      </p:sp>
      <p:sp>
        <p:nvSpPr>
          <p:cNvPr id="32" name="TextBox 31">
            <a:hlinkClick r:id="rId14" action="ppaction://hlinksldjump"/>
            <a:extLst>
              <a:ext uri="{FF2B5EF4-FFF2-40B4-BE49-F238E27FC236}">
                <a16:creationId xmlns="" xmlns:a16="http://schemas.microsoft.com/office/drawing/2014/main" id="{6E52091B-3AAE-4DA4-BDD2-AB56358481DF}"/>
              </a:ext>
            </a:extLst>
          </p:cNvPr>
          <p:cNvSpPr txBox="1"/>
          <p:nvPr/>
        </p:nvSpPr>
        <p:spPr>
          <a:xfrm>
            <a:off x="1123950" y="451485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11</a:t>
            </a:r>
            <a:endParaRPr lang="en-US" sz="3200" dirty="0">
              <a:latin typeface="Times New Roman" pitchFamily="18" charset="0"/>
              <a:cs typeface="Times New Roman" pitchFamily="18" charset="0"/>
            </a:endParaRPr>
          </a:p>
        </p:txBody>
      </p:sp>
      <p:sp>
        <p:nvSpPr>
          <p:cNvPr id="33" name="TextBox 32">
            <a:hlinkClick r:id="rId15" action="ppaction://hlinksldjump"/>
            <a:extLst>
              <a:ext uri="{FF2B5EF4-FFF2-40B4-BE49-F238E27FC236}">
                <a16:creationId xmlns="" xmlns:a16="http://schemas.microsoft.com/office/drawing/2014/main" id="{A830A629-0599-412F-A2C9-ACA68A60D94A}"/>
              </a:ext>
            </a:extLst>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6</a:t>
            </a:r>
            <a:endParaRPr lang="en-US" sz="3200" dirty="0">
              <a:latin typeface="Times New Roman" pitchFamily="18" charset="0"/>
              <a:cs typeface="Times New Roman" pitchFamily="18" charset="0"/>
            </a:endParaRPr>
          </a:p>
        </p:txBody>
      </p:sp>
      <p:sp>
        <p:nvSpPr>
          <p:cNvPr id="34" name="TextBox 33">
            <a:hlinkClick r:id="rId16" action="ppaction://hlinksldjump"/>
            <a:extLst>
              <a:ext uri="{FF2B5EF4-FFF2-40B4-BE49-F238E27FC236}">
                <a16:creationId xmlns="" xmlns:a16="http://schemas.microsoft.com/office/drawing/2014/main" id="{B5DDC732-3520-4B92-85B9-575A92B130CB}"/>
              </a:ext>
            </a:extLst>
          </p:cNvPr>
          <p:cNvSpPr txBox="1"/>
          <p:nvPr/>
        </p:nvSpPr>
        <p:spPr>
          <a:xfrm>
            <a:off x="1095375" y="25278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a:t>
            </a:r>
          </a:p>
        </p:txBody>
      </p:sp>
      <p:sp>
        <p:nvSpPr>
          <p:cNvPr id="18" name="Isosceles Triangle 17">
            <a:hlinkClick r:id="rId17"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hlinkClick r:id="rId18"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80381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xmlns="" id="{443E7128-81FF-4191-A928-655237246425}"/>
                  </a:ext>
                </a:extLst>
              </p:cNvPr>
              <p:cNvSpPr>
                <a:spLocks noGrp="1"/>
              </p:cNvSpPr>
              <p:nvPr>
                <p:ph type="body" idx="1"/>
              </p:nvPr>
            </p:nvSpPr>
            <p:spPr>
              <a:xfrm>
                <a:off x="0" y="0"/>
                <a:ext cx="12192000" cy="7581900"/>
              </a:xfrm>
            </p:spPr>
            <p:txBody>
              <a:bodyPr>
                <a:noAutofit/>
              </a:bodyPr>
              <a:lstStyle/>
              <a:p>
                <a:pPr marL="0" lvl="0" indent="0">
                  <a:buNone/>
                </a:pPr>
                <a:r>
                  <a:rPr lang="en-US" sz="3200" b="1" dirty="0">
                    <a:solidFill>
                      <a:srgbClr val="0000FF"/>
                    </a:solidFill>
                    <a:latin typeface="Times New Roman" pitchFamily="18" charset="0"/>
                    <a:cs typeface="Times New Roman" pitchFamily="18" charset="0"/>
                  </a:rPr>
                  <a:t>Câu 11: </a:t>
                </a:r>
                <a:r>
                  <a:rPr lang="pt-BR" sz="3200" dirty="0">
                    <a:latin typeface="Times New Roman" pitchFamily="18" charset="0"/>
                    <a:cs typeface="Times New Roman" pitchFamily="18" charset="0"/>
                  </a:rPr>
                  <a:t>Hai người độc lập nhau ném bóng vào rổ. Mỗi người ném vào rổ của mình một quả bóng. Biết rằng xác suất ném bóng trúng vào rổ của từng người tương ứng là </a:t>
                </a:r>
                <a14:m>
                  <m:oMath xmlns:m="http://schemas.openxmlformats.org/officeDocument/2006/math">
                    <m:f>
                      <m:fPr>
                        <m:ctrlPr>
                          <a:rPr lang="en-US" sz="3200" i="1">
                            <a:latin typeface="Cambria Math"/>
                            <a:cs typeface="Times New Roman" pitchFamily="18" charset="0"/>
                          </a:rPr>
                        </m:ctrlPr>
                      </m:fPr>
                      <m:num>
                        <m:r>
                          <a:rPr lang="pt-BR" sz="3200">
                            <a:latin typeface="Cambria Math"/>
                            <a:cs typeface="Times New Roman" pitchFamily="18" charset="0"/>
                          </a:rPr>
                          <m:t>1</m:t>
                        </m:r>
                      </m:num>
                      <m:den>
                        <m:r>
                          <a:rPr lang="pt-BR" sz="3200">
                            <a:latin typeface="Cambria Math"/>
                            <a:cs typeface="Times New Roman" pitchFamily="18" charset="0"/>
                          </a:rPr>
                          <m:t>5</m:t>
                        </m:r>
                      </m:den>
                    </m:f>
                  </m:oMath>
                </a14:m>
                <a:r>
                  <a:rPr lang="pt-BR" sz="3200" dirty="0">
                    <a:latin typeface="Times New Roman" pitchFamily="18" charset="0"/>
                    <a:cs typeface="Times New Roman" pitchFamily="18" charset="0"/>
                  </a:rPr>
                  <a:t> và </a:t>
                </a:r>
                <a14:m>
                  <m:oMath xmlns:m="http://schemas.openxmlformats.org/officeDocument/2006/math">
                    <m:f>
                      <m:fPr>
                        <m:ctrlPr>
                          <a:rPr lang="en-US" sz="3200" i="1">
                            <a:latin typeface="Cambria Math"/>
                            <a:cs typeface="Times New Roman" pitchFamily="18" charset="0"/>
                          </a:rPr>
                        </m:ctrlPr>
                      </m:fPr>
                      <m:num>
                        <m:r>
                          <a:rPr lang="pt-BR" sz="3200">
                            <a:latin typeface="Cambria Math"/>
                            <a:cs typeface="Times New Roman" pitchFamily="18" charset="0"/>
                          </a:rPr>
                          <m:t>2</m:t>
                        </m:r>
                      </m:num>
                      <m:den>
                        <m:r>
                          <a:rPr lang="pt-BR" sz="3200">
                            <a:latin typeface="Cambria Math"/>
                            <a:cs typeface="Times New Roman" pitchFamily="18" charset="0"/>
                          </a:rPr>
                          <m:t>7</m:t>
                        </m:r>
                      </m:den>
                    </m:f>
                  </m:oMath>
                </a14:m>
                <a:r>
                  <a:rPr lang="pt-BR" sz="3200" dirty="0">
                    <a:latin typeface="Times New Roman" pitchFamily="18" charset="0"/>
                    <a:cs typeface="Times New Roman" pitchFamily="18" charset="0"/>
                  </a:rPr>
                  <a:t>. Gọi </a:t>
                </a:r>
                <a14:m>
                  <m:oMath xmlns:m="http://schemas.openxmlformats.org/officeDocument/2006/math">
                    <m:r>
                      <a:rPr lang="en-US" sz="3200">
                        <a:latin typeface="Cambria Math"/>
                        <a:cs typeface="Times New Roman" pitchFamily="18" charset="0"/>
                      </a:rPr>
                      <m:t>𝐴</m:t>
                    </m:r>
                  </m:oMath>
                </a14:m>
                <a:r>
                  <a:rPr lang="pt-BR" sz="3200" dirty="0">
                    <a:latin typeface="Times New Roman" pitchFamily="18" charset="0"/>
                    <a:cs typeface="Times New Roman" pitchFamily="18" charset="0"/>
                  </a:rPr>
                  <a:t> là biến cố: “Cả hai cùng ném bóng trúng vào rổ”. Khi đó, xác suất của biến cố </a:t>
                </a:r>
                <a14:m>
                  <m:oMath xmlns:m="http://schemas.openxmlformats.org/officeDocument/2006/math">
                    <m:r>
                      <a:rPr lang="en-US" sz="3200">
                        <a:latin typeface="Cambria Math"/>
                        <a:cs typeface="Times New Roman" pitchFamily="18" charset="0"/>
                      </a:rPr>
                      <m:t>𝐴</m:t>
                    </m:r>
                  </m:oMath>
                </a14:m>
                <a:r>
                  <a:rPr lang="pt-BR" sz="3200" dirty="0">
                    <a:latin typeface="Times New Roman" pitchFamily="18" charset="0"/>
                    <a:cs typeface="Times New Roman" pitchFamily="18" charset="0"/>
                  </a:rPr>
                  <a:t> là bao nhiêu?</a:t>
                </a:r>
                <a:r>
                  <a:rPr lang="pt-BR" sz="3200" b="1" dirty="0">
                    <a:solidFill>
                      <a:srgbClr val="002060"/>
                    </a:solidFill>
                    <a:latin typeface="Times New Roman" pitchFamily="18" charset="0"/>
                    <a:cs typeface="Times New Roman" pitchFamily="18" charset="0"/>
                  </a:rPr>
                  <a:t> </a:t>
                </a:r>
                <a:r>
                  <a:rPr lang="en-US" sz="3200" b="1" smtClean="0">
                    <a:solidFill>
                      <a:srgbClr val="0000CC"/>
                    </a:solidFill>
                    <a:latin typeface="Times New Roman" pitchFamily="18" charset="0"/>
                    <a:cs typeface="Times New Roman" pitchFamily="18" charset="0"/>
                  </a:rPr>
                  <a:t>	</a:t>
                </a:r>
              </a:p>
              <a:p>
                <a:pPr marL="0" lvl="0" indent="0" algn="ctr">
                  <a:buNone/>
                </a:pPr>
                <a:r>
                  <a:rPr lang="en-US" sz="3200" b="1" smtClean="0">
                    <a:solidFill>
                      <a:srgbClr val="0000CC"/>
                    </a:solidFill>
                    <a:latin typeface="Times New Roman" pitchFamily="18" charset="0"/>
                    <a:cs typeface="Times New Roman" pitchFamily="18" charset="0"/>
                  </a:rPr>
                  <a:t>A</a:t>
                </a:r>
                <a:r>
                  <a:rPr lang="en-US" sz="3200" b="1" dirty="0">
                    <a:solidFill>
                      <a:srgbClr val="0000CC"/>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1</m:t>
                        </m:r>
                      </m:num>
                      <m:den>
                        <m:r>
                          <a:rPr lang="en-US" sz="3200" b="0" i="1" smtClean="0">
                            <a:latin typeface="Cambria Math"/>
                          </a:rPr>
                          <m:t>25</m:t>
                        </m:r>
                      </m:den>
                    </m:f>
                  </m:oMath>
                </a14:m>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B</a:t>
                </a:r>
                <a:r>
                  <a:rPr lang="en-US" sz="3200" b="1" dirty="0">
                    <a:solidFill>
                      <a:srgbClr val="0000CC"/>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4</m:t>
                        </m:r>
                      </m:num>
                      <m:den>
                        <m:r>
                          <a:rPr lang="en-US" sz="3200" b="0" i="1" smtClean="0">
                            <a:latin typeface="Cambria Math"/>
                          </a:rPr>
                          <m:t>49</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C</a:t>
                </a:r>
                <a:r>
                  <a:rPr lang="en-US" sz="3200" b="1" dirty="0">
                    <a:solidFill>
                      <a:srgbClr val="0000CC"/>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2</m:t>
                        </m:r>
                      </m:num>
                      <m:den>
                        <m:r>
                          <a:rPr lang="en-US" sz="3200" b="0" i="1" smtClean="0">
                            <a:latin typeface="Cambria Math"/>
                          </a:rPr>
                          <m:t>35</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D</a:t>
                </a:r>
                <a:r>
                  <a:rPr lang="en-US" sz="3200" b="1" dirty="0">
                    <a:solidFill>
                      <a:srgbClr val="0000CC"/>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12</m:t>
                        </m:r>
                      </m:num>
                      <m:den>
                        <m:r>
                          <a:rPr lang="en-US" sz="3200" b="0" i="1" smtClean="0">
                            <a:latin typeface="Cambria Math"/>
                          </a:rPr>
                          <m:t>35</m:t>
                        </m:r>
                      </m:den>
                    </m:f>
                  </m:oMath>
                </a14:m>
                <a:r>
                  <a:rPr lang="en-US" sz="3200" dirty="0">
                    <a:latin typeface="Times New Roman" pitchFamily="18" charset="0"/>
                    <a:cs typeface="Times New Roman" pitchFamily="18" charset="0"/>
                  </a:rPr>
                  <a:t>.</a:t>
                </a:r>
                <a:endParaRPr lang="en-US" sz="3200" b="1" dirty="0" smtClean="0">
                  <a:solidFill>
                    <a:srgbClr val="0000FF"/>
                  </a:solidFill>
                  <a:latin typeface="Times New Roman" pitchFamily="18" charset="0"/>
                  <a:cs typeface="Times New Roman" pitchFamily="18" charset="0"/>
                </a:endParaRPr>
              </a:p>
              <a:p>
                <a:pPr marL="0" lvl="0" indent="0">
                  <a:buNone/>
                </a:pPr>
                <a:r>
                  <a:rPr lang="en-US" sz="3200" b="1" dirty="0" err="1" smtClean="0">
                    <a:solidFill>
                      <a:srgbClr val="0000FF"/>
                    </a:solidFill>
                    <a:latin typeface="Times New Roman" pitchFamily="18" charset="0"/>
                    <a:cs typeface="Times New Roman" pitchFamily="18" charset="0"/>
                  </a:rPr>
                  <a:t>Lời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giải</a:t>
                </a:r>
                <a:endParaRPr lang="en-US" sz="3200" b="1" dirty="0" smtClean="0">
                  <a:solidFill>
                    <a:srgbClr val="0000FF"/>
                  </a:solidFill>
                  <a:latin typeface="Times New Roman" pitchFamily="18" charset="0"/>
                  <a:cs typeface="Times New Roman" pitchFamily="18" charset="0"/>
                </a:endParaRPr>
              </a:p>
              <a:p>
                <a:pPr marL="0" indent="0">
                  <a:buNone/>
                </a:pPr>
                <a:r>
                  <a:rPr lang="pt-BR" sz="3200" dirty="0">
                    <a:latin typeface="Times New Roman" pitchFamily="18" charset="0"/>
                    <a:cs typeface="Times New Roman" pitchFamily="18" charset="0"/>
                  </a:rPr>
                  <a:t>Gọi </a:t>
                </a:r>
                <a14:m>
                  <m:oMath xmlns:m="http://schemas.openxmlformats.org/officeDocument/2006/math">
                    <m:r>
                      <a:rPr lang="en-US" sz="3200" i="1">
                        <a:latin typeface="Cambria Math"/>
                      </a:rPr>
                      <m:t>𝐴</m:t>
                    </m:r>
                  </m:oMath>
                </a14:m>
                <a:r>
                  <a:rPr lang="pt-BR" sz="3200" dirty="0">
                    <a:latin typeface="Times New Roman" pitchFamily="18" charset="0"/>
                    <a:cs typeface="Times New Roman" pitchFamily="18" charset="0"/>
                  </a:rPr>
                  <a:t> là biến cố: “Cả hai cùng ném bóng trúng vào rổ. “</a:t>
                </a:r>
                <a:endParaRPr lang="en-US" sz="3200" dirty="0">
                  <a:latin typeface="Times New Roman" pitchFamily="18" charset="0"/>
                  <a:cs typeface="Times New Roman" pitchFamily="18" charset="0"/>
                </a:endParaRPr>
              </a:p>
              <a:p>
                <a:pPr marL="0" indent="0">
                  <a:buNone/>
                </a:pPr>
                <a:r>
                  <a:rPr lang="pt-BR" sz="3200" dirty="0">
                    <a:latin typeface="Times New Roman" pitchFamily="18" charset="0"/>
                    <a:cs typeface="Times New Roman" pitchFamily="18" charset="0"/>
                  </a:rPr>
                  <a:t>Gọi </a:t>
                </a:r>
                <a14:m>
                  <m:oMath xmlns:m="http://schemas.openxmlformats.org/officeDocument/2006/math">
                    <m:r>
                      <a:rPr lang="en-US" sz="3200" i="1">
                        <a:latin typeface="Cambria Math"/>
                      </a:rPr>
                      <m:t>𝑋</m:t>
                    </m:r>
                  </m:oMath>
                </a14:m>
                <a:r>
                  <a:rPr lang="pt-BR" sz="3200" dirty="0">
                    <a:latin typeface="Times New Roman" pitchFamily="18" charset="0"/>
                    <a:cs typeface="Times New Roman" pitchFamily="18" charset="0"/>
                  </a:rPr>
                  <a:t> là biến cố: “người thứ nhất ném trúng rổ.“ </a:t>
                </a:r>
                <a14:m>
                  <m:oMath xmlns:m="http://schemas.openxmlformats.org/officeDocument/2006/math">
                    <m:r>
                      <a:rPr lang="pt-BR" sz="3200" i="1">
                        <a:latin typeface="Cambria Math"/>
                      </a:rPr>
                      <m:t>⇒</m:t>
                    </m:r>
                    <m:r>
                      <a:rPr lang="en-US" sz="3200" i="1">
                        <a:latin typeface="Cambria Math"/>
                      </a:rPr>
                      <m:t>𝑃</m:t>
                    </m:r>
                    <m:d>
                      <m:dPr>
                        <m:ctrlPr>
                          <a:rPr lang="en-US" sz="3200" i="1">
                            <a:latin typeface="Cambria Math"/>
                          </a:rPr>
                        </m:ctrlPr>
                      </m:dPr>
                      <m:e>
                        <m:r>
                          <a:rPr lang="en-US" sz="3200" i="1">
                            <a:latin typeface="Cambria Math"/>
                          </a:rPr>
                          <m:t>𝑋</m:t>
                        </m:r>
                      </m:e>
                    </m:d>
                    <m:r>
                      <a:rPr lang="pt-BR" sz="3200" i="1">
                        <a:latin typeface="Cambria Math"/>
                      </a:rPr>
                      <m:t>=</m:t>
                    </m:r>
                    <m:f>
                      <m:fPr>
                        <m:ctrlPr>
                          <a:rPr lang="en-US" sz="3200" i="1">
                            <a:latin typeface="Cambria Math"/>
                          </a:rPr>
                        </m:ctrlPr>
                      </m:fPr>
                      <m:num>
                        <m:r>
                          <a:rPr lang="pt-BR" sz="3200" i="1">
                            <a:latin typeface="Cambria Math"/>
                          </a:rPr>
                          <m:t>1</m:t>
                        </m:r>
                      </m:num>
                      <m:den>
                        <m:r>
                          <a:rPr lang="pt-BR" sz="3200" i="1">
                            <a:latin typeface="Cambria Math"/>
                          </a:rPr>
                          <m:t>5</m:t>
                        </m:r>
                      </m:den>
                    </m:f>
                  </m:oMath>
                </a14:m>
                <a:r>
                  <a:rPr lang="en-US" sz="3200" dirty="0">
                    <a:latin typeface="Times New Roman" pitchFamily="18" charset="0"/>
                    <a:cs typeface="Times New Roman" pitchFamily="18" charset="0"/>
                  </a:rPr>
                  <a:t>.</a:t>
                </a:r>
              </a:p>
              <a:p>
                <a:pPr marL="0" indent="0">
                  <a:buNone/>
                </a:pP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𝑌</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ném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rổ</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m:t>
                    </m:r>
                    <m:r>
                      <a:rPr lang="en-US" sz="3200" i="1">
                        <a:latin typeface="Cambria Math"/>
                      </a:rPr>
                      <m:t>𝑃</m:t>
                    </m:r>
                    <m:d>
                      <m:dPr>
                        <m:ctrlPr>
                          <a:rPr lang="en-US" sz="3200" i="1">
                            <a:latin typeface="Cambria Math"/>
                          </a:rPr>
                        </m:ctrlPr>
                      </m:dPr>
                      <m:e>
                        <m:r>
                          <a:rPr lang="en-US" sz="3200" i="1">
                            <a:latin typeface="Cambria Math"/>
                          </a:rPr>
                          <m:t>𝑌</m:t>
                        </m:r>
                      </m:e>
                    </m:d>
                    <m:r>
                      <a:rPr lang="en-US" sz="3200" i="1">
                        <a:latin typeface="Cambria Math"/>
                      </a:rPr>
                      <m:t>=</m:t>
                    </m:r>
                    <m:f>
                      <m:fPr>
                        <m:ctrlPr>
                          <a:rPr lang="en-US" sz="3200" i="1">
                            <a:latin typeface="Cambria Math"/>
                          </a:rPr>
                        </m:ctrlPr>
                      </m:fPr>
                      <m:num>
                        <m:r>
                          <a:rPr lang="en-US" sz="3200" i="1">
                            <a:latin typeface="Cambria Math"/>
                          </a:rPr>
                          <m:t>2</m:t>
                        </m:r>
                      </m:num>
                      <m:den>
                        <m:r>
                          <a:rPr lang="en-US" sz="3200" i="1">
                            <a:latin typeface="Cambria Math"/>
                          </a:rPr>
                          <m:t>7</m:t>
                        </m:r>
                      </m:den>
                    </m:f>
                  </m:oMath>
                </a14:m>
                <a:r>
                  <a:rPr lang="en-US" sz="3200" dirty="0">
                    <a:latin typeface="Times New Roman" pitchFamily="18" charset="0"/>
                    <a:cs typeface="Times New Roman" pitchFamily="18" charset="0"/>
                  </a:rPr>
                  <a:t>.</a:t>
                </a:r>
              </a:p>
              <a:p>
                <a:pPr marL="0" indent="0">
                  <a:buNone/>
                </a:pPr>
                <a:r>
                  <a:rPr lang="en-US" sz="3200" dirty="0">
                    <a:latin typeface="Times New Roman" pitchFamily="18" charset="0"/>
                    <a:cs typeface="Times New Roman" pitchFamily="18" charset="0"/>
                  </a:rPr>
                  <a:t>Ta </a:t>
                </a:r>
                <a:r>
                  <a:rPr lang="en-US" sz="3200" dirty="0" err="1">
                    <a:latin typeface="Times New Roman" pitchFamily="18" charset="0"/>
                    <a:cs typeface="Times New Roman" pitchFamily="18" charset="0"/>
                  </a:rPr>
                  <a:t>thấy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𝑋</m:t>
                    </m:r>
                    <m:r>
                      <a:rPr lang="en-US" sz="3200" i="1">
                        <a:latin typeface="Cambria Math"/>
                      </a:rPr>
                      <m:t>,</m:t>
                    </m:r>
                    <m:r>
                      <a:rPr lang="en-US" sz="3200" i="1">
                        <a:latin typeface="Cambria Math"/>
                      </a:rPr>
                      <m:t>𝑌</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2</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ta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14:m>
                  <m:oMath xmlns:m="http://schemas.openxmlformats.org/officeDocument/2006/math">
                    <m:r>
                      <a:rPr lang="en-US" sz="3200" i="1">
                        <a:latin typeface="Cambria Math"/>
                      </a:rPr>
                      <m:t>𝑃</m:t>
                    </m:r>
                    <m:d>
                      <m:dPr>
                        <m:ctrlPr>
                          <a:rPr lang="en-US" sz="3200" i="1">
                            <a:latin typeface="Cambria Math"/>
                          </a:rPr>
                        </m:ctrlPr>
                      </m:dPr>
                      <m:e>
                        <m:r>
                          <a:rPr lang="en-US" sz="3200" i="1">
                            <a:latin typeface="Cambria Math"/>
                          </a:rPr>
                          <m:t>𝐴</m:t>
                        </m:r>
                      </m:e>
                    </m:d>
                    <m:r>
                      <a:rPr lang="en-US" sz="3200" i="1">
                        <a:latin typeface="Cambria Math"/>
                      </a:rPr>
                      <m:t>=</m:t>
                    </m:r>
                    <m:r>
                      <a:rPr lang="en-US" sz="3200" i="1">
                        <a:latin typeface="Cambria Math"/>
                      </a:rPr>
                      <m:t>𝑃</m:t>
                    </m:r>
                    <m:d>
                      <m:dPr>
                        <m:ctrlPr>
                          <a:rPr lang="en-US" sz="3200" i="1">
                            <a:latin typeface="Cambria Math"/>
                          </a:rPr>
                        </m:ctrlPr>
                      </m:dPr>
                      <m:e>
                        <m:r>
                          <a:rPr lang="en-US" sz="3200" i="1">
                            <a:latin typeface="Cambria Math"/>
                          </a:rPr>
                          <m:t>𝑋</m:t>
                        </m:r>
                        <m:r>
                          <a:rPr lang="en-US" sz="3200" i="1">
                            <a:latin typeface="Cambria Math"/>
                          </a:rPr>
                          <m:t>.</m:t>
                        </m:r>
                        <m:r>
                          <a:rPr lang="en-US" sz="3200" i="1">
                            <a:latin typeface="Cambria Math"/>
                          </a:rPr>
                          <m:t>𝑌</m:t>
                        </m:r>
                      </m:e>
                    </m:d>
                    <m:r>
                      <a:rPr lang="en-US" sz="3200" i="1">
                        <a:latin typeface="Cambria Math"/>
                      </a:rPr>
                      <m:t>=</m:t>
                    </m:r>
                    <m:r>
                      <a:rPr lang="en-US" sz="3200" i="1">
                        <a:latin typeface="Cambria Math"/>
                      </a:rPr>
                      <m:t>𝑃</m:t>
                    </m:r>
                    <m:d>
                      <m:dPr>
                        <m:ctrlPr>
                          <a:rPr lang="en-US" sz="3200" i="1">
                            <a:latin typeface="Cambria Math"/>
                          </a:rPr>
                        </m:ctrlPr>
                      </m:dPr>
                      <m:e>
                        <m:r>
                          <a:rPr lang="en-US" sz="3200" i="1">
                            <a:latin typeface="Cambria Math"/>
                          </a:rPr>
                          <m:t>𝑋</m:t>
                        </m:r>
                      </m:e>
                    </m:d>
                    <m:r>
                      <a:rPr lang="en-US" sz="3200" i="1">
                        <a:latin typeface="Cambria Math"/>
                      </a:rPr>
                      <m:t>.</m:t>
                    </m:r>
                    <m:r>
                      <a:rPr lang="en-US" sz="3200" i="1">
                        <a:latin typeface="Cambria Math"/>
                      </a:rPr>
                      <m:t>𝑃</m:t>
                    </m:r>
                    <m:d>
                      <m:dPr>
                        <m:ctrlPr>
                          <a:rPr lang="en-US" sz="3200" i="1">
                            <a:latin typeface="Cambria Math"/>
                          </a:rPr>
                        </m:ctrlPr>
                      </m:dPr>
                      <m:e>
                        <m:r>
                          <a:rPr lang="en-US" sz="3200" i="1">
                            <a:latin typeface="Cambria Math"/>
                          </a:rPr>
                          <m:t>𝑌</m:t>
                        </m:r>
                      </m:e>
                    </m:d>
                    <m:r>
                      <a:rPr lang="en-US" sz="3200" i="1">
                        <a:latin typeface="Cambria Math"/>
                      </a:rPr>
                      <m:t>=</m:t>
                    </m:r>
                    <m:f>
                      <m:fPr>
                        <m:ctrlPr>
                          <a:rPr lang="en-US" sz="3200" i="1">
                            <a:latin typeface="Cambria Math"/>
                          </a:rPr>
                        </m:ctrlPr>
                      </m:fPr>
                      <m:num>
                        <m:r>
                          <a:rPr lang="en-US" sz="3200" i="1">
                            <a:latin typeface="Cambria Math"/>
                          </a:rPr>
                          <m:t>1</m:t>
                        </m:r>
                      </m:num>
                      <m:den>
                        <m:r>
                          <a:rPr lang="en-US" sz="3200" i="1">
                            <a:latin typeface="Cambria Math"/>
                          </a:rPr>
                          <m:t>5</m:t>
                        </m:r>
                      </m:den>
                    </m:f>
                    <m:r>
                      <a:rPr lang="en-US" sz="3200" i="1">
                        <a:latin typeface="Cambria Math"/>
                      </a:rPr>
                      <m:t>.</m:t>
                    </m:r>
                    <m:f>
                      <m:fPr>
                        <m:ctrlPr>
                          <a:rPr lang="en-US" sz="3200" i="1">
                            <a:latin typeface="Cambria Math"/>
                          </a:rPr>
                        </m:ctrlPr>
                      </m:fPr>
                      <m:num>
                        <m:r>
                          <a:rPr lang="en-US" sz="3200" i="1">
                            <a:latin typeface="Cambria Math"/>
                          </a:rPr>
                          <m:t>2</m:t>
                        </m:r>
                      </m:num>
                      <m:den>
                        <m:r>
                          <a:rPr lang="en-US" sz="3200" i="1">
                            <a:latin typeface="Cambria Math"/>
                          </a:rPr>
                          <m:t>7</m:t>
                        </m:r>
                      </m:den>
                    </m:f>
                    <m:r>
                      <a:rPr lang="en-US" sz="3200" i="1">
                        <a:latin typeface="Cambria Math"/>
                      </a:rPr>
                      <m:t>=</m:t>
                    </m:r>
                    <m:f>
                      <m:fPr>
                        <m:ctrlPr>
                          <a:rPr lang="en-US" sz="3200" i="1">
                            <a:latin typeface="Cambria Math"/>
                          </a:rPr>
                        </m:ctrlPr>
                      </m:fPr>
                      <m:num>
                        <m:r>
                          <a:rPr lang="en-US" sz="3200" i="1">
                            <a:latin typeface="Cambria Math"/>
                          </a:rPr>
                          <m:t>2</m:t>
                        </m:r>
                      </m:num>
                      <m:den>
                        <m:r>
                          <a:rPr lang="en-US" sz="3200" i="1">
                            <a:latin typeface="Cambria Math"/>
                          </a:rPr>
                          <m:t>35</m:t>
                        </m:r>
                      </m:den>
                    </m:f>
                  </m:oMath>
                </a14:m>
                <a:r>
                  <a:rPr lang="en-US" sz="3200" dirty="0">
                    <a:latin typeface="Times New Roman" pitchFamily="18" charset="0"/>
                    <a:cs typeface="Times New Roman" pitchFamily="18" charset="0"/>
                  </a:rPr>
                  <a:t>.</a:t>
                </a:r>
              </a:p>
              <a:p>
                <a:pPr marL="0" indent="0">
                  <a:buNone/>
                </a:pP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pPr marL="0" lvl="0" indent="0">
                  <a:buNone/>
                </a:pPr>
                <a:endParaRPr lang="en-US" sz="3200" b="0" i="0" u="none" strike="noStrike" baseline="0" dirty="0">
                  <a:solidFill>
                    <a:srgbClr val="000000"/>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 xmlns:a16="http://schemas.microsoft.com/office/drawing/2014/main"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0" y="0"/>
                <a:ext cx="12192000" cy="7581900"/>
              </a:xfrm>
              <a:blipFill rotWithShape="1">
                <a:blip r:embed="rId2"/>
                <a:stretch>
                  <a:fillRect l="-1250" t="-1768" r="-1850"/>
                </a:stretch>
              </a:blipFill>
            </p:spPr>
            <p:txBody>
              <a:bodyPr/>
              <a:lstStyle/>
              <a:p>
                <a:r>
                  <a:rPr lang="en-US">
                    <a:noFill/>
                  </a:rPr>
                  <a:t> </a:t>
                </a:r>
              </a:p>
            </p:txBody>
          </p:sp>
        </mc:Fallback>
      </mc:AlternateContent>
      <p:sp>
        <p:nvSpPr>
          <p:cNvPr id="4" name="Oval 3"/>
          <p:cNvSpPr/>
          <p:nvPr/>
        </p:nvSpPr>
        <p:spPr>
          <a:xfrm>
            <a:off x="4232543" y="216972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3" action="ppaction://hlinksldjump"/>
          </p:cNvPr>
          <p:cNvSpPr/>
          <p:nvPr/>
        </p:nvSpPr>
        <p:spPr>
          <a:xfrm rot="16200000">
            <a:off x="10795909" y="61304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4" action="ppaction://hlinksldjump"/>
          </p:cNvPr>
          <p:cNvSpPr/>
          <p:nvPr/>
        </p:nvSpPr>
        <p:spPr>
          <a:xfrm rot="5400000">
            <a:off x="11292861" y="61625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69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xmlns="" id="{443E7128-81FF-4191-A928-655237246425}"/>
                  </a:ext>
                </a:extLst>
              </p:cNvPr>
              <p:cNvSpPr>
                <a:spLocks noGrp="1"/>
              </p:cNvSpPr>
              <p:nvPr>
                <p:ph type="body" idx="1"/>
              </p:nvPr>
            </p:nvSpPr>
            <p:spPr>
              <a:xfrm>
                <a:off x="211898" y="0"/>
                <a:ext cx="11980102" cy="7581900"/>
              </a:xfrm>
            </p:spPr>
            <p:txBody>
              <a:bodyPr>
                <a:noAutofit/>
              </a:bodyPr>
              <a:lstStyle/>
              <a:p>
                <a:pPr marL="0" lvl="0" indent="0">
                  <a:buNone/>
                </a:pPr>
                <a:r>
                  <a:rPr lang="en-US" sz="3200" b="1" dirty="0">
                    <a:solidFill>
                      <a:srgbClr val="0000FF"/>
                    </a:solidFill>
                    <a:latin typeface="Times New Roman" pitchFamily="18" charset="0"/>
                    <a:cs typeface="Times New Roman" pitchFamily="18" charset="0"/>
                  </a:rPr>
                  <a:t>Câu 12: </a:t>
                </a:r>
                <a:r>
                  <a:rPr lang="fr-FR" sz="3200" dirty="0">
                    <a:latin typeface="Times New Roman" pitchFamily="18" charset="0"/>
                    <a:cs typeface="Times New Roman" pitchFamily="18" charset="0"/>
                  </a:rPr>
                  <a:t>Cho </a:t>
                </a:r>
                <a:r>
                  <a:rPr lang="fr-FR" sz="3200" dirty="0" err="1">
                    <a:latin typeface="Times New Roman" pitchFamily="18" charset="0"/>
                    <a:cs typeface="Times New Roman" pitchFamily="18" charset="0"/>
                  </a:rPr>
                  <a:t>tập</a:t>
                </a:r>
                <a:r>
                  <a:rPr lang="fr-FR" sz="3200" dirty="0">
                    <a:latin typeface="Times New Roman" pitchFamily="18" charset="0"/>
                    <a:cs typeface="Times New Roman" pitchFamily="18" charset="0"/>
                  </a:rPr>
                  <a:t> </a:t>
                </a:r>
                <a14:m>
                  <m:oMath xmlns:m="http://schemas.openxmlformats.org/officeDocument/2006/math">
                    <m:r>
                      <a:rPr lang="en-US" sz="3200">
                        <a:latin typeface="Cambria Math"/>
                        <a:cs typeface="Times New Roman" pitchFamily="18" charset="0"/>
                      </a:rPr>
                      <m:t>𝐸</m:t>
                    </m:r>
                    <m:r>
                      <a:rPr lang="fr-FR" sz="3200">
                        <a:latin typeface="Cambria Math"/>
                        <a:cs typeface="Times New Roman" pitchFamily="18" charset="0"/>
                      </a:rPr>
                      <m:t>=</m:t>
                    </m:r>
                    <m:d>
                      <m:dPr>
                        <m:begChr m:val="{"/>
                        <m:endChr m:val="}"/>
                        <m:ctrlPr>
                          <a:rPr lang="en-US" sz="3200" i="1">
                            <a:latin typeface="Cambria Math"/>
                            <a:cs typeface="Times New Roman" pitchFamily="18" charset="0"/>
                          </a:rPr>
                        </m:ctrlPr>
                      </m:dPr>
                      <m:e>
                        <m:r>
                          <a:rPr lang="fr-FR" sz="3200">
                            <a:latin typeface="Cambria Math"/>
                            <a:cs typeface="Times New Roman" pitchFamily="18" charset="0"/>
                          </a:rPr>
                          <m:t>1</m:t>
                        </m:r>
                        <m:r>
                          <a:rPr lang="fr-FR" sz="3200">
                            <a:latin typeface="Cambria Math"/>
                            <a:cs typeface="Times New Roman" pitchFamily="18" charset="0"/>
                          </a:rPr>
                          <m:t>,</m:t>
                        </m:r>
                        <m:r>
                          <a:rPr lang="fr-FR" sz="3200">
                            <a:latin typeface="Cambria Math"/>
                            <a:cs typeface="Times New Roman" pitchFamily="18" charset="0"/>
                          </a:rPr>
                          <m:t>2</m:t>
                        </m:r>
                        <m:r>
                          <a:rPr lang="fr-FR" sz="3200">
                            <a:latin typeface="Cambria Math"/>
                            <a:cs typeface="Times New Roman" pitchFamily="18" charset="0"/>
                          </a:rPr>
                          <m:t>,</m:t>
                        </m:r>
                        <m:r>
                          <a:rPr lang="fr-FR" sz="3200">
                            <a:latin typeface="Cambria Math"/>
                            <a:cs typeface="Times New Roman" pitchFamily="18" charset="0"/>
                          </a:rPr>
                          <m:t>3</m:t>
                        </m:r>
                        <m:r>
                          <a:rPr lang="fr-FR" sz="3200">
                            <a:latin typeface="Cambria Math"/>
                            <a:cs typeface="Times New Roman" pitchFamily="18" charset="0"/>
                          </a:rPr>
                          <m:t>,</m:t>
                        </m:r>
                        <m:r>
                          <a:rPr lang="fr-FR" sz="3200">
                            <a:latin typeface="Cambria Math"/>
                            <a:cs typeface="Times New Roman" pitchFamily="18" charset="0"/>
                          </a:rPr>
                          <m:t>4</m:t>
                        </m:r>
                        <m:r>
                          <a:rPr lang="fr-FR" sz="3200">
                            <a:latin typeface="Cambria Math"/>
                            <a:cs typeface="Times New Roman" pitchFamily="18" charset="0"/>
                          </a:rPr>
                          <m:t>,</m:t>
                        </m:r>
                        <m:r>
                          <a:rPr lang="fr-FR" sz="3200">
                            <a:latin typeface="Cambria Math"/>
                            <a:cs typeface="Times New Roman" pitchFamily="18" charset="0"/>
                          </a:rPr>
                          <m:t>5</m:t>
                        </m:r>
                      </m:e>
                    </m:d>
                  </m:oMath>
                </a14:m>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Viết</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ngẫu</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nhiên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lên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bảng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hai</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số</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tự</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nhiên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mỗi</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số</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gồm</a:t>
                </a:r>
                <a:r>
                  <a:rPr lang="fr-FR" sz="3200" dirty="0">
                    <a:latin typeface="Times New Roman" pitchFamily="18" charset="0"/>
                    <a:cs typeface="Times New Roman" pitchFamily="18" charset="0"/>
                  </a:rPr>
                  <a:t> 3 </a:t>
                </a:r>
                <a:r>
                  <a:rPr lang="fr-FR" sz="3200" dirty="0" err="1">
                    <a:latin typeface="Times New Roman" pitchFamily="18" charset="0"/>
                    <a:cs typeface="Times New Roman" pitchFamily="18" charset="0"/>
                  </a:rPr>
                  <a:t>chữ</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số</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đôi</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một</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khác</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nhau</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thuộc</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tập</a:t>
                </a:r>
                <a:r>
                  <a:rPr lang="fr-FR" sz="3200" dirty="0">
                    <a:latin typeface="Times New Roman" pitchFamily="18" charset="0"/>
                    <a:cs typeface="Times New Roman" pitchFamily="18" charset="0"/>
                  </a:rPr>
                  <a:t> E. </a:t>
                </a:r>
                <a:r>
                  <a:rPr lang="fr-FR" sz="3200" dirty="0" err="1">
                    <a:latin typeface="Times New Roman" pitchFamily="18" charset="0"/>
                    <a:cs typeface="Times New Roman" pitchFamily="18" charset="0"/>
                  </a:rPr>
                  <a:t>Tính</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xác</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suất</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để</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trong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hai</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số</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đó</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có</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đúng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một</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số</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có</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chữ</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số</a:t>
                </a:r>
                <a:r>
                  <a:rPr lang="fr-FR" sz="3200" dirty="0">
                    <a:latin typeface="Times New Roman" pitchFamily="18" charset="0"/>
                    <a:cs typeface="Times New Roman" pitchFamily="18" charset="0"/>
                  </a:rPr>
                  <a:t> 5? </a:t>
                </a:r>
                <a:endParaRPr lang="en-US" sz="3200" dirty="0">
                  <a:latin typeface="Times New Roman" pitchFamily="18" charset="0"/>
                  <a:cs typeface="Times New Roman" pitchFamily="18" charset="0"/>
                </a:endParaRPr>
              </a:p>
              <a:p>
                <a:pPr marL="0" lvl="0" indent="0">
                  <a:buNone/>
                </a:pPr>
                <a:r>
                  <a:rPr lang="en-US" sz="3200" b="1" smtClean="0">
                    <a:solidFill>
                      <a:srgbClr val="0000CC"/>
                    </a:solidFill>
                    <a:latin typeface="Times New Roman" pitchFamily="18" charset="0"/>
                    <a:cs typeface="Times New Roman" pitchFamily="18" charset="0"/>
                  </a:rPr>
                  <a:t>A</a:t>
                </a:r>
                <a:r>
                  <a:rPr lang="en-US" sz="3200" b="1" dirty="0">
                    <a:solidFill>
                      <a:srgbClr val="0000CC"/>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12</m:t>
                        </m:r>
                      </m:num>
                      <m:den>
                        <m:r>
                          <a:rPr lang="en-US" sz="3200" b="0" i="1" smtClean="0">
                            <a:latin typeface="Cambria Math"/>
                          </a:rPr>
                          <m:t>25</m:t>
                        </m:r>
                      </m:den>
                    </m:f>
                  </m:oMath>
                </a14:m>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a:latin typeface="Times New Roman" pitchFamily="18" charset="0"/>
                    <a:cs typeface="Times New Roman" pitchFamily="18" charset="0"/>
                  </a:rPr>
                  <a:t>	</a:t>
                </a:r>
                <a:r>
                  <a:rPr lang="en-US" sz="3200" b="1" smtClean="0">
                    <a:solidFill>
                      <a:srgbClr val="0000CC"/>
                    </a:solidFill>
                    <a:latin typeface="Times New Roman" pitchFamily="18" charset="0"/>
                    <a:cs typeface="Times New Roman" pitchFamily="18" charset="0"/>
                  </a:rPr>
                  <a:t>B</a:t>
                </a:r>
                <a:r>
                  <a:rPr lang="en-US" sz="3200" b="1" dirty="0">
                    <a:solidFill>
                      <a:srgbClr val="0000CC"/>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13</m:t>
                        </m:r>
                      </m:num>
                      <m:den>
                        <m:r>
                          <a:rPr lang="en-US" sz="3200" b="0" i="1" smtClean="0">
                            <a:latin typeface="Cambria Math"/>
                          </a:rPr>
                          <m:t>25</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smtClean="0">
                    <a:latin typeface="Times New Roman" pitchFamily="18" charset="0"/>
                    <a:cs typeface="Times New Roman" pitchFamily="18" charset="0"/>
                  </a:rPr>
                  <a:t>	</a:t>
                </a:r>
                <a:r>
                  <a:rPr lang="en-US" sz="3200" b="1" smtClean="0">
                    <a:solidFill>
                      <a:srgbClr val="0000CC"/>
                    </a:solidFill>
                    <a:latin typeface="Times New Roman" pitchFamily="18" charset="0"/>
                    <a:cs typeface="Times New Roman" pitchFamily="18" charset="0"/>
                  </a:rPr>
                  <a:t>C</a:t>
                </a:r>
                <a:r>
                  <a:rPr lang="en-US" sz="3200" b="1" dirty="0">
                    <a:solidFill>
                      <a:srgbClr val="0000CC"/>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9</m:t>
                        </m:r>
                      </m:num>
                      <m:den>
                        <m:r>
                          <a:rPr lang="en-US" sz="3200" b="0" i="1" smtClean="0">
                            <a:latin typeface="Cambria Math"/>
                          </a:rPr>
                          <m:t>25</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smtClean="0">
                    <a:latin typeface="Times New Roman" pitchFamily="18" charset="0"/>
                    <a:cs typeface="Times New Roman" pitchFamily="18" charset="0"/>
                  </a:rPr>
                  <a:t>	</a:t>
                </a:r>
                <a:r>
                  <a:rPr lang="en-US" sz="3200" b="1" smtClean="0">
                    <a:solidFill>
                      <a:srgbClr val="0000CC"/>
                    </a:solidFill>
                    <a:latin typeface="Times New Roman" pitchFamily="18" charset="0"/>
                    <a:cs typeface="Times New Roman" pitchFamily="18" charset="0"/>
                  </a:rPr>
                  <a:t>D</a:t>
                </a:r>
                <a:r>
                  <a:rPr lang="en-US" sz="3200" b="1" dirty="0">
                    <a:solidFill>
                      <a:srgbClr val="0000CC"/>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4</m:t>
                        </m:r>
                      </m:num>
                      <m:den>
                        <m:r>
                          <a:rPr lang="en-US" sz="3200" b="0" i="1" smtClean="0">
                            <a:latin typeface="Cambria Math"/>
                          </a:rPr>
                          <m:t>25</m:t>
                        </m:r>
                      </m:den>
                    </m:f>
                  </m:oMath>
                </a14:m>
                <a:r>
                  <a:rPr lang="en-US" sz="3200" dirty="0">
                    <a:latin typeface="Times New Roman" pitchFamily="18" charset="0"/>
                    <a:cs typeface="Times New Roman" pitchFamily="18" charset="0"/>
                  </a:rPr>
                  <a:t>.</a:t>
                </a:r>
                <a:endParaRPr lang="en-US" sz="3200" b="1" dirty="0" smtClean="0">
                  <a:solidFill>
                    <a:srgbClr val="0000FF"/>
                  </a:solidFill>
                  <a:latin typeface="Times New Roman" pitchFamily="18" charset="0"/>
                  <a:cs typeface="Times New Roman" pitchFamily="18" charset="0"/>
                </a:endParaRPr>
              </a:p>
              <a:p>
                <a:pPr marL="0" lvl="0" indent="0">
                  <a:buNone/>
                </a:pPr>
                <a:r>
                  <a:rPr lang="en-US" sz="3200" b="1" dirty="0" err="1" smtClean="0">
                    <a:solidFill>
                      <a:srgbClr val="0000FF"/>
                    </a:solidFill>
                    <a:latin typeface="Times New Roman" pitchFamily="18" charset="0"/>
                    <a:cs typeface="Times New Roman" pitchFamily="18" charset="0"/>
                  </a:rPr>
                  <a:t>Lời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giải</a:t>
                </a:r>
                <a:endParaRPr lang="en-US" sz="3200" b="1" dirty="0" smtClean="0">
                  <a:solidFill>
                    <a:srgbClr val="0000FF"/>
                  </a:solidFill>
                  <a:latin typeface="Times New Roman" pitchFamily="18" charset="0"/>
                  <a:cs typeface="Times New Roman" pitchFamily="18" charset="0"/>
                </a:endParaRPr>
              </a:p>
              <a:p>
                <a:pPr marL="0" indent="0">
                  <a:buNone/>
                </a:pPr>
                <a:r>
                  <a:rPr lang="fr-FR" sz="3200" dirty="0" err="1">
                    <a:latin typeface="Times New Roman" pitchFamily="18" charset="0"/>
                    <a:cs typeface="Times New Roman" pitchFamily="18" charset="0"/>
                  </a:rPr>
                  <a:t>Số</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các</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số</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tự</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nhiên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có</a:t>
                </a:r>
                <a:r>
                  <a:rPr lang="fr-FR" sz="3200" dirty="0">
                    <a:latin typeface="Times New Roman" pitchFamily="18" charset="0"/>
                    <a:cs typeface="Times New Roman" pitchFamily="18" charset="0"/>
                  </a:rPr>
                  <a:t> 3 </a:t>
                </a:r>
                <a:r>
                  <a:rPr lang="fr-FR" sz="3200" dirty="0" err="1">
                    <a:latin typeface="Times New Roman" pitchFamily="18" charset="0"/>
                    <a:cs typeface="Times New Roman" pitchFamily="18" charset="0"/>
                  </a:rPr>
                  <a:t>chữ</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số</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đôi</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một</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khác</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nhau</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thuộc</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tập</a:t>
                </a:r>
                <a:r>
                  <a:rPr lang="fr-FR" sz="3200" dirty="0">
                    <a:latin typeface="Times New Roman" pitchFamily="18" charset="0"/>
                    <a:cs typeface="Times New Roman" pitchFamily="18" charset="0"/>
                  </a:rPr>
                  <a:t> </a:t>
                </a:r>
                <a:r>
                  <a:rPr lang="fr-FR" sz="3200">
                    <a:latin typeface="Times New Roman" pitchFamily="18" charset="0"/>
                    <a:cs typeface="Times New Roman" pitchFamily="18" charset="0"/>
                  </a:rPr>
                  <a:t>E </a:t>
                </a:r>
                <a:r>
                  <a:rPr lang="fr-FR" sz="3200" smtClean="0">
                    <a:latin typeface="Times New Roman" pitchFamily="18" charset="0"/>
                    <a:cs typeface="Times New Roman" pitchFamily="18" charset="0"/>
                  </a:rPr>
                  <a:t>là</a:t>
                </a:r>
              </a:p>
              <a:p>
                <a:pPr marL="0" indent="0" algn="ctr">
                  <a:buNone/>
                </a:pPr>
                <a:r>
                  <a:rPr lang="fr-FR" sz="3200" smtClean="0">
                    <a:latin typeface="Times New Roman" pitchFamily="18" charset="0"/>
                    <a:cs typeface="Times New Roman" pitchFamily="18" charset="0"/>
                  </a:rPr>
                  <a:t> </a:t>
                </a:r>
                <a14:m>
                  <m:oMath xmlns:m="http://schemas.openxmlformats.org/officeDocument/2006/math">
                    <m:r>
                      <a:rPr lang="fr-FR" sz="3200" i="1">
                        <a:latin typeface="Cambria Math"/>
                      </a:rPr>
                      <m:t>5</m:t>
                    </m:r>
                    <m:r>
                      <a:rPr lang="fr-FR" sz="3200" i="1">
                        <a:latin typeface="Cambria Math"/>
                      </a:rPr>
                      <m:t>.</m:t>
                    </m:r>
                    <m:r>
                      <a:rPr lang="fr-FR" sz="3200" i="1">
                        <a:latin typeface="Cambria Math"/>
                      </a:rPr>
                      <m:t>4</m:t>
                    </m:r>
                    <m:r>
                      <a:rPr lang="fr-FR" sz="3200" i="1">
                        <a:latin typeface="Cambria Math"/>
                      </a:rPr>
                      <m:t>.</m:t>
                    </m:r>
                    <m:r>
                      <a:rPr lang="fr-FR" sz="3200" i="1">
                        <a:latin typeface="Cambria Math"/>
                      </a:rPr>
                      <m:t>3</m:t>
                    </m:r>
                    <m:r>
                      <a:rPr lang="fr-FR" sz="3200" i="1">
                        <a:latin typeface="Cambria Math"/>
                      </a:rPr>
                      <m:t>=</m:t>
                    </m:r>
                    <m:r>
                      <a:rPr lang="fr-FR" sz="3200" i="1">
                        <a:latin typeface="Cambria Math"/>
                      </a:rPr>
                      <m:t>60</m:t>
                    </m:r>
                  </m:oMath>
                </a14:m>
                <a:r>
                  <a:rPr lang="fr-FR"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a:p>
                <a:pPr marL="0" indent="0">
                  <a:buNone/>
                </a:pPr>
                <a:r>
                  <a:rPr lang="fr-FR" sz="3200" dirty="0" err="1">
                    <a:latin typeface="Times New Roman" pitchFamily="18" charset="0"/>
                    <a:cs typeface="Times New Roman" pitchFamily="18" charset="0"/>
                  </a:rPr>
                  <a:t>Trong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đó</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số</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các</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số</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không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có</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mặt</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chữ</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số</a:t>
                </a:r>
                <a:r>
                  <a:rPr lang="fr-FR" sz="3200" dirty="0">
                    <a:latin typeface="Times New Roman" pitchFamily="18" charset="0"/>
                    <a:cs typeface="Times New Roman" pitchFamily="18" charset="0"/>
                  </a:rPr>
                  <a:t> 5 là </a:t>
                </a:r>
                <a14:m>
                  <m:oMath xmlns:m="http://schemas.openxmlformats.org/officeDocument/2006/math">
                    <m:r>
                      <a:rPr lang="fr-FR" sz="3200" i="1">
                        <a:latin typeface="Cambria Math"/>
                      </a:rPr>
                      <m:t>4</m:t>
                    </m:r>
                    <m:r>
                      <a:rPr lang="fr-FR" sz="3200" i="1">
                        <a:latin typeface="Cambria Math"/>
                      </a:rPr>
                      <m:t>.</m:t>
                    </m:r>
                    <m:r>
                      <a:rPr lang="fr-FR" sz="3200" i="1">
                        <a:latin typeface="Cambria Math"/>
                      </a:rPr>
                      <m:t>3</m:t>
                    </m:r>
                    <m:r>
                      <a:rPr lang="fr-FR" sz="3200" i="1">
                        <a:latin typeface="Cambria Math"/>
                      </a:rPr>
                      <m:t>.</m:t>
                    </m:r>
                    <m:r>
                      <a:rPr lang="fr-FR" sz="3200" i="1">
                        <a:latin typeface="Cambria Math"/>
                      </a:rPr>
                      <m:t>2</m:t>
                    </m:r>
                    <m:r>
                      <a:rPr lang="fr-FR" sz="3200" i="1">
                        <a:latin typeface="Cambria Math"/>
                      </a:rPr>
                      <m:t> = </m:t>
                    </m:r>
                    <m:r>
                      <a:rPr lang="fr-FR" sz="3200" i="1">
                        <a:latin typeface="Cambria Math"/>
                      </a:rPr>
                      <m:t>24</m:t>
                    </m:r>
                  </m:oMath>
                </a14:m>
                <a:r>
                  <a:rPr lang="fr-FR" sz="3200">
                    <a:latin typeface="Times New Roman" pitchFamily="18" charset="0"/>
                    <a:cs typeface="Times New Roman" pitchFamily="18" charset="0"/>
                  </a:rPr>
                  <a:t>, </a:t>
                </a:r>
                <a:endParaRPr lang="fr-FR" sz="3200" smtClean="0">
                  <a:latin typeface="Times New Roman" pitchFamily="18" charset="0"/>
                  <a:cs typeface="Times New Roman" pitchFamily="18" charset="0"/>
                </a:endParaRPr>
              </a:p>
              <a:p>
                <a:pPr marL="0" indent="0">
                  <a:buNone/>
                </a:pPr>
                <a:r>
                  <a:rPr lang="fr-FR" sz="3200" smtClean="0">
                    <a:latin typeface="Times New Roman" pitchFamily="18" charset="0"/>
                    <a:cs typeface="Times New Roman" pitchFamily="18" charset="0"/>
                  </a:rPr>
                  <a:t>và </a:t>
                </a:r>
                <a:r>
                  <a:rPr lang="fr-FR" sz="3200" dirty="0" err="1">
                    <a:latin typeface="Times New Roman" pitchFamily="18" charset="0"/>
                    <a:cs typeface="Times New Roman" pitchFamily="18" charset="0"/>
                  </a:rPr>
                  <a:t>số</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các</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số</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có</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mặt</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chữ</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số</a:t>
                </a:r>
                <a:r>
                  <a:rPr lang="fr-FR" sz="3200" dirty="0">
                    <a:latin typeface="Times New Roman" pitchFamily="18" charset="0"/>
                    <a:cs typeface="Times New Roman" pitchFamily="18" charset="0"/>
                  </a:rPr>
                  <a:t> 5 là</a:t>
                </a:r>
                <a:r>
                  <a:rPr lang="en-US" sz="3200" dirty="0">
                    <a:latin typeface="Times New Roman" pitchFamily="18" charset="0"/>
                    <a:cs typeface="Times New Roman" pitchFamily="18" charset="0"/>
                  </a:rPr>
                  <a:t> </a:t>
                </a:r>
                <a14:m>
                  <m:oMath xmlns:m="http://schemas.openxmlformats.org/officeDocument/2006/math">
                    <m:r>
                      <a:rPr lang="fr-FR" sz="3200" i="1">
                        <a:latin typeface="Cambria Math"/>
                      </a:rPr>
                      <m:t>60</m:t>
                    </m:r>
                    <m:r>
                      <a:rPr lang="fr-FR" sz="3200" i="1">
                        <a:latin typeface="Cambria Math"/>
                      </a:rPr>
                      <m:t> – </m:t>
                    </m:r>
                    <m:r>
                      <a:rPr lang="fr-FR" sz="3200" i="1">
                        <a:latin typeface="Cambria Math"/>
                      </a:rPr>
                      <m:t>24</m:t>
                    </m:r>
                    <m:r>
                      <a:rPr lang="fr-FR" sz="3200" i="1">
                        <a:latin typeface="Cambria Math"/>
                      </a:rPr>
                      <m:t> = </m:t>
                    </m:r>
                    <m:r>
                      <a:rPr lang="fr-FR" sz="3200" i="1">
                        <a:latin typeface="Cambria Math"/>
                      </a:rPr>
                      <m:t>36</m:t>
                    </m:r>
                    <m:r>
                      <a:rPr lang="fr-FR" sz="3200" i="1">
                        <a:latin typeface="Cambria Math"/>
                      </a:rPr>
                      <m:t>.</m:t>
                    </m:r>
                  </m:oMath>
                </a14:m>
                <a:r>
                  <a:rPr lang="fr-FR"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a:p>
                <a:pPr marL="0" indent="0">
                  <a:buNone/>
                </a:pPr>
                <a:r>
                  <a:rPr lang="fr-FR" sz="3200" dirty="0" err="1">
                    <a:latin typeface="Times New Roman" pitchFamily="18" charset="0"/>
                    <a:cs typeface="Times New Roman" pitchFamily="18" charset="0"/>
                  </a:rPr>
                  <a:t>Gọi</a:t>
                </a:r>
                <a:r>
                  <a:rPr lang="fr-FR" sz="3200" dirty="0">
                    <a:latin typeface="Times New Roman" pitchFamily="18" charset="0"/>
                    <a:cs typeface="Times New Roman" pitchFamily="18" charset="0"/>
                  </a:rPr>
                  <a:t> </a:t>
                </a:r>
                <a14:m>
                  <m:oMath xmlns:m="http://schemas.openxmlformats.org/officeDocument/2006/math">
                    <m:r>
                      <a:rPr lang="en-US" sz="3200" i="1">
                        <a:latin typeface="Cambria Math"/>
                      </a:rPr>
                      <m:t>𝐴</m:t>
                    </m:r>
                  </m:oMath>
                </a14:m>
                <a:r>
                  <a:rPr lang="fr-FR" sz="3200" dirty="0">
                    <a:latin typeface="Times New Roman" pitchFamily="18" charset="0"/>
                    <a:cs typeface="Times New Roman" pitchFamily="18" charset="0"/>
                  </a:rPr>
                  <a:t> là </a:t>
                </a:r>
                <a:r>
                  <a:rPr lang="fr-FR" sz="3200" dirty="0" err="1">
                    <a:latin typeface="Times New Roman" pitchFamily="18" charset="0"/>
                    <a:cs typeface="Times New Roman" pitchFamily="18" charset="0"/>
                  </a:rPr>
                  <a:t>biến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cố</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hai</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số</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viết</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lên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bảng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đều</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có</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mặt</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chữ</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số</a:t>
                </a:r>
                <a:r>
                  <a:rPr lang="fr-FR" sz="3200" dirty="0">
                    <a:latin typeface="Times New Roman" pitchFamily="18" charset="0"/>
                    <a:cs typeface="Times New Roman" pitchFamily="18" charset="0"/>
                  </a:rPr>
                  <a:t> 5”.</a:t>
                </a:r>
                <a:endParaRPr lang="fr-FR" sz="3200" dirty="0" smtClean="0">
                  <a:latin typeface="Times New Roman" pitchFamily="18" charset="0"/>
                  <a:cs typeface="Times New Roman" pitchFamily="18" charset="0"/>
                </a:endParaRPr>
              </a:p>
              <a:p>
                <a:pPr marL="0" indent="0" algn="ctr">
                  <a:buNone/>
                </a:pPr>
                <a14:m>
                  <m:oMath xmlns:m="http://schemas.openxmlformats.org/officeDocument/2006/math">
                    <m:r>
                      <a:rPr lang="en-US" sz="3200" i="1">
                        <a:latin typeface="Cambria Math"/>
                      </a:rPr>
                      <m:t>𝑃</m:t>
                    </m:r>
                    <m:d>
                      <m:dPr>
                        <m:ctrlPr>
                          <a:rPr lang="en-US" sz="3200" i="1">
                            <a:latin typeface="Cambria Math"/>
                          </a:rPr>
                        </m:ctrlPr>
                      </m:dPr>
                      <m:e>
                        <m:r>
                          <a:rPr lang="en-US" sz="3200" i="1">
                            <a:latin typeface="Cambria Math"/>
                          </a:rPr>
                          <m:t>𝐴</m:t>
                        </m:r>
                      </m:e>
                    </m:d>
                    <m:r>
                      <a:rPr lang="fr-FR" sz="3200" i="1">
                        <a:latin typeface="Cambria Math"/>
                      </a:rPr>
                      <m:t>=</m:t>
                    </m:r>
                    <m:f>
                      <m:fPr>
                        <m:ctrlPr>
                          <a:rPr lang="en-US" sz="3200" i="1">
                            <a:latin typeface="Cambria Math"/>
                          </a:rPr>
                        </m:ctrlPr>
                      </m:fPr>
                      <m:num>
                        <m:sSubSup>
                          <m:sSubSupPr>
                            <m:ctrlPr>
                              <a:rPr lang="en-US" sz="3200" i="1">
                                <a:latin typeface="Cambria Math"/>
                              </a:rPr>
                            </m:ctrlPr>
                          </m:sSubSupPr>
                          <m:e>
                            <m:r>
                              <a:rPr lang="en-US" sz="3200" i="1">
                                <a:latin typeface="Cambria Math"/>
                              </a:rPr>
                              <m:t>𝐶</m:t>
                            </m:r>
                          </m:e>
                          <m:sub>
                            <m:r>
                              <a:rPr lang="fr-FR" sz="3200" i="1">
                                <a:latin typeface="Cambria Math"/>
                              </a:rPr>
                              <m:t>36</m:t>
                            </m:r>
                          </m:sub>
                          <m:sup>
                            <m:r>
                              <a:rPr lang="fr-FR" sz="3200" i="1">
                                <a:latin typeface="Cambria Math"/>
                              </a:rPr>
                              <m:t>1</m:t>
                            </m:r>
                          </m:sup>
                        </m:sSubSup>
                        <m:sSubSup>
                          <m:sSubSupPr>
                            <m:ctrlPr>
                              <a:rPr lang="en-US" sz="3200" i="1">
                                <a:latin typeface="Cambria Math"/>
                              </a:rPr>
                            </m:ctrlPr>
                          </m:sSubSupPr>
                          <m:e>
                            <m:r>
                              <a:rPr lang="en-US" sz="3200" i="1">
                                <a:latin typeface="Cambria Math"/>
                              </a:rPr>
                              <m:t>𝐶</m:t>
                            </m:r>
                          </m:e>
                          <m:sub>
                            <m:r>
                              <a:rPr lang="fr-FR" sz="3200" i="1">
                                <a:latin typeface="Cambria Math"/>
                              </a:rPr>
                              <m:t>36</m:t>
                            </m:r>
                          </m:sub>
                          <m:sup>
                            <m:r>
                              <a:rPr lang="fr-FR" sz="3200" i="1">
                                <a:latin typeface="Cambria Math"/>
                              </a:rPr>
                              <m:t>1</m:t>
                            </m:r>
                          </m:sup>
                        </m:sSubSup>
                      </m:num>
                      <m:den>
                        <m:sSubSup>
                          <m:sSubSupPr>
                            <m:ctrlPr>
                              <a:rPr lang="en-US" sz="3200" i="1">
                                <a:latin typeface="Cambria Math"/>
                              </a:rPr>
                            </m:ctrlPr>
                          </m:sSubSupPr>
                          <m:e>
                            <m:r>
                              <a:rPr lang="en-US" sz="3200" i="1">
                                <a:latin typeface="Cambria Math"/>
                              </a:rPr>
                              <m:t>𝐶</m:t>
                            </m:r>
                          </m:e>
                          <m:sub>
                            <m:r>
                              <a:rPr lang="fr-FR" sz="3200" i="1">
                                <a:latin typeface="Cambria Math"/>
                              </a:rPr>
                              <m:t>60</m:t>
                            </m:r>
                          </m:sub>
                          <m:sup>
                            <m:r>
                              <a:rPr lang="fr-FR" sz="3200" i="1">
                                <a:latin typeface="Cambria Math"/>
                              </a:rPr>
                              <m:t>1</m:t>
                            </m:r>
                          </m:sup>
                        </m:sSubSup>
                        <m:sSubSup>
                          <m:sSubSupPr>
                            <m:ctrlPr>
                              <a:rPr lang="en-US" sz="3200" i="1">
                                <a:latin typeface="Cambria Math"/>
                              </a:rPr>
                            </m:ctrlPr>
                          </m:sSubSupPr>
                          <m:e>
                            <m:r>
                              <a:rPr lang="en-US" sz="3200" i="1">
                                <a:latin typeface="Cambria Math"/>
                              </a:rPr>
                              <m:t>𝐶</m:t>
                            </m:r>
                          </m:e>
                          <m:sub>
                            <m:r>
                              <a:rPr lang="fr-FR" sz="3200" i="1">
                                <a:latin typeface="Cambria Math"/>
                              </a:rPr>
                              <m:t>60</m:t>
                            </m:r>
                          </m:sub>
                          <m:sup>
                            <m:r>
                              <a:rPr lang="fr-FR" sz="3200" i="1">
                                <a:latin typeface="Cambria Math"/>
                              </a:rPr>
                              <m:t>1</m:t>
                            </m:r>
                          </m:sup>
                        </m:sSubSup>
                      </m:den>
                    </m:f>
                    <m:r>
                      <a:rPr lang="fr-FR" sz="3200" i="1">
                        <a:latin typeface="Cambria Math"/>
                      </a:rPr>
                      <m:t>.</m:t>
                    </m:r>
                  </m:oMath>
                </a14:m>
                <a:r>
                  <a:rPr lang="fr-FR"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pPr marL="0" indent="0">
                  <a:buNone/>
                </a:pP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pPr marL="0" lvl="0" indent="0">
                  <a:buNone/>
                </a:pPr>
                <a:endParaRPr lang="en-US" sz="3200" b="0" i="0" u="none" strike="noStrike" baseline="0" dirty="0">
                  <a:solidFill>
                    <a:srgbClr val="000000"/>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 xmlns:a16="http://schemas.microsoft.com/office/drawing/2014/main"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0"/>
                <a:ext cx="11980102" cy="7581900"/>
              </a:xfrm>
              <a:blipFill rotWithShape="1">
                <a:blip r:embed="rId2"/>
                <a:stretch>
                  <a:fillRect l="-1323" t="-1768"/>
                </a:stretch>
              </a:blipFill>
            </p:spPr>
            <p:txBody>
              <a:bodyPr/>
              <a:lstStyle/>
              <a:p>
                <a:r>
                  <a:rPr lang="en-US">
                    <a:noFill/>
                  </a:rPr>
                  <a:t> </a:t>
                </a:r>
              </a:p>
            </p:txBody>
          </p:sp>
        </mc:Fallback>
      </mc:AlternateContent>
      <p:sp>
        <p:nvSpPr>
          <p:cNvPr id="4" name="Oval 3"/>
          <p:cNvSpPr/>
          <p:nvPr/>
        </p:nvSpPr>
        <p:spPr>
          <a:xfrm>
            <a:off x="270143" y="156111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4"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140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279400" y="1011936"/>
                <a:ext cx="11912600" cy="5165027"/>
              </a:xfrm>
            </p:spPr>
            <p:txBody>
              <a:bodyPr>
                <a:normAutofit/>
              </a:bodyPr>
              <a:lstStyle/>
              <a:p>
                <a:pPr marL="0" indent="0">
                  <a:buNone/>
                </a:pPr>
                <a:r>
                  <a:rPr lang="fr-FR" sz="3200" dirty="0">
                    <a:latin typeface="Times New Roman" pitchFamily="18" charset="0"/>
                    <a:cs typeface="Times New Roman" pitchFamily="18" charset="0"/>
                  </a:rPr>
                  <a:t>Gọi </a:t>
                </a:r>
                <a14:m>
                  <m:oMath xmlns:m="http://schemas.openxmlformats.org/officeDocument/2006/math">
                    <m:r>
                      <a:rPr lang="en-US" sz="3200" i="1">
                        <a:latin typeface="Cambria Math"/>
                      </a:rPr>
                      <m:t>𝐵</m:t>
                    </m:r>
                  </m:oMath>
                </a14:m>
                <a:r>
                  <a:rPr lang="fr-FR" sz="3200" dirty="0">
                    <a:latin typeface="Times New Roman" pitchFamily="18" charset="0"/>
                    <a:cs typeface="Times New Roman" pitchFamily="18" charset="0"/>
                  </a:rPr>
                  <a:t> là </a:t>
                </a:r>
                <a:r>
                  <a:rPr lang="fr-FR" sz="3200" dirty="0" err="1">
                    <a:latin typeface="Times New Roman" pitchFamily="18" charset="0"/>
                    <a:cs typeface="Times New Roman" pitchFamily="18" charset="0"/>
                  </a:rPr>
                  <a:t>biến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cố</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hai</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số</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viết</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lên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bảng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đều</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không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có</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mặt</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chữ</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số</a:t>
                </a:r>
                <a:r>
                  <a:rPr lang="fr-FR" sz="3200" dirty="0">
                    <a:latin typeface="Times New Roman" pitchFamily="18" charset="0"/>
                    <a:cs typeface="Times New Roman" pitchFamily="18" charset="0"/>
                  </a:rPr>
                  <a:t> </a:t>
                </a:r>
                <a:r>
                  <a:rPr lang="fr-FR" sz="3200">
                    <a:latin typeface="Times New Roman" pitchFamily="18" charset="0"/>
                    <a:cs typeface="Times New Roman" pitchFamily="18" charset="0"/>
                  </a:rPr>
                  <a:t>5</a:t>
                </a:r>
                <a:r>
                  <a:rPr lang="fr-FR" sz="3200" smtClean="0">
                    <a:latin typeface="Times New Roman" pitchFamily="18" charset="0"/>
                    <a:cs typeface="Times New Roman" pitchFamily="18" charset="0"/>
                  </a:rPr>
                  <a:t>”.</a:t>
                </a:r>
              </a:p>
              <a:p>
                <a:pPr marL="0" indent="0" algn="ctr">
                  <a:buNone/>
                </a:pPr>
                <a:r>
                  <a:rPr lang="fr-FR" sz="3200" smtClean="0">
                    <a:latin typeface="Times New Roman" pitchFamily="18" charset="0"/>
                    <a:cs typeface="Times New Roman" pitchFamily="18" charset="0"/>
                  </a:rPr>
                  <a:t> </a:t>
                </a:r>
                <a14:m>
                  <m:oMath xmlns:m="http://schemas.openxmlformats.org/officeDocument/2006/math">
                    <m:r>
                      <a:rPr lang="en-US" sz="3200" i="1">
                        <a:latin typeface="Cambria Math"/>
                      </a:rPr>
                      <m:t>𝑃</m:t>
                    </m:r>
                    <m:d>
                      <m:dPr>
                        <m:ctrlPr>
                          <a:rPr lang="en-US" sz="3200" i="1">
                            <a:latin typeface="Cambria Math"/>
                          </a:rPr>
                        </m:ctrlPr>
                      </m:dPr>
                      <m:e>
                        <m:r>
                          <a:rPr lang="en-US" sz="3200" i="1">
                            <a:latin typeface="Cambria Math"/>
                          </a:rPr>
                          <m:t>𝐵</m:t>
                        </m:r>
                      </m:e>
                    </m:d>
                    <m:r>
                      <a:rPr lang="fr-FR" sz="3200" i="1">
                        <a:latin typeface="Cambria Math"/>
                      </a:rPr>
                      <m:t>=</m:t>
                    </m:r>
                    <m:f>
                      <m:fPr>
                        <m:ctrlPr>
                          <a:rPr lang="en-US" sz="3200" i="1">
                            <a:latin typeface="Cambria Math"/>
                          </a:rPr>
                        </m:ctrlPr>
                      </m:fPr>
                      <m:num>
                        <m:sSubSup>
                          <m:sSubSupPr>
                            <m:ctrlPr>
                              <a:rPr lang="en-US" sz="3200" i="1">
                                <a:latin typeface="Cambria Math"/>
                              </a:rPr>
                            </m:ctrlPr>
                          </m:sSubSupPr>
                          <m:e>
                            <m:r>
                              <a:rPr lang="en-US" sz="3200" i="1">
                                <a:latin typeface="Cambria Math"/>
                              </a:rPr>
                              <m:t>𝐶</m:t>
                            </m:r>
                          </m:e>
                          <m:sub>
                            <m:r>
                              <a:rPr lang="fr-FR" sz="3200" i="1">
                                <a:latin typeface="Cambria Math"/>
                              </a:rPr>
                              <m:t>24</m:t>
                            </m:r>
                          </m:sub>
                          <m:sup>
                            <m:r>
                              <a:rPr lang="fr-FR" sz="3200" i="1">
                                <a:latin typeface="Cambria Math"/>
                              </a:rPr>
                              <m:t>1</m:t>
                            </m:r>
                          </m:sup>
                        </m:sSubSup>
                        <m:sSubSup>
                          <m:sSubSupPr>
                            <m:ctrlPr>
                              <a:rPr lang="en-US" sz="3200" i="1">
                                <a:latin typeface="Cambria Math"/>
                              </a:rPr>
                            </m:ctrlPr>
                          </m:sSubSupPr>
                          <m:e>
                            <m:r>
                              <a:rPr lang="en-US" sz="3200" i="1">
                                <a:latin typeface="Cambria Math"/>
                              </a:rPr>
                              <m:t>𝐶</m:t>
                            </m:r>
                          </m:e>
                          <m:sub>
                            <m:r>
                              <a:rPr lang="fr-FR" sz="3200" i="1">
                                <a:latin typeface="Cambria Math"/>
                              </a:rPr>
                              <m:t>24</m:t>
                            </m:r>
                          </m:sub>
                          <m:sup>
                            <m:r>
                              <a:rPr lang="fr-FR" sz="3200" i="1">
                                <a:latin typeface="Cambria Math"/>
                              </a:rPr>
                              <m:t>1</m:t>
                            </m:r>
                          </m:sup>
                        </m:sSubSup>
                      </m:num>
                      <m:den>
                        <m:sSubSup>
                          <m:sSubSupPr>
                            <m:ctrlPr>
                              <a:rPr lang="en-US" sz="3200" i="1">
                                <a:latin typeface="Cambria Math"/>
                              </a:rPr>
                            </m:ctrlPr>
                          </m:sSubSupPr>
                          <m:e>
                            <m:r>
                              <a:rPr lang="en-US" sz="3200" i="1">
                                <a:latin typeface="Cambria Math"/>
                              </a:rPr>
                              <m:t>𝐶</m:t>
                            </m:r>
                          </m:e>
                          <m:sub>
                            <m:r>
                              <a:rPr lang="fr-FR" sz="3200" i="1">
                                <a:latin typeface="Cambria Math"/>
                              </a:rPr>
                              <m:t>60</m:t>
                            </m:r>
                          </m:sub>
                          <m:sup>
                            <m:r>
                              <a:rPr lang="fr-FR" sz="3200" i="1">
                                <a:latin typeface="Cambria Math"/>
                              </a:rPr>
                              <m:t>1</m:t>
                            </m:r>
                          </m:sup>
                        </m:sSubSup>
                        <m:sSubSup>
                          <m:sSubSupPr>
                            <m:ctrlPr>
                              <a:rPr lang="en-US" sz="3200" i="1">
                                <a:latin typeface="Cambria Math"/>
                              </a:rPr>
                            </m:ctrlPr>
                          </m:sSubSupPr>
                          <m:e>
                            <m:r>
                              <a:rPr lang="en-US" sz="3200" i="1">
                                <a:latin typeface="Cambria Math"/>
                              </a:rPr>
                              <m:t>𝐶</m:t>
                            </m:r>
                          </m:e>
                          <m:sub>
                            <m:r>
                              <a:rPr lang="fr-FR" sz="3200" i="1">
                                <a:latin typeface="Cambria Math"/>
                              </a:rPr>
                              <m:t>60</m:t>
                            </m:r>
                          </m:sub>
                          <m:sup>
                            <m:r>
                              <a:rPr lang="fr-FR" sz="3200" i="1">
                                <a:latin typeface="Cambria Math"/>
                              </a:rPr>
                              <m:t>1</m:t>
                            </m:r>
                          </m:sup>
                        </m:sSubSup>
                      </m:den>
                    </m:f>
                    <m:r>
                      <a:rPr lang="fr-FR" sz="3200" i="1">
                        <a:latin typeface="Cambria Math"/>
                      </a:rPr>
                      <m:t>.</m:t>
                    </m:r>
                  </m:oMath>
                </a14:m>
                <a:endParaRPr lang="en-US" sz="3200" dirty="0">
                  <a:latin typeface="Times New Roman" pitchFamily="18" charset="0"/>
                  <a:cs typeface="Times New Roman" pitchFamily="18" charset="0"/>
                </a:endParaRPr>
              </a:p>
              <a:p>
                <a:pPr marL="0" indent="0">
                  <a:buNone/>
                </a:pPr>
                <a:r>
                  <a:rPr lang="fr-FR" sz="3200" dirty="0" err="1">
                    <a:latin typeface="Times New Roman" pitchFamily="18" charset="0"/>
                    <a:cs typeface="Times New Roman" pitchFamily="18" charset="0"/>
                  </a:rPr>
                  <a:t>Gọi</a:t>
                </a:r>
                <a:r>
                  <a:rPr lang="fr-FR" sz="3200" dirty="0">
                    <a:latin typeface="Times New Roman" pitchFamily="18" charset="0"/>
                    <a:cs typeface="Times New Roman" pitchFamily="18" charset="0"/>
                  </a:rPr>
                  <a:t> </a:t>
                </a:r>
                <a14:m>
                  <m:oMath xmlns:m="http://schemas.openxmlformats.org/officeDocument/2006/math">
                    <m:r>
                      <a:rPr lang="en-US" sz="3200" i="1">
                        <a:latin typeface="Cambria Math"/>
                      </a:rPr>
                      <m:t>𝐶</m:t>
                    </m:r>
                  </m:oMath>
                </a14:m>
                <a:r>
                  <a:rPr lang="fr-FR" sz="3200" dirty="0">
                    <a:latin typeface="Times New Roman" pitchFamily="18" charset="0"/>
                    <a:cs typeface="Times New Roman" pitchFamily="18" charset="0"/>
                  </a:rPr>
                  <a:t> là </a:t>
                </a:r>
                <a:r>
                  <a:rPr lang="fr-FR" sz="3200" dirty="0" err="1">
                    <a:latin typeface="Times New Roman" pitchFamily="18" charset="0"/>
                    <a:cs typeface="Times New Roman" pitchFamily="18" charset="0"/>
                  </a:rPr>
                  <a:t>biến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cố</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hai</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số</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viết</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lên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bảng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có</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đúng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một</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số</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có</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mặt</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chữ</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số</a:t>
                </a:r>
                <a:r>
                  <a:rPr lang="fr-FR" sz="3200" dirty="0">
                    <a:latin typeface="Times New Roman" pitchFamily="18" charset="0"/>
                    <a:cs typeface="Times New Roman" pitchFamily="18" charset="0"/>
                  </a:rPr>
                  <a:t> 5”.</a:t>
                </a:r>
                <a:endParaRPr lang="en-US" sz="3200" dirty="0">
                  <a:latin typeface="Times New Roman" pitchFamily="18" charset="0"/>
                  <a:cs typeface="Times New Roman" pitchFamily="18" charset="0"/>
                </a:endParaRPr>
              </a:p>
              <a:p>
                <a:pPr marL="0" indent="0">
                  <a:buNone/>
                </a:pPr>
                <a:r>
                  <a:rPr lang="fr-FR" sz="3200" dirty="0">
                    <a:latin typeface="Times New Roman" pitchFamily="18" charset="0"/>
                    <a:cs typeface="Times New Roman" pitchFamily="18" charset="0"/>
                  </a:rPr>
                  <a:t>Ta </a:t>
                </a:r>
                <a:r>
                  <a:rPr lang="fr-FR" sz="3200" dirty="0" err="1">
                    <a:latin typeface="Times New Roman" pitchFamily="18" charset="0"/>
                    <a:cs typeface="Times New Roman" pitchFamily="18" charset="0"/>
                  </a:rPr>
                  <a:t>có</a:t>
                </a:r>
                <a:r>
                  <a:rPr lang="fr-FR" sz="3200" dirty="0">
                    <a:latin typeface="Times New Roman" pitchFamily="18" charset="0"/>
                    <a:cs typeface="Times New Roman" pitchFamily="18" charset="0"/>
                  </a:rPr>
                  <a:t> </a:t>
                </a:r>
                <a14:m>
                  <m:oMath xmlns:m="http://schemas.openxmlformats.org/officeDocument/2006/math">
                    <m:r>
                      <a:rPr lang="en-US" sz="3200" i="1">
                        <a:latin typeface="Cambria Math"/>
                      </a:rPr>
                      <m:t>𝑃</m:t>
                    </m:r>
                    <m:d>
                      <m:dPr>
                        <m:ctrlPr>
                          <a:rPr lang="en-US" sz="3200" i="1">
                            <a:latin typeface="Cambria Math"/>
                          </a:rPr>
                        </m:ctrlPr>
                      </m:dPr>
                      <m:e>
                        <m:r>
                          <a:rPr lang="en-US" sz="3200" i="1">
                            <a:latin typeface="Cambria Math"/>
                          </a:rPr>
                          <m:t>𝐶</m:t>
                        </m:r>
                      </m:e>
                    </m:d>
                    <m:r>
                      <a:rPr lang="fr-FR" sz="3200" i="1">
                        <a:latin typeface="Cambria Math"/>
                      </a:rPr>
                      <m:t>=</m:t>
                    </m:r>
                    <m:r>
                      <a:rPr lang="fr-FR" sz="3200" i="1">
                        <a:latin typeface="Cambria Math"/>
                      </a:rPr>
                      <m:t>1</m:t>
                    </m:r>
                    <m:r>
                      <a:rPr lang="fr-FR" sz="3200" i="1">
                        <a:latin typeface="Cambria Math"/>
                      </a:rPr>
                      <m:t>−</m:t>
                    </m:r>
                    <m:r>
                      <a:rPr lang="en-US" sz="3200" i="1">
                        <a:latin typeface="Cambria Math"/>
                      </a:rPr>
                      <m:t>𝑃</m:t>
                    </m:r>
                    <m:d>
                      <m:dPr>
                        <m:ctrlPr>
                          <a:rPr lang="en-US" sz="3200" i="1">
                            <a:latin typeface="Cambria Math"/>
                          </a:rPr>
                        </m:ctrlPr>
                      </m:dPr>
                      <m:e>
                        <m:r>
                          <a:rPr lang="en-US" sz="3200" i="1">
                            <a:latin typeface="Cambria Math"/>
                          </a:rPr>
                          <m:t>𝐴</m:t>
                        </m:r>
                        <m:r>
                          <a:rPr lang="fr-FR" sz="3200" i="1">
                            <a:latin typeface="Cambria Math"/>
                          </a:rPr>
                          <m:t>∪</m:t>
                        </m:r>
                        <m:r>
                          <a:rPr lang="en-US" sz="3200" i="1">
                            <a:latin typeface="Cambria Math"/>
                          </a:rPr>
                          <m:t>𝐵</m:t>
                        </m:r>
                      </m:e>
                    </m:d>
                    <m:r>
                      <a:rPr lang="fr-FR" sz="3200" i="1">
                        <a:latin typeface="Cambria Math"/>
                      </a:rPr>
                      <m:t>=</m:t>
                    </m:r>
                    <m:r>
                      <a:rPr lang="fr-FR" sz="3200" i="1">
                        <a:latin typeface="Cambria Math"/>
                      </a:rPr>
                      <m:t>1</m:t>
                    </m:r>
                    <m:r>
                      <a:rPr lang="fr-FR" sz="3200" i="1">
                        <a:latin typeface="Cambria Math"/>
                      </a:rPr>
                      <m:t>−</m:t>
                    </m:r>
                    <m:d>
                      <m:dPr>
                        <m:ctrlPr>
                          <a:rPr lang="en-US" sz="3200" i="1">
                            <a:latin typeface="Cambria Math"/>
                          </a:rPr>
                        </m:ctrlPr>
                      </m:dPr>
                      <m:e>
                        <m:r>
                          <a:rPr lang="en-US" sz="3200" i="1">
                            <a:latin typeface="Cambria Math"/>
                          </a:rPr>
                          <m:t>𝑃</m:t>
                        </m:r>
                        <m:d>
                          <m:dPr>
                            <m:ctrlPr>
                              <a:rPr lang="en-US" sz="3200" i="1">
                                <a:latin typeface="Cambria Math"/>
                              </a:rPr>
                            </m:ctrlPr>
                          </m:dPr>
                          <m:e>
                            <m:r>
                              <a:rPr lang="en-US" sz="3200" i="1">
                                <a:latin typeface="Cambria Math"/>
                              </a:rPr>
                              <m:t>𝐴</m:t>
                            </m:r>
                          </m:e>
                        </m:d>
                        <m:r>
                          <a:rPr lang="fr-FR" sz="3200" i="1">
                            <a:latin typeface="Cambria Math"/>
                          </a:rPr>
                          <m:t>+</m:t>
                        </m:r>
                        <m:r>
                          <a:rPr lang="en-US" sz="3200" i="1">
                            <a:latin typeface="Cambria Math"/>
                          </a:rPr>
                          <m:t>𝑃</m:t>
                        </m:r>
                        <m:d>
                          <m:dPr>
                            <m:ctrlPr>
                              <a:rPr lang="en-US" sz="3200" i="1">
                                <a:latin typeface="Cambria Math"/>
                              </a:rPr>
                            </m:ctrlPr>
                          </m:dPr>
                          <m:e>
                            <m:r>
                              <a:rPr lang="en-US" sz="3200" i="1">
                                <a:latin typeface="Cambria Math"/>
                              </a:rPr>
                              <m:t>𝐵</m:t>
                            </m:r>
                          </m:e>
                        </m:d>
                      </m:e>
                    </m:d>
                    <m:r>
                      <a:rPr lang="fr-FR" sz="3200" i="1">
                        <a:latin typeface="Cambria Math"/>
                      </a:rPr>
                      <m:t>=</m:t>
                    </m:r>
                    <m:f>
                      <m:fPr>
                        <m:ctrlPr>
                          <a:rPr lang="en-US" sz="3200" i="1">
                            <a:latin typeface="Cambria Math"/>
                          </a:rPr>
                        </m:ctrlPr>
                      </m:fPr>
                      <m:num>
                        <m:r>
                          <a:rPr lang="fr-FR" sz="3200" i="1">
                            <a:latin typeface="Cambria Math"/>
                          </a:rPr>
                          <m:t>12</m:t>
                        </m:r>
                      </m:num>
                      <m:den>
                        <m:r>
                          <a:rPr lang="fr-FR" sz="3200" i="1">
                            <a:latin typeface="Cambria Math"/>
                          </a:rPr>
                          <m:t>25</m:t>
                        </m:r>
                      </m:den>
                    </m:f>
                  </m:oMath>
                </a14:m>
                <a:endParaRPr lang="en-US" sz="3200" dirty="0">
                  <a:latin typeface="Times New Roman" pitchFamily="18" charset="0"/>
                  <a:cs typeface="Times New Roman" pitchFamily="18"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279400" y="1011936"/>
                <a:ext cx="11912600" cy="5165027"/>
              </a:xfrm>
              <a:blipFill rotWithShape="1">
                <a:blip r:embed="rId2"/>
                <a:stretch>
                  <a:fillRect l="-1331" t="-2597" r="-716"/>
                </a:stretch>
              </a:blipFill>
            </p:spPr>
            <p:txBody>
              <a:bodyPr/>
              <a:lstStyle/>
              <a:p>
                <a:r>
                  <a:rPr lang="en-US">
                    <a:noFill/>
                  </a:rPr>
                  <a:t> </a:t>
                </a:r>
              </a:p>
            </p:txBody>
          </p:sp>
        </mc:Fallback>
      </mc:AlternateContent>
      <p:sp>
        <p:nvSpPr>
          <p:cNvPr id="4" name="Isosceles Triangle 3">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4"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601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xmlns="" id="{443E7128-81FF-4191-A928-655237246425}"/>
                  </a:ext>
                </a:extLst>
              </p:cNvPr>
              <p:cNvSpPr>
                <a:spLocks noGrp="1"/>
              </p:cNvSpPr>
              <p:nvPr>
                <p:ph type="body" idx="1"/>
              </p:nvPr>
            </p:nvSpPr>
            <p:spPr>
              <a:xfrm>
                <a:off x="211898" y="-76200"/>
                <a:ext cx="11980102" cy="7581900"/>
              </a:xfrm>
            </p:spPr>
            <p:txBody>
              <a:bodyPr>
                <a:noAutofit/>
              </a:bodyPr>
              <a:lstStyle/>
              <a:p>
                <a:pPr marL="0" lvl="0" indent="0" algn="just">
                  <a:buNone/>
                </a:pPr>
                <a:r>
                  <a:rPr lang="en-US" sz="3200" b="1" dirty="0" smtClean="0">
                    <a:solidFill>
                      <a:srgbClr val="0000FF"/>
                    </a:solidFill>
                    <a:latin typeface="Times New Roman" pitchFamily="18" charset="0"/>
                    <a:cs typeface="Times New Roman" pitchFamily="18" charset="0"/>
                  </a:rPr>
                  <a:t>Câu</a:t>
                </a:r>
                <a:r>
                  <a:rPr lang="en-US" sz="3200" b="1" dirty="0">
                    <a:solidFill>
                      <a:srgbClr val="0000FF"/>
                    </a:solidFill>
                    <a:latin typeface="Times New Roman" pitchFamily="18" charset="0"/>
                    <a:cs typeface="Times New Roman" pitchFamily="18" charset="0"/>
                  </a:rPr>
                  <a:t> 13: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bi </a:t>
                </a:r>
                <a:r>
                  <a:rPr lang="en-US" sz="3200" dirty="0" err="1">
                    <a:latin typeface="Times New Roman" pitchFamily="18" charset="0"/>
                    <a:cs typeface="Times New Roman" pitchFamily="18" charset="0"/>
                  </a:rPr>
                  <a:t>trắng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8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bi </a:t>
                </a:r>
                <a:r>
                  <a:rPr lang="en-US" sz="3200" dirty="0" err="1">
                    <a:latin typeface="Times New Roman" pitchFamily="18" charset="0"/>
                    <a:cs typeface="Times New Roman" pitchFamily="18" charset="0"/>
                  </a:rPr>
                  <a:t>đen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ta </a:t>
                </a:r>
                <a:r>
                  <a:rPr lang="en-US" sz="3200" dirty="0" err="1">
                    <a:latin typeface="Times New Roman" pitchFamily="18" charset="0"/>
                    <a:cs typeface="Times New Roman" pitchFamily="18" charset="0"/>
                  </a:rPr>
                  <a:t>bốc</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bi </a:t>
                </a:r>
                <a:r>
                  <a:rPr lang="en-US" sz="3200" dirty="0" err="1">
                    <a:latin typeface="Times New Roman" pitchFamily="18" charset="0"/>
                    <a:cs typeface="Times New Roman" pitchFamily="18" charset="0"/>
                  </a:rPr>
                  <a:t>bỏ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ngoài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bi </a:t>
                </a:r>
                <a:r>
                  <a:rPr lang="en-US" sz="3200" dirty="0" err="1">
                    <a:latin typeface="Times New Roman" pitchFamily="18" charset="0"/>
                    <a:cs typeface="Times New Roman" pitchFamily="18" charset="0"/>
                  </a:rPr>
                  <a:t>thứ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bi </a:t>
                </a:r>
                <a:r>
                  <a:rPr lang="en-US" sz="3200" dirty="0" err="1">
                    <a:latin typeface="Times New Roman" pitchFamily="18" charset="0"/>
                    <a:cs typeface="Times New Roman" pitchFamily="18" charset="0"/>
                  </a:rPr>
                  <a:t>thứ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trắng</a:t>
                </a:r>
                <a:r>
                  <a:rPr lang="en-US" sz="3200" dirty="0">
                    <a:latin typeface="Times New Roman" pitchFamily="18" charset="0"/>
                    <a:cs typeface="Times New Roman" pitchFamily="18" charset="0"/>
                  </a:rPr>
                  <a:t>.</a:t>
                </a:r>
              </a:p>
              <a:p>
                <a:pPr marL="0" lvl="0" indent="0" algn="ctr">
                  <a:buNone/>
                </a:pPr>
                <a:r>
                  <a:rPr lang="pt-BR" sz="3200" b="1" dirty="0" smtClean="0">
                    <a:solidFill>
                      <a:srgbClr val="002060"/>
                    </a:solidFill>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	A.</a:t>
                </a:r>
                <a14:m>
                  <m:oMath xmlns:m="http://schemas.openxmlformats.org/officeDocument/2006/math">
                    <m:r>
                      <a:rPr lang="en-US" sz="3200" b="1" i="0" smtClean="0">
                        <a:latin typeface="Cambria Math"/>
                      </a:rPr>
                      <m:t>  </m:t>
                    </m:r>
                    <m:r>
                      <a:rPr lang="en-US" sz="3200" i="1">
                        <a:latin typeface="Cambria Math"/>
                      </a:rPr>
                      <m:t>0</m:t>
                    </m:r>
                    <m:r>
                      <a:rPr lang="en-US" sz="3200" i="1">
                        <a:latin typeface="Cambria Math"/>
                      </a:rPr>
                      <m:t>,</m:t>
                    </m:r>
                    <m:r>
                      <a:rPr lang="en-US" sz="3200" i="1">
                        <a:latin typeface="Cambria Math"/>
                      </a:rPr>
                      <m:t>012</m:t>
                    </m:r>
                    <m:r>
                      <a:rPr lang="en-US" sz="3200" i="1">
                        <a:latin typeface="Cambria Math"/>
                      </a:rPr>
                      <m:t>.</m:t>
                    </m:r>
                  </m:oMath>
                </a14:m>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B</a:t>
                </a:r>
                <a:r>
                  <a:rPr lang="en-US" sz="3200" b="1" dirty="0">
                    <a:solidFill>
                      <a:srgbClr val="0000CC"/>
                    </a:solidFill>
                    <a:latin typeface="Times New Roman" pitchFamily="18" charset="0"/>
                    <a:cs typeface="Times New Roman" pitchFamily="18" charset="0"/>
                  </a:rPr>
                  <a:t>.</a:t>
                </a:r>
                <a14:m>
                  <m:oMath xmlns:m="http://schemas.openxmlformats.org/officeDocument/2006/math">
                    <m:r>
                      <a:rPr lang="en-US" sz="3200" b="1" i="0" smtClean="0">
                        <a:latin typeface="Cambria Math"/>
                      </a:rPr>
                      <m:t>  </m:t>
                    </m:r>
                    <m:r>
                      <a:rPr lang="en-US" sz="3200" i="1">
                        <a:latin typeface="Cambria Math"/>
                      </a:rPr>
                      <m:t>0</m:t>
                    </m:r>
                    <m:r>
                      <a:rPr lang="en-US" sz="3200" i="1">
                        <a:latin typeface="Cambria Math"/>
                      </a:rPr>
                      <m:t>,</m:t>
                    </m:r>
                    <m:r>
                      <a:rPr lang="en-US" sz="3200" i="1">
                        <a:latin typeface="Cambria Math"/>
                      </a:rPr>
                      <m:t>00146</m:t>
                    </m:r>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C</a:t>
                </a:r>
                <a:r>
                  <a:rPr lang="en-US" sz="3200" b="1" dirty="0">
                    <a:solidFill>
                      <a:srgbClr val="0000CC"/>
                    </a:solidFill>
                    <a:latin typeface="Times New Roman" pitchFamily="18" charset="0"/>
                    <a:cs typeface="Times New Roman" pitchFamily="18" charset="0"/>
                  </a:rPr>
                  <a:t>.</a:t>
                </a:r>
                <a14:m>
                  <m:oMath xmlns:m="http://schemas.openxmlformats.org/officeDocument/2006/math">
                    <m:r>
                      <a:rPr lang="en-US" sz="3200" b="1" i="0" smtClean="0">
                        <a:latin typeface="Cambria Math"/>
                      </a:rPr>
                      <m:t>  </m:t>
                    </m:r>
                    <m:r>
                      <a:rPr lang="en-US" sz="3200" i="1">
                        <a:latin typeface="Cambria Math"/>
                      </a:rPr>
                      <m:t>0</m:t>
                    </m:r>
                    <m:r>
                      <a:rPr lang="en-US" sz="3200" i="1">
                        <a:latin typeface="Cambria Math"/>
                      </a:rPr>
                      <m:t>,</m:t>
                    </m:r>
                    <m:r>
                      <a:rPr lang="en-US" sz="3200" i="1">
                        <a:latin typeface="Cambria Math"/>
                      </a:rPr>
                      <m:t>2</m:t>
                    </m:r>
                  </m:oMath>
                </a14:m>
                <a:r>
                  <a:rPr lang="en-US" sz="3200" dirty="0" smtClean="0">
                    <a:latin typeface="Times New Roman" pitchFamily="18" charset="0"/>
                    <a:cs typeface="Times New Roman" pitchFamily="18" charset="0"/>
                  </a:rPr>
                  <a:t>.</a:t>
                </a:r>
                <a:r>
                  <a:rPr lang="en-US" sz="3200" b="1" dirty="0" smtClean="0">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D</a:t>
                </a:r>
                <a:r>
                  <a:rPr lang="en-US" sz="3200" b="1" dirty="0">
                    <a:solidFill>
                      <a:srgbClr val="0000CC"/>
                    </a:solidFill>
                    <a:latin typeface="Times New Roman" pitchFamily="18" charset="0"/>
                    <a:cs typeface="Times New Roman" pitchFamily="18" charset="0"/>
                  </a:rPr>
                  <a:t>.</a:t>
                </a:r>
                <a14:m>
                  <m:oMath xmlns:m="http://schemas.openxmlformats.org/officeDocument/2006/math">
                    <m:r>
                      <a:rPr lang="en-US" sz="3200" b="1" i="0" smtClean="0">
                        <a:latin typeface="Cambria Math"/>
                      </a:rPr>
                      <m:t>  </m:t>
                    </m:r>
                    <m:r>
                      <a:rPr lang="en-US" sz="3200" i="1">
                        <a:latin typeface="Cambria Math"/>
                      </a:rPr>
                      <m:t>0</m:t>
                    </m:r>
                    <m:r>
                      <a:rPr lang="en-US" sz="3200" i="1">
                        <a:latin typeface="Cambria Math"/>
                      </a:rPr>
                      <m:t>,</m:t>
                    </m:r>
                    <m:r>
                      <a:rPr lang="en-US" sz="3200" i="1">
                        <a:latin typeface="Cambria Math"/>
                      </a:rPr>
                      <m:t>002</m:t>
                    </m:r>
                  </m:oMath>
                </a14:m>
                <a:r>
                  <a:rPr lang="en-US" sz="3200" dirty="0">
                    <a:latin typeface="Times New Roman" pitchFamily="18" charset="0"/>
                    <a:cs typeface="Times New Roman" pitchFamily="18" charset="0"/>
                  </a:rPr>
                  <a:t>.</a:t>
                </a:r>
                <a:endParaRPr lang="en-US" sz="3200" b="1" dirty="0" smtClean="0">
                  <a:solidFill>
                    <a:srgbClr val="0000FF"/>
                  </a:solidFill>
                  <a:latin typeface="Times New Roman" pitchFamily="18" charset="0"/>
                  <a:cs typeface="Times New Roman" pitchFamily="18" charset="0"/>
                </a:endParaRPr>
              </a:p>
              <a:p>
                <a:pPr marL="0" lvl="0" indent="0">
                  <a:buNone/>
                </a:pPr>
                <a:r>
                  <a:rPr lang="en-US" sz="3200" b="1" dirty="0" err="1" smtClean="0">
                    <a:solidFill>
                      <a:srgbClr val="0000FF"/>
                    </a:solidFill>
                    <a:latin typeface="Times New Roman" pitchFamily="18" charset="0"/>
                    <a:cs typeface="Times New Roman" pitchFamily="18" charset="0"/>
                  </a:rPr>
                  <a:t>Lời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giải</a:t>
                </a:r>
                <a:endParaRPr lang="en-US" sz="3200" b="1" dirty="0" smtClean="0">
                  <a:solidFill>
                    <a:srgbClr val="0000FF"/>
                  </a:solidFill>
                  <a:latin typeface="Times New Roman" pitchFamily="18" charset="0"/>
                  <a:cs typeface="Times New Roman" pitchFamily="18" charset="0"/>
                </a:endParaRPr>
              </a:p>
              <a:p>
                <a:pPr marL="0" indent="0">
                  <a:buNone/>
                </a:pP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lấy</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bi </a:t>
                </a:r>
                <a:r>
                  <a:rPr lang="en-US" sz="3200" dirty="0" err="1">
                    <a:latin typeface="Times New Roman" pitchFamily="18" charset="0"/>
                    <a:cs typeface="Times New Roman" pitchFamily="18" charset="0"/>
                  </a:rPr>
                  <a:t>đen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lấy</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bi </a:t>
                </a:r>
                <a:r>
                  <a:rPr lang="en-US" sz="3200" dirty="0" err="1">
                    <a:latin typeface="Times New Roman" pitchFamily="18" charset="0"/>
                    <a:cs typeface="Times New Roman" pitchFamily="18" charset="0"/>
                  </a:rPr>
                  <a:t>trắng</a:t>
                </a:r>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p>
              <a:p>
                <a:pPr marL="0" indent="0" algn="ctr">
                  <a:buNone/>
                </a:pPr>
                <a14:m>
                  <m:oMath xmlns:m="http://schemas.openxmlformats.org/officeDocument/2006/math">
                    <m:r>
                      <a:rPr lang="en-US" sz="3200" i="1">
                        <a:latin typeface="Cambria Math"/>
                      </a:rPr>
                      <m:t>𝑃</m:t>
                    </m:r>
                    <m:d>
                      <m:dPr>
                        <m:ctrlPr>
                          <a:rPr lang="en-US" sz="3200" i="1">
                            <a:latin typeface="Cambria Math"/>
                          </a:rPr>
                        </m:ctrlPr>
                      </m:dPr>
                      <m:e>
                        <m:r>
                          <a:rPr lang="en-US" sz="3200" i="1">
                            <a:latin typeface="Cambria Math"/>
                          </a:rPr>
                          <m:t>𝐴</m:t>
                        </m:r>
                      </m:e>
                    </m:d>
                    <m:r>
                      <a:rPr lang="en-US" sz="3200" i="1">
                        <a:latin typeface="Cambria Math"/>
                      </a:rPr>
                      <m:t>=</m:t>
                    </m:r>
                    <m:f>
                      <m:fPr>
                        <m:ctrlPr>
                          <a:rPr lang="en-US" sz="3200" i="1">
                            <a:latin typeface="Cambria Math"/>
                          </a:rPr>
                        </m:ctrlPr>
                      </m:fPr>
                      <m:num>
                        <m:r>
                          <a:rPr lang="en-US" sz="3200" i="1">
                            <a:latin typeface="Cambria Math"/>
                          </a:rPr>
                          <m:t>7</m:t>
                        </m:r>
                      </m:num>
                      <m:den>
                        <m:r>
                          <a:rPr lang="en-US" sz="3200" i="1">
                            <a:latin typeface="Cambria Math"/>
                          </a:rPr>
                          <m:t>45</m:t>
                        </m:r>
                      </m:den>
                    </m:f>
                    <m:r>
                      <a:rPr lang="en-US" sz="3200" i="1">
                        <a:latin typeface="Cambria Math"/>
                      </a:rPr>
                      <m:t>.</m:t>
                    </m:r>
                  </m:oMath>
                </a14:m>
                <a:r>
                  <a:rPr lang="en-US" sz="3200" dirty="0">
                    <a:latin typeface="Times New Roman" pitchFamily="18" charset="0"/>
                    <a:cs typeface="Times New Roman" pitchFamily="18" charset="0"/>
                  </a:rPr>
                  <a:t>  </a:t>
                </a:r>
              </a:p>
              <a:p>
                <a:pPr marL="0" indent="0">
                  <a:buNone/>
                </a:pP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𝐵</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lấy</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bi </a:t>
                </a:r>
                <a:r>
                  <a:rPr lang="en-US" sz="3200" dirty="0" err="1">
                    <a:latin typeface="Times New Roman" pitchFamily="18" charset="0"/>
                    <a:cs typeface="Times New Roman" pitchFamily="18" charset="0"/>
                  </a:rPr>
                  <a:t>đen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bi </a:t>
                </a:r>
                <a:r>
                  <a:rPr lang="en-US" sz="3200" dirty="0" err="1">
                    <a:latin typeface="Times New Roman" pitchFamily="18" charset="0"/>
                    <a:cs typeface="Times New Roman" pitchFamily="18" charset="0"/>
                  </a:rPr>
                  <a:t>trắng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lấy</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bi </a:t>
                </a:r>
                <a:r>
                  <a:rPr lang="en-US" sz="3200" dirty="0" err="1">
                    <a:latin typeface="Times New Roman" pitchFamily="18" charset="0"/>
                    <a:cs typeface="Times New Roman" pitchFamily="18" charset="0"/>
                  </a:rPr>
                  <a:t>trắng</a:t>
                </a:r>
                <a:r>
                  <a:rPr lang="en-US" sz="3200" dirty="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3200" i="1">
                          <a:latin typeface="Cambria Math"/>
                        </a:rPr>
                        <m:t>𝑃</m:t>
                      </m:r>
                      <m:d>
                        <m:dPr>
                          <m:ctrlPr>
                            <a:rPr lang="en-US" sz="3200" i="1">
                              <a:latin typeface="Cambria Math"/>
                            </a:rPr>
                          </m:ctrlPr>
                        </m:dPr>
                        <m:e>
                          <m:r>
                            <a:rPr lang="en-US" sz="3200" i="1">
                              <a:latin typeface="Cambria Math"/>
                            </a:rPr>
                            <m:t>𝐵</m:t>
                          </m:r>
                        </m:e>
                      </m:d>
                      <m:r>
                        <a:rPr lang="en-US" sz="3200" i="1">
                          <a:latin typeface="Cambria Math"/>
                        </a:rPr>
                        <m:t>=</m:t>
                      </m:r>
                      <m:f>
                        <m:fPr>
                          <m:ctrlPr>
                            <a:rPr lang="en-US" sz="3200" i="1">
                              <a:latin typeface="Cambria Math"/>
                            </a:rPr>
                          </m:ctrlPr>
                        </m:fPr>
                        <m:num>
                          <m:r>
                            <a:rPr lang="en-US" sz="3200" i="1">
                              <a:latin typeface="Cambria Math"/>
                            </a:rPr>
                            <m:t>2</m:t>
                          </m:r>
                        </m:num>
                        <m:den>
                          <m:r>
                            <a:rPr lang="en-US" sz="3200" i="1">
                              <a:latin typeface="Cambria Math"/>
                            </a:rPr>
                            <m:t>45</m:t>
                          </m:r>
                        </m:den>
                      </m:f>
                      <m:r>
                        <a:rPr lang="en-US" sz="3200" i="1">
                          <a:latin typeface="Cambria Math"/>
                        </a:rPr>
                        <m:t>.</m:t>
                      </m:r>
                    </m:oMath>
                  </m:oMathPara>
                </a14:m>
                <a:endParaRPr lang="en-US" sz="3200" dirty="0">
                  <a:latin typeface="Times New Roman" pitchFamily="18" charset="0"/>
                  <a:cs typeface="Times New Roman" pitchFamily="18" charset="0"/>
                </a:endParaRPr>
              </a:p>
              <a:p>
                <a:pPr marL="0" indent="0">
                  <a:buNone/>
                </a:pP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𝐶</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bi </a:t>
                </a:r>
                <a:r>
                  <a:rPr lang="en-US" sz="3200" dirty="0" err="1">
                    <a:latin typeface="Times New Roman" pitchFamily="18" charset="0"/>
                    <a:cs typeface="Times New Roman" pitchFamily="18" charset="0"/>
                  </a:rPr>
                  <a:t>thứ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bi </a:t>
                </a:r>
                <a:r>
                  <a:rPr lang="en-US" sz="3200" dirty="0" err="1">
                    <a:latin typeface="Times New Roman" pitchFamily="18" charset="0"/>
                    <a:cs typeface="Times New Roman" pitchFamily="18" charset="0"/>
                  </a:rPr>
                  <a:t>trắng</a:t>
                </a:r>
                <a:r>
                  <a:rPr lang="en-US" sz="3200" dirty="0">
                    <a:latin typeface="Times New Roman" pitchFamily="18" charset="0"/>
                    <a:cs typeface="Times New Roman" pitchFamily="18" charset="0"/>
                  </a:rPr>
                  <a:t>”.</a:t>
                </a:r>
              </a:p>
              <a:p>
                <a:pPr marL="0" indent="0">
                  <a:buNone/>
                </a:pPr>
                <a:r>
                  <a:rPr lang="fr-FR" sz="3200" dirty="0">
                    <a:latin typeface="Times New Roman" pitchFamily="18" charset="0"/>
                    <a:cs typeface="Times New Roman" pitchFamily="18" charset="0"/>
                  </a:rPr>
                  <a:t>Ta </a:t>
                </a:r>
                <a:r>
                  <a:rPr lang="fr-FR" sz="3200" dirty="0" err="1">
                    <a:latin typeface="Times New Roman" pitchFamily="18" charset="0"/>
                    <a:cs typeface="Times New Roman" pitchFamily="18" charset="0"/>
                  </a:rPr>
                  <a:t>có</a:t>
                </a:r>
                <a:r>
                  <a:rPr lang="fr-FR" sz="3200" dirty="0">
                    <a:latin typeface="Times New Roman" pitchFamily="18" charset="0"/>
                    <a:cs typeface="Times New Roman" pitchFamily="18" charset="0"/>
                  </a:rPr>
                  <a:t> </a:t>
                </a:r>
                <a14:m>
                  <m:oMath xmlns:m="http://schemas.openxmlformats.org/officeDocument/2006/math">
                    <m:r>
                      <a:rPr lang="en-US" sz="3200" i="1">
                        <a:latin typeface="Cambria Math"/>
                      </a:rPr>
                      <m:t>𝑃</m:t>
                    </m:r>
                    <m:d>
                      <m:dPr>
                        <m:ctrlPr>
                          <a:rPr lang="en-US" sz="3200" i="1">
                            <a:latin typeface="Cambria Math"/>
                          </a:rPr>
                        </m:ctrlPr>
                      </m:dPr>
                      <m:e>
                        <m:r>
                          <a:rPr lang="en-US" sz="3200" i="1">
                            <a:latin typeface="Cambria Math"/>
                          </a:rPr>
                          <m:t>𝐶</m:t>
                        </m:r>
                      </m:e>
                    </m:d>
                    <m:r>
                      <a:rPr lang="fr-FR" sz="3200" i="1">
                        <a:latin typeface="Cambria Math"/>
                      </a:rPr>
                      <m:t>=</m:t>
                    </m:r>
                    <m:r>
                      <a:rPr lang="en-US" sz="3200" i="1">
                        <a:latin typeface="Cambria Math"/>
                      </a:rPr>
                      <m:t>𝑃</m:t>
                    </m:r>
                    <m:d>
                      <m:dPr>
                        <m:ctrlPr>
                          <a:rPr lang="en-US" sz="3200" i="1">
                            <a:latin typeface="Cambria Math"/>
                          </a:rPr>
                        </m:ctrlPr>
                      </m:dPr>
                      <m:e>
                        <m:r>
                          <a:rPr lang="en-US" sz="3200" i="1">
                            <a:latin typeface="Cambria Math"/>
                          </a:rPr>
                          <m:t>𝐴</m:t>
                        </m:r>
                      </m:e>
                    </m:d>
                    <m:r>
                      <a:rPr lang="fr-FR" sz="3200" i="1">
                        <a:latin typeface="Cambria Math"/>
                      </a:rPr>
                      <m:t>+</m:t>
                    </m:r>
                    <m:r>
                      <a:rPr lang="en-US" sz="3200" i="1">
                        <a:latin typeface="Cambria Math"/>
                      </a:rPr>
                      <m:t>𝑃</m:t>
                    </m:r>
                    <m:d>
                      <m:dPr>
                        <m:ctrlPr>
                          <a:rPr lang="en-US" sz="3200" i="1">
                            <a:latin typeface="Cambria Math"/>
                          </a:rPr>
                        </m:ctrlPr>
                      </m:dPr>
                      <m:e>
                        <m:r>
                          <a:rPr lang="en-US" sz="3200" i="1">
                            <a:latin typeface="Cambria Math"/>
                          </a:rPr>
                          <m:t>𝐵</m:t>
                        </m:r>
                      </m:e>
                    </m:d>
                    <m:r>
                      <a:rPr lang="fr-FR" sz="3200" i="1">
                        <a:latin typeface="Cambria Math"/>
                      </a:rPr>
                      <m:t>=</m:t>
                    </m:r>
                    <m:f>
                      <m:fPr>
                        <m:ctrlPr>
                          <a:rPr lang="en-US" sz="3200" i="1">
                            <a:latin typeface="Cambria Math"/>
                          </a:rPr>
                        </m:ctrlPr>
                      </m:fPr>
                      <m:num>
                        <m:r>
                          <a:rPr lang="fr-FR" sz="3200" i="1">
                            <a:latin typeface="Cambria Math"/>
                          </a:rPr>
                          <m:t>1</m:t>
                        </m:r>
                      </m:num>
                      <m:den>
                        <m:r>
                          <a:rPr lang="fr-FR" sz="3200" i="1">
                            <a:latin typeface="Cambria Math"/>
                          </a:rPr>
                          <m:t>5</m:t>
                        </m:r>
                      </m:den>
                    </m:f>
                  </m:oMath>
                </a14:m>
                <a:endParaRPr lang="en-US" sz="3200" dirty="0">
                  <a:latin typeface="Times New Roman" pitchFamily="18" charset="0"/>
                  <a:cs typeface="Times New Roman" pitchFamily="18" charset="0"/>
                </a:endParaRPr>
              </a:p>
              <a:p>
                <a:pPr marL="0" indent="0">
                  <a:buNone/>
                </a:pP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pPr marL="0" lvl="0" indent="0">
                  <a:buNone/>
                </a:pPr>
                <a:endParaRPr lang="en-US" sz="3200" b="0" i="0" u="none" strike="noStrike" baseline="0" dirty="0">
                  <a:solidFill>
                    <a:srgbClr val="000000"/>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 xmlns:a16="http://schemas.microsoft.com/office/drawing/2014/main"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76200"/>
                <a:ext cx="11980102" cy="7581900"/>
              </a:xfrm>
              <a:blipFill rotWithShape="1">
                <a:blip r:embed="rId2"/>
                <a:stretch>
                  <a:fillRect l="-1323" t="-1688" r="-1272"/>
                </a:stretch>
              </a:blipFill>
            </p:spPr>
            <p:txBody>
              <a:bodyPr/>
              <a:lstStyle/>
              <a:p>
                <a:r>
                  <a:rPr lang="en-US">
                    <a:noFill/>
                  </a:rPr>
                  <a:t> </a:t>
                </a:r>
              </a:p>
            </p:txBody>
          </p:sp>
        </mc:Fallback>
      </mc:AlternateContent>
      <p:sp>
        <p:nvSpPr>
          <p:cNvPr id="4" name="Oval 3"/>
          <p:cNvSpPr/>
          <p:nvPr/>
        </p:nvSpPr>
        <p:spPr>
          <a:xfrm>
            <a:off x="7661543" y="138331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4"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20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xmlns="" id="{443E7128-81FF-4191-A928-655237246425}"/>
                  </a:ext>
                </a:extLst>
              </p:cNvPr>
              <p:cNvSpPr>
                <a:spLocks noGrp="1"/>
              </p:cNvSpPr>
              <p:nvPr>
                <p:ph type="body" idx="1"/>
              </p:nvPr>
            </p:nvSpPr>
            <p:spPr>
              <a:xfrm>
                <a:off x="0" y="76200"/>
                <a:ext cx="12192000" cy="7581900"/>
              </a:xfrm>
            </p:spPr>
            <p:txBody>
              <a:bodyPr>
                <a:noAutofit/>
              </a:bodyPr>
              <a:lstStyle/>
              <a:p>
                <a:pPr marL="0" lvl="0" indent="0" algn="just">
                  <a:buNone/>
                </a:pPr>
                <a:r>
                  <a:rPr lang="en-US" sz="3000" b="1" dirty="0">
                    <a:solidFill>
                      <a:srgbClr val="0000FF"/>
                    </a:solidFill>
                    <a:latin typeface="Times New Roman" pitchFamily="18" charset="0"/>
                    <a:cs typeface="Times New Roman" pitchFamily="18" charset="0"/>
                  </a:rPr>
                  <a:t>Câu 14: </a:t>
                </a:r>
                <a:r>
                  <a:rPr lang="fr-FR" sz="3000" dirty="0" err="1">
                    <a:latin typeface="Times New Roman" pitchFamily="18" charset="0"/>
                    <a:cs typeface="Times New Roman" pitchFamily="18" charset="0"/>
                  </a:rPr>
                  <a:t>Có</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hai</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hộp</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đựng</a:t>
                </a:r>
                <a:r>
                  <a:rPr lang="fr-FR" sz="3000" dirty="0">
                    <a:latin typeface="Times New Roman" pitchFamily="18" charset="0"/>
                    <a:cs typeface="Times New Roman" pitchFamily="18" charset="0"/>
                  </a:rPr>
                  <a:t> bi. </a:t>
                </a:r>
                <a:r>
                  <a:rPr lang="fr-FR" sz="3000" dirty="0" err="1">
                    <a:latin typeface="Times New Roman" pitchFamily="18" charset="0"/>
                    <a:cs typeface="Times New Roman" pitchFamily="18" charset="0"/>
                  </a:rPr>
                  <a:t>Hộp</a:t>
                </a:r>
                <a:r>
                  <a:rPr lang="fr-FR" sz="3000" dirty="0">
                    <a:latin typeface="Times New Roman" pitchFamily="18" charset="0"/>
                    <a:cs typeface="Times New Roman" pitchFamily="18" charset="0"/>
                  </a:rPr>
                  <a:t> I </a:t>
                </a:r>
                <a:r>
                  <a:rPr lang="fr-FR" sz="3000" dirty="0" err="1">
                    <a:latin typeface="Times New Roman" pitchFamily="18" charset="0"/>
                    <a:cs typeface="Times New Roman" pitchFamily="18" charset="0"/>
                  </a:rPr>
                  <a:t>có</a:t>
                </a:r>
                <a:r>
                  <a:rPr lang="fr-FR" sz="3000" dirty="0">
                    <a:latin typeface="Times New Roman" pitchFamily="18" charset="0"/>
                    <a:cs typeface="Times New Roman" pitchFamily="18" charset="0"/>
                  </a:rPr>
                  <a:t> 9 </a:t>
                </a:r>
                <a:r>
                  <a:rPr lang="fr-FR" sz="3000" dirty="0" err="1">
                    <a:latin typeface="Times New Roman" pitchFamily="18" charset="0"/>
                    <a:cs typeface="Times New Roman" pitchFamily="18" charset="0"/>
                  </a:rPr>
                  <a:t>viên</a:t>
                </a:r>
                <a:r>
                  <a:rPr lang="fr-FR" sz="3000" dirty="0">
                    <a:latin typeface="Times New Roman" pitchFamily="18" charset="0"/>
                    <a:cs typeface="Times New Roman" pitchFamily="18" charset="0"/>
                  </a:rPr>
                  <a:t> bi </a:t>
                </a:r>
                <a:r>
                  <a:rPr lang="fr-FR" sz="3000" dirty="0" err="1">
                    <a:latin typeface="Times New Roman" pitchFamily="18" charset="0"/>
                    <a:cs typeface="Times New Roman" pitchFamily="18" charset="0"/>
                  </a:rPr>
                  <a:t>được</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đánh</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số</a:t>
                </a:r>
                <a:r>
                  <a:rPr lang="fr-FR" sz="3000" dirty="0">
                    <a:latin typeface="Times New Roman" pitchFamily="18" charset="0"/>
                    <a:cs typeface="Times New Roman" pitchFamily="18" charset="0"/>
                  </a:rPr>
                  <a:t> </a:t>
                </a:r>
                <a14:m>
                  <m:oMath xmlns:m="http://schemas.openxmlformats.org/officeDocument/2006/math">
                    <m:r>
                      <a:rPr lang="fr-FR" sz="3000">
                        <a:latin typeface="Cambria Math"/>
                        <a:cs typeface="Times New Roman" pitchFamily="18" charset="0"/>
                      </a:rPr>
                      <m:t>1</m:t>
                    </m:r>
                    <m:r>
                      <a:rPr lang="fr-FR" sz="3000">
                        <a:latin typeface="Cambria Math"/>
                        <a:cs typeface="Times New Roman" pitchFamily="18" charset="0"/>
                      </a:rPr>
                      <m:t>, </m:t>
                    </m:r>
                    <m:r>
                      <a:rPr lang="fr-FR" sz="3000">
                        <a:latin typeface="Cambria Math"/>
                        <a:cs typeface="Times New Roman" pitchFamily="18" charset="0"/>
                      </a:rPr>
                      <m:t>2</m:t>
                    </m:r>
                    <m:r>
                      <a:rPr lang="fr-FR" sz="3000">
                        <a:latin typeface="Cambria Math"/>
                        <a:cs typeface="Times New Roman" pitchFamily="18" charset="0"/>
                      </a:rPr>
                      <m:t>, …, </m:t>
                    </m:r>
                    <m:r>
                      <a:rPr lang="fr-FR" sz="3000">
                        <a:latin typeface="Cambria Math"/>
                        <a:cs typeface="Times New Roman" pitchFamily="18" charset="0"/>
                      </a:rPr>
                      <m:t>9</m:t>
                    </m:r>
                  </m:oMath>
                </a14:m>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Lấy</a:t>
                </a:r>
                <a:r>
                  <a:rPr lang="fr-FR" sz="3000" dirty="0">
                    <a:latin typeface="Times New Roman" pitchFamily="18" charset="0"/>
                    <a:cs typeface="Times New Roman" pitchFamily="18" charset="0"/>
                  </a:rPr>
                  <a:t> </a:t>
                </a:r>
                <a:r>
                  <a:rPr lang="pt-BR" sz="3000" dirty="0">
                    <a:latin typeface="Times New Roman" pitchFamily="18" charset="0"/>
                    <a:cs typeface="Times New Roman" pitchFamily="18" charset="0"/>
                  </a:rPr>
                  <a:t>ngẫu nhiên </a:t>
                </a:r>
                <a:r>
                  <a:rPr lang="fr-FR" sz="3000" dirty="0" err="1">
                    <a:latin typeface="Times New Roman" pitchFamily="18" charset="0"/>
                    <a:cs typeface="Times New Roman" pitchFamily="18" charset="0"/>
                  </a:rPr>
                  <a:t>mỗi</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hộp</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một</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viên</a:t>
                </a:r>
                <a:r>
                  <a:rPr lang="fr-FR" sz="3000" dirty="0">
                    <a:latin typeface="Times New Roman" pitchFamily="18" charset="0"/>
                    <a:cs typeface="Times New Roman" pitchFamily="18" charset="0"/>
                  </a:rPr>
                  <a:t> bi. </a:t>
                </a:r>
                <a:r>
                  <a:rPr lang="fr-FR" sz="3000" dirty="0" err="1">
                    <a:latin typeface="Times New Roman" pitchFamily="18" charset="0"/>
                    <a:cs typeface="Times New Roman" pitchFamily="18" charset="0"/>
                  </a:rPr>
                  <a:t>Biết</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rằng</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xác</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suất</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để</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lấy</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được</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viên</a:t>
                </a:r>
                <a:r>
                  <a:rPr lang="fr-FR" sz="3000" dirty="0">
                    <a:latin typeface="Times New Roman" pitchFamily="18" charset="0"/>
                    <a:cs typeface="Times New Roman" pitchFamily="18" charset="0"/>
                  </a:rPr>
                  <a:t> bi </a:t>
                </a:r>
                <a:r>
                  <a:rPr lang="fr-FR" sz="3000" dirty="0" err="1">
                    <a:latin typeface="Times New Roman" pitchFamily="18" charset="0"/>
                    <a:cs typeface="Times New Roman" pitchFamily="18" charset="0"/>
                  </a:rPr>
                  <a:t>mang</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số</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chẵn</a:t>
                </a:r>
                <a:r>
                  <a:rPr lang="fr-FR" sz="3000" dirty="0">
                    <a:latin typeface="Times New Roman" pitchFamily="18" charset="0"/>
                    <a:cs typeface="Times New Roman" pitchFamily="18" charset="0"/>
                  </a:rPr>
                  <a:t> ở </a:t>
                </a:r>
                <a:r>
                  <a:rPr lang="fr-FR" sz="3000" dirty="0" err="1">
                    <a:latin typeface="Times New Roman" pitchFamily="18" charset="0"/>
                    <a:cs typeface="Times New Roman" pitchFamily="18" charset="0"/>
                  </a:rPr>
                  <a:t>hộp</a:t>
                </a:r>
                <a:r>
                  <a:rPr lang="fr-FR" sz="3000" dirty="0">
                    <a:latin typeface="Times New Roman" pitchFamily="18" charset="0"/>
                    <a:cs typeface="Times New Roman" pitchFamily="18" charset="0"/>
                  </a:rPr>
                  <a:t> II là </a:t>
                </a:r>
                <a14:m>
                  <m:oMath xmlns:m="http://schemas.openxmlformats.org/officeDocument/2006/math">
                    <m:f>
                      <m:fPr>
                        <m:ctrlPr>
                          <a:rPr lang="en-US" sz="3000" i="1">
                            <a:latin typeface="Cambria Math"/>
                            <a:cs typeface="Times New Roman" pitchFamily="18" charset="0"/>
                          </a:rPr>
                        </m:ctrlPr>
                      </m:fPr>
                      <m:num>
                        <m:r>
                          <a:rPr lang="fr-FR" sz="3000">
                            <a:latin typeface="Cambria Math"/>
                            <a:cs typeface="Times New Roman" pitchFamily="18" charset="0"/>
                          </a:rPr>
                          <m:t>3</m:t>
                        </m:r>
                      </m:num>
                      <m:den>
                        <m:r>
                          <a:rPr lang="fr-FR" sz="3000">
                            <a:latin typeface="Cambria Math"/>
                            <a:cs typeface="Times New Roman" pitchFamily="18" charset="0"/>
                          </a:rPr>
                          <m:t>10</m:t>
                        </m:r>
                      </m:den>
                    </m:f>
                  </m:oMath>
                </a14:m>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Xác</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suất</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để</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lấy</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được</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cả</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hai</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viên</a:t>
                </a:r>
                <a:r>
                  <a:rPr lang="fr-FR" sz="3000" dirty="0">
                    <a:latin typeface="Times New Roman" pitchFamily="18" charset="0"/>
                    <a:cs typeface="Times New Roman" pitchFamily="18" charset="0"/>
                  </a:rPr>
                  <a:t> bi </a:t>
                </a:r>
                <a:r>
                  <a:rPr lang="fr-FR" sz="3000" dirty="0" err="1">
                    <a:latin typeface="Times New Roman" pitchFamily="18" charset="0"/>
                    <a:cs typeface="Times New Roman" pitchFamily="18" charset="0"/>
                  </a:rPr>
                  <a:t>mang</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số</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chẵn</a:t>
                </a:r>
                <a:r>
                  <a:rPr lang="fr-FR" sz="3000" dirty="0">
                    <a:latin typeface="Times New Roman" pitchFamily="18" charset="0"/>
                    <a:cs typeface="Times New Roman" pitchFamily="18" charset="0"/>
                  </a:rPr>
                  <a:t> là:</a:t>
                </a:r>
              </a:p>
              <a:p>
                <a:pPr marL="0" lvl="0" indent="0" algn="just">
                  <a:buNone/>
                </a:pPr>
                <a:r>
                  <a:rPr lang="en-US" sz="3000" b="1" dirty="0" smtClean="0">
                    <a:solidFill>
                      <a:srgbClr val="0000CC"/>
                    </a:solidFill>
                    <a:latin typeface="Times New Roman" pitchFamily="18" charset="0"/>
                    <a:cs typeface="Times New Roman" pitchFamily="18" charset="0"/>
                  </a:rPr>
                  <a:t>	A.</a:t>
                </a:r>
                <a14:m>
                  <m:oMath xmlns:m="http://schemas.openxmlformats.org/officeDocument/2006/math">
                    <m:f>
                      <m:fPr>
                        <m:ctrlPr>
                          <a:rPr lang="en-US" sz="3000" i="1">
                            <a:latin typeface="Cambria Math"/>
                          </a:rPr>
                        </m:ctrlPr>
                      </m:fPr>
                      <m:num>
                        <m:r>
                          <a:rPr lang="en-US" sz="3000" i="1">
                            <a:latin typeface="Cambria Math"/>
                          </a:rPr>
                          <m:t>1</m:t>
                        </m:r>
                      </m:num>
                      <m:den>
                        <m:r>
                          <a:rPr lang="en-US" sz="3000" b="0" i="1" smtClean="0">
                            <a:latin typeface="Cambria Math"/>
                          </a:rPr>
                          <m:t>1</m:t>
                        </m:r>
                        <m:r>
                          <a:rPr lang="en-US" sz="3000" i="1">
                            <a:latin typeface="Cambria Math"/>
                          </a:rPr>
                          <m:t>5</m:t>
                        </m:r>
                      </m:den>
                    </m:f>
                    <m:r>
                      <a:rPr lang="en-US" sz="3000" i="1">
                        <a:latin typeface="Cambria Math"/>
                      </a:rPr>
                      <m:t>.</m:t>
                    </m:r>
                  </m:oMath>
                </a14:m>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	</a:t>
                </a:r>
                <a:r>
                  <a:rPr lang="en-US" sz="3000" b="1" dirty="0" smtClean="0">
                    <a:solidFill>
                      <a:srgbClr val="0000CC"/>
                    </a:solidFill>
                    <a:latin typeface="Times New Roman" pitchFamily="18" charset="0"/>
                    <a:cs typeface="Times New Roman" pitchFamily="18" charset="0"/>
                  </a:rPr>
                  <a:t>B</a:t>
                </a:r>
                <a:r>
                  <a:rPr lang="en-US" sz="3000" b="1" dirty="0">
                    <a:solidFill>
                      <a:srgbClr val="0000CC"/>
                    </a:solidFill>
                    <a:latin typeface="Times New Roman" pitchFamily="18" charset="0"/>
                    <a:cs typeface="Times New Roman" pitchFamily="18" charset="0"/>
                  </a:rPr>
                  <a:t>.</a:t>
                </a:r>
                <a14:m>
                  <m:oMath xmlns:m="http://schemas.openxmlformats.org/officeDocument/2006/math">
                    <m:f>
                      <m:fPr>
                        <m:ctrlPr>
                          <a:rPr lang="en-US" sz="3000" i="1">
                            <a:latin typeface="Cambria Math"/>
                          </a:rPr>
                        </m:ctrlPr>
                      </m:fPr>
                      <m:num>
                        <m:r>
                          <a:rPr lang="en-US" sz="3000" b="0" i="1" smtClean="0">
                            <a:latin typeface="Cambria Math"/>
                          </a:rPr>
                          <m:t>4</m:t>
                        </m:r>
                      </m:num>
                      <m:den>
                        <m:r>
                          <a:rPr lang="en-US" sz="3000" b="0" i="1" smtClean="0">
                            <a:latin typeface="Cambria Math"/>
                          </a:rPr>
                          <m:t>1</m:t>
                        </m:r>
                        <m:r>
                          <a:rPr lang="en-US" sz="3000" i="1">
                            <a:latin typeface="Cambria Math"/>
                          </a:rPr>
                          <m:t>5</m:t>
                        </m:r>
                      </m:den>
                    </m:f>
                  </m:oMath>
                </a14:m>
                <a:r>
                  <a:rPr lang="en-US" sz="3000" dirty="0">
                    <a:latin typeface="Times New Roman" pitchFamily="18" charset="0"/>
                    <a:cs typeface="Times New Roman" pitchFamily="18" charset="0"/>
                  </a:rPr>
                  <a:t>.</a:t>
                </a:r>
                <a:r>
                  <a:rPr lang="en-US" sz="3000" b="1" dirty="0">
                    <a:latin typeface="Times New Roman" pitchFamily="18" charset="0"/>
                    <a:cs typeface="Times New Roman" pitchFamily="18" charset="0"/>
                  </a:rPr>
                  <a:t>	</a:t>
                </a:r>
                <a:r>
                  <a:rPr lang="en-US" sz="3000" b="1" dirty="0" smtClean="0">
                    <a:latin typeface="Times New Roman" pitchFamily="18" charset="0"/>
                    <a:cs typeface="Times New Roman" pitchFamily="18" charset="0"/>
                  </a:rPr>
                  <a:t>		</a:t>
                </a:r>
                <a:r>
                  <a:rPr lang="en-US" sz="3000" b="1" dirty="0" smtClean="0">
                    <a:solidFill>
                      <a:srgbClr val="0000CC"/>
                    </a:solidFill>
                    <a:latin typeface="Times New Roman" pitchFamily="18" charset="0"/>
                    <a:cs typeface="Times New Roman" pitchFamily="18" charset="0"/>
                  </a:rPr>
                  <a:t>C</a:t>
                </a:r>
                <a:r>
                  <a:rPr lang="en-US" sz="3000" b="1" dirty="0">
                    <a:solidFill>
                      <a:srgbClr val="0000CC"/>
                    </a:solidFill>
                    <a:latin typeface="Times New Roman" pitchFamily="18" charset="0"/>
                    <a:cs typeface="Times New Roman" pitchFamily="18" charset="0"/>
                  </a:rPr>
                  <a:t>.</a:t>
                </a:r>
                <a14:m>
                  <m:oMath xmlns:m="http://schemas.openxmlformats.org/officeDocument/2006/math">
                    <m:f>
                      <m:fPr>
                        <m:ctrlPr>
                          <a:rPr lang="en-US" sz="3000" i="1">
                            <a:latin typeface="Cambria Math"/>
                          </a:rPr>
                        </m:ctrlPr>
                      </m:fPr>
                      <m:num>
                        <m:r>
                          <a:rPr lang="en-US" sz="3000" b="0" i="1" smtClean="0">
                            <a:latin typeface="Cambria Math"/>
                          </a:rPr>
                          <m:t>7</m:t>
                        </m:r>
                      </m:num>
                      <m:den>
                        <m:r>
                          <a:rPr lang="en-US" sz="3000" b="0" i="1" smtClean="0">
                            <a:latin typeface="Cambria Math"/>
                          </a:rPr>
                          <m:t>1</m:t>
                        </m:r>
                        <m:r>
                          <a:rPr lang="en-US" sz="3000" i="1">
                            <a:latin typeface="Cambria Math"/>
                          </a:rPr>
                          <m:t>5</m:t>
                        </m:r>
                      </m:den>
                    </m:f>
                  </m:oMath>
                </a14:m>
                <a:r>
                  <a:rPr lang="en-US" sz="3000" dirty="0" smtClean="0">
                    <a:latin typeface="Times New Roman" pitchFamily="18" charset="0"/>
                    <a:cs typeface="Times New Roman" pitchFamily="18" charset="0"/>
                  </a:rPr>
                  <a:t>.</a:t>
                </a:r>
                <a:r>
                  <a:rPr lang="en-US" sz="3000" b="1" dirty="0" smtClean="0">
                    <a:latin typeface="Times New Roman" pitchFamily="18" charset="0"/>
                    <a:cs typeface="Times New Roman" pitchFamily="18" charset="0"/>
                  </a:rPr>
                  <a:t>			</a:t>
                </a:r>
                <a:r>
                  <a:rPr lang="en-US" sz="3000" b="1" dirty="0" smtClean="0">
                    <a:solidFill>
                      <a:srgbClr val="0000CC"/>
                    </a:solidFill>
                    <a:latin typeface="Times New Roman" pitchFamily="18" charset="0"/>
                    <a:cs typeface="Times New Roman" pitchFamily="18" charset="0"/>
                  </a:rPr>
                  <a:t>D</a:t>
                </a:r>
                <a:r>
                  <a:rPr lang="en-US" sz="3000" b="1" dirty="0">
                    <a:solidFill>
                      <a:srgbClr val="0000CC"/>
                    </a:solidFill>
                    <a:latin typeface="Times New Roman" pitchFamily="18" charset="0"/>
                    <a:cs typeface="Times New Roman" pitchFamily="18" charset="0"/>
                  </a:rPr>
                  <a:t>.</a:t>
                </a:r>
                <a14:m>
                  <m:oMath xmlns:m="http://schemas.openxmlformats.org/officeDocument/2006/math">
                    <m:f>
                      <m:fPr>
                        <m:ctrlPr>
                          <a:rPr lang="en-US" sz="3000" i="1">
                            <a:latin typeface="Cambria Math"/>
                          </a:rPr>
                        </m:ctrlPr>
                      </m:fPr>
                      <m:num>
                        <m:r>
                          <a:rPr lang="en-US" sz="3000" b="0" i="1" smtClean="0">
                            <a:latin typeface="Cambria Math"/>
                          </a:rPr>
                          <m:t>2</m:t>
                        </m:r>
                      </m:num>
                      <m:den>
                        <m:r>
                          <a:rPr lang="en-US" sz="3000" b="0" i="1" smtClean="0">
                            <a:latin typeface="Cambria Math"/>
                          </a:rPr>
                          <m:t>1</m:t>
                        </m:r>
                        <m:r>
                          <a:rPr lang="en-US" sz="3000" i="1">
                            <a:latin typeface="Cambria Math"/>
                          </a:rPr>
                          <m:t>5</m:t>
                        </m:r>
                      </m:den>
                    </m:f>
                  </m:oMath>
                </a14:m>
                <a:r>
                  <a:rPr lang="en-US" sz="3000" dirty="0">
                    <a:latin typeface="Times New Roman" pitchFamily="18" charset="0"/>
                    <a:cs typeface="Times New Roman" pitchFamily="18" charset="0"/>
                  </a:rPr>
                  <a:t>.</a:t>
                </a:r>
                <a:endParaRPr lang="en-US" sz="3000" b="1" dirty="0" smtClean="0">
                  <a:solidFill>
                    <a:srgbClr val="0000FF"/>
                  </a:solidFill>
                  <a:latin typeface="Times New Roman" pitchFamily="18" charset="0"/>
                  <a:cs typeface="Times New Roman" pitchFamily="18" charset="0"/>
                </a:endParaRPr>
              </a:p>
              <a:p>
                <a:pPr marL="0" lvl="0" indent="0">
                  <a:buNone/>
                </a:pPr>
                <a:r>
                  <a:rPr lang="en-US" sz="3000" b="1" dirty="0" err="1" smtClean="0">
                    <a:solidFill>
                      <a:srgbClr val="0000FF"/>
                    </a:solidFill>
                    <a:latin typeface="Times New Roman" pitchFamily="18" charset="0"/>
                    <a:cs typeface="Times New Roman" pitchFamily="18" charset="0"/>
                  </a:rPr>
                  <a:t>Lời</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giải</a:t>
                </a:r>
                <a:endParaRPr lang="en-US" sz="3000" b="1" dirty="0" smtClean="0">
                  <a:solidFill>
                    <a:srgbClr val="0000FF"/>
                  </a:solidFill>
                  <a:latin typeface="Times New Roman" pitchFamily="18" charset="0"/>
                  <a:cs typeface="Times New Roman" pitchFamily="18" charset="0"/>
                </a:endParaRPr>
              </a:p>
              <a:p>
                <a:pPr marL="0" indent="0">
                  <a:buNone/>
                </a:pPr>
                <a:r>
                  <a:rPr lang="fr-FR" sz="3000" dirty="0" err="1">
                    <a:latin typeface="Times New Roman" pitchFamily="18" charset="0"/>
                    <a:cs typeface="Times New Roman" pitchFamily="18" charset="0"/>
                  </a:rPr>
                  <a:t>Gọi</a:t>
                </a:r>
                <a:r>
                  <a:rPr lang="fr-FR" sz="3000" dirty="0">
                    <a:latin typeface="Times New Roman" pitchFamily="18" charset="0"/>
                    <a:cs typeface="Times New Roman" pitchFamily="18" charset="0"/>
                  </a:rPr>
                  <a:t> X là </a:t>
                </a:r>
                <a:r>
                  <a:rPr lang="fr-FR" sz="3000" dirty="0" err="1">
                    <a:latin typeface="Times New Roman" pitchFamily="18" charset="0"/>
                    <a:cs typeface="Times New Roman" pitchFamily="18" charset="0"/>
                  </a:rPr>
                  <a:t>biến</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cố</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lấy</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được</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cả</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hai</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viên</a:t>
                </a:r>
                <a:r>
                  <a:rPr lang="fr-FR" sz="3000" dirty="0">
                    <a:latin typeface="Times New Roman" pitchFamily="18" charset="0"/>
                    <a:cs typeface="Times New Roman" pitchFamily="18" charset="0"/>
                  </a:rPr>
                  <a:t> bi </a:t>
                </a:r>
                <a:r>
                  <a:rPr lang="fr-FR" sz="3000" dirty="0" err="1">
                    <a:latin typeface="Times New Roman" pitchFamily="18" charset="0"/>
                    <a:cs typeface="Times New Roman" pitchFamily="18" charset="0"/>
                  </a:rPr>
                  <a:t>mang</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số</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chẵn</a:t>
                </a:r>
                <a:r>
                  <a:rPr lang="fr-FR" sz="3000" dirty="0">
                    <a:latin typeface="Times New Roman" pitchFamily="18" charset="0"/>
                    <a:cs typeface="Times New Roman" pitchFamily="18" charset="0"/>
                  </a:rPr>
                  <a:t>. “</a:t>
                </a:r>
                <a:endParaRPr lang="en-US" sz="3000" dirty="0">
                  <a:latin typeface="Times New Roman" pitchFamily="18" charset="0"/>
                  <a:cs typeface="Times New Roman" pitchFamily="18" charset="0"/>
                </a:endParaRPr>
              </a:p>
              <a:p>
                <a:pPr marL="0" indent="0">
                  <a:buNone/>
                </a:pPr>
                <a:r>
                  <a:rPr lang="fr-FR" sz="3000" dirty="0" err="1">
                    <a:latin typeface="Times New Roman" pitchFamily="18" charset="0"/>
                    <a:cs typeface="Times New Roman" pitchFamily="18" charset="0"/>
                  </a:rPr>
                  <a:t>Gọi</a:t>
                </a:r>
                <a:r>
                  <a:rPr lang="fr-FR" sz="3000" dirty="0">
                    <a:latin typeface="Times New Roman" pitchFamily="18" charset="0"/>
                    <a:cs typeface="Times New Roman" pitchFamily="18" charset="0"/>
                  </a:rPr>
                  <a:t> A là </a:t>
                </a:r>
                <a:r>
                  <a:rPr lang="fr-FR" sz="3000" dirty="0" err="1">
                    <a:latin typeface="Times New Roman" pitchFamily="18" charset="0"/>
                    <a:cs typeface="Times New Roman" pitchFamily="18" charset="0"/>
                  </a:rPr>
                  <a:t>biến</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cố</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lấy</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được</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viên</a:t>
                </a:r>
                <a:r>
                  <a:rPr lang="fr-FR" sz="3000" dirty="0">
                    <a:latin typeface="Times New Roman" pitchFamily="18" charset="0"/>
                    <a:cs typeface="Times New Roman" pitchFamily="18" charset="0"/>
                  </a:rPr>
                  <a:t> bi </a:t>
                </a:r>
                <a:r>
                  <a:rPr lang="fr-FR" sz="3000" dirty="0" err="1">
                    <a:latin typeface="Times New Roman" pitchFamily="18" charset="0"/>
                    <a:cs typeface="Times New Roman" pitchFamily="18" charset="0"/>
                  </a:rPr>
                  <a:t>mang</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số</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chẵn</a:t>
                </a:r>
                <a:r>
                  <a:rPr lang="fr-FR" sz="3000" dirty="0">
                    <a:latin typeface="Times New Roman" pitchFamily="18" charset="0"/>
                    <a:cs typeface="Times New Roman" pitchFamily="18" charset="0"/>
                  </a:rPr>
                  <a:t> ở </a:t>
                </a:r>
                <a:r>
                  <a:rPr lang="fr-FR" sz="3000" dirty="0" err="1">
                    <a:latin typeface="Times New Roman" pitchFamily="18" charset="0"/>
                    <a:cs typeface="Times New Roman" pitchFamily="18" charset="0"/>
                  </a:rPr>
                  <a:t>hộp</a:t>
                </a:r>
                <a:r>
                  <a:rPr lang="fr-FR" sz="3000" dirty="0">
                    <a:latin typeface="Times New Roman" pitchFamily="18" charset="0"/>
                    <a:cs typeface="Times New Roman" pitchFamily="18" charset="0"/>
                  </a:rPr>
                  <a:t> I “ =&gt;</a:t>
                </a:r>
                <a14:m>
                  <m:oMath xmlns:m="http://schemas.openxmlformats.org/officeDocument/2006/math">
                    <m:r>
                      <a:rPr lang="en-US" sz="3000" i="1">
                        <a:latin typeface="Cambria Math"/>
                      </a:rPr>
                      <m:t>𝑃</m:t>
                    </m:r>
                    <m:d>
                      <m:dPr>
                        <m:ctrlPr>
                          <a:rPr lang="en-US" sz="3000" i="1">
                            <a:latin typeface="Cambria Math"/>
                          </a:rPr>
                        </m:ctrlPr>
                      </m:dPr>
                      <m:e>
                        <m:r>
                          <a:rPr lang="en-US" sz="3000" i="1">
                            <a:latin typeface="Cambria Math"/>
                          </a:rPr>
                          <m:t>𝐴</m:t>
                        </m:r>
                      </m:e>
                    </m:d>
                    <m:r>
                      <a:rPr lang="fr-FR" sz="3000" i="1">
                        <a:latin typeface="Cambria Math"/>
                      </a:rPr>
                      <m:t>=</m:t>
                    </m:r>
                    <m:f>
                      <m:fPr>
                        <m:ctrlPr>
                          <a:rPr lang="en-US" sz="3000" i="1">
                            <a:latin typeface="Cambria Math"/>
                          </a:rPr>
                        </m:ctrlPr>
                      </m:fPr>
                      <m:num>
                        <m:sSubSup>
                          <m:sSubSupPr>
                            <m:ctrlPr>
                              <a:rPr lang="en-US" sz="3000" i="1">
                                <a:latin typeface="Cambria Math"/>
                              </a:rPr>
                            </m:ctrlPr>
                          </m:sSubSupPr>
                          <m:e>
                            <m:r>
                              <a:rPr lang="en-US" sz="3000" i="1">
                                <a:latin typeface="Cambria Math"/>
                              </a:rPr>
                              <m:t>𝐶</m:t>
                            </m:r>
                          </m:e>
                          <m:sub>
                            <m:r>
                              <a:rPr lang="fr-FR" sz="3000" i="1">
                                <a:latin typeface="Cambria Math"/>
                              </a:rPr>
                              <m:t>4</m:t>
                            </m:r>
                          </m:sub>
                          <m:sup>
                            <m:r>
                              <a:rPr lang="fr-FR" sz="3000" i="1">
                                <a:latin typeface="Cambria Math"/>
                              </a:rPr>
                              <m:t>1</m:t>
                            </m:r>
                          </m:sup>
                        </m:sSubSup>
                      </m:num>
                      <m:den>
                        <m:sSubSup>
                          <m:sSubSupPr>
                            <m:ctrlPr>
                              <a:rPr lang="en-US" sz="3000" i="1">
                                <a:latin typeface="Cambria Math"/>
                              </a:rPr>
                            </m:ctrlPr>
                          </m:sSubSupPr>
                          <m:e>
                            <m:r>
                              <a:rPr lang="en-US" sz="3000" i="1">
                                <a:latin typeface="Cambria Math"/>
                              </a:rPr>
                              <m:t>𝐶</m:t>
                            </m:r>
                          </m:e>
                          <m:sub>
                            <m:r>
                              <a:rPr lang="fr-FR" sz="3000" i="1">
                                <a:latin typeface="Cambria Math"/>
                              </a:rPr>
                              <m:t>9</m:t>
                            </m:r>
                          </m:sub>
                          <m:sup>
                            <m:r>
                              <a:rPr lang="fr-FR" sz="3000" i="1">
                                <a:latin typeface="Cambria Math"/>
                              </a:rPr>
                              <m:t>1</m:t>
                            </m:r>
                          </m:sup>
                        </m:sSubSup>
                      </m:den>
                    </m:f>
                    <m:r>
                      <a:rPr lang="fr-FR" sz="3000" i="1">
                        <a:latin typeface="Cambria Math"/>
                      </a:rPr>
                      <m:t>=</m:t>
                    </m:r>
                    <m:f>
                      <m:fPr>
                        <m:ctrlPr>
                          <a:rPr lang="en-US" sz="3000" i="1">
                            <a:latin typeface="Cambria Math"/>
                          </a:rPr>
                        </m:ctrlPr>
                      </m:fPr>
                      <m:num>
                        <m:r>
                          <a:rPr lang="fr-FR" sz="3000" i="1">
                            <a:latin typeface="Cambria Math"/>
                          </a:rPr>
                          <m:t>4</m:t>
                        </m:r>
                      </m:num>
                      <m:den>
                        <m:r>
                          <a:rPr lang="fr-FR" sz="3000" i="1">
                            <a:latin typeface="Cambria Math"/>
                          </a:rPr>
                          <m:t>9</m:t>
                        </m:r>
                      </m:den>
                    </m:f>
                    <m:r>
                      <a:rPr lang="fr-FR" sz="3000" i="1">
                        <a:latin typeface="Cambria Math"/>
                      </a:rPr>
                      <m:t>.</m:t>
                    </m:r>
                  </m:oMath>
                </a14:m>
                <a:endParaRPr lang="en-US" sz="3000" dirty="0">
                  <a:latin typeface="Times New Roman" pitchFamily="18" charset="0"/>
                  <a:cs typeface="Times New Roman" pitchFamily="18" charset="0"/>
                </a:endParaRPr>
              </a:p>
              <a:p>
                <a:pPr marL="0" indent="0">
                  <a:buNone/>
                </a:pPr>
                <a:r>
                  <a:rPr lang="fr-FR" sz="3000" dirty="0" err="1">
                    <a:latin typeface="Times New Roman" pitchFamily="18" charset="0"/>
                    <a:cs typeface="Times New Roman" pitchFamily="18" charset="0"/>
                  </a:rPr>
                  <a:t>Gọi</a:t>
                </a:r>
                <a:r>
                  <a:rPr lang="fr-FR" sz="3000" dirty="0">
                    <a:latin typeface="Times New Roman" pitchFamily="18" charset="0"/>
                    <a:cs typeface="Times New Roman" pitchFamily="18" charset="0"/>
                  </a:rPr>
                  <a:t> B là </a:t>
                </a:r>
                <a:r>
                  <a:rPr lang="fr-FR" sz="3000" dirty="0" err="1">
                    <a:latin typeface="Times New Roman" pitchFamily="18" charset="0"/>
                    <a:cs typeface="Times New Roman" pitchFamily="18" charset="0"/>
                  </a:rPr>
                  <a:t>biến</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cố</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lấy</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được</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viên</a:t>
                </a:r>
                <a:r>
                  <a:rPr lang="fr-FR" sz="3000" dirty="0">
                    <a:latin typeface="Times New Roman" pitchFamily="18" charset="0"/>
                    <a:cs typeface="Times New Roman" pitchFamily="18" charset="0"/>
                  </a:rPr>
                  <a:t> bi </a:t>
                </a:r>
                <a:r>
                  <a:rPr lang="fr-FR" sz="3000" dirty="0" err="1">
                    <a:latin typeface="Times New Roman" pitchFamily="18" charset="0"/>
                    <a:cs typeface="Times New Roman" pitchFamily="18" charset="0"/>
                  </a:rPr>
                  <a:t>mang</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số</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chẵn</a:t>
                </a:r>
                <a:r>
                  <a:rPr lang="fr-FR" sz="3000" dirty="0">
                    <a:latin typeface="Times New Roman" pitchFamily="18" charset="0"/>
                    <a:cs typeface="Times New Roman" pitchFamily="18" charset="0"/>
                  </a:rPr>
                  <a:t> ở </a:t>
                </a:r>
                <a:r>
                  <a:rPr lang="fr-FR" sz="3000" dirty="0" err="1">
                    <a:latin typeface="Times New Roman" pitchFamily="18" charset="0"/>
                    <a:cs typeface="Times New Roman" pitchFamily="18" charset="0"/>
                  </a:rPr>
                  <a:t>hộp</a:t>
                </a:r>
                <a:r>
                  <a:rPr lang="fr-FR" sz="3000" dirty="0">
                    <a:latin typeface="Times New Roman" pitchFamily="18" charset="0"/>
                    <a:cs typeface="Times New Roman" pitchFamily="18" charset="0"/>
                  </a:rPr>
                  <a:t> II “</a:t>
                </a:r>
                <a14:m>
                  <m:oMath xmlns:m="http://schemas.openxmlformats.org/officeDocument/2006/math">
                    <m:r>
                      <a:rPr lang="en-US" sz="3000" i="1">
                        <a:latin typeface="Cambria Math"/>
                      </a:rPr>
                      <m:t>𝑃</m:t>
                    </m:r>
                    <m:d>
                      <m:dPr>
                        <m:ctrlPr>
                          <a:rPr lang="en-US" sz="3000" i="1">
                            <a:latin typeface="Cambria Math"/>
                          </a:rPr>
                        </m:ctrlPr>
                      </m:dPr>
                      <m:e>
                        <m:r>
                          <a:rPr lang="en-US" sz="3000" i="1">
                            <a:latin typeface="Cambria Math"/>
                          </a:rPr>
                          <m:t>𝐵</m:t>
                        </m:r>
                      </m:e>
                    </m:d>
                    <m:r>
                      <a:rPr lang="fr-FR" sz="3000" i="1">
                        <a:latin typeface="Cambria Math"/>
                      </a:rPr>
                      <m:t>=</m:t>
                    </m:r>
                    <m:f>
                      <m:fPr>
                        <m:ctrlPr>
                          <a:rPr lang="en-US" sz="3000" i="1">
                            <a:latin typeface="Cambria Math"/>
                          </a:rPr>
                        </m:ctrlPr>
                      </m:fPr>
                      <m:num>
                        <m:r>
                          <a:rPr lang="fr-FR" sz="3000" i="1">
                            <a:latin typeface="Cambria Math"/>
                          </a:rPr>
                          <m:t>3</m:t>
                        </m:r>
                      </m:num>
                      <m:den>
                        <m:r>
                          <a:rPr lang="fr-FR" sz="3000" i="1">
                            <a:latin typeface="Cambria Math"/>
                          </a:rPr>
                          <m:t>10</m:t>
                        </m:r>
                      </m:den>
                    </m:f>
                    <m:r>
                      <a:rPr lang="fr-FR" sz="3000" i="1">
                        <a:latin typeface="Cambria Math"/>
                      </a:rPr>
                      <m:t>.</m:t>
                    </m:r>
                  </m:oMath>
                </a14:m>
                <a:endParaRPr lang="en-US" sz="3000" dirty="0">
                  <a:latin typeface="Times New Roman" pitchFamily="18" charset="0"/>
                  <a:cs typeface="Times New Roman" pitchFamily="18" charset="0"/>
                </a:endParaRPr>
              </a:p>
              <a:p>
                <a:pPr marL="0" indent="0">
                  <a:buNone/>
                </a:pPr>
                <a:r>
                  <a:rPr lang="fr-FR" sz="3000" dirty="0">
                    <a:latin typeface="Times New Roman" pitchFamily="18" charset="0"/>
                    <a:cs typeface="Times New Roman" pitchFamily="18" charset="0"/>
                  </a:rPr>
                  <a:t>Ta </a:t>
                </a:r>
                <a:r>
                  <a:rPr lang="fr-FR" sz="3000" dirty="0" err="1">
                    <a:latin typeface="Times New Roman" pitchFamily="18" charset="0"/>
                    <a:cs typeface="Times New Roman" pitchFamily="18" charset="0"/>
                  </a:rPr>
                  <a:t>thấy</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biến</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cố</a:t>
                </a:r>
                <a:r>
                  <a:rPr lang="fr-FR" sz="3000" dirty="0">
                    <a:latin typeface="Times New Roman" pitchFamily="18" charset="0"/>
                    <a:cs typeface="Times New Roman" pitchFamily="18" charset="0"/>
                  </a:rPr>
                  <a:t> A, B là 2 </a:t>
                </a:r>
                <a:r>
                  <a:rPr lang="fr-FR" sz="3000" dirty="0" err="1">
                    <a:latin typeface="Times New Roman" pitchFamily="18" charset="0"/>
                    <a:cs typeface="Times New Roman" pitchFamily="18" charset="0"/>
                  </a:rPr>
                  <a:t>biến</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cố</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độc</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lập</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nhau</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theo</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công</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thức</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nhân</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xác</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suất</a:t>
                </a:r>
                <a:r>
                  <a:rPr lang="fr-FR" sz="3000" dirty="0">
                    <a:latin typeface="Times New Roman" pitchFamily="18" charset="0"/>
                    <a:cs typeface="Times New Roman" pitchFamily="18" charset="0"/>
                  </a:rPr>
                  <a:t> ta </a:t>
                </a:r>
                <a:r>
                  <a:rPr lang="fr-FR" sz="3000" dirty="0" err="1">
                    <a:latin typeface="Times New Roman" pitchFamily="18" charset="0"/>
                    <a:cs typeface="Times New Roman" pitchFamily="18" charset="0"/>
                  </a:rPr>
                  <a:t>có</a:t>
                </a:r>
                <a:r>
                  <a:rPr lang="fr-FR" sz="3000"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n-US" sz="3000" i="1">
                          <a:latin typeface="Cambria Math"/>
                        </a:rPr>
                        <m:t>𝑃</m:t>
                      </m:r>
                      <m:d>
                        <m:dPr>
                          <m:ctrlPr>
                            <a:rPr lang="en-US" sz="3000" i="1">
                              <a:latin typeface="Cambria Math"/>
                            </a:rPr>
                          </m:ctrlPr>
                        </m:dPr>
                        <m:e>
                          <m:r>
                            <a:rPr lang="en-US" sz="3000" i="1">
                              <a:latin typeface="Cambria Math"/>
                            </a:rPr>
                            <m:t>𝑋</m:t>
                          </m:r>
                        </m:e>
                      </m:d>
                      <m:r>
                        <a:rPr lang="en-US" sz="3000" i="1">
                          <a:latin typeface="Cambria Math"/>
                        </a:rPr>
                        <m:t>=</m:t>
                      </m:r>
                      <m:r>
                        <a:rPr lang="en-US" sz="3000" i="1">
                          <a:latin typeface="Cambria Math"/>
                        </a:rPr>
                        <m:t>𝑃</m:t>
                      </m:r>
                      <m:d>
                        <m:dPr>
                          <m:ctrlPr>
                            <a:rPr lang="en-US" sz="3000" i="1">
                              <a:latin typeface="Cambria Math"/>
                            </a:rPr>
                          </m:ctrlPr>
                        </m:dPr>
                        <m:e>
                          <m:r>
                            <a:rPr lang="en-US" sz="3000" i="1">
                              <a:latin typeface="Cambria Math"/>
                            </a:rPr>
                            <m:t>𝐴</m:t>
                          </m:r>
                          <m:r>
                            <a:rPr lang="en-US" sz="3000" i="1">
                              <a:latin typeface="Cambria Math"/>
                            </a:rPr>
                            <m:t>.</m:t>
                          </m:r>
                          <m:r>
                            <a:rPr lang="en-US" sz="3000" i="1">
                              <a:latin typeface="Cambria Math"/>
                            </a:rPr>
                            <m:t>𝐵</m:t>
                          </m:r>
                        </m:e>
                      </m:d>
                      <m:r>
                        <a:rPr lang="en-US" sz="3000" i="1">
                          <a:latin typeface="Cambria Math"/>
                        </a:rPr>
                        <m:t>=</m:t>
                      </m:r>
                      <m:r>
                        <a:rPr lang="en-US" sz="3000" i="1">
                          <a:latin typeface="Cambria Math"/>
                        </a:rPr>
                        <m:t>𝑃</m:t>
                      </m:r>
                      <m:d>
                        <m:dPr>
                          <m:ctrlPr>
                            <a:rPr lang="en-US" sz="3000" i="1">
                              <a:latin typeface="Cambria Math"/>
                            </a:rPr>
                          </m:ctrlPr>
                        </m:dPr>
                        <m:e>
                          <m:r>
                            <a:rPr lang="en-US" sz="3000" i="1">
                              <a:latin typeface="Cambria Math"/>
                            </a:rPr>
                            <m:t>𝐴</m:t>
                          </m:r>
                        </m:e>
                      </m:d>
                      <m:r>
                        <a:rPr lang="en-US" sz="3000" i="1">
                          <a:latin typeface="Cambria Math"/>
                        </a:rPr>
                        <m:t>.</m:t>
                      </m:r>
                      <m:r>
                        <a:rPr lang="en-US" sz="3000" i="1">
                          <a:latin typeface="Cambria Math"/>
                        </a:rPr>
                        <m:t>𝑃</m:t>
                      </m:r>
                      <m:d>
                        <m:dPr>
                          <m:ctrlPr>
                            <a:rPr lang="en-US" sz="3000" i="1">
                              <a:latin typeface="Cambria Math"/>
                            </a:rPr>
                          </m:ctrlPr>
                        </m:dPr>
                        <m:e>
                          <m:r>
                            <a:rPr lang="en-US" sz="3000" i="1">
                              <a:latin typeface="Cambria Math"/>
                            </a:rPr>
                            <m:t>𝐵</m:t>
                          </m:r>
                        </m:e>
                      </m:d>
                      <m:r>
                        <a:rPr lang="en-US" sz="3000" i="1">
                          <a:latin typeface="Cambria Math"/>
                        </a:rPr>
                        <m:t>=</m:t>
                      </m:r>
                      <m:f>
                        <m:fPr>
                          <m:ctrlPr>
                            <a:rPr lang="en-US" sz="3000" i="1">
                              <a:latin typeface="Cambria Math"/>
                            </a:rPr>
                          </m:ctrlPr>
                        </m:fPr>
                        <m:num>
                          <m:r>
                            <a:rPr lang="en-US" sz="3000" i="1">
                              <a:latin typeface="Cambria Math"/>
                            </a:rPr>
                            <m:t>4</m:t>
                          </m:r>
                        </m:num>
                        <m:den>
                          <m:r>
                            <a:rPr lang="en-US" sz="3000" i="1">
                              <a:latin typeface="Cambria Math"/>
                            </a:rPr>
                            <m:t>9</m:t>
                          </m:r>
                        </m:den>
                      </m:f>
                      <m:r>
                        <a:rPr lang="en-US" sz="3000" i="1">
                          <a:latin typeface="Cambria Math"/>
                        </a:rPr>
                        <m:t>.</m:t>
                      </m:r>
                      <m:f>
                        <m:fPr>
                          <m:ctrlPr>
                            <a:rPr lang="en-US" sz="3000" i="1">
                              <a:latin typeface="Cambria Math"/>
                            </a:rPr>
                          </m:ctrlPr>
                        </m:fPr>
                        <m:num>
                          <m:r>
                            <a:rPr lang="en-US" sz="3000" i="1">
                              <a:latin typeface="Cambria Math"/>
                            </a:rPr>
                            <m:t>3</m:t>
                          </m:r>
                        </m:num>
                        <m:den>
                          <m:r>
                            <a:rPr lang="en-US" sz="3000" i="1">
                              <a:latin typeface="Cambria Math"/>
                            </a:rPr>
                            <m:t>10</m:t>
                          </m:r>
                        </m:den>
                      </m:f>
                      <m:r>
                        <a:rPr lang="en-US" sz="3000" i="1">
                          <a:latin typeface="Cambria Math"/>
                        </a:rPr>
                        <m:t>=</m:t>
                      </m:r>
                      <m:f>
                        <m:fPr>
                          <m:ctrlPr>
                            <a:rPr lang="en-US" sz="3000" i="1">
                              <a:latin typeface="Cambria Math"/>
                            </a:rPr>
                          </m:ctrlPr>
                        </m:fPr>
                        <m:num>
                          <m:r>
                            <a:rPr lang="en-US" sz="3000" i="1">
                              <a:latin typeface="Cambria Math"/>
                            </a:rPr>
                            <m:t>1</m:t>
                          </m:r>
                        </m:num>
                        <m:den>
                          <m:r>
                            <a:rPr lang="en-US" sz="3000" i="1">
                              <a:latin typeface="Cambria Math"/>
                            </a:rPr>
                            <m:t>15</m:t>
                          </m:r>
                        </m:den>
                      </m:f>
                      <m:r>
                        <a:rPr lang="en-US" sz="3000" i="1">
                          <a:latin typeface="Cambria Math"/>
                        </a:rPr>
                        <m:t>.</m:t>
                      </m:r>
                    </m:oMath>
                  </m:oMathPara>
                </a14:m>
                <a:endParaRPr lang="en-US" sz="3000" dirty="0">
                  <a:latin typeface="Times New Roman" pitchFamily="18" charset="0"/>
                  <a:cs typeface="Times New Roman" pitchFamily="18" charset="0"/>
                </a:endParaRPr>
              </a:p>
              <a:p>
                <a:pPr marL="0" indent="0">
                  <a:buNone/>
                </a:pPr>
                <a:endParaRPr lang="en-US" sz="3000" dirty="0">
                  <a:latin typeface="Times New Roman" pitchFamily="18" charset="0"/>
                  <a:cs typeface="Times New Roman" pitchFamily="18" charset="0"/>
                </a:endParaRPr>
              </a:p>
              <a:p>
                <a:pPr marL="0" indent="0">
                  <a:buNone/>
                </a:pPr>
                <a:endParaRPr lang="en-US" sz="3000" dirty="0">
                  <a:latin typeface="Times New Roman" pitchFamily="18" charset="0"/>
                  <a:cs typeface="Times New Roman" pitchFamily="18" charset="0"/>
                </a:endParaRPr>
              </a:p>
              <a:p>
                <a:endParaRPr lang="en-US" sz="3000" dirty="0">
                  <a:latin typeface="Times New Roman" pitchFamily="18" charset="0"/>
                  <a:cs typeface="Times New Roman" pitchFamily="18" charset="0"/>
                </a:endParaRPr>
              </a:p>
              <a:p>
                <a:pPr marL="0" lvl="0" indent="0">
                  <a:buNone/>
                </a:pPr>
                <a:endParaRPr lang="en-US" sz="3000" b="0" i="0" u="none" strike="noStrike" baseline="0" dirty="0">
                  <a:solidFill>
                    <a:srgbClr val="000000"/>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 xmlns:a16="http://schemas.microsoft.com/office/drawing/2014/main"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0" y="76200"/>
                <a:ext cx="12192000" cy="7581900"/>
              </a:xfrm>
              <a:blipFill rotWithShape="1">
                <a:blip r:embed="rId2"/>
                <a:stretch>
                  <a:fillRect l="-1150" t="-1609" r="-1150"/>
                </a:stretch>
              </a:blipFill>
            </p:spPr>
            <p:txBody>
              <a:bodyPr/>
              <a:lstStyle/>
              <a:p>
                <a:r>
                  <a:rPr lang="en-US">
                    <a:noFill/>
                  </a:rPr>
                  <a:t> </a:t>
                </a:r>
              </a:p>
            </p:txBody>
          </p:sp>
        </mc:Fallback>
      </mc:AlternateContent>
      <p:sp>
        <p:nvSpPr>
          <p:cNvPr id="4" name="Oval 3"/>
          <p:cNvSpPr/>
          <p:nvPr/>
        </p:nvSpPr>
        <p:spPr>
          <a:xfrm>
            <a:off x="997485" y="173792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4"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02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xmlns="" id="{443E7128-81FF-4191-A928-655237246425}"/>
                  </a:ext>
                </a:extLst>
              </p:cNvPr>
              <p:cNvSpPr>
                <a:spLocks noGrp="1"/>
              </p:cNvSpPr>
              <p:nvPr>
                <p:ph type="body" idx="1"/>
              </p:nvPr>
            </p:nvSpPr>
            <p:spPr>
              <a:xfrm>
                <a:off x="211898" y="0"/>
                <a:ext cx="11980102" cy="7581900"/>
              </a:xfrm>
            </p:spPr>
            <p:txBody>
              <a:bodyPr>
                <a:noAutofit/>
              </a:bodyPr>
              <a:lstStyle/>
              <a:p>
                <a:pPr marL="0" lvl="0" indent="0" algn="just">
                  <a:buNone/>
                </a:pPr>
                <a:r>
                  <a:rPr lang="en-US" sz="3200" b="1" dirty="0" smtClean="0">
                    <a:solidFill>
                      <a:srgbClr val="0000FF"/>
                    </a:solidFill>
                    <a:latin typeface="Times New Roman" pitchFamily="18" charset="0"/>
                    <a:cs typeface="Times New Roman" pitchFamily="18" charset="0"/>
                  </a:rPr>
                  <a:t>Câu</a:t>
                </a:r>
                <a:r>
                  <a:rPr lang="en-US" sz="3200" b="1" dirty="0">
                    <a:solidFill>
                      <a:srgbClr val="0000FF"/>
                    </a:solidFill>
                    <a:latin typeface="Times New Roman" pitchFamily="18" charset="0"/>
                    <a:cs typeface="Times New Roman" pitchFamily="18" charset="0"/>
                  </a:rPr>
                  <a:t> 15: </a:t>
                </a:r>
                <a:r>
                  <a:rPr lang="en-US" sz="3200" dirty="0" err="1">
                    <a:latin typeface="Cambria Math"/>
                  </a:rPr>
                  <a:t>Trong</a:t>
                </a:r>
                <a:r>
                  <a:rPr lang="en-US" sz="3200" dirty="0">
                    <a:latin typeface="Cambria Math"/>
                  </a:rPr>
                  <a:t> </a:t>
                </a:r>
                <a:r>
                  <a:rPr lang="en-US" sz="3200" dirty="0" err="1">
                    <a:latin typeface="Cambria Math"/>
                  </a:rPr>
                  <a:t>một</a:t>
                </a:r>
                <a:r>
                  <a:rPr lang="en-US" sz="3200" dirty="0">
                    <a:latin typeface="Cambria Math"/>
                  </a:rPr>
                  <a:t> </a:t>
                </a:r>
                <a:r>
                  <a:rPr lang="en-US" sz="3200" dirty="0" err="1">
                    <a:latin typeface="Cambria Math"/>
                  </a:rPr>
                  <a:t>bình</a:t>
                </a:r>
                <a:r>
                  <a:rPr lang="en-US" sz="3200" dirty="0">
                    <a:latin typeface="Cambria Math"/>
                  </a:rPr>
                  <a:t> </a:t>
                </a:r>
                <a:r>
                  <a:rPr lang="en-US" sz="3200" dirty="0" err="1">
                    <a:latin typeface="Cambria Math"/>
                  </a:rPr>
                  <a:t>có</a:t>
                </a:r>
                <a:r>
                  <a:rPr lang="en-US" sz="3200" dirty="0">
                    <a:latin typeface="Cambria Math"/>
                  </a:rPr>
                  <a:t> 2 </a:t>
                </a:r>
                <a:r>
                  <a:rPr lang="en-US" sz="3200" dirty="0" err="1">
                    <a:latin typeface="Cambria Math"/>
                  </a:rPr>
                  <a:t>viên</a:t>
                </a:r>
                <a:r>
                  <a:rPr lang="en-US" sz="3200" dirty="0">
                    <a:latin typeface="Cambria Math"/>
                  </a:rPr>
                  <a:t> bi </a:t>
                </a:r>
                <a:r>
                  <a:rPr lang="en-US" sz="3200" dirty="0" err="1">
                    <a:latin typeface="Cambria Math"/>
                  </a:rPr>
                  <a:t>trắng</a:t>
                </a:r>
                <a:r>
                  <a:rPr lang="en-US" sz="3200" dirty="0">
                    <a:latin typeface="Cambria Math"/>
                  </a:rPr>
                  <a:t> </a:t>
                </a:r>
                <a:r>
                  <a:rPr lang="en-US" sz="3200" dirty="0" err="1">
                    <a:latin typeface="Cambria Math"/>
                  </a:rPr>
                  <a:t>và</a:t>
                </a:r>
                <a:r>
                  <a:rPr lang="en-US" sz="3200" dirty="0">
                    <a:latin typeface="Cambria Math"/>
                  </a:rPr>
                  <a:t> 8 </a:t>
                </a:r>
                <a:r>
                  <a:rPr lang="en-US" sz="3200" dirty="0" err="1">
                    <a:latin typeface="Cambria Math"/>
                  </a:rPr>
                  <a:t>viên</a:t>
                </a:r>
                <a:r>
                  <a:rPr lang="en-US" sz="3200" dirty="0">
                    <a:latin typeface="Cambria Math"/>
                  </a:rPr>
                  <a:t> bi </a:t>
                </a:r>
                <a:r>
                  <a:rPr lang="en-US" sz="3200" dirty="0" err="1">
                    <a:latin typeface="Cambria Math"/>
                  </a:rPr>
                  <a:t>đen</a:t>
                </a:r>
                <a:r>
                  <a:rPr lang="en-US" sz="3200" dirty="0">
                    <a:latin typeface="Cambria Math"/>
                  </a:rPr>
                  <a:t>. </a:t>
                </a:r>
                <a:r>
                  <a:rPr lang="en-US" sz="3200" dirty="0" err="1">
                    <a:latin typeface="Cambria Math"/>
                  </a:rPr>
                  <a:t>Người</a:t>
                </a:r>
                <a:r>
                  <a:rPr lang="en-US" sz="3200" dirty="0">
                    <a:latin typeface="Cambria Math"/>
                  </a:rPr>
                  <a:t> ta </a:t>
                </a:r>
                <a:r>
                  <a:rPr lang="en-US" sz="3200" dirty="0" err="1">
                    <a:latin typeface="Cambria Math"/>
                  </a:rPr>
                  <a:t>bốc</a:t>
                </a:r>
                <a:r>
                  <a:rPr lang="en-US" sz="3200" dirty="0">
                    <a:latin typeface="Cambria Math"/>
                  </a:rPr>
                  <a:t> 2 </a:t>
                </a:r>
                <a:r>
                  <a:rPr lang="en-US" sz="3200" dirty="0" err="1">
                    <a:latin typeface="Cambria Math"/>
                  </a:rPr>
                  <a:t>viên</a:t>
                </a:r>
                <a:r>
                  <a:rPr lang="en-US" sz="3200" dirty="0">
                    <a:latin typeface="Cambria Math"/>
                  </a:rPr>
                  <a:t> bi </a:t>
                </a:r>
                <a:r>
                  <a:rPr lang="en-US" sz="3200" dirty="0" err="1">
                    <a:latin typeface="Cambria Math"/>
                  </a:rPr>
                  <a:t>bỏ</a:t>
                </a:r>
                <a:r>
                  <a:rPr lang="en-US" sz="3200" dirty="0">
                    <a:latin typeface="Cambria Math"/>
                  </a:rPr>
                  <a:t> </a:t>
                </a:r>
                <a:r>
                  <a:rPr lang="en-US" sz="3200" dirty="0" err="1">
                    <a:latin typeface="Cambria Math"/>
                  </a:rPr>
                  <a:t>ra</a:t>
                </a:r>
                <a:r>
                  <a:rPr lang="en-US" sz="3200" dirty="0">
                    <a:latin typeface="Cambria Math"/>
                  </a:rPr>
                  <a:t> </a:t>
                </a:r>
                <a:r>
                  <a:rPr lang="en-US" sz="3200" dirty="0" err="1">
                    <a:latin typeface="Cambria Math"/>
                  </a:rPr>
                  <a:t>ngoài</a:t>
                </a:r>
                <a:r>
                  <a:rPr lang="en-US" sz="3200" dirty="0">
                    <a:latin typeface="Cambria Math"/>
                  </a:rPr>
                  <a:t> </a:t>
                </a:r>
                <a:r>
                  <a:rPr lang="en-US" sz="3200" dirty="0" err="1">
                    <a:latin typeface="Cambria Math"/>
                  </a:rPr>
                  <a:t>rồi</a:t>
                </a:r>
                <a:r>
                  <a:rPr lang="en-US" sz="3200" dirty="0">
                    <a:latin typeface="Cambria Math"/>
                  </a:rPr>
                  <a:t> </a:t>
                </a:r>
                <a:r>
                  <a:rPr lang="en-US" sz="3200" dirty="0" err="1">
                    <a:latin typeface="Cambria Math"/>
                  </a:rPr>
                  <a:t>bốc</a:t>
                </a:r>
                <a:r>
                  <a:rPr lang="en-US" sz="3200" dirty="0">
                    <a:latin typeface="Cambria Math"/>
                  </a:rPr>
                  <a:t> </a:t>
                </a:r>
                <a:r>
                  <a:rPr lang="en-US" sz="3200" dirty="0" err="1">
                    <a:latin typeface="Cambria Math"/>
                  </a:rPr>
                  <a:t>tiếp</a:t>
                </a:r>
                <a:r>
                  <a:rPr lang="en-US" sz="3200" dirty="0">
                    <a:latin typeface="Cambria Math"/>
                  </a:rPr>
                  <a:t> </a:t>
                </a:r>
                <a:r>
                  <a:rPr lang="en-US" sz="3200" dirty="0" err="1">
                    <a:latin typeface="Cambria Math"/>
                  </a:rPr>
                  <a:t>một</a:t>
                </a:r>
                <a:r>
                  <a:rPr lang="en-US" sz="3200" dirty="0">
                    <a:latin typeface="Cambria Math"/>
                  </a:rPr>
                  <a:t> </a:t>
                </a:r>
                <a:r>
                  <a:rPr lang="en-US" sz="3200" dirty="0" err="1">
                    <a:latin typeface="Cambria Math"/>
                  </a:rPr>
                  <a:t>viên</a:t>
                </a:r>
                <a:r>
                  <a:rPr lang="en-US" sz="3200" dirty="0">
                    <a:latin typeface="Cambria Math"/>
                  </a:rPr>
                  <a:t> bi </a:t>
                </a:r>
                <a:r>
                  <a:rPr lang="en-US" sz="3200" dirty="0" err="1">
                    <a:latin typeface="Cambria Math"/>
                  </a:rPr>
                  <a:t>thứ</a:t>
                </a:r>
                <a:r>
                  <a:rPr lang="en-US" sz="3200" dirty="0">
                    <a:latin typeface="Cambria Math"/>
                  </a:rPr>
                  <a:t> </a:t>
                </a:r>
                <a:r>
                  <a:rPr lang="en-US" sz="3200" dirty="0" err="1">
                    <a:latin typeface="Cambria Math"/>
                  </a:rPr>
                  <a:t>ba</a:t>
                </a:r>
                <a:r>
                  <a:rPr lang="en-US" sz="3200" dirty="0">
                    <a:latin typeface="Cambria Math"/>
                  </a:rPr>
                  <a:t>. </a:t>
                </a:r>
                <a:r>
                  <a:rPr lang="en-US" sz="3200" dirty="0" err="1">
                    <a:latin typeface="Cambria Math"/>
                  </a:rPr>
                  <a:t>Tính</a:t>
                </a:r>
                <a:r>
                  <a:rPr lang="en-US" sz="3200" dirty="0">
                    <a:latin typeface="Cambria Math"/>
                  </a:rPr>
                  <a:t> </a:t>
                </a:r>
                <a:r>
                  <a:rPr lang="en-US" sz="3200" dirty="0" err="1">
                    <a:latin typeface="Cambria Math"/>
                  </a:rPr>
                  <a:t>xác</a:t>
                </a:r>
                <a:r>
                  <a:rPr lang="en-US" sz="3200" dirty="0">
                    <a:latin typeface="Cambria Math"/>
                  </a:rPr>
                  <a:t> </a:t>
                </a:r>
                <a:r>
                  <a:rPr lang="en-US" sz="3200" dirty="0" err="1">
                    <a:latin typeface="Cambria Math"/>
                  </a:rPr>
                  <a:t>suất</a:t>
                </a:r>
                <a:r>
                  <a:rPr lang="en-US" sz="3200" dirty="0">
                    <a:latin typeface="Cambria Math"/>
                  </a:rPr>
                  <a:t> </a:t>
                </a:r>
                <a:r>
                  <a:rPr lang="en-US" sz="3200" dirty="0" err="1">
                    <a:latin typeface="Cambria Math"/>
                  </a:rPr>
                  <a:t>để</a:t>
                </a:r>
                <a:r>
                  <a:rPr lang="en-US" sz="3200" dirty="0">
                    <a:latin typeface="Cambria Math"/>
                  </a:rPr>
                  <a:t> </a:t>
                </a:r>
                <a:r>
                  <a:rPr lang="en-US" sz="3200" dirty="0" err="1">
                    <a:latin typeface="Cambria Math"/>
                  </a:rPr>
                  <a:t>viên</a:t>
                </a:r>
                <a:r>
                  <a:rPr lang="en-US" sz="3200" dirty="0">
                    <a:latin typeface="Cambria Math"/>
                  </a:rPr>
                  <a:t> bi </a:t>
                </a:r>
                <a:r>
                  <a:rPr lang="en-US" sz="3200" dirty="0" err="1">
                    <a:latin typeface="Cambria Math"/>
                  </a:rPr>
                  <a:t>thứ</a:t>
                </a:r>
                <a:r>
                  <a:rPr lang="en-US" sz="3200" dirty="0">
                    <a:latin typeface="Cambria Math"/>
                  </a:rPr>
                  <a:t> </a:t>
                </a:r>
                <a:r>
                  <a:rPr lang="en-US" sz="3200" dirty="0" err="1">
                    <a:latin typeface="Cambria Math"/>
                  </a:rPr>
                  <a:t>ba</a:t>
                </a:r>
                <a:r>
                  <a:rPr lang="en-US" sz="3200" dirty="0">
                    <a:latin typeface="Cambria Math"/>
                  </a:rPr>
                  <a:t> </a:t>
                </a:r>
                <a:r>
                  <a:rPr lang="en-US" sz="3200" dirty="0" err="1">
                    <a:latin typeface="Cambria Math"/>
                  </a:rPr>
                  <a:t>là</a:t>
                </a:r>
                <a:r>
                  <a:rPr lang="en-US" sz="3200" dirty="0">
                    <a:latin typeface="Cambria Math"/>
                  </a:rPr>
                  <a:t> </a:t>
                </a:r>
                <a:r>
                  <a:rPr lang="en-US" sz="3200" dirty="0" err="1">
                    <a:latin typeface="Cambria Math"/>
                  </a:rPr>
                  <a:t>trắng</a:t>
                </a:r>
                <a:r>
                  <a:rPr lang="en-US" sz="3200" dirty="0">
                    <a:latin typeface="Cambria Math"/>
                  </a:rPr>
                  <a:t>.</a:t>
                </a:r>
              </a:p>
              <a:p>
                <a:pPr marL="0" lvl="0" indent="0" algn="ctr">
                  <a:buNone/>
                </a:pPr>
                <a:r>
                  <a:rPr lang="pt-BR" sz="3200" b="1" dirty="0" smtClean="0">
                    <a:solidFill>
                      <a:srgbClr val="002060"/>
                    </a:solidFill>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	A. </a:t>
                </a:r>
                <a14:m>
                  <m:oMath xmlns:m="http://schemas.openxmlformats.org/officeDocument/2006/math">
                    <m:r>
                      <a:rPr lang="en-US" sz="3200" i="1">
                        <a:latin typeface="Cambria Math"/>
                      </a:rPr>
                      <m:t>0</m:t>
                    </m:r>
                    <m:r>
                      <a:rPr lang="en-US" sz="3200" i="1">
                        <a:latin typeface="Cambria Math"/>
                      </a:rPr>
                      <m:t>,</m:t>
                    </m:r>
                    <m:r>
                      <a:rPr lang="en-US" sz="3200" b="0" i="1" smtClean="0">
                        <a:latin typeface="Cambria Math"/>
                      </a:rPr>
                      <m:t>188</m:t>
                    </m:r>
                    <m:r>
                      <a:rPr lang="en-US" sz="3200" i="1">
                        <a:latin typeface="Cambria Math"/>
                      </a:rPr>
                      <m:t>.</m:t>
                    </m:r>
                  </m:oMath>
                </a14:m>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B</a:t>
                </a:r>
                <a:r>
                  <a:rPr lang="en-US" sz="3200" b="1" dirty="0">
                    <a:solidFill>
                      <a:srgbClr val="0000CC"/>
                    </a:solidFill>
                    <a:latin typeface="Times New Roman" pitchFamily="18" charset="0"/>
                    <a:cs typeface="Times New Roman" pitchFamily="18" charset="0"/>
                  </a:rPr>
                  <a:t>.</a:t>
                </a:r>
                <a:r>
                  <a:rPr lang="en-US" sz="3200" b="1" dirty="0" smtClean="0">
                    <a:solidFill>
                      <a:srgbClr val="0000CC"/>
                    </a:solidFill>
                    <a:latin typeface="Times New Roman" pitchFamily="18" charset="0"/>
                    <a:cs typeface="Times New Roman" pitchFamily="18" charset="0"/>
                  </a:rPr>
                  <a:t> </a:t>
                </a:r>
                <a14:m>
                  <m:oMath xmlns:m="http://schemas.openxmlformats.org/officeDocument/2006/math">
                    <m:r>
                      <a:rPr lang="en-US" sz="3200" i="1">
                        <a:latin typeface="Cambria Math"/>
                      </a:rPr>
                      <m:t>0</m:t>
                    </m:r>
                    <m:r>
                      <a:rPr lang="en-US" sz="3200" i="1">
                        <a:latin typeface="Cambria Math"/>
                      </a:rPr>
                      <m:t>,</m:t>
                    </m:r>
                    <m:r>
                      <a:rPr lang="en-US" sz="3200" i="1">
                        <a:latin typeface="Cambria Math"/>
                      </a:rPr>
                      <m:t>024</m:t>
                    </m:r>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C</a:t>
                </a:r>
                <a:r>
                  <a:rPr lang="en-US" sz="3200" b="1" dirty="0">
                    <a:solidFill>
                      <a:srgbClr val="0000CC"/>
                    </a:solidFill>
                    <a:latin typeface="Times New Roman" pitchFamily="18" charset="0"/>
                    <a:cs typeface="Times New Roman" pitchFamily="18" charset="0"/>
                  </a:rPr>
                  <a:t>.</a:t>
                </a:r>
                <a14:m>
                  <m:oMath xmlns:m="http://schemas.openxmlformats.org/officeDocument/2006/math">
                    <m:r>
                      <a:rPr lang="en-US" sz="3200" b="1" i="0" smtClean="0">
                        <a:latin typeface="Cambria Math"/>
                      </a:rPr>
                      <m:t>  </m:t>
                    </m:r>
                    <m:r>
                      <a:rPr lang="en-US" sz="3200" i="1">
                        <a:latin typeface="Cambria Math"/>
                      </a:rPr>
                      <m:t>0</m:t>
                    </m:r>
                    <m:r>
                      <a:rPr lang="en-US" sz="3200" i="1">
                        <a:latin typeface="Cambria Math"/>
                      </a:rPr>
                      <m:t>,</m:t>
                    </m:r>
                    <m:r>
                      <a:rPr lang="en-US" sz="3200" b="0" i="1" smtClean="0">
                        <a:latin typeface="Cambria Math"/>
                      </a:rPr>
                      <m:t>976</m:t>
                    </m:r>
                  </m:oMath>
                </a14:m>
                <a:r>
                  <a:rPr lang="en-US" sz="3200" dirty="0" smtClean="0">
                    <a:latin typeface="Times New Roman" pitchFamily="18" charset="0"/>
                    <a:cs typeface="Times New Roman" pitchFamily="18" charset="0"/>
                  </a:rPr>
                  <a:t>.</a:t>
                </a:r>
                <a:r>
                  <a:rPr lang="en-US" sz="3200" b="1" dirty="0" smtClean="0">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D</a:t>
                </a:r>
                <a:r>
                  <a:rPr lang="en-US" sz="3200" b="1" dirty="0">
                    <a:solidFill>
                      <a:srgbClr val="0000CC"/>
                    </a:solidFill>
                    <a:latin typeface="Times New Roman" pitchFamily="18" charset="0"/>
                    <a:cs typeface="Times New Roman" pitchFamily="18" charset="0"/>
                  </a:rPr>
                  <a:t>.</a:t>
                </a:r>
                <a14:m>
                  <m:oMath xmlns:m="http://schemas.openxmlformats.org/officeDocument/2006/math">
                    <m:r>
                      <a:rPr lang="en-US" sz="3200" b="1" i="0" smtClean="0">
                        <a:latin typeface="Cambria Math"/>
                      </a:rPr>
                      <m:t>  </m:t>
                    </m:r>
                    <m:r>
                      <a:rPr lang="en-US" sz="3200" i="1">
                        <a:latin typeface="Cambria Math"/>
                      </a:rPr>
                      <m:t>0</m:t>
                    </m:r>
                    <m:r>
                      <a:rPr lang="en-US" sz="3200" i="1">
                        <a:latin typeface="Cambria Math"/>
                      </a:rPr>
                      <m:t>,</m:t>
                    </m:r>
                    <m:r>
                      <a:rPr lang="en-US" sz="3200" b="0" i="1" smtClean="0">
                        <a:latin typeface="Cambria Math"/>
                      </a:rPr>
                      <m:t>81</m:t>
                    </m:r>
                    <m:r>
                      <a:rPr lang="en-US" sz="3200" i="1">
                        <a:latin typeface="Cambria Math"/>
                      </a:rPr>
                      <m:t>2</m:t>
                    </m:r>
                  </m:oMath>
                </a14:m>
                <a:r>
                  <a:rPr lang="en-US" sz="3200" dirty="0">
                    <a:latin typeface="Times New Roman" pitchFamily="18" charset="0"/>
                    <a:cs typeface="Times New Roman" pitchFamily="18" charset="0"/>
                  </a:rPr>
                  <a:t>.</a:t>
                </a:r>
                <a:endParaRPr lang="en-US" sz="3200" b="1" dirty="0" smtClean="0">
                  <a:solidFill>
                    <a:srgbClr val="0000FF"/>
                  </a:solidFill>
                  <a:latin typeface="Times New Roman" pitchFamily="18" charset="0"/>
                  <a:cs typeface="Times New Roman" pitchFamily="18" charset="0"/>
                </a:endParaRPr>
              </a:p>
              <a:p>
                <a:pPr marL="0" lvl="0" indent="0">
                  <a:buNone/>
                </a:pPr>
                <a:endParaRPr lang="en-US" sz="3200" b="1" smtClean="0">
                  <a:solidFill>
                    <a:srgbClr val="0000FF"/>
                  </a:solidFill>
                  <a:latin typeface="Times New Roman" pitchFamily="18" charset="0"/>
                  <a:cs typeface="Times New Roman" pitchFamily="18" charset="0"/>
                </a:endParaRPr>
              </a:p>
              <a:p>
                <a:pPr marL="0" lvl="0" indent="0">
                  <a:buNone/>
                </a:pPr>
                <a:r>
                  <a:rPr lang="en-US" sz="3200" b="1" smtClean="0">
                    <a:solidFill>
                      <a:srgbClr val="0000FF"/>
                    </a:solidFill>
                    <a:latin typeface="Times New Roman" pitchFamily="18" charset="0"/>
                    <a:cs typeface="Times New Roman" pitchFamily="18" charset="0"/>
                  </a:rPr>
                  <a:t>Lời </a:t>
                </a:r>
                <a:r>
                  <a:rPr lang="en-US" sz="3200" b="1" dirty="0" err="1" smtClean="0">
                    <a:solidFill>
                      <a:srgbClr val="0000FF"/>
                    </a:solidFill>
                    <a:latin typeface="Times New Roman" pitchFamily="18" charset="0"/>
                    <a:cs typeface="Times New Roman" pitchFamily="18" charset="0"/>
                  </a:rPr>
                  <a:t>giải</a:t>
                </a:r>
                <a:endParaRPr lang="en-US" sz="3200" b="1" dirty="0" smtClean="0">
                  <a:solidFill>
                    <a:srgbClr val="0000FF"/>
                  </a:solidFill>
                  <a:latin typeface="Times New Roman" pitchFamily="18" charset="0"/>
                  <a:cs typeface="Times New Roman" pitchFamily="18" charset="0"/>
                </a:endParaRPr>
              </a:p>
              <a:p>
                <a:pPr marL="0" indent="0">
                  <a:buNone/>
                </a:pP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14:m>
                  <m:oMath xmlns:m="http://schemas.openxmlformats.org/officeDocument/2006/math">
                    <m:sSub>
                      <m:sSubPr>
                        <m:ctrlPr>
                          <a:rPr lang="en-US" sz="3200" i="1" smtClean="0">
                            <a:latin typeface="Cambria Math"/>
                          </a:rPr>
                        </m:ctrlPr>
                      </m:sSubPr>
                      <m:e>
                        <m:r>
                          <a:rPr lang="en-US" sz="3200" b="0" i="1" smtClean="0">
                            <a:latin typeface="Cambria Math"/>
                          </a:rPr>
                          <m:t>𝐴</m:t>
                        </m:r>
                      </m:e>
                      <m:sub>
                        <m:r>
                          <a:rPr lang="en-US" sz="3200" b="0" i="1" smtClean="0">
                            <a:latin typeface="Cambria Math"/>
                          </a:rPr>
                          <m:t>𝑗</m:t>
                        </m:r>
                      </m:sub>
                    </m:sSub>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Xạ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thủ</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thứ</a:t>
                </a:r>
                <a:r>
                  <a:rPr lang="en-US" sz="3200" dirty="0" smtClean="0">
                    <a:latin typeface="Times New Roman" pitchFamily="18" charset="0"/>
                    <a:cs typeface="Times New Roman" pitchFamily="18" charset="0"/>
                  </a:rPr>
                  <a:t> </a:t>
                </a:r>
                <a14:m>
                  <m:oMath xmlns:m="http://schemas.openxmlformats.org/officeDocument/2006/math">
                    <m:r>
                      <a:rPr lang="en-US" sz="3200" b="0" i="1" smtClean="0">
                        <a:latin typeface="Cambria Math"/>
                      </a:rPr>
                      <m:t>𝑗</m:t>
                    </m:r>
                    <m:r>
                      <a:rPr lang="en-US" sz="3200" i="1">
                        <a:latin typeface="Cambria Math"/>
                      </a:rPr>
                      <m:t> </m:t>
                    </m:r>
                  </m:oMath>
                </a14:m>
                <a:r>
                  <a:rPr lang="en-US" sz="3200" dirty="0" err="1" smtClean="0">
                    <a:latin typeface="Times New Roman" pitchFamily="18" charset="0"/>
                    <a:cs typeface="Times New Roman" pitchFamily="18" charset="0"/>
                  </a:rPr>
                  <a:t>bắn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trúng</a:t>
                </a:r>
                <a:r>
                  <a:rPr lang="en-US" sz="3200" dirty="0" smtClean="0">
                    <a:latin typeface="Times New Roman" pitchFamily="18" charset="0"/>
                    <a:cs typeface="Times New Roman" pitchFamily="18" charset="0"/>
                  </a:rPr>
                  <a:t>”. Với </a:t>
                </a:r>
                <a14:m>
                  <m:oMath xmlns:m="http://schemas.openxmlformats.org/officeDocument/2006/math">
                    <m:r>
                      <a:rPr lang="en-US" sz="3200" b="0" i="1" smtClean="0">
                        <a:latin typeface="Cambria Math"/>
                      </a:rPr>
                      <m:t>𝑗</m:t>
                    </m:r>
                    <m:r>
                      <a:rPr lang="en-US" sz="3200" i="1" smtClean="0">
                        <a:latin typeface="Cambria Math"/>
                      </a:rPr>
                      <m:t>=</m:t>
                    </m:r>
                    <m:bar>
                      <m:barPr>
                        <m:pos m:val="top"/>
                        <m:ctrlPr>
                          <a:rPr lang="en-US" sz="3200" i="1" smtClean="0">
                            <a:latin typeface="Cambria Math"/>
                          </a:rPr>
                        </m:ctrlPr>
                      </m:barPr>
                      <m:e>
                        <m:r>
                          <a:rPr lang="en-US" sz="3200" b="0" i="1" smtClean="0">
                            <a:latin typeface="Cambria Math"/>
                          </a:rPr>
                          <m:t>1</m:t>
                        </m:r>
                        <m:r>
                          <a:rPr lang="en-US" sz="3200" b="0" i="1" smtClean="0">
                            <a:latin typeface="Cambria Math"/>
                          </a:rPr>
                          <m:t>,</m:t>
                        </m:r>
                        <m:r>
                          <a:rPr lang="en-US" sz="3200" b="0" i="1" smtClean="0">
                            <a:latin typeface="Cambria Math"/>
                          </a:rPr>
                          <m:t>3</m:t>
                        </m:r>
                      </m:e>
                    </m:bar>
                    <m:r>
                      <a:rPr lang="en-US" sz="3200" i="1">
                        <a:latin typeface="Cambria Math"/>
                      </a:rPr>
                      <m:t>.</m:t>
                    </m:r>
                  </m:oMath>
                </a14:m>
                <a:r>
                  <a:rPr lang="en-US" sz="3200" dirty="0">
                    <a:latin typeface="Times New Roman" pitchFamily="18" charset="0"/>
                    <a:cs typeface="Times New Roman" pitchFamily="18" charset="0"/>
                  </a:rPr>
                  <a:t> </a:t>
                </a:r>
                <a:endParaRPr lang="en-US" sz="3200" i="1" smtClean="0">
                  <a:latin typeface="Cambria Math"/>
                  <a:ea typeface="Cambria Math"/>
                </a:endParaRPr>
              </a:p>
              <a:p>
                <a:pPr marL="0" indent="0">
                  <a:buNone/>
                </a:pPr>
                <a14:m>
                  <m:oMath xmlns:m="http://schemas.openxmlformats.org/officeDocument/2006/math">
                    <m:r>
                      <a:rPr lang="en-US" sz="3200" i="1" smtClean="0">
                        <a:latin typeface="Cambria Math"/>
                        <a:ea typeface="Cambria Math"/>
                      </a:rPr>
                      <m:t>=&gt;</m:t>
                    </m:r>
                    <m:r>
                      <a:rPr lang="en-US" sz="3200" i="1">
                        <a:latin typeface="Cambria Math"/>
                      </a:rPr>
                      <m:t>𝑃</m:t>
                    </m:r>
                    <m:d>
                      <m:dPr>
                        <m:ctrlPr>
                          <a:rPr lang="en-US" sz="3200" i="1">
                            <a:latin typeface="Cambria Math"/>
                          </a:rPr>
                        </m:ctrlPr>
                      </m:dPr>
                      <m:e>
                        <m:bar>
                          <m:barPr>
                            <m:pos m:val="top"/>
                            <m:ctrlPr>
                              <a:rPr lang="en-US" sz="3200" i="1" smtClean="0">
                                <a:latin typeface="Cambria Math"/>
                              </a:rPr>
                            </m:ctrlPr>
                          </m:barPr>
                          <m:e>
                            <m:sSub>
                              <m:sSubPr>
                                <m:ctrlPr>
                                  <a:rPr lang="en-US" sz="3200" i="1" smtClean="0">
                                    <a:latin typeface="Cambria Math"/>
                                  </a:rPr>
                                </m:ctrlPr>
                              </m:sSubPr>
                              <m:e>
                                <m:r>
                                  <a:rPr lang="en-US" sz="3200" b="0" i="1" smtClean="0">
                                    <a:latin typeface="Cambria Math"/>
                                  </a:rPr>
                                  <m:t>𝐴</m:t>
                                </m:r>
                              </m:e>
                              <m:sub>
                                <m:r>
                                  <a:rPr lang="en-US" sz="3200" b="0" i="1" smtClean="0">
                                    <a:latin typeface="Cambria Math"/>
                                  </a:rPr>
                                  <m:t>1</m:t>
                                </m:r>
                              </m:sub>
                            </m:sSub>
                          </m:e>
                        </m:bar>
                      </m:e>
                    </m:d>
                    <m:r>
                      <a:rPr lang="en-US" sz="3200" i="1">
                        <a:latin typeface="Cambria Math"/>
                      </a:rPr>
                      <m:t>=</m:t>
                    </m:r>
                    <m:r>
                      <a:rPr lang="en-US" sz="3200" i="1" smtClean="0">
                        <a:latin typeface="Cambria Math"/>
                      </a:rPr>
                      <m:t>1</m:t>
                    </m:r>
                    <m:r>
                      <a:rPr lang="en-US" sz="3200" b="0" i="1" smtClean="0">
                        <a:latin typeface="Cambria Math"/>
                      </a:rPr>
                      <m:t>−</m:t>
                    </m:r>
                    <m:r>
                      <a:rPr lang="en-US" sz="3200" b="0" i="1" smtClean="0">
                        <a:latin typeface="Cambria Math"/>
                      </a:rPr>
                      <m:t>0</m:t>
                    </m:r>
                    <m:r>
                      <a:rPr lang="en-US" sz="3200" b="0" i="1" smtClean="0">
                        <a:latin typeface="Cambria Math"/>
                      </a:rPr>
                      <m:t>,</m:t>
                    </m:r>
                    <m:r>
                      <a:rPr lang="en-US" sz="3200" b="0" i="1" smtClean="0">
                        <a:latin typeface="Cambria Math"/>
                      </a:rPr>
                      <m:t>6</m:t>
                    </m:r>
                    <m:r>
                      <a:rPr lang="en-US" sz="3200" b="0" i="1" smtClean="0">
                        <a:latin typeface="Cambria Math"/>
                      </a:rPr>
                      <m:t>=</m:t>
                    </m:r>
                    <m:r>
                      <a:rPr lang="en-US" sz="3200" b="0" i="1" smtClean="0">
                        <a:latin typeface="Cambria Math"/>
                      </a:rPr>
                      <m:t>0</m:t>
                    </m:r>
                    <m:r>
                      <a:rPr lang="en-US" sz="3200" b="0" i="1" smtClean="0">
                        <a:latin typeface="Cambria Math"/>
                      </a:rPr>
                      <m:t>,</m:t>
                    </m:r>
                    <m:r>
                      <a:rPr lang="en-US" sz="3200" b="0" i="1" smtClean="0">
                        <a:latin typeface="Cambria Math"/>
                      </a:rPr>
                      <m:t>4</m:t>
                    </m:r>
                  </m:oMath>
                </a14:m>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14:m>
                  <m:oMath xmlns:m="http://schemas.openxmlformats.org/officeDocument/2006/math">
                    <m:r>
                      <a:rPr lang="en-US" sz="3200" i="1">
                        <a:latin typeface="Cambria Math"/>
                      </a:rPr>
                      <m:t>𝑃</m:t>
                    </m:r>
                    <m:d>
                      <m:dPr>
                        <m:ctrlPr>
                          <a:rPr lang="en-US" sz="3200" i="1">
                            <a:latin typeface="Cambria Math"/>
                          </a:rPr>
                        </m:ctrlPr>
                      </m:dPr>
                      <m:e>
                        <m:bar>
                          <m:barPr>
                            <m:pos m:val="top"/>
                            <m:ctrlPr>
                              <a:rPr lang="en-US" sz="3200" i="1">
                                <a:latin typeface="Cambria Math"/>
                              </a:rPr>
                            </m:ctrlPr>
                          </m:barPr>
                          <m:e>
                            <m:sSub>
                              <m:sSubPr>
                                <m:ctrlPr>
                                  <a:rPr lang="en-US" sz="3200" i="1">
                                    <a:latin typeface="Cambria Math"/>
                                  </a:rPr>
                                </m:ctrlPr>
                              </m:sSubPr>
                              <m:e>
                                <m:r>
                                  <a:rPr lang="en-US" sz="3200" i="1">
                                    <a:latin typeface="Cambria Math"/>
                                  </a:rPr>
                                  <m:t>𝐴</m:t>
                                </m:r>
                              </m:e>
                              <m:sub>
                                <m:r>
                                  <a:rPr lang="en-US" sz="3200" b="0" i="1" smtClean="0">
                                    <a:latin typeface="Cambria Math"/>
                                  </a:rPr>
                                  <m:t>2</m:t>
                                </m:r>
                              </m:sub>
                            </m:sSub>
                          </m:e>
                        </m:bar>
                      </m:e>
                    </m:d>
                    <m:r>
                      <a:rPr lang="en-US" sz="3200" i="1">
                        <a:latin typeface="Cambria Math"/>
                      </a:rPr>
                      <m:t>=</m:t>
                    </m:r>
                    <m:r>
                      <a:rPr lang="en-US" sz="3200" i="1">
                        <a:latin typeface="Cambria Math"/>
                      </a:rPr>
                      <m:t>1</m:t>
                    </m:r>
                    <m:r>
                      <a:rPr lang="en-US" sz="3200" i="1">
                        <a:latin typeface="Cambria Math"/>
                      </a:rPr>
                      <m:t>−</m:t>
                    </m:r>
                    <m:r>
                      <a:rPr lang="en-US" sz="3200" i="1">
                        <a:latin typeface="Cambria Math"/>
                      </a:rPr>
                      <m:t>0</m:t>
                    </m:r>
                    <m:r>
                      <a:rPr lang="en-US" sz="3200" b="0" i="1" smtClean="0">
                        <a:latin typeface="Cambria Math"/>
                      </a:rPr>
                      <m:t>,</m:t>
                    </m:r>
                    <m:r>
                      <a:rPr lang="en-US" sz="3200" b="0" i="1" smtClean="0">
                        <a:latin typeface="Cambria Math"/>
                      </a:rPr>
                      <m:t>7</m:t>
                    </m:r>
                    <m:r>
                      <a:rPr lang="en-US" sz="3200" i="1">
                        <a:latin typeface="Cambria Math"/>
                      </a:rPr>
                      <m:t>=</m:t>
                    </m:r>
                    <m:r>
                      <a:rPr lang="en-US" sz="3200" i="1">
                        <a:latin typeface="Cambria Math"/>
                      </a:rPr>
                      <m:t>0</m:t>
                    </m:r>
                    <m:r>
                      <a:rPr lang="en-US" sz="3200" b="0" i="1" smtClean="0">
                        <a:latin typeface="Cambria Math"/>
                      </a:rPr>
                      <m:t>,</m:t>
                    </m:r>
                    <m:r>
                      <a:rPr lang="en-US" sz="3200" b="0" i="1" smtClean="0">
                        <a:latin typeface="Cambria Math"/>
                      </a:rPr>
                      <m:t>3</m:t>
                    </m:r>
                    <m:r>
                      <a:rPr lang="en-US" sz="3200" b="0" i="1" smtClean="0">
                        <a:latin typeface="Cambria Math"/>
                      </a:rPr>
                      <m:t>,</m:t>
                    </m:r>
                  </m:oMath>
                </a14:m>
                <a:r>
                  <a:rPr lang="en-US" sz="3200" dirty="0">
                    <a:latin typeface="Times New Roman" pitchFamily="18" charset="0"/>
                    <a:cs typeface="Times New Roman" pitchFamily="18" charset="0"/>
                  </a:rPr>
                  <a:t> </a:t>
                </a:r>
                <a:endParaRPr lang="en-US" sz="3200" i="1" smtClean="0">
                  <a:latin typeface="Cambria Math"/>
                </a:endParaRPr>
              </a:p>
              <a:p>
                <a:pPr marL="0" indent="0">
                  <a:buNone/>
                </a:pPr>
                <a14:m>
                  <m:oMath xmlns:m="http://schemas.openxmlformats.org/officeDocument/2006/math">
                    <m:r>
                      <a:rPr lang="en-US" sz="3200" i="1">
                        <a:latin typeface="Cambria Math"/>
                      </a:rPr>
                      <m:t>𝑃</m:t>
                    </m:r>
                    <m:d>
                      <m:dPr>
                        <m:ctrlPr>
                          <a:rPr lang="en-US" sz="3200" i="1">
                            <a:latin typeface="Cambria Math"/>
                          </a:rPr>
                        </m:ctrlPr>
                      </m:dPr>
                      <m:e>
                        <m:bar>
                          <m:barPr>
                            <m:pos m:val="top"/>
                            <m:ctrlPr>
                              <a:rPr lang="en-US" sz="3200" i="1">
                                <a:latin typeface="Cambria Math"/>
                              </a:rPr>
                            </m:ctrlPr>
                          </m:barPr>
                          <m:e>
                            <m:sSub>
                              <m:sSubPr>
                                <m:ctrlPr>
                                  <a:rPr lang="en-US" sz="3200" i="1">
                                    <a:latin typeface="Cambria Math"/>
                                  </a:rPr>
                                </m:ctrlPr>
                              </m:sSubPr>
                              <m:e>
                                <m:r>
                                  <a:rPr lang="en-US" sz="3200" i="1">
                                    <a:latin typeface="Cambria Math"/>
                                  </a:rPr>
                                  <m:t>𝐴</m:t>
                                </m:r>
                              </m:e>
                              <m:sub>
                                <m:r>
                                  <a:rPr lang="en-US" sz="3200" b="0" i="1" smtClean="0">
                                    <a:latin typeface="Cambria Math"/>
                                  </a:rPr>
                                  <m:t>3</m:t>
                                </m:r>
                              </m:sub>
                            </m:sSub>
                          </m:e>
                        </m:bar>
                      </m:e>
                    </m:d>
                    <m:r>
                      <a:rPr lang="en-US" sz="3200" i="1">
                        <a:latin typeface="Cambria Math"/>
                      </a:rPr>
                      <m:t>=</m:t>
                    </m:r>
                    <m:r>
                      <a:rPr lang="en-US" sz="3200" i="1">
                        <a:latin typeface="Cambria Math"/>
                      </a:rPr>
                      <m:t>1</m:t>
                    </m:r>
                    <m:r>
                      <a:rPr lang="en-US" sz="3200" i="1">
                        <a:latin typeface="Cambria Math"/>
                      </a:rPr>
                      <m:t>−</m:t>
                    </m:r>
                    <m:r>
                      <a:rPr lang="en-US" sz="3200" i="1">
                        <a:latin typeface="Cambria Math"/>
                      </a:rPr>
                      <m:t>0</m:t>
                    </m:r>
                    <m:r>
                      <a:rPr lang="en-US" sz="3200" b="0" i="1" smtClean="0">
                        <a:latin typeface="Cambria Math"/>
                      </a:rPr>
                      <m:t>,</m:t>
                    </m:r>
                    <m:r>
                      <a:rPr lang="en-US" sz="3200" b="0" i="1" smtClean="0">
                        <a:latin typeface="Cambria Math"/>
                      </a:rPr>
                      <m:t>8</m:t>
                    </m:r>
                    <m:r>
                      <a:rPr lang="en-US" sz="3200" i="1">
                        <a:latin typeface="Cambria Math"/>
                      </a:rPr>
                      <m:t>=</m:t>
                    </m:r>
                    <m:r>
                      <a:rPr lang="en-US" sz="3200" i="1">
                        <a:latin typeface="Cambria Math"/>
                      </a:rPr>
                      <m:t>0</m:t>
                    </m:r>
                    <m:r>
                      <a:rPr lang="en-US" sz="3200" b="0" i="1" smtClean="0">
                        <a:latin typeface="Cambria Math"/>
                      </a:rPr>
                      <m:t>,</m:t>
                    </m:r>
                    <m:r>
                      <a:rPr lang="en-US" sz="3200" b="0" i="1" smtClean="0">
                        <a:latin typeface="Cambria Math"/>
                      </a:rPr>
                      <m:t>2</m:t>
                    </m:r>
                    <m:r>
                      <a:rPr lang="en-US" sz="3200" i="1">
                        <a:latin typeface="Cambria Math"/>
                      </a:rPr>
                      <m:t>.</m:t>
                    </m:r>
                  </m:oMath>
                </a14:m>
                <a:r>
                  <a:rPr lang="en-US" sz="3200" dirty="0">
                    <a:latin typeface="Times New Roman" pitchFamily="18" charset="0"/>
                    <a:cs typeface="Times New Roman" pitchFamily="18" charset="0"/>
                  </a:rPr>
                  <a:t>  </a:t>
                </a:r>
              </a:p>
              <a:p>
                <a:pPr marL="0" indent="0">
                  <a:buNone/>
                </a:pPr>
                <a:r>
                  <a:rPr lang="fr-FR" sz="3200" dirty="0" err="1">
                    <a:latin typeface="Times New Roman" pitchFamily="18" charset="0"/>
                    <a:cs typeface="Times New Roman" pitchFamily="18" charset="0"/>
                  </a:rPr>
                  <a:t>Gọi</a:t>
                </a:r>
                <a:r>
                  <a:rPr lang="fr-FR" sz="3200" dirty="0">
                    <a:latin typeface="Times New Roman" pitchFamily="18" charset="0"/>
                    <a:cs typeface="Times New Roman" pitchFamily="18" charset="0"/>
                  </a:rPr>
                  <a:t> </a:t>
                </a:r>
                <a14:m>
                  <m:oMath xmlns:m="http://schemas.openxmlformats.org/officeDocument/2006/math">
                    <m:r>
                      <a:rPr lang="en-US" sz="3200" b="0" i="1" smtClean="0">
                        <a:latin typeface="Cambria Math"/>
                      </a:rPr>
                      <m:t>𝐴</m:t>
                    </m:r>
                    <m:r>
                      <a:rPr lang="en-US" sz="3200" i="1">
                        <a:latin typeface="Cambria Math"/>
                      </a:rPr>
                      <m:t> </m:t>
                    </m:r>
                  </m:oMath>
                </a14:m>
                <a:r>
                  <a:rPr lang="fr-FR" sz="3200" dirty="0">
                    <a:latin typeface="Times New Roman" pitchFamily="18" charset="0"/>
                    <a:cs typeface="Times New Roman" pitchFamily="18" charset="0"/>
                  </a:rPr>
                  <a:t>là </a:t>
                </a:r>
                <a:r>
                  <a:rPr lang="fr-FR" sz="3200" dirty="0" err="1">
                    <a:latin typeface="Times New Roman" pitchFamily="18" charset="0"/>
                    <a:cs typeface="Times New Roman" pitchFamily="18" charset="0"/>
                  </a:rPr>
                  <a:t>biến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cố</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Có</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ít</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nhất</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một</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xạ</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thủ</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bắn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trúng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thì</a:t>
                </a:r>
                <a14:m>
                  <m:oMath xmlns:m="http://schemas.openxmlformats.org/officeDocument/2006/math">
                    <m:r>
                      <a:rPr lang="en-US" sz="3200" b="0" i="0" smtClean="0">
                        <a:latin typeface="Cambria Math"/>
                      </a:rPr>
                      <m:t> </m:t>
                    </m:r>
                  </m:oMath>
                </a14:m>
                <a:endParaRPr lang="en-US" sz="3200" b="0" i="0" smtClean="0">
                  <a:latin typeface="Cambria Math"/>
                </a:endParaRPr>
              </a:p>
              <a:p>
                <a:pPr marL="0" indent="0">
                  <a:buNone/>
                </a:pPr>
                <a14:m>
                  <m:oMath xmlns:m="http://schemas.openxmlformats.org/officeDocument/2006/math">
                    <m:r>
                      <a:rPr lang="en-US" sz="3200" i="1">
                        <a:latin typeface="Cambria Math"/>
                      </a:rPr>
                      <m:t>𝑃</m:t>
                    </m:r>
                    <m:d>
                      <m:dPr>
                        <m:ctrlPr>
                          <a:rPr lang="en-US" sz="3200" i="1">
                            <a:latin typeface="Cambria Math"/>
                          </a:rPr>
                        </m:ctrlPr>
                      </m:dPr>
                      <m:e>
                        <m:bar>
                          <m:barPr>
                            <m:pos m:val="top"/>
                            <m:ctrlPr>
                              <a:rPr lang="en-US" sz="3200" i="1">
                                <a:latin typeface="Cambria Math"/>
                              </a:rPr>
                            </m:ctrlPr>
                          </m:barPr>
                          <m:e>
                            <m:r>
                              <a:rPr lang="en-US" sz="3200" b="0" i="1" smtClean="0">
                                <a:latin typeface="Cambria Math"/>
                              </a:rPr>
                              <m:t>𝐴</m:t>
                            </m:r>
                          </m:e>
                        </m:bar>
                      </m:e>
                    </m:d>
                    <m:r>
                      <a:rPr lang="en-US" sz="3200" b="0" i="1" smtClean="0">
                        <a:latin typeface="Cambria Math"/>
                      </a:rPr>
                      <m:t>=</m:t>
                    </m:r>
                    <m:r>
                      <a:rPr lang="en-US" sz="3200" i="1">
                        <a:latin typeface="Cambria Math"/>
                      </a:rPr>
                      <m:t>𝑃</m:t>
                    </m:r>
                    <m:d>
                      <m:dPr>
                        <m:ctrlPr>
                          <a:rPr lang="en-US" sz="3200" i="1">
                            <a:latin typeface="Cambria Math"/>
                          </a:rPr>
                        </m:ctrlPr>
                      </m:dPr>
                      <m:e>
                        <m:bar>
                          <m:barPr>
                            <m:pos m:val="top"/>
                            <m:ctrlPr>
                              <a:rPr lang="en-US" sz="3200" i="1">
                                <a:latin typeface="Cambria Math"/>
                              </a:rPr>
                            </m:ctrlPr>
                          </m:barPr>
                          <m:e>
                            <m:sSub>
                              <m:sSubPr>
                                <m:ctrlPr>
                                  <a:rPr lang="en-US" sz="3200" i="1">
                                    <a:latin typeface="Cambria Math"/>
                                  </a:rPr>
                                </m:ctrlPr>
                              </m:sSubPr>
                              <m:e>
                                <m:r>
                                  <a:rPr lang="en-US" sz="3200" i="1">
                                    <a:latin typeface="Cambria Math"/>
                                  </a:rPr>
                                  <m:t>𝐴</m:t>
                                </m:r>
                              </m:e>
                              <m:sub>
                                <m:r>
                                  <a:rPr lang="en-US" sz="3200" i="1">
                                    <a:latin typeface="Cambria Math"/>
                                  </a:rPr>
                                  <m:t>1</m:t>
                                </m:r>
                              </m:sub>
                            </m:sSub>
                          </m:e>
                        </m:bar>
                      </m:e>
                    </m:d>
                    <m:r>
                      <a:rPr lang="en-US" sz="3200" i="1">
                        <a:latin typeface="Cambria Math"/>
                      </a:rPr>
                      <m:t>𝑃</m:t>
                    </m:r>
                    <m:d>
                      <m:dPr>
                        <m:ctrlPr>
                          <a:rPr lang="en-US" sz="3200" i="1">
                            <a:latin typeface="Cambria Math"/>
                          </a:rPr>
                        </m:ctrlPr>
                      </m:dPr>
                      <m:e>
                        <m:bar>
                          <m:barPr>
                            <m:pos m:val="top"/>
                            <m:ctrlPr>
                              <a:rPr lang="en-US" sz="3200" i="1">
                                <a:latin typeface="Cambria Math"/>
                              </a:rPr>
                            </m:ctrlPr>
                          </m:barPr>
                          <m:e>
                            <m:sSub>
                              <m:sSubPr>
                                <m:ctrlPr>
                                  <a:rPr lang="en-US" sz="3200" i="1">
                                    <a:latin typeface="Cambria Math"/>
                                  </a:rPr>
                                </m:ctrlPr>
                              </m:sSubPr>
                              <m:e>
                                <m:r>
                                  <a:rPr lang="en-US" sz="3200" i="1">
                                    <a:latin typeface="Cambria Math"/>
                                  </a:rPr>
                                  <m:t>𝐴</m:t>
                                </m:r>
                              </m:e>
                              <m:sub>
                                <m:r>
                                  <a:rPr lang="en-US" sz="3200" b="0" i="1" smtClean="0">
                                    <a:latin typeface="Cambria Math"/>
                                  </a:rPr>
                                  <m:t>2</m:t>
                                </m:r>
                              </m:sub>
                            </m:sSub>
                          </m:e>
                        </m:bar>
                      </m:e>
                    </m:d>
                    <m:r>
                      <a:rPr lang="en-US" sz="3200" i="1">
                        <a:latin typeface="Cambria Math"/>
                      </a:rPr>
                      <m:t>𝑃</m:t>
                    </m:r>
                    <m:d>
                      <m:dPr>
                        <m:ctrlPr>
                          <a:rPr lang="en-US" sz="3200" i="1">
                            <a:latin typeface="Cambria Math"/>
                          </a:rPr>
                        </m:ctrlPr>
                      </m:dPr>
                      <m:e>
                        <m:bar>
                          <m:barPr>
                            <m:pos m:val="top"/>
                            <m:ctrlPr>
                              <a:rPr lang="en-US" sz="3200" i="1">
                                <a:latin typeface="Cambria Math"/>
                              </a:rPr>
                            </m:ctrlPr>
                          </m:barPr>
                          <m:e>
                            <m:sSub>
                              <m:sSubPr>
                                <m:ctrlPr>
                                  <a:rPr lang="en-US" sz="3200" i="1">
                                    <a:latin typeface="Cambria Math"/>
                                  </a:rPr>
                                </m:ctrlPr>
                              </m:sSubPr>
                              <m:e>
                                <m:r>
                                  <a:rPr lang="en-US" sz="3200" i="1">
                                    <a:latin typeface="Cambria Math"/>
                                  </a:rPr>
                                  <m:t>𝐴</m:t>
                                </m:r>
                              </m:e>
                              <m:sub>
                                <m:r>
                                  <a:rPr lang="en-US" sz="3200" b="0" i="1" smtClean="0">
                                    <a:latin typeface="Cambria Math"/>
                                  </a:rPr>
                                  <m:t>3</m:t>
                                </m:r>
                              </m:sub>
                            </m:sSub>
                          </m:e>
                        </m:bar>
                      </m:e>
                    </m:d>
                    <m:r>
                      <a:rPr lang="en-US" sz="3200" i="1">
                        <a:latin typeface="Cambria Math"/>
                      </a:rPr>
                      <m:t>=</m:t>
                    </m:r>
                    <m:r>
                      <a:rPr lang="en-US" sz="3200" i="1">
                        <a:latin typeface="Cambria Math"/>
                      </a:rPr>
                      <m:t>0</m:t>
                    </m:r>
                    <m:r>
                      <a:rPr lang="en-US" sz="3200" b="0" i="1" smtClean="0">
                        <a:latin typeface="Cambria Math"/>
                      </a:rPr>
                      <m:t>,</m:t>
                    </m:r>
                    <m:r>
                      <a:rPr lang="en-US" sz="3200" i="1">
                        <a:latin typeface="Cambria Math"/>
                      </a:rPr>
                      <m:t>4</m:t>
                    </m:r>
                  </m:oMath>
                </a14:m>
                <a:r>
                  <a:rPr lang="en-US" sz="3200" dirty="0" smtClean="0">
                    <a:latin typeface="Times New Roman" pitchFamily="18" charset="0"/>
                    <a:cs typeface="Times New Roman" pitchFamily="18" charset="0"/>
                  </a:rPr>
                  <a:t>.0,3.0,2 = 0,024 </a:t>
                </a:r>
              </a:p>
              <a:p>
                <a:pPr marL="0" indent="0">
                  <a:buNone/>
                </a:pPr>
                <a:r>
                  <a:rPr lang="fr-FR" sz="3200" dirty="0" smtClean="0">
                    <a:latin typeface="Times New Roman" pitchFamily="18" charset="0"/>
                    <a:cs typeface="Times New Roman" pitchFamily="18" charset="0"/>
                  </a:rPr>
                  <a:t>=&gt;</a:t>
                </a:r>
                <a14:m>
                  <m:oMath xmlns:m="http://schemas.openxmlformats.org/officeDocument/2006/math">
                    <m:r>
                      <a:rPr lang="en-US" sz="3200" i="1">
                        <a:latin typeface="Cambria Math"/>
                      </a:rPr>
                      <m:t>𝑃</m:t>
                    </m:r>
                    <m:d>
                      <m:dPr>
                        <m:ctrlPr>
                          <a:rPr lang="en-US" sz="3200" i="1">
                            <a:latin typeface="Cambria Math"/>
                          </a:rPr>
                        </m:ctrlPr>
                      </m:dPr>
                      <m:e>
                        <m:r>
                          <a:rPr lang="en-US" sz="3200" i="1">
                            <a:latin typeface="Cambria Math"/>
                          </a:rPr>
                          <m:t>𝐴</m:t>
                        </m:r>
                      </m:e>
                    </m:d>
                    <m:r>
                      <a:rPr lang="fr-FR" sz="3200" i="1">
                        <a:latin typeface="Cambria Math"/>
                      </a:rPr>
                      <m:t>=</m:t>
                    </m:r>
                  </m:oMath>
                </a14:m>
                <a:r>
                  <a:rPr lang="en-US" sz="3200" dirty="0">
                    <a:latin typeface="Times New Roman" pitchFamily="18" charset="0"/>
                    <a:cs typeface="Times New Roman" pitchFamily="18" charset="0"/>
                  </a:rPr>
                  <a:t> </a:t>
                </a:r>
                <a14:m>
                  <m:oMath xmlns:m="http://schemas.openxmlformats.org/officeDocument/2006/math">
                    <m:r>
                      <a:rPr lang="en-US" sz="3200" b="0" i="0" smtClean="0">
                        <a:latin typeface="Cambria Math"/>
                      </a:rPr>
                      <m:t>1</m:t>
                    </m:r>
                    <m:r>
                      <a:rPr lang="en-US" sz="3200" b="0" i="0" smtClean="0">
                        <a:latin typeface="Cambria Math"/>
                      </a:rPr>
                      <m:t>−</m:t>
                    </m:r>
                    <m:r>
                      <a:rPr lang="en-US" sz="3200" i="1">
                        <a:latin typeface="Cambria Math"/>
                      </a:rPr>
                      <m:t>𝑃</m:t>
                    </m:r>
                    <m:d>
                      <m:dPr>
                        <m:ctrlPr>
                          <a:rPr lang="en-US" sz="3200" i="1">
                            <a:latin typeface="Cambria Math"/>
                          </a:rPr>
                        </m:ctrlPr>
                      </m:dPr>
                      <m:e>
                        <m:bar>
                          <m:barPr>
                            <m:pos m:val="top"/>
                            <m:ctrlPr>
                              <a:rPr lang="en-US" sz="3200" i="1">
                                <a:latin typeface="Cambria Math"/>
                              </a:rPr>
                            </m:ctrlPr>
                          </m:barPr>
                          <m:e>
                            <m:r>
                              <a:rPr lang="en-US" sz="3200" i="1">
                                <a:latin typeface="Cambria Math"/>
                              </a:rPr>
                              <m:t>𝐴</m:t>
                            </m:r>
                          </m:e>
                        </m:bar>
                      </m:e>
                    </m:d>
                    <m:r>
                      <a:rPr lang="en-US" sz="3200" i="1">
                        <a:latin typeface="Cambria Math"/>
                      </a:rPr>
                      <m:t>=</m:t>
                    </m:r>
                    <m:r>
                      <a:rPr lang="en-US" sz="3200" b="0" i="1" smtClean="0">
                        <a:latin typeface="Cambria Math"/>
                      </a:rPr>
                      <m:t>1</m:t>
                    </m:r>
                    <m:r>
                      <a:rPr lang="en-US" sz="3200" b="0" i="1" smtClean="0">
                        <a:latin typeface="Cambria Math"/>
                      </a:rPr>
                      <m:t>−</m:t>
                    </m:r>
                    <m:r>
                      <a:rPr lang="en-US" sz="3200" b="0" i="1" smtClean="0">
                        <a:latin typeface="Cambria Math"/>
                      </a:rPr>
                      <m:t>0</m:t>
                    </m:r>
                    <m:r>
                      <a:rPr lang="en-US" sz="3200" b="0" i="1" smtClean="0">
                        <a:latin typeface="Cambria Math"/>
                      </a:rPr>
                      <m:t>,</m:t>
                    </m:r>
                    <m:r>
                      <a:rPr lang="en-US" sz="3200" b="0" i="1" smtClean="0">
                        <a:latin typeface="Cambria Math"/>
                      </a:rPr>
                      <m:t>024</m:t>
                    </m:r>
                    <m:r>
                      <a:rPr lang="en-US" sz="3200" b="0" i="1" smtClean="0">
                        <a:latin typeface="Cambria Math"/>
                      </a:rPr>
                      <m:t>=</m:t>
                    </m:r>
                    <m:r>
                      <a:rPr lang="en-US" sz="3200" b="0" i="1" smtClean="0">
                        <a:latin typeface="Cambria Math"/>
                      </a:rPr>
                      <m:t>0</m:t>
                    </m:r>
                    <m:r>
                      <a:rPr lang="en-US" sz="3200" b="0" i="1" smtClean="0">
                        <a:latin typeface="Cambria Math"/>
                      </a:rPr>
                      <m:t>,</m:t>
                    </m:r>
                    <m:r>
                      <a:rPr lang="en-US" sz="3200" b="0" i="1" smtClean="0">
                        <a:latin typeface="Cambria Math"/>
                      </a:rPr>
                      <m:t>976</m:t>
                    </m:r>
                  </m:oMath>
                </a14:m>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pPr marL="0" indent="0">
                  <a:buNone/>
                </a:pP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pPr marL="0" lvl="0" indent="0">
                  <a:buNone/>
                </a:pPr>
                <a:endParaRPr lang="en-US" sz="3200" b="0" i="0" u="none" strike="noStrike" baseline="0" dirty="0">
                  <a:solidFill>
                    <a:srgbClr val="000000"/>
                  </a:solidFill>
                  <a:latin typeface="Times New Roman" pitchFamily="18" charset="0"/>
                  <a:cs typeface="Times New Roman" pitchFamily="18" charset="0"/>
                </a:endParaRPr>
              </a:p>
            </p:txBody>
          </p:sp>
        </mc:Choice>
        <mc:Fallback>
          <p:sp>
            <p:nvSpPr>
              <p:cNvPr id="3" name="Text Placeholder 2">
                <a:extLst>
                  <a:ext uri="{FF2B5EF4-FFF2-40B4-BE49-F238E27FC236}">
                    <a16:creationId xmlns:a16="http://schemas.microsoft.com/office/drawing/2014/main" xmlns=""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0"/>
                <a:ext cx="11980102" cy="7581900"/>
              </a:xfrm>
              <a:blipFill rotWithShape="1">
                <a:blip r:embed="rId2"/>
                <a:stretch>
                  <a:fillRect l="-1323" t="-1768" r="-1272"/>
                </a:stretch>
              </a:blipFill>
            </p:spPr>
            <p:txBody>
              <a:bodyPr/>
              <a:lstStyle/>
              <a:p>
                <a:r>
                  <a:rPr lang="en-US">
                    <a:noFill/>
                  </a:rPr>
                  <a:t> </a:t>
                </a:r>
              </a:p>
            </p:txBody>
          </p:sp>
        </mc:Fallback>
      </mc:AlternateContent>
      <p:sp>
        <p:nvSpPr>
          <p:cNvPr id="4" name="Oval 3"/>
          <p:cNvSpPr/>
          <p:nvPr/>
        </p:nvSpPr>
        <p:spPr>
          <a:xfrm>
            <a:off x="7229743" y="144582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4" action="ppaction://hlinksldjump"/>
          </p:cNvPr>
          <p:cNvSpPr/>
          <p:nvPr/>
        </p:nvSpPr>
        <p:spPr>
          <a:xfrm rot="5400000">
            <a:off x="11292861" y="58577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37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xmlns="" id="{443E7128-81FF-4191-A928-655237246425}"/>
                  </a:ext>
                </a:extLst>
              </p:cNvPr>
              <p:cNvSpPr>
                <a:spLocks noGrp="1"/>
              </p:cNvSpPr>
              <p:nvPr>
                <p:ph type="body" idx="1"/>
              </p:nvPr>
            </p:nvSpPr>
            <p:spPr>
              <a:xfrm>
                <a:off x="211898" y="101600"/>
                <a:ext cx="11980102" cy="7581900"/>
              </a:xfrm>
            </p:spPr>
            <p:txBody>
              <a:bodyPr>
                <a:noAutofit/>
              </a:bodyPr>
              <a:lstStyle/>
              <a:p>
                <a:pPr marL="0" lvl="0" indent="0" algn="just">
                  <a:buNone/>
                </a:pPr>
                <a:r>
                  <a:rPr lang="en-US" sz="3200" b="1">
                    <a:solidFill>
                      <a:srgbClr val="0000FF"/>
                    </a:solidFill>
                    <a:latin typeface="Times New Roman" pitchFamily="18" charset="0"/>
                    <a:cs typeface="Times New Roman" pitchFamily="18" charset="0"/>
                  </a:rPr>
                  <a:t>Câu </a:t>
                </a:r>
                <a:r>
                  <a:rPr lang="en-US" sz="3200" b="1" dirty="0">
                    <a:solidFill>
                      <a:srgbClr val="0000FF"/>
                    </a:solidFill>
                    <a:latin typeface="Times New Roman" pitchFamily="18" charset="0"/>
                    <a:cs typeface="Times New Roman" pitchFamily="18" charset="0"/>
                  </a:rPr>
                  <a:t>1</a:t>
                </a:r>
                <a:r>
                  <a:rPr lang="en-US" sz="3200" b="1">
                    <a:solidFill>
                      <a:srgbClr val="0000FF"/>
                    </a:solidFill>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chứa</a:t>
                </a:r>
                <a:r>
                  <a:rPr lang="en-US" sz="3200" dirty="0">
                    <a:latin typeface="Times New Roman" pitchFamily="18" charset="0"/>
                    <a:cs typeface="Times New Roman" pitchFamily="18" charset="0"/>
                  </a:rPr>
                  <a:t> 7 bi </a:t>
                </a:r>
                <a:r>
                  <a:rPr lang="en-US" sz="3200" dirty="0" err="1">
                    <a:latin typeface="Times New Roman" pitchFamily="18" charset="0"/>
                    <a:cs typeface="Times New Roman" pitchFamily="18" charset="0"/>
                  </a:rPr>
                  <a:t>xanh</a:t>
                </a:r>
                <a:r>
                  <a:rPr lang="en-US" sz="3200" dirty="0">
                    <a:latin typeface="Times New Roman" pitchFamily="18" charset="0"/>
                    <a:cs typeface="Times New Roman" pitchFamily="18" charset="0"/>
                  </a:rPr>
                  <a:t>, 5 bi </a:t>
                </a:r>
                <a:r>
                  <a:rPr lang="en-US" sz="3200" dirty="0" err="1">
                    <a:latin typeface="Times New Roman" pitchFamily="18" charset="0"/>
                    <a:cs typeface="Times New Roman" pitchFamily="18" charset="0"/>
                  </a:rPr>
                  <a:t>đỏ</a:t>
                </a:r>
                <a:r>
                  <a:rPr lang="en-US" sz="3200" dirty="0">
                    <a:latin typeface="Times New Roman" pitchFamily="18" charset="0"/>
                    <a:cs typeface="Times New Roman" pitchFamily="18" charset="0"/>
                  </a:rPr>
                  <a:t>, 2 bi </a:t>
                </a:r>
                <a:r>
                  <a:rPr lang="en-US" sz="3200" dirty="0" err="1">
                    <a:latin typeface="Times New Roman" pitchFamily="18" charset="0"/>
                    <a:cs typeface="Times New Roman" pitchFamily="18" charset="0"/>
                  </a:rPr>
                  <a:t>vàng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ngẫu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6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6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màu</a:t>
                </a:r>
                <a:r>
                  <a:rPr lang="en-US" sz="3200" dirty="0">
                    <a:latin typeface="Times New Roman" pitchFamily="18" charset="0"/>
                    <a:cs typeface="Times New Roman" pitchFamily="18" charset="0"/>
                  </a:rPr>
                  <a:t>. </a:t>
                </a:r>
              </a:p>
              <a:p>
                <a:pPr marL="0" lvl="0" indent="0" algn="just">
                  <a:buNone/>
                </a:pPr>
                <a:r>
                  <a:rPr lang="en-US" sz="3200" b="1" dirty="0" smtClean="0">
                    <a:solidFill>
                      <a:srgbClr val="0000CC"/>
                    </a:solidFill>
                    <a:latin typeface="Times New Roman" pitchFamily="18" charset="0"/>
                    <a:cs typeface="Times New Roman" pitchFamily="18" charset="0"/>
                  </a:rPr>
                  <a:t>	</a:t>
                </a:r>
                <a:r>
                  <a:rPr lang="en-US" sz="3200" b="1" dirty="0">
                    <a:solidFill>
                      <a:srgbClr val="0000CC"/>
                    </a:solidFill>
                    <a:latin typeface="Times New Roman" pitchFamily="18" charset="0"/>
                    <a:cs typeface="Times New Roman" pitchFamily="18" charset="0"/>
                  </a:rPr>
                  <a:t>	A.</a:t>
                </a:r>
                <a:r>
                  <a:rPr lang="en-US" sz="3200" b="1" dirty="0" smtClean="0">
                    <a:solidFill>
                      <a:srgbClr val="0000CC"/>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48</m:t>
                        </m:r>
                      </m:num>
                      <m:den>
                        <m:r>
                          <a:rPr lang="en-US" sz="3200" i="1">
                            <a:latin typeface="Cambria Math"/>
                          </a:rPr>
                          <m:t>1</m:t>
                        </m:r>
                        <m:r>
                          <a:rPr lang="en-US" sz="3200" b="0" i="1" smtClean="0">
                            <a:latin typeface="Cambria Math"/>
                          </a:rPr>
                          <m:t>43</m:t>
                        </m:r>
                      </m:den>
                    </m:f>
                    <m:r>
                      <a:rPr lang="en-US" sz="3200" i="1">
                        <a:latin typeface="Cambria Math"/>
                      </a:rPr>
                      <m:t>.</m:t>
                    </m:r>
                  </m:oMath>
                </a14:m>
                <a:r>
                  <a:rPr lang="en-US" sz="3200" dirty="0">
                    <a:latin typeface="Times New Roman" pitchFamily="18" charset="0"/>
                    <a:cs typeface="Times New Roman" pitchFamily="18" charset="0"/>
                  </a:rPr>
                  <a:t>		</a:t>
                </a:r>
                <a:r>
                  <a:rPr lang="en-US" sz="3200" b="1" dirty="0">
                    <a:solidFill>
                      <a:srgbClr val="0000CC"/>
                    </a:solidFill>
                    <a:latin typeface="Times New Roman" pitchFamily="18" charset="0"/>
                    <a:cs typeface="Times New Roman" pitchFamily="18" charset="0"/>
                  </a:rPr>
                  <a:t>B.</a:t>
                </a:r>
                <a:r>
                  <a:rPr lang="en-US" sz="3200" b="1" dirty="0" smtClean="0">
                    <a:solidFill>
                      <a:srgbClr val="0000CC"/>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i="1">
                            <a:latin typeface="Cambria Math"/>
                          </a:rPr>
                          <m:t>4</m:t>
                        </m:r>
                        <m:r>
                          <a:rPr lang="en-US" sz="3200" b="0" i="1" smtClean="0">
                            <a:latin typeface="Cambria Math"/>
                          </a:rPr>
                          <m:t>9</m:t>
                        </m:r>
                      </m:num>
                      <m:den>
                        <m:r>
                          <a:rPr lang="en-US" sz="3200" i="1">
                            <a:latin typeface="Cambria Math"/>
                          </a:rPr>
                          <m:t>1</m:t>
                        </m:r>
                        <m:r>
                          <a:rPr lang="en-US" sz="3200" b="0" i="1" smtClean="0">
                            <a:latin typeface="Cambria Math"/>
                          </a:rPr>
                          <m:t>43</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dirty="0">
                    <a:solidFill>
                      <a:srgbClr val="0000CC"/>
                    </a:solidFill>
                    <a:latin typeface="Times New Roman" pitchFamily="18" charset="0"/>
                    <a:cs typeface="Times New Roman" pitchFamily="18" charset="0"/>
                  </a:rPr>
                  <a:t>C.</a:t>
                </a:r>
                <a:r>
                  <a:rPr lang="en-US" sz="3200" b="1" dirty="0" smtClean="0">
                    <a:solidFill>
                      <a:srgbClr val="0000CC"/>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59</m:t>
                        </m:r>
                      </m:num>
                      <m:den>
                        <m:r>
                          <a:rPr lang="en-US" sz="3200" i="1">
                            <a:latin typeface="Cambria Math"/>
                          </a:rPr>
                          <m:t>1</m:t>
                        </m:r>
                        <m:r>
                          <a:rPr lang="en-US" sz="3200" b="0" i="1" smtClean="0">
                            <a:latin typeface="Cambria Math"/>
                          </a:rPr>
                          <m:t>43</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dirty="0">
                    <a:solidFill>
                      <a:srgbClr val="0000CC"/>
                    </a:solidFill>
                    <a:latin typeface="Times New Roman" pitchFamily="18" charset="0"/>
                    <a:cs typeface="Times New Roman" pitchFamily="18" charset="0"/>
                  </a:rPr>
                  <a:t>D.</a:t>
                </a:r>
                <a:r>
                  <a:rPr lang="en-US" sz="3200" b="1" dirty="0" smtClean="0">
                    <a:solidFill>
                      <a:srgbClr val="0000CC"/>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95</m:t>
                        </m:r>
                      </m:num>
                      <m:den>
                        <m:r>
                          <a:rPr lang="en-US" sz="3200" i="1">
                            <a:latin typeface="Cambria Math"/>
                          </a:rPr>
                          <m:t>1</m:t>
                        </m:r>
                        <m:r>
                          <a:rPr lang="en-US" sz="3200" b="0" i="1" smtClean="0">
                            <a:latin typeface="Cambria Math"/>
                          </a:rPr>
                          <m:t>43</m:t>
                        </m:r>
                      </m:den>
                    </m:f>
                  </m:oMath>
                </a14:m>
                <a:r>
                  <a:rPr lang="en-US" sz="3200" dirty="0">
                    <a:latin typeface="Times New Roman" pitchFamily="18" charset="0"/>
                    <a:cs typeface="Times New Roman" pitchFamily="18" charset="0"/>
                  </a:rPr>
                  <a:t>.</a:t>
                </a:r>
                <a:endParaRPr lang="en-US" sz="3200" b="1" dirty="0">
                  <a:solidFill>
                    <a:srgbClr val="0000FF"/>
                  </a:solidFill>
                  <a:latin typeface="Times New Roman" pitchFamily="18" charset="0"/>
                  <a:cs typeface="Times New Roman" pitchFamily="18" charset="0"/>
                </a:endParaRPr>
              </a:p>
              <a:p>
                <a:pPr marL="0" lvl="0" indent="0">
                  <a:buNone/>
                </a:pPr>
                <a:r>
                  <a:rPr lang="en-US" sz="3200" b="1" dirty="0" err="1" smtClean="0">
                    <a:solidFill>
                      <a:srgbClr val="0000FF"/>
                    </a:solidFill>
                    <a:latin typeface="Times New Roman" pitchFamily="18" charset="0"/>
                    <a:cs typeface="Times New Roman" pitchFamily="18" charset="0"/>
                  </a:rPr>
                  <a:t>Lời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giải</a:t>
                </a:r>
                <a:endParaRPr lang="en-US" sz="3200" b="1" dirty="0" smtClean="0">
                  <a:solidFill>
                    <a:srgbClr val="0000FF"/>
                  </a:solidFill>
                  <a:latin typeface="Times New Roman" pitchFamily="18" charset="0"/>
                  <a:cs typeface="Times New Roman" pitchFamily="18" charset="0"/>
                </a:endParaRPr>
              </a:p>
              <a:p>
                <a:pPr marL="0" indent="0">
                  <a:buNone/>
                </a:pP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lấy</a:t>
                </a:r>
                <a:r>
                  <a:rPr lang="en-US" sz="3200" dirty="0">
                    <a:latin typeface="Times New Roman" pitchFamily="18" charset="0"/>
                    <a:cs typeface="Times New Roman" pitchFamily="18" charset="0"/>
                  </a:rPr>
                  <a:t> 6 bi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đủ</a:t>
                </a:r>
                <a:r>
                  <a:rPr lang="en-US" sz="3200" dirty="0">
                    <a:latin typeface="Times New Roman" pitchFamily="18" charset="0"/>
                    <a:cs typeface="Times New Roman" pitchFamily="18" charset="0"/>
                  </a:rPr>
                  <a:t> 3 </a:t>
                </a:r>
                <a:r>
                  <a:rPr lang="en-US" sz="3200" dirty="0" err="1">
                    <a:latin typeface="Times New Roman" pitchFamily="18" charset="0"/>
                    <a:cs typeface="Times New Roman" pitchFamily="18" charset="0"/>
                  </a:rPr>
                  <a:t>màu</a:t>
                </a:r>
                <a:r>
                  <a:rPr lang="en-US" sz="3200" dirty="0">
                    <a:latin typeface="Times New Roman" pitchFamily="18" charset="0"/>
                    <a:cs typeface="Times New Roman" pitchFamily="18" charset="0"/>
                  </a:rPr>
                  <a:t>”</a:t>
                </a:r>
              </a:p>
              <a:p>
                <a:pPr marL="0" indent="0">
                  <a:buNone/>
                </a:pP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vàng</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đỏ</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xanh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14:m>
                  <m:oMath xmlns:m="http://schemas.openxmlformats.org/officeDocument/2006/math">
                    <m:sSubSup>
                      <m:sSubSupPr>
                        <m:ctrlPr>
                          <a:rPr lang="en-US" sz="3200" i="1">
                            <a:latin typeface="Cambria Math"/>
                          </a:rPr>
                        </m:ctrlPr>
                      </m:sSubSupPr>
                      <m:e>
                        <m:r>
                          <a:rPr lang="en-US" sz="3200" i="1">
                            <a:latin typeface="Cambria Math"/>
                          </a:rPr>
                          <m:t>𝐶</m:t>
                        </m:r>
                      </m:e>
                      <m:sub>
                        <m:r>
                          <a:rPr lang="en-US" sz="3200" i="1">
                            <a:latin typeface="Cambria Math"/>
                          </a:rPr>
                          <m:t>2</m:t>
                        </m:r>
                      </m:sub>
                      <m:sup>
                        <m:r>
                          <a:rPr lang="en-US" sz="3200" i="1">
                            <a:latin typeface="Cambria Math"/>
                          </a:rPr>
                          <m:t>1</m:t>
                        </m:r>
                      </m:sup>
                    </m:sSubSup>
                    <m:sSubSup>
                      <m:sSubSupPr>
                        <m:ctrlPr>
                          <a:rPr lang="en-US" sz="3200" i="1">
                            <a:latin typeface="Cambria Math"/>
                          </a:rPr>
                        </m:ctrlPr>
                      </m:sSubSupPr>
                      <m:e>
                        <m:r>
                          <a:rPr lang="en-US" sz="3200" i="1">
                            <a:latin typeface="Cambria Math"/>
                          </a:rPr>
                          <m:t>𝐶</m:t>
                        </m:r>
                      </m:e>
                      <m:sub>
                        <m:r>
                          <a:rPr lang="en-US" sz="3200" i="1">
                            <a:latin typeface="Cambria Math"/>
                          </a:rPr>
                          <m:t>5</m:t>
                        </m:r>
                      </m:sub>
                      <m:sup>
                        <m:r>
                          <a:rPr lang="en-US" sz="3200" i="1">
                            <a:latin typeface="Cambria Math"/>
                          </a:rPr>
                          <m:t>1</m:t>
                        </m:r>
                      </m:sup>
                    </m:sSubSup>
                    <m:sSubSup>
                      <m:sSubSupPr>
                        <m:ctrlPr>
                          <a:rPr lang="en-US" sz="3200" i="1">
                            <a:latin typeface="Cambria Math"/>
                          </a:rPr>
                        </m:ctrlPr>
                      </m:sSubSupPr>
                      <m:e>
                        <m:r>
                          <a:rPr lang="en-US" sz="3200" i="1">
                            <a:latin typeface="Cambria Math"/>
                          </a:rPr>
                          <m:t>𝐶</m:t>
                        </m:r>
                      </m:e>
                      <m:sub>
                        <m:r>
                          <a:rPr lang="en-US" sz="3200" i="1">
                            <a:latin typeface="Cambria Math"/>
                          </a:rPr>
                          <m:t>7</m:t>
                        </m:r>
                      </m:sub>
                      <m:sup>
                        <m:r>
                          <a:rPr lang="en-US" sz="3200" i="1">
                            <a:latin typeface="Cambria Math"/>
                          </a:rPr>
                          <m:t>4</m:t>
                        </m:r>
                      </m:sup>
                    </m:sSubSup>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a:t>
                </a:r>
              </a:p>
              <a:p>
                <a:pPr marL="0" indent="0">
                  <a:buNone/>
                </a:pP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vàng</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đỏ</a:t>
                </a:r>
                <a:r>
                  <a:rPr lang="en-US" sz="3200" dirty="0">
                    <a:latin typeface="Times New Roman" pitchFamily="18" charset="0"/>
                    <a:cs typeface="Times New Roman" pitchFamily="18" charset="0"/>
                  </a:rPr>
                  <a:t>, 3 </a:t>
                </a:r>
                <a:r>
                  <a:rPr lang="en-US" sz="3200" dirty="0" err="1">
                    <a:latin typeface="Times New Roman" pitchFamily="18" charset="0"/>
                    <a:cs typeface="Times New Roman" pitchFamily="18" charset="0"/>
                  </a:rPr>
                  <a:t>xanh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14:m>
                  <m:oMath xmlns:m="http://schemas.openxmlformats.org/officeDocument/2006/math">
                    <m:sSubSup>
                      <m:sSubSupPr>
                        <m:ctrlPr>
                          <a:rPr lang="en-US" sz="3200" i="1">
                            <a:latin typeface="Cambria Math"/>
                          </a:rPr>
                        </m:ctrlPr>
                      </m:sSubSupPr>
                      <m:e>
                        <m:r>
                          <a:rPr lang="en-US" sz="3200" i="1">
                            <a:latin typeface="Cambria Math"/>
                          </a:rPr>
                          <m:t>𝐶</m:t>
                        </m:r>
                      </m:e>
                      <m:sub>
                        <m:r>
                          <a:rPr lang="en-US" sz="3200" i="1">
                            <a:latin typeface="Cambria Math"/>
                          </a:rPr>
                          <m:t>2</m:t>
                        </m:r>
                      </m:sub>
                      <m:sup>
                        <m:r>
                          <a:rPr lang="en-US" sz="3200" i="1">
                            <a:latin typeface="Cambria Math"/>
                          </a:rPr>
                          <m:t>1</m:t>
                        </m:r>
                      </m:sup>
                    </m:sSubSup>
                    <m:sSubSup>
                      <m:sSubSupPr>
                        <m:ctrlPr>
                          <a:rPr lang="en-US" sz="3200" i="1">
                            <a:latin typeface="Cambria Math"/>
                          </a:rPr>
                        </m:ctrlPr>
                      </m:sSubSupPr>
                      <m:e>
                        <m:r>
                          <a:rPr lang="en-US" sz="3200" i="1">
                            <a:latin typeface="Cambria Math"/>
                          </a:rPr>
                          <m:t>𝐶</m:t>
                        </m:r>
                      </m:e>
                      <m:sub>
                        <m:r>
                          <a:rPr lang="en-US" sz="3200" i="1">
                            <a:latin typeface="Cambria Math"/>
                          </a:rPr>
                          <m:t>5</m:t>
                        </m:r>
                      </m:sub>
                      <m:sup>
                        <m:r>
                          <a:rPr lang="en-US" sz="3200" i="1">
                            <a:latin typeface="Cambria Math"/>
                          </a:rPr>
                          <m:t>2</m:t>
                        </m:r>
                      </m:sup>
                    </m:sSubSup>
                    <m:sSubSup>
                      <m:sSubSupPr>
                        <m:ctrlPr>
                          <a:rPr lang="en-US" sz="3200" i="1">
                            <a:latin typeface="Cambria Math"/>
                          </a:rPr>
                        </m:ctrlPr>
                      </m:sSubSupPr>
                      <m:e>
                        <m:r>
                          <a:rPr lang="en-US" sz="3200" i="1">
                            <a:latin typeface="Cambria Math"/>
                          </a:rPr>
                          <m:t>𝐶</m:t>
                        </m:r>
                      </m:e>
                      <m:sub>
                        <m:r>
                          <a:rPr lang="en-US" sz="3200" i="1">
                            <a:latin typeface="Cambria Math"/>
                          </a:rPr>
                          <m:t>7</m:t>
                        </m:r>
                      </m:sub>
                      <m:sup>
                        <m:r>
                          <a:rPr lang="en-US" sz="3200" i="1">
                            <a:latin typeface="Cambria Math"/>
                          </a:rPr>
                          <m:t>3</m:t>
                        </m:r>
                      </m:sup>
                    </m:sSubSup>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a:t>
                </a:r>
              </a:p>
              <a:p>
                <a:pPr marL="0" indent="0">
                  <a:buNone/>
                </a:pP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3: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vàng</a:t>
                </a:r>
                <a:r>
                  <a:rPr lang="en-US" sz="3200" dirty="0">
                    <a:latin typeface="Times New Roman" pitchFamily="18" charset="0"/>
                    <a:cs typeface="Times New Roman" pitchFamily="18" charset="0"/>
                  </a:rPr>
                  <a:t>, 3 </a:t>
                </a:r>
                <a:r>
                  <a:rPr lang="en-US" sz="3200" dirty="0" err="1">
                    <a:latin typeface="Times New Roman" pitchFamily="18" charset="0"/>
                    <a:cs typeface="Times New Roman" pitchFamily="18" charset="0"/>
                  </a:rPr>
                  <a:t>đỏ</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xanh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14:m>
                  <m:oMath xmlns:m="http://schemas.openxmlformats.org/officeDocument/2006/math">
                    <m:sSubSup>
                      <m:sSubSupPr>
                        <m:ctrlPr>
                          <a:rPr lang="en-US" sz="3200" i="1">
                            <a:latin typeface="Cambria Math"/>
                          </a:rPr>
                        </m:ctrlPr>
                      </m:sSubSupPr>
                      <m:e>
                        <m:r>
                          <a:rPr lang="en-US" sz="3200" i="1">
                            <a:latin typeface="Cambria Math"/>
                          </a:rPr>
                          <m:t>𝐶</m:t>
                        </m:r>
                      </m:e>
                      <m:sub>
                        <m:r>
                          <a:rPr lang="en-US" sz="3200" i="1">
                            <a:latin typeface="Cambria Math"/>
                          </a:rPr>
                          <m:t>2</m:t>
                        </m:r>
                      </m:sub>
                      <m:sup>
                        <m:r>
                          <a:rPr lang="en-US" sz="3200" i="1">
                            <a:latin typeface="Cambria Math"/>
                          </a:rPr>
                          <m:t>1</m:t>
                        </m:r>
                      </m:sup>
                    </m:sSubSup>
                    <m:sSubSup>
                      <m:sSubSupPr>
                        <m:ctrlPr>
                          <a:rPr lang="en-US" sz="3200" i="1">
                            <a:latin typeface="Cambria Math"/>
                          </a:rPr>
                        </m:ctrlPr>
                      </m:sSubSupPr>
                      <m:e>
                        <m:r>
                          <a:rPr lang="en-US" sz="3200" i="1">
                            <a:latin typeface="Cambria Math"/>
                          </a:rPr>
                          <m:t>𝐶</m:t>
                        </m:r>
                      </m:e>
                      <m:sub>
                        <m:r>
                          <a:rPr lang="en-US" sz="3200" i="1">
                            <a:latin typeface="Cambria Math"/>
                          </a:rPr>
                          <m:t>5</m:t>
                        </m:r>
                      </m:sub>
                      <m:sup>
                        <m:r>
                          <a:rPr lang="en-US" sz="3200" i="1">
                            <a:latin typeface="Cambria Math"/>
                          </a:rPr>
                          <m:t>3</m:t>
                        </m:r>
                      </m:sup>
                    </m:sSubSup>
                    <m:sSubSup>
                      <m:sSubSupPr>
                        <m:ctrlPr>
                          <a:rPr lang="en-US" sz="3200" i="1">
                            <a:latin typeface="Cambria Math"/>
                          </a:rPr>
                        </m:ctrlPr>
                      </m:sSubSupPr>
                      <m:e>
                        <m:r>
                          <a:rPr lang="en-US" sz="3200" i="1">
                            <a:latin typeface="Cambria Math"/>
                          </a:rPr>
                          <m:t>𝐶</m:t>
                        </m:r>
                      </m:e>
                      <m:sub>
                        <m:r>
                          <a:rPr lang="en-US" sz="3200" i="1">
                            <a:latin typeface="Cambria Math"/>
                          </a:rPr>
                          <m:t>7</m:t>
                        </m:r>
                      </m:sub>
                      <m:sup>
                        <m:r>
                          <a:rPr lang="en-US" sz="3200" i="1">
                            <a:latin typeface="Cambria Math"/>
                          </a:rPr>
                          <m:t>2</m:t>
                        </m:r>
                      </m:sup>
                    </m:sSubSup>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a:t>
                </a:r>
              </a:p>
              <a:p>
                <a:pPr marL="0" indent="0">
                  <a:buNone/>
                </a:pP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vàng</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đỏ</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xanh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14:m>
                  <m:oMath xmlns:m="http://schemas.openxmlformats.org/officeDocument/2006/math">
                    <m:sSubSup>
                      <m:sSubSupPr>
                        <m:ctrlPr>
                          <a:rPr lang="en-US" sz="3200" i="1">
                            <a:latin typeface="Cambria Math"/>
                          </a:rPr>
                        </m:ctrlPr>
                      </m:sSubSupPr>
                      <m:e>
                        <m:r>
                          <a:rPr lang="en-US" sz="3200" i="1">
                            <a:latin typeface="Cambria Math"/>
                          </a:rPr>
                          <m:t>𝐶</m:t>
                        </m:r>
                      </m:e>
                      <m:sub>
                        <m:r>
                          <a:rPr lang="en-US" sz="3200" i="1">
                            <a:latin typeface="Cambria Math"/>
                          </a:rPr>
                          <m:t>2</m:t>
                        </m:r>
                      </m:sub>
                      <m:sup>
                        <m:r>
                          <a:rPr lang="en-US" sz="3200" i="1">
                            <a:latin typeface="Cambria Math"/>
                          </a:rPr>
                          <m:t>1</m:t>
                        </m:r>
                      </m:sup>
                    </m:sSubSup>
                    <m:sSubSup>
                      <m:sSubSupPr>
                        <m:ctrlPr>
                          <a:rPr lang="en-US" sz="3200" i="1">
                            <a:latin typeface="Cambria Math"/>
                          </a:rPr>
                        </m:ctrlPr>
                      </m:sSubSupPr>
                      <m:e>
                        <m:r>
                          <a:rPr lang="en-US" sz="3200" i="1">
                            <a:latin typeface="Cambria Math"/>
                          </a:rPr>
                          <m:t>𝐶</m:t>
                        </m:r>
                      </m:e>
                      <m:sub>
                        <m:r>
                          <a:rPr lang="en-US" sz="3200" i="1">
                            <a:latin typeface="Cambria Math"/>
                          </a:rPr>
                          <m:t>5</m:t>
                        </m:r>
                      </m:sub>
                      <m:sup>
                        <m:r>
                          <a:rPr lang="en-US" sz="3200" i="1">
                            <a:latin typeface="Cambria Math"/>
                          </a:rPr>
                          <m:t>4</m:t>
                        </m:r>
                      </m:sup>
                    </m:sSubSup>
                    <m:sSubSup>
                      <m:sSubSupPr>
                        <m:ctrlPr>
                          <a:rPr lang="en-US" sz="3200" i="1">
                            <a:latin typeface="Cambria Math"/>
                          </a:rPr>
                        </m:ctrlPr>
                      </m:sSubSupPr>
                      <m:e>
                        <m:r>
                          <a:rPr lang="en-US" sz="3200" i="1">
                            <a:latin typeface="Cambria Math"/>
                          </a:rPr>
                          <m:t>𝐶</m:t>
                        </m:r>
                      </m:e>
                      <m:sub>
                        <m:r>
                          <a:rPr lang="en-US" sz="3200" i="1">
                            <a:latin typeface="Cambria Math"/>
                          </a:rPr>
                          <m:t>7</m:t>
                        </m:r>
                      </m:sub>
                      <m:sup>
                        <m:r>
                          <a:rPr lang="en-US" sz="3200" i="1">
                            <a:latin typeface="Cambria Math"/>
                          </a:rPr>
                          <m:t>1</m:t>
                        </m:r>
                      </m:sup>
                    </m:sSubSup>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a:t>
                </a:r>
              </a:p>
              <a:p>
                <a:pPr marL="0" indent="0">
                  <a:buNone/>
                </a:pP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5: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vàng</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đỏ</a:t>
                </a:r>
                <a:r>
                  <a:rPr lang="en-US" sz="3200" dirty="0">
                    <a:latin typeface="Times New Roman" pitchFamily="18" charset="0"/>
                    <a:cs typeface="Times New Roman" pitchFamily="18" charset="0"/>
                  </a:rPr>
                  <a:t>, 3 </a:t>
                </a:r>
                <a:r>
                  <a:rPr lang="en-US" sz="3200" dirty="0" err="1">
                    <a:latin typeface="Times New Roman" pitchFamily="18" charset="0"/>
                    <a:cs typeface="Times New Roman" pitchFamily="18" charset="0"/>
                  </a:rPr>
                  <a:t>xanh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14:m>
                  <m:oMath xmlns:m="http://schemas.openxmlformats.org/officeDocument/2006/math">
                    <m:sSubSup>
                      <m:sSubSupPr>
                        <m:ctrlPr>
                          <a:rPr lang="en-US" sz="3200" i="1">
                            <a:latin typeface="Cambria Math"/>
                          </a:rPr>
                        </m:ctrlPr>
                      </m:sSubSupPr>
                      <m:e>
                        <m:r>
                          <a:rPr lang="en-US" sz="3200" i="1">
                            <a:latin typeface="Cambria Math"/>
                          </a:rPr>
                          <m:t>𝐶</m:t>
                        </m:r>
                      </m:e>
                      <m:sub>
                        <m:r>
                          <a:rPr lang="en-US" sz="3200" i="1">
                            <a:latin typeface="Cambria Math"/>
                          </a:rPr>
                          <m:t>2</m:t>
                        </m:r>
                      </m:sub>
                      <m:sup>
                        <m:r>
                          <a:rPr lang="en-US" sz="3200" i="1">
                            <a:latin typeface="Cambria Math"/>
                          </a:rPr>
                          <m:t>2</m:t>
                        </m:r>
                      </m:sup>
                    </m:sSubSup>
                    <m:sSubSup>
                      <m:sSubSupPr>
                        <m:ctrlPr>
                          <a:rPr lang="en-US" sz="3200" i="1">
                            <a:latin typeface="Cambria Math"/>
                          </a:rPr>
                        </m:ctrlPr>
                      </m:sSubSupPr>
                      <m:e>
                        <m:r>
                          <a:rPr lang="en-US" sz="3200" i="1">
                            <a:latin typeface="Cambria Math"/>
                          </a:rPr>
                          <m:t>𝐶</m:t>
                        </m:r>
                      </m:e>
                      <m:sub>
                        <m:r>
                          <a:rPr lang="en-US" sz="3200" i="1">
                            <a:latin typeface="Cambria Math"/>
                          </a:rPr>
                          <m:t>5</m:t>
                        </m:r>
                      </m:sub>
                      <m:sup>
                        <m:r>
                          <a:rPr lang="en-US" sz="3200" i="1">
                            <a:latin typeface="Cambria Math"/>
                          </a:rPr>
                          <m:t>1</m:t>
                        </m:r>
                      </m:sup>
                    </m:sSubSup>
                    <m:sSubSup>
                      <m:sSubSupPr>
                        <m:ctrlPr>
                          <a:rPr lang="en-US" sz="3200" i="1">
                            <a:latin typeface="Cambria Math"/>
                          </a:rPr>
                        </m:ctrlPr>
                      </m:sSubSupPr>
                      <m:e>
                        <m:r>
                          <a:rPr lang="en-US" sz="3200" i="1">
                            <a:latin typeface="Cambria Math"/>
                          </a:rPr>
                          <m:t>𝐶</m:t>
                        </m:r>
                      </m:e>
                      <m:sub>
                        <m:r>
                          <a:rPr lang="en-US" sz="3200" i="1">
                            <a:latin typeface="Cambria Math"/>
                          </a:rPr>
                          <m:t>7</m:t>
                        </m:r>
                      </m:sub>
                      <m:sup>
                        <m:r>
                          <a:rPr lang="en-US" sz="3200" i="1">
                            <a:latin typeface="Cambria Math"/>
                          </a:rPr>
                          <m:t>3</m:t>
                        </m:r>
                      </m:sup>
                    </m:sSubSup>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a:t>
                </a:r>
              </a:p>
              <a:p>
                <a:pPr marL="0" indent="0">
                  <a:buNone/>
                </a:pP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6: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vàng</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đỏ</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xanh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14:m>
                  <m:oMath xmlns:m="http://schemas.openxmlformats.org/officeDocument/2006/math">
                    <m:sSubSup>
                      <m:sSubSupPr>
                        <m:ctrlPr>
                          <a:rPr lang="en-US" sz="3200" i="1">
                            <a:latin typeface="Cambria Math"/>
                          </a:rPr>
                        </m:ctrlPr>
                      </m:sSubSupPr>
                      <m:e>
                        <m:r>
                          <a:rPr lang="en-US" sz="3200" i="1">
                            <a:latin typeface="Cambria Math"/>
                          </a:rPr>
                          <m:t>𝐶</m:t>
                        </m:r>
                      </m:e>
                      <m:sub>
                        <m:r>
                          <a:rPr lang="en-US" sz="3200" i="1">
                            <a:latin typeface="Cambria Math"/>
                          </a:rPr>
                          <m:t>2</m:t>
                        </m:r>
                      </m:sub>
                      <m:sup>
                        <m:r>
                          <a:rPr lang="en-US" sz="3200" i="1">
                            <a:latin typeface="Cambria Math"/>
                          </a:rPr>
                          <m:t>2</m:t>
                        </m:r>
                      </m:sup>
                    </m:sSubSup>
                    <m:sSubSup>
                      <m:sSubSupPr>
                        <m:ctrlPr>
                          <a:rPr lang="en-US" sz="3200" i="1">
                            <a:latin typeface="Cambria Math"/>
                          </a:rPr>
                        </m:ctrlPr>
                      </m:sSubSupPr>
                      <m:e>
                        <m:r>
                          <a:rPr lang="en-US" sz="3200" i="1">
                            <a:latin typeface="Cambria Math"/>
                          </a:rPr>
                          <m:t>𝐶</m:t>
                        </m:r>
                      </m:e>
                      <m:sub>
                        <m:r>
                          <a:rPr lang="en-US" sz="3200" i="1">
                            <a:latin typeface="Cambria Math"/>
                          </a:rPr>
                          <m:t>5</m:t>
                        </m:r>
                      </m:sub>
                      <m:sup>
                        <m:r>
                          <a:rPr lang="en-US" sz="3200" i="1">
                            <a:latin typeface="Cambria Math"/>
                          </a:rPr>
                          <m:t>2</m:t>
                        </m:r>
                      </m:sup>
                    </m:sSubSup>
                    <m:sSubSup>
                      <m:sSubSupPr>
                        <m:ctrlPr>
                          <a:rPr lang="en-US" sz="3200" i="1">
                            <a:latin typeface="Cambria Math"/>
                          </a:rPr>
                        </m:ctrlPr>
                      </m:sSubSupPr>
                      <m:e>
                        <m:r>
                          <a:rPr lang="en-US" sz="3200" i="1">
                            <a:latin typeface="Cambria Math"/>
                          </a:rPr>
                          <m:t>𝐶</m:t>
                        </m:r>
                      </m:e>
                      <m:sub>
                        <m:r>
                          <a:rPr lang="en-US" sz="3200" i="1">
                            <a:latin typeface="Cambria Math"/>
                          </a:rPr>
                          <m:t>7</m:t>
                        </m:r>
                      </m:sub>
                      <m:sup>
                        <m:r>
                          <a:rPr lang="en-US" sz="3200" i="1">
                            <a:latin typeface="Cambria Math"/>
                          </a:rPr>
                          <m:t>2</m:t>
                        </m:r>
                      </m:sup>
                    </m:sSubSup>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a:t>
                </a:r>
              </a:p>
              <a:p>
                <a:pPr marL="0" indent="0">
                  <a:buNone/>
                </a:pP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pPr marL="0" lvl="0" indent="0">
                  <a:buNone/>
                </a:pPr>
                <a:endParaRPr lang="en-US" sz="3200" b="0" i="0" u="none" strike="noStrike" baseline="0" dirty="0">
                  <a:solidFill>
                    <a:srgbClr val="000000"/>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 xmlns:a16="http://schemas.microsoft.com/office/drawing/2014/main"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101600"/>
                <a:ext cx="11980102" cy="7581900"/>
              </a:xfrm>
              <a:blipFill rotWithShape="1">
                <a:blip r:embed="rId2"/>
                <a:stretch>
                  <a:fillRect l="-1323" t="-1770" r="-1272"/>
                </a:stretch>
              </a:blipFill>
            </p:spPr>
            <p:txBody>
              <a:bodyPr/>
              <a:lstStyle/>
              <a:p>
                <a:r>
                  <a:rPr lang="en-US">
                    <a:noFill/>
                  </a:rPr>
                  <a:t> </a:t>
                </a:r>
              </a:p>
            </p:txBody>
          </p:sp>
        </mc:Fallback>
      </mc:AlternateContent>
      <p:sp>
        <p:nvSpPr>
          <p:cNvPr id="4" name="Oval 3"/>
          <p:cNvSpPr/>
          <p:nvPr/>
        </p:nvSpPr>
        <p:spPr>
          <a:xfrm>
            <a:off x="10328543" y="120551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3" action="ppaction://hlinksldjump"/>
          </p:cNvPr>
          <p:cNvSpPr/>
          <p:nvPr/>
        </p:nvSpPr>
        <p:spPr>
          <a:xfrm rot="16200000">
            <a:off x="10999109" y="59018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4" action="ppaction://hlinksldjump"/>
          </p:cNvPr>
          <p:cNvSpPr/>
          <p:nvPr/>
        </p:nvSpPr>
        <p:spPr>
          <a:xfrm rot="5400000">
            <a:off x="11496061" y="59339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38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508000" y="1011936"/>
                <a:ext cx="11226800" cy="5165027"/>
              </a:xfrm>
            </p:spPr>
            <p:txBody>
              <a:bodyPr>
                <a:normAutofit/>
              </a:bodyPr>
              <a:lstStyle/>
              <a:p>
                <a:pPr marL="0" indent="0">
                  <a:buNone/>
                </a:pPr>
                <a:r>
                  <a:rPr lang="en-US" sz="3200" dirty="0">
                    <a:latin typeface="Times New Roman" pitchFamily="18" charset="0"/>
                    <a:cs typeface="Times New Roman" pitchFamily="18" charset="0"/>
                  </a:rPr>
                  <a:t>Trường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7: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vàng</a:t>
                </a:r>
                <a:r>
                  <a:rPr lang="en-US" sz="3200" dirty="0">
                    <a:latin typeface="Times New Roman" pitchFamily="18" charset="0"/>
                    <a:cs typeface="Times New Roman" pitchFamily="18" charset="0"/>
                  </a:rPr>
                  <a:t>, 3 </a:t>
                </a:r>
                <a:r>
                  <a:rPr lang="en-US" sz="3200" dirty="0" err="1">
                    <a:latin typeface="Times New Roman" pitchFamily="18" charset="0"/>
                    <a:cs typeface="Times New Roman" pitchFamily="18" charset="0"/>
                  </a:rPr>
                  <a:t>đỏ</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xanh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14:m>
                  <m:oMath xmlns:m="http://schemas.openxmlformats.org/officeDocument/2006/math">
                    <m:sSubSup>
                      <m:sSubSupPr>
                        <m:ctrlPr>
                          <a:rPr lang="en-US" sz="3200" i="1">
                            <a:latin typeface="Cambria Math"/>
                          </a:rPr>
                        </m:ctrlPr>
                      </m:sSubSupPr>
                      <m:e>
                        <m:r>
                          <a:rPr lang="en-US" sz="3200" i="1">
                            <a:latin typeface="Cambria Math"/>
                          </a:rPr>
                          <m:t>𝐶</m:t>
                        </m:r>
                      </m:e>
                      <m:sub>
                        <m:r>
                          <a:rPr lang="en-US" sz="3200" i="1">
                            <a:latin typeface="Cambria Math"/>
                          </a:rPr>
                          <m:t>2</m:t>
                        </m:r>
                      </m:sub>
                      <m:sup>
                        <m:r>
                          <a:rPr lang="en-US" sz="3200" i="1">
                            <a:latin typeface="Cambria Math"/>
                          </a:rPr>
                          <m:t>2</m:t>
                        </m:r>
                      </m:sup>
                    </m:sSubSup>
                    <m:sSubSup>
                      <m:sSubSupPr>
                        <m:ctrlPr>
                          <a:rPr lang="en-US" sz="3200" i="1">
                            <a:latin typeface="Cambria Math"/>
                          </a:rPr>
                        </m:ctrlPr>
                      </m:sSubSupPr>
                      <m:e>
                        <m:r>
                          <a:rPr lang="en-US" sz="3200" i="1">
                            <a:latin typeface="Cambria Math"/>
                          </a:rPr>
                          <m:t>𝐶</m:t>
                        </m:r>
                      </m:e>
                      <m:sub>
                        <m:r>
                          <a:rPr lang="en-US" sz="3200" i="1">
                            <a:latin typeface="Cambria Math"/>
                          </a:rPr>
                          <m:t>5</m:t>
                        </m:r>
                      </m:sub>
                      <m:sup>
                        <m:r>
                          <a:rPr lang="en-US" sz="3200" i="1">
                            <a:latin typeface="Cambria Math"/>
                          </a:rPr>
                          <m:t>3</m:t>
                        </m:r>
                      </m:sup>
                    </m:sSubSup>
                    <m:sSubSup>
                      <m:sSubSupPr>
                        <m:ctrlPr>
                          <a:rPr lang="en-US" sz="3200" i="1">
                            <a:latin typeface="Cambria Math"/>
                          </a:rPr>
                        </m:ctrlPr>
                      </m:sSubSupPr>
                      <m:e>
                        <m:r>
                          <a:rPr lang="en-US" sz="3200" i="1">
                            <a:latin typeface="Cambria Math"/>
                          </a:rPr>
                          <m:t>𝐶</m:t>
                        </m:r>
                      </m:e>
                      <m:sub>
                        <m:r>
                          <a:rPr lang="en-US" sz="3200" i="1">
                            <a:latin typeface="Cambria Math"/>
                          </a:rPr>
                          <m:t>7</m:t>
                        </m:r>
                      </m:sub>
                      <m:sup>
                        <m:r>
                          <a:rPr lang="en-US" sz="3200" i="1">
                            <a:latin typeface="Cambria Math"/>
                          </a:rPr>
                          <m:t>1</m:t>
                        </m:r>
                      </m:sup>
                    </m:sSubSup>
                  </m:oMath>
                </a14:m>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cách</a:t>
                </a:r>
                <a:r>
                  <a:rPr lang="en-US" sz="3200" smtClean="0">
                    <a:latin typeface="Times New Roman" pitchFamily="18" charset="0"/>
                    <a:cs typeface="Times New Roman" pitchFamily="18" charset="0"/>
                  </a:rPr>
                  <a:t>.</a:t>
                </a:r>
              </a:p>
              <a:p>
                <a:pPr marL="0" indent="0">
                  <a:buNone/>
                </a:pPr>
                <a:r>
                  <a:rPr lang="en-US" sz="3200" smtClean="0">
                    <a:latin typeface="Times New Roman" pitchFamily="18" charset="0"/>
                    <a:cs typeface="Times New Roman" pitchFamily="18" charset="0"/>
                  </a:rPr>
                  <a:t>Số </a:t>
                </a:r>
                <a:r>
                  <a:rPr lang="en-US" sz="3200" dirty="0" err="1">
                    <a:latin typeface="Times New Roman" pitchFamily="18" charset="0"/>
                    <a:cs typeface="Times New Roman" pitchFamily="18" charset="0"/>
                  </a:rPr>
                  <a:t>thuận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endParaRPr lang="en-US" sz="3200" i="1" smtClean="0">
                  <a:latin typeface="Times New Roman" pitchFamily="18" charset="0"/>
                  <a:cs typeface="Times New Roman" pitchFamily="18" charset="0"/>
                </a:endParaRPr>
              </a:p>
              <a:p>
                <a:pPr marL="0" indent="0">
                  <a:buNone/>
                </a:pPr>
                <a14:m>
                  <m:oMath xmlns:m="http://schemas.openxmlformats.org/officeDocument/2006/math">
                    <m:r>
                      <a:rPr lang="en-US" sz="3200" i="1">
                        <a:latin typeface="Cambria Math"/>
                      </a:rPr>
                      <m:t>𝑛</m:t>
                    </m:r>
                    <m:d>
                      <m:dPr>
                        <m:ctrlPr>
                          <a:rPr lang="en-US" sz="3200" i="1">
                            <a:latin typeface="Cambria Math"/>
                          </a:rPr>
                        </m:ctrlPr>
                      </m:dPr>
                      <m:e>
                        <m:r>
                          <a:rPr lang="en-US" sz="3200" i="1">
                            <a:latin typeface="Cambria Math"/>
                          </a:rPr>
                          <m:t>𝐴</m:t>
                        </m:r>
                      </m:e>
                    </m:d>
                    <m:r>
                      <a:rPr lang="en-US" sz="3200" i="1">
                        <a:latin typeface="Cambria Math"/>
                      </a:rPr>
                      <m:t>=</m:t>
                    </m:r>
                    <m:sSubSup>
                      <m:sSubSupPr>
                        <m:ctrlPr>
                          <a:rPr lang="en-US" sz="3200" i="1">
                            <a:latin typeface="Cambria Math"/>
                          </a:rPr>
                        </m:ctrlPr>
                      </m:sSubSupPr>
                      <m:e>
                        <m:r>
                          <a:rPr lang="en-US" sz="3200" i="1">
                            <a:latin typeface="Cambria Math"/>
                          </a:rPr>
                          <m:t>𝐶</m:t>
                        </m:r>
                      </m:e>
                      <m:sub>
                        <m:r>
                          <a:rPr lang="en-US" sz="3200" i="1">
                            <a:latin typeface="Cambria Math"/>
                          </a:rPr>
                          <m:t>2</m:t>
                        </m:r>
                      </m:sub>
                      <m:sup>
                        <m:r>
                          <a:rPr lang="en-US" sz="3200" i="1">
                            <a:latin typeface="Cambria Math"/>
                          </a:rPr>
                          <m:t>1</m:t>
                        </m:r>
                      </m:sup>
                    </m:sSubSup>
                    <m:sSubSup>
                      <m:sSubSupPr>
                        <m:ctrlPr>
                          <a:rPr lang="en-US" sz="3200" i="1">
                            <a:latin typeface="Cambria Math"/>
                          </a:rPr>
                        </m:ctrlPr>
                      </m:sSubSupPr>
                      <m:e>
                        <m:r>
                          <a:rPr lang="en-US" sz="3200" i="1">
                            <a:latin typeface="Cambria Math"/>
                          </a:rPr>
                          <m:t>𝐶</m:t>
                        </m:r>
                      </m:e>
                      <m:sub>
                        <m:r>
                          <a:rPr lang="en-US" sz="3200" i="1">
                            <a:latin typeface="Cambria Math"/>
                          </a:rPr>
                          <m:t>5</m:t>
                        </m:r>
                      </m:sub>
                      <m:sup>
                        <m:r>
                          <a:rPr lang="en-US" sz="3200" i="1">
                            <a:latin typeface="Cambria Math"/>
                          </a:rPr>
                          <m:t>1</m:t>
                        </m:r>
                      </m:sup>
                    </m:sSubSup>
                    <m:sSubSup>
                      <m:sSubSupPr>
                        <m:ctrlPr>
                          <a:rPr lang="en-US" sz="3200" i="1">
                            <a:latin typeface="Cambria Math"/>
                          </a:rPr>
                        </m:ctrlPr>
                      </m:sSubSupPr>
                      <m:e>
                        <m:r>
                          <a:rPr lang="en-US" sz="3200" i="1">
                            <a:latin typeface="Cambria Math"/>
                          </a:rPr>
                          <m:t>𝐶</m:t>
                        </m:r>
                      </m:e>
                      <m:sub>
                        <m:r>
                          <a:rPr lang="en-US" sz="3200" i="1">
                            <a:latin typeface="Cambria Math"/>
                          </a:rPr>
                          <m:t>7</m:t>
                        </m:r>
                      </m:sub>
                      <m:sup>
                        <m:r>
                          <a:rPr lang="en-US" sz="3200" i="1">
                            <a:latin typeface="Cambria Math"/>
                          </a:rPr>
                          <m:t>4</m:t>
                        </m:r>
                      </m:sup>
                    </m:sSubSup>
                    <m:r>
                      <a:rPr lang="en-US" sz="3200" i="1">
                        <a:latin typeface="Cambria Math"/>
                      </a:rPr>
                      <m:t>+</m:t>
                    </m:r>
                    <m:sSubSup>
                      <m:sSubSupPr>
                        <m:ctrlPr>
                          <a:rPr lang="en-US" sz="3200" i="1">
                            <a:latin typeface="Cambria Math"/>
                          </a:rPr>
                        </m:ctrlPr>
                      </m:sSubSupPr>
                      <m:e>
                        <m:r>
                          <a:rPr lang="en-US" sz="3200" i="1">
                            <a:latin typeface="Cambria Math"/>
                          </a:rPr>
                          <m:t>𝐶</m:t>
                        </m:r>
                      </m:e>
                      <m:sub>
                        <m:r>
                          <a:rPr lang="en-US" sz="3200" i="1">
                            <a:latin typeface="Cambria Math"/>
                          </a:rPr>
                          <m:t>2</m:t>
                        </m:r>
                      </m:sub>
                      <m:sup>
                        <m:r>
                          <a:rPr lang="en-US" sz="3200" i="1">
                            <a:latin typeface="Cambria Math"/>
                          </a:rPr>
                          <m:t>1</m:t>
                        </m:r>
                      </m:sup>
                    </m:sSubSup>
                    <m:sSubSup>
                      <m:sSubSupPr>
                        <m:ctrlPr>
                          <a:rPr lang="en-US" sz="3200" i="1">
                            <a:latin typeface="Cambria Math"/>
                          </a:rPr>
                        </m:ctrlPr>
                      </m:sSubSupPr>
                      <m:e>
                        <m:r>
                          <a:rPr lang="en-US" sz="3200" i="1">
                            <a:latin typeface="Cambria Math"/>
                          </a:rPr>
                          <m:t>𝐶</m:t>
                        </m:r>
                      </m:e>
                      <m:sub>
                        <m:r>
                          <a:rPr lang="en-US" sz="3200" i="1">
                            <a:latin typeface="Cambria Math"/>
                          </a:rPr>
                          <m:t>5</m:t>
                        </m:r>
                      </m:sub>
                      <m:sup>
                        <m:r>
                          <a:rPr lang="en-US" sz="3200" i="1">
                            <a:latin typeface="Cambria Math"/>
                          </a:rPr>
                          <m:t>2</m:t>
                        </m:r>
                      </m:sup>
                    </m:sSubSup>
                    <m:sSubSup>
                      <m:sSubSupPr>
                        <m:ctrlPr>
                          <a:rPr lang="en-US" sz="3200" i="1">
                            <a:latin typeface="Cambria Math"/>
                          </a:rPr>
                        </m:ctrlPr>
                      </m:sSubSupPr>
                      <m:e>
                        <m:r>
                          <a:rPr lang="en-US" sz="3200" i="1">
                            <a:latin typeface="Cambria Math"/>
                          </a:rPr>
                          <m:t>𝐶</m:t>
                        </m:r>
                      </m:e>
                      <m:sub>
                        <m:r>
                          <a:rPr lang="en-US" sz="3200" i="1">
                            <a:latin typeface="Cambria Math"/>
                          </a:rPr>
                          <m:t>7</m:t>
                        </m:r>
                      </m:sub>
                      <m:sup>
                        <m:r>
                          <a:rPr lang="en-US" sz="3200" i="1">
                            <a:latin typeface="Cambria Math"/>
                          </a:rPr>
                          <m:t>3</m:t>
                        </m:r>
                      </m:sup>
                    </m:sSubSup>
                    <m:r>
                      <a:rPr lang="en-US" sz="3200" i="1">
                        <a:latin typeface="Cambria Math"/>
                      </a:rPr>
                      <m:t>+</m:t>
                    </m:r>
                    <m:sSubSup>
                      <m:sSubSupPr>
                        <m:ctrlPr>
                          <a:rPr lang="en-US" sz="3200" i="1">
                            <a:latin typeface="Cambria Math"/>
                          </a:rPr>
                        </m:ctrlPr>
                      </m:sSubSupPr>
                      <m:e>
                        <m:r>
                          <a:rPr lang="en-US" sz="3200" i="1">
                            <a:latin typeface="Cambria Math"/>
                          </a:rPr>
                          <m:t>𝐶</m:t>
                        </m:r>
                      </m:e>
                      <m:sub>
                        <m:r>
                          <a:rPr lang="en-US" sz="3200" i="1">
                            <a:latin typeface="Cambria Math"/>
                          </a:rPr>
                          <m:t>2</m:t>
                        </m:r>
                      </m:sub>
                      <m:sup>
                        <m:r>
                          <a:rPr lang="en-US" sz="3200" i="1">
                            <a:latin typeface="Cambria Math"/>
                          </a:rPr>
                          <m:t>1</m:t>
                        </m:r>
                      </m:sup>
                    </m:sSubSup>
                    <m:sSubSup>
                      <m:sSubSupPr>
                        <m:ctrlPr>
                          <a:rPr lang="en-US" sz="3200" i="1">
                            <a:latin typeface="Cambria Math"/>
                          </a:rPr>
                        </m:ctrlPr>
                      </m:sSubSupPr>
                      <m:e>
                        <m:r>
                          <a:rPr lang="en-US" sz="3200" i="1">
                            <a:latin typeface="Cambria Math"/>
                          </a:rPr>
                          <m:t>𝐶</m:t>
                        </m:r>
                      </m:e>
                      <m:sub>
                        <m:r>
                          <a:rPr lang="en-US" sz="3200" i="1">
                            <a:latin typeface="Cambria Math"/>
                          </a:rPr>
                          <m:t>5</m:t>
                        </m:r>
                      </m:sub>
                      <m:sup>
                        <m:r>
                          <a:rPr lang="en-US" sz="3200" i="1">
                            <a:latin typeface="Cambria Math"/>
                          </a:rPr>
                          <m:t>3</m:t>
                        </m:r>
                      </m:sup>
                    </m:sSubSup>
                    <m:sSubSup>
                      <m:sSubSupPr>
                        <m:ctrlPr>
                          <a:rPr lang="en-US" sz="3200" i="1">
                            <a:latin typeface="Cambria Math"/>
                          </a:rPr>
                        </m:ctrlPr>
                      </m:sSubSupPr>
                      <m:e>
                        <m:r>
                          <a:rPr lang="en-US" sz="3200" i="1">
                            <a:latin typeface="Cambria Math"/>
                          </a:rPr>
                          <m:t>𝐶</m:t>
                        </m:r>
                      </m:e>
                      <m:sub>
                        <m:r>
                          <a:rPr lang="en-US" sz="3200" i="1">
                            <a:latin typeface="Cambria Math"/>
                          </a:rPr>
                          <m:t>7</m:t>
                        </m:r>
                      </m:sub>
                      <m:sup>
                        <m:r>
                          <a:rPr lang="en-US" sz="3200" i="1">
                            <a:latin typeface="Cambria Math"/>
                          </a:rPr>
                          <m:t>2</m:t>
                        </m:r>
                      </m:sup>
                    </m:sSubSup>
                    <m:r>
                      <a:rPr lang="en-US" sz="3200" i="1">
                        <a:latin typeface="Cambria Math"/>
                      </a:rPr>
                      <m:t>+</m:t>
                    </m:r>
                    <m:sSubSup>
                      <m:sSubSupPr>
                        <m:ctrlPr>
                          <a:rPr lang="en-US" sz="3200" i="1">
                            <a:latin typeface="Cambria Math"/>
                          </a:rPr>
                        </m:ctrlPr>
                      </m:sSubSupPr>
                      <m:e>
                        <m:r>
                          <a:rPr lang="en-US" sz="3200" i="1">
                            <a:latin typeface="Cambria Math"/>
                          </a:rPr>
                          <m:t>𝐶</m:t>
                        </m:r>
                      </m:e>
                      <m:sub>
                        <m:r>
                          <a:rPr lang="en-US" sz="3200" i="1">
                            <a:latin typeface="Cambria Math"/>
                          </a:rPr>
                          <m:t>2</m:t>
                        </m:r>
                      </m:sub>
                      <m:sup>
                        <m:r>
                          <a:rPr lang="en-US" sz="3200" i="1">
                            <a:latin typeface="Cambria Math"/>
                          </a:rPr>
                          <m:t>1</m:t>
                        </m:r>
                      </m:sup>
                    </m:sSubSup>
                    <m:sSubSup>
                      <m:sSubSupPr>
                        <m:ctrlPr>
                          <a:rPr lang="en-US" sz="3200" i="1">
                            <a:latin typeface="Cambria Math"/>
                          </a:rPr>
                        </m:ctrlPr>
                      </m:sSubSupPr>
                      <m:e>
                        <m:r>
                          <a:rPr lang="en-US" sz="3200" i="1">
                            <a:latin typeface="Cambria Math"/>
                          </a:rPr>
                          <m:t>𝐶</m:t>
                        </m:r>
                      </m:e>
                      <m:sub>
                        <m:r>
                          <a:rPr lang="en-US" sz="3200" i="1">
                            <a:latin typeface="Cambria Math"/>
                          </a:rPr>
                          <m:t>5</m:t>
                        </m:r>
                      </m:sub>
                      <m:sup>
                        <m:r>
                          <a:rPr lang="en-US" sz="3200" i="1">
                            <a:latin typeface="Cambria Math"/>
                          </a:rPr>
                          <m:t>4</m:t>
                        </m:r>
                      </m:sup>
                    </m:sSubSup>
                    <m:sSubSup>
                      <m:sSubSupPr>
                        <m:ctrlPr>
                          <a:rPr lang="en-US" sz="3200" i="1">
                            <a:latin typeface="Cambria Math"/>
                          </a:rPr>
                        </m:ctrlPr>
                      </m:sSubSupPr>
                      <m:e>
                        <m:r>
                          <a:rPr lang="en-US" sz="3200" i="1">
                            <a:latin typeface="Cambria Math"/>
                          </a:rPr>
                          <m:t>𝐶</m:t>
                        </m:r>
                      </m:e>
                      <m:sub>
                        <m:r>
                          <a:rPr lang="en-US" sz="3200" i="1">
                            <a:latin typeface="Cambria Math"/>
                          </a:rPr>
                          <m:t>7</m:t>
                        </m:r>
                      </m:sub>
                      <m:sup>
                        <m:r>
                          <a:rPr lang="en-US" sz="3200" i="1">
                            <a:latin typeface="Cambria Math"/>
                          </a:rPr>
                          <m:t>1</m:t>
                        </m:r>
                      </m:sup>
                    </m:sSubSup>
                    <m:r>
                      <a:rPr lang="en-US" sz="3200" i="1">
                        <a:latin typeface="Cambria Math"/>
                      </a:rPr>
                      <m:t>+</m:t>
                    </m:r>
                    <m:sSubSup>
                      <m:sSubSupPr>
                        <m:ctrlPr>
                          <a:rPr lang="en-US" sz="3200" i="1">
                            <a:latin typeface="Cambria Math"/>
                          </a:rPr>
                        </m:ctrlPr>
                      </m:sSubSupPr>
                      <m:e>
                        <m:r>
                          <a:rPr lang="en-US" sz="3200" i="1">
                            <a:latin typeface="Cambria Math"/>
                          </a:rPr>
                          <m:t>𝐶</m:t>
                        </m:r>
                      </m:e>
                      <m:sub>
                        <m:r>
                          <a:rPr lang="en-US" sz="3200" i="1">
                            <a:latin typeface="Cambria Math"/>
                          </a:rPr>
                          <m:t>2</m:t>
                        </m:r>
                      </m:sub>
                      <m:sup>
                        <m:r>
                          <a:rPr lang="en-US" sz="3200" i="1">
                            <a:latin typeface="Cambria Math"/>
                          </a:rPr>
                          <m:t>2</m:t>
                        </m:r>
                      </m:sup>
                    </m:sSubSup>
                    <m:sSubSup>
                      <m:sSubSupPr>
                        <m:ctrlPr>
                          <a:rPr lang="en-US" sz="3200" i="1">
                            <a:latin typeface="Cambria Math"/>
                          </a:rPr>
                        </m:ctrlPr>
                      </m:sSubSupPr>
                      <m:e>
                        <m:r>
                          <a:rPr lang="en-US" sz="3200" i="1">
                            <a:latin typeface="Cambria Math"/>
                          </a:rPr>
                          <m:t>𝐶</m:t>
                        </m:r>
                      </m:e>
                      <m:sub>
                        <m:r>
                          <a:rPr lang="en-US" sz="3200" i="1">
                            <a:latin typeface="Cambria Math"/>
                          </a:rPr>
                          <m:t>5</m:t>
                        </m:r>
                      </m:sub>
                      <m:sup>
                        <m:r>
                          <a:rPr lang="en-US" sz="3200" i="1">
                            <a:latin typeface="Cambria Math"/>
                          </a:rPr>
                          <m:t>1</m:t>
                        </m:r>
                      </m:sup>
                    </m:sSubSup>
                    <m:sSubSup>
                      <m:sSubSupPr>
                        <m:ctrlPr>
                          <a:rPr lang="en-US" sz="3200" i="1">
                            <a:latin typeface="Cambria Math"/>
                          </a:rPr>
                        </m:ctrlPr>
                      </m:sSubSupPr>
                      <m:e>
                        <m:r>
                          <a:rPr lang="en-US" sz="3200" i="1">
                            <a:latin typeface="Cambria Math"/>
                          </a:rPr>
                          <m:t>𝐶</m:t>
                        </m:r>
                      </m:e>
                      <m:sub>
                        <m:r>
                          <a:rPr lang="en-US" sz="3200" i="1">
                            <a:latin typeface="Cambria Math"/>
                          </a:rPr>
                          <m:t>7</m:t>
                        </m:r>
                      </m:sub>
                      <m:sup>
                        <m:r>
                          <a:rPr lang="en-US" sz="3200" i="1">
                            <a:latin typeface="Cambria Math"/>
                          </a:rPr>
                          <m:t>3</m:t>
                        </m:r>
                      </m:sup>
                    </m:sSubSup>
                  </m:oMath>
                </a14:m>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m:t>
                    </m:r>
                    <m:sSubSup>
                      <m:sSubSupPr>
                        <m:ctrlPr>
                          <a:rPr lang="en-US" sz="3200" i="1">
                            <a:latin typeface="Cambria Math"/>
                          </a:rPr>
                        </m:ctrlPr>
                      </m:sSubSupPr>
                      <m:e>
                        <m:r>
                          <a:rPr lang="en-US" sz="3200" i="1">
                            <a:latin typeface="Cambria Math"/>
                          </a:rPr>
                          <m:t>𝐶</m:t>
                        </m:r>
                      </m:e>
                      <m:sub>
                        <m:r>
                          <a:rPr lang="en-US" sz="3200" i="1">
                            <a:latin typeface="Cambria Math"/>
                          </a:rPr>
                          <m:t>2</m:t>
                        </m:r>
                      </m:sub>
                      <m:sup>
                        <m:r>
                          <a:rPr lang="en-US" sz="3200" i="1">
                            <a:latin typeface="Cambria Math"/>
                          </a:rPr>
                          <m:t>2</m:t>
                        </m:r>
                      </m:sup>
                    </m:sSubSup>
                    <m:sSubSup>
                      <m:sSubSupPr>
                        <m:ctrlPr>
                          <a:rPr lang="en-US" sz="3200" i="1">
                            <a:latin typeface="Cambria Math"/>
                          </a:rPr>
                        </m:ctrlPr>
                      </m:sSubSupPr>
                      <m:e>
                        <m:r>
                          <a:rPr lang="en-US" sz="3200" i="1">
                            <a:latin typeface="Cambria Math"/>
                          </a:rPr>
                          <m:t>𝐶</m:t>
                        </m:r>
                      </m:e>
                      <m:sub>
                        <m:r>
                          <a:rPr lang="en-US" sz="3200" i="1">
                            <a:latin typeface="Cambria Math"/>
                          </a:rPr>
                          <m:t>5</m:t>
                        </m:r>
                      </m:sub>
                      <m:sup>
                        <m:r>
                          <a:rPr lang="en-US" sz="3200" i="1">
                            <a:latin typeface="Cambria Math"/>
                          </a:rPr>
                          <m:t>2</m:t>
                        </m:r>
                      </m:sup>
                    </m:sSubSup>
                    <m:sSubSup>
                      <m:sSubSupPr>
                        <m:ctrlPr>
                          <a:rPr lang="en-US" sz="3200" i="1">
                            <a:latin typeface="Cambria Math"/>
                          </a:rPr>
                        </m:ctrlPr>
                      </m:sSubSupPr>
                      <m:e>
                        <m:r>
                          <a:rPr lang="en-US" sz="3200" i="1">
                            <a:latin typeface="Cambria Math"/>
                          </a:rPr>
                          <m:t>𝐶</m:t>
                        </m:r>
                      </m:e>
                      <m:sub>
                        <m:r>
                          <a:rPr lang="en-US" sz="3200" i="1">
                            <a:latin typeface="Cambria Math"/>
                          </a:rPr>
                          <m:t>7</m:t>
                        </m:r>
                      </m:sub>
                      <m:sup>
                        <m:r>
                          <a:rPr lang="en-US" sz="3200" i="1">
                            <a:latin typeface="Cambria Math"/>
                          </a:rPr>
                          <m:t>2</m:t>
                        </m:r>
                      </m:sup>
                    </m:sSubSup>
                    <m:r>
                      <a:rPr lang="en-US" sz="3200" i="0">
                        <a:latin typeface="Cambria Math"/>
                      </a:rPr>
                      <m:t>+</m:t>
                    </m:r>
                    <m:sSubSup>
                      <m:sSubSupPr>
                        <m:ctrlPr>
                          <a:rPr lang="en-US" sz="3200">
                            <a:latin typeface="Cambria Math"/>
                          </a:rPr>
                        </m:ctrlPr>
                      </m:sSubSupPr>
                      <m:e>
                        <m:r>
                          <a:rPr lang="en-US" sz="3200" i="1">
                            <a:latin typeface="Cambria Math"/>
                          </a:rPr>
                          <m:t>𝐶</m:t>
                        </m:r>
                      </m:e>
                      <m:sub>
                        <m:r>
                          <a:rPr lang="en-US" sz="3200" i="1">
                            <a:latin typeface="Cambria Math"/>
                          </a:rPr>
                          <m:t>2</m:t>
                        </m:r>
                      </m:sub>
                      <m:sup>
                        <m:r>
                          <a:rPr lang="en-US" sz="3200" i="1">
                            <a:latin typeface="Cambria Math"/>
                          </a:rPr>
                          <m:t>2</m:t>
                        </m:r>
                      </m:sup>
                    </m:sSubSup>
                    <m:sSubSup>
                      <m:sSubSupPr>
                        <m:ctrlPr>
                          <a:rPr lang="en-US" sz="3200" i="1">
                            <a:latin typeface="Cambria Math"/>
                          </a:rPr>
                        </m:ctrlPr>
                      </m:sSubSupPr>
                      <m:e>
                        <m:r>
                          <a:rPr lang="en-US" sz="3200" i="1">
                            <a:latin typeface="Cambria Math"/>
                          </a:rPr>
                          <m:t>𝐶</m:t>
                        </m:r>
                      </m:e>
                      <m:sub>
                        <m:r>
                          <a:rPr lang="en-US" sz="3200" i="1">
                            <a:latin typeface="Cambria Math"/>
                          </a:rPr>
                          <m:t>5</m:t>
                        </m:r>
                      </m:sub>
                      <m:sup>
                        <m:r>
                          <a:rPr lang="en-US" sz="3200" i="1">
                            <a:latin typeface="Cambria Math"/>
                          </a:rPr>
                          <m:t>3</m:t>
                        </m:r>
                      </m:sup>
                    </m:sSubSup>
                    <m:sSubSup>
                      <m:sSubSupPr>
                        <m:ctrlPr>
                          <a:rPr lang="en-US" sz="3200" i="1">
                            <a:latin typeface="Cambria Math"/>
                          </a:rPr>
                        </m:ctrlPr>
                      </m:sSubSupPr>
                      <m:e>
                        <m:r>
                          <a:rPr lang="en-US" sz="3200" i="1">
                            <a:latin typeface="Cambria Math"/>
                          </a:rPr>
                          <m:t>𝐶</m:t>
                        </m:r>
                      </m:e>
                      <m:sub>
                        <m:r>
                          <a:rPr lang="en-US" sz="3200" i="1">
                            <a:latin typeface="Cambria Math"/>
                          </a:rPr>
                          <m:t>7</m:t>
                        </m:r>
                      </m:sub>
                      <m:sup>
                        <m:r>
                          <a:rPr lang="en-US" sz="3200" i="1">
                            <a:latin typeface="Cambria Math"/>
                          </a:rPr>
                          <m:t>1</m:t>
                        </m:r>
                      </m:sup>
                    </m:sSubSup>
                    <m:r>
                      <a:rPr lang="en-US" sz="3200" i="1">
                        <a:latin typeface="Cambria Math"/>
                      </a:rPr>
                      <m:t>=</m:t>
                    </m:r>
                    <m:r>
                      <a:rPr lang="en-US" sz="3200" i="1">
                        <a:latin typeface="Cambria Math"/>
                      </a:rPr>
                      <m:t>1995</m:t>
                    </m:r>
                    <m:r>
                      <a:rPr lang="en-US" sz="3200" i="1">
                        <a:latin typeface="Cambria Math"/>
                      </a:rPr>
                      <m:t> </m:t>
                    </m:r>
                  </m:oMath>
                </a14:m>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p>
              <a:p>
                <a:pPr marL="0" indent="0">
                  <a:buNone/>
                </a:pP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𝑃</m:t>
                    </m:r>
                    <m:d>
                      <m:dPr>
                        <m:ctrlPr>
                          <a:rPr lang="en-US" sz="3200" i="1">
                            <a:latin typeface="Cambria Math"/>
                          </a:rPr>
                        </m:ctrlPr>
                      </m:dPr>
                      <m:e>
                        <m:r>
                          <a:rPr lang="en-US" sz="3200" i="1">
                            <a:latin typeface="Cambria Math"/>
                          </a:rPr>
                          <m:t>𝐴</m:t>
                        </m:r>
                      </m:e>
                    </m:d>
                    <m:r>
                      <a:rPr lang="en-US" sz="3200" i="1">
                        <a:latin typeface="Cambria Math"/>
                      </a:rPr>
                      <m:t>=</m:t>
                    </m:r>
                    <m:f>
                      <m:fPr>
                        <m:ctrlPr>
                          <a:rPr lang="en-US" sz="3200" i="1">
                            <a:latin typeface="Cambria Math"/>
                          </a:rPr>
                        </m:ctrlPr>
                      </m:fPr>
                      <m:num>
                        <m:r>
                          <a:rPr lang="en-US" sz="3200" i="1">
                            <a:latin typeface="Cambria Math"/>
                          </a:rPr>
                          <m:t>𝑛</m:t>
                        </m:r>
                        <m:d>
                          <m:dPr>
                            <m:ctrlPr>
                              <a:rPr lang="en-US" sz="3200" i="1">
                                <a:latin typeface="Cambria Math"/>
                              </a:rPr>
                            </m:ctrlPr>
                          </m:dPr>
                          <m:e>
                            <m:r>
                              <a:rPr lang="en-US" sz="3200" i="1">
                                <a:latin typeface="Cambria Math"/>
                              </a:rPr>
                              <m:t>𝐴</m:t>
                            </m:r>
                          </m:e>
                        </m:d>
                      </m:num>
                      <m:den>
                        <m:r>
                          <a:rPr lang="en-US" sz="3200" i="1">
                            <a:latin typeface="Cambria Math"/>
                          </a:rPr>
                          <m:t>𝑛</m:t>
                        </m:r>
                        <m:d>
                          <m:dPr>
                            <m:ctrlPr>
                              <a:rPr lang="en-US" sz="3200" i="1">
                                <a:latin typeface="Cambria Math"/>
                              </a:rPr>
                            </m:ctrlPr>
                          </m:dPr>
                          <m:e>
                            <m:r>
                              <a:rPr lang="en-US" sz="3200" i="1">
                                <a:latin typeface="Cambria Math"/>
                              </a:rPr>
                              <m:t>𝛺</m:t>
                            </m:r>
                          </m:e>
                        </m:d>
                      </m:den>
                    </m:f>
                    <m:r>
                      <a:rPr lang="en-US" sz="3200" i="1">
                        <a:latin typeface="Cambria Math"/>
                      </a:rPr>
                      <m:t>=</m:t>
                    </m:r>
                    <m:f>
                      <m:fPr>
                        <m:ctrlPr>
                          <a:rPr lang="en-US" sz="3200" i="1">
                            <a:latin typeface="Cambria Math"/>
                          </a:rPr>
                        </m:ctrlPr>
                      </m:fPr>
                      <m:num>
                        <m:r>
                          <a:rPr lang="en-US" sz="3200" i="1">
                            <a:latin typeface="Cambria Math"/>
                          </a:rPr>
                          <m:t>1995</m:t>
                        </m:r>
                      </m:num>
                      <m:den>
                        <m:sSubSup>
                          <m:sSubSupPr>
                            <m:ctrlPr>
                              <a:rPr lang="en-US" sz="3200" i="1">
                                <a:latin typeface="Cambria Math"/>
                              </a:rPr>
                            </m:ctrlPr>
                          </m:sSubSupPr>
                          <m:e>
                            <m:r>
                              <a:rPr lang="en-US" sz="3200" i="1">
                                <a:latin typeface="Cambria Math"/>
                              </a:rPr>
                              <m:t>𝐶</m:t>
                            </m:r>
                          </m:e>
                          <m:sub>
                            <m:r>
                              <a:rPr lang="en-US" sz="3200" i="1">
                                <a:latin typeface="Cambria Math"/>
                              </a:rPr>
                              <m:t>14</m:t>
                            </m:r>
                          </m:sub>
                          <m:sup>
                            <m:r>
                              <a:rPr lang="en-US" sz="3200" i="1">
                                <a:latin typeface="Cambria Math"/>
                              </a:rPr>
                              <m:t>6</m:t>
                            </m:r>
                          </m:sup>
                        </m:sSubSup>
                      </m:den>
                    </m:f>
                    <m:r>
                      <a:rPr lang="en-US" sz="3200" i="1">
                        <a:latin typeface="Cambria Math"/>
                      </a:rPr>
                      <m:t>=</m:t>
                    </m:r>
                    <m:f>
                      <m:fPr>
                        <m:ctrlPr>
                          <a:rPr lang="en-US" sz="3200" i="1">
                            <a:latin typeface="Cambria Math"/>
                          </a:rPr>
                        </m:ctrlPr>
                      </m:fPr>
                      <m:num>
                        <m:r>
                          <a:rPr lang="en-US" sz="3200" i="1">
                            <a:latin typeface="Cambria Math"/>
                          </a:rPr>
                          <m:t>95</m:t>
                        </m:r>
                      </m:num>
                      <m:den>
                        <m:r>
                          <a:rPr lang="en-US" sz="3200" i="1">
                            <a:latin typeface="Cambria Math"/>
                          </a:rPr>
                          <m:t>143</m:t>
                        </m:r>
                      </m:den>
                    </m:f>
                  </m:oMath>
                </a14:m>
                <a:endParaRPr lang="en-US" sz="3200" dirty="0">
                  <a:latin typeface="Times New Roman" pitchFamily="18" charset="0"/>
                  <a:cs typeface="Times New Roman" pitchFamily="18" charset="0"/>
                </a:endParaRPr>
              </a:p>
              <a:p>
                <a:pPr marL="0" indent="0">
                  <a:buNone/>
                </a:pPr>
                <a:endParaRPr lang="en-US" sz="3200" dirty="0">
                  <a:latin typeface="Times New Roman" pitchFamily="18" charset="0"/>
                  <a:cs typeface="Times New Roman" pitchFamily="18" charset="0"/>
                </a:endParaRPr>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508000" y="1011936"/>
                <a:ext cx="11226800" cy="5165027"/>
              </a:xfrm>
              <a:blipFill rotWithShape="1">
                <a:blip r:embed="rId2"/>
                <a:stretch>
                  <a:fillRect l="-1357" t="-2243"/>
                </a:stretch>
              </a:blipFill>
            </p:spPr>
            <p:txBody>
              <a:bodyPr/>
              <a:lstStyle/>
              <a:p>
                <a:r>
                  <a:rPr lang="en-US">
                    <a:noFill/>
                  </a:rPr>
                  <a:t> </a:t>
                </a:r>
              </a:p>
            </p:txBody>
          </p:sp>
        </mc:Fallback>
      </mc:AlternateContent>
      <p:sp>
        <p:nvSpPr>
          <p:cNvPr id="4" name="Isosceles Triangle 3">
            <a:hlinkClick r:id="rId3" action="ppaction://hlinksldjump"/>
          </p:cNvPr>
          <p:cNvSpPr/>
          <p:nvPr/>
        </p:nvSpPr>
        <p:spPr>
          <a:xfrm rot="16200000">
            <a:off x="10745109" y="58510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4" action="ppaction://hlinksldjump"/>
          </p:cNvPr>
          <p:cNvSpPr/>
          <p:nvPr/>
        </p:nvSpPr>
        <p:spPr>
          <a:xfrm rot="5400000">
            <a:off x="11242061" y="58831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88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xmlns="" id="{443E7128-81FF-4191-A928-655237246425}"/>
                  </a:ext>
                </a:extLst>
              </p:cNvPr>
              <p:cNvSpPr>
                <a:spLocks noGrp="1"/>
              </p:cNvSpPr>
              <p:nvPr>
                <p:ph type="body" idx="1"/>
              </p:nvPr>
            </p:nvSpPr>
            <p:spPr>
              <a:xfrm>
                <a:off x="211898" y="0"/>
                <a:ext cx="11980102" cy="7581900"/>
              </a:xfrm>
            </p:spPr>
            <p:txBody>
              <a:bodyPr>
                <a:noAutofit/>
              </a:bodyPr>
              <a:lstStyle/>
              <a:p>
                <a:pPr marL="0" lvl="0" indent="0" algn="just">
                  <a:buNone/>
                </a:pPr>
                <a:r>
                  <a:rPr lang="en-US" sz="3200" b="1" dirty="0" smtClean="0">
                    <a:solidFill>
                      <a:srgbClr val="0000FF"/>
                    </a:solidFill>
                    <a:latin typeface="Times New Roman" pitchFamily="18" charset="0"/>
                    <a:cs typeface="Times New Roman" pitchFamily="18" charset="0"/>
                  </a:rPr>
                  <a:t>Câu</a:t>
                </a:r>
                <a:r>
                  <a:rPr lang="en-US" sz="3200" b="1" dirty="0">
                    <a:solidFill>
                      <a:srgbClr val="0000FF"/>
                    </a:solidFill>
                    <a:latin typeface="Times New Roman" pitchFamily="18" charset="0"/>
                    <a:cs typeface="Times New Roman" pitchFamily="18" charset="0"/>
                  </a:rPr>
                  <a:t> 2:</a:t>
                </a:r>
                <a:r>
                  <a:rPr lang="en-US" sz="3200" b="1" dirty="0" smtClean="0">
                    <a:solidFill>
                      <a:srgbClr val="FF0000"/>
                    </a:solidFill>
                    <a:latin typeface="Times New Roman" pitchFamily="18" charset="0"/>
                    <a:cs typeface="Times New Roman" pitchFamily="18" charset="0"/>
                  </a:rPr>
                  <a:t> </a:t>
                </a:r>
                <a:r>
                  <a:rPr lang="en-US" sz="3200" dirty="0">
                    <a:latin typeface="Times New Roman" pitchFamily="18" charset="0"/>
                    <a:cs typeface="Times New Roman" pitchFamily="18" charset="0"/>
                  </a:rPr>
                  <a:t>Ba </a:t>
                </a:r>
                <a:r>
                  <a:rPr lang="en-US" sz="3200" dirty="0" err="1">
                    <a:latin typeface="Times New Roman" pitchFamily="18" charset="0"/>
                    <a:cs typeface="Times New Roman" pitchFamily="18" charset="0"/>
                  </a:rPr>
                  <a:t>xạ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thủ</a:t>
                </a:r>
                <a:r>
                  <a:rPr lang="en-US" sz="3200" dirty="0">
                    <a:latin typeface="Times New Roman" pitchFamily="18" charset="0"/>
                    <a:cs typeface="Times New Roman" pitchFamily="18" charset="0"/>
                  </a:rPr>
                  <a:t> </a:t>
                </a:r>
                <a14:m>
                  <m:oMath xmlns:m="http://schemas.openxmlformats.org/officeDocument/2006/math">
                    <m:r>
                      <a:rPr lang="en-US" sz="3200">
                        <a:latin typeface="Cambria Math"/>
                        <a:cs typeface="Times New Roman" pitchFamily="18" charset="0"/>
                      </a:rPr>
                      <m:t>𝐴</m:t>
                    </m:r>
                    <m:r>
                      <a:rPr lang="en-US" sz="3200">
                        <a:latin typeface="Cambria Math"/>
                        <a:cs typeface="Times New Roman" pitchFamily="18" charset="0"/>
                      </a:rPr>
                      <m:t>, </m:t>
                    </m:r>
                    <m:r>
                      <a:rPr lang="en-US" sz="3200">
                        <a:latin typeface="Cambria Math"/>
                        <a:cs typeface="Times New Roman" pitchFamily="18" charset="0"/>
                      </a:rPr>
                      <m:t>𝐵</m:t>
                    </m:r>
                    <m:r>
                      <a:rPr lang="en-US" sz="3200">
                        <a:latin typeface="Cambria Math"/>
                        <a:cs typeface="Times New Roman" pitchFamily="18" charset="0"/>
                      </a:rPr>
                      <m:t>, </m:t>
                    </m:r>
                    <m:r>
                      <a:rPr lang="en-US" sz="3200">
                        <a:latin typeface="Cambria Math"/>
                        <a:cs typeface="Times New Roman" pitchFamily="18" charset="0"/>
                      </a:rPr>
                      <m:t>𝐶</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14:m>
                  <m:oMath xmlns:m="http://schemas.openxmlformats.org/officeDocument/2006/math">
                    <m:r>
                      <a:rPr lang="en-US" sz="3200">
                        <a:latin typeface="Cambria Math"/>
                        <a:cs typeface="Times New Roman" pitchFamily="18" charset="0"/>
                      </a:rPr>
                      <m:t>𝐴</m:t>
                    </m:r>
                    <m:r>
                      <a:rPr lang="en-US" sz="3200">
                        <a:latin typeface="Cambria Math"/>
                        <a:cs typeface="Times New Roman" pitchFamily="18" charset="0"/>
                      </a:rPr>
                      <m:t>, </m:t>
                    </m:r>
                    <m:r>
                      <a:rPr lang="en-US" sz="3200">
                        <a:latin typeface="Cambria Math"/>
                        <a:cs typeface="Times New Roman" pitchFamily="18" charset="0"/>
                      </a:rPr>
                      <m:t>𝐵</m:t>
                    </m:r>
                    <m:r>
                      <a:rPr lang="en-US" sz="3200">
                        <a:latin typeface="Cambria Math"/>
                        <a:cs typeface="Times New Roman" pitchFamily="18" charset="0"/>
                      </a:rPr>
                      <m:t>, </m:t>
                    </m:r>
                    <m:r>
                      <a:rPr lang="en-US" sz="3200">
                        <a:latin typeface="Cambria Math"/>
                        <a:cs typeface="Times New Roman" pitchFamily="18" charset="0"/>
                      </a:rPr>
                      <m:t>𝐶</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14:m>
                  <m:oMath xmlns:m="http://schemas.openxmlformats.org/officeDocument/2006/math">
                    <m:r>
                      <a:rPr lang="en-US" sz="3200">
                        <a:latin typeface="Cambria Math"/>
                        <a:cs typeface="Times New Roman" pitchFamily="18" charset="0"/>
                      </a:rPr>
                      <m:t>0</m:t>
                    </m:r>
                    <m:r>
                      <a:rPr lang="en-US" sz="3200">
                        <a:latin typeface="Cambria Math"/>
                        <a:cs typeface="Times New Roman" pitchFamily="18" charset="0"/>
                      </a:rPr>
                      <m:t>,</m:t>
                    </m:r>
                    <m:r>
                      <a:rPr lang="en-US" sz="3200">
                        <a:latin typeface="Cambria Math"/>
                        <a:cs typeface="Times New Roman" pitchFamily="18" charset="0"/>
                      </a:rPr>
                      <m:t>4</m:t>
                    </m:r>
                    <m:r>
                      <a:rPr lang="en-US" sz="3200">
                        <a:latin typeface="Cambria Math"/>
                        <a:cs typeface="Times New Roman" pitchFamily="18" charset="0"/>
                      </a:rPr>
                      <m:t>;</m:t>
                    </m:r>
                    <m:r>
                      <a:rPr lang="en-US" sz="3200">
                        <a:latin typeface="Cambria Math"/>
                        <a:cs typeface="Times New Roman" pitchFamily="18" charset="0"/>
                      </a:rPr>
                      <m:t>0</m:t>
                    </m:r>
                    <m:r>
                      <a:rPr lang="en-US" sz="3200">
                        <a:latin typeface="Cambria Math"/>
                        <a:cs typeface="Times New Roman" pitchFamily="18" charset="0"/>
                      </a:rPr>
                      <m:t>,</m:t>
                    </m:r>
                    <m:r>
                      <a:rPr lang="en-US" sz="3200">
                        <a:latin typeface="Cambria Math"/>
                        <a:cs typeface="Times New Roman" pitchFamily="18" charset="0"/>
                      </a:rPr>
                      <m:t>5</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14:m>
                  <m:oMath xmlns:m="http://schemas.openxmlformats.org/officeDocument/2006/math">
                    <m:r>
                      <a:rPr lang="en-US" sz="3200">
                        <a:latin typeface="Cambria Math"/>
                        <a:cs typeface="Times New Roman" pitchFamily="18" charset="0"/>
                      </a:rPr>
                      <m:t>0</m:t>
                    </m:r>
                    <m:r>
                      <a:rPr lang="en-US" sz="3200">
                        <a:latin typeface="Cambria Math"/>
                        <a:cs typeface="Times New Roman" pitchFamily="18" charset="0"/>
                      </a:rPr>
                      <m:t>,</m:t>
                    </m:r>
                    <m:r>
                      <a:rPr lang="en-US" sz="3200">
                        <a:latin typeface="Cambria Math"/>
                        <a:cs typeface="Times New Roman" pitchFamily="18" charset="0"/>
                      </a:rPr>
                      <m:t>7</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tiêu</a:t>
                </a:r>
                <a:r>
                  <a:rPr lang="en-US" sz="3200" dirty="0">
                    <a:latin typeface="Times New Roman" pitchFamily="18" charset="0"/>
                    <a:cs typeface="Times New Roman" pitchFamily="18" charset="0"/>
                  </a:rPr>
                  <a:t>. </a:t>
                </a:r>
              </a:p>
              <a:p>
                <a:pPr marL="0" lvl="0" indent="0" algn="ctr">
                  <a:buNone/>
                </a:pPr>
                <a:r>
                  <a:rPr lang="pt-BR" sz="3200" b="1" dirty="0" smtClean="0">
                    <a:solidFill>
                      <a:srgbClr val="002060"/>
                    </a:solidFill>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	A. </a:t>
                </a:r>
                <a14:m>
                  <m:oMath xmlns:m="http://schemas.openxmlformats.org/officeDocument/2006/math">
                    <m:r>
                      <a:rPr lang="en-US" sz="3200" i="1">
                        <a:latin typeface="Cambria Math"/>
                      </a:rPr>
                      <m:t>0</m:t>
                    </m:r>
                    <m:r>
                      <a:rPr lang="en-US" sz="3200" i="1">
                        <a:latin typeface="Cambria Math"/>
                      </a:rPr>
                      <m:t>,</m:t>
                    </m:r>
                    <m:r>
                      <a:rPr lang="en-US" sz="3200" i="1">
                        <a:latin typeface="Cambria Math"/>
                      </a:rPr>
                      <m:t>09</m:t>
                    </m:r>
                    <m:r>
                      <a:rPr lang="en-US" sz="3200" i="1">
                        <a:latin typeface="Cambria Math"/>
                      </a:rPr>
                      <m:t>.</m:t>
                    </m:r>
                  </m:oMath>
                </a14:m>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B</a:t>
                </a:r>
                <a:r>
                  <a:rPr lang="en-US" sz="3200" b="1" dirty="0">
                    <a:solidFill>
                      <a:srgbClr val="0000CC"/>
                    </a:solidFill>
                    <a:latin typeface="Times New Roman" pitchFamily="18" charset="0"/>
                    <a:cs typeface="Times New Roman" pitchFamily="18" charset="0"/>
                  </a:rPr>
                  <a:t>.</a:t>
                </a:r>
                <a14:m>
                  <m:oMath xmlns:m="http://schemas.openxmlformats.org/officeDocument/2006/math">
                    <m:r>
                      <a:rPr lang="en-US" sz="3200" b="1" i="0" smtClean="0">
                        <a:latin typeface="Cambria Math"/>
                      </a:rPr>
                      <m:t>  </m:t>
                    </m:r>
                    <m:r>
                      <a:rPr lang="en-US" sz="3200" i="1">
                        <a:latin typeface="Cambria Math"/>
                      </a:rPr>
                      <m:t>0</m:t>
                    </m:r>
                    <m:r>
                      <a:rPr lang="en-US" sz="3200" i="1">
                        <a:latin typeface="Cambria Math"/>
                      </a:rPr>
                      <m:t>,</m:t>
                    </m:r>
                    <m:r>
                      <a:rPr lang="en-US" sz="3200" b="0" i="1" smtClean="0">
                        <a:latin typeface="Cambria Math"/>
                      </a:rPr>
                      <m:t>91</m:t>
                    </m:r>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C</a:t>
                </a:r>
                <a:r>
                  <a:rPr lang="en-US" sz="3200" b="1" dirty="0">
                    <a:solidFill>
                      <a:srgbClr val="0000CC"/>
                    </a:solidFill>
                    <a:latin typeface="Times New Roman" pitchFamily="18" charset="0"/>
                    <a:cs typeface="Times New Roman" pitchFamily="18" charset="0"/>
                  </a:rPr>
                  <a:t>.</a:t>
                </a:r>
                <a14:m>
                  <m:oMath xmlns:m="http://schemas.openxmlformats.org/officeDocument/2006/math">
                    <m:r>
                      <a:rPr lang="en-US" sz="3200" b="1" i="0" smtClean="0">
                        <a:latin typeface="Cambria Math"/>
                      </a:rPr>
                      <m:t>  </m:t>
                    </m:r>
                    <m:r>
                      <a:rPr lang="en-US" sz="3200" i="1">
                        <a:latin typeface="Cambria Math"/>
                      </a:rPr>
                      <m:t>0</m:t>
                    </m:r>
                    <m:r>
                      <a:rPr lang="en-US" sz="3200" i="1">
                        <a:latin typeface="Cambria Math"/>
                      </a:rPr>
                      <m:t>,</m:t>
                    </m:r>
                    <m:r>
                      <a:rPr lang="en-US" sz="3200" b="0" i="1" smtClean="0">
                        <a:latin typeface="Cambria Math"/>
                      </a:rPr>
                      <m:t>36</m:t>
                    </m:r>
                  </m:oMath>
                </a14:m>
                <a:r>
                  <a:rPr lang="en-US" sz="3200" dirty="0" smtClean="0">
                    <a:latin typeface="Times New Roman" pitchFamily="18" charset="0"/>
                    <a:cs typeface="Times New Roman" pitchFamily="18" charset="0"/>
                  </a:rPr>
                  <a:t>.</a:t>
                </a:r>
                <a:r>
                  <a:rPr lang="en-US" sz="3200" b="1" dirty="0" smtClean="0">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D</a:t>
                </a:r>
                <a:r>
                  <a:rPr lang="en-US" sz="3200" b="1" dirty="0">
                    <a:solidFill>
                      <a:srgbClr val="0000CC"/>
                    </a:solidFill>
                    <a:latin typeface="Times New Roman" pitchFamily="18" charset="0"/>
                    <a:cs typeface="Times New Roman" pitchFamily="18" charset="0"/>
                  </a:rPr>
                  <a:t>.</a:t>
                </a:r>
                <a14:m>
                  <m:oMath xmlns:m="http://schemas.openxmlformats.org/officeDocument/2006/math">
                    <m:r>
                      <a:rPr lang="en-US" sz="3200" b="1" i="0" smtClean="0">
                        <a:latin typeface="Cambria Math"/>
                      </a:rPr>
                      <m:t>  </m:t>
                    </m:r>
                    <m:r>
                      <a:rPr lang="en-US" sz="3200" i="1">
                        <a:latin typeface="Cambria Math"/>
                      </a:rPr>
                      <m:t>0</m:t>
                    </m:r>
                    <m:r>
                      <a:rPr lang="en-US" sz="3200" i="1">
                        <a:latin typeface="Cambria Math"/>
                      </a:rPr>
                      <m:t>,</m:t>
                    </m:r>
                    <m:r>
                      <a:rPr lang="en-US" sz="3200" i="1">
                        <a:latin typeface="Cambria Math"/>
                      </a:rPr>
                      <m:t>06</m:t>
                    </m:r>
                  </m:oMath>
                </a14:m>
                <a:r>
                  <a:rPr lang="en-US" sz="3200" dirty="0">
                    <a:latin typeface="Times New Roman" pitchFamily="18" charset="0"/>
                    <a:cs typeface="Times New Roman" pitchFamily="18" charset="0"/>
                  </a:rPr>
                  <a:t>.</a:t>
                </a:r>
                <a:endParaRPr lang="en-US" sz="3200" b="1" dirty="0" smtClean="0">
                  <a:solidFill>
                    <a:srgbClr val="0000FF"/>
                  </a:solidFill>
                  <a:latin typeface="Times New Roman" pitchFamily="18" charset="0"/>
                  <a:cs typeface="Times New Roman" pitchFamily="18" charset="0"/>
                </a:endParaRPr>
              </a:p>
              <a:p>
                <a:pPr marL="0" lvl="0" indent="0">
                  <a:buNone/>
                </a:pPr>
                <a:r>
                  <a:rPr lang="en-US" sz="3200" b="1" dirty="0" err="1" smtClean="0">
                    <a:solidFill>
                      <a:srgbClr val="0000FF"/>
                    </a:solidFill>
                    <a:latin typeface="Times New Roman" pitchFamily="18" charset="0"/>
                    <a:cs typeface="Times New Roman" pitchFamily="18" charset="0"/>
                  </a:rPr>
                  <a:t>Lời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giải</a:t>
                </a:r>
                <a:endParaRPr lang="en-US" sz="3200" b="1" dirty="0" smtClean="0">
                  <a:solidFill>
                    <a:srgbClr val="0000FF"/>
                  </a:solidFill>
                  <a:latin typeface="Times New Roman" pitchFamily="18" charset="0"/>
                  <a:cs typeface="Times New Roman" pitchFamily="18" charset="0"/>
                </a:endParaRPr>
              </a:p>
              <a:p>
                <a:pPr marL="0" indent="0">
                  <a:buNone/>
                </a:pP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m:t>
                    </m:r>
                    <m:r>
                      <a:rPr lang="en-US" sz="3200" i="1">
                        <a:latin typeface="Cambria Math"/>
                      </a:rPr>
                      <m:t>, </m:t>
                    </m:r>
                    <m:r>
                      <a:rPr lang="en-US" sz="3200" i="1">
                        <a:latin typeface="Cambria Math"/>
                      </a:rPr>
                      <m:t>𝐵</m:t>
                    </m:r>
                    <m:r>
                      <a:rPr lang="en-US" sz="3200" i="1">
                        <a:latin typeface="Cambria Math"/>
                      </a:rPr>
                      <m:t>, </m:t>
                    </m:r>
                    <m:r>
                      <a:rPr lang="en-US" sz="3200" i="1">
                        <a:latin typeface="Cambria Math"/>
                      </a:rPr>
                      <m:t>𝐶</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trúng</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𝐵</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trúng</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“C </a:t>
                </a:r>
                <a:r>
                  <a:rPr lang="en-US" sz="3200" dirty="0" err="1">
                    <a:latin typeface="Times New Roman" pitchFamily="18" charset="0"/>
                    <a:cs typeface="Times New Roman" pitchFamily="18" charset="0"/>
                  </a:rPr>
                  <a:t>bắn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trúng</a:t>
                </a:r>
                <a:r>
                  <a:rPr lang="en-US" sz="3200" dirty="0">
                    <a:latin typeface="Times New Roman" pitchFamily="18" charset="0"/>
                    <a:cs typeface="Times New Roman" pitchFamily="18" charset="0"/>
                  </a:rPr>
                  <a:t>”.</a:t>
                </a:r>
              </a:p>
              <a:p>
                <a:pPr marL="0" indent="0">
                  <a:buNone/>
                </a:pPr>
                <a14:m>
                  <m:oMath xmlns:m="http://schemas.openxmlformats.org/officeDocument/2006/math">
                    <m:r>
                      <a:rPr lang="en-US" sz="3200" i="1">
                        <a:latin typeface="Cambria Math"/>
                      </a:rPr>
                      <m:t>𝐴</m:t>
                    </m:r>
                    <m:r>
                      <a:rPr lang="en-US" sz="3200" i="1">
                        <a:latin typeface="Cambria Math"/>
                      </a:rPr>
                      <m:t>, </m:t>
                    </m:r>
                    <m:r>
                      <a:rPr lang="en-US" sz="3200" i="1">
                        <a:latin typeface="Cambria Math"/>
                      </a:rPr>
                      <m:t>𝐵</m:t>
                    </m:r>
                    <m:r>
                      <a:rPr lang="en-US" sz="3200" i="1">
                        <a:latin typeface="Cambria Math"/>
                      </a:rPr>
                      <m:t>, </m:t>
                    </m:r>
                    <m:r>
                      <a:rPr lang="en-US" sz="3200" i="1">
                        <a:latin typeface="Cambria Math"/>
                      </a:rPr>
                      <m:t>𝐶</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độc</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14:m>
                  <m:oMath xmlns:m="http://schemas.openxmlformats.org/officeDocument/2006/math">
                    <m:bar>
                      <m:barPr>
                        <m:pos m:val="top"/>
                        <m:ctrlPr>
                          <a:rPr lang="en-US" sz="3200" i="1" smtClean="0">
                            <a:latin typeface="Cambria Math"/>
                          </a:rPr>
                        </m:ctrlPr>
                      </m:barPr>
                      <m:e>
                        <m:r>
                          <a:rPr lang="en-US" sz="3200" b="0" i="1" smtClean="0">
                            <a:latin typeface="Cambria Math"/>
                          </a:rPr>
                          <m:t>𝐴</m:t>
                        </m:r>
                      </m:e>
                    </m:bar>
                    <m:r>
                      <a:rPr lang="en-US" sz="3200" i="1">
                        <a:latin typeface="Cambria Math"/>
                      </a:rPr>
                      <m:t>,</m:t>
                    </m:r>
                    <m:bar>
                      <m:barPr>
                        <m:pos m:val="top"/>
                        <m:ctrlPr>
                          <a:rPr lang="en-US" sz="3200" i="1">
                            <a:latin typeface="Cambria Math"/>
                          </a:rPr>
                        </m:ctrlPr>
                      </m:barPr>
                      <m:e>
                        <m:r>
                          <a:rPr lang="en-US" sz="3200" b="0" i="1" smtClean="0">
                            <a:latin typeface="Cambria Math"/>
                          </a:rPr>
                          <m:t>𝐵</m:t>
                        </m:r>
                      </m:e>
                    </m:bar>
                    <m:r>
                      <a:rPr lang="en-US" sz="3200" i="1">
                        <a:latin typeface="Cambria Math"/>
                      </a:rPr>
                      <m:t>, </m:t>
                    </m:r>
                    <m:bar>
                      <m:barPr>
                        <m:pos m:val="top"/>
                        <m:ctrlPr>
                          <a:rPr lang="en-US" sz="3200" i="1">
                            <a:latin typeface="Cambria Math"/>
                          </a:rPr>
                        </m:ctrlPr>
                      </m:barPr>
                      <m:e>
                        <m:r>
                          <a:rPr lang="en-US" sz="3200" b="0" i="1" smtClean="0">
                            <a:latin typeface="Cambria Math"/>
                          </a:rPr>
                          <m:t>𝐶</m:t>
                        </m:r>
                      </m:e>
                    </m:bar>
                  </m:oMath>
                </a14:m>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lập</a:t>
                </a:r>
                <a:endParaRPr lang="en-US" sz="3200" dirty="0">
                  <a:latin typeface="Times New Roman" pitchFamily="18" charset="0"/>
                  <a:cs typeface="Times New Roman" pitchFamily="18" charset="0"/>
                </a:endParaRPr>
              </a:p>
              <a:p>
                <a:pPr marL="0" indent="0">
                  <a:buNone/>
                </a:pP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trượt</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marL="0" indent="0">
                  <a:buNone/>
                </a:pPr>
                <a14:m>
                  <m:oMath xmlns:m="http://schemas.openxmlformats.org/officeDocument/2006/math">
                    <m:r>
                      <a:rPr lang="en-US" sz="3200" i="1">
                        <a:latin typeface="Cambria Math"/>
                      </a:rPr>
                      <m:t>𝑃</m:t>
                    </m:r>
                    <m:d>
                      <m:dPr>
                        <m:ctrlPr>
                          <a:rPr lang="en-US" sz="3200" i="1">
                            <a:latin typeface="Cambria Math"/>
                          </a:rPr>
                        </m:ctrlPr>
                      </m:dPr>
                      <m:e>
                        <m:bar>
                          <m:barPr>
                            <m:pos m:val="top"/>
                            <m:ctrlPr>
                              <a:rPr lang="en-US" sz="3200" i="1">
                                <a:latin typeface="Cambria Math"/>
                              </a:rPr>
                            </m:ctrlPr>
                          </m:barPr>
                          <m:e>
                            <m:r>
                              <a:rPr lang="en-US" sz="3200" i="1">
                                <a:latin typeface="Cambria Math"/>
                              </a:rPr>
                              <m:t>𝐴𝐵𝐶</m:t>
                            </m:r>
                          </m:e>
                        </m:bar>
                      </m:e>
                    </m:d>
                    <m:r>
                      <a:rPr lang="en-US" sz="3200" i="1">
                        <a:latin typeface="Cambria Math"/>
                      </a:rPr>
                      <m:t>=</m:t>
                    </m:r>
                    <m:r>
                      <a:rPr lang="en-US" sz="3200" i="1">
                        <a:latin typeface="Cambria Math"/>
                      </a:rPr>
                      <m:t>𝑃</m:t>
                    </m:r>
                    <m:d>
                      <m:dPr>
                        <m:ctrlPr>
                          <a:rPr lang="en-US" sz="3200" i="1">
                            <a:latin typeface="Cambria Math"/>
                          </a:rPr>
                        </m:ctrlPr>
                      </m:dPr>
                      <m:e>
                        <m:bar>
                          <m:barPr>
                            <m:pos m:val="top"/>
                            <m:ctrlPr>
                              <a:rPr lang="en-US" sz="3200" i="1">
                                <a:latin typeface="Cambria Math"/>
                              </a:rPr>
                            </m:ctrlPr>
                          </m:barPr>
                          <m:e>
                            <m:r>
                              <a:rPr lang="en-US" sz="3200" i="1">
                                <a:latin typeface="Cambria Math"/>
                              </a:rPr>
                              <m:t>𝐴</m:t>
                            </m:r>
                          </m:e>
                        </m:bar>
                      </m:e>
                    </m:d>
                    <m:r>
                      <a:rPr lang="en-US" sz="3200" i="1">
                        <a:latin typeface="Cambria Math"/>
                      </a:rPr>
                      <m:t>.</m:t>
                    </m:r>
                    <m:r>
                      <a:rPr lang="en-US" sz="3200" i="1">
                        <a:latin typeface="Cambria Math"/>
                      </a:rPr>
                      <m:t>𝑃</m:t>
                    </m:r>
                    <m:d>
                      <m:dPr>
                        <m:ctrlPr>
                          <a:rPr lang="en-US" sz="3200" i="1">
                            <a:latin typeface="Cambria Math"/>
                          </a:rPr>
                        </m:ctrlPr>
                      </m:dPr>
                      <m:e>
                        <m:bar>
                          <m:barPr>
                            <m:pos m:val="top"/>
                            <m:ctrlPr>
                              <a:rPr lang="en-US" sz="3200" i="1">
                                <a:latin typeface="Cambria Math"/>
                              </a:rPr>
                            </m:ctrlPr>
                          </m:barPr>
                          <m:e>
                            <m:r>
                              <a:rPr lang="en-US" sz="3200" b="0" i="1" smtClean="0">
                                <a:latin typeface="Cambria Math"/>
                              </a:rPr>
                              <m:t>𝐵</m:t>
                            </m:r>
                          </m:e>
                        </m:bar>
                      </m:e>
                    </m:d>
                    <m:r>
                      <a:rPr lang="en-US" sz="3200" i="1">
                        <a:latin typeface="Cambria Math"/>
                      </a:rPr>
                      <m:t>.</m:t>
                    </m:r>
                    <m:r>
                      <a:rPr lang="en-US" sz="3200" i="1">
                        <a:latin typeface="Cambria Math"/>
                      </a:rPr>
                      <m:t>𝑃</m:t>
                    </m:r>
                    <m:d>
                      <m:dPr>
                        <m:ctrlPr>
                          <a:rPr lang="en-US" sz="3200" i="1">
                            <a:latin typeface="Cambria Math"/>
                          </a:rPr>
                        </m:ctrlPr>
                      </m:dPr>
                      <m:e>
                        <m:bar>
                          <m:barPr>
                            <m:pos m:val="top"/>
                            <m:ctrlPr>
                              <a:rPr lang="en-US" sz="3200" i="1">
                                <a:latin typeface="Cambria Math"/>
                              </a:rPr>
                            </m:ctrlPr>
                          </m:barPr>
                          <m:e>
                            <m:r>
                              <a:rPr lang="en-US" sz="3200" b="0" i="1" smtClean="0">
                                <a:latin typeface="Cambria Math"/>
                              </a:rPr>
                              <m:t>𝐶</m:t>
                            </m:r>
                          </m:e>
                        </m:bar>
                      </m:e>
                    </m:d>
                  </m:oMath>
                </a14:m>
                <a:r>
                  <a:rPr lang="en-US" sz="3200" b="1" dirty="0">
                    <a:latin typeface="Times New Roman" pitchFamily="18" charset="0"/>
                    <a:cs typeface="Times New Roman" pitchFamily="18" charset="0"/>
                  </a:rPr>
                  <a:t> </a:t>
                </a:r>
                <a14:m>
                  <m:oMath xmlns:m="http://schemas.openxmlformats.org/officeDocument/2006/math">
                    <m:r>
                      <a:rPr lang="en-US" sz="3200" i="1">
                        <a:latin typeface="Cambria Math"/>
                      </a:rPr>
                      <m:t>=</m:t>
                    </m:r>
                    <m:d>
                      <m:dPr>
                        <m:ctrlPr>
                          <a:rPr lang="en-US" sz="3200" i="1">
                            <a:latin typeface="Cambria Math"/>
                          </a:rPr>
                        </m:ctrlPr>
                      </m:dPr>
                      <m:e>
                        <m:r>
                          <a:rPr lang="en-US" sz="3200" i="1">
                            <a:latin typeface="Cambria Math"/>
                          </a:rPr>
                          <m:t>1</m:t>
                        </m:r>
                        <m:r>
                          <a:rPr lang="en-US" sz="3200" i="1">
                            <a:latin typeface="Cambria Math"/>
                          </a:rPr>
                          <m:t>−</m:t>
                        </m:r>
                        <m:r>
                          <a:rPr lang="en-US" sz="3200" i="1">
                            <a:latin typeface="Cambria Math"/>
                          </a:rPr>
                          <m:t>0</m:t>
                        </m:r>
                        <m:r>
                          <a:rPr lang="en-US" sz="3200" i="1">
                            <a:latin typeface="Cambria Math"/>
                          </a:rPr>
                          <m:t>,</m:t>
                        </m:r>
                        <m:r>
                          <a:rPr lang="en-US" sz="3200" i="1">
                            <a:latin typeface="Cambria Math"/>
                          </a:rPr>
                          <m:t>4</m:t>
                        </m:r>
                      </m:e>
                    </m:d>
                    <m:d>
                      <m:dPr>
                        <m:ctrlPr>
                          <a:rPr lang="en-US" sz="3200" i="1">
                            <a:latin typeface="Cambria Math"/>
                          </a:rPr>
                        </m:ctrlPr>
                      </m:dPr>
                      <m:e>
                        <m:r>
                          <a:rPr lang="en-US" sz="3200" i="1">
                            <a:latin typeface="Cambria Math"/>
                          </a:rPr>
                          <m:t>1</m:t>
                        </m:r>
                        <m:r>
                          <a:rPr lang="en-US" sz="3200" i="1">
                            <a:latin typeface="Cambria Math"/>
                          </a:rPr>
                          <m:t>−</m:t>
                        </m:r>
                        <m:r>
                          <a:rPr lang="en-US" sz="3200" i="1">
                            <a:latin typeface="Cambria Math"/>
                          </a:rPr>
                          <m:t>0</m:t>
                        </m:r>
                        <m:r>
                          <a:rPr lang="en-US" sz="3200" i="1">
                            <a:latin typeface="Cambria Math"/>
                          </a:rPr>
                          <m:t>,</m:t>
                        </m:r>
                        <m:r>
                          <a:rPr lang="en-US" sz="3200" i="1">
                            <a:latin typeface="Cambria Math"/>
                          </a:rPr>
                          <m:t>5</m:t>
                        </m:r>
                      </m:e>
                    </m:d>
                    <m:d>
                      <m:dPr>
                        <m:ctrlPr>
                          <a:rPr lang="en-US" sz="3200" i="1">
                            <a:latin typeface="Cambria Math"/>
                          </a:rPr>
                        </m:ctrlPr>
                      </m:dPr>
                      <m:e>
                        <m:r>
                          <a:rPr lang="en-US" sz="3200" i="1">
                            <a:latin typeface="Cambria Math"/>
                          </a:rPr>
                          <m:t>1</m:t>
                        </m:r>
                        <m:r>
                          <a:rPr lang="en-US" sz="3200" i="1">
                            <a:latin typeface="Cambria Math"/>
                          </a:rPr>
                          <m:t>−</m:t>
                        </m:r>
                        <m:r>
                          <a:rPr lang="en-US" sz="3200" i="1">
                            <a:latin typeface="Cambria Math"/>
                          </a:rPr>
                          <m:t>0</m:t>
                        </m:r>
                        <m:r>
                          <a:rPr lang="en-US" sz="3200" i="1">
                            <a:latin typeface="Cambria Math"/>
                          </a:rPr>
                          <m:t>,</m:t>
                        </m:r>
                        <m:r>
                          <a:rPr lang="en-US" sz="3200" i="1">
                            <a:latin typeface="Cambria Math"/>
                          </a:rPr>
                          <m:t>7</m:t>
                        </m:r>
                      </m:e>
                    </m:d>
                  </m:oMath>
                </a14:m>
                <a:r>
                  <a:rPr lang="en-US" sz="3200" b="1" dirty="0">
                    <a:latin typeface="Times New Roman" pitchFamily="18" charset="0"/>
                    <a:cs typeface="Times New Roman" pitchFamily="18" charset="0"/>
                  </a:rPr>
                  <a:t> </a:t>
                </a:r>
                <a14:m>
                  <m:oMath xmlns:m="http://schemas.openxmlformats.org/officeDocument/2006/math">
                    <m:r>
                      <a:rPr lang="en-US" sz="3200" i="1">
                        <a:latin typeface="Cambria Math"/>
                      </a:rPr>
                      <m:t>=</m:t>
                    </m:r>
                    <m:r>
                      <a:rPr lang="en-US" sz="3200" i="1">
                        <a:latin typeface="Cambria Math"/>
                      </a:rPr>
                      <m:t>0</m:t>
                    </m:r>
                    <m:r>
                      <a:rPr lang="en-US" sz="3200" i="1">
                        <a:latin typeface="Cambria Math"/>
                      </a:rPr>
                      <m:t>,</m:t>
                    </m:r>
                    <m:r>
                      <a:rPr lang="en-US" sz="3200" i="1">
                        <a:latin typeface="Cambria Math"/>
                      </a:rPr>
                      <m:t>09</m:t>
                    </m:r>
                  </m:oMath>
                </a14:m>
                <a:r>
                  <a:rPr lang="en-US" sz="3200" b="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a:p>
                <a:pPr marL="0" indent="0">
                  <a:buNone/>
                </a:pPr>
                <a:r>
                  <a:rPr lang="en-US" sz="3200" dirty="0" err="1">
                    <a:latin typeface="Times New Roman" pitchFamily="18" charset="0"/>
                    <a:cs typeface="Times New Roman" pitchFamily="18" charset="0"/>
                  </a:rPr>
                  <a:t>Vậy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endParaRPr lang="en-US" sz="3200" i="1" smtClean="0">
                  <a:latin typeface="Times New Roman" pitchFamily="18" charset="0"/>
                  <a:cs typeface="Times New Roman" pitchFamily="18" charset="0"/>
                </a:endParaRPr>
              </a:p>
              <a:p>
                <a:pPr marL="0" indent="0" algn="ctr">
                  <a:buNone/>
                </a:pPr>
                <a14:m>
                  <m:oMath xmlns:m="http://schemas.openxmlformats.org/officeDocument/2006/math">
                    <m:r>
                      <a:rPr lang="en-US" sz="3200" i="1">
                        <a:latin typeface="Cambria Math"/>
                      </a:rPr>
                      <m:t>1</m:t>
                    </m:r>
                    <m:r>
                      <a:rPr lang="en-US" sz="3200" i="1">
                        <a:latin typeface="Cambria Math"/>
                      </a:rPr>
                      <m:t>−</m:t>
                    </m:r>
                    <m:r>
                      <a:rPr lang="en-US" sz="3200" i="1">
                        <a:latin typeface="Cambria Math"/>
                      </a:rPr>
                      <m:t>0</m:t>
                    </m:r>
                    <m:r>
                      <a:rPr lang="en-US" sz="3200" i="1">
                        <a:latin typeface="Cambria Math"/>
                      </a:rPr>
                      <m:t>,</m:t>
                    </m:r>
                    <m:r>
                      <a:rPr lang="en-US" sz="3200" i="1">
                        <a:latin typeface="Cambria Math"/>
                      </a:rPr>
                      <m:t>09</m:t>
                    </m:r>
                    <m:r>
                      <a:rPr lang="en-US" sz="3200" i="1">
                        <a:latin typeface="Cambria Math"/>
                      </a:rPr>
                      <m:t>=</m:t>
                    </m:r>
                    <m:r>
                      <a:rPr lang="en-US" sz="3200" i="1">
                        <a:latin typeface="Cambria Math"/>
                      </a:rPr>
                      <m:t>0</m:t>
                    </m:r>
                    <m:r>
                      <a:rPr lang="en-US" sz="3200" i="1">
                        <a:latin typeface="Cambria Math"/>
                      </a:rPr>
                      <m:t>,</m:t>
                    </m:r>
                    <m:r>
                      <a:rPr lang="en-US" sz="3200" i="1">
                        <a:latin typeface="Cambria Math"/>
                      </a:rPr>
                      <m:t>91</m:t>
                    </m:r>
                  </m:oMath>
                </a14:m>
                <a:r>
                  <a:rPr lang="en-US" sz="3200" dirty="0">
                    <a:latin typeface="Times New Roman" pitchFamily="18" charset="0"/>
                    <a:cs typeface="Times New Roman" pitchFamily="18" charset="0"/>
                  </a:rPr>
                  <a:t>.</a:t>
                </a:r>
              </a:p>
              <a:p>
                <a:endParaRPr lang="en-US" sz="3200" dirty="0">
                  <a:latin typeface="Times New Roman" pitchFamily="18" charset="0"/>
                  <a:cs typeface="Times New Roman" pitchFamily="18" charset="0"/>
                </a:endParaRPr>
              </a:p>
              <a:p>
                <a:pPr marL="0" indent="0">
                  <a:buNone/>
                </a:pP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pPr marL="0" lvl="0" indent="0">
                  <a:buNone/>
                </a:pPr>
                <a:endParaRPr lang="en-US" sz="3200" b="0" i="0" u="none" strike="noStrike" baseline="0" dirty="0">
                  <a:solidFill>
                    <a:srgbClr val="000000"/>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 xmlns:a16="http://schemas.microsoft.com/office/drawing/2014/main"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0"/>
                <a:ext cx="11980102" cy="7581900"/>
              </a:xfrm>
              <a:blipFill rotWithShape="1">
                <a:blip r:embed="rId2"/>
                <a:stretch>
                  <a:fillRect l="-1323" t="-1768" r="-1272"/>
                </a:stretch>
              </a:blipFill>
            </p:spPr>
            <p:txBody>
              <a:bodyPr/>
              <a:lstStyle/>
              <a:p>
                <a:r>
                  <a:rPr lang="en-US">
                    <a:noFill/>
                  </a:rPr>
                  <a:t> </a:t>
                </a:r>
              </a:p>
            </p:txBody>
          </p:sp>
        </mc:Fallback>
      </mc:AlternateContent>
      <p:sp>
        <p:nvSpPr>
          <p:cNvPr id="4" name="Oval 3"/>
          <p:cNvSpPr/>
          <p:nvPr/>
        </p:nvSpPr>
        <p:spPr>
          <a:xfrm>
            <a:off x="4562743" y="145951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3" action="ppaction://hlinksldjump"/>
          </p:cNvPr>
          <p:cNvSpPr/>
          <p:nvPr/>
        </p:nvSpPr>
        <p:spPr>
          <a:xfrm rot="16200000">
            <a:off x="10745109" y="58510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42061" y="58831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01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xmlns="" id="{443E7128-81FF-4191-A928-655237246425}"/>
                  </a:ext>
                </a:extLst>
              </p:cNvPr>
              <p:cNvSpPr>
                <a:spLocks noGrp="1"/>
              </p:cNvSpPr>
              <p:nvPr>
                <p:ph type="body" idx="1"/>
              </p:nvPr>
            </p:nvSpPr>
            <p:spPr>
              <a:xfrm>
                <a:off x="211898" y="0"/>
                <a:ext cx="11980102" cy="7581900"/>
              </a:xfrm>
            </p:spPr>
            <p:txBody>
              <a:bodyPr>
                <a:noAutofit/>
              </a:bodyPr>
              <a:lstStyle/>
              <a:p>
                <a:pPr marL="0" lvl="0" indent="0" algn="just">
                  <a:buNone/>
                </a:pPr>
                <a:r>
                  <a:rPr lang="en-US" sz="3200" b="1" dirty="0">
                    <a:solidFill>
                      <a:srgbClr val="0000FF"/>
                    </a:solidFill>
                    <a:latin typeface="Times New Roman" pitchFamily="18" charset="0"/>
                    <a:cs typeface="Times New Roman" pitchFamily="18" charset="0"/>
                  </a:rPr>
                  <a:t>Câu 3: </a:t>
                </a:r>
                <a:r>
                  <a:rPr lang="vi-VN" sz="3200" dirty="0">
                    <a:latin typeface="Times New Roman" pitchFamily="18" charset="0"/>
                    <a:cs typeface="Times New Roman" pitchFamily="18" charset="0"/>
                  </a:rPr>
                  <a:t>Có 5 bông hoa hồng bạch, 7 bông hoa hồng nhung và 4 bông hoa cúc vàng. Chọn ngẫu nhiên 3 bông hoa. Tính xác suất để 3 bông hoa được chọn không cùng một loại</a:t>
                </a:r>
                <a:r>
                  <a:rPr lang="en-US" sz="3200" dirty="0">
                    <a:latin typeface="Times New Roman" pitchFamily="18" charset="0"/>
                    <a:cs typeface="Times New Roman" pitchFamily="18" charset="0"/>
                  </a:rPr>
                  <a:t>.</a:t>
                </a:r>
                <a:endParaRPr lang="fr-FR" sz="3200" dirty="0">
                  <a:latin typeface="Times New Roman" pitchFamily="18" charset="0"/>
                  <a:cs typeface="Times New Roman" pitchFamily="18" charset="0"/>
                </a:endParaRPr>
              </a:p>
              <a:p>
                <a:pPr marL="0" lvl="0" indent="0" algn="just">
                  <a:buNone/>
                </a:pPr>
                <a:r>
                  <a:rPr lang="en-US" sz="3200" b="1" smtClean="0">
                    <a:solidFill>
                      <a:srgbClr val="0000CC"/>
                    </a:solidFill>
                    <a:latin typeface="Times New Roman" pitchFamily="18" charset="0"/>
                    <a:cs typeface="Times New Roman" pitchFamily="18" charset="0"/>
                  </a:rPr>
                  <a:t>A</a:t>
                </a:r>
                <a:r>
                  <a:rPr lang="en-US" sz="3200" b="1" dirty="0" smtClean="0">
                    <a:solidFill>
                      <a:srgbClr val="0000CC"/>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73</m:t>
                        </m:r>
                      </m:num>
                      <m:den>
                        <m:r>
                          <a:rPr lang="en-US" sz="3200" b="0" i="1" smtClean="0">
                            <a:latin typeface="Cambria Math"/>
                          </a:rPr>
                          <m:t>80</m:t>
                        </m:r>
                      </m:den>
                    </m:f>
                    <m:r>
                      <a:rPr lang="en-US" sz="3200" i="1">
                        <a:latin typeface="Cambria Math"/>
                      </a:rPr>
                      <m:t>.</m:t>
                    </m:r>
                  </m:oMath>
                </a14:m>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B</a:t>
                </a:r>
                <a:r>
                  <a:rPr lang="en-US" sz="3200" b="1" dirty="0">
                    <a:solidFill>
                      <a:srgbClr val="0000CC"/>
                    </a:solidFill>
                    <a:latin typeface="Times New Roman" pitchFamily="18" charset="0"/>
                    <a:cs typeface="Times New Roman" pitchFamily="18" charset="0"/>
                  </a:rPr>
                  <a:t>.</a:t>
                </a:r>
                <a:r>
                  <a:rPr lang="en-US" sz="3200" b="1" dirty="0" smtClean="0">
                    <a:solidFill>
                      <a:srgbClr val="0000CC"/>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4</m:t>
                        </m:r>
                      </m:num>
                      <m:den>
                        <m:r>
                          <a:rPr lang="en-US" sz="3200" b="0" i="1" smtClean="0">
                            <a:latin typeface="Cambria Math"/>
                          </a:rPr>
                          <m:t>49</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C</a:t>
                </a:r>
                <a:r>
                  <a:rPr lang="en-US" sz="3200" b="1" dirty="0">
                    <a:solidFill>
                      <a:srgbClr val="0000CC"/>
                    </a:solidFill>
                    <a:latin typeface="Times New Roman" pitchFamily="18" charset="0"/>
                    <a:cs typeface="Times New Roman" pitchFamily="18" charset="0"/>
                  </a:rPr>
                  <a:t>.</a:t>
                </a:r>
                <a:r>
                  <a:rPr lang="en-US" sz="3200" b="1" dirty="0" smtClean="0">
                    <a:solidFill>
                      <a:srgbClr val="0000CC"/>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2</m:t>
                        </m:r>
                      </m:num>
                      <m:den>
                        <m:r>
                          <a:rPr lang="en-US" sz="3200" b="0" i="1" smtClean="0">
                            <a:latin typeface="Cambria Math"/>
                          </a:rPr>
                          <m:t>3</m:t>
                        </m:r>
                        <m:r>
                          <a:rPr lang="en-US" sz="3200" i="1">
                            <a:latin typeface="Cambria Math"/>
                          </a:rPr>
                          <m:t>5</m:t>
                        </m:r>
                      </m:den>
                    </m:f>
                  </m:oMath>
                </a14:m>
                <a:r>
                  <a:rPr lang="en-US" sz="3200" dirty="0" smtClean="0">
                    <a:latin typeface="Times New Roman" pitchFamily="18" charset="0"/>
                    <a:cs typeface="Times New Roman" pitchFamily="18" charset="0"/>
                  </a:rPr>
                  <a:t>.</a:t>
                </a:r>
                <a:r>
                  <a:rPr lang="en-US" sz="3200" b="1" dirty="0" smtClean="0">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D</a:t>
                </a:r>
                <a:r>
                  <a:rPr lang="en-US" sz="3200" b="1" dirty="0">
                    <a:solidFill>
                      <a:srgbClr val="0000CC"/>
                    </a:solidFill>
                    <a:latin typeface="Times New Roman" pitchFamily="18" charset="0"/>
                    <a:cs typeface="Times New Roman" pitchFamily="18" charset="0"/>
                  </a:rPr>
                  <a:t>.</a:t>
                </a:r>
                <a14:m>
                  <m:oMath xmlns:m="http://schemas.openxmlformats.org/officeDocument/2006/math">
                    <m:f>
                      <m:fPr>
                        <m:ctrlPr>
                          <a:rPr lang="en-US" sz="3200" i="1">
                            <a:latin typeface="Cambria Math"/>
                          </a:rPr>
                        </m:ctrlPr>
                      </m:fPr>
                      <m:num>
                        <m:r>
                          <a:rPr lang="en-US" sz="3200" b="0" i="1" smtClean="0">
                            <a:latin typeface="Cambria Math"/>
                          </a:rPr>
                          <m:t>12</m:t>
                        </m:r>
                      </m:num>
                      <m:den>
                        <m:r>
                          <a:rPr lang="en-US" sz="3200" b="0" i="1" smtClean="0">
                            <a:latin typeface="Cambria Math"/>
                          </a:rPr>
                          <m:t>3</m:t>
                        </m:r>
                        <m:r>
                          <a:rPr lang="en-US" sz="3200" i="1">
                            <a:latin typeface="Cambria Math"/>
                          </a:rPr>
                          <m:t>5</m:t>
                        </m:r>
                      </m:den>
                    </m:f>
                  </m:oMath>
                </a14:m>
                <a:r>
                  <a:rPr lang="en-US" sz="3200" dirty="0">
                    <a:latin typeface="Times New Roman" pitchFamily="18" charset="0"/>
                    <a:cs typeface="Times New Roman" pitchFamily="18" charset="0"/>
                  </a:rPr>
                  <a:t>.</a:t>
                </a:r>
                <a:endParaRPr lang="en-US" sz="3200" b="1" dirty="0" smtClean="0">
                  <a:solidFill>
                    <a:srgbClr val="0000FF"/>
                  </a:solidFill>
                  <a:latin typeface="Times New Roman" pitchFamily="18" charset="0"/>
                  <a:cs typeface="Times New Roman" pitchFamily="18" charset="0"/>
                </a:endParaRPr>
              </a:p>
              <a:p>
                <a:pPr marL="0" lvl="0" indent="0">
                  <a:buNone/>
                </a:pPr>
                <a:r>
                  <a:rPr lang="en-US" sz="3200" b="1" dirty="0" err="1" smtClean="0">
                    <a:solidFill>
                      <a:srgbClr val="0000FF"/>
                    </a:solidFill>
                    <a:latin typeface="Times New Roman" pitchFamily="18" charset="0"/>
                    <a:cs typeface="Times New Roman" pitchFamily="18" charset="0"/>
                  </a:rPr>
                  <a:t>Lời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giải</a:t>
                </a:r>
                <a:endParaRPr lang="en-US" sz="3200" b="1" dirty="0" smtClean="0">
                  <a:solidFill>
                    <a:srgbClr val="0000FF"/>
                  </a:solidFill>
                  <a:latin typeface="Times New Roman" pitchFamily="18" charset="0"/>
                  <a:cs typeface="Times New Roman" pitchFamily="18" charset="0"/>
                </a:endParaRPr>
              </a:p>
              <a:p>
                <a:pPr marL="0" indent="0">
                  <a:buNone/>
                </a:pPr>
                <a:r>
                  <a:rPr lang="vi-VN" sz="3200" dirty="0">
                    <a:latin typeface="Times New Roman" pitchFamily="18" charset="0"/>
                    <a:cs typeface="Times New Roman" pitchFamily="18" charset="0"/>
                  </a:rPr>
                  <a:t>Gọi  A,  B,  C  tương  ứng  là  3  biến  cố “Chọn  được  ba  bông  hoa  hồng  bạch” </a:t>
                </a:r>
                <a:endParaRPr lang="en-US" sz="3200" dirty="0">
                  <a:latin typeface="Times New Roman" pitchFamily="18" charset="0"/>
                  <a:cs typeface="Times New Roman" pitchFamily="18" charset="0"/>
                </a:endParaRPr>
              </a:p>
              <a:p>
                <a:pPr marL="0" indent="0">
                  <a:buNone/>
                </a:pPr>
                <a:r>
                  <a:rPr lang="vi-VN" sz="3200" dirty="0">
                    <a:latin typeface="Times New Roman" pitchFamily="18" charset="0"/>
                    <a:cs typeface="Times New Roman" pitchFamily="18" charset="0"/>
                  </a:rPr>
                  <a:t>“Chọn được ba bông hoa hồng nhung”và  “Chọn được ba bông hoa cúc vàng” </a:t>
                </a:r>
                <a:endParaRPr lang="en-US" sz="3200" dirty="0">
                  <a:latin typeface="Times New Roman" pitchFamily="18" charset="0"/>
                  <a:cs typeface="Times New Roman" pitchFamily="18" charset="0"/>
                </a:endParaRPr>
              </a:p>
              <a:p>
                <a:pPr marL="0" indent="0">
                  <a:buNone/>
                </a:pPr>
                <a:r>
                  <a:rPr lang="vi-VN" sz="3200" dirty="0">
                    <a:latin typeface="Times New Roman" pitchFamily="18" charset="0"/>
                    <a:cs typeface="Times New Roman" pitchFamily="18" charset="0"/>
                  </a:rPr>
                  <a:t>H là biến cố “Chọn  được ba bông hoa cùng loại”. Có  A, B, C  đôi một xung khắc và </a:t>
                </a:r>
                <a14:m>
                  <m:oMath xmlns:m="http://schemas.openxmlformats.org/officeDocument/2006/math">
                    <m:r>
                      <a:rPr lang="vi-VN" sz="3200" i="1">
                        <a:latin typeface="Cambria Math"/>
                      </a:rPr>
                      <m:t>𝐻</m:t>
                    </m:r>
                    <m:r>
                      <a:rPr lang="vi-VN" sz="3200" i="1">
                        <a:latin typeface="Cambria Math"/>
                      </a:rPr>
                      <m:t>=</m:t>
                    </m:r>
                    <m:r>
                      <a:rPr lang="vi-VN" sz="3200" i="1">
                        <a:latin typeface="Cambria Math"/>
                      </a:rPr>
                      <m:t>𝐴</m:t>
                    </m:r>
                    <m:r>
                      <a:rPr lang="vi-VN" sz="3200" i="1">
                        <a:latin typeface="Cambria Math"/>
                      </a:rPr>
                      <m:t>∪</m:t>
                    </m:r>
                    <m:r>
                      <a:rPr lang="vi-VN" sz="3200" i="1">
                        <a:latin typeface="Cambria Math"/>
                      </a:rPr>
                      <m:t>𝐵</m:t>
                    </m:r>
                    <m:r>
                      <a:rPr lang="vi-VN" sz="3200" i="1">
                        <a:latin typeface="Cambria Math"/>
                      </a:rPr>
                      <m:t>∪</m:t>
                    </m:r>
                    <m:r>
                      <a:rPr lang="vi-VN" sz="3200" i="1">
                        <a:latin typeface="Cambria Math"/>
                      </a:rPr>
                      <m:t>𝐶</m:t>
                    </m:r>
                  </m:oMath>
                </a14:m>
                <a:r>
                  <a:rPr lang="vi-VN" sz="3200" dirty="0">
                    <a:latin typeface="Times New Roman" pitchFamily="18" charset="0"/>
                    <a:cs typeface="Times New Roman" pitchFamily="18" charset="0"/>
                  </a:rPr>
                  <a:t> </a:t>
                </a:r>
                <a14:m>
                  <m:oMath xmlns:m="http://schemas.openxmlformats.org/officeDocument/2006/math">
                    <m:r>
                      <a:rPr lang="vi-VN" sz="3200" i="1">
                        <a:latin typeface="Cambria Math"/>
                      </a:rPr>
                      <m:t>⇒</m:t>
                    </m:r>
                    <m:r>
                      <a:rPr lang="vi-VN" sz="3200" i="1">
                        <a:latin typeface="Cambria Math"/>
                      </a:rPr>
                      <m:t>𝑃</m:t>
                    </m:r>
                    <m:d>
                      <m:dPr>
                        <m:ctrlPr>
                          <a:rPr lang="en-US" sz="3200" i="1">
                            <a:latin typeface="Cambria Math"/>
                          </a:rPr>
                        </m:ctrlPr>
                      </m:dPr>
                      <m:e>
                        <m:r>
                          <a:rPr lang="vi-VN" sz="3200" i="1">
                            <a:latin typeface="Cambria Math"/>
                          </a:rPr>
                          <m:t>𝐻</m:t>
                        </m:r>
                      </m:e>
                    </m:d>
                    <m:r>
                      <a:rPr lang="vi-VN" sz="3200" i="1">
                        <a:latin typeface="Cambria Math"/>
                      </a:rPr>
                      <m:t>=</m:t>
                    </m:r>
                    <m:r>
                      <a:rPr lang="vi-VN" sz="3200" i="1">
                        <a:latin typeface="Cambria Math"/>
                      </a:rPr>
                      <m:t>𝑃</m:t>
                    </m:r>
                    <m:d>
                      <m:dPr>
                        <m:ctrlPr>
                          <a:rPr lang="en-US" sz="3200" i="1">
                            <a:latin typeface="Cambria Math"/>
                          </a:rPr>
                        </m:ctrlPr>
                      </m:dPr>
                      <m:e>
                        <m:r>
                          <a:rPr lang="vi-VN" sz="3200" i="1">
                            <a:latin typeface="Cambria Math"/>
                          </a:rPr>
                          <m:t>𝐴</m:t>
                        </m:r>
                      </m:e>
                    </m:d>
                    <m:r>
                      <a:rPr lang="vi-VN" sz="3200" i="1">
                        <a:latin typeface="Cambria Math"/>
                      </a:rPr>
                      <m:t>+</m:t>
                    </m:r>
                    <m:r>
                      <a:rPr lang="vi-VN" sz="3200" i="1">
                        <a:latin typeface="Cambria Math"/>
                      </a:rPr>
                      <m:t>𝑃</m:t>
                    </m:r>
                    <m:d>
                      <m:dPr>
                        <m:ctrlPr>
                          <a:rPr lang="en-US" sz="3200" i="1">
                            <a:latin typeface="Cambria Math"/>
                          </a:rPr>
                        </m:ctrlPr>
                      </m:dPr>
                      <m:e>
                        <m:r>
                          <a:rPr lang="vi-VN" sz="3200" i="1">
                            <a:latin typeface="Cambria Math"/>
                          </a:rPr>
                          <m:t>𝐵</m:t>
                        </m:r>
                      </m:e>
                    </m:d>
                    <m:r>
                      <a:rPr lang="vi-VN" sz="3200" i="1">
                        <a:latin typeface="Cambria Math"/>
                      </a:rPr>
                      <m:t>+</m:t>
                    </m:r>
                    <m:r>
                      <a:rPr lang="vi-VN" sz="3200" i="1">
                        <a:latin typeface="Cambria Math"/>
                      </a:rPr>
                      <m:t>𝑃</m:t>
                    </m:r>
                    <m:d>
                      <m:dPr>
                        <m:ctrlPr>
                          <a:rPr lang="en-US" sz="3200" i="1">
                            <a:latin typeface="Cambria Math"/>
                          </a:rPr>
                        </m:ctrlPr>
                      </m:dPr>
                      <m:e>
                        <m:r>
                          <a:rPr lang="vi-VN" sz="3200" i="1">
                            <a:latin typeface="Cambria Math"/>
                          </a:rPr>
                          <m:t>𝐶</m:t>
                        </m:r>
                      </m:e>
                    </m:d>
                  </m:oMath>
                </a14:m>
                <a:r>
                  <a:rPr lang="vi-VN" sz="3200" dirty="0">
                    <a:latin typeface="Times New Roman" pitchFamily="18" charset="0"/>
                    <a:cs typeface="Times New Roman" pitchFamily="18" charset="0"/>
                  </a:rPr>
                  <a:t> với </a:t>
                </a:r>
                <a14:m>
                  <m:oMath xmlns:m="http://schemas.openxmlformats.org/officeDocument/2006/math">
                    <m:r>
                      <a:rPr lang="vi-VN" sz="3200" i="1">
                        <a:latin typeface="Cambria Math"/>
                      </a:rPr>
                      <m:t>𝑃</m:t>
                    </m:r>
                    <m:d>
                      <m:dPr>
                        <m:ctrlPr>
                          <a:rPr lang="en-US" sz="3200" i="1">
                            <a:latin typeface="Cambria Math"/>
                          </a:rPr>
                        </m:ctrlPr>
                      </m:dPr>
                      <m:e>
                        <m:r>
                          <a:rPr lang="vi-VN" sz="3200" i="1">
                            <a:latin typeface="Cambria Math"/>
                          </a:rPr>
                          <m:t>𝐴</m:t>
                        </m:r>
                      </m:e>
                    </m:d>
                    <m:r>
                      <a:rPr lang="vi-VN" sz="3200" i="1">
                        <a:latin typeface="Cambria Math"/>
                      </a:rPr>
                      <m:t>=</m:t>
                    </m:r>
                    <m:f>
                      <m:fPr>
                        <m:ctrlPr>
                          <a:rPr lang="en-US" sz="3200" i="1">
                            <a:latin typeface="Cambria Math"/>
                          </a:rPr>
                        </m:ctrlPr>
                      </m:fPr>
                      <m:num>
                        <m:sSubSup>
                          <m:sSubSupPr>
                            <m:ctrlPr>
                              <a:rPr lang="en-US" sz="3200" i="1">
                                <a:latin typeface="Cambria Math"/>
                              </a:rPr>
                            </m:ctrlPr>
                          </m:sSubSupPr>
                          <m:e>
                            <m:r>
                              <a:rPr lang="vi-VN" sz="3200" i="1">
                                <a:latin typeface="Cambria Math"/>
                              </a:rPr>
                              <m:t>𝐶</m:t>
                            </m:r>
                          </m:e>
                          <m:sub>
                            <m:r>
                              <a:rPr lang="vi-VN" sz="3200" i="1">
                                <a:latin typeface="Cambria Math"/>
                              </a:rPr>
                              <m:t>5</m:t>
                            </m:r>
                          </m:sub>
                          <m:sup>
                            <m:r>
                              <a:rPr lang="vi-VN" sz="3200" i="1">
                                <a:latin typeface="Cambria Math"/>
                              </a:rPr>
                              <m:t>3</m:t>
                            </m:r>
                          </m:sup>
                        </m:sSubSup>
                      </m:num>
                      <m:den>
                        <m:sSubSup>
                          <m:sSubSupPr>
                            <m:ctrlPr>
                              <a:rPr lang="en-US" sz="3200" i="1">
                                <a:latin typeface="Cambria Math"/>
                              </a:rPr>
                            </m:ctrlPr>
                          </m:sSubSupPr>
                          <m:e>
                            <m:r>
                              <a:rPr lang="vi-VN" sz="3200" i="1">
                                <a:latin typeface="Cambria Math"/>
                              </a:rPr>
                              <m:t>𝐶</m:t>
                            </m:r>
                          </m:e>
                          <m:sub>
                            <m:r>
                              <a:rPr lang="vi-VN" sz="3200" i="1">
                                <a:latin typeface="Cambria Math"/>
                              </a:rPr>
                              <m:t>16</m:t>
                            </m:r>
                          </m:sub>
                          <m:sup>
                            <m:r>
                              <a:rPr lang="vi-VN" sz="3200" i="1">
                                <a:latin typeface="Cambria Math"/>
                              </a:rPr>
                              <m:t>3</m:t>
                            </m:r>
                          </m:sup>
                        </m:sSubSup>
                      </m:den>
                    </m:f>
                    <m:r>
                      <a:rPr lang="vi-VN" sz="3200" i="1">
                        <a:latin typeface="Cambria Math"/>
                      </a:rPr>
                      <m:t>=</m:t>
                    </m:r>
                    <m:f>
                      <m:fPr>
                        <m:ctrlPr>
                          <a:rPr lang="en-US" sz="3200" i="1">
                            <a:latin typeface="Cambria Math"/>
                          </a:rPr>
                        </m:ctrlPr>
                      </m:fPr>
                      <m:num>
                        <m:r>
                          <a:rPr lang="vi-VN" sz="3200" i="1">
                            <a:latin typeface="Cambria Math"/>
                          </a:rPr>
                          <m:t>1</m:t>
                        </m:r>
                      </m:num>
                      <m:den>
                        <m:r>
                          <a:rPr lang="vi-VN" sz="3200" i="1">
                            <a:latin typeface="Cambria Math"/>
                          </a:rPr>
                          <m:t>56</m:t>
                        </m:r>
                      </m:den>
                    </m:f>
                  </m:oMath>
                </a14:m>
                <a:r>
                  <a:rPr lang="vi-VN" sz="3200" dirty="0">
                    <a:latin typeface="Times New Roman" pitchFamily="18" charset="0"/>
                    <a:cs typeface="Times New Roman" pitchFamily="18" charset="0"/>
                  </a:rPr>
                  <a:t>, </a:t>
                </a:r>
                <a14:m>
                  <m:oMath xmlns:m="http://schemas.openxmlformats.org/officeDocument/2006/math">
                    <m:r>
                      <a:rPr lang="vi-VN" sz="3200" i="1">
                        <a:latin typeface="Cambria Math"/>
                      </a:rPr>
                      <m:t>𝑃</m:t>
                    </m:r>
                    <m:d>
                      <m:dPr>
                        <m:ctrlPr>
                          <a:rPr lang="en-US" sz="3200" i="1">
                            <a:latin typeface="Cambria Math"/>
                          </a:rPr>
                        </m:ctrlPr>
                      </m:dPr>
                      <m:e>
                        <m:r>
                          <a:rPr lang="vi-VN" sz="3200" i="1">
                            <a:latin typeface="Cambria Math"/>
                          </a:rPr>
                          <m:t>𝐵</m:t>
                        </m:r>
                      </m:e>
                    </m:d>
                    <m:r>
                      <a:rPr lang="vi-VN" sz="3200" i="1">
                        <a:latin typeface="Cambria Math"/>
                      </a:rPr>
                      <m:t>=</m:t>
                    </m:r>
                    <m:f>
                      <m:fPr>
                        <m:ctrlPr>
                          <a:rPr lang="en-US" sz="3200" i="1">
                            <a:latin typeface="Cambria Math"/>
                          </a:rPr>
                        </m:ctrlPr>
                      </m:fPr>
                      <m:num>
                        <m:sSubSup>
                          <m:sSubSupPr>
                            <m:ctrlPr>
                              <a:rPr lang="en-US" sz="3200" i="1">
                                <a:latin typeface="Cambria Math"/>
                              </a:rPr>
                            </m:ctrlPr>
                          </m:sSubSupPr>
                          <m:e>
                            <m:r>
                              <a:rPr lang="vi-VN" sz="3200" i="1">
                                <a:latin typeface="Cambria Math"/>
                              </a:rPr>
                              <m:t>𝐶</m:t>
                            </m:r>
                          </m:e>
                          <m:sub>
                            <m:r>
                              <a:rPr lang="vi-VN" sz="3200" i="1">
                                <a:latin typeface="Cambria Math"/>
                              </a:rPr>
                              <m:t>7</m:t>
                            </m:r>
                          </m:sub>
                          <m:sup>
                            <m:r>
                              <a:rPr lang="vi-VN" sz="3200" i="1">
                                <a:latin typeface="Cambria Math"/>
                              </a:rPr>
                              <m:t>3</m:t>
                            </m:r>
                          </m:sup>
                        </m:sSubSup>
                      </m:num>
                      <m:den>
                        <m:sSubSup>
                          <m:sSubSupPr>
                            <m:ctrlPr>
                              <a:rPr lang="en-US" sz="3200" i="1">
                                <a:latin typeface="Cambria Math"/>
                              </a:rPr>
                            </m:ctrlPr>
                          </m:sSubSupPr>
                          <m:e>
                            <m:r>
                              <a:rPr lang="vi-VN" sz="3200" i="1">
                                <a:latin typeface="Cambria Math"/>
                              </a:rPr>
                              <m:t>𝐶</m:t>
                            </m:r>
                          </m:e>
                          <m:sub>
                            <m:r>
                              <a:rPr lang="vi-VN" sz="3200" i="1">
                                <a:latin typeface="Cambria Math"/>
                              </a:rPr>
                              <m:t>16</m:t>
                            </m:r>
                          </m:sub>
                          <m:sup>
                            <m:r>
                              <a:rPr lang="vi-VN" sz="3200" i="1">
                                <a:latin typeface="Cambria Math"/>
                              </a:rPr>
                              <m:t>3</m:t>
                            </m:r>
                          </m:sup>
                        </m:sSubSup>
                      </m:den>
                    </m:f>
                    <m:r>
                      <a:rPr lang="vi-VN" sz="3200" i="1">
                        <a:latin typeface="Cambria Math"/>
                      </a:rPr>
                      <m:t>=</m:t>
                    </m:r>
                    <m:f>
                      <m:fPr>
                        <m:ctrlPr>
                          <a:rPr lang="en-US" sz="3200" i="1">
                            <a:latin typeface="Cambria Math"/>
                          </a:rPr>
                        </m:ctrlPr>
                      </m:fPr>
                      <m:num>
                        <m:r>
                          <a:rPr lang="vi-VN" sz="3200" i="1">
                            <a:latin typeface="Cambria Math"/>
                          </a:rPr>
                          <m:t>35</m:t>
                        </m:r>
                      </m:num>
                      <m:den>
                        <m:r>
                          <a:rPr lang="vi-VN" sz="3200" i="1">
                            <a:latin typeface="Cambria Math"/>
                          </a:rPr>
                          <m:t>560</m:t>
                        </m:r>
                      </m:den>
                    </m:f>
                  </m:oMath>
                </a14:m>
                <a:r>
                  <a:rPr lang="vi-VN" sz="3200" dirty="0">
                    <a:latin typeface="Times New Roman" pitchFamily="18" charset="0"/>
                    <a:cs typeface="Times New Roman" pitchFamily="18" charset="0"/>
                  </a:rPr>
                  <a:t>, </a:t>
                </a:r>
                <a14:m>
                  <m:oMath xmlns:m="http://schemas.openxmlformats.org/officeDocument/2006/math">
                    <m:r>
                      <a:rPr lang="vi-VN" sz="3200" i="1">
                        <a:latin typeface="Cambria Math"/>
                      </a:rPr>
                      <m:t>𝑃</m:t>
                    </m:r>
                    <m:d>
                      <m:dPr>
                        <m:ctrlPr>
                          <a:rPr lang="en-US" sz="3200" i="1">
                            <a:latin typeface="Cambria Math"/>
                          </a:rPr>
                        </m:ctrlPr>
                      </m:dPr>
                      <m:e>
                        <m:r>
                          <a:rPr lang="vi-VN" sz="3200" i="1">
                            <a:latin typeface="Cambria Math"/>
                          </a:rPr>
                          <m:t>𝐶</m:t>
                        </m:r>
                      </m:e>
                    </m:d>
                    <m:r>
                      <a:rPr lang="vi-VN" sz="3200" i="1">
                        <a:latin typeface="Cambria Math"/>
                      </a:rPr>
                      <m:t>=</m:t>
                    </m:r>
                    <m:f>
                      <m:fPr>
                        <m:ctrlPr>
                          <a:rPr lang="en-US" sz="3200" i="1">
                            <a:latin typeface="Cambria Math"/>
                          </a:rPr>
                        </m:ctrlPr>
                      </m:fPr>
                      <m:num>
                        <m:sSubSup>
                          <m:sSubSupPr>
                            <m:ctrlPr>
                              <a:rPr lang="en-US" sz="3200" i="1">
                                <a:latin typeface="Cambria Math"/>
                              </a:rPr>
                            </m:ctrlPr>
                          </m:sSubSupPr>
                          <m:e>
                            <m:r>
                              <a:rPr lang="vi-VN" sz="3200" i="1">
                                <a:latin typeface="Cambria Math"/>
                              </a:rPr>
                              <m:t>𝐶</m:t>
                            </m:r>
                          </m:e>
                          <m:sub>
                            <m:r>
                              <a:rPr lang="vi-VN" sz="3200" i="1">
                                <a:latin typeface="Cambria Math"/>
                              </a:rPr>
                              <m:t>4</m:t>
                            </m:r>
                          </m:sub>
                          <m:sup>
                            <m:r>
                              <a:rPr lang="vi-VN" sz="3200" i="1">
                                <a:latin typeface="Cambria Math"/>
                              </a:rPr>
                              <m:t>3</m:t>
                            </m:r>
                          </m:sup>
                        </m:sSubSup>
                      </m:num>
                      <m:den>
                        <m:sSubSup>
                          <m:sSubSupPr>
                            <m:ctrlPr>
                              <a:rPr lang="en-US" sz="3200" i="1">
                                <a:latin typeface="Cambria Math"/>
                              </a:rPr>
                            </m:ctrlPr>
                          </m:sSubSupPr>
                          <m:e>
                            <m:r>
                              <a:rPr lang="vi-VN" sz="3200" i="1">
                                <a:latin typeface="Cambria Math"/>
                              </a:rPr>
                              <m:t>𝐶</m:t>
                            </m:r>
                          </m:e>
                          <m:sub>
                            <m:r>
                              <a:rPr lang="vi-VN" sz="3200" i="1">
                                <a:latin typeface="Cambria Math"/>
                              </a:rPr>
                              <m:t>16</m:t>
                            </m:r>
                          </m:sub>
                          <m:sup>
                            <m:r>
                              <a:rPr lang="vi-VN" sz="3200" i="1">
                                <a:latin typeface="Cambria Math"/>
                              </a:rPr>
                              <m:t>3</m:t>
                            </m:r>
                          </m:sup>
                        </m:sSubSup>
                      </m:den>
                    </m:f>
                    <m:r>
                      <a:rPr lang="vi-VN" sz="3200" i="1">
                        <a:latin typeface="Cambria Math"/>
                      </a:rPr>
                      <m:t>=</m:t>
                    </m:r>
                    <m:f>
                      <m:fPr>
                        <m:ctrlPr>
                          <a:rPr lang="en-US" sz="3200" i="1">
                            <a:latin typeface="Cambria Math"/>
                          </a:rPr>
                        </m:ctrlPr>
                      </m:fPr>
                      <m:num>
                        <m:r>
                          <a:rPr lang="vi-VN" sz="3200" i="1">
                            <a:latin typeface="Cambria Math"/>
                          </a:rPr>
                          <m:t>4</m:t>
                        </m:r>
                      </m:num>
                      <m:den>
                        <m:r>
                          <a:rPr lang="vi-VN" sz="3200" i="1">
                            <a:latin typeface="Cambria Math"/>
                          </a:rPr>
                          <m:t>560</m:t>
                        </m:r>
                      </m:den>
                    </m:f>
                  </m:oMath>
                </a14:m>
                <a:r>
                  <a:rPr 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a:p>
                <a:pPr marL="0" indent="0">
                  <a:buNone/>
                </a:pPr>
                <a:endParaRPr lang="en-US" sz="3200" dirty="0">
                  <a:latin typeface="Times New Roman" pitchFamily="18" charset="0"/>
                  <a:cs typeface="Times New Roman" pitchFamily="18" charset="0"/>
                </a:endParaRPr>
              </a:p>
              <a:p>
                <a:pPr marL="0" indent="0">
                  <a:buNone/>
                </a:pP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pPr marL="0" lvl="0" indent="0">
                  <a:buNone/>
                </a:pPr>
                <a:endParaRPr lang="en-US" sz="3200" b="0" i="0" u="none" strike="noStrike" baseline="0" dirty="0">
                  <a:solidFill>
                    <a:srgbClr val="000000"/>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 xmlns:a16="http://schemas.microsoft.com/office/drawing/2014/main"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0"/>
                <a:ext cx="11980102" cy="7581900"/>
              </a:xfrm>
              <a:blipFill rotWithShape="1">
                <a:blip r:embed="rId2"/>
                <a:stretch>
                  <a:fillRect l="-1323" t="-1768" r="-1272"/>
                </a:stretch>
              </a:blipFill>
            </p:spPr>
            <p:txBody>
              <a:bodyPr/>
              <a:lstStyle/>
              <a:p>
                <a:r>
                  <a:rPr lang="en-US">
                    <a:noFill/>
                  </a:rPr>
                  <a:t> </a:t>
                </a:r>
              </a:p>
            </p:txBody>
          </p:sp>
        </mc:Fallback>
      </mc:AlternateContent>
      <p:sp>
        <p:nvSpPr>
          <p:cNvPr id="4" name="Oval 3"/>
          <p:cNvSpPr/>
          <p:nvPr/>
        </p:nvSpPr>
        <p:spPr>
          <a:xfrm>
            <a:off x="290550" y="158552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3" action="ppaction://hlinksldjump"/>
          </p:cNvPr>
          <p:cNvSpPr/>
          <p:nvPr/>
        </p:nvSpPr>
        <p:spPr>
          <a:xfrm rot="16200000">
            <a:off x="10745109" y="58510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4" action="ppaction://hlinksldjump"/>
          </p:cNvPr>
          <p:cNvSpPr/>
          <p:nvPr/>
        </p:nvSpPr>
        <p:spPr>
          <a:xfrm rot="5400000">
            <a:off x="11242061" y="58831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84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4.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1" name="TextBox 20">
            <a:hlinkClick r:id="rId2" action="ppaction://hlinksldjump"/>
            <a:extLst>
              <a:ext uri="{FF2B5EF4-FFF2-40B4-BE49-F238E27FC236}">
                <a16:creationId xmlns="" xmlns:a16="http://schemas.microsoft.com/office/drawing/2014/main" id="{098B84E5-3D5A-4303-8163-259271C3D175}"/>
              </a:ext>
            </a:extLst>
          </p:cNvPr>
          <p:cNvSpPr txBox="1"/>
          <p:nvPr/>
        </p:nvSpPr>
        <p:spPr>
          <a:xfrm>
            <a:off x="9199815" y="2874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5</a:t>
            </a:r>
            <a:endParaRPr lang="en-US" sz="3200" dirty="0">
              <a:latin typeface="Times New Roman" pitchFamily="18" charset="0"/>
              <a:cs typeface="Times New Roman" pitchFamily="18" charset="0"/>
            </a:endParaRPr>
          </a:p>
        </p:txBody>
      </p:sp>
      <p:sp>
        <p:nvSpPr>
          <p:cNvPr id="22" name="TextBox 21">
            <a:hlinkClick r:id="rId3" action="ppaction://hlinksldjump"/>
            <a:extLst>
              <a:ext uri="{FF2B5EF4-FFF2-40B4-BE49-F238E27FC236}">
                <a16:creationId xmlns="" xmlns:a16="http://schemas.microsoft.com/office/drawing/2014/main" id="{2D116311-D887-475E-A44A-4AC352C1DFBC}"/>
              </a:ext>
            </a:extLst>
          </p:cNvPr>
          <p:cNvSpPr txBox="1"/>
          <p:nvPr/>
        </p:nvSpPr>
        <p:spPr>
          <a:xfrm>
            <a:off x="7186864" y="2874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4</a:t>
            </a:r>
            <a:endParaRPr lang="en-US" sz="3200" dirty="0">
              <a:latin typeface="Times New Roman" pitchFamily="18" charset="0"/>
              <a:cs typeface="Times New Roman" pitchFamily="18" charset="0"/>
            </a:endParaRPr>
          </a:p>
        </p:txBody>
      </p:sp>
      <p:sp>
        <p:nvSpPr>
          <p:cNvPr id="23" name="TextBox 22">
            <a:hlinkClick r:id="rId4" action="ppaction://hlinksldjump"/>
            <a:extLst>
              <a:ext uri="{FF2B5EF4-FFF2-40B4-BE49-F238E27FC236}">
                <a16:creationId xmlns="" xmlns:a16="http://schemas.microsoft.com/office/drawing/2014/main" id="{BA2A77EC-6A51-47F0-86B7-056DAF74C522}"/>
              </a:ext>
            </a:extLst>
          </p:cNvPr>
          <p:cNvSpPr txBox="1"/>
          <p:nvPr/>
        </p:nvSpPr>
        <p:spPr>
          <a:xfrm>
            <a:off x="5243764" y="2874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a:t>
            </a:r>
            <a:endParaRPr lang="en-US" sz="3200" dirty="0">
              <a:latin typeface="Times New Roman" pitchFamily="18" charset="0"/>
              <a:cs typeface="Times New Roman" pitchFamily="18" charset="0"/>
            </a:endParaRPr>
          </a:p>
        </p:txBody>
      </p:sp>
      <p:sp>
        <p:nvSpPr>
          <p:cNvPr id="24" name="TextBox 23">
            <a:hlinkClick r:id="rId5" action="ppaction://hlinksldjump"/>
            <a:extLst>
              <a:ext uri="{FF2B5EF4-FFF2-40B4-BE49-F238E27FC236}">
                <a16:creationId xmlns="" xmlns:a16="http://schemas.microsoft.com/office/drawing/2014/main" id="{745C8C66-DF03-4067-9C7F-2C0016A87188}"/>
              </a:ext>
            </a:extLst>
          </p:cNvPr>
          <p:cNvSpPr txBox="1"/>
          <p:nvPr/>
        </p:nvSpPr>
        <p:spPr>
          <a:xfrm>
            <a:off x="3176839" y="28442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a:t>
            </a:r>
            <a:endParaRPr lang="en-US" sz="3200" dirty="0">
              <a:latin typeface="Times New Roman" pitchFamily="18" charset="0"/>
              <a:cs typeface="Times New Roman" pitchFamily="18" charset="0"/>
            </a:endParaRPr>
          </a:p>
        </p:txBody>
      </p:sp>
      <p:sp>
        <p:nvSpPr>
          <p:cNvPr id="27" name="TextBox 26">
            <a:hlinkClick r:id="rId6" action="ppaction://hlinksldjump"/>
            <a:extLst>
              <a:ext uri="{FF2B5EF4-FFF2-40B4-BE49-F238E27FC236}">
                <a16:creationId xmlns="" xmlns:a16="http://schemas.microsoft.com/office/drawing/2014/main" id="{4CE7376D-CD54-4F35-A381-BF158D6A3505}"/>
              </a:ext>
            </a:extLst>
          </p:cNvPr>
          <p:cNvSpPr txBox="1"/>
          <p:nvPr/>
        </p:nvSpPr>
        <p:spPr>
          <a:xfrm>
            <a:off x="1119439" y="28632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a:t>
            </a:r>
          </a:p>
        </p:txBody>
      </p:sp>
      <p:sp>
        <p:nvSpPr>
          <p:cNvPr id="8" name="Isosceles Triangle 7">
            <a:hlinkClick r:id="rId7"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8"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61921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781050" y="1320800"/>
                <a:ext cx="10515600" cy="3989388"/>
              </a:xfrm>
            </p:spPr>
            <p:txBody>
              <a:bodyPr>
                <a:normAutofit/>
              </a:bodyPr>
              <a:lstStyle/>
              <a:p>
                <a:pPr marL="0" indent="0">
                  <a:buNone/>
                </a:pPr>
                <a:r>
                  <a:rPr lang="vi-VN" sz="3200" dirty="0">
                    <a:latin typeface="+mj-lt"/>
                  </a:rPr>
                  <a:t>Vậy </a:t>
                </a:r>
                <a14:m>
                  <m:oMath xmlns:m="http://schemas.openxmlformats.org/officeDocument/2006/math">
                    <m:r>
                      <a:rPr lang="vi-VN" sz="3200" i="1">
                        <a:latin typeface="Cambria Math"/>
                      </a:rPr>
                      <m:t>𝑃</m:t>
                    </m:r>
                    <m:d>
                      <m:dPr>
                        <m:ctrlPr>
                          <a:rPr lang="en-US" sz="3200" i="1">
                            <a:latin typeface="Cambria Math"/>
                          </a:rPr>
                        </m:ctrlPr>
                      </m:dPr>
                      <m:e>
                        <m:r>
                          <a:rPr lang="vi-VN" sz="3200" i="1">
                            <a:latin typeface="Cambria Math"/>
                          </a:rPr>
                          <m:t>𝐻</m:t>
                        </m:r>
                      </m:e>
                    </m:d>
                    <m:r>
                      <a:rPr lang="vi-VN" sz="3200" i="1">
                        <a:latin typeface="Cambria Math"/>
                      </a:rPr>
                      <m:t>=</m:t>
                    </m:r>
                    <m:f>
                      <m:fPr>
                        <m:ctrlPr>
                          <a:rPr lang="en-US" sz="3200" i="1">
                            <a:latin typeface="Cambria Math"/>
                          </a:rPr>
                        </m:ctrlPr>
                      </m:fPr>
                      <m:num>
                        <m:r>
                          <a:rPr lang="vi-VN" sz="3200" i="1">
                            <a:latin typeface="Cambria Math"/>
                          </a:rPr>
                          <m:t>7</m:t>
                        </m:r>
                      </m:num>
                      <m:den>
                        <m:r>
                          <a:rPr lang="vi-VN" sz="3200" i="1">
                            <a:latin typeface="Cambria Math"/>
                          </a:rPr>
                          <m:t>80</m:t>
                        </m:r>
                      </m:den>
                    </m:f>
                  </m:oMath>
                </a14:m>
                <a:r>
                  <a:rPr lang="vi-VN" sz="3200" dirty="0">
                    <a:latin typeface="+mj-lt"/>
                  </a:rPr>
                  <a:t>.</a:t>
                </a:r>
                <a:endParaRPr lang="en-US" sz="3200" dirty="0">
                  <a:latin typeface="+mj-lt"/>
                </a:endParaRPr>
              </a:p>
              <a:p>
                <a:pPr marL="0" indent="0">
                  <a:buNone/>
                </a:pPr>
                <a:r>
                  <a:rPr lang="vi-VN" sz="3200" dirty="0">
                    <a:latin typeface="+mj-lt"/>
                  </a:rPr>
                  <a:t>Biến cố chọn ba bông hoa không cùng loại là </a:t>
                </a:r>
                <a14:m>
                  <m:oMath xmlns:m="http://schemas.openxmlformats.org/officeDocument/2006/math">
                    <m:bar>
                      <m:barPr>
                        <m:pos m:val="top"/>
                        <m:ctrlPr>
                          <a:rPr lang="en-US" sz="3200" i="1">
                            <a:latin typeface="Cambria Math"/>
                          </a:rPr>
                        </m:ctrlPr>
                      </m:barPr>
                      <m:e>
                        <m:r>
                          <a:rPr lang="vi-VN" sz="3200" i="1">
                            <a:latin typeface="Cambria Math"/>
                          </a:rPr>
                          <m:t>𝐻</m:t>
                        </m:r>
                      </m:e>
                    </m:bar>
                  </m:oMath>
                </a14:m>
                <a:r>
                  <a:rPr lang="vi-VN" sz="3200" dirty="0">
                    <a:latin typeface="+mj-lt"/>
                  </a:rPr>
                  <a:t>. </a:t>
                </a:r>
                <a:endParaRPr lang="en-US" sz="3200" dirty="0">
                  <a:latin typeface="+mj-lt"/>
                </a:endParaRPr>
              </a:p>
              <a:p>
                <a:pPr marL="0" indent="0">
                  <a:buNone/>
                </a:pPr>
                <a:r>
                  <a:rPr lang="vi-VN" sz="3200" dirty="0">
                    <a:latin typeface="+mj-lt"/>
                  </a:rPr>
                  <a:t>Vậy </a:t>
                </a:r>
                <a14:m>
                  <m:oMath xmlns:m="http://schemas.openxmlformats.org/officeDocument/2006/math">
                    <m:r>
                      <a:rPr lang="vi-VN" sz="3200" i="1">
                        <a:latin typeface="Cambria Math"/>
                      </a:rPr>
                      <m:t>𝑃</m:t>
                    </m:r>
                    <m:d>
                      <m:dPr>
                        <m:ctrlPr>
                          <a:rPr lang="en-US" sz="3200" i="1">
                            <a:latin typeface="Cambria Math"/>
                          </a:rPr>
                        </m:ctrlPr>
                      </m:dPr>
                      <m:e>
                        <m:bar>
                          <m:barPr>
                            <m:pos m:val="top"/>
                            <m:ctrlPr>
                              <a:rPr lang="en-US" sz="3200" i="1">
                                <a:latin typeface="Cambria Math"/>
                              </a:rPr>
                            </m:ctrlPr>
                          </m:barPr>
                          <m:e>
                            <m:r>
                              <a:rPr lang="vi-VN" sz="3200" i="1">
                                <a:latin typeface="Cambria Math"/>
                              </a:rPr>
                              <m:t>𝐻</m:t>
                            </m:r>
                          </m:e>
                        </m:bar>
                      </m:e>
                    </m:d>
                    <m:r>
                      <a:rPr lang="vi-VN" sz="3200" i="1">
                        <a:latin typeface="Cambria Math"/>
                      </a:rPr>
                      <m:t>=</m:t>
                    </m:r>
                    <m:r>
                      <a:rPr lang="vi-VN" sz="3200" i="1">
                        <a:latin typeface="Cambria Math"/>
                      </a:rPr>
                      <m:t>1</m:t>
                    </m:r>
                    <m:r>
                      <a:rPr lang="vi-VN" sz="3200" i="1">
                        <a:latin typeface="Cambria Math"/>
                      </a:rPr>
                      <m:t>−</m:t>
                    </m:r>
                    <m:r>
                      <a:rPr lang="vi-VN" sz="3200" i="1">
                        <a:latin typeface="Cambria Math"/>
                      </a:rPr>
                      <m:t>𝑃</m:t>
                    </m:r>
                    <m:d>
                      <m:dPr>
                        <m:ctrlPr>
                          <a:rPr lang="en-US" sz="3200" i="1">
                            <a:latin typeface="Cambria Math"/>
                          </a:rPr>
                        </m:ctrlPr>
                      </m:dPr>
                      <m:e>
                        <m:r>
                          <a:rPr lang="vi-VN" sz="3200" i="1">
                            <a:latin typeface="Cambria Math"/>
                          </a:rPr>
                          <m:t>𝐻</m:t>
                        </m:r>
                      </m:e>
                    </m:d>
                    <m:r>
                      <a:rPr lang="vi-VN" sz="3200" i="1">
                        <a:latin typeface="Cambria Math"/>
                      </a:rPr>
                      <m:t>=</m:t>
                    </m:r>
                    <m:r>
                      <a:rPr lang="vi-VN" sz="3200" i="1">
                        <a:latin typeface="Cambria Math"/>
                      </a:rPr>
                      <m:t>1</m:t>
                    </m:r>
                    <m:r>
                      <a:rPr lang="vi-VN" sz="3200" i="1">
                        <a:latin typeface="Cambria Math"/>
                      </a:rPr>
                      <m:t>−</m:t>
                    </m:r>
                    <m:f>
                      <m:fPr>
                        <m:ctrlPr>
                          <a:rPr lang="en-US" sz="3200" i="1">
                            <a:latin typeface="Cambria Math"/>
                          </a:rPr>
                        </m:ctrlPr>
                      </m:fPr>
                      <m:num>
                        <m:r>
                          <a:rPr lang="vi-VN" sz="3200" i="1">
                            <a:latin typeface="Cambria Math"/>
                          </a:rPr>
                          <m:t>7</m:t>
                        </m:r>
                      </m:num>
                      <m:den>
                        <m:r>
                          <a:rPr lang="vi-VN" sz="3200" i="1">
                            <a:latin typeface="Cambria Math"/>
                          </a:rPr>
                          <m:t>80</m:t>
                        </m:r>
                      </m:den>
                    </m:f>
                    <m:r>
                      <a:rPr lang="vi-VN" sz="3200" i="1">
                        <a:latin typeface="Cambria Math"/>
                      </a:rPr>
                      <m:t>=</m:t>
                    </m:r>
                    <m:f>
                      <m:fPr>
                        <m:ctrlPr>
                          <a:rPr lang="en-US" sz="3200" i="1">
                            <a:latin typeface="Cambria Math"/>
                          </a:rPr>
                        </m:ctrlPr>
                      </m:fPr>
                      <m:num>
                        <m:r>
                          <a:rPr lang="vi-VN" sz="3200" i="1">
                            <a:latin typeface="Cambria Math"/>
                          </a:rPr>
                          <m:t>73</m:t>
                        </m:r>
                      </m:num>
                      <m:den>
                        <m:r>
                          <a:rPr lang="vi-VN" sz="3200" i="1">
                            <a:latin typeface="Cambria Math"/>
                          </a:rPr>
                          <m:t>80</m:t>
                        </m:r>
                      </m:den>
                    </m:f>
                  </m:oMath>
                </a14:m>
                <a:endParaRPr lang="en-US" sz="3200" dirty="0">
                  <a:latin typeface="+mj-lt"/>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781050" y="1320800"/>
                <a:ext cx="10515600" cy="3989388"/>
              </a:xfrm>
              <a:blipFill rotWithShape="1">
                <a:blip r:embed="rId2"/>
                <a:stretch>
                  <a:fillRect l="-1449" t="-765"/>
                </a:stretch>
              </a:blipFill>
            </p:spPr>
            <p:txBody>
              <a:bodyPr/>
              <a:lstStyle/>
              <a:p>
                <a:r>
                  <a:rPr lang="en-US">
                    <a:noFill/>
                  </a:rPr>
                  <a:t> </a:t>
                </a:r>
              </a:p>
            </p:txBody>
          </p:sp>
        </mc:Fallback>
      </mc:AlternateContent>
      <p:sp>
        <p:nvSpPr>
          <p:cNvPr id="4" name="Isosceles Triangle 3">
            <a:hlinkClick r:id="rId3" action="ppaction://hlinksldjump"/>
          </p:cNvPr>
          <p:cNvSpPr/>
          <p:nvPr/>
        </p:nvSpPr>
        <p:spPr>
          <a:xfrm rot="16200000">
            <a:off x="10745109" y="58510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4" action="ppaction://hlinksldjump"/>
          </p:cNvPr>
          <p:cNvSpPr/>
          <p:nvPr/>
        </p:nvSpPr>
        <p:spPr>
          <a:xfrm rot="5400000">
            <a:off x="11242061" y="58831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878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xmlns="" id="{443E7128-81FF-4191-A928-655237246425}"/>
                  </a:ext>
                </a:extLst>
              </p:cNvPr>
              <p:cNvSpPr>
                <a:spLocks noGrp="1"/>
              </p:cNvSpPr>
              <p:nvPr>
                <p:ph type="body" idx="1"/>
              </p:nvPr>
            </p:nvSpPr>
            <p:spPr>
              <a:xfrm>
                <a:off x="211898" y="0"/>
                <a:ext cx="11980102" cy="7581900"/>
              </a:xfrm>
            </p:spPr>
            <p:txBody>
              <a:bodyPr>
                <a:noAutofit/>
              </a:bodyPr>
              <a:lstStyle/>
              <a:p>
                <a:pPr marL="0" indent="0" algn="just">
                  <a:buNone/>
                </a:pPr>
                <a:r>
                  <a:rPr lang="en-US" sz="3200" b="1" dirty="0" smtClean="0">
                    <a:solidFill>
                      <a:srgbClr val="0000FF"/>
                    </a:solidFill>
                    <a:latin typeface="Times New Roman" pitchFamily="18" charset="0"/>
                    <a:cs typeface="Times New Roman" pitchFamily="18" charset="0"/>
                  </a:rPr>
                  <a:t>Câu</a:t>
                </a:r>
                <a:r>
                  <a:rPr lang="en-US" sz="3200" b="1" dirty="0">
                    <a:solidFill>
                      <a:srgbClr val="0000FF"/>
                    </a:solidFill>
                    <a:latin typeface="Times New Roman" pitchFamily="18" charset="0"/>
                    <a:cs typeface="Times New Roman" pitchFamily="18" charset="0"/>
                  </a:rPr>
                  <a:t> 4: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14:m>
                  <m:oMath xmlns:m="http://schemas.openxmlformats.org/officeDocument/2006/math">
                    <m:r>
                      <a:rPr lang="en-US" sz="3200">
                        <a:latin typeface="Cambria Math"/>
                        <a:cs typeface="Times New Roman" pitchFamily="18" charset="0"/>
                      </a:rPr>
                      <m:t>1</m:t>
                    </m:r>
                    <m:r>
                      <a:rPr lang="en-US" sz="3200">
                        <a:latin typeface="Cambria Math"/>
                        <a:cs typeface="Times New Roman" pitchFamily="18" charset="0"/>
                      </a:rPr>
                      <m:t>,</m:t>
                    </m:r>
                    <m:r>
                      <a:rPr lang="en-US" sz="3200">
                        <a:latin typeface="Cambria Math"/>
                        <a:cs typeface="Times New Roman" pitchFamily="18" charset="0"/>
                      </a:rPr>
                      <m:t>2</m:t>
                    </m:r>
                    <m:r>
                      <a:rPr lang="en-US" sz="3200">
                        <a:latin typeface="Cambria Math"/>
                        <a:cs typeface="Times New Roman" pitchFamily="18" charset="0"/>
                      </a:rPr>
                      <m:t>,</m:t>
                    </m:r>
                    <m:r>
                      <a:rPr lang="en-US" sz="3200">
                        <a:latin typeface="Cambria Math"/>
                        <a:cs typeface="Times New Roman" pitchFamily="18" charset="0"/>
                      </a:rPr>
                      <m:t>3</m:t>
                    </m:r>
                    <m:r>
                      <a:rPr lang="en-US" sz="3200">
                        <a:latin typeface="Cambria Math"/>
                        <a:cs typeface="Times New Roman" pitchFamily="18" charset="0"/>
                      </a:rPr>
                      <m:t>,</m:t>
                    </m:r>
                    <m:r>
                      <a:rPr lang="en-US" sz="3200">
                        <a:latin typeface="Cambria Math"/>
                        <a:cs typeface="Times New Roman" pitchFamily="18" charset="0"/>
                      </a:rPr>
                      <m:t>4</m:t>
                    </m:r>
                    <m:r>
                      <a:rPr lang="en-US" sz="3200">
                        <a:latin typeface="Cambria Math"/>
                        <a:cs typeface="Times New Roman" pitchFamily="18" charset="0"/>
                      </a:rPr>
                      <m:t>,</m:t>
                    </m:r>
                    <m:r>
                      <a:rPr lang="en-US" sz="3200">
                        <a:latin typeface="Cambria Math"/>
                        <a:cs typeface="Times New Roman" pitchFamily="18" charset="0"/>
                      </a:rPr>
                      <m:t>5</m:t>
                    </m:r>
                    <m:r>
                      <a:rPr lang="en-US" sz="3200">
                        <a:latin typeface="Cambria Math"/>
                        <a:cs typeface="Times New Roman" pitchFamily="18" charset="0"/>
                      </a:rPr>
                      <m:t>,</m:t>
                    </m:r>
                    <m:r>
                      <a:rPr lang="en-US" sz="3200">
                        <a:latin typeface="Cambria Math"/>
                        <a:cs typeface="Times New Roman" pitchFamily="18" charset="0"/>
                      </a:rPr>
                      <m:t>6</m:t>
                    </m:r>
                    <m:r>
                      <a:rPr lang="en-US" sz="3200">
                        <a:latin typeface="Cambria Math"/>
                        <a:cs typeface="Times New Roman" pitchFamily="18" charset="0"/>
                      </a:rPr>
                      <m:t>,</m:t>
                    </m:r>
                    <m:r>
                      <a:rPr lang="en-US" sz="3200">
                        <a:latin typeface="Cambria Math"/>
                        <a:cs typeface="Times New Roman" pitchFamily="18" charset="0"/>
                      </a:rPr>
                      <m:t>7</m:t>
                    </m:r>
                    <m:r>
                      <a:rPr lang="en-US" sz="3200">
                        <a:latin typeface="Cambria Math"/>
                        <a:cs typeface="Times New Roman" pitchFamily="18" charset="0"/>
                      </a:rPr>
                      <m:t>,</m:t>
                    </m:r>
                    <m:r>
                      <a:rPr lang="en-US" sz="3200">
                        <a:latin typeface="Cambria Math"/>
                        <a:cs typeface="Times New Roman" pitchFamily="18" charset="0"/>
                      </a:rPr>
                      <m:t>8</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ngẫu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vừa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chia </a:t>
                </a:r>
                <a:r>
                  <a:rPr lang="en-US" sz="3200" dirty="0" err="1">
                    <a:latin typeface="Times New Roman" pitchFamily="18" charset="0"/>
                    <a:cs typeface="Times New Roman" pitchFamily="18" charset="0"/>
                  </a:rPr>
                  <a:t>hết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14:m>
                  <m:oMath xmlns:m="http://schemas.openxmlformats.org/officeDocument/2006/math">
                    <m:r>
                      <a:rPr lang="en-US" sz="3200">
                        <a:latin typeface="Cambria Math"/>
                        <a:cs typeface="Times New Roman" pitchFamily="18" charset="0"/>
                      </a:rPr>
                      <m:t>1111</m:t>
                    </m:r>
                  </m:oMath>
                </a14:m>
                <a:r>
                  <a:rPr lang="en-US" sz="3200" dirty="0">
                    <a:latin typeface="Times New Roman" pitchFamily="18" charset="0"/>
                    <a:cs typeface="Times New Roman" pitchFamily="18" charset="0"/>
                  </a:rPr>
                  <a:t>. </a:t>
                </a:r>
              </a:p>
              <a:p>
                <a:pPr marL="0" lvl="0" indent="0" algn="just">
                  <a:buNone/>
                </a:pPr>
                <a:r>
                  <a:rPr lang="en-US" sz="3200" b="1" dirty="0" smtClean="0">
                    <a:solidFill>
                      <a:srgbClr val="0000CC"/>
                    </a:solidFill>
                    <a:latin typeface="Times New Roman" pitchFamily="18" charset="0"/>
                    <a:cs typeface="Times New Roman" pitchFamily="18" charset="0"/>
                  </a:rPr>
                  <a:t>	A.</a:t>
                </a:r>
                <a14:m>
                  <m:oMath xmlns:m="http://schemas.openxmlformats.org/officeDocument/2006/math">
                    <m:r>
                      <a:rPr lang="en-US" sz="3200" b="1" i="0" smtClean="0">
                        <a:latin typeface="Cambria Math"/>
                      </a:rPr>
                      <m:t>  </m:t>
                    </m:r>
                    <m:f>
                      <m:fPr>
                        <m:ctrlPr>
                          <a:rPr lang="en-US" sz="3200" i="1">
                            <a:latin typeface="Cambria Math"/>
                          </a:rPr>
                        </m:ctrlPr>
                      </m:fPr>
                      <m:num>
                        <m:r>
                          <a:rPr lang="en-US" sz="3200" b="0" i="1" smtClean="0">
                            <a:latin typeface="Cambria Math"/>
                          </a:rPr>
                          <m:t>1</m:t>
                        </m:r>
                      </m:num>
                      <m:den>
                        <m:r>
                          <a:rPr lang="en-US" sz="3200" b="0" i="1" smtClean="0">
                            <a:latin typeface="Cambria Math"/>
                          </a:rPr>
                          <m:t>105</m:t>
                        </m:r>
                      </m:den>
                    </m:f>
                    <m:r>
                      <a:rPr lang="en-US" sz="3200" i="1">
                        <a:latin typeface="Cambria Math"/>
                      </a:rPr>
                      <m:t>.</m:t>
                    </m:r>
                  </m:oMath>
                </a14:m>
                <a:r>
                  <a:rPr lang="en-US" sz="3200" dirty="0" smtClean="0">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B</a:t>
                </a:r>
                <a:r>
                  <a:rPr lang="en-US" sz="3200" b="1" dirty="0">
                    <a:solidFill>
                      <a:srgbClr val="0000CC"/>
                    </a:solidFill>
                    <a:latin typeface="Times New Roman" pitchFamily="18" charset="0"/>
                    <a:cs typeface="Times New Roman" pitchFamily="18" charset="0"/>
                  </a:rPr>
                  <a:t>.</a:t>
                </a:r>
                <a:r>
                  <a:rPr lang="en-US" sz="3200" b="1" dirty="0" smtClean="0">
                    <a:solidFill>
                      <a:srgbClr val="0000CC"/>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1</m:t>
                        </m:r>
                      </m:num>
                      <m:den>
                        <m:r>
                          <a:rPr lang="en-US" sz="3200" b="0" i="1" smtClean="0">
                            <a:latin typeface="Cambria Math"/>
                          </a:rPr>
                          <m:t>107</m:t>
                        </m:r>
                      </m:den>
                    </m:f>
                  </m:oMath>
                </a14:m>
                <a:r>
                  <a:rPr lang="en-US" sz="3200"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C</a:t>
                </a:r>
                <a:r>
                  <a:rPr lang="en-US" sz="3200" b="1" dirty="0">
                    <a:solidFill>
                      <a:srgbClr val="0000CC"/>
                    </a:solidFill>
                    <a:latin typeface="Times New Roman" pitchFamily="18" charset="0"/>
                    <a:cs typeface="Times New Roman" pitchFamily="18" charset="0"/>
                  </a:rPr>
                  <a:t>.</a:t>
                </a:r>
                <a:r>
                  <a:rPr lang="en-US" sz="3200" b="1" dirty="0" smtClean="0">
                    <a:solidFill>
                      <a:srgbClr val="0000CC"/>
                    </a:solidFill>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b="0" i="1" smtClean="0">
                            <a:latin typeface="Cambria Math"/>
                          </a:rPr>
                          <m:t>1</m:t>
                        </m:r>
                      </m:num>
                      <m:den>
                        <m:r>
                          <a:rPr lang="en-US" sz="3200" b="0" i="1" smtClean="0">
                            <a:latin typeface="Cambria Math"/>
                          </a:rPr>
                          <m:t>108</m:t>
                        </m:r>
                      </m:den>
                    </m:f>
                  </m:oMath>
                </a14:m>
                <a:r>
                  <a:rPr lang="en-US" sz="3200" dirty="0" smtClean="0">
                    <a:latin typeface="Times New Roman" pitchFamily="18" charset="0"/>
                    <a:cs typeface="Times New Roman" pitchFamily="18" charset="0"/>
                  </a:rPr>
                  <a:t>.</a:t>
                </a:r>
                <a:r>
                  <a:rPr lang="en-US" sz="3200" b="1" dirty="0" smtClean="0">
                    <a:latin typeface="Times New Roman" pitchFamily="18" charset="0"/>
                    <a:cs typeface="Times New Roman" pitchFamily="18" charset="0"/>
                  </a:rPr>
                  <a:t>		</a:t>
                </a:r>
                <a:r>
                  <a:rPr lang="en-US" sz="3200" b="1" dirty="0" smtClean="0">
                    <a:solidFill>
                      <a:srgbClr val="0000CC"/>
                    </a:solidFill>
                    <a:latin typeface="Times New Roman" pitchFamily="18" charset="0"/>
                    <a:cs typeface="Times New Roman" pitchFamily="18" charset="0"/>
                  </a:rPr>
                  <a:t>D</a:t>
                </a:r>
                <a:r>
                  <a:rPr lang="en-US" sz="3200" b="1" dirty="0">
                    <a:solidFill>
                      <a:srgbClr val="0000CC"/>
                    </a:solidFill>
                    <a:latin typeface="Times New Roman" pitchFamily="18" charset="0"/>
                    <a:cs typeface="Times New Roman" pitchFamily="18" charset="0"/>
                  </a:rPr>
                  <a:t>.</a:t>
                </a:r>
                <a14:m>
                  <m:oMath xmlns:m="http://schemas.openxmlformats.org/officeDocument/2006/math">
                    <m:r>
                      <a:rPr lang="en-US" sz="3200" b="1" i="0" smtClean="0">
                        <a:latin typeface="Cambria Math"/>
                      </a:rPr>
                      <m:t>  </m:t>
                    </m:r>
                    <m:f>
                      <m:fPr>
                        <m:ctrlPr>
                          <a:rPr lang="en-US" sz="3200" i="1">
                            <a:latin typeface="Cambria Math"/>
                          </a:rPr>
                        </m:ctrlPr>
                      </m:fPr>
                      <m:num>
                        <m:r>
                          <a:rPr lang="en-US" sz="3200" b="0" i="1" smtClean="0">
                            <a:latin typeface="Cambria Math"/>
                          </a:rPr>
                          <m:t>1</m:t>
                        </m:r>
                      </m:num>
                      <m:den>
                        <m:r>
                          <a:rPr lang="en-US" sz="3200" b="0" i="1" smtClean="0">
                            <a:latin typeface="Cambria Math"/>
                          </a:rPr>
                          <m:t>104</m:t>
                        </m:r>
                      </m:den>
                    </m:f>
                  </m:oMath>
                </a14:m>
                <a:r>
                  <a:rPr lang="en-US" sz="3200" dirty="0">
                    <a:latin typeface="Times New Roman" pitchFamily="18" charset="0"/>
                    <a:cs typeface="Times New Roman" pitchFamily="18" charset="0"/>
                  </a:rPr>
                  <a:t>.</a:t>
                </a:r>
                <a:endParaRPr lang="en-US" sz="3200" b="1" dirty="0" smtClean="0">
                  <a:solidFill>
                    <a:srgbClr val="0000FF"/>
                  </a:solidFill>
                  <a:latin typeface="Times New Roman" pitchFamily="18" charset="0"/>
                  <a:cs typeface="Times New Roman" pitchFamily="18" charset="0"/>
                </a:endParaRPr>
              </a:p>
              <a:p>
                <a:pPr marL="0" lvl="0" indent="0">
                  <a:buNone/>
                </a:pPr>
                <a:r>
                  <a:rPr lang="en-US" sz="3200" b="1" dirty="0" err="1" smtClean="0">
                    <a:solidFill>
                      <a:srgbClr val="0000FF"/>
                    </a:solidFill>
                    <a:latin typeface="Times New Roman" pitchFamily="18" charset="0"/>
                    <a:cs typeface="Times New Roman" pitchFamily="18" charset="0"/>
                  </a:rPr>
                  <a:t>Lời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giải</a:t>
                </a:r>
                <a:endParaRPr lang="en-US" sz="3200" b="1" dirty="0" smtClean="0">
                  <a:solidFill>
                    <a:srgbClr val="0000FF"/>
                  </a:solidFill>
                  <a:latin typeface="Times New Roman" pitchFamily="18" charset="0"/>
                  <a:cs typeface="Times New Roman" pitchFamily="18" charset="0"/>
                </a:endParaRPr>
              </a:p>
              <a:p>
                <a:pPr marL="0" indent="0">
                  <a:buNone/>
                </a:pPr>
                <a:r>
                  <a:rPr lang="en-US" sz="3200" dirty="0">
                    <a:latin typeface="Times New Roman" pitchFamily="18" charset="0"/>
                    <a:cs typeface="Times New Roman" pitchFamily="18" charset="0"/>
                  </a:rPr>
                  <a:t>Ta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mẫu</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𝑛</m:t>
                    </m:r>
                    <m:d>
                      <m:dPr>
                        <m:ctrlPr>
                          <a:rPr lang="en-US" sz="3200" i="1">
                            <a:latin typeface="Cambria Math"/>
                          </a:rPr>
                        </m:ctrlPr>
                      </m:dPr>
                      <m:e>
                        <m:r>
                          <a:rPr lang="en-US" sz="3200" i="1">
                            <a:latin typeface="Cambria Math"/>
                          </a:rPr>
                          <m:t>𝛺</m:t>
                        </m:r>
                      </m:e>
                    </m:d>
                    <m:r>
                      <a:rPr lang="en-US" sz="3200" i="1">
                        <a:latin typeface="Cambria Math"/>
                      </a:rPr>
                      <m:t>=</m:t>
                    </m:r>
                    <m:r>
                      <a:rPr lang="en-US" sz="3200" i="1">
                        <a:latin typeface="Cambria Math"/>
                      </a:rPr>
                      <m:t>8</m:t>
                    </m:r>
                    <m:r>
                      <a:rPr lang="en-US" sz="3200" i="1">
                        <a:latin typeface="Cambria Math"/>
                      </a:rPr>
                      <m:t>!</m:t>
                    </m:r>
                  </m:oMath>
                </a14:m>
                <a:r>
                  <a:rPr lang="en-US" sz="3200" dirty="0">
                    <a:latin typeface="Times New Roman" pitchFamily="18" charset="0"/>
                    <a:cs typeface="Times New Roman" pitchFamily="18" charset="0"/>
                  </a:rPr>
                  <a:t>.</a:t>
                </a:r>
              </a:p>
              <a:p>
                <a:pPr marL="0" indent="0">
                  <a:buNone/>
                </a:pPr>
                <a:r>
                  <a:rPr lang="en-US" sz="3200" dirty="0" err="1">
                    <a:latin typeface="Times New Roman" pitchFamily="18" charset="0"/>
                    <a:cs typeface="Times New Roman" pitchFamily="18" charset="0"/>
                  </a:rPr>
                  <a:t>Giả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𝑛</m:t>
                    </m:r>
                    <m:r>
                      <a:rPr lang="en-US" sz="3200" i="1">
                        <a:latin typeface="Cambria Math"/>
                      </a:rPr>
                      <m:t>=</m:t>
                    </m:r>
                    <m:bar>
                      <m:barPr>
                        <m:pos m:val="top"/>
                        <m:ctrlPr>
                          <a:rPr lang="en-US" sz="3200" i="1">
                            <a:latin typeface="Cambria Math"/>
                          </a:rPr>
                        </m:ctrlPr>
                      </m:barPr>
                      <m:e>
                        <m:sSub>
                          <m:sSubPr>
                            <m:ctrlPr>
                              <a:rPr lang="en-US" sz="3200" i="1">
                                <a:latin typeface="Cambria Math"/>
                              </a:rPr>
                            </m:ctrlPr>
                          </m:sSubPr>
                          <m:e>
                            <m:r>
                              <a:rPr lang="en-US" sz="3200" i="1">
                                <a:latin typeface="Cambria Math"/>
                              </a:rPr>
                              <m:t>𝑎</m:t>
                            </m:r>
                          </m:e>
                          <m:sub>
                            <m:r>
                              <a:rPr lang="en-US" sz="3200" i="1">
                                <a:latin typeface="Cambria Math"/>
                              </a:rPr>
                              <m:t>1</m:t>
                            </m:r>
                          </m:sub>
                        </m:sSub>
                        <m:sSub>
                          <m:sSubPr>
                            <m:ctrlPr>
                              <a:rPr lang="en-US" sz="3200" i="1">
                                <a:latin typeface="Cambria Math"/>
                              </a:rPr>
                            </m:ctrlPr>
                          </m:sSubPr>
                          <m:e>
                            <m:r>
                              <a:rPr lang="en-US" sz="3200" i="1">
                                <a:latin typeface="Cambria Math"/>
                              </a:rPr>
                              <m:t>𝑎</m:t>
                            </m:r>
                          </m:e>
                          <m:sub>
                            <m:r>
                              <a:rPr lang="en-US" sz="3200" i="1">
                                <a:latin typeface="Cambria Math"/>
                              </a:rPr>
                              <m:t>2</m:t>
                            </m:r>
                          </m:sub>
                        </m:sSub>
                        <m:sSub>
                          <m:sSubPr>
                            <m:ctrlPr>
                              <a:rPr lang="en-US" sz="3200" i="1">
                                <a:latin typeface="Cambria Math"/>
                              </a:rPr>
                            </m:ctrlPr>
                          </m:sSubPr>
                          <m:e>
                            <m:r>
                              <a:rPr lang="en-US" sz="3200" i="1">
                                <a:latin typeface="Cambria Math"/>
                              </a:rPr>
                              <m:t>𝑎</m:t>
                            </m:r>
                          </m:e>
                          <m:sub>
                            <m:r>
                              <a:rPr lang="en-US" sz="3200" i="1">
                                <a:latin typeface="Cambria Math"/>
                              </a:rPr>
                              <m:t>3</m:t>
                            </m:r>
                          </m:sub>
                        </m:sSub>
                        <m:sSub>
                          <m:sSubPr>
                            <m:ctrlPr>
                              <a:rPr lang="en-US" sz="3200" i="1">
                                <a:latin typeface="Cambria Math"/>
                              </a:rPr>
                            </m:ctrlPr>
                          </m:sSubPr>
                          <m:e>
                            <m:r>
                              <a:rPr lang="en-US" sz="3200" i="1">
                                <a:latin typeface="Cambria Math"/>
                              </a:rPr>
                              <m:t>𝑎</m:t>
                            </m:r>
                          </m:e>
                          <m:sub>
                            <m:r>
                              <a:rPr lang="en-US" sz="3200" i="1">
                                <a:latin typeface="Cambria Math"/>
                              </a:rPr>
                              <m:t>4</m:t>
                            </m:r>
                          </m:sub>
                        </m:sSub>
                        <m:sSub>
                          <m:sSubPr>
                            <m:ctrlPr>
                              <a:rPr lang="en-US" sz="3200" i="1">
                                <a:latin typeface="Cambria Math"/>
                              </a:rPr>
                            </m:ctrlPr>
                          </m:sSubPr>
                          <m:e>
                            <m:r>
                              <a:rPr lang="en-US" sz="3200" i="1">
                                <a:latin typeface="Cambria Math"/>
                              </a:rPr>
                              <m:t>𝑏</m:t>
                            </m:r>
                          </m:e>
                          <m:sub>
                            <m:r>
                              <a:rPr lang="en-US" sz="3200" i="1">
                                <a:latin typeface="Cambria Math"/>
                              </a:rPr>
                              <m:t>1</m:t>
                            </m:r>
                          </m:sub>
                        </m:sSub>
                        <m:sSub>
                          <m:sSubPr>
                            <m:ctrlPr>
                              <a:rPr lang="en-US" sz="3200" i="1">
                                <a:latin typeface="Cambria Math"/>
                              </a:rPr>
                            </m:ctrlPr>
                          </m:sSubPr>
                          <m:e>
                            <m:r>
                              <a:rPr lang="en-US" sz="3200" i="1">
                                <a:latin typeface="Cambria Math"/>
                              </a:rPr>
                              <m:t>𝑏</m:t>
                            </m:r>
                          </m:e>
                          <m:sub>
                            <m:r>
                              <a:rPr lang="en-US" sz="3200" i="1">
                                <a:latin typeface="Cambria Math"/>
                              </a:rPr>
                              <m:t>2</m:t>
                            </m:r>
                          </m:sub>
                        </m:sSub>
                        <m:sSub>
                          <m:sSubPr>
                            <m:ctrlPr>
                              <a:rPr lang="en-US" sz="3200" i="1">
                                <a:latin typeface="Cambria Math"/>
                              </a:rPr>
                            </m:ctrlPr>
                          </m:sSubPr>
                          <m:e>
                            <m:r>
                              <a:rPr lang="en-US" sz="3200" i="1">
                                <a:latin typeface="Cambria Math"/>
                              </a:rPr>
                              <m:t>𝑏</m:t>
                            </m:r>
                          </m:e>
                          <m:sub>
                            <m:r>
                              <a:rPr lang="en-US" sz="3200" i="1">
                                <a:latin typeface="Cambria Math"/>
                              </a:rPr>
                              <m:t>3</m:t>
                            </m:r>
                          </m:sub>
                        </m:sSub>
                        <m:sSub>
                          <m:sSubPr>
                            <m:ctrlPr>
                              <a:rPr lang="en-US" sz="3200" i="1">
                                <a:latin typeface="Cambria Math"/>
                              </a:rPr>
                            </m:ctrlPr>
                          </m:sSubPr>
                          <m:e>
                            <m:r>
                              <a:rPr lang="en-US" sz="3200" i="1">
                                <a:latin typeface="Cambria Math"/>
                              </a:rPr>
                              <m:t>𝑏</m:t>
                            </m:r>
                          </m:e>
                          <m:sub>
                            <m:r>
                              <a:rPr lang="en-US" sz="3200" i="1">
                                <a:latin typeface="Cambria Math"/>
                              </a:rPr>
                              <m:t>4</m:t>
                            </m:r>
                          </m:sub>
                        </m:sSub>
                      </m:e>
                    </m:bar>
                  </m:oMath>
                </a14:m>
                <a:r>
                  <a:rPr lang="en-US" sz="3200" dirty="0">
                    <a:latin typeface="Times New Roman" pitchFamily="18" charset="0"/>
                    <a:cs typeface="Times New Roman" pitchFamily="18" charset="0"/>
                  </a:rPr>
                  <a:t> chia </a:t>
                </a:r>
                <a:r>
                  <a:rPr lang="en-US" sz="3200" dirty="0" err="1">
                    <a:latin typeface="Times New Roman" pitchFamily="18" charset="0"/>
                    <a:cs typeface="Times New Roman" pitchFamily="18" charset="0"/>
                  </a:rPr>
                  <a:t>hết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1111</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14:m>
                  <m:oMath xmlns:m="http://schemas.openxmlformats.org/officeDocument/2006/math">
                    <m:sSub>
                      <m:sSubPr>
                        <m:ctrlPr>
                          <a:rPr lang="en-US" sz="3200" i="1">
                            <a:latin typeface="Cambria Math"/>
                          </a:rPr>
                        </m:ctrlPr>
                      </m:sSubPr>
                      <m:e>
                        <m:r>
                          <a:rPr lang="en-US" sz="3200" i="1">
                            <a:latin typeface="Cambria Math"/>
                          </a:rPr>
                          <m:t>𝑎</m:t>
                        </m:r>
                      </m:e>
                      <m:sub>
                        <m:r>
                          <a:rPr lang="en-US" sz="3200" i="1">
                            <a:latin typeface="Cambria Math"/>
                          </a:rPr>
                          <m:t>1</m:t>
                        </m:r>
                      </m:sub>
                    </m:sSub>
                    <m:r>
                      <a:rPr lang="en-US" sz="3200" i="1">
                        <a:latin typeface="Cambria Math"/>
                      </a:rPr>
                      <m:t>,</m:t>
                    </m:r>
                    <m:sSub>
                      <m:sSubPr>
                        <m:ctrlPr>
                          <a:rPr lang="en-US" sz="3200" i="1">
                            <a:latin typeface="Cambria Math"/>
                          </a:rPr>
                        </m:ctrlPr>
                      </m:sSubPr>
                      <m:e>
                        <m:r>
                          <a:rPr lang="en-US" sz="3200" i="1">
                            <a:latin typeface="Cambria Math"/>
                          </a:rPr>
                          <m:t>𝑎</m:t>
                        </m:r>
                      </m:e>
                      <m:sub>
                        <m:r>
                          <a:rPr lang="en-US" sz="3200" i="1">
                            <a:latin typeface="Cambria Math"/>
                          </a:rPr>
                          <m:t>2</m:t>
                        </m:r>
                      </m:sub>
                    </m:sSub>
                    <m:r>
                      <a:rPr lang="en-US" sz="3200" i="1">
                        <a:latin typeface="Cambria Math"/>
                      </a:rPr>
                      <m:t>,</m:t>
                    </m:r>
                    <m:sSub>
                      <m:sSubPr>
                        <m:ctrlPr>
                          <a:rPr lang="en-US" sz="3200" i="1">
                            <a:latin typeface="Cambria Math"/>
                          </a:rPr>
                        </m:ctrlPr>
                      </m:sSubPr>
                      <m:e>
                        <m:r>
                          <a:rPr lang="en-US" sz="3200" i="1">
                            <a:latin typeface="Cambria Math"/>
                          </a:rPr>
                          <m:t>𝑎</m:t>
                        </m:r>
                      </m:e>
                      <m:sub>
                        <m:r>
                          <a:rPr lang="en-US" sz="3200" i="1">
                            <a:latin typeface="Cambria Math"/>
                          </a:rPr>
                          <m:t>3</m:t>
                        </m:r>
                      </m:sub>
                    </m:sSub>
                    <m:r>
                      <a:rPr lang="en-US" sz="3200" i="1">
                        <a:latin typeface="Cambria Math"/>
                      </a:rPr>
                      <m:t>,</m:t>
                    </m:r>
                    <m:sSub>
                      <m:sSubPr>
                        <m:ctrlPr>
                          <a:rPr lang="en-US" sz="3200" i="1">
                            <a:latin typeface="Cambria Math"/>
                          </a:rPr>
                        </m:ctrlPr>
                      </m:sSubPr>
                      <m:e>
                        <m:r>
                          <a:rPr lang="en-US" sz="3200" i="1">
                            <a:latin typeface="Cambria Math"/>
                          </a:rPr>
                          <m:t>𝑎</m:t>
                        </m:r>
                      </m:e>
                      <m:sub>
                        <m:r>
                          <a:rPr lang="en-US" sz="3200" i="1">
                            <a:latin typeface="Cambria Math"/>
                          </a:rPr>
                          <m:t>4</m:t>
                        </m:r>
                      </m:sub>
                    </m:sSub>
                    <m:r>
                      <a:rPr lang="en-US" sz="3200" i="1">
                        <a:latin typeface="Cambria Math"/>
                      </a:rPr>
                      <m:t>,</m:t>
                    </m:r>
                    <m:sSub>
                      <m:sSubPr>
                        <m:ctrlPr>
                          <a:rPr lang="en-US" sz="3200" i="1">
                            <a:latin typeface="Cambria Math"/>
                          </a:rPr>
                        </m:ctrlPr>
                      </m:sSubPr>
                      <m:e>
                        <m:r>
                          <a:rPr lang="en-US" sz="3200" i="1">
                            <a:latin typeface="Cambria Math"/>
                          </a:rPr>
                          <m:t>𝑏</m:t>
                        </m:r>
                      </m:e>
                      <m:sub>
                        <m:r>
                          <a:rPr lang="en-US" sz="3200" i="1">
                            <a:latin typeface="Cambria Math"/>
                          </a:rPr>
                          <m:t>1</m:t>
                        </m:r>
                      </m:sub>
                    </m:sSub>
                    <m:r>
                      <a:rPr lang="en-US" sz="3200" i="1">
                        <a:latin typeface="Cambria Math"/>
                      </a:rPr>
                      <m:t>,</m:t>
                    </m:r>
                    <m:sSub>
                      <m:sSubPr>
                        <m:ctrlPr>
                          <a:rPr lang="en-US" sz="3200" i="1">
                            <a:latin typeface="Cambria Math"/>
                          </a:rPr>
                        </m:ctrlPr>
                      </m:sSubPr>
                      <m:e>
                        <m:r>
                          <a:rPr lang="en-US" sz="3200" i="1">
                            <a:latin typeface="Cambria Math"/>
                          </a:rPr>
                          <m:t>𝑏</m:t>
                        </m:r>
                      </m:e>
                      <m:sub>
                        <m:r>
                          <a:rPr lang="en-US" sz="3200" i="1">
                            <a:latin typeface="Cambria Math"/>
                          </a:rPr>
                          <m:t>2</m:t>
                        </m:r>
                      </m:sub>
                    </m:sSub>
                    <m:r>
                      <a:rPr lang="en-US" sz="3200" i="1">
                        <a:latin typeface="Cambria Math"/>
                      </a:rPr>
                      <m:t>,</m:t>
                    </m:r>
                    <m:sSub>
                      <m:sSubPr>
                        <m:ctrlPr>
                          <a:rPr lang="en-US" sz="3200" i="1">
                            <a:latin typeface="Cambria Math"/>
                          </a:rPr>
                        </m:ctrlPr>
                      </m:sSubPr>
                      <m:e>
                        <m:r>
                          <a:rPr lang="en-US" sz="3200" i="1">
                            <a:latin typeface="Cambria Math"/>
                          </a:rPr>
                          <m:t>𝑏</m:t>
                        </m:r>
                      </m:e>
                      <m:sub>
                        <m:r>
                          <a:rPr lang="en-US" sz="3200" i="1">
                            <a:latin typeface="Cambria Math"/>
                          </a:rPr>
                          <m:t>3</m:t>
                        </m:r>
                      </m:sub>
                    </m:sSub>
                    <m:r>
                      <a:rPr lang="en-US" sz="3200" i="1">
                        <a:latin typeface="Cambria Math"/>
                      </a:rPr>
                      <m:t>,</m:t>
                    </m:r>
                    <m:sSub>
                      <m:sSubPr>
                        <m:ctrlPr>
                          <a:rPr lang="en-US" sz="3200" i="1">
                            <a:latin typeface="Cambria Math"/>
                          </a:rPr>
                        </m:ctrlPr>
                      </m:sSubPr>
                      <m:e>
                        <m:r>
                          <a:rPr lang="en-US" sz="3200" i="1">
                            <a:latin typeface="Cambria Math"/>
                          </a:rPr>
                          <m:t>𝑏</m:t>
                        </m:r>
                      </m:e>
                      <m:sub>
                        <m:r>
                          <a:rPr lang="en-US" sz="3200" i="1">
                            <a:latin typeface="Cambria Math"/>
                          </a:rPr>
                          <m:t>4</m:t>
                        </m:r>
                      </m:sub>
                    </m:sSub>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thuộc</a:t>
                </a:r>
                <a:r>
                  <a:rPr lang="en-US" sz="3200" dirty="0">
                    <a:latin typeface="Times New Roman" pitchFamily="18" charset="0"/>
                    <a:cs typeface="Times New Roman" pitchFamily="18" charset="0"/>
                  </a:rPr>
                  <a:t> </a:t>
                </a:r>
                <a14:m>
                  <m:oMath xmlns:m="http://schemas.openxmlformats.org/officeDocument/2006/math">
                    <m:d>
                      <m:dPr>
                        <m:begChr m:val="{"/>
                        <m:endChr m:val="}"/>
                        <m:ctrlPr>
                          <a:rPr lang="en-US" sz="3200" i="1">
                            <a:latin typeface="Cambria Math"/>
                          </a:rPr>
                        </m:ctrlPr>
                      </m:dPr>
                      <m:e>
                        <m:r>
                          <a:rPr lang="en-US" sz="3200" i="1">
                            <a:latin typeface="Cambria Math"/>
                          </a:rPr>
                          <m:t>1</m:t>
                        </m:r>
                        <m:r>
                          <a:rPr lang="en-US" sz="3200" i="1">
                            <a:latin typeface="Cambria Math"/>
                          </a:rPr>
                          <m:t>;</m:t>
                        </m:r>
                        <m:r>
                          <a:rPr lang="en-US" sz="3200" i="1">
                            <a:latin typeface="Cambria Math"/>
                          </a:rPr>
                          <m:t>2</m:t>
                        </m:r>
                        <m:r>
                          <a:rPr lang="en-US" sz="3200" i="1">
                            <a:latin typeface="Cambria Math"/>
                          </a:rPr>
                          <m:t>;</m:t>
                        </m:r>
                        <m:r>
                          <a:rPr lang="en-US" sz="3200" i="1">
                            <a:latin typeface="Cambria Math"/>
                          </a:rPr>
                          <m:t>3</m:t>
                        </m:r>
                        <m:r>
                          <a:rPr lang="en-US" sz="3200" i="1">
                            <a:latin typeface="Cambria Math"/>
                          </a:rPr>
                          <m:t>;</m:t>
                        </m:r>
                        <m:r>
                          <a:rPr lang="en-US" sz="3200" i="1">
                            <a:latin typeface="Cambria Math"/>
                          </a:rPr>
                          <m:t>4</m:t>
                        </m:r>
                        <m:r>
                          <a:rPr lang="en-US" sz="3200" i="1">
                            <a:latin typeface="Cambria Math"/>
                          </a:rPr>
                          <m:t>;</m:t>
                        </m:r>
                        <m:r>
                          <a:rPr lang="en-US" sz="3200" i="1">
                            <a:latin typeface="Cambria Math"/>
                          </a:rPr>
                          <m:t>5</m:t>
                        </m:r>
                        <m:r>
                          <a:rPr lang="en-US" sz="3200" i="1">
                            <a:latin typeface="Cambria Math"/>
                          </a:rPr>
                          <m:t>;</m:t>
                        </m:r>
                        <m:r>
                          <a:rPr lang="en-US" sz="3200" i="1">
                            <a:latin typeface="Cambria Math"/>
                          </a:rPr>
                          <m:t>6</m:t>
                        </m:r>
                        <m:r>
                          <a:rPr lang="en-US" sz="3200" i="1">
                            <a:latin typeface="Cambria Math"/>
                          </a:rPr>
                          <m:t>;</m:t>
                        </m:r>
                        <m:r>
                          <a:rPr lang="en-US" sz="3200" i="1">
                            <a:latin typeface="Cambria Math"/>
                          </a:rPr>
                          <m:t>7</m:t>
                        </m:r>
                        <m:r>
                          <a:rPr lang="en-US" sz="3200" i="1">
                            <a:latin typeface="Cambria Math"/>
                          </a:rPr>
                          <m:t>;</m:t>
                        </m:r>
                        <m:r>
                          <a:rPr lang="en-US" sz="3200" i="1">
                            <a:latin typeface="Cambria Math"/>
                          </a:rPr>
                          <m:t>8</m:t>
                        </m:r>
                      </m:e>
                    </m:d>
                  </m:oMath>
                </a14:m>
                <a:r>
                  <a:rPr lang="en-US" sz="3200" dirty="0">
                    <a:latin typeface="Times New Roman" pitchFamily="18" charset="0"/>
                    <a:cs typeface="Times New Roman" pitchFamily="18" charset="0"/>
                  </a:rPr>
                  <a:t>.</a:t>
                </a:r>
              </a:p>
              <a:p>
                <a:pPr marL="0" indent="0">
                  <a:buNone/>
                </a:pPr>
                <a:r>
                  <a:rPr lang="en-US" sz="3200" dirty="0">
                    <a:latin typeface="Times New Roman" pitchFamily="18" charset="0"/>
                    <a:cs typeface="Times New Roman" pitchFamily="18" charset="0"/>
                  </a:rPr>
                  <a:t>Ta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1</m:t>
                    </m:r>
                    <m:r>
                      <a:rPr lang="en-US" sz="3200" i="1">
                        <a:latin typeface="Cambria Math"/>
                      </a:rPr>
                      <m:t>+</m:t>
                    </m:r>
                    <m:r>
                      <a:rPr lang="en-US" sz="3200" i="1">
                        <a:latin typeface="Cambria Math"/>
                      </a:rPr>
                      <m:t>2</m:t>
                    </m:r>
                    <m:r>
                      <a:rPr lang="en-US" sz="3200" i="1">
                        <a:latin typeface="Cambria Math"/>
                      </a:rPr>
                      <m:t>+</m:t>
                    </m:r>
                    <m:r>
                      <a:rPr lang="en-US" sz="3200" i="1">
                        <a:latin typeface="Cambria Math"/>
                      </a:rPr>
                      <m:t>3</m:t>
                    </m:r>
                    <m:r>
                      <a:rPr lang="en-US" sz="3200" i="1">
                        <a:latin typeface="Cambria Math"/>
                      </a:rPr>
                      <m:t>+</m:t>
                    </m:r>
                    <m:r>
                      <a:rPr lang="en-US" sz="3200" i="1">
                        <a:latin typeface="Cambria Math"/>
                      </a:rPr>
                      <m:t>4</m:t>
                    </m:r>
                    <m:r>
                      <a:rPr lang="en-US" sz="3200" i="1">
                        <a:latin typeface="Cambria Math"/>
                      </a:rPr>
                      <m:t>+</m:t>
                    </m:r>
                    <m:r>
                      <a:rPr lang="en-US" sz="3200" i="1">
                        <a:latin typeface="Cambria Math"/>
                      </a:rPr>
                      <m:t>5</m:t>
                    </m:r>
                    <m:r>
                      <a:rPr lang="en-US" sz="3200" i="1">
                        <a:latin typeface="Cambria Math"/>
                      </a:rPr>
                      <m:t>+</m:t>
                    </m:r>
                    <m:r>
                      <a:rPr lang="en-US" sz="3200" i="1">
                        <a:latin typeface="Cambria Math"/>
                      </a:rPr>
                      <m:t>6</m:t>
                    </m:r>
                    <m:r>
                      <a:rPr lang="en-US" sz="3200" i="1">
                        <a:latin typeface="Cambria Math"/>
                      </a:rPr>
                      <m:t>+</m:t>
                    </m:r>
                    <m:r>
                      <a:rPr lang="en-US" sz="3200" i="1">
                        <a:latin typeface="Cambria Math"/>
                      </a:rPr>
                      <m:t>7</m:t>
                    </m:r>
                    <m:r>
                      <a:rPr lang="en-US" sz="3200" i="1">
                        <a:latin typeface="Cambria Math"/>
                      </a:rPr>
                      <m:t>+</m:t>
                    </m:r>
                    <m:r>
                      <a:rPr lang="en-US" sz="3200" i="1">
                        <a:latin typeface="Cambria Math"/>
                      </a:rPr>
                      <m:t>8</m:t>
                    </m:r>
                    <m:r>
                      <a:rPr lang="en-US" sz="3200" i="1">
                        <a:latin typeface="Cambria Math"/>
                      </a:rPr>
                      <m:t>=</m:t>
                    </m:r>
                    <m:r>
                      <a:rPr lang="en-US" sz="3200" i="1">
                        <a:latin typeface="Cambria Math"/>
                      </a:rPr>
                      <m:t>36</m:t>
                    </m:r>
                    <m:r>
                      <a:rPr lang="en-US" sz="3200" i="1">
                        <a:latin typeface="Cambria Math"/>
                      </a:rPr>
                      <m:t>⋮</m:t>
                    </m:r>
                    <m:r>
                      <a:rPr lang="en-US" sz="3200" i="1">
                        <a:latin typeface="Cambria Math"/>
                      </a:rPr>
                      <m:t>9</m:t>
                    </m:r>
                    <m:r>
                      <a:rPr lang="en-US" sz="3200" i="1">
                        <a:latin typeface="Cambria Math"/>
                      </a:rPr>
                      <m:t>⇒</m:t>
                    </m:r>
                    <m:d>
                      <m:dPr>
                        <m:begChr m:val="{"/>
                        <m:endChr m:val=""/>
                        <m:ctrlPr>
                          <a:rPr lang="en-US" sz="3200" i="1">
                            <a:latin typeface="Cambria Math"/>
                          </a:rPr>
                        </m:ctrlPr>
                      </m:dPr>
                      <m:e>
                        <m:eqArr>
                          <m:eqArrPr>
                            <m:ctrlPr>
                              <a:rPr lang="en-US" sz="3200" i="1">
                                <a:latin typeface="Cambria Math"/>
                              </a:rPr>
                            </m:ctrlPr>
                          </m:eqArrPr>
                          <m:e>
                            <m:r>
                              <a:rPr lang="en-US" sz="3200" i="1">
                                <a:latin typeface="Cambria Math"/>
                              </a:rPr>
                              <m:t>&amp;</m:t>
                            </m:r>
                            <m:r>
                              <a:rPr lang="en-US" sz="3200" i="1">
                                <a:latin typeface="Cambria Math"/>
                              </a:rPr>
                              <m:t>𝑛</m:t>
                            </m:r>
                            <m:r>
                              <a:rPr lang="en-US" sz="3200" i="1">
                                <a:latin typeface="Cambria Math"/>
                              </a:rPr>
                              <m:t>⋮</m:t>
                            </m:r>
                            <m:r>
                              <a:rPr lang="en-US" sz="3200" i="1">
                                <a:latin typeface="Cambria Math"/>
                              </a:rPr>
                              <m:t>9</m:t>
                            </m:r>
                          </m:e>
                          <m:e>
                            <m:r>
                              <a:rPr lang="en-US" sz="3200" i="1">
                                <a:latin typeface="Cambria Math"/>
                              </a:rPr>
                              <m:t>&amp;</m:t>
                            </m:r>
                            <m:r>
                              <a:rPr lang="en-US" sz="3200" i="1">
                                <a:latin typeface="Cambria Math"/>
                              </a:rPr>
                              <m:t>𝑛</m:t>
                            </m:r>
                            <m:r>
                              <a:rPr lang="en-US" sz="3200" i="1">
                                <a:latin typeface="Cambria Math"/>
                              </a:rPr>
                              <m:t>⋮</m:t>
                            </m:r>
                            <m:r>
                              <a:rPr lang="en-US" sz="3200" i="1">
                                <a:latin typeface="Cambria Math"/>
                              </a:rPr>
                              <m:t>1111</m:t>
                            </m:r>
                          </m:e>
                        </m:eqArr>
                      </m:e>
                    </m:d>
                  </m:oMath>
                </a14:m>
                <a:endParaRPr lang="en-US" sz="3200" i="1" smtClean="0">
                  <a:latin typeface="Cambria Math"/>
                </a:endParaRPr>
              </a:p>
              <a:p>
                <a:pPr marL="0" indent="0">
                  <a:buNone/>
                </a:pPr>
                <a14:m>
                  <m:oMath xmlns:m="http://schemas.openxmlformats.org/officeDocument/2006/math">
                    <m:r>
                      <a:rPr lang="en-US" sz="3200" i="1">
                        <a:latin typeface="Cambria Math"/>
                      </a:rPr>
                      <m:t>⇒</m:t>
                    </m:r>
                    <m:r>
                      <a:rPr lang="en-US" sz="3200" i="1">
                        <a:latin typeface="Cambria Math"/>
                      </a:rPr>
                      <m:t>𝑛</m:t>
                    </m:r>
                    <m:r>
                      <a:rPr lang="en-US" sz="3200" i="1">
                        <a:latin typeface="Cambria Math"/>
                      </a:rPr>
                      <m:t>⋮</m:t>
                    </m:r>
                    <m:r>
                      <a:rPr lang="en-US" sz="3200" i="1">
                        <a:latin typeface="Cambria Math"/>
                      </a:rPr>
                      <m:t>9999</m:t>
                    </m:r>
                  </m:oMath>
                </a14:m>
                <a:r>
                  <a:rPr lang="en-US" sz="3200" dirty="0">
                    <a:latin typeface="Times New Roman" pitchFamily="18" charset="0"/>
                    <a:cs typeface="Times New Roman" pitchFamily="18" charset="0"/>
                  </a:rPr>
                  <a:t>.</a:t>
                </a:r>
              </a:p>
              <a:p>
                <a:pPr marL="0" indent="0">
                  <a:buNone/>
                </a:pPr>
                <a:r>
                  <a:rPr lang="en-US" sz="3200" dirty="0" err="1">
                    <a:latin typeface="Times New Roman" pitchFamily="18" charset="0"/>
                    <a:cs typeface="Times New Roman" pitchFamily="18" charset="0"/>
                  </a:rPr>
                  <a:t>Đặt</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𝑥</m:t>
                    </m:r>
                    <m:r>
                      <a:rPr lang="en-US" sz="3200" i="1">
                        <a:latin typeface="Cambria Math"/>
                      </a:rPr>
                      <m:t>=</m:t>
                    </m:r>
                    <m:bar>
                      <m:barPr>
                        <m:pos m:val="top"/>
                        <m:ctrlPr>
                          <a:rPr lang="en-US" sz="3200" i="1">
                            <a:latin typeface="Cambria Math"/>
                          </a:rPr>
                        </m:ctrlPr>
                      </m:barPr>
                      <m:e>
                        <m:sSub>
                          <m:sSubPr>
                            <m:ctrlPr>
                              <a:rPr lang="en-US" sz="3200" i="1">
                                <a:latin typeface="Cambria Math"/>
                              </a:rPr>
                            </m:ctrlPr>
                          </m:sSubPr>
                          <m:e>
                            <m:r>
                              <a:rPr lang="en-US" sz="3200" i="1">
                                <a:latin typeface="Cambria Math"/>
                              </a:rPr>
                              <m:t>𝑎</m:t>
                            </m:r>
                          </m:e>
                          <m:sub>
                            <m:r>
                              <a:rPr lang="en-US" sz="3200" i="1">
                                <a:latin typeface="Cambria Math"/>
                              </a:rPr>
                              <m:t>1</m:t>
                            </m:r>
                          </m:sub>
                        </m:sSub>
                        <m:sSub>
                          <m:sSubPr>
                            <m:ctrlPr>
                              <a:rPr lang="en-US" sz="3200" i="1">
                                <a:latin typeface="Cambria Math"/>
                              </a:rPr>
                            </m:ctrlPr>
                          </m:sSubPr>
                          <m:e>
                            <m:r>
                              <a:rPr lang="en-US" sz="3200" i="1">
                                <a:latin typeface="Cambria Math"/>
                              </a:rPr>
                              <m:t>𝑎</m:t>
                            </m:r>
                          </m:e>
                          <m:sub>
                            <m:r>
                              <a:rPr lang="en-US" sz="3200" i="1">
                                <a:latin typeface="Cambria Math"/>
                              </a:rPr>
                              <m:t>2</m:t>
                            </m:r>
                          </m:sub>
                        </m:sSub>
                        <m:sSub>
                          <m:sSubPr>
                            <m:ctrlPr>
                              <a:rPr lang="en-US" sz="3200" i="1">
                                <a:latin typeface="Cambria Math"/>
                              </a:rPr>
                            </m:ctrlPr>
                          </m:sSubPr>
                          <m:e>
                            <m:r>
                              <a:rPr lang="en-US" sz="3200" i="1">
                                <a:latin typeface="Cambria Math"/>
                              </a:rPr>
                              <m:t>𝑎</m:t>
                            </m:r>
                          </m:e>
                          <m:sub>
                            <m:r>
                              <a:rPr lang="en-US" sz="3200" i="1">
                                <a:latin typeface="Cambria Math"/>
                              </a:rPr>
                              <m:t>3</m:t>
                            </m:r>
                          </m:sub>
                        </m:sSub>
                        <m:sSub>
                          <m:sSubPr>
                            <m:ctrlPr>
                              <a:rPr lang="en-US" sz="3200" i="1">
                                <a:latin typeface="Cambria Math"/>
                              </a:rPr>
                            </m:ctrlPr>
                          </m:sSubPr>
                          <m:e>
                            <m:r>
                              <a:rPr lang="en-US" sz="3200" i="1">
                                <a:latin typeface="Cambria Math"/>
                              </a:rPr>
                              <m:t>𝑎</m:t>
                            </m:r>
                          </m:e>
                          <m:sub>
                            <m:r>
                              <a:rPr lang="en-US" sz="3200" i="1">
                                <a:latin typeface="Cambria Math"/>
                              </a:rPr>
                              <m:t>4</m:t>
                            </m:r>
                          </m:sub>
                        </m:sSub>
                      </m:e>
                    </m:bar>
                    <m:r>
                      <a:rPr lang="en-US" sz="3200" i="1">
                        <a:latin typeface="Cambria Math"/>
                      </a:rPr>
                      <m:t>;</m:t>
                    </m:r>
                    <m:r>
                      <a:rPr lang="en-US" sz="3200" i="1">
                        <a:latin typeface="Cambria Math"/>
                      </a:rPr>
                      <m:t>𝑦</m:t>
                    </m:r>
                    <m:r>
                      <a:rPr lang="en-US" sz="3200" i="1">
                        <a:latin typeface="Cambria Math"/>
                      </a:rPr>
                      <m:t>=</m:t>
                    </m:r>
                    <m:bar>
                      <m:barPr>
                        <m:pos m:val="top"/>
                        <m:ctrlPr>
                          <a:rPr lang="en-US" sz="3200" i="1">
                            <a:latin typeface="Cambria Math"/>
                          </a:rPr>
                        </m:ctrlPr>
                      </m:barPr>
                      <m:e>
                        <m:sSub>
                          <m:sSubPr>
                            <m:ctrlPr>
                              <a:rPr lang="en-US" sz="3200" i="1">
                                <a:latin typeface="Cambria Math"/>
                              </a:rPr>
                            </m:ctrlPr>
                          </m:sSubPr>
                          <m:e>
                            <m:r>
                              <a:rPr lang="en-US" sz="3200" i="1">
                                <a:latin typeface="Cambria Math"/>
                              </a:rPr>
                              <m:t>𝑏</m:t>
                            </m:r>
                          </m:e>
                          <m:sub>
                            <m:r>
                              <a:rPr lang="en-US" sz="3200" i="1">
                                <a:latin typeface="Cambria Math"/>
                              </a:rPr>
                              <m:t>1</m:t>
                            </m:r>
                          </m:sub>
                        </m:sSub>
                        <m:sSub>
                          <m:sSubPr>
                            <m:ctrlPr>
                              <a:rPr lang="en-US" sz="3200" i="1">
                                <a:latin typeface="Cambria Math"/>
                              </a:rPr>
                            </m:ctrlPr>
                          </m:sSubPr>
                          <m:e>
                            <m:r>
                              <a:rPr lang="en-US" sz="3200" i="1">
                                <a:latin typeface="Cambria Math"/>
                              </a:rPr>
                              <m:t>𝑏</m:t>
                            </m:r>
                          </m:e>
                          <m:sub>
                            <m:r>
                              <a:rPr lang="en-US" sz="3200" i="1">
                                <a:latin typeface="Cambria Math"/>
                              </a:rPr>
                              <m:t>2</m:t>
                            </m:r>
                          </m:sub>
                        </m:sSub>
                        <m:sSub>
                          <m:sSubPr>
                            <m:ctrlPr>
                              <a:rPr lang="en-US" sz="3200" i="1">
                                <a:latin typeface="Cambria Math"/>
                              </a:rPr>
                            </m:ctrlPr>
                          </m:sSubPr>
                          <m:e>
                            <m:r>
                              <a:rPr lang="en-US" sz="3200" i="1">
                                <a:latin typeface="Cambria Math"/>
                              </a:rPr>
                              <m:t>𝑏</m:t>
                            </m:r>
                          </m:e>
                          <m:sub>
                            <m:r>
                              <a:rPr lang="en-US" sz="3200" i="1">
                                <a:latin typeface="Cambria Math"/>
                              </a:rPr>
                              <m:t>3</m:t>
                            </m:r>
                          </m:sub>
                        </m:sSub>
                        <m:sSub>
                          <m:sSubPr>
                            <m:ctrlPr>
                              <a:rPr lang="en-US" sz="3200" i="1">
                                <a:latin typeface="Cambria Math"/>
                              </a:rPr>
                            </m:ctrlPr>
                          </m:sSubPr>
                          <m:e>
                            <m:r>
                              <a:rPr lang="en-US" sz="3200" i="1">
                                <a:latin typeface="Cambria Math"/>
                              </a:rPr>
                              <m:t>𝑏</m:t>
                            </m:r>
                          </m:e>
                          <m:sub>
                            <m:r>
                              <a:rPr lang="en-US" sz="3200" i="1">
                                <a:latin typeface="Cambria Math"/>
                              </a:rPr>
                              <m:t>4</m:t>
                            </m:r>
                          </m:sub>
                        </m:sSub>
                      </m:e>
                    </m:bar>
                  </m:oMath>
                </a14:m>
                <a:endParaRPr lang="en-US" sz="3200" i="1" smtClean="0">
                  <a:latin typeface="Cambria Math"/>
                </a:endParaRPr>
              </a:p>
              <a:p>
                <a:pPr marL="0" indent="0">
                  <a:buNone/>
                </a:pPr>
                <a14:m>
                  <m:oMath xmlns:m="http://schemas.openxmlformats.org/officeDocument/2006/math">
                    <m:r>
                      <a:rPr lang="en-US" sz="3200" i="1">
                        <a:latin typeface="Cambria Math"/>
                      </a:rPr>
                      <m:t>⇒</m:t>
                    </m:r>
                    <m:r>
                      <a:rPr lang="en-US" sz="3200" i="1">
                        <a:latin typeface="Cambria Math"/>
                      </a:rPr>
                      <m:t>𝑛</m:t>
                    </m:r>
                    <m:r>
                      <a:rPr lang="en-US" sz="3200" i="1">
                        <a:latin typeface="Cambria Math"/>
                      </a:rPr>
                      <m:t>=</m:t>
                    </m:r>
                    <m:r>
                      <a:rPr lang="en-US" sz="3200" i="1">
                        <a:latin typeface="Cambria Math"/>
                      </a:rPr>
                      <m:t>1</m:t>
                    </m:r>
                    <m:sSup>
                      <m:sSupPr>
                        <m:ctrlPr>
                          <a:rPr lang="en-US" sz="3200" i="1">
                            <a:latin typeface="Cambria Math"/>
                          </a:rPr>
                        </m:ctrlPr>
                      </m:sSupPr>
                      <m:e>
                        <m:r>
                          <a:rPr lang="en-US" sz="3200" i="1">
                            <a:latin typeface="Cambria Math"/>
                          </a:rPr>
                          <m:t>0</m:t>
                        </m:r>
                      </m:e>
                      <m:sup>
                        <m:r>
                          <a:rPr lang="en-US" sz="3200" i="1">
                            <a:latin typeface="Cambria Math"/>
                          </a:rPr>
                          <m:t>4</m:t>
                        </m:r>
                      </m:sup>
                    </m:sSup>
                    <m:r>
                      <a:rPr lang="en-US" sz="3200" i="1">
                        <a:latin typeface="Cambria Math"/>
                      </a:rPr>
                      <m:t>𝑥</m:t>
                    </m:r>
                    <m:r>
                      <a:rPr lang="en-US" sz="3200" i="1">
                        <a:latin typeface="Cambria Math"/>
                      </a:rPr>
                      <m:t>+</m:t>
                    </m:r>
                    <m:r>
                      <a:rPr lang="en-US" sz="3200" i="1">
                        <a:latin typeface="Cambria Math"/>
                      </a:rPr>
                      <m:t>𝑦</m:t>
                    </m:r>
                    <m:r>
                      <a:rPr lang="en-US" sz="3200" i="1">
                        <a:latin typeface="Cambria Math"/>
                      </a:rPr>
                      <m:t>=</m:t>
                    </m:r>
                    <m:r>
                      <a:rPr lang="en-US" sz="3200" i="1">
                        <a:latin typeface="Cambria Math"/>
                      </a:rPr>
                      <m:t>9999</m:t>
                    </m:r>
                    <m:r>
                      <a:rPr lang="en-US" sz="3200" i="1">
                        <a:latin typeface="Cambria Math"/>
                      </a:rPr>
                      <m:t>𝑥</m:t>
                    </m:r>
                    <m:r>
                      <a:rPr lang="en-US" sz="3200" i="1">
                        <a:latin typeface="Cambria Math"/>
                      </a:rPr>
                      <m:t>+</m:t>
                    </m:r>
                    <m:d>
                      <m:dPr>
                        <m:ctrlPr>
                          <a:rPr lang="en-US" sz="3200" i="1">
                            <a:latin typeface="Cambria Math"/>
                          </a:rPr>
                        </m:ctrlPr>
                      </m:dPr>
                      <m:e>
                        <m:r>
                          <a:rPr lang="en-US" sz="3200" i="1">
                            <a:latin typeface="Cambria Math"/>
                          </a:rPr>
                          <m:t>𝑥</m:t>
                        </m:r>
                        <m:r>
                          <a:rPr lang="en-US" sz="3200" i="1">
                            <a:latin typeface="Cambria Math"/>
                          </a:rPr>
                          <m:t>+</m:t>
                        </m:r>
                        <m:r>
                          <a:rPr lang="en-US" sz="3200" i="1">
                            <a:latin typeface="Cambria Math"/>
                          </a:rPr>
                          <m:t>𝑦</m:t>
                        </m:r>
                      </m:e>
                    </m:d>
                  </m:oMath>
                </a14:m>
                <a:r>
                  <a:rPr lang="en-US" sz="3200" dirty="0">
                    <a:latin typeface="Times New Roman" pitchFamily="18" charset="0"/>
                    <a:cs typeface="Times New Roman" pitchFamily="18" charset="0"/>
                  </a:rPr>
                  <a:t>.</a:t>
                </a:r>
              </a:p>
              <a:p>
                <a:pPr marL="0" indent="0">
                  <a:buNone/>
                </a:pP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a:p>
                <a:pPr marL="0" indent="0">
                  <a:buNone/>
                </a:pPr>
                <a:endParaRPr lang="en-US" sz="3200" dirty="0">
                  <a:latin typeface="Times New Roman" pitchFamily="18" charset="0"/>
                  <a:cs typeface="Times New Roman" pitchFamily="18" charset="0"/>
                </a:endParaRPr>
              </a:p>
              <a:p>
                <a:pPr marL="0" indent="0">
                  <a:buNone/>
                </a:pP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pPr marL="0" lvl="0" indent="0">
                  <a:buNone/>
                </a:pPr>
                <a:endParaRPr lang="en-US" sz="3200" b="0" i="0" u="none" strike="noStrike" baseline="0" dirty="0">
                  <a:solidFill>
                    <a:srgbClr val="000000"/>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 xmlns:a16="http://schemas.microsoft.com/office/drawing/2014/main"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0"/>
                <a:ext cx="11980102" cy="7581900"/>
              </a:xfrm>
              <a:blipFill rotWithShape="1">
                <a:blip r:embed="rId2"/>
                <a:stretch>
                  <a:fillRect l="-1323" t="-1768" r="-1272"/>
                </a:stretch>
              </a:blipFill>
            </p:spPr>
            <p:txBody>
              <a:bodyPr/>
              <a:lstStyle/>
              <a:p>
                <a:r>
                  <a:rPr lang="en-US">
                    <a:noFill/>
                  </a:rPr>
                  <a:t> </a:t>
                </a:r>
              </a:p>
            </p:txBody>
          </p:sp>
        </mc:Fallback>
      </mc:AlternateContent>
      <p:sp>
        <p:nvSpPr>
          <p:cNvPr id="4" name="Oval 3"/>
          <p:cNvSpPr/>
          <p:nvPr/>
        </p:nvSpPr>
        <p:spPr>
          <a:xfrm>
            <a:off x="1184543" y="158651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3" action="ppaction://hlinksldjump"/>
          </p:cNvPr>
          <p:cNvSpPr/>
          <p:nvPr/>
        </p:nvSpPr>
        <p:spPr>
          <a:xfrm rot="16200000">
            <a:off x="10745109" y="58510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4" action="ppaction://hlinksldjump"/>
          </p:cNvPr>
          <p:cNvSpPr/>
          <p:nvPr/>
        </p:nvSpPr>
        <p:spPr>
          <a:xfrm rot="5400000">
            <a:off x="11242061" y="58831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486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200026"/>
                <a:ext cx="10515600" cy="5976938"/>
              </a:xfrm>
            </p:spPr>
            <p:txBody>
              <a:bodyPr>
                <a:normAutofit/>
              </a:bodyPr>
              <a:lstStyle/>
              <a:p>
                <a:pPr marL="0" indent="0">
                  <a:buNone/>
                </a:pPr>
                <a14:m>
                  <m:oMath xmlns:m="http://schemas.openxmlformats.org/officeDocument/2006/math">
                    <m:r>
                      <a:rPr lang="en-US" sz="3200" i="1">
                        <a:latin typeface="Cambria Math"/>
                      </a:rPr>
                      <m:t>𝑛</m:t>
                    </m:r>
                    <m:r>
                      <a:rPr lang="en-US" sz="3200" i="1">
                        <a:latin typeface="Cambria Math"/>
                      </a:rPr>
                      <m:t>⋮</m:t>
                    </m:r>
                    <m:r>
                      <a:rPr lang="en-US" sz="3200" i="1">
                        <a:latin typeface="Cambria Math"/>
                      </a:rPr>
                      <m:t>9999</m:t>
                    </m:r>
                    <m:r>
                      <a:rPr lang="en-US" sz="3200" i="1">
                        <a:latin typeface="Cambria Math"/>
                      </a:rPr>
                      <m:t>⇒</m:t>
                    </m:r>
                    <m:d>
                      <m:dPr>
                        <m:ctrlPr>
                          <a:rPr lang="en-US" sz="3200" i="1">
                            <a:latin typeface="Cambria Math"/>
                          </a:rPr>
                        </m:ctrlPr>
                      </m:dPr>
                      <m:e>
                        <m:r>
                          <a:rPr lang="en-US" sz="3200" i="1">
                            <a:latin typeface="Cambria Math"/>
                          </a:rPr>
                          <m:t>𝑥</m:t>
                        </m:r>
                        <m:r>
                          <a:rPr lang="en-US" sz="3200" i="1">
                            <a:latin typeface="Cambria Math"/>
                          </a:rPr>
                          <m:t>+</m:t>
                        </m:r>
                        <m:r>
                          <a:rPr lang="en-US" sz="3200" i="1">
                            <a:latin typeface="Cambria Math"/>
                          </a:rPr>
                          <m:t>𝑦</m:t>
                        </m:r>
                      </m:e>
                    </m:d>
                    <m:r>
                      <a:rPr lang="en-US" sz="3200" i="1">
                        <a:latin typeface="Cambria Math"/>
                      </a:rPr>
                      <m:t>⋮</m:t>
                    </m:r>
                    <m:r>
                      <a:rPr lang="en-US" sz="3200" i="1">
                        <a:latin typeface="Cambria Math"/>
                      </a:rPr>
                      <m:t>9999</m:t>
                    </m:r>
                  </m:oMath>
                </a14:m>
                <a:r>
                  <a:rPr lang="en-US" sz="3200">
                    <a:latin typeface="Times New Roman" pitchFamily="18" charset="0"/>
                    <a:cs typeface="Times New Roman" pitchFamily="18" charset="0"/>
                  </a:rPr>
                  <a:t>, </a:t>
                </a:r>
                <a:endParaRPr lang="en-US" sz="3200" smtClean="0">
                  <a:latin typeface="Times New Roman" pitchFamily="18" charset="0"/>
                  <a:cs typeface="Times New Roman" pitchFamily="18" charset="0"/>
                </a:endParaRPr>
              </a:p>
              <a:p>
                <a:pPr marL="0" indent="0">
                  <a:buNone/>
                </a:pPr>
                <a:r>
                  <a:rPr lang="en-US" sz="3200" smtClean="0">
                    <a:latin typeface="Times New Roman" pitchFamily="18" charset="0"/>
                    <a:cs typeface="Times New Roman" pitchFamily="18" charset="0"/>
                  </a:rPr>
                  <a:t>vì </a:t>
                </a:r>
                <a14:m>
                  <m:oMath xmlns:m="http://schemas.openxmlformats.org/officeDocument/2006/math">
                    <m:r>
                      <a:rPr lang="en-US" sz="3200" i="1">
                        <a:latin typeface="Cambria Math"/>
                      </a:rPr>
                      <m:t>0</m:t>
                    </m:r>
                    <m:r>
                      <a:rPr lang="en-US" sz="3200" i="1">
                        <a:latin typeface="Cambria Math"/>
                      </a:rPr>
                      <m:t>&lt;</m:t>
                    </m:r>
                    <m:r>
                      <a:rPr lang="en-US" sz="3200" i="1">
                        <a:latin typeface="Cambria Math"/>
                      </a:rPr>
                      <m:t>𝑥</m:t>
                    </m:r>
                    <m:r>
                      <a:rPr lang="en-US" sz="3200" i="1">
                        <a:latin typeface="Cambria Math"/>
                      </a:rPr>
                      <m:t>+</m:t>
                    </m:r>
                    <m:r>
                      <a:rPr lang="en-US" sz="3200" i="1">
                        <a:latin typeface="Cambria Math"/>
                      </a:rPr>
                      <m:t>𝑦</m:t>
                    </m:r>
                    <m:r>
                      <a:rPr lang="en-US" sz="3200" i="1">
                        <a:latin typeface="Cambria Math"/>
                      </a:rPr>
                      <m:t>&lt;</m:t>
                    </m:r>
                    <m:r>
                      <a:rPr lang="en-US" sz="3200" i="1">
                        <a:latin typeface="Cambria Math"/>
                      </a:rPr>
                      <m:t>2</m:t>
                    </m:r>
                    <m:r>
                      <a:rPr lang="en-US" sz="3200" i="1">
                        <a:latin typeface="Cambria Math"/>
                      </a:rPr>
                      <m:t>.</m:t>
                    </m:r>
                    <m:r>
                      <a:rPr lang="en-US" sz="3200" i="1">
                        <a:latin typeface="Cambria Math"/>
                      </a:rPr>
                      <m:t>9999</m:t>
                    </m:r>
                    <m:r>
                      <a:rPr lang="en-US" sz="3200" i="1">
                        <a:latin typeface="Cambria Math"/>
                      </a:rPr>
                      <m:t>⇒</m:t>
                    </m:r>
                    <m:r>
                      <a:rPr lang="en-US" sz="3200" i="1">
                        <a:latin typeface="Cambria Math"/>
                      </a:rPr>
                      <m:t>𝑥</m:t>
                    </m:r>
                    <m:r>
                      <a:rPr lang="en-US" sz="3200" i="1">
                        <a:latin typeface="Cambria Math"/>
                      </a:rPr>
                      <m:t>+</m:t>
                    </m:r>
                    <m:r>
                      <a:rPr lang="en-US" sz="3200" i="1">
                        <a:latin typeface="Cambria Math"/>
                      </a:rPr>
                      <m:t>𝑦</m:t>
                    </m:r>
                    <m:r>
                      <a:rPr lang="en-US" sz="3200" i="1">
                        <a:latin typeface="Cambria Math"/>
                      </a:rPr>
                      <m:t>=</m:t>
                    </m:r>
                    <m:r>
                      <a:rPr lang="en-US" sz="3200" i="1">
                        <a:latin typeface="Cambria Math"/>
                      </a:rPr>
                      <m:t>9999</m:t>
                    </m:r>
                  </m:oMath>
                </a14:m>
                <a:endParaRPr lang="en-US" sz="3200" dirty="0">
                  <a:latin typeface="Times New Roman" pitchFamily="18" charset="0"/>
                  <a:cs typeface="Times New Roman" pitchFamily="18" charset="0"/>
                </a:endParaRPr>
              </a:p>
              <a:p>
                <a:pPr marL="0" indent="0">
                  <a:buNone/>
                </a:pPr>
                <a14:m>
                  <m:oMath xmlns:m="http://schemas.openxmlformats.org/officeDocument/2006/math">
                    <m:r>
                      <a:rPr lang="en-US" sz="3200" i="1">
                        <a:latin typeface="Cambria Math"/>
                      </a:rPr>
                      <m:t>⇒</m:t>
                    </m:r>
                    <m:sSub>
                      <m:sSubPr>
                        <m:ctrlPr>
                          <a:rPr lang="en-US" sz="3200" i="1">
                            <a:latin typeface="Cambria Math"/>
                          </a:rPr>
                        </m:ctrlPr>
                      </m:sSubPr>
                      <m:e>
                        <m:r>
                          <a:rPr lang="en-US" sz="3200" i="1">
                            <a:latin typeface="Cambria Math"/>
                          </a:rPr>
                          <m:t>𝑎</m:t>
                        </m:r>
                      </m:e>
                      <m:sub>
                        <m:r>
                          <a:rPr lang="en-US" sz="3200" i="1">
                            <a:latin typeface="Cambria Math"/>
                          </a:rPr>
                          <m:t>1</m:t>
                        </m:r>
                      </m:sub>
                    </m:sSub>
                    <m:r>
                      <a:rPr lang="en-US" sz="3200" i="1">
                        <a:latin typeface="Cambria Math"/>
                      </a:rPr>
                      <m:t>+</m:t>
                    </m:r>
                    <m:sSub>
                      <m:sSubPr>
                        <m:ctrlPr>
                          <a:rPr lang="en-US" sz="3200" i="1">
                            <a:latin typeface="Cambria Math"/>
                          </a:rPr>
                        </m:ctrlPr>
                      </m:sSubPr>
                      <m:e>
                        <m:r>
                          <a:rPr lang="en-US" sz="3200" i="1">
                            <a:latin typeface="Cambria Math"/>
                          </a:rPr>
                          <m:t>𝑏</m:t>
                        </m:r>
                      </m:e>
                      <m:sub>
                        <m:r>
                          <a:rPr lang="en-US" sz="3200" i="1">
                            <a:latin typeface="Cambria Math"/>
                          </a:rPr>
                          <m:t>1</m:t>
                        </m:r>
                      </m:sub>
                    </m:sSub>
                    <m:r>
                      <a:rPr lang="en-US" sz="3200" i="1">
                        <a:latin typeface="Cambria Math"/>
                      </a:rPr>
                      <m:t>=</m:t>
                    </m:r>
                    <m:sSub>
                      <m:sSubPr>
                        <m:ctrlPr>
                          <a:rPr lang="en-US" sz="3200" i="1">
                            <a:latin typeface="Cambria Math"/>
                          </a:rPr>
                        </m:ctrlPr>
                      </m:sSubPr>
                      <m:e>
                        <m:r>
                          <a:rPr lang="en-US" sz="3200" i="1">
                            <a:latin typeface="Cambria Math"/>
                          </a:rPr>
                          <m:t>𝑎</m:t>
                        </m:r>
                      </m:e>
                      <m:sub>
                        <m:r>
                          <a:rPr lang="en-US" sz="3200" i="1">
                            <a:latin typeface="Cambria Math"/>
                          </a:rPr>
                          <m:t>2</m:t>
                        </m:r>
                      </m:sub>
                    </m:sSub>
                    <m:r>
                      <a:rPr lang="en-US" sz="3200" i="1">
                        <a:latin typeface="Cambria Math"/>
                      </a:rPr>
                      <m:t>+</m:t>
                    </m:r>
                    <m:sSub>
                      <m:sSubPr>
                        <m:ctrlPr>
                          <a:rPr lang="en-US" sz="3200" i="1">
                            <a:latin typeface="Cambria Math"/>
                          </a:rPr>
                        </m:ctrlPr>
                      </m:sSubPr>
                      <m:e>
                        <m:r>
                          <a:rPr lang="en-US" sz="3200" i="1">
                            <a:latin typeface="Cambria Math"/>
                          </a:rPr>
                          <m:t>𝑏</m:t>
                        </m:r>
                      </m:e>
                      <m:sub>
                        <m:r>
                          <a:rPr lang="en-US" sz="3200" i="1">
                            <a:latin typeface="Cambria Math"/>
                          </a:rPr>
                          <m:t>2</m:t>
                        </m:r>
                      </m:sub>
                    </m:sSub>
                    <m:r>
                      <a:rPr lang="en-US" sz="3200" i="1">
                        <a:latin typeface="Cambria Math"/>
                      </a:rPr>
                      <m:t>=</m:t>
                    </m:r>
                    <m:sSub>
                      <m:sSubPr>
                        <m:ctrlPr>
                          <a:rPr lang="en-US" sz="3200" i="1">
                            <a:latin typeface="Cambria Math"/>
                          </a:rPr>
                        </m:ctrlPr>
                      </m:sSubPr>
                      <m:e>
                        <m:r>
                          <a:rPr lang="en-US" sz="3200" i="1">
                            <a:latin typeface="Cambria Math"/>
                          </a:rPr>
                          <m:t>𝑎</m:t>
                        </m:r>
                      </m:e>
                      <m:sub>
                        <m:r>
                          <a:rPr lang="en-US" sz="3200" i="1">
                            <a:latin typeface="Cambria Math"/>
                          </a:rPr>
                          <m:t>3</m:t>
                        </m:r>
                      </m:sub>
                    </m:sSub>
                    <m:r>
                      <a:rPr lang="en-US" sz="3200" i="1">
                        <a:latin typeface="Cambria Math"/>
                      </a:rPr>
                      <m:t>+</m:t>
                    </m:r>
                    <m:sSub>
                      <m:sSubPr>
                        <m:ctrlPr>
                          <a:rPr lang="en-US" sz="3200" i="1">
                            <a:latin typeface="Cambria Math"/>
                          </a:rPr>
                        </m:ctrlPr>
                      </m:sSubPr>
                      <m:e>
                        <m:r>
                          <a:rPr lang="en-US" sz="3200" i="1">
                            <a:latin typeface="Cambria Math"/>
                          </a:rPr>
                          <m:t>𝑏</m:t>
                        </m:r>
                      </m:e>
                      <m:sub>
                        <m:r>
                          <a:rPr lang="en-US" sz="3200" i="1">
                            <a:latin typeface="Cambria Math"/>
                          </a:rPr>
                          <m:t>3</m:t>
                        </m:r>
                      </m:sub>
                    </m:sSub>
                    <m:r>
                      <a:rPr lang="en-US" sz="3200" i="1">
                        <a:latin typeface="Cambria Math"/>
                      </a:rPr>
                      <m:t>=</m:t>
                    </m:r>
                    <m:sSub>
                      <m:sSubPr>
                        <m:ctrlPr>
                          <a:rPr lang="en-US" sz="3200" i="1">
                            <a:latin typeface="Cambria Math"/>
                          </a:rPr>
                        </m:ctrlPr>
                      </m:sSubPr>
                      <m:e>
                        <m:r>
                          <a:rPr lang="en-US" sz="3200" i="1">
                            <a:latin typeface="Cambria Math"/>
                          </a:rPr>
                          <m:t>𝑎</m:t>
                        </m:r>
                      </m:e>
                      <m:sub>
                        <m:r>
                          <a:rPr lang="en-US" sz="3200" i="1">
                            <a:latin typeface="Cambria Math"/>
                          </a:rPr>
                          <m:t>4</m:t>
                        </m:r>
                      </m:sub>
                    </m:sSub>
                    <m:r>
                      <a:rPr lang="en-US" sz="3200" i="1">
                        <a:latin typeface="Cambria Math"/>
                      </a:rPr>
                      <m:t>+</m:t>
                    </m:r>
                    <m:sSub>
                      <m:sSubPr>
                        <m:ctrlPr>
                          <a:rPr lang="en-US" sz="3200" i="1">
                            <a:latin typeface="Cambria Math"/>
                          </a:rPr>
                        </m:ctrlPr>
                      </m:sSubPr>
                      <m:e>
                        <m:r>
                          <a:rPr lang="en-US" sz="3200" i="1">
                            <a:latin typeface="Cambria Math"/>
                          </a:rPr>
                          <m:t>𝑏</m:t>
                        </m:r>
                      </m:e>
                      <m:sub>
                        <m:r>
                          <a:rPr lang="en-US" sz="3200" i="1">
                            <a:latin typeface="Cambria Math"/>
                          </a:rPr>
                          <m:t>4</m:t>
                        </m:r>
                      </m:sub>
                    </m:sSub>
                    <m:r>
                      <a:rPr lang="en-US" sz="3200" i="1">
                        <a:latin typeface="Cambria Math"/>
                      </a:rPr>
                      <m:t>=</m:t>
                    </m:r>
                    <m:r>
                      <a:rPr lang="en-US" sz="3200" i="1">
                        <a:latin typeface="Cambria Math"/>
                      </a:rPr>
                      <m:t>9</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4</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cặp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tổng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9</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14:m>
                  <m:oMath xmlns:m="http://schemas.openxmlformats.org/officeDocument/2006/math">
                    <m:d>
                      <m:dPr>
                        <m:ctrlPr>
                          <a:rPr lang="en-US" sz="3200" i="1">
                            <a:latin typeface="Cambria Math"/>
                          </a:rPr>
                        </m:ctrlPr>
                      </m:dPr>
                      <m:e>
                        <m:r>
                          <a:rPr lang="en-US" sz="3200" i="1">
                            <a:latin typeface="Cambria Math"/>
                          </a:rPr>
                          <m:t>1</m:t>
                        </m:r>
                        <m:r>
                          <a:rPr lang="en-US" sz="3200" i="1">
                            <a:latin typeface="Cambria Math"/>
                          </a:rPr>
                          <m:t>;</m:t>
                        </m:r>
                        <m:r>
                          <a:rPr lang="en-US" sz="3200" i="1">
                            <a:latin typeface="Cambria Math"/>
                          </a:rPr>
                          <m:t>8</m:t>
                        </m:r>
                      </m:e>
                    </m:d>
                    <m:r>
                      <a:rPr lang="en-US" sz="3200" i="1">
                        <a:latin typeface="Cambria Math"/>
                      </a:rPr>
                      <m:t>,</m:t>
                    </m:r>
                    <m:d>
                      <m:dPr>
                        <m:ctrlPr>
                          <a:rPr lang="en-US" sz="3200" i="1">
                            <a:latin typeface="Cambria Math"/>
                          </a:rPr>
                        </m:ctrlPr>
                      </m:dPr>
                      <m:e>
                        <m:r>
                          <a:rPr lang="en-US" sz="3200" i="1">
                            <a:latin typeface="Cambria Math"/>
                          </a:rPr>
                          <m:t>2</m:t>
                        </m:r>
                        <m:r>
                          <a:rPr lang="en-US" sz="3200" i="1">
                            <a:latin typeface="Cambria Math"/>
                          </a:rPr>
                          <m:t>;</m:t>
                        </m:r>
                        <m:r>
                          <a:rPr lang="en-US" sz="3200" i="1">
                            <a:latin typeface="Cambria Math"/>
                          </a:rPr>
                          <m:t>7</m:t>
                        </m:r>
                      </m:e>
                    </m:d>
                    <m:r>
                      <a:rPr lang="en-US" sz="3200" i="1">
                        <a:latin typeface="Cambria Math"/>
                      </a:rPr>
                      <m:t>,</m:t>
                    </m:r>
                    <m:d>
                      <m:dPr>
                        <m:ctrlPr>
                          <a:rPr lang="en-US" sz="3200" i="1">
                            <a:latin typeface="Cambria Math"/>
                          </a:rPr>
                        </m:ctrlPr>
                      </m:dPr>
                      <m:e>
                        <m:r>
                          <a:rPr lang="en-US" sz="3200" i="1">
                            <a:latin typeface="Cambria Math"/>
                          </a:rPr>
                          <m:t>3</m:t>
                        </m:r>
                        <m:r>
                          <a:rPr lang="en-US" sz="3200" i="1">
                            <a:latin typeface="Cambria Math"/>
                          </a:rPr>
                          <m:t>;</m:t>
                        </m:r>
                        <m:r>
                          <a:rPr lang="en-US" sz="3200" i="1">
                            <a:latin typeface="Cambria Math"/>
                          </a:rPr>
                          <m:t>6</m:t>
                        </m:r>
                      </m:e>
                    </m:d>
                    <m:r>
                      <a:rPr lang="en-US" sz="3200" i="1">
                        <a:latin typeface="Cambria Math"/>
                      </a:rPr>
                      <m:t>,</m:t>
                    </m:r>
                    <m:d>
                      <m:dPr>
                        <m:ctrlPr>
                          <a:rPr lang="en-US" sz="3200" i="1">
                            <a:latin typeface="Cambria Math"/>
                          </a:rPr>
                        </m:ctrlPr>
                      </m:dPr>
                      <m:e>
                        <m:r>
                          <a:rPr lang="en-US" sz="3200" i="1">
                            <a:latin typeface="Cambria Math"/>
                          </a:rPr>
                          <m:t>4</m:t>
                        </m:r>
                        <m:r>
                          <a:rPr lang="en-US" sz="3200" i="1">
                            <a:latin typeface="Cambria Math"/>
                          </a:rPr>
                          <m:t>;</m:t>
                        </m:r>
                        <m:r>
                          <a:rPr lang="en-US" sz="3200" i="1">
                            <a:latin typeface="Cambria Math"/>
                          </a:rPr>
                          <m:t>5</m:t>
                        </m:r>
                      </m:e>
                    </m:d>
                  </m:oMath>
                </a14:m>
                <a:r>
                  <a:rPr lang="en-US" sz="3200" dirty="0">
                    <a:latin typeface="Times New Roman" pitchFamily="18" charset="0"/>
                    <a:cs typeface="Times New Roman" pitchFamily="18" charset="0"/>
                  </a:rPr>
                  <a:t>.</a:t>
                </a:r>
              </a:p>
              <a:p>
                <a:pPr marL="0" indent="0">
                  <a:buNone/>
                </a:pP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4</m:t>
                    </m:r>
                    <m:r>
                      <a:rPr lang="en-US" sz="3200" i="1">
                        <a:latin typeface="Cambria Math"/>
                      </a:rPr>
                      <m:t>!</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cặp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cặp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2</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4</m:t>
                    </m:r>
                    <m:r>
                      <a:rPr lang="en-US" sz="3200" i="1">
                        <a:latin typeface="Cambria Math"/>
                      </a:rPr>
                      <m:t>!.</m:t>
                    </m:r>
                    <m:sSup>
                      <m:sSupPr>
                        <m:ctrlPr>
                          <a:rPr lang="en-US" sz="3200" i="1">
                            <a:latin typeface="Cambria Math"/>
                          </a:rPr>
                        </m:ctrlPr>
                      </m:sSupPr>
                      <m:e>
                        <m:r>
                          <a:rPr lang="en-US" sz="3200" i="1">
                            <a:latin typeface="Cambria Math"/>
                          </a:rPr>
                          <m:t>2</m:t>
                        </m:r>
                      </m:e>
                      <m:sup>
                        <m:r>
                          <a:rPr lang="en-US" sz="3200" i="1">
                            <a:latin typeface="Cambria Math"/>
                          </a:rPr>
                          <m:t>4</m:t>
                        </m:r>
                      </m:sup>
                    </m:sSup>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chia </a:t>
                </a:r>
                <a:r>
                  <a:rPr lang="en-US" sz="3200" dirty="0" err="1">
                    <a:latin typeface="Times New Roman" pitchFamily="18" charset="0"/>
                    <a:cs typeface="Times New Roman" pitchFamily="18" charset="0"/>
                  </a:rPr>
                  <a:t>hết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1111</m:t>
                    </m:r>
                  </m:oMath>
                </a14:m>
                <a:r>
                  <a:rPr lang="en-US" sz="3200" dirty="0">
                    <a:latin typeface="Times New Roman" pitchFamily="18" charset="0"/>
                    <a:cs typeface="Times New Roman" pitchFamily="18" charset="0"/>
                  </a:rPr>
                  <a:t>.</a:t>
                </a:r>
              </a:p>
              <a:p>
                <a:pPr marL="0" indent="0">
                  <a:buNone/>
                </a:pP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lấy</a:t>
                </a:r>
                <a:r>
                  <a:rPr lang="en-US" sz="3200" dirty="0">
                    <a:latin typeface="Times New Roman" pitchFamily="18" charset="0"/>
                    <a:cs typeface="Times New Roman" pitchFamily="18" charset="0"/>
                  </a:rPr>
                  <a:t> chia </a:t>
                </a:r>
                <a:r>
                  <a:rPr lang="en-US" sz="3200" dirty="0" err="1">
                    <a:latin typeface="Times New Roman" pitchFamily="18" charset="0"/>
                    <a:cs typeface="Times New Roman" pitchFamily="18" charset="0"/>
                  </a:rPr>
                  <a:t>hết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1111</m:t>
                    </m:r>
                  </m:oMath>
                </a14:m>
                <a:r>
                  <a:rPr lang="en-US" sz="3200" dirty="0" smtClean="0">
                    <a:latin typeface="Times New Roman" pitchFamily="18" charset="0"/>
                    <a:cs typeface="Times New Roman" pitchFamily="18" charset="0"/>
                  </a:rPr>
                  <a:t>“</a:t>
                </a:r>
              </a:p>
              <a:p>
                <a:pPr marL="0" indent="0">
                  <a:buNone/>
                </a:pPr>
                <a14:m>
                  <m:oMath xmlns:m="http://schemas.openxmlformats.org/officeDocument/2006/math">
                    <m:r>
                      <a:rPr lang="en-US" sz="3200" i="1">
                        <a:latin typeface="Cambria Math"/>
                      </a:rPr>
                      <m:t>⇒</m:t>
                    </m:r>
                    <m:r>
                      <a:rPr lang="en-US" sz="3200" i="1">
                        <a:latin typeface="Cambria Math"/>
                      </a:rPr>
                      <m:t>𝑛</m:t>
                    </m:r>
                    <m:d>
                      <m:dPr>
                        <m:ctrlPr>
                          <a:rPr lang="en-US" sz="3200" i="1">
                            <a:latin typeface="Cambria Math"/>
                          </a:rPr>
                        </m:ctrlPr>
                      </m:dPr>
                      <m:e>
                        <m:r>
                          <a:rPr lang="en-US" sz="3200" i="1">
                            <a:latin typeface="Cambria Math"/>
                          </a:rPr>
                          <m:t>𝐴</m:t>
                        </m:r>
                      </m:e>
                    </m:d>
                    <m:r>
                      <a:rPr lang="en-US" sz="3200" i="1">
                        <a:latin typeface="Cambria Math"/>
                      </a:rPr>
                      <m:t>=</m:t>
                    </m:r>
                    <m:r>
                      <a:rPr lang="en-US" sz="3200" i="1">
                        <a:latin typeface="Cambria Math"/>
                      </a:rPr>
                      <m:t>4</m:t>
                    </m:r>
                    <m:r>
                      <a:rPr lang="en-US" sz="3200" i="1">
                        <a:latin typeface="Cambria Math"/>
                      </a:rPr>
                      <m:t>!.</m:t>
                    </m:r>
                    <m:sSup>
                      <m:sSupPr>
                        <m:ctrlPr>
                          <a:rPr lang="en-US" sz="3200" i="1">
                            <a:latin typeface="Cambria Math"/>
                          </a:rPr>
                        </m:ctrlPr>
                      </m:sSupPr>
                      <m:e>
                        <m:r>
                          <a:rPr lang="en-US" sz="3200" i="1">
                            <a:latin typeface="Cambria Math"/>
                          </a:rPr>
                          <m:t>2</m:t>
                        </m:r>
                      </m:e>
                      <m:sup>
                        <m:r>
                          <a:rPr lang="en-US" sz="3200" i="1">
                            <a:latin typeface="Cambria Math"/>
                          </a:rPr>
                          <m:t>4</m:t>
                        </m:r>
                      </m:sup>
                    </m:sSup>
                  </m:oMath>
                </a14:m>
                <a:r>
                  <a:rPr lang="en-US" sz="3200" dirty="0">
                    <a:latin typeface="Times New Roman" pitchFamily="18" charset="0"/>
                    <a:cs typeface="Times New Roman" pitchFamily="18" charset="0"/>
                  </a:rPr>
                  <a:t>.</a:t>
                </a:r>
              </a:p>
              <a:p>
                <a:pPr marL="0" indent="0">
                  <a:buNone/>
                </a:pP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𝐴</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𝑃</m:t>
                    </m:r>
                    <m:d>
                      <m:dPr>
                        <m:ctrlPr>
                          <a:rPr lang="en-US" sz="3200" i="1">
                            <a:latin typeface="Cambria Math"/>
                          </a:rPr>
                        </m:ctrlPr>
                      </m:dPr>
                      <m:e>
                        <m:r>
                          <a:rPr lang="en-US" sz="3200" i="1">
                            <a:latin typeface="Cambria Math"/>
                          </a:rPr>
                          <m:t>𝐴</m:t>
                        </m:r>
                      </m:e>
                    </m:d>
                    <m:r>
                      <a:rPr lang="en-US" sz="3200" i="1">
                        <a:latin typeface="Cambria Math"/>
                      </a:rPr>
                      <m:t>=</m:t>
                    </m:r>
                    <m:f>
                      <m:fPr>
                        <m:ctrlPr>
                          <a:rPr lang="en-US" sz="3200" i="1">
                            <a:latin typeface="Cambria Math"/>
                          </a:rPr>
                        </m:ctrlPr>
                      </m:fPr>
                      <m:num>
                        <m:r>
                          <a:rPr lang="en-US" sz="3200" i="1">
                            <a:latin typeface="Cambria Math"/>
                          </a:rPr>
                          <m:t>1</m:t>
                        </m:r>
                      </m:num>
                      <m:den>
                        <m:r>
                          <a:rPr lang="en-US" sz="3200" i="1">
                            <a:latin typeface="Cambria Math"/>
                          </a:rPr>
                          <m:t>105</m:t>
                        </m:r>
                      </m:den>
                    </m:f>
                  </m:oMath>
                </a14:m>
                <a:endParaRPr lang="en-US" sz="3200" dirty="0">
                  <a:latin typeface="Times New Roman" pitchFamily="18" charset="0"/>
                  <a:cs typeface="Times New Roman" pitchFamily="18"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200026"/>
                <a:ext cx="10515600" cy="5976938"/>
              </a:xfrm>
              <a:blipFill rotWithShape="1">
                <a:blip r:embed="rId2"/>
                <a:stretch>
                  <a:fillRect l="-1507" t="-2245"/>
                </a:stretch>
              </a:blipFill>
            </p:spPr>
            <p:txBody>
              <a:bodyPr/>
              <a:lstStyle/>
              <a:p>
                <a:r>
                  <a:rPr lang="en-US">
                    <a:noFill/>
                  </a:rPr>
                  <a:t> </a:t>
                </a:r>
              </a:p>
            </p:txBody>
          </p:sp>
        </mc:Fallback>
      </mc:AlternateContent>
      <p:sp>
        <p:nvSpPr>
          <p:cNvPr id="4" name="Isosceles Triangle 3">
            <a:hlinkClick r:id="rId3" action="ppaction://hlinksldjump"/>
          </p:cNvPr>
          <p:cNvSpPr/>
          <p:nvPr/>
        </p:nvSpPr>
        <p:spPr>
          <a:xfrm rot="16200000">
            <a:off x="10745109" y="58510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4" action="ppaction://hlinksldjump"/>
          </p:cNvPr>
          <p:cNvSpPr/>
          <p:nvPr/>
        </p:nvSpPr>
        <p:spPr>
          <a:xfrm rot="5400000">
            <a:off x="11242061" y="58831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695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xmlns="" id="{443E7128-81FF-4191-A928-655237246425}"/>
                  </a:ext>
                </a:extLst>
              </p:cNvPr>
              <p:cNvSpPr>
                <a:spLocks noGrp="1"/>
              </p:cNvSpPr>
              <p:nvPr>
                <p:ph type="body" idx="1"/>
              </p:nvPr>
            </p:nvSpPr>
            <p:spPr>
              <a:xfrm>
                <a:off x="177800" y="0"/>
                <a:ext cx="11811000" cy="7581900"/>
              </a:xfrm>
            </p:spPr>
            <p:txBody>
              <a:bodyPr>
                <a:noAutofit/>
              </a:bodyPr>
              <a:lstStyle/>
              <a:p>
                <a:pPr marL="0" indent="0" algn="just">
                  <a:buNone/>
                </a:pPr>
                <a:r>
                  <a:rPr lang="en-US" sz="3000" b="1" dirty="0" smtClean="0">
                    <a:solidFill>
                      <a:srgbClr val="0000FF"/>
                    </a:solidFill>
                    <a:latin typeface="Times New Roman" pitchFamily="18" charset="0"/>
                    <a:cs typeface="Times New Roman" pitchFamily="18" charset="0"/>
                  </a:rPr>
                  <a:t>Câu</a:t>
                </a:r>
                <a:r>
                  <a:rPr lang="en-US" sz="3000" b="1" dirty="0">
                    <a:solidFill>
                      <a:srgbClr val="0000FF"/>
                    </a:solidFill>
                    <a:latin typeface="Times New Roman" pitchFamily="18" charset="0"/>
                    <a:cs typeface="Times New Roman" pitchFamily="18" charset="0"/>
                  </a:rPr>
                  <a:t> 5: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hộp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chứa</a:t>
                </a:r>
                <a:r>
                  <a:rPr lang="en-US" sz="3000" dirty="0">
                    <a:latin typeface="Times New Roman" pitchFamily="18" charset="0"/>
                    <a:cs typeface="Times New Roman" pitchFamily="18" charset="0"/>
                  </a:rPr>
                  <a:t> </a:t>
                </a:r>
                <a14:m>
                  <m:oMath xmlns:m="http://schemas.openxmlformats.org/officeDocument/2006/math">
                    <m:r>
                      <a:rPr lang="en-US" sz="3000">
                        <a:latin typeface="Cambria Math"/>
                        <a:cs typeface="Times New Roman" pitchFamily="18" charset="0"/>
                      </a:rPr>
                      <m:t>11</m:t>
                    </m:r>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cầu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đánh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từ</a:t>
                </a:r>
                <a:r>
                  <a:rPr lang="en-US" sz="3000" dirty="0">
                    <a:latin typeface="Times New Roman" pitchFamily="18" charset="0"/>
                    <a:cs typeface="Times New Roman" pitchFamily="18" charset="0"/>
                  </a:rPr>
                  <a:t> </a:t>
                </a:r>
                <a14:m>
                  <m:oMath xmlns:m="http://schemas.openxmlformats.org/officeDocument/2006/math">
                    <m:r>
                      <a:rPr lang="en-US" sz="3000">
                        <a:latin typeface="Cambria Math"/>
                        <a:cs typeface="Times New Roman" pitchFamily="18" charset="0"/>
                      </a:rPr>
                      <m:t>1</m:t>
                    </m:r>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đến</a:t>
                </a:r>
                <a:r>
                  <a:rPr lang="en-US" sz="3000" dirty="0">
                    <a:latin typeface="Times New Roman" pitchFamily="18" charset="0"/>
                    <a:cs typeface="Times New Roman" pitchFamily="18" charset="0"/>
                  </a:rPr>
                  <a:t> </a:t>
                </a:r>
                <a14:m>
                  <m:oMath xmlns:m="http://schemas.openxmlformats.org/officeDocument/2006/math">
                    <m:r>
                      <a:rPr lang="en-US" sz="3000">
                        <a:latin typeface="Cambria Math"/>
                        <a:cs typeface="Times New Roman" pitchFamily="18" charset="0"/>
                      </a:rPr>
                      <m:t>11</m:t>
                    </m:r>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lấy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ngẫu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nhiên</a:t>
                </a:r>
                <a:r>
                  <a:rPr lang="en-US" sz="3000" dirty="0">
                    <a:latin typeface="Times New Roman" pitchFamily="18" charset="0"/>
                    <a:cs typeface="Times New Roman" pitchFamily="18" charset="0"/>
                  </a:rPr>
                  <a:t> </a:t>
                </a:r>
                <a14:m>
                  <m:oMath xmlns:m="http://schemas.openxmlformats.org/officeDocument/2006/math">
                    <m:r>
                      <a:rPr lang="en-US" sz="3000">
                        <a:latin typeface="Cambria Math"/>
                        <a:cs typeface="Times New Roman" pitchFamily="18" charset="0"/>
                      </a:rPr>
                      <m:t>6</m:t>
                    </m:r>
                  </m:oMath>
                </a14:m>
                <a:r>
                  <a:rPr lang="en-US" sz="3000" dirty="0">
                    <a:latin typeface="Times New Roman" pitchFamily="18" charset="0"/>
                    <a:cs typeface="Times New Roman" pitchFamily="18" charset="0"/>
                  </a:rPr>
                  <a:t> lẻ. quả </a:t>
                </a:r>
                <a:r>
                  <a:rPr lang="en-US" sz="3000" dirty="0" err="1">
                    <a:latin typeface="Times New Roman" pitchFamily="18" charset="0"/>
                    <a:cs typeface="Times New Roman" pitchFamily="18" charset="0"/>
                  </a:rPr>
                  <a:t>cầu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tổng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trên</a:t>
                </a:r>
                <a:r>
                  <a:rPr lang="en-US" sz="3000" dirty="0">
                    <a:latin typeface="Times New Roman" pitchFamily="18" charset="0"/>
                    <a:cs typeface="Times New Roman" pitchFamily="18" charset="0"/>
                  </a:rPr>
                  <a:t> </a:t>
                </a:r>
                <a14:m>
                  <m:oMath xmlns:m="http://schemas.openxmlformats.org/officeDocument/2006/math">
                    <m:r>
                      <a:rPr lang="en-US" sz="3000">
                        <a:latin typeface="Cambria Math"/>
                        <a:cs typeface="Times New Roman" pitchFamily="18" charset="0"/>
                      </a:rPr>
                      <m:t>6</m:t>
                    </m:r>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cầu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lẻ</a:t>
                </a:r>
                <a:endParaRPr lang="en-US" sz="3000" dirty="0">
                  <a:latin typeface="Times New Roman" pitchFamily="18" charset="0"/>
                  <a:cs typeface="Times New Roman" pitchFamily="18" charset="0"/>
                </a:endParaRPr>
              </a:p>
              <a:p>
                <a:pPr marL="0" lvl="0" indent="0" algn="just">
                  <a:buNone/>
                </a:pPr>
                <a:r>
                  <a:rPr lang="en-US" sz="3000" b="1" dirty="0" smtClean="0">
                    <a:solidFill>
                      <a:srgbClr val="0000CC"/>
                    </a:solidFill>
                    <a:latin typeface="Times New Roman" pitchFamily="18" charset="0"/>
                    <a:cs typeface="Times New Roman" pitchFamily="18" charset="0"/>
                  </a:rPr>
                  <a:t>	A. </a:t>
                </a:r>
                <a14:m>
                  <m:oMath xmlns:m="http://schemas.openxmlformats.org/officeDocument/2006/math">
                    <m:f>
                      <m:fPr>
                        <m:ctrlPr>
                          <a:rPr lang="en-US" sz="3000" i="1">
                            <a:latin typeface="Cambria Math"/>
                          </a:rPr>
                        </m:ctrlPr>
                      </m:fPr>
                      <m:num>
                        <m:r>
                          <a:rPr lang="en-US" sz="3000" b="0" i="1" smtClean="0">
                            <a:latin typeface="Cambria Math"/>
                          </a:rPr>
                          <m:t>118</m:t>
                        </m:r>
                      </m:num>
                      <m:den>
                        <m:r>
                          <a:rPr lang="en-US" sz="3000" b="0" i="1" smtClean="0">
                            <a:latin typeface="Cambria Math"/>
                          </a:rPr>
                          <m:t>231</m:t>
                        </m:r>
                      </m:den>
                    </m:f>
                    <m:r>
                      <a:rPr lang="en-US" sz="3000" i="1">
                        <a:latin typeface="Cambria Math"/>
                      </a:rPr>
                      <m:t>.</m:t>
                    </m:r>
                  </m:oMath>
                </a14:m>
                <a:r>
                  <a:rPr lang="en-US" sz="3000" dirty="0" smtClean="0">
                    <a:latin typeface="Times New Roman" pitchFamily="18" charset="0"/>
                    <a:cs typeface="Times New Roman" pitchFamily="18" charset="0"/>
                  </a:rPr>
                  <a:t>		</a:t>
                </a:r>
                <a:r>
                  <a:rPr lang="en-US" sz="3000" b="1" dirty="0" smtClean="0">
                    <a:solidFill>
                      <a:srgbClr val="0000CC"/>
                    </a:solidFill>
                    <a:latin typeface="Times New Roman" pitchFamily="18" charset="0"/>
                    <a:cs typeface="Times New Roman" pitchFamily="18" charset="0"/>
                  </a:rPr>
                  <a:t>B</a:t>
                </a:r>
                <a:r>
                  <a:rPr lang="en-US" sz="3000" b="1" dirty="0">
                    <a:solidFill>
                      <a:srgbClr val="0000CC"/>
                    </a:solidFill>
                    <a:latin typeface="Times New Roman" pitchFamily="18" charset="0"/>
                    <a:cs typeface="Times New Roman" pitchFamily="18" charset="0"/>
                  </a:rPr>
                  <a:t>.</a:t>
                </a:r>
                <a:r>
                  <a:rPr lang="en-US" sz="3000" b="1" dirty="0" smtClean="0">
                    <a:solidFill>
                      <a:srgbClr val="0000CC"/>
                    </a:solidFill>
                    <a:latin typeface="Times New Roman" pitchFamily="18" charset="0"/>
                    <a:cs typeface="Times New Roman" pitchFamily="18" charset="0"/>
                  </a:rPr>
                  <a:t> </a:t>
                </a:r>
                <a14:m>
                  <m:oMath xmlns:m="http://schemas.openxmlformats.org/officeDocument/2006/math">
                    <m:f>
                      <m:fPr>
                        <m:ctrlPr>
                          <a:rPr lang="en-US" sz="3000" i="1">
                            <a:latin typeface="Cambria Math"/>
                          </a:rPr>
                        </m:ctrlPr>
                      </m:fPr>
                      <m:num>
                        <m:r>
                          <a:rPr lang="en-US" sz="3000" b="0" i="1" smtClean="0">
                            <a:latin typeface="Cambria Math"/>
                          </a:rPr>
                          <m:t>55</m:t>
                        </m:r>
                      </m:num>
                      <m:den>
                        <m:r>
                          <a:rPr lang="en-US" sz="3000" b="0" i="1" smtClean="0">
                            <a:latin typeface="Cambria Math"/>
                          </a:rPr>
                          <m:t>105</m:t>
                        </m:r>
                      </m:den>
                    </m:f>
                  </m:oMath>
                </a14:m>
                <a:r>
                  <a:rPr lang="en-US" sz="3000" dirty="0">
                    <a:latin typeface="Times New Roman" pitchFamily="18" charset="0"/>
                    <a:cs typeface="Times New Roman" pitchFamily="18" charset="0"/>
                  </a:rPr>
                  <a:t>.</a:t>
                </a:r>
                <a:r>
                  <a:rPr lang="en-US" sz="3000" b="1" dirty="0">
                    <a:latin typeface="Times New Roman" pitchFamily="18" charset="0"/>
                    <a:cs typeface="Times New Roman" pitchFamily="18" charset="0"/>
                  </a:rPr>
                  <a:t>	</a:t>
                </a:r>
                <a:r>
                  <a:rPr lang="en-US" sz="3000" b="1" dirty="0" smtClean="0">
                    <a:latin typeface="Times New Roman" pitchFamily="18" charset="0"/>
                    <a:cs typeface="Times New Roman" pitchFamily="18" charset="0"/>
                  </a:rPr>
                  <a:t>	</a:t>
                </a:r>
                <a:r>
                  <a:rPr lang="en-US" sz="3000" b="1" dirty="0" smtClean="0">
                    <a:solidFill>
                      <a:srgbClr val="0000CC"/>
                    </a:solidFill>
                    <a:latin typeface="Times New Roman" pitchFamily="18" charset="0"/>
                    <a:cs typeface="Times New Roman" pitchFamily="18" charset="0"/>
                  </a:rPr>
                  <a:t>C</a:t>
                </a:r>
                <a:r>
                  <a:rPr lang="en-US" sz="3000" b="1" dirty="0">
                    <a:solidFill>
                      <a:srgbClr val="0000CC"/>
                    </a:solidFill>
                    <a:latin typeface="Times New Roman" pitchFamily="18" charset="0"/>
                    <a:cs typeface="Times New Roman" pitchFamily="18" charset="0"/>
                  </a:rPr>
                  <a:t>.</a:t>
                </a:r>
                <a14:m>
                  <m:oMath xmlns:m="http://schemas.openxmlformats.org/officeDocument/2006/math">
                    <m:r>
                      <a:rPr lang="en-US" sz="3000" b="1" i="0" smtClean="0">
                        <a:latin typeface="Cambria Math"/>
                      </a:rPr>
                      <m:t>  </m:t>
                    </m:r>
                    <m:f>
                      <m:fPr>
                        <m:ctrlPr>
                          <a:rPr lang="en-US" sz="3000" i="1">
                            <a:latin typeface="Cambria Math"/>
                          </a:rPr>
                        </m:ctrlPr>
                      </m:fPr>
                      <m:num>
                        <m:r>
                          <a:rPr lang="en-US" sz="3000" b="0" i="1" smtClean="0">
                            <a:latin typeface="Cambria Math"/>
                          </a:rPr>
                          <m:t>57</m:t>
                        </m:r>
                      </m:num>
                      <m:den>
                        <m:r>
                          <a:rPr lang="en-US" sz="3000" b="0" i="1" smtClean="0">
                            <a:latin typeface="Cambria Math"/>
                          </a:rPr>
                          <m:t>105</m:t>
                        </m:r>
                      </m:den>
                    </m:f>
                  </m:oMath>
                </a14:m>
                <a:r>
                  <a:rPr lang="en-US" sz="3000" dirty="0" smtClean="0">
                    <a:latin typeface="Times New Roman" pitchFamily="18" charset="0"/>
                    <a:cs typeface="Times New Roman" pitchFamily="18" charset="0"/>
                  </a:rPr>
                  <a:t>.</a:t>
                </a:r>
                <a:r>
                  <a:rPr lang="en-US" sz="3000" b="1" dirty="0" smtClean="0">
                    <a:latin typeface="Times New Roman" pitchFamily="18" charset="0"/>
                    <a:cs typeface="Times New Roman" pitchFamily="18" charset="0"/>
                  </a:rPr>
                  <a:t>		</a:t>
                </a:r>
                <a:r>
                  <a:rPr lang="en-US" sz="3000" b="1" dirty="0" smtClean="0">
                    <a:solidFill>
                      <a:srgbClr val="0000CC"/>
                    </a:solidFill>
                    <a:latin typeface="Times New Roman" pitchFamily="18" charset="0"/>
                    <a:cs typeface="Times New Roman" pitchFamily="18" charset="0"/>
                  </a:rPr>
                  <a:t>D</a:t>
                </a:r>
                <a:r>
                  <a:rPr lang="en-US" sz="3000" b="1" dirty="0">
                    <a:solidFill>
                      <a:srgbClr val="0000CC"/>
                    </a:solidFill>
                    <a:latin typeface="Times New Roman" pitchFamily="18" charset="0"/>
                    <a:cs typeface="Times New Roman" pitchFamily="18" charset="0"/>
                  </a:rPr>
                  <a:t>.</a:t>
                </a:r>
                <a:r>
                  <a:rPr lang="en-US" sz="3000" b="1" dirty="0" smtClean="0">
                    <a:solidFill>
                      <a:srgbClr val="0000CC"/>
                    </a:solidFill>
                    <a:latin typeface="Times New Roman" pitchFamily="18" charset="0"/>
                    <a:cs typeface="Times New Roman" pitchFamily="18" charset="0"/>
                  </a:rPr>
                  <a:t> </a:t>
                </a:r>
                <a14:m>
                  <m:oMath xmlns:m="http://schemas.openxmlformats.org/officeDocument/2006/math">
                    <m:f>
                      <m:fPr>
                        <m:ctrlPr>
                          <a:rPr lang="en-US" sz="3000" i="1">
                            <a:latin typeface="Cambria Math"/>
                          </a:rPr>
                        </m:ctrlPr>
                      </m:fPr>
                      <m:num>
                        <m:r>
                          <a:rPr lang="en-US" sz="3000" b="0" i="1" smtClean="0">
                            <a:latin typeface="Cambria Math"/>
                          </a:rPr>
                          <m:t>59</m:t>
                        </m:r>
                      </m:num>
                      <m:den>
                        <m:r>
                          <a:rPr lang="en-US" sz="3000" b="0" i="1" smtClean="0">
                            <a:latin typeface="Cambria Math"/>
                          </a:rPr>
                          <m:t>105</m:t>
                        </m:r>
                      </m:den>
                    </m:f>
                  </m:oMath>
                </a14:m>
                <a:r>
                  <a:rPr lang="en-US" sz="3000" dirty="0">
                    <a:latin typeface="Times New Roman" pitchFamily="18" charset="0"/>
                    <a:cs typeface="Times New Roman" pitchFamily="18" charset="0"/>
                  </a:rPr>
                  <a:t>.</a:t>
                </a:r>
                <a:endParaRPr lang="en-US" sz="3000" b="1" dirty="0" smtClean="0">
                  <a:solidFill>
                    <a:srgbClr val="0000FF"/>
                  </a:solidFill>
                  <a:latin typeface="Times New Roman" pitchFamily="18" charset="0"/>
                  <a:cs typeface="Times New Roman" pitchFamily="18" charset="0"/>
                </a:endParaRPr>
              </a:p>
              <a:p>
                <a:pPr marL="0" lvl="0" indent="0">
                  <a:buNone/>
                </a:pPr>
                <a:r>
                  <a:rPr lang="en-US" sz="3000" b="1" dirty="0" err="1" smtClean="0">
                    <a:solidFill>
                      <a:srgbClr val="0000FF"/>
                    </a:solidFill>
                    <a:latin typeface="Times New Roman" pitchFamily="18" charset="0"/>
                    <a:cs typeface="Times New Roman" pitchFamily="18" charset="0"/>
                  </a:rPr>
                  <a:t>Lời</a:t>
                </a:r>
                <a:r>
                  <a:rPr lang="en-US" sz="3000" b="1" dirty="0" smtClean="0">
                    <a:solidFill>
                      <a:srgbClr val="0000FF"/>
                    </a:solidFill>
                    <a:latin typeface="Times New Roman" pitchFamily="18" charset="0"/>
                    <a:cs typeface="Times New Roman" pitchFamily="18" charset="0"/>
                  </a:rPr>
                  <a:t> </a:t>
                </a:r>
                <a:r>
                  <a:rPr lang="en-US" sz="3000" b="1" dirty="0" err="1" smtClean="0">
                    <a:solidFill>
                      <a:srgbClr val="0000FF"/>
                    </a:solidFill>
                    <a:latin typeface="Times New Roman" pitchFamily="18" charset="0"/>
                    <a:cs typeface="Times New Roman" pitchFamily="18" charset="0"/>
                  </a:rPr>
                  <a:t>giải</a:t>
                </a:r>
                <a:endParaRPr lang="en-US" sz="3000" b="1" dirty="0" smtClean="0">
                  <a:solidFill>
                    <a:srgbClr val="0000FF"/>
                  </a:solidFill>
                  <a:latin typeface="Times New Roman" pitchFamily="18" charset="0"/>
                  <a:cs typeface="Times New Roman" pitchFamily="18" charset="0"/>
                </a:endParaRPr>
              </a:p>
              <a:p>
                <a:pPr marL="0" indent="0">
                  <a:buNone/>
                </a:pP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ngẫu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nhiên</a:t>
                </a:r>
                <a:r>
                  <a:rPr lang="en-US" sz="3000" dirty="0">
                    <a:latin typeface="Times New Roman" pitchFamily="18" charset="0"/>
                    <a:cs typeface="Times New Roman" pitchFamily="18" charset="0"/>
                  </a:rPr>
                  <a:t> </a:t>
                </a:r>
                <a14:m>
                  <m:oMath xmlns:m="http://schemas.openxmlformats.org/officeDocument/2006/math">
                    <m:r>
                      <a:rPr lang="en-US" sz="3000" i="1">
                        <a:latin typeface="Cambria Math"/>
                      </a:rPr>
                      <m:t>6</m:t>
                    </m:r>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cầu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từ</a:t>
                </a:r>
                <a:r>
                  <a:rPr lang="en-US" sz="3000" dirty="0">
                    <a:latin typeface="Times New Roman" pitchFamily="18" charset="0"/>
                    <a:cs typeface="Times New Roman" pitchFamily="18" charset="0"/>
                  </a:rPr>
                  <a:t> </a:t>
                </a:r>
                <a14:m>
                  <m:oMath xmlns:m="http://schemas.openxmlformats.org/officeDocument/2006/math">
                    <m:r>
                      <a:rPr lang="en-US" sz="3000" i="1">
                        <a:latin typeface="Cambria Math"/>
                      </a:rPr>
                      <m:t>11</m:t>
                    </m:r>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14:m>
                  <m:oMath xmlns:m="http://schemas.openxmlformats.org/officeDocument/2006/math">
                    <m:sSubSup>
                      <m:sSubSupPr>
                        <m:ctrlPr>
                          <a:rPr lang="en-US" sz="3000" i="1">
                            <a:latin typeface="Cambria Math"/>
                          </a:rPr>
                        </m:ctrlPr>
                      </m:sSubSupPr>
                      <m:e>
                        <m:r>
                          <a:rPr lang="en-US" sz="3000" i="1">
                            <a:latin typeface="Cambria Math"/>
                          </a:rPr>
                          <m:t>𝑛</m:t>
                        </m:r>
                        <m:d>
                          <m:dPr>
                            <m:ctrlPr>
                              <a:rPr lang="en-US" sz="3000" i="1">
                                <a:latin typeface="Cambria Math"/>
                              </a:rPr>
                            </m:ctrlPr>
                          </m:dPr>
                          <m:e>
                            <m:r>
                              <a:rPr lang="en-US" sz="3000" i="1">
                                <a:latin typeface="Cambria Math"/>
                              </a:rPr>
                              <m:t>𝛺</m:t>
                            </m:r>
                          </m:e>
                        </m:d>
                        <m:r>
                          <a:rPr lang="en-US" sz="3000" b="0" i="1" smtClean="0">
                            <a:latin typeface="Cambria Math"/>
                          </a:rPr>
                          <m:t>=</m:t>
                        </m:r>
                        <m:r>
                          <a:rPr lang="en-US" sz="3000" i="1">
                            <a:latin typeface="Cambria Math"/>
                          </a:rPr>
                          <m:t>𝐶</m:t>
                        </m:r>
                      </m:e>
                      <m:sub>
                        <m:r>
                          <a:rPr lang="en-US" sz="3000" i="1">
                            <a:latin typeface="Cambria Math"/>
                          </a:rPr>
                          <m:t>11</m:t>
                        </m:r>
                      </m:sub>
                      <m:sup>
                        <m:r>
                          <a:rPr lang="en-US" sz="3000" i="1">
                            <a:latin typeface="Cambria Math"/>
                          </a:rPr>
                          <m:t>6</m:t>
                        </m:r>
                      </m:sup>
                    </m:sSubSup>
                    <m:r>
                      <a:rPr lang="en-US" sz="3000" i="1">
                        <a:latin typeface="Cambria Math"/>
                      </a:rPr>
                      <m:t>=</m:t>
                    </m:r>
                    <m:r>
                      <a:rPr lang="en-US" sz="3000" i="1">
                        <a:latin typeface="Cambria Math"/>
                      </a:rPr>
                      <m:t>462</m:t>
                    </m:r>
                  </m:oMath>
                </a14:m>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Trong </a:t>
                </a:r>
                <a14:m>
                  <m:oMath xmlns:m="http://schemas.openxmlformats.org/officeDocument/2006/math">
                    <m:r>
                      <a:rPr lang="en-US" sz="3000" i="1">
                        <a:latin typeface="Cambria Math"/>
                      </a:rPr>
                      <m:t>11</m:t>
                    </m:r>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cầu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14:m>
                  <m:oMath xmlns:m="http://schemas.openxmlformats.org/officeDocument/2006/math">
                    <m:r>
                      <a:rPr lang="en-US" sz="3000" i="1">
                        <a:latin typeface="Cambria Math"/>
                      </a:rPr>
                      <m:t>5</m:t>
                    </m:r>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đánh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chẵn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14:m>
                  <m:oMath xmlns:m="http://schemas.openxmlformats.org/officeDocument/2006/math">
                    <m:r>
                      <a:rPr lang="en-US" sz="3000" i="1">
                        <a:latin typeface="Cambria Math"/>
                      </a:rPr>
                      <m:t>6</m:t>
                    </m:r>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đánh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lẻ</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14:m>
                  <m:oMath xmlns:m="http://schemas.openxmlformats.org/officeDocument/2006/math">
                    <m:r>
                      <a:rPr lang="en-US" sz="3000" i="1">
                        <a:latin typeface="Cambria Math"/>
                      </a:rPr>
                      <m:t>6</m:t>
                    </m:r>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tổng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lẻ</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đánh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lẻ</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lẻ</a:t>
                </a:r>
                <a:r>
                  <a:rPr lang="en-US" sz="3000" dirty="0">
                    <a:latin typeface="Times New Roman" pitchFamily="18" charset="0"/>
                    <a:cs typeface="Times New Roman" pitchFamily="18" charset="0"/>
                  </a:rPr>
                  <a:t>. Ta </a:t>
                </a:r>
                <a:r>
                  <a:rPr lang="en-US" sz="3000" dirty="0" err="1">
                    <a:latin typeface="Times New Roman" pitchFamily="18" charset="0"/>
                    <a:cs typeface="Times New Roman" pitchFamily="18" charset="0"/>
                  </a:rPr>
                  <a:t>xét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hợp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a:t>
                </a:r>
              </a:p>
              <a:p>
                <a:pPr marL="0" indent="0">
                  <a:buNone/>
                </a:pP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hợp</a:t>
                </a:r>
                <a:r>
                  <a:rPr lang="en-US" sz="3000" dirty="0">
                    <a:latin typeface="Times New Roman" pitchFamily="18" charset="0"/>
                    <a:cs typeface="Times New Roman" pitchFamily="18" charset="0"/>
                  </a:rPr>
                  <a:t> 1: </a:t>
                </a:r>
                <a:r>
                  <a:rPr lang="en-US" sz="3000" dirty="0" err="1">
                    <a:latin typeface="Times New Roman" pitchFamily="18" charset="0"/>
                    <a:cs typeface="Times New Roman" pitchFamily="18" charset="0"/>
                  </a:rPr>
                  <a:t>Bốc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14:m>
                  <m:oMath xmlns:m="http://schemas.openxmlformats.org/officeDocument/2006/math">
                    <m:r>
                      <a:rPr lang="en-US" sz="3000" i="1">
                        <a:latin typeface="Cambria Math"/>
                      </a:rPr>
                      <m:t>1</m:t>
                    </m:r>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lẻ</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14:m>
                  <m:oMath xmlns:m="http://schemas.openxmlformats.org/officeDocument/2006/math">
                    <m:sSubSup>
                      <m:sSubSupPr>
                        <m:ctrlPr>
                          <a:rPr lang="en-US" sz="3000" i="1">
                            <a:latin typeface="Cambria Math"/>
                          </a:rPr>
                        </m:ctrlPr>
                      </m:sSubSupPr>
                      <m:e>
                        <m:r>
                          <a:rPr lang="en-US" sz="3000" i="1">
                            <a:latin typeface="Cambria Math"/>
                          </a:rPr>
                          <m:t>𝐶</m:t>
                        </m:r>
                      </m:e>
                      <m:sub>
                        <m:r>
                          <a:rPr lang="en-US" sz="3000" i="1">
                            <a:latin typeface="Cambria Math"/>
                          </a:rPr>
                          <m:t>6</m:t>
                        </m:r>
                      </m:sub>
                      <m:sup>
                        <m:r>
                          <a:rPr lang="en-US" sz="3000" i="1">
                            <a:latin typeface="Cambria Math"/>
                          </a:rPr>
                          <m:t>1</m:t>
                        </m:r>
                      </m:sup>
                    </m:sSubSup>
                    <m:r>
                      <a:rPr lang="en-US" sz="3000" i="1">
                        <a:latin typeface="Cambria Math"/>
                      </a:rPr>
                      <m:t>⋅</m:t>
                    </m:r>
                    <m:sSubSup>
                      <m:sSubSupPr>
                        <m:ctrlPr>
                          <a:rPr lang="en-US" sz="3000" i="1">
                            <a:latin typeface="Cambria Math"/>
                          </a:rPr>
                        </m:ctrlPr>
                      </m:sSubSupPr>
                      <m:e>
                        <m:r>
                          <a:rPr lang="en-US" sz="3000" i="1">
                            <a:latin typeface="Cambria Math"/>
                          </a:rPr>
                          <m:t>𝐶</m:t>
                        </m:r>
                      </m:e>
                      <m:sub>
                        <m:r>
                          <a:rPr lang="en-US" sz="3000" i="1">
                            <a:latin typeface="Cambria Math"/>
                          </a:rPr>
                          <m:t>5</m:t>
                        </m:r>
                      </m:sub>
                      <m:sup>
                        <m:r>
                          <a:rPr lang="en-US" sz="3000" i="1">
                            <a:latin typeface="Cambria Math"/>
                          </a:rPr>
                          <m:t>5</m:t>
                        </m:r>
                      </m:sup>
                    </m:sSubSup>
                    <m:r>
                      <a:rPr lang="en-US" sz="3000" i="1">
                        <a:latin typeface="Cambria Math"/>
                      </a:rPr>
                      <m:t>=</m:t>
                    </m:r>
                    <m:r>
                      <a:rPr lang="en-US" sz="3000" i="1">
                        <a:latin typeface="Cambria Math"/>
                      </a:rPr>
                      <m:t>6</m:t>
                    </m:r>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cách</a:t>
                </a:r>
                <a:r>
                  <a:rPr lang="en-US" sz="3000" dirty="0">
                    <a:latin typeface="Times New Roman" pitchFamily="18" charset="0"/>
                    <a:cs typeface="Times New Roman" pitchFamily="18" charset="0"/>
                  </a:rPr>
                  <a:t>.</a:t>
                </a:r>
              </a:p>
              <a:p>
                <a:pPr marL="0" indent="0">
                  <a:buNone/>
                </a:pP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hợp</a:t>
                </a:r>
                <a:r>
                  <a:rPr lang="en-US" sz="3000" dirty="0">
                    <a:latin typeface="Times New Roman" pitchFamily="18" charset="0"/>
                    <a:cs typeface="Times New Roman" pitchFamily="18" charset="0"/>
                  </a:rPr>
                  <a:t> 2: </a:t>
                </a:r>
                <a:r>
                  <a:rPr lang="en-US" sz="3000" dirty="0" err="1">
                    <a:latin typeface="Times New Roman" pitchFamily="18" charset="0"/>
                    <a:cs typeface="Times New Roman" pitchFamily="18" charset="0"/>
                  </a:rPr>
                  <a:t>Bốc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14:m>
                  <m:oMath xmlns:m="http://schemas.openxmlformats.org/officeDocument/2006/math">
                    <m:r>
                      <a:rPr lang="en-US" sz="3000" i="1">
                        <a:latin typeface="Cambria Math"/>
                      </a:rPr>
                      <m:t>3</m:t>
                    </m:r>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lẻ</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14:m>
                  <m:oMath xmlns:m="http://schemas.openxmlformats.org/officeDocument/2006/math">
                    <m:sSubSup>
                      <m:sSubSupPr>
                        <m:ctrlPr>
                          <a:rPr lang="en-US" sz="3000" i="1">
                            <a:latin typeface="Cambria Math"/>
                          </a:rPr>
                        </m:ctrlPr>
                      </m:sSubSupPr>
                      <m:e>
                        <m:r>
                          <a:rPr lang="en-US" sz="3000" i="1">
                            <a:latin typeface="Cambria Math"/>
                          </a:rPr>
                          <m:t>𝐶</m:t>
                        </m:r>
                      </m:e>
                      <m:sub>
                        <m:r>
                          <a:rPr lang="en-US" sz="3000" i="1">
                            <a:latin typeface="Cambria Math"/>
                          </a:rPr>
                          <m:t>6</m:t>
                        </m:r>
                      </m:sub>
                      <m:sup>
                        <m:r>
                          <a:rPr lang="en-US" sz="3000" i="1">
                            <a:latin typeface="Cambria Math"/>
                          </a:rPr>
                          <m:t>3</m:t>
                        </m:r>
                      </m:sup>
                    </m:sSubSup>
                    <m:r>
                      <a:rPr lang="en-US" sz="3000" i="1">
                        <a:latin typeface="Cambria Math"/>
                      </a:rPr>
                      <m:t>⋅</m:t>
                    </m:r>
                    <m:sSubSup>
                      <m:sSubSupPr>
                        <m:ctrlPr>
                          <a:rPr lang="en-US" sz="3000" i="1">
                            <a:latin typeface="Cambria Math"/>
                          </a:rPr>
                        </m:ctrlPr>
                      </m:sSubSupPr>
                      <m:e>
                        <m:r>
                          <a:rPr lang="en-US" sz="3000" i="1">
                            <a:latin typeface="Cambria Math"/>
                          </a:rPr>
                          <m:t>𝐶</m:t>
                        </m:r>
                      </m:e>
                      <m:sub>
                        <m:r>
                          <a:rPr lang="en-US" sz="3000" i="1">
                            <a:latin typeface="Cambria Math"/>
                          </a:rPr>
                          <m:t>5</m:t>
                        </m:r>
                      </m:sub>
                      <m:sup>
                        <m:r>
                          <a:rPr lang="en-US" sz="3000" i="1">
                            <a:latin typeface="Cambria Math"/>
                          </a:rPr>
                          <m:t>3</m:t>
                        </m:r>
                      </m:sup>
                    </m:sSubSup>
                    <m:r>
                      <a:rPr lang="en-US" sz="3000" i="1">
                        <a:latin typeface="Cambria Math"/>
                      </a:rPr>
                      <m:t>=</m:t>
                    </m:r>
                    <m:r>
                      <a:rPr lang="en-US" sz="3000" i="1">
                        <a:latin typeface="Cambria Math"/>
                      </a:rPr>
                      <m:t>200</m:t>
                    </m:r>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cách</a:t>
                </a:r>
                <a:r>
                  <a:rPr lang="en-US" sz="3000" dirty="0">
                    <a:latin typeface="Times New Roman" pitchFamily="18" charset="0"/>
                    <a:cs typeface="Times New Roman" pitchFamily="18" charset="0"/>
                  </a:rPr>
                  <a:t>.</a:t>
                </a:r>
              </a:p>
              <a:p>
                <a:pPr marL="0" indent="0">
                  <a:buNone/>
                </a:pP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hợp</a:t>
                </a:r>
                <a:r>
                  <a:rPr lang="en-US" sz="3000" dirty="0">
                    <a:latin typeface="Times New Roman" pitchFamily="18" charset="0"/>
                    <a:cs typeface="Times New Roman" pitchFamily="18" charset="0"/>
                  </a:rPr>
                  <a:t> 3: </a:t>
                </a:r>
                <a:r>
                  <a:rPr lang="en-US" sz="3000" dirty="0" err="1">
                    <a:latin typeface="Times New Roman" pitchFamily="18" charset="0"/>
                    <a:cs typeface="Times New Roman" pitchFamily="18" charset="0"/>
                  </a:rPr>
                  <a:t>Bốc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14:m>
                  <m:oMath xmlns:m="http://schemas.openxmlformats.org/officeDocument/2006/math">
                    <m:r>
                      <a:rPr lang="en-US" sz="3000" i="1">
                        <a:latin typeface="Cambria Math"/>
                      </a:rPr>
                      <m:t>5</m:t>
                    </m:r>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lẻ</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14:m>
                  <m:oMath xmlns:m="http://schemas.openxmlformats.org/officeDocument/2006/math">
                    <m:sSubSup>
                      <m:sSubSupPr>
                        <m:ctrlPr>
                          <a:rPr lang="en-US" sz="3000" i="1">
                            <a:latin typeface="Cambria Math"/>
                          </a:rPr>
                        </m:ctrlPr>
                      </m:sSubSupPr>
                      <m:e>
                        <m:r>
                          <a:rPr lang="en-US" sz="3000" i="1">
                            <a:latin typeface="Cambria Math"/>
                          </a:rPr>
                          <m:t>𝐶</m:t>
                        </m:r>
                      </m:e>
                      <m:sub>
                        <m:r>
                          <a:rPr lang="en-US" sz="3000" i="1">
                            <a:latin typeface="Cambria Math"/>
                          </a:rPr>
                          <m:t>6</m:t>
                        </m:r>
                      </m:sub>
                      <m:sup>
                        <m:r>
                          <a:rPr lang="en-US" sz="3000" i="1">
                            <a:latin typeface="Cambria Math"/>
                          </a:rPr>
                          <m:t>5</m:t>
                        </m:r>
                      </m:sup>
                    </m:sSubSup>
                    <m:r>
                      <a:rPr lang="en-US" sz="3000" i="1">
                        <a:latin typeface="Cambria Math"/>
                      </a:rPr>
                      <m:t>⋅</m:t>
                    </m:r>
                    <m:sSubSup>
                      <m:sSubSupPr>
                        <m:ctrlPr>
                          <a:rPr lang="en-US" sz="3000" i="1">
                            <a:latin typeface="Cambria Math"/>
                          </a:rPr>
                        </m:ctrlPr>
                      </m:sSubSupPr>
                      <m:e>
                        <m:r>
                          <a:rPr lang="en-US" sz="3000" i="1">
                            <a:latin typeface="Cambria Math"/>
                          </a:rPr>
                          <m:t>𝐶</m:t>
                        </m:r>
                      </m:e>
                      <m:sub>
                        <m:r>
                          <a:rPr lang="en-US" sz="3000" i="1">
                            <a:latin typeface="Cambria Math"/>
                          </a:rPr>
                          <m:t>5</m:t>
                        </m:r>
                      </m:sub>
                      <m:sup>
                        <m:r>
                          <a:rPr lang="en-US" sz="3000" i="1">
                            <a:latin typeface="Cambria Math"/>
                          </a:rPr>
                          <m:t>1</m:t>
                        </m:r>
                      </m:sup>
                    </m:sSubSup>
                    <m:r>
                      <a:rPr lang="en-US" sz="3000" i="1">
                        <a:latin typeface="Cambria Math"/>
                      </a:rPr>
                      <m:t>=</m:t>
                    </m:r>
                    <m:r>
                      <a:rPr lang="en-US" sz="3000" i="1">
                        <a:latin typeface="Cambria Math"/>
                      </a:rPr>
                      <m:t>30</m:t>
                    </m:r>
                  </m:oMath>
                </a14:m>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cách</a:t>
                </a:r>
                <a:r>
                  <a:rPr lang="en-US" sz="3000" dirty="0">
                    <a:latin typeface="Times New Roman" pitchFamily="18" charset="0"/>
                    <a:cs typeface="Times New Roman" pitchFamily="18" charset="0"/>
                  </a:rPr>
                  <a:t>.</a:t>
                </a:r>
              </a:p>
              <a:p>
                <a:pPr marL="0" indent="0">
                  <a:buNone/>
                </a:pPr>
                <a:r>
                  <a:rPr lang="en-US" sz="3000" dirty="0" err="1">
                    <a:latin typeface="Times New Roman" pitchFamily="18" charset="0"/>
                    <a:cs typeface="Times New Roman" pitchFamily="18" charset="0"/>
                  </a:rPr>
                  <a:t>Vậy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14:m>
                  <m:oMath xmlns:m="http://schemas.openxmlformats.org/officeDocument/2006/math">
                    <m:r>
                      <a:rPr lang="en-US" sz="3000" i="1">
                        <a:latin typeface="Cambria Math"/>
                      </a:rPr>
                      <m:t>𝑃</m:t>
                    </m:r>
                    <m:d>
                      <m:dPr>
                        <m:ctrlPr>
                          <a:rPr lang="en-US" sz="3000" b="0" i="1" smtClean="0">
                            <a:latin typeface="Cambria Math"/>
                          </a:rPr>
                        </m:ctrlPr>
                      </m:dPr>
                      <m:e>
                        <m:r>
                          <a:rPr lang="en-US" sz="3000" b="0" i="1" smtClean="0">
                            <a:latin typeface="Cambria Math"/>
                          </a:rPr>
                          <m:t>𝐴</m:t>
                        </m:r>
                      </m:e>
                    </m:d>
                    <m:r>
                      <a:rPr lang="en-US" sz="3000" b="1" i="1" smtClean="0">
                        <a:latin typeface="Cambria Math"/>
                      </a:rPr>
                      <m:t>=</m:t>
                    </m:r>
                    <m:f>
                      <m:fPr>
                        <m:ctrlPr>
                          <a:rPr lang="en-US" sz="3000" b="1" i="1" smtClean="0">
                            <a:latin typeface="Cambria Math"/>
                          </a:rPr>
                        </m:ctrlPr>
                      </m:fPr>
                      <m:num>
                        <m:r>
                          <a:rPr lang="en-US" sz="3000" b="0" i="1" smtClean="0">
                            <a:latin typeface="Cambria Math"/>
                          </a:rPr>
                          <m:t>𝑛</m:t>
                        </m:r>
                        <m:r>
                          <a:rPr lang="en-US" sz="3000" b="1" i="1" smtClean="0">
                            <a:latin typeface="Cambria Math"/>
                          </a:rPr>
                          <m:t>(</m:t>
                        </m:r>
                        <m:r>
                          <a:rPr lang="en-US" sz="3000" b="0" i="1" smtClean="0">
                            <a:latin typeface="Cambria Math"/>
                          </a:rPr>
                          <m:t>𝐴</m:t>
                        </m:r>
                        <m:r>
                          <a:rPr lang="en-US" sz="3000" b="1" i="1" smtClean="0">
                            <a:latin typeface="Cambria Math"/>
                          </a:rPr>
                          <m:t>)</m:t>
                        </m:r>
                      </m:num>
                      <m:den>
                        <m:r>
                          <a:rPr lang="en-US" sz="3000" i="1">
                            <a:latin typeface="Cambria Math"/>
                          </a:rPr>
                          <m:t>𝑛</m:t>
                        </m:r>
                        <m:d>
                          <m:dPr>
                            <m:ctrlPr>
                              <a:rPr lang="en-US" sz="3000" i="1">
                                <a:latin typeface="Cambria Math"/>
                              </a:rPr>
                            </m:ctrlPr>
                          </m:dPr>
                          <m:e>
                            <m:r>
                              <a:rPr lang="en-US" sz="3000" i="1">
                                <a:latin typeface="Cambria Math"/>
                              </a:rPr>
                              <m:t>𝛺</m:t>
                            </m:r>
                          </m:e>
                        </m:d>
                      </m:den>
                    </m:f>
                    <m:r>
                      <a:rPr lang="en-US" sz="3000" b="1" i="1">
                        <a:latin typeface="Cambria Math"/>
                      </a:rPr>
                      <m:t>=</m:t>
                    </m:r>
                    <m:f>
                      <m:fPr>
                        <m:ctrlPr>
                          <a:rPr lang="en-US" sz="3000" b="1" i="1">
                            <a:latin typeface="Cambria Math"/>
                          </a:rPr>
                        </m:ctrlPr>
                      </m:fPr>
                      <m:num>
                        <m:r>
                          <a:rPr lang="en-US" sz="3000" i="1">
                            <a:latin typeface="Cambria Math"/>
                          </a:rPr>
                          <m:t>6</m:t>
                        </m:r>
                        <m:r>
                          <a:rPr lang="en-US" sz="3000" i="1">
                            <a:latin typeface="Cambria Math"/>
                          </a:rPr>
                          <m:t>+</m:t>
                        </m:r>
                        <m:r>
                          <a:rPr lang="en-US" sz="3000" i="1">
                            <a:latin typeface="Cambria Math"/>
                          </a:rPr>
                          <m:t>200</m:t>
                        </m:r>
                        <m:r>
                          <a:rPr lang="en-US" sz="3000" i="1">
                            <a:latin typeface="Cambria Math"/>
                          </a:rPr>
                          <m:t>+</m:t>
                        </m:r>
                        <m:r>
                          <a:rPr lang="en-US" sz="3000" i="1">
                            <a:latin typeface="Cambria Math"/>
                          </a:rPr>
                          <m:t>30</m:t>
                        </m:r>
                      </m:num>
                      <m:den>
                        <m:r>
                          <a:rPr lang="en-US" sz="3000" i="1">
                            <a:latin typeface="Cambria Math"/>
                          </a:rPr>
                          <m:t>462</m:t>
                        </m:r>
                      </m:den>
                    </m:f>
                    <m:r>
                      <a:rPr lang="en-US" sz="3000" i="1">
                        <a:latin typeface="Cambria Math"/>
                      </a:rPr>
                      <m:t>=</m:t>
                    </m:r>
                    <m:f>
                      <m:fPr>
                        <m:ctrlPr>
                          <a:rPr lang="en-US" sz="3000" i="1">
                            <a:latin typeface="Cambria Math"/>
                          </a:rPr>
                        </m:ctrlPr>
                      </m:fPr>
                      <m:num>
                        <m:r>
                          <a:rPr lang="en-US" sz="3000" i="1">
                            <a:latin typeface="Cambria Math"/>
                          </a:rPr>
                          <m:t>118</m:t>
                        </m:r>
                      </m:num>
                      <m:den>
                        <m:r>
                          <a:rPr lang="en-US" sz="3000" i="1">
                            <a:latin typeface="Cambria Math"/>
                          </a:rPr>
                          <m:t>231</m:t>
                        </m:r>
                      </m:den>
                    </m:f>
                  </m:oMath>
                </a14:m>
                <a:r>
                  <a:rPr lang="en-US" sz="3000" dirty="0">
                    <a:latin typeface="Times New Roman" pitchFamily="18" charset="0"/>
                    <a:cs typeface="Times New Roman" pitchFamily="18" charset="0"/>
                  </a:rPr>
                  <a:t>.</a:t>
                </a:r>
              </a:p>
              <a:p>
                <a:pPr marL="0" indent="0">
                  <a:buNone/>
                </a:pPr>
                <a:endParaRPr lang="en-US" sz="3000" dirty="0">
                  <a:latin typeface="Times New Roman" pitchFamily="18" charset="0"/>
                  <a:cs typeface="Times New Roman" pitchFamily="18" charset="0"/>
                </a:endParaRPr>
              </a:p>
              <a:p>
                <a:pPr marL="0" indent="0">
                  <a:buNone/>
                </a:pPr>
                <a:endParaRPr lang="en-US" sz="3000" dirty="0">
                  <a:latin typeface="Times New Roman" pitchFamily="18" charset="0"/>
                  <a:cs typeface="Times New Roman" pitchFamily="18" charset="0"/>
                </a:endParaRPr>
              </a:p>
              <a:p>
                <a:endParaRPr lang="en-US" sz="3000" dirty="0">
                  <a:latin typeface="Times New Roman" pitchFamily="18" charset="0"/>
                  <a:cs typeface="Times New Roman" pitchFamily="18" charset="0"/>
                </a:endParaRPr>
              </a:p>
              <a:p>
                <a:pPr marL="0" lvl="0" indent="0">
                  <a:buNone/>
                </a:pPr>
                <a:endParaRPr lang="en-US" sz="3000" b="0" i="0" u="none" strike="noStrike" baseline="0" dirty="0">
                  <a:solidFill>
                    <a:srgbClr val="000000"/>
                  </a:solidFill>
                  <a:latin typeface="Times New Roman" pitchFamily="18" charset="0"/>
                  <a:cs typeface="Times New Roman" pitchFamily="18" charset="0"/>
                </a:endParaRPr>
              </a:p>
            </p:txBody>
          </p:sp>
        </mc:Choice>
        <mc:Fallback xmlns="">
          <p:sp>
            <p:nvSpPr>
              <p:cNvPr id="3" name="Text Placeholder 2">
                <a:extLst>
                  <a:ext uri="{FF2B5EF4-FFF2-40B4-BE49-F238E27FC236}">
                    <a16:creationId xmlns="" xmlns:a16="http://schemas.microsoft.com/office/drawing/2014/main" xmlns:a14="http://schemas.microsoft.com/office/drawing/2010/main" id="{443E7128-81FF-4191-A928-655237246425}"/>
                  </a:ext>
                </a:extLst>
              </p:cNvPr>
              <p:cNvSpPr>
                <a:spLocks noGrp="1" noRot="1" noChangeAspect="1" noMove="1" noResize="1" noEditPoints="1" noAdjustHandles="1" noChangeArrowheads="1" noChangeShapeType="1" noTextEdit="1"/>
              </p:cNvSpPr>
              <p:nvPr>
                <p:ph type="body" idx="1"/>
              </p:nvPr>
            </p:nvSpPr>
            <p:spPr>
              <a:xfrm>
                <a:off x="177800" y="0"/>
                <a:ext cx="11811000" cy="7581900"/>
              </a:xfrm>
              <a:blipFill rotWithShape="1">
                <a:blip r:embed="rId2"/>
                <a:stretch>
                  <a:fillRect l="-1187" t="-1608" r="-1187"/>
                </a:stretch>
              </a:blipFill>
            </p:spPr>
            <p:txBody>
              <a:bodyPr/>
              <a:lstStyle/>
              <a:p>
                <a:r>
                  <a:rPr lang="en-US">
                    <a:noFill/>
                  </a:rPr>
                  <a:t> </a:t>
                </a:r>
              </a:p>
            </p:txBody>
          </p:sp>
        </mc:Fallback>
      </mc:AlternateContent>
      <p:sp>
        <p:nvSpPr>
          <p:cNvPr id="5" name="Oval 4"/>
          <p:cNvSpPr/>
          <p:nvPr/>
        </p:nvSpPr>
        <p:spPr>
          <a:xfrm>
            <a:off x="1145621" y="148491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hlinkClick r:id="rId3" action="ppaction://hlinksldjump"/>
          </p:cNvPr>
          <p:cNvSpPr/>
          <p:nvPr/>
        </p:nvSpPr>
        <p:spPr>
          <a:xfrm rot="16200000">
            <a:off x="10745109" y="58510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4" action="ppaction://hlinksldjump"/>
          </p:cNvPr>
          <p:cNvSpPr/>
          <p:nvPr/>
        </p:nvSpPr>
        <p:spPr>
          <a:xfrm rot="5400000">
            <a:off x="11242061" y="58831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337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AutoShape 15">
            <a:extLst>
              <a:ext uri="{FF2B5EF4-FFF2-40B4-BE49-F238E27FC236}">
                <a16:creationId xmlns:a16="http://schemas.microsoft.com/office/drawing/2014/main" xmlns="" id="{577AD902-088F-4ACE-8D4B-39C5325F42C0}"/>
              </a:ext>
            </a:extLst>
          </p:cNvPr>
          <p:cNvSpPr>
            <a:spLocks noGrp="1" noChangeArrowheads="1"/>
          </p:cNvSpPr>
          <p:nvPr>
            <p:ph type="title"/>
          </p:nvPr>
        </p:nvSpPr>
        <p:spPr bwMode="gray">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normAutofit fontScale="90000"/>
          </a:bodyPr>
          <a:lstStyle/>
          <a:p>
            <a:pPr>
              <a:defRPr/>
            </a:pPr>
            <a:r>
              <a:rPr lang="en-US" sz="3200" dirty="0">
                <a:latin typeface="Vani" panose="02040502050405020303" pitchFamily="18" charset="0"/>
                <a:cs typeface="Vani" panose="02040502050405020303" pitchFamily="18" charset="0"/>
              </a:rPr>
              <a:t> </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A.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Lý</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thuyết</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8" name="TextBox 1"/>
          <p:cNvSpPr txBox="1">
            <a:spLocks noChangeArrowheads="1"/>
          </p:cNvSpPr>
          <p:nvPr/>
        </p:nvSpPr>
        <p:spPr bwMode="auto">
          <a:xfrm>
            <a:off x="445453" y="1222375"/>
            <a:ext cx="3836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3200" b="1">
                <a:latin typeface="Times New Roman" pitchFamily="18" charset="0"/>
                <a:cs typeface="Times New Roman" pitchFamily="18" charset="0"/>
              </a:rPr>
              <a:t>1. Định nghĩa </a:t>
            </a:r>
          </a:p>
        </p:txBody>
      </p:sp>
      <p:graphicFrame>
        <p:nvGraphicFramePr>
          <p:cNvPr id="7" name="Đối tượng 6"/>
          <p:cNvGraphicFramePr>
            <a:graphicFrameLocks noChangeAspect="1"/>
          </p:cNvGraphicFramePr>
          <p:nvPr>
            <p:extLst>
              <p:ext uri="{D42A27DB-BD31-4B8C-83A1-F6EECF244321}">
                <p14:modId xmlns:p14="http://schemas.microsoft.com/office/powerpoint/2010/main" val="2021770496"/>
              </p:ext>
            </p:extLst>
          </p:nvPr>
        </p:nvGraphicFramePr>
        <p:xfrm>
          <a:off x="3215640" y="1182370"/>
          <a:ext cx="2133600" cy="1033462"/>
        </p:xfrm>
        <a:graphic>
          <a:graphicData uri="http://schemas.openxmlformats.org/presentationml/2006/ole">
            <mc:AlternateContent xmlns:mc="http://schemas.openxmlformats.org/markup-compatibility/2006">
              <mc:Choice xmlns:v="urn:schemas-microsoft-com:vml" Requires="v">
                <p:oleObj spid="_x0000_s6158" name="Equation" r:id="rId3" imgW="1625600" imgH="787400" progId="Equation.DSMT4">
                  <p:embed/>
                </p:oleObj>
              </mc:Choice>
              <mc:Fallback>
                <p:oleObj name="Equation" r:id="rId3" imgW="1625600" imgH="787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5640" y="1182370"/>
                        <a:ext cx="2133600" cy="1033462"/>
                      </a:xfrm>
                      <a:prstGeom prst="rect">
                        <a:avLst/>
                      </a:prstGeom>
                      <a:noFill/>
                      <a:ln w="9525">
                        <a:solidFill>
                          <a:srgbClr val="558ED5"/>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23"/>
          <p:cNvSpPr txBox="1">
            <a:spLocks noChangeArrowheads="1"/>
          </p:cNvSpPr>
          <p:nvPr/>
        </p:nvSpPr>
        <p:spPr bwMode="auto">
          <a:xfrm>
            <a:off x="798830" y="2417445"/>
            <a:ext cx="8534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200">
                <a:latin typeface="Times New Roman" pitchFamily="18" charset="0"/>
                <a:cs typeface="Times New Roman" pitchFamily="18" charset="0"/>
              </a:rPr>
              <a:t>n(A) là số phần tử của A hay cũng là số các kết quả thuận lợi cho biến cố A.</a:t>
            </a:r>
          </a:p>
        </p:txBody>
      </p:sp>
      <p:sp>
        <p:nvSpPr>
          <p:cNvPr id="12" name="Rectangle 26"/>
          <p:cNvSpPr>
            <a:spLocks noChangeArrowheads="1"/>
          </p:cNvSpPr>
          <p:nvPr/>
        </p:nvSpPr>
        <p:spPr bwMode="auto">
          <a:xfrm>
            <a:off x="798830" y="3495358"/>
            <a:ext cx="108445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3200">
                <a:latin typeface="Times New Roman" pitchFamily="18" charset="0"/>
                <a:cs typeface="Times New Roman" pitchFamily="18" charset="0"/>
              </a:rPr>
              <a:t>n(</a:t>
            </a:r>
            <a:r>
              <a:rPr lang="en-US" altLang="en-US" sz="3200">
                <a:latin typeface="Times New Roman" pitchFamily="18" charset="0"/>
                <a:cs typeface="Times New Roman" pitchFamily="18" charset="0"/>
                <a:sym typeface="Symbol" pitchFamily="18" charset="2"/>
              </a:rPr>
              <a:t>) </a:t>
            </a:r>
            <a:r>
              <a:rPr lang="en-US" altLang="en-US" sz="3200">
                <a:latin typeface="Times New Roman" pitchFamily="18" charset="0"/>
                <a:cs typeface="Times New Roman" pitchFamily="18" charset="0"/>
              </a:rPr>
              <a:t>là số các kết quả xảy ra của phép thử.(Số phần tử kgm )</a:t>
            </a:r>
          </a:p>
        </p:txBody>
      </p:sp>
      <p:sp>
        <p:nvSpPr>
          <p:cNvPr id="13" name="TextBox 14"/>
          <p:cNvSpPr txBox="1">
            <a:spLocks noChangeArrowheads="1"/>
          </p:cNvSpPr>
          <p:nvPr/>
        </p:nvSpPr>
        <p:spPr bwMode="auto">
          <a:xfrm>
            <a:off x="646430" y="4263108"/>
            <a:ext cx="2133600" cy="584775"/>
          </a:xfrm>
          <a:prstGeom prst="rect">
            <a:avLst/>
          </a:prstGeom>
          <a:solidFill>
            <a:srgbClr val="F7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sz="3200" b="1" smtClean="0">
                <a:latin typeface="Times New Roman" pitchFamily="18" charset="0"/>
                <a:cs typeface="Times New Roman" pitchFamily="18" charset="0"/>
              </a:rPr>
              <a:t>2. </a:t>
            </a:r>
            <a:r>
              <a:rPr lang="en-US" sz="3200" b="1" dirty="0" err="1" smtClean="0">
                <a:latin typeface="Times New Roman" pitchFamily="18" charset="0"/>
                <a:cs typeface="Times New Roman" pitchFamily="18" charset="0"/>
              </a:rPr>
              <a:t>Định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lí</a:t>
            </a:r>
            <a:r>
              <a:rPr lang="en-US" sz="3200" b="1" dirty="0" smtClean="0">
                <a:latin typeface="Times New Roman" pitchFamily="18" charset="0"/>
                <a:cs typeface="Times New Roman" pitchFamily="18" charset="0"/>
              </a:rPr>
              <a:t>:  </a:t>
            </a:r>
            <a:endParaRPr lang="en-US" sz="3200" b="1" dirty="0" smtClean="0">
              <a:latin typeface="Times New Roman" pitchFamily="18" charset="0"/>
              <a:ea typeface="SimSun-ExtB" pitchFamily="49" charset="-122"/>
              <a:cs typeface="Times New Roman" pitchFamily="18" charset="0"/>
            </a:endParaRPr>
          </a:p>
        </p:txBody>
      </p:sp>
      <p:graphicFrame>
        <p:nvGraphicFramePr>
          <p:cNvPr id="9" name="Đối tượng 8"/>
          <p:cNvGraphicFramePr>
            <a:graphicFrameLocks noChangeAspect="1"/>
          </p:cNvGraphicFramePr>
          <p:nvPr>
            <p:extLst>
              <p:ext uri="{D42A27DB-BD31-4B8C-83A1-F6EECF244321}">
                <p14:modId xmlns:p14="http://schemas.microsoft.com/office/powerpoint/2010/main" val="2978066749"/>
              </p:ext>
            </p:extLst>
          </p:nvPr>
        </p:nvGraphicFramePr>
        <p:xfrm>
          <a:off x="2973070" y="4400268"/>
          <a:ext cx="7989888" cy="2209800"/>
        </p:xfrm>
        <a:graphic>
          <a:graphicData uri="http://schemas.openxmlformats.org/presentationml/2006/ole">
            <mc:AlternateContent xmlns:mc="http://schemas.openxmlformats.org/markup-compatibility/2006">
              <mc:Choice xmlns:v="urn:schemas-microsoft-com:vml" Requires="v">
                <p:oleObj spid="_x0000_s6159" name="Equation" r:id="rId5" imgW="3530600" imgH="889000" progId="Equation.DSMT4">
                  <p:embed/>
                </p:oleObj>
              </mc:Choice>
              <mc:Fallback>
                <p:oleObj name="Equation" r:id="rId5" imgW="3530600" imgH="889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3070" y="4400268"/>
                        <a:ext cx="7989888" cy="2209800"/>
                      </a:xfrm>
                      <a:prstGeom prst="rect">
                        <a:avLst/>
                      </a:prstGeom>
                      <a:solidFill>
                        <a:srgbClr val="FFFFCC"/>
                      </a:solidFill>
                      <a:ln w="9525">
                        <a:solidFill>
                          <a:srgbClr val="C00000"/>
                        </a:solidFill>
                        <a:miter lim="800000"/>
                        <a:headEnd/>
                        <a:tailEnd/>
                      </a:ln>
                    </p:spPr>
                  </p:pic>
                </p:oleObj>
              </mc:Fallback>
            </mc:AlternateContent>
          </a:graphicData>
        </a:graphic>
      </p:graphicFrame>
      <p:sp>
        <p:nvSpPr>
          <p:cNvPr id="10" name="Isosceles Triangle 9">
            <a:hlinkClick r:id="rId7" action="ppaction://hlinksldjump"/>
          </p:cNvPr>
          <p:cNvSpPr/>
          <p:nvPr/>
        </p:nvSpPr>
        <p:spPr>
          <a:xfrm rot="16200000">
            <a:off x="11049909" y="6079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hlinkClick r:id="rId8" action="ppaction://hlinksldjump"/>
          </p:cNvPr>
          <p:cNvSpPr/>
          <p:nvPr/>
        </p:nvSpPr>
        <p:spPr>
          <a:xfrm rot="5400000">
            <a:off x="11546861" y="6086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66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hỗ dành sẵn cho Nội dung 2"/>
              <p:cNvSpPr>
                <a:spLocks noGrp="1"/>
              </p:cNvSpPr>
              <p:nvPr>
                <p:ph idx="1"/>
              </p:nvPr>
            </p:nvSpPr>
            <p:spPr>
              <a:xfrm>
                <a:off x="624840" y="121920"/>
                <a:ext cx="11369040" cy="2270760"/>
              </a:xfrm>
            </p:spPr>
            <p:txBody>
              <a:bodyPr>
                <a:normAutofit fontScale="70000" lnSpcReduction="20000"/>
              </a:bodyPr>
              <a:lstStyle/>
              <a:p>
                <a:pPr marL="0" marR="0" indent="0">
                  <a:lnSpc>
                    <a:spcPct val="115000"/>
                  </a:lnSpc>
                  <a:spcBef>
                    <a:spcPts val="0"/>
                  </a:spcBef>
                  <a:spcAft>
                    <a:spcPts val="1000"/>
                  </a:spcAft>
                  <a:buNone/>
                </a:pPr>
                <a:r>
                  <a:rPr lang="en-US" sz="4600" b="1">
                    <a:solidFill>
                      <a:srgbClr val="0000FF"/>
                    </a:solidFill>
                    <a:latin typeface="Times New Roman" panose="02020603050405020304" pitchFamily="18" charset="0"/>
                    <a:ea typeface="Times New Roman" panose="02020603050405020304" pitchFamily="18" charset="0"/>
                  </a:rPr>
                  <a:t>Câu 1: </a:t>
                </a:r>
                <a:r>
                  <a:rPr lang="en-US" sz="4600" smtClean="0">
                    <a:latin typeface="Times New Roman"/>
                    <a:ea typeface="Calibri"/>
                    <a:cs typeface="Times New Roman"/>
                  </a:rPr>
                  <a:t>Cho </a:t>
                </a:r>
                <a14:m>
                  <m:oMath xmlns:m="http://schemas.openxmlformats.org/officeDocument/2006/math">
                    <m:r>
                      <a:rPr lang="en-US" sz="4600" i="1">
                        <a:effectLst/>
                        <a:latin typeface="Cambria Math"/>
                        <a:ea typeface="Calibri"/>
                        <a:cs typeface="Times New Roman"/>
                      </a:rPr>
                      <m:t>𝐴</m:t>
                    </m:r>
                  </m:oMath>
                </a14:m>
                <a:r>
                  <a:rPr lang="en-US" sz="4600">
                    <a:effectLst/>
                    <a:latin typeface="Times New Roman"/>
                    <a:ea typeface="Calibri"/>
                    <a:cs typeface="Times New Roman"/>
                  </a:rPr>
                  <a:t> là biến cố liên quan đến phép thử có không gian mẫu là </a:t>
                </a:r>
                <a14:m>
                  <m:oMath xmlns:m="http://schemas.openxmlformats.org/officeDocument/2006/math">
                    <m:r>
                      <a:rPr lang="en-US" sz="4600" i="1">
                        <a:effectLst/>
                        <a:latin typeface="Cambria Math"/>
                        <a:ea typeface="Calibri"/>
                        <a:cs typeface="Times New Roman"/>
                      </a:rPr>
                      <m:t>𝛺</m:t>
                    </m:r>
                    <m:r>
                      <a:rPr lang="en-US" sz="4600" i="1">
                        <a:effectLst/>
                        <a:latin typeface="Cambria Math"/>
                        <a:ea typeface="Calibri"/>
                        <a:cs typeface="Times New Roman"/>
                      </a:rPr>
                      <m:t>.</m:t>
                    </m:r>
                  </m:oMath>
                </a14:m>
                <a:r>
                  <a:rPr lang="en-US" sz="4600">
                    <a:effectLst/>
                    <a:latin typeface="Times New Roman"/>
                    <a:ea typeface="Calibri"/>
                    <a:cs typeface="Times New Roman"/>
                  </a:rPr>
                  <a:t> Mệnh đề nào dưới đây sai:               </a:t>
                </a:r>
                <a:endParaRPr lang="vi-VN" sz="4600">
                  <a:effectLst/>
                  <a:latin typeface="Calibri"/>
                  <a:ea typeface="Calibri"/>
                  <a:cs typeface="Times New Roman"/>
                </a:endParaRPr>
              </a:p>
              <a:p>
                <a:pPr marL="0" marR="0" indent="0" algn="just">
                  <a:lnSpc>
                    <a:spcPct val="115000"/>
                  </a:lnSpc>
                  <a:spcBef>
                    <a:spcPts val="240"/>
                  </a:spcBef>
                  <a:spcAft>
                    <a:spcPts val="240"/>
                  </a:spcAft>
                  <a:buNone/>
                </a:pPr>
                <a:r>
                  <a:rPr lang="en-US" sz="4600" b="1">
                    <a:solidFill>
                      <a:srgbClr val="0000FF"/>
                    </a:solidFill>
                    <a:latin typeface="Times New Roman" panose="02020603050405020304" pitchFamily="18" charset="0"/>
                    <a:ea typeface="Times New Roman" panose="02020603050405020304" pitchFamily="18" charset="0"/>
                  </a:rPr>
                  <a:t>          A. </a:t>
                </a:r>
                <a14:m>
                  <m:oMath xmlns:m="http://schemas.openxmlformats.org/officeDocument/2006/math">
                    <m:r>
                      <a:rPr lang="en-US" sz="4600" i="1">
                        <a:effectLst/>
                        <a:latin typeface="Cambria Math"/>
                        <a:ea typeface="Calibri"/>
                        <a:cs typeface="Times New Roman"/>
                      </a:rPr>
                      <m:t>𝑃</m:t>
                    </m:r>
                    <m:r>
                      <a:rPr lang="en-US" sz="4600" i="1">
                        <a:effectLst/>
                        <a:latin typeface="Cambria Math"/>
                        <a:ea typeface="Calibri"/>
                        <a:cs typeface="Times New Roman"/>
                      </a:rPr>
                      <m:t>(</m:t>
                    </m:r>
                    <m:r>
                      <a:rPr lang="en-US" sz="4600" i="1">
                        <a:effectLst/>
                        <a:latin typeface="Cambria Math"/>
                        <a:ea typeface="Calibri"/>
                        <a:cs typeface="Times New Roman"/>
                      </a:rPr>
                      <m:t>𝐴</m:t>
                    </m:r>
                    <m:r>
                      <a:rPr lang="en-US" sz="4600" i="1">
                        <a:effectLst/>
                        <a:latin typeface="Cambria Math"/>
                        <a:ea typeface="Calibri"/>
                        <a:cs typeface="Times New Roman"/>
                      </a:rPr>
                      <m:t>)+</m:t>
                    </m:r>
                    <m:r>
                      <a:rPr lang="en-US" sz="4600" i="1">
                        <a:effectLst/>
                        <a:latin typeface="Cambria Math"/>
                        <a:ea typeface="Calibri"/>
                        <a:cs typeface="Times New Roman"/>
                      </a:rPr>
                      <m:t>𝑃</m:t>
                    </m:r>
                    <m:d>
                      <m:dPr>
                        <m:ctrlPr>
                          <a:rPr lang="vi-VN" sz="4600" i="1">
                            <a:effectLst/>
                            <a:latin typeface="Cambria Math"/>
                            <a:ea typeface="Calibri"/>
                            <a:cs typeface="Times New Roman"/>
                          </a:rPr>
                        </m:ctrlPr>
                      </m:dPr>
                      <m:e>
                        <m:bar>
                          <m:barPr>
                            <m:pos m:val="top"/>
                            <m:ctrlPr>
                              <a:rPr lang="vi-VN" sz="4600" i="1">
                                <a:effectLst/>
                                <a:latin typeface="Cambria Math"/>
                                <a:ea typeface="Calibri"/>
                                <a:cs typeface="Times New Roman"/>
                              </a:rPr>
                            </m:ctrlPr>
                          </m:barPr>
                          <m:e>
                            <m:r>
                              <a:rPr lang="en-US" sz="4600" i="1">
                                <a:effectLst/>
                                <a:latin typeface="Cambria Math"/>
                                <a:ea typeface="Calibri"/>
                                <a:cs typeface="Times New Roman"/>
                              </a:rPr>
                              <m:t>𝐴</m:t>
                            </m:r>
                          </m:e>
                        </m:bar>
                      </m:e>
                    </m:d>
                    <m:r>
                      <a:rPr lang="en-US" sz="4600" i="1">
                        <a:effectLst/>
                        <a:latin typeface="Cambria Math"/>
                        <a:ea typeface="Calibri"/>
                        <a:cs typeface="Times New Roman"/>
                      </a:rPr>
                      <m:t>=</m:t>
                    </m:r>
                    <m:r>
                      <a:rPr lang="en-US" sz="4600" i="1">
                        <a:effectLst/>
                        <a:latin typeface="Cambria Math"/>
                        <a:ea typeface="Calibri"/>
                        <a:cs typeface="Times New Roman"/>
                      </a:rPr>
                      <m:t>1</m:t>
                    </m:r>
                    <m:r>
                      <a:rPr lang="en-US" sz="4600" i="1">
                        <a:effectLst/>
                        <a:latin typeface="Cambria Math"/>
                        <a:ea typeface="Calibri"/>
                        <a:cs typeface="Times New Roman"/>
                      </a:rPr>
                      <m:t>.</m:t>
                    </m:r>
                  </m:oMath>
                </a14:m>
                <a:r>
                  <a:rPr lang="en-US" sz="4600">
                    <a:effectLst/>
                    <a:latin typeface="Times New Roman"/>
                    <a:ea typeface="Calibri"/>
                    <a:cs typeface="Times New Roman"/>
                  </a:rPr>
                  <a:t>	    </a:t>
                </a:r>
                <a:r>
                  <a:rPr lang="en-US" sz="4600" smtClean="0">
                    <a:effectLst/>
                    <a:latin typeface="Times New Roman"/>
                    <a:ea typeface="Calibri"/>
                    <a:cs typeface="Times New Roman"/>
                  </a:rPr>
                  <a:t>          </a:t>
                </a:r>
                <a:r>
                  <a:rPr lang="en-US" sz="4600" b="1">
                    <a:solidFill>
                      <a:srgbClr val="0000FF"/>
                    </a:solidFill>
                    <a:latin typeface="Times New Roman" panose="02020603050405020304" pitchFamily="18" charset="0"/>
                    <a:ea typeface="Times New Roman" panose="02020603050405020304" pitchFamily="18" charset="0"/>
                  </a:rPr>
                  <a:t> B. </a:t>
                </a:r>
                <a14:m>
                  <m:oMath xmlns:m="http://schemas.openxmlformats.org/officeDocument/2006/math">
                    <m:r>
                      <a:rPr lang="en-US" sz="4600" i="1">
                        <a:effectLst/>
                        <a:latin typeface="Cambria Math"/>
                        <a:ea typeface="Calibri"/>
                        <a:cs typeface="Times New Roman"/>
                      </a:rPr>
                      <m:t>𝑃</m:t>
                    </m:r>
                    <m:r>
                      <a:rPr lang="en-US" sz="4600" i="1">
                        <a:effectLst/>
                        <a:latin typeface="Cambria Math"/>
                        <a:ea typeface="Calibri"/>
                        <a:cs typeface="Times New Roman"/>
                      </a:rPr>
                      <m:t>(</m:t>
                    </m:r>
                    <m:r>
                      <a:rPr lang="en-US" sz="4600" i="1">
                        <a:effectLst/>
                        <a:latin typeface="Cambria Math"/>
                        <a:ea typeface="Calibri"/>
                        <a:cs typeface="Times New Roman"/>
                      </a:rPr>
                      <m:t>𝛺</m:t>
                    </m:r>
                    <m:r>
                      <a:rPr lang="en-US" sz="4600" i="1">
                        <a:effectLst/>
                        <a:latin typeface="Cambria Math"/>
                        <a:ea typeface="Calibri"/>
                        <a:cs typeface="Times New Roman"/>
                      </a:rPr>
                      <m:t>)=</m:t>
                    </m:r>
                    <m:r>
                      <a:rPr lang="en-US" sz="4600" i="1">
                        <a:effectLst/>
                        <a:latin typeface="Cambria Math"/>
                        <a:ea typeface="Calibri"/>
                        <a:cs typeface="Times New Roman"/>
                      </a:rPr>
                      <m:t>1</m:t>
                    </m:r>
                    <m:r>
                      <a:rPr lang="en-US" sz="4600" i="1">
                        <a:effectLst/>
                        <a:latin typeface="Cambria Math"/>
                        <a:ea typeface="Calibri"/>
                        <a:cs typeface="Times New Roman"/>
                      </a:rPr>
                      <m:t>.</m:t>
                    </m:r>
                  </m:oMath>
                </a14:m>
                <a:r>
                  <a:rPr lang="en-US" sz="4600">
                    <a:effectLst/>
                    <a:latin typeface="Times New Roman"/>
                    <a:ea typeface="Calibri"/>
                    <a:cs typeface="Times New Roman"/>
                  </a:rPr>
                  <a:t>	</a:t>
                </a:r>
                <a:r>
                  <a:rPr lang="en-US" sz="4600" smtClean="0">
                    <a:effectLst/>
                    <a:latin typeface="Times New Roman"/>
                    <a:ea typeface="Calibri"/>
                    <a:cs typeface="Times New Roman"/>
                  </a:rPr>
                  <a:t>         </a:t>
                </a:r>
                <a:r>
                  <a:rPr lang="en-US" sz="4600" smtClean="0">
                    <a:effectLst/>
                    <a:latin typeface="Times New Roman"/>
                    <a:ea typeface="Times New Roman"/>
                  </a:rPr>
                  <a:t>  </a:t>
                </a:r>
              </a:p>
              <a:p>
                <a:pPr marL="0" marR="0" indent="0" algn="just">
                  <a:lnSpc>
                    <a:spcPct val="115000"/>
                  </a:lnSpc>
                  <a:spcBef>
                    <a:spcPts val="240"/>
                  </a:spcBef>
                  <a:spcAft>
                    <a:spcPts val="240"/>
                  </a:spcAft>
                  <a:buNone/>
                </a:pPr>
                <a:r>
                  <a:rPr lang="en-US" sz="4600" smtClean="0">
                    <a:effectLst/>
                    <a:latin typeface="Times New Roman"/>
                    <a:ea typeface="Times New Roman"/>
                  </a:rPr>
                  <a:t>         </a:t>
                </a:r>
                <a:r>
                  <a:rPr lang="vi-VN" sz="46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vi-VN" sz="4600" i="1">
                        <a:effectLst/>
                        <a:latin typeface="Cambria Math"/>
                        <a:ea typeface="Times New Roman"/>
                      </a:rPr>
                      <m:t>𝑃</m:t>
                    </m:r>
                    <m:d>
                      <m:dPr>
                        <m:ctrlPr>
                          <a:rPr lang="vi-VN" sz="4600" i="1">
                            <a:effectLst/>
                            <a:latin typeface="Cambria Math"/>
                            <a:ea typeface="Times New Roman"/>
                          </a:rPr>
                        </m:ctrlPr>
                      </m:dPr>
                      <m:e>
                        <m:r>
                          <a:rPr lang="vi-VN" sz="4600" i="1">
                            <a:effectLst/>
                            <a:latin typeface="Cambria Math"/>
                            <a:ea typeface="Times New Roman"/>
                            <a:cs typeface="Cambria Math"/>
                          </a:rPr>
                          <m:t>∅</m:t>
                        </m:r>
                      </m:e>
                    </m:d>
                    <m:r>
                      <a:rPr lang="vi-VN" sz="4600" i="1">
                        <a:effectLst/>
                        <a:latin typeface="Cambria Math"/>
                        <a:ea typeface="Times New Roman"/>
                      </a:rPr>
                      <m:t>=</m:t>
                    </m:r>
                    <m:r>
                      <a:rPr lang="vi-VN" sz="4600" i="1">
                        <a:effectLst/>
                        <a:latin typeface="Cambria Math"/>
                        <a:ea typeface="Times New Roman"/>
                      </a:rPr>
                      <m:t>0</m:t>
                    </m:r>
                    <m:r>
                      <a:rPr lang="vi-VN" sz="4600" i="1">
                        <a:effectLst/>
                        <a:latin typeface="Cambria Math"/>
                        <a:ea typeface="Times New Roman"/>
                      </a:rPr>
                      <m:t>.</m:t>
                    </m:r>
                  </m:oMath>
                </a14:m>
                <a:r>
                  <a:rPr lang="vi-VN" sz="4600">
                    <a:effectLst/>
                    <a:latin typeface="Times New Roman"/>
                    <a:ea typeface="Times New Roman"/>
                  </a:rPr>
                  <a:t>		 </a:t>
                </a:r>
                <a:r>
                  <a:rPr lang="en-US" sz="4600" smtClean="0">
                    <a:effectLst/>
                    <a:latin typeface="Times New Roman"/>
                    <a:ea typeface="Times New Roman"/>
                  </a:rPr>
                  <a:t>              </a:t>
                </a:r>
                <a:r>
                  <a:rPr lang="vi-VN" sz="46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vi-VN" sz="4600" i="1">
                        <a:effectLst/>
                        <a:latin typeface="Cambria Math"/>
                        <a:ea typeface="Times New Roman"/>
                      </a:rPr>
                      <m:t>0</m:t>
                    </m:r>
                    <m:r>
                      <a:rPr lang="vi-VN" sz="4600" i="1">
                        <a:effectLst/>
                        <a:latin typeface="Cambria Math"/>
                        <a:ea typeface="Times New Roman"/>
                      </a:rPr>
                      <m:t>&lt;</m:t>
                    </m:r>
                    <m:r>
                      <a:rPr lang="vi-VN" sz="4600" i="1">
                        <a:effectLst/>
                        <a:latin typeface="Cambria Math"/>
                        <a:ea typeface="Times New Roman"/>
                      </a:rPr>
                      <m:t>𝑃</m:t>
                    </m:r>
                    <m:r>
                      <a:rPr lang="vi-VN" sz="4600" i="1">
                        <a:effectLst/>
                        <a:latin typeface="Cambria Math"/>
                        <a:ea typeface="Times New Roman"/>
                      </a:rPr>
                      <m:t>(</m:t>
                    </m:r>
                    <m:r>
                      <a:rPr lang="vi-VN" sz="4600" i="1">
                        <a:effectLst/>
                        <a:latin typeface="Cambria Math"/>
                        <a:ea typeface="Times New Roman"/>
                      </a:rPr>
                      <m:t>𝐴</m:t>
                    </m:r>
                    <m:r>
                      <a:rPr lang="vi-VN" sz="4600" i="1">
                        <a:effectLst/>
                        <a:latin typeface="Cambria Math"/>
                        <a:ea typeface="Times New Roman"/>
                      </a:rPr>
                      <m:t>)&lt;</m:t>
                    </m:r>
                    <m:r>
                      <a:rPr lang="vi-VN" sz="4600" i="1">
                        <a:effectLst/>
                        <a:latin typeface="Cambria Math"/>
                        <a:ea typeface="Times New Roman"/>
                      </a:rPr>
                      <m:t>1</m:t>
                    </m:r>
                    <m:r>
                      <a:rPr lang="vi-VN" sz="4600" i="1">
                        <a:effectLst/>
                        <a:latin typeface="Cambria Math"/>
                        <a:ea typeface="Times New Roman"/>
                      </a:rPr>
                      <m:t>.</m:t>
                    </m:r>
                  </m:oMath>
                </a14:m>
                <a:endParaRPr lang="vi-VN" sz="4600">
                  <a:effectLst/>
                  <a:latin typeface="Times New Roman"/>
                  <a:ea typeface="Times New Roman"/>
                </a:endParaRPr>
              </a:p>
              <a:p>
                <a:endParaRPr lang="vi-VN"/>
              </a:p>
            </p:txBody>
          </p:sp>
        </mc:Choice>
        <mc:Fallback xmlns="">
          <p:sp>
            <p:nvSpPr>
              <p:cNvPr id="3" name="Chỗ dành sẵn cho Nội dung 2"/>
              <p:cNvSpPr>
                <a:spLocks noGrp="1" noRot="1" noChangeAspect="1" noMove="1" noResize="1" noEditPoints="1" noAdjustHandles="1" noChangeArrowheads="1" noChangeShapeType="1" noTextEdit="1"/>
              </p:cNvSpPr>
              <p:nvPr>
                <p:ph idx="1"/>
              </p:nvPr>
            </p:nvSpPr>
            <p:spPr>
              <a:xfrm>
                <a:off x="624840" y="121920"/>
                <a:ext cx="11369040" cy="2270760"/>
              </a:xfrm>
              <a:blipFill rotWithShape="1">
                <a:blip r:embed="rId2"/>
                <a:stretch>
                  <a:fillRect l="-1394" t="-4826" r="-751" b="-7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ình chữ nhật 4"/>
              <p:cNvSpPr/>
              <p:nvPr/>
            </p:nvSpPr>
            <p:spPr>
              <a:xfrm>
                <a:off x="563880" y="2823193"/>
                <a:ext cx="11338560" cy="1378839"/>
              </a:xfrm>
              <a:prstGeom prst="rect">
                <a:avLst/>
              </a:prstGeom>
            </p:spPr>
            <p:txBody>
              <a:bodyPr wrap="square">
                <a:spAutoFit/>
              </a:bodyPr>
              <a:lstStyle/>
              <a:p>
                <a:pPr lvl="0" algn="just">
                  <a:lnSpc>
                    <a:spcPct val="115000"/>
                  </a:lnSpc>
                  <a:spcAft>
                    <a:spcPts val="1000"/>
                  </a:spcAft>
                  <a:tabLst>
                    <a:tab pos="0" algn="l"/>
                    <a:tab pos="2160270" algn="l"/>
                    <a:tab pos="3599815" algn="l"/>
                    <a:tab pos="5039995" algn="l"/>
                  </a:tabLst>
                </a:pPr>
                <a:r>
                  <a:rPr lang="pt-BR" sz="3200" b="1">
                    <a:solidFill>
                      <a:srgbClr val="0000FF"/>
                    </a:solidFill>
                    <a:latin typeface="Times New Roman"/>
                    <a:ea typeface="Times New Roman"/>
                    <a:cs typeface="Times New Roman"/>
                  </a:rPr>
                  <a:t>Lời giải:</a:t>
                </a:r>
                <a:endParaRPr lang="vi-VN" sz="3200">
                  <a:solidFill>
                    <a:prstClr val="black"/>
                  </a:solidFill>
                  <a:latin typeface="Calibri"/>
                  <a:ea typeface="Times New Roman"/>
                  <a:cs typeface="Times New Roman"/>
                </a:endParaRPr>
              </a:p>
              <a:p>
                <a:pPr>
                  <a:lnSpc>
                    <a:spcPct val="115000"/>
                  </a:lnSpc>
                  <a:spcBef>
                    <a:spcPts val="240"/>
                  </a:spcBef>
                  <a:spcAft>
                    <a:spcPts val="240"/>
                  </a:spcAft>
                </a:pPr>
                <a:r>
                  <a:rPr lang="en-US" sz="3200" smtClean="0">
                    <a:latin typeface="Times New Roman"/>
                    <a:ea typeface="Calibri"/>
                    <a:cs typeface="Times New Roman"/>
                  </a:rPr>
                  <a:t>Do </a:t>
                </a:r>
                <a:r>
                  <a:rPr lang="en-US" sz="3200">
                    <a:latin typeface="Times New Roman"/>
                    <a:ea typeface="Calibri"/>
                    <a:cs typeface="Times New Roman"/>
                  </a:rPr>
                  <a:t>mọi biến cố A đều có tính chất </a:t>
                </a:r>
                <a14:m>
                  <m:oMath xmlns:m="http://schemas.openxmlformats.org/officeDocument/2006/math">
                    <m:r>
                      <a:rPr lang="en-US" sz="3200" i="1">
                        <a:effectLst/>
                        <a:latin typeface="Cambria Math"/>
                        <a:ea typeface="Calibri"/>
                        <a:cs typeface="Times New Roman"/>
                      </a:rPr>
                      <m:t>0</m:t>
                    </m:r>
                    <m:r>
                      <a:rPr lang="en-US" sz="3200" i="1">
                        <a:effectLst/>
                        <a:latin typeface="Cambria Math"/>
                        <a:ea typeface="Calibri"/>
                        <a:cs typeface="Times New Roman"/>
                      </a:rPr>
                      <m:t>≤</m:t>
                    </m:r>
                    <m:r>
                      <a:rPr lang="en-US" sz="3200" i="1">
                        <a:effectLst/>
                        <a:latin typeface="Cambria Math"/>
                        <a:ea typeface="Calibri"/>
                        <a:cs typeface="Times New Roman"/>
                      </a:rPr>
                      <m:t>𝑃</m:t>
                    </m:r>
                    <m:r>
                      <a:rPr lang="en-US" sz="3200" i="1">
                        <a:effectLst/>
                        <a:latin typeface="Cambria Math"/>
                        <a:ea typeface="Calibri"/>
                        <a:cs typeface="Times New Roman"/>
                      </a:rPr>
                      <m:t>(</m:t>
                    </m:r>
                    <m:r>
                      <a:rPr lang="en-US" sz="3200" i="1">
                        <a:effectLst/>
                        <a:latin typeface="Cambria Math"/>
                        <a:ea typeface="Calibri"/>
                        <a:cs typeface="Times New Roman"/>
                      </a:rPr>
                      <m:t>𝐴</m:t>
                    </m:r>
                    <m:r>
                      <a:rPr lang="en-US" sz="3200" i="1">
                        <a:effectLst/>
                        <a:latin typeface="Cambria Math"/>
                        <a:ea typeface="Calibri"/>
                        <a:cs typeface="Times New Roman"/>
                      </a:rPr>
                      <m:t>)≤</m:t>
                    </m:r>
                    <m:r>
                      <a:rPr lang="en-US" sz="3200" i="1">
                        <a:effectLst/>
                        <a:latin typeface="Cambria Math"/>
                        <a:ea typeface="Calibri"/>
                        <a:cs typeface="Times New Roman"/>
                      </a:rPr>
                      <m:t>1</m:t>
                    </m:r>
                    <m:r>
                      <a:rPr lang="en-US" sz="3200" i="1">
                        <a:effectLst/>
                        <a:latin typeface="Cambria Math"/>
                        <a:ea typeface="Calibri"/>
                        <a:cs typeface="Times New Roman"/>
                      </a:rPr>
                      <m:t>.</m:t>
                    </m:r>
                  </m:oMath>
                </a14:m>
                <a:endParaRPr lang="vi-VN" sz="3200">
                  <a:effectLst/>
                  <a:latin typeface="Calibri"/>
                  <a:ea typeface="Calibri"/>
                  <a:cs typeface="Times New Roman"/>
                </a:endParaRPr>
              </a:p>
            </p:txBody>
          </p:sp>
        </mc:Choice>
        <mc:Fallback xmlns="">
          <p:sp>
            <p:nvSpPr>
              <p:cNvPr id="5" name="Hình chữ nhật 4"/>
              <p:cNvSpPr>
                <a:spLocks noRot="1" noChangeAspect="1" noMove="1" noResize="1" noEditPoints="1" noAdjustHandles="1" noChangeArrowheads="1" noChangeShapeType="1" noTextEdit="1"/>
              </p:cNvSpPr>
              <p:nvPr/>
            </p:nvSpPr>
            <p:spPr>
              <a:xfrm>
                <a:off x="563880" y="2823193"/>
                <a:ext cx="11338560" cy="1378839"/>
              </a:xfrm>
              <a:prstGeom prst="rect">
                <a:avLst/>
              </a:prstGeom>
              <a:blipFill rotWithShape="1">
                <a:blip r:embed="rId3"/>
                <a:stretch>
                  <a:fillRect l="-1398" t="-3982" b="-10177"/>
                </a:stretch>
              </a:blipFill>
            </p:spPr>
            <p:txBody>
              <a:bodyPr/>
              <a:lstStyle/>
              <a:p>
                <a:r>
                  <a:rPr lang="en-US">
                    <a:noFill/>
                  </a:rPr>
                  <a:t> </a:t>
                </a:r>
              </a:p>
            </p:txBody>
          </p:sp>
        </mc:Fallback>
      </mc:AlternateContent>
      <p:sp>
        <p:nvSpPr>
          <p:cNvPr id="4" name="Oval 3"/>
          <p:cNvSpPr/>
          <p:nvPr/>
        </p:nvSpPr>
        <p:spPr>
          <a:xfrm>
            <a:off x="6819173" y="183751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9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hỗ dành sẵn cho Nội dung 2"/>
              <p:cNvSpPr>
                <a:spLocks noGrp="1"/>
              </p:cNvSpPr>
              <p:nvPr>
                <p:ph idx="1"/>
              </p:nvPr>
            </p:nvSpPr>
            <p:spPr>
              <a:xfrm>
                <a:off x="792480" y="356616"/>
                <a:ext cx="10515600" cy="2798064"/>
              </a:xfrm>
            </p:spPr>
            <p:txBody>
              <a:bodyPr>
                <a:noAutofit/>
              </a:bodyPr>
              <a:lstStyle/>
              <a:p>
                <a:pPr marL="0" marR="0" indent="0">
                  <a:lnSpc>
                    <a:spcPct val="115000"/>
                  </a:lnSpc>
                  <a:spcBef>
                    <a:spcPts val="0"/>
                  </a:spcBef>
                  <a:spcAft>
                    <a:spcPts val="1000"/>
                  </a:spcAft>
                  <a:buNone/>
                </a:pPr>
                <a:r>
                  <a:rPr lang="en-US" sz="3200" b="1">
                    <a:solidFill>
                      <a:srgbClr val="0000FF"/>
                    </a:solidFill>
                    <a:latin typeface="Times New Roman" panose="02020603050405020304" pitchFamily="18" charset="0"/>
                    <a:ea typeface="Times New Roman" panose="02020603050405020304" pitchFamily="18" charset="0"/>
                  </a:rPr>
                  <a:t>Câu 2.  </a:t>
                </a:r>
                <a:r>
                  <a:rPr lang="en-US" sz="3200">
                    <a:effectLst/>
                    <a:latin typeface="Times New Roman"/>
                    <a:ea typeface="Calibri"/>
                    <a:cs typeface="Times New Roman"/>
                  </a:rPr>
                  <a:t>Xét phép thử ngẫu nhiên với không gian mẫu </a:t>
                </a:r>
                <a14:m>
                  <m:oMath xmlns:m="http://schemas.openxmlformats.org/officeDocument/2006/math">
                    <m:r>
                      <a:rPr lang="en-US" sz="3200" i="1">
                        <a:effectLst/>
                        <a:latin typeface="Cambria Math"/>
                        <a:ea typeface="Calibri"/>
                        <a:cs typeface="Times New Roman"/>
                      </a:rPr>
                      <m:t>𝛺</m:t>
                    </m:r>
                  </m:oMath>
                </a14:m>
                <a:r>
                  <a:rPr lang="en-US" sz="3200">
                    <a:effectLst/>
                    <a:latin typeface="Times New Roman"/>
                    <a:ea typeface="Calibri"/>
                    <a:cs typeface="Times New Roman"/>
                  </a:rPr>
                  <a:t> có hai biến cố A và B xung khắc. Mệnh đề nào sau đây là đúng:</a:t>
                </a:r>
                <a:endParaRPr lang="vi-VN" sz="3200">
                  <a:effectLst/>
                  <a:latin typeface="Calibri"/>
                  <a:ea typeface="Calibri"/>
                  <a:cs typeface="Times New Roman"/>
                </a:endParaRPr>
              </a:p>
              <a:p>
                <a:pPr marL="0" marR="0" indent="0">
                  <a:lnSpc>
                    <a:spcPct val="115000"/>
                  </a:lnSpc>
                  <a:spcBef>
                    <a:spcPts val="240"/>
                  </a:spcBef>
                  <a:spcAft>
                    <a:spcPts val="240"/>
                  </a:spcAft>
                  <a:buNone/>
                </a:pPr>
                <a:r>
                  <a:rPr lang="pt-BR" sz="3200" b="1">
                    <a:solidFill>
                      <a:srgbClr val="0000FF"/>
                    </a:solidFill>
                    <a:latin typeface="Times New Roman" panose="02020603050405020304" pitchFamily="18" charset="0"/>
                    <a:ea typeface="Times New Roman" panose="02020603050405020304" pitchFamily="18" charset="0"/>
                  </a:rPr>
                  <a:t>A.</a:t>
                </a:r>
                <a:r>
                  <a:rPr lang="en-US" sz="3200" b="1">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a:ea typeface="Calibri"/>
                        <a:cs typeface="Times New Roman"/>
                      </a:rPr>
                      <m:t>𝑃</m:t>
                    </m:r>
                    <m:r>
                      <a:rPr lang="en-US" sz="3200" i="1">
                        <a:effectLst/>
                        <a:latin typeface="Cambria Math"/>
                        <a:ea typeface="Calibri"/>
                        <a:cs typeface="Times New Roman"/>
                      </a:rPr>
                      <m:t>(</m:t>
                    </m:r>
                    <m:r>
                      <a:rPr lang="en-US" sz="3200" i="1">
                        <a:effectLst/>
                        <a:latin typeface="Cambria Math"/>
                        <a:ea typeface="Calibri"/>
                        <a:cs typeface="Times New Roman"/>
                      </a:rPr>
                      <m:t>𝐴</m:t>
                    </m:r>
                    <m:r>
                      <a:rPr lang="en-US" sz="3200" i="1">
                        <a:effectLst/>
                        <a:latin typeface="Cambria Math"/>
                        <a:ea typeface="Calibri"/>
                        <a:cs typeface="Cambria Math"/>
                      </a:rPr>
                      <m:t>∪</m:t>
                    </m:r>
                    <m:r>
                      <a:rPr lang="en-US" sz="3200" i="1">
                        <a:effectLst/>
                        <a:latin typeface="Cambria Math"/>
                        <a:ea typeface="Calibri"/>
                        <a:cs typeface="Times New Roman"/>
                      </a:rPr>
                      <m:t>𝐵</m:t>
                    </m:r>
                    <m:r>
                      <a:rPr lang="en-US" sz="3200" i="1">
                        <a:effectLst/>
                        <a:latin typeface="Cambria Math"/>
                        <a:ea typeface="Calibri"/>
                        <a:cs typeface="Times New Roman"/>
                      </a:rPr>
                      <m:t>)=</m:t>
                    </m:r>
                    <m:r>
                      <a:rPr lang="en-US" sz="3200" i="1">
                        <a:effectLst/>
                        <a:latin typeface="Cambria Math"/>
                        <a:ea typeface="Calibri"/>
                        <a:cs typeface="Times New Roman"/>
                      </a:rPr>
                      <m:t>𝑃</m:t>
                    </m:r>
                    <m:r>
                      <a:rPr lang="en-US" sz="3200" i="1">
                        <a:effectLst/>
                        <a:latin typeface="Cambria Math"/>
                        <a:ea typeface="Calibri"/>
                        <a:cs typeface="Times New Roman"/>
                      </a:rPr>
                      <m:t>(</m:t>
                    </m:r>
                    <m:r>
                      <a:rPr lang="en-US" sz="3200" i="1">
                        <a:effectLst/>
                        <a:latin typeface="Cambria Math"/>
                        <a:ea typeface="Calibri"/>
                        <a:cs typeface="Times New Roman"/>
                      </a:rPr>
                      <m:t>𝐴</m:t>
                    </m:r>
                    <m:r>
                      <a:rPr lang="en-US" sz="3200" i="1">
                        <a:effectLst/>
                        <a:latin typeface="Cambria Math"/>
                        <a:ea typeface="Calibri"/>
                        <a:cs typeface="Times New Roman"/>
                      </a:rPr>
                      <m:t>)+</m:t>
                    </m:r>
                    <m:r>
                      <a:rPr lang="en-US" sz="3200" i="1">
                        <a:effectLst/>
                        <a:latin typeface="Cambria Math"/>
                        <a:ea typeface="Calibri"/>
                        <a:cs typeface="Times New Roman"/>
                      </a:rPr>
                      <m:t>𝑃</m:t>
                    </m:r>
                    <m:r>
                      <a:rPr lang="en-US" sz="3200" i="1">
                        <a:effectLst/>
                        <a:latin typeface="Cambria Math"/>
                        <a:ea typeface="Calibri"/>
                        <a:cs typeface="Times New Roman"/>
                      </a:rPr>
                      <m:t>(</m:t>
                    </m:r>
                    <m:r>
                      <a:rPr lang="en-US" sz="3200" i="1">
                        <a:effectLst/>
                        <a:latin typeface="Cambria Math"/>
                        <a:ea typeface="Calibri"/>
                        <a:cs typeface="Times New Roman"/>
                      </a:rPr>
                      <m:t>𝐵</m:t>
                    </m:r>
                    <m:r>
                      <a:rPr lang="en-US" sz="3200" i="1">
                        <a:effectLst/>
                        <a:latin typeface="Cambria Math"/>
                        <a:ea typeface="Calibri"/>
                        <a:cs typeface="Times New Roman"/>
                      </a:rPr>
                      <m:t>)</m:t>
                    </m:r>
                  </m:oMath>
                </a14:m>
                <a:r>
                  <a:rPr lang="en-US" sz="3200">
                    <a:effectLst/>
                    <a:latin typeface="Times New Roman"/>
                    <a:ea typeface="Calibri"/>
                    <a:cs typeface="Times New Roman"/>
                  </a:rPr>
                  <a:t>               </a:t>
                </a:r>
                <a:r>
                  <a:rPr lang="pt-BR" sz="3200" b="1">
                    <a:solidFill>
                      <a:srgbClr val="0000FF"/>
                    </a:solidFill>
                    <a:latin typeface="Times New Roman" panose="02020603050405020304" pitchFamily="18" charset="0"/>
                    <a:ea typeface="Times New Roman" panose="02020603050405020304" pitchFamily="18" charset="0"/>
                  </a:rPr>
                  <a:t>B.</a:t>
                </a:r>
                <a:r>
                  <a:rPr lang="pt-BR" sz="3200">
                    <a:effectLst/>
                    <a:latin typeface="Times New Roman"/>
                    <a:ea typeface="Calibri"/>
                    <a:cs typeface="Times New Roman"/>
                  </a:rPr>
                  <a:t> </a:t>
                </a:r>
                <a14:m>
                  <m:oMath xmlns:m="http://schemas.openxmlformats.org/officeDocument/2006/math">
                    <m:r>
                      <a:rPr lang="en-US" sz="3200" i="1">
                        <a:effectLst/>
                        <a:latin typeface="Cambria Math"/>
                        <a:ea typeface="Calibri"/>
                        <a:cs typeface="Times New Roman"/>
                      </a:rPr>
                      <m:t>𝑃</m:t>
                    </m:r>
                    <m:r>
                      <a:rPr lang="en-US" sz="3200" i="1">
                        <a:effectLst/>
                        <a:latin typeface="Cambria Math"/>
                        <a:ea typeface="Calibri"/>
                        <a:cs typeface="Times New Roman"/>
                      </a:rPr>
                      <m:t>(</m:t>
                    </m:r>
                    <m:r>
                      <a:rPr lang="en-US" sz="3200" i="1">
                        <a:effectLst/>
                        <a:latin typeface="Cambria Math"/>
                        <a:ea typeface="Calibri"/>
                        <a:cs typeface="Times New Roman"/>
                      </a:rPr>
                      <m:t>𝐴</m:t>
                    </m:r>
                    <m:r>
                      <a:rPr lang="en-US" sz="3200" i="1">
                        <a:effectLst/>
                        <a:latin typeface="Cambria Math"/>
                        <a:ea typeface="Calibri"/>
                        <a:cs typeface="Times New Roman"/>
                      </a:rPr>
                      <m:t>)=</m:t>
                    </m:r>
                    <m:r>
                      <a:rPr lang="en-US" sz="3200" i="1">
                        <a:effectLst/>
                        <a:latin typeface="Cambria Math"/>
                        <a:ea typeface="Calibri"/>
                        <a:cs typeface="Times New Roman"/>
                      </a:rPr>
                      <m:t>1</m:t>
                    </m:r>
                    <m:r>
                      <a:rPr lang="en-US" sz="3200" i="1">
                        <a:effectLst/>
                        <a:latin typeface="Cambria Math"/>
                        <a:ea typeface="Calibri"/>
                        <a:cs typeface="Times New Roman"/>
                      </a:rPr>
                      <m:t>−</m:t>
                    </m:r>
                    <m:r>
                      <a:rPr lang="en-US" sz="3200" i="1">
                        <a:effectLst/>
                        <a:latin typeface="Cambria Math"/>
                        <a:ea typeface="Calibri"/>
                        <a:cs typeface="Times New Roman"/>
                      </a:rPr>
                      <m:t>𝑃</m:t>
                    </m:r>
                    <m:r>
                      <a:rPr lang="en-US" sz="3200" i="1">
                        <a:effectLst/>
                        <a:latin typeface="Cambria Math"/>
                        <a:ea typeface="Calibri"/>
                        <a:cs typeface="Times New Roman"/>
                      </a:rPr>
                      <m:t>(</m:t>
                    </m:r>
                    <m:r>
                      <a:rPr lang="en-US" sz="3200" i="1">
                        <a:effectLst/>
                        <a:latin typeface="Cambria Math"/>
                        <a:ea typeface="Calibri"/>
                        <a:cs typeface="Times New Roman"/>
                      </a:rPr>
                      <m:t>𝐵</m:t>
                    </m:r>
                    <m:r>
                      <a:rPr lang="en-US" sz="3200" i="1">
                        <a:effectLst/>
                        <a:latin typeface="Cambria Math"/>
                        <a:ea typeface="Calibri"/>
                        <a:cs typeface="Times New Roman"/>
                      </a:rPr>
                      <m:t>)</m:t>
                    </m:r>
                  </m:oMath>
                </a14:m>
                <a:r>
                  <a:rPr lang="en-US" sz="3200">
                    <a:effectLst/>
                    <a:latin typeface="Times New Roman"/>
                    <a:ea typeface="Calibri"/>
                    <a:cs typeface="Times New Roman"/>
                  </a:rPr>
                  <a:t> </a:t>
                </a:r>
                <a:endParaRPr lang="vi-VN" sz="3200">
                  <a:effectLst/>
                  <a:latin typeface="Calibri"/>
                  <a:ea typeface="Calibri"/>
                  <a:cs typeface="Times New Roman"/>
                </a:endParaRPr>
              </a:p>
              <a:p>
                <a:pPr marL="0" marR="0" indent="0">
                  <a:lnSpc>
                    <a:spcPct val="115000"/>
                  </a:lnSpc>
                  <a:spcBef>
                    <a:spcPts val="240"/>
                  </a:spcBef>
                  <a:spcAft>
                    <a:spcPts val="240"/>
                  </a:spcAft>
                  <a:buNone/>
                  <a:tabLst>
                    <a:tab pos="2971800" algn="ctr"/>
                  </a:tabLst>
                </a:pPr>
                <a:r>
                  <a:rPr lang="pt-BR" sz="3200" b="1">
                    <a:solidFill>
                      <a:srgbClr val="0000FF"/>
                    </a:solidFill>
                    <a:latin typeface="Times New Roman" panose="02020603050405020304" pitchFamily="18" charset="0"/>
                    <a:ea typeface="Times New Roman" panose="02020603050405020304" pitchFamily="18" charset="0"/>
                  </a:rPr>
                  <a:t>C.</a:t>
                </a:r>
                <a:r>
                  <a:rPr lang="en-US" sz="3200" b="1">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a:ea typeface="Calibri"/>
                        <a:cs typeface="Times New Roman"/>
                      </a:rPr>
                      <m:t>𝑃</m:t>
                    </m:r>
                    <m:r>
                      <a:rPr lang="en-US" sz="3200" i="1">
                        <a:effectLst/>
                        <a:latin typeface="Cambria Math"/>
                        <a:ea typeface="Calibri"/>
                        <a:cs typeface="Times New Roman"/>
                      </a:rPr>
                      <m:t>(</m:t>
                    </m:r>
                    <m:r>
                      <a:rPr lang="en-US" sz="3200" i="1">
                        <a:effectLst/>
                        <a:latin typeface="Cambria Math"/>
                        <a:ea typeface="Calibri"/>
                        <a:cs typeface="Times New Roman"/>
                      </a:rPr>
                      <m:t>𝐴𝐵</m:t>
                    </m:r>
                    <m:r>
                      <a:rPr lang="en-US" sz="3200" i="1">
                        <a:effectLst/>
                        <a:latin typeface="Cambria Math"/>
                        <a:ea typeface="Calibri"/>
                        <a:cs typeface="Times New Roman"/>
                      </a:rPr>
                      <m:t>)=</m:t>
                    </m:r>
                    <m:r>
                      <a:rPr lang="en-US" sz="3200" i="1">
                        <a:effectLst/>
                        <a:latin typeface="Cambria Math"/>
                        <a:ea typeface="Calibri"/>
                        <a:cs typeface="Times New Roman"/>
                      </a:rPr>
                      <m:t>𝑃</m:t>
                    </m:r>
                    <m:r>
                      <a:rPr lang="en-US" sz="3200" i="1">
                        <a:effectLst/>
                        <a:latin typeface="Cambria Math"/>
                        <a:ea typeface="Calibri"/>
                        <a:cs typeface="Times New Roman"/>
                      </a:rPr>
                      <m:t>(</m:t>
                    </m:r>
                    <m:r>
                      <a:rPr lang="en-US" sz="3200" i="1">
                        <a:effectLst/>
                        <a:latin typeface="Cambria Math"/>
                        <a:ea typeface="Calibri"/>
                        <a:cs typeface="Times New Roman"/>
                      </a:rPr>
                      <m:t>𝐴</m:t>
                    </m:r>
                    <m:r>
                      <a:rPr lang="en-US" sz="3200" i="1">
                        <a:effectLst/>
                        <a:latin typeface="Cambria Math"/>
                        <a:ea typeface="Calibri"/>
                        <a:cs typeface="Times New Roman"/>
                      </a:rPr>
                      <m:t>)+</m:t>
                    </m:r>
                    <m:r>
                      <a:rPr lang="en-US" sz="3200" i="1">
                        <a:effectLst/>
                        <a:latin typeface="Cambria Math"/>
                        <a:ea typeface="Calibri"/>
                        <a:cs typeface="Times New Roman"/>
                      </a:rPr>
                      <m:t>𝑃</m:t>
                    </m:r>
                    <m:r>
                      <a:rPr lang="en-US" sz="3200" i="1">
                        <a:effectLst/>
                        <a:latin typeface="Cambria Math"/>
                        <a:ea typeface="Calibri"/>
                        <a:cs typeface="Times New Roman"/>
                      </a:rPr>
                      <m:t>(</m:t>
                    </m:r>
                    <m:r>
                      <a:rPr lang="en-US" sz="3200" i="1">
                        <a:effectLst/>
                        <a:latin typeface="Cambria Math"/>
                        <a:ea typeface="Calibri"/>
                        <a:cs typeface="Times New Roman"/>
                      </a:rPr>
                      <m:t>𝐵</m:t>
                    </m:r>
                    <m:r>
                      <a:rPr lang="en-US" sz="3200" i="1">
                        <a:effectLst/>
                        <a:latin typeface="Cambria Math"/>
                        <a:ea typeface="Calibri"/>
                        <a:cs typeface="Times New Roman"/>
                      </a:rPr>
                      <m:t>)</m:t>
                    </m:r>
                  </m:oMath>
                </a14:m>
                <a:r>
                  <a:rPr lang="en-US" sz="3200">
                    <a:effectLst/>
                    <a:latin typeface="Times New Roman"/>
                    <a:ea typeface="Calibri"/>
                    <a:cs typeface="Times New Roman"/>
                  </a:rPr>
                  <a:t>  	          </a:t>
                </a:r>
                <a:r>
                  <a:rPr lang="pt-BR" sz="3200" b="1">
                    <a:solidFill>
                      <a:srgbClr val="0000FF"/>
                    </a:solidFill>
                    <a:latin typeface="Times New Roman" panose="02020603050405020304" pitchFamily="18" charset="0"/>
                    <a:ea typeface="Times New Roman" panose="02020603050405020304" pitchFamily="18" charset="0"/>
                  </a:rPr>
                  <a:t>D.</a:t>
                </a:r>
                <a:r>
                  <a:rPr lang="en-US" sz="3200">
                    <a:effectLst/>
                    <a:latin typeface="Times New Roman"/>
                    <a:ea typeface="Calibri"/>
                    <a:cs typeface="Times New Roman"/>
                  </a:rPr>
                  <a:t>  </a:t>
                </a:r>
                <a14:m>
                  <m:oMath xmlns:m="http://schemas.openxmlformats.org/officeDocument/2006/math">
                    <m:r>
                      <a:rPr lang="en-US" sz="3200" i="1">
                        <a:effectLst/>
                        <a:latin typeface="Cambria Math"/>
                        <a:ea typeface="Calibri"/>
                        <a:cs typeface="Times New Roman"/>
                      </a:rPr>
                      <m:t>𝐴</m:t>
                    </m:r>
                    <m:r>
                      <a:rPr lang="en-US" sz="3200" i="1">
                        <a:effectLst/>
                        <a:latin typeface="Cambria Math"/>
                        <a:ea typeface="Calibri"/>
                        <a:cs typeface="Times New Roman"/>
                      </a:rPr>
                      <m:t>∩</m:t>
                    </m:r>
                    <m:r>
                      <a:rPr lang="en-US" sz="3200" i="1">
                        <a:effectLst/>
                        <a:latin typeface="Cambria Math"/>
                        <a:ea typeface="Calibri"/>
                        <a:cs typeface="Times New Roman"/>
                      </a:rPr>
                      <m:t>𝐵</m:t>
                    </m:r>
                    <m:r>
                      <a:rPr lang="en-US" sz="3200" i="1">
                        <a:effectLst/>
                        <a:latin typeface="Cambria Math"/>
                        <a:ea typeface="Calibri"/>
                        <a:cs typeface="Times New Roman"/>
                      </a:rPr>
                      <m:t>=</m:t>
                    </m:r>
                    <m:r>
                      <a:rPr lang="en-US" sz="3200" i="1">
                        <a:effectLst/>
                        <a:latin typeface="Cambria Math"/>
                        <a:ea typeface="Calibri"/>
                        <a:cs typeface="Times New Roman"/>
                      </a:rPr>
                      <m:t>𝛺</m:t>
                    </m:r>
                  </m:oMath>
                </a14:m>
                <a:r>
                  <a:rPr lang="en-US" sz="3200">
                    <a:effectLst/>
                    <a:latin typeface="Times New Roman"/>
                    <a:ea typeface="Calibri"/>
                    <a:cs typeface="Times New Roman"/>
                  </a:rPr>
                  <a:t> </a:t>
                </a:r>
                <a:endParaRPr lang="vi-VN" sz="3200">
                  <a:effectLst/>
                  <a:latin typeface="Calibri"/>
                  <a:ea typeface="Calibri"/>
                  <a:cs typeface="Times New Roman"/>
                </a:endParaRPr>
              </a:p>
            </p:txBody>
          </p:sp>
        </mc:Choice>
        <mc:Fallback xmlns="">
          <p:sp>
            <p:nvSpPr>
              <p:cNvPr id="3" name="Chỗ dành sẵn cho Nội dung 2"/>
              <p:cNvSpPr>
                <a:spLocks noGrp="1" noRot="1" noChangeAspect="1" noMove="1" noResize="1" noEditPoints="1" noAdjustHandles="1" noChangeArrowheads="1" noChangeShapeType="1" noTextEdit="1"/>
              </p:cNvSpPr>
              <p:nvPr>
                <p:ph idx="1"/>
              </p:nvPr>
            </p:nvSpPr>
            <p:spPr>
              <a:xfrm>
                <a:off x="792480" y="356616"/>
                <a:ext cx="10515600" cy="2798064"/>
              </a:xfrm>
              <a:blipFill rotWithShape="1">
                <a:blip r:embed="rId2"/>
                <a:stretch>
                  <a:fillRect l="-1449" t="-1961" r="-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Hình chữ nhật 1"/>
              <p:cNvSpPr/>
              <p:nvPr/>
            </p:nvSpPr>
            <p:spPr>
              <a:xfrm>
                <a:off x="777240" y="3172038"/>
                <a:ext cx="10988040" cy="1791260"/>
              </a:xfrm>
              <a:prstGeom prst="rect">
                <a:avLst/>
              </a:prstGeom>
            </p:spPr>
            <p:txBody>
              <a:bodyPr wrap="square">
                <a:spAutoFit/>
              </a:bodyPr>
              <a:lstStyle/>
              <a:p>
                <a:pPr algn="just">
                  <a:lnSpc>
                    <a:spcPct val="115000"/>
                  </a:lnSpc>
                  <a:tabLst>
                    <a:tab pos="0" algn="l"/>
                    <a:tab pos="2160270" algn="l"/>
                    <a:tab pos="3599815" algn="l"/>
                    <a:tab pos="5039995" algn="l"/>
                  </a:tabLst>
                </a:pPr>
                <a:r>
                  <a:rPr lang="pt-BR" sz="3200" b="1">
                    <a:solidFill>
                      <a:srgbClr val="0000FF"/>
                    </a:solidFill>
                    <a:latin typeface="Times New Roman" panose="02020603050405020304" pitchFamily="18" charset="0"/>
                    <a:ea typeface="Times New Roman" panose="02020603050405020304" pitchFamily="18" charset="0"/>
                  </a:rPr>
                  <a:t>Lời giải:</a:t>
                </a:r>
                <a:endParaRPr lang="vi-VN" sz="3200" b="1">
                  <a:solidFill>
                    <a:srgbClr val="0000FF"/>
                  </a:solidFill>
                  <a:latin typeface="Times New Roman" panose="02020603050405020304" pitchFamily="18" charset="0"/>
                  <a:ea typeface="Times New Roman" panose="02020603050405020304" pitchFamily="18" charset="0"/>
                </a:endParaRPr>
              </a:p>
              <a:p>
                <a:pPr>
                  <a:lnSpc>
                    <a:spcPct val="115000"/>
                  </a:lnSpc>
                  <a:tabLst>
                    <a:tab pos="2971800" algn="ctr"/>
                  </a:tabLst>
                </a:pPr>
                <a:r>
                  <a:rPr lang="en-US" sz="3200" smtClean="0">
                    <a:effectLst/>
                    <a:latin typeface="Times New Roman"/>
                    <a:ea typeface="Calibri"/>
                    <a:cs typeface="Times New Roman"/>
                  </a:rPr>
                  <a:t>Do </a:t>
                </a:r>
                <a:r>
                  <a:rPr lang="en-US" sz="3200">
                    <a:effectLst/>
                    <a:latin typeface="Times New Roman"/>
                    <a:ea typeface="Calibri"/>
                    <a:cs typeface="Times New Roman"/>
                  </a:rPr>
                  <a:t>A và B xung khắc tức là: </a:t>
                </a:r>
                <a:endParaRPr lang="en-US" sz="3200" i="1" smtClean="0">
                  <a:effectLst/>
                  <a:latin typeface="Cambria Math"/>
                  <a:ea typeface="Calibri"/>
                  <a:cs typeface="Times New Roman"/>
                </a:endParaRPr>
              </a:p>
              <a:p>
                <a:pPr>
                  <a:lnSpc>
                    <a:spcPct val="115000"/>
                  </a:lnSpc>
                  <a:tabLst>
                    <a:tab pos="2971800" algn="ctr"/>
                  </a:tabLst>
                </a:pPr>
                <a14:m>
                  <m:oMath xmlns:m="http://schemas.openxmlformats.org/officeDocument/2006/math">
                    <m:r>
                      <a:rPr lang="en-US" sz="3200" i="1">
                        <a:effectLst/>
                        <a:latin typeface="Cambria Math"/>
                        <a:ea typeface="Calibri"/>
                        <a:cs typeface="Times New Roman"/>
                      </a:rPr>
                      <m:t>𝐴</m:t>
                    </m:r>
                    <m:r>
                      <a:rPr lang="en-US" sz="3200" i="1">
                        <a:effectLst/>
                        <a:latin typeface="Cambria Math"/>
                        <a:ea typeface="Calibri"/>
                        <a:cs typeface="Times New Roman"/>
                      </a:rPr>
                      <m:t>∩</m:t>
                    </m:r>
                    <m:r>
                      <a:rPr lang="en-US" sz="3200" i="1">
                        <a:effectLst/>
                        <a:latin typeface="Cambria Math"/>
                        <a:ea typeface="Calibri"/>
                        <a:cs typeface="Times New Roman"/>
                      </a:rPr>
                      <m:t>𝐵</m:t>
                    </m:r>
                    <m:r>
                      <a:rPr lang="en-US" sz="3200" i="1">
                        <a:effectLst/>
                        <a:latin typeface="Cambria Math"/>
                        <a:ea typeface="Calibri"/>
                        <a:cs typeface="Times New Roman"/>
                      </a:rPr>
                      <m:t>=</m:t>
                    </m:r>
                    <m:r>
                      <a:rPr lang="en-US" sz="3200" i="1">
                        <a:effectLst/>
                        <a:latin typeface="Cambria Math"/>
                        <a:ea typeface="Calibri"/>
                        <a:cs typeface="Times New Roman"/>
                      </a:rPr>
                      <m:t>𝜙</m:t>
                    </m:r>
                    <m:r>
                      <a:rPr lang="en-US" sz="3200" i="1">
                        <a:effectLst/>
                        <a:latin typeface="Cambria Math"/>
                        <a:ea typeface="Calibri"/>
                        <a:cs typeface="Cambria Math"/>
                      </a:rPr>
                      <m:t>⇒</m:t>
                    </m:r>
                    <m:r>
                      <a:rPr lang="en-US" sz="3200" i="1">
                        <a:effectLst/>
                        <a:latin typeface="Cambria Math"/>
                        <a:ea typeface="Calibri"/>
                        <a:cs typeface="Times New Roman"/>
                      </a:rPr>
                      <m:t>𝑃</m:t>
                    </m:r>
                    <m:r>
                      <a:rPr lang="en-US" sz="3200" i="1">
                        <a:effectLst/>
                        <a:latin typeface="Cambria Math"/>
                        <a:ea typeface="Calibri"/>
                        <a:cs typeface="Times New Roman"/>
                      </a:rPr>
                      <m:t>(</m:t>
                    </m:r>
                    <m:r>
                      <a:rPr lang="en-US" sz="3200" i="1">
                        <a:effectLst/>
                        <a:latin typeface="Cambria Math"/>
                        <a:ea typeface="Calibri"/>
                        <a:cs typeface="Times New Roman"/>
                      </a:rPr>
                      <m:t>𝐴</m:t>
                    </m:r>
                    <m:r>
                      <a:rPr lang="en-US" sz="3200" i="1">
                        <a:effectLst/>
                        <a:latin typeface="Cambria Math"/>
                        <a:ea typeface="Calibri"/>
                        <a:cs typeface="Cambria Math"/>
                      </a:rPr>
                      <m:t>∪</m:t>
                    </m:r>
                    <m:r>
                      <a:rPr lang="en-US" sz="3200" i="1">
                        <a:effectLst/>
                        <a:latin typeface="Cambria Math"/>
                        <a:ea typeface="Calibri"/>
                        <a:cs typeface="Times New Roman"/>
                      </a:rPr>
                      <m:t>𝐵</m:t>
                    </m:r>
                    <m:r>
                      <a:rPr lang="en-US" sz="3200" i="1">
                        <a:effectLst/>
                        <a:latin typeface="Cambria Math"/>
                        <a:ea typeface="Calibri"/>
                        <a:cs typeface="Times New Roman"/>
                      </a:rPr>
                      <m:t>)=</m:t>
                    </m:r>
                    <m:r>
                      <a:rPr lang="en-US" sz="3200" i="1">
                        <a:effectLst/>
                        <a:latin typeface="Cambria Math"/>
                        <a:ea typeface="Calibri"/>
                        <a:cs typeface="Times New Roman"/>
                      </a:rPr>
                      <m:t>𝑃</m:t>
                    </m:r>
                    <m:r>
                      <a:rPr lang="en-US" sz="3200" i="1">
                        <a:effectLst/>
                        <a:latin typeface="Cambria Math"/>
                        <a:ea typeface="Calibri"/>
                        <a:cs typeface="Times New Roman"/>
                      </a:rPr>
                      <m:t>(</m:t>
                    </m:r>
                    <m:r>
                      <a:rPr lang="en-US" sz="3200" i="1">
                        <a:effectLst/>
                        <a:latin typeface="Cambria Math"/>
                        <a:ea typeface="Calibri"/>
                        <a:cs typeface="Times New Roman"/>
                      </a:rPr>
                      <m:t>𝐴</m:t>
                    </m:r>
                    <m:r>
                      <a:rPr lang="en-US" sz="3200" i="1">
                        <a:effectLst/>
                        <a:latin typeface="Cambria Math"/>
                        <a:ea typeface="Calibri"/>
                        <a:cs typeface="Times New Roman"/>
                      </a:rPr>
                      <m:t>)+</m:t>
                    </m:r>
                    <m:r>
                      <a:rPr lang="en-US" sz="3200" i="1">
                        <a:effectLst/>
                        <a:latin typeface="Cambria Math"/>
                        <a:ea typeface="Calibri"/>
                        <a:cs typeface="Times New Roman"/>
                      </a:rPr>
                      <m:t>𝑃</m:t>
                    </m:r>
                    <m:r>
                      <a:rPr lang="en-US" sz="3200" i="1">
                        <a:effectLst/>
                        <a:latin typeface="Cambria Math"/>
                        <a:ea typeface="Calibri"/>
                        <a:cs typeface="Times New Roman"/>
                      </a:rPr>
                      <m:t>(</m:t>
                    </m:r>
                    <m:r>
                      <a:rPr lang="en-US" sz="3200" i="1">
                        <a:effectLst/>
                        <a:latin typeface="Cambria Math"/>
                        <a:ea typeface="Calibri"/>
                        <a:cs typeface="Times New Roman"/>
                      </a:rPr>
                      <m:t>𝐵</m:t>
                    </m:r>
                    <m:r>
                      <a:rPr lang="en-US" sz="3200" i="1">
                        <a:effectLst/>
                        <a:latin typeface="Cambria Math"/>
                        <a:ea typeface="Calibri"/>
                        <a:cs typeface="Times New Roman"/>
                      </a:rPr>
                      <m:t>)</m:t>
                    </m:r>
                  </m:oMath>
                </a14:m>
                <a:r>
                  <a:rPr lang="en-US" sz="3200">
                    <a:effectLst/>
                    <a:latin typeface="Times New Roman"/>
                    <a:ea typeface="Calibri"/>
                    <a:cs typeface="Times New Roman"/>
                  </a:rPr>
                  <a:t>. Vậy A. đúng</a:t>
                </a:r>
                <a:endParaRPr lang="vi-VN" sz="3200">
                  <a:effectLst/>
                  <a:latin typeface="Calibri"/>
                  <a:ea typeface="Calibri"/>
                  <a:cs typeface="Times New Roman"/>
                </a:endParaRPr>
              </a:p>
            </p:txBody>
          </p:sp>
        </mc:Choice>
        <mc:Fallback xmlns="">
          <p:sp>
            <p:nvSpPr>
              <p:cNvPr id="2" name="Hình chữ nhật 1"/>
              <p:cNvSpPr>
                <a:spLocks noRot="1" noChangeAspect="1" noMove="1" noResize="1" noEditPoints="1" noAdjustHandles="1" noChangeArrowheads="1" noChangeShapeType="1" noTextEdit="1"/>
              </p:cNvSpPr>
              <p:nvPr/>
            </p:nvSpPr>
            <p:spPr>
              <a:xfrm>
                <a:off x="777240" y="3172038"/>
                <a:ext cx="10988040" cy="1791260"/>
              </a:xfrm>
              <a:prstGeom prst="rect">
                <a:avLst/>
              </a:prstGeom>
              <a:blipFill rotWithShape="1">
                <a:blip r:embed="rId3"/>
                <a:stretch>
                  <a:fillRect l="-1443" t="-3061" b="-7483"/>
                </a:stretch>
              </a:blipFill>
            </p:spPr>
            <p:txBody>
              <a:bodyPr/>
              <a:lstStyle/>
              <a:p>
                <a:r>
                  <a:rPr lang="en-US">
                    <a:noFill/>
                  </a:rPr>
                  <a:t> </a:t>
                </a:r>
              </a:p>
            </p:txBody>
          </p:sp>
        </mc:Fallback>
      </mc:AlternateContent>
      <p:sp>
        <p:nvSpPr>
          <p:cNvPr id="4" name="Oval 3"/>
          <p:cNvSpPr/>
          <p:nvPr/>
        </p:nvSpPr>
        <p:spPr>
          <a:xfrm>
            <a:off x="906053" y="173083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Template>
  <TotalTime>1061</TotalTime>
  <Words>6445</Words>
  <PresentationFormat>Custom</PresentationFormat>
  <Paragraphs>529</Paragraphs>
  <Slides>63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 A. Lý thuyết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Câu 11: Từ một hộp chứa 11 quả cầu màu đỏ và 4 quả cầu màu xanh, lấy ngẫu nhiên đồng thời 3 quả cầu. Xác suất để lấy được 3 quả cầu màu xanh bằng             A.4/455.       B.4/165.              C. 33/91.            D. 24/455.  </vt:lpstr>
      <vt:lpstr> Câu 12: Một nhóm học sinh gồm có 4 nam và 5 nữ, chọn ngẫu nhiên ra 2 bạn. Tính xác suất để 2 bạn được chọn có 1 nam và 1 nữ. A. 4/9.   B. 5/18.   C. 5/9.   D. 7/9.   </vt:lpstr>
      <vt:lpstr> Câu 13: Một nhóm học sinh gồm có 5 nam và 5 nữ, chọn ngẫu nhiên ra 2 bạn. Tính xác suất để 2 bạn được chọn có 1 nam và 1 nữ. A. 4/9.   B. 5/18.   C. 5/9.   D. 7/9.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2019-10-01T03:04:33Z</dcterms:created>
  <dcterms:modified xsi:type="dcterms:W3CDTF">2020-02-19T06:04:51Z</dcterms:modified>
</cp:coreProperties>
</file>