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media/media1.wav" ContentType="audio/x-wav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6" r:id="rId2"/>
    <p:sldId id="303" r:id="rId3"/>
    <p:sldId id="304" r:id="rId4"/>
    <p:sldId id="305" r:id="rId5"/>
    <p:sldId id="306" r:id="rId6"/>
    <p:sldId id="307" r:id="rId7"/>
    <p:sldId id="308" r:id="rId8"/>
    <p:sldId id="284" r:id="rId9"/>
    <p:sldId id="309" r:id="rId10"/>
    <p:sldId id="310" r:id="rId11"/>
    <p:sldId id="311" r:id="rId12"/>
    <p:sldId id="288" r:id="rId13"/>
    <p:sldId id="290" r:id="rId14"/>
    <p:sldId id="312" r:id="rId15"/>
    <p:sldId id="313" r:id="rId16"/>
    <p:sldId id="314" r:id="rId17"/>
    <p:sldId id="316" r:id="rId18"/>
    <p:sldId id="292" r:id="rId19"/>
    <p:sldId id="317" r:id="rId20"/>
    <p:sldId id="27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120"/>
    <a:srgbClr val="008687"/>
    <a:srgbClr val="416238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8110" autoAdjust="0"/>
  </p:normalViewPr>
  <p:slideViewPr>
    <p:cSldViewPr snapToGrid="0">
      <p:cViewPr>
        <p:scale>
          <a:sx n="60" d="100"/>
          <a:sy n="60" d="100"/>
        </p:scale>
        <p:origin x="-246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900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4.png"/><Relationship Id="rId5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ownloads\C&#193;C%20B&#192;I%20H&#193;T%20VIDEO\Ghen%20C&#244;%20Vy-%20NIOEH%20x%20K.H&#431;NG%20x%20MIN%20x%20ERIK%20-%20WASHING%20HAND%20SONG%20-%20CORONA%20SONG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ownloads\9fb3bbd2-fafa-406a-9bd7-1873f1fa44df%20(1)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2.png"/><Relationship Id="rId18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7.gif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gif"/><Relationship Id="rId5" Type="http://schemas.openxmlformats.org/officeDocument/2006/relationships/image" Target="../media/image6.png"/><Relationship Id="rId15" Type="http://schemas.openxmlformats.org/officeDocument/2006/relationships/image" Target="../media/image18.gif"/><Relationship Id="rId23" Type="http://schemas.openxmlformats.org/officeDocument/2006/relationships/image" Target="../media/image23.png"/><Relationship Id="rId10" Type="http://schemas.openxmlformats.org/officeDocument/2006/relationships/image" Target="../media/image15.gif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4.gif"/><Relationship Id="rId14" Type="http://schemas.openxmlformats.org/officeDocument/2006/relationships/image" Target="../media/image13.gif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719865" y="2131748"/>
            <a:ext cx="2245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6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3965353" y="3270520"/>
            <a:ext cx="22454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38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3B83AB19-1A76-4A5E-A807-0EA1CA135222}"/>
              </a:ext>
            </a:extLst>
          </p:cNvPr>
          <p:cNvSpPr txBox="1"/>
          <p:nvPr/>
        </p:nvSpPr>
        <p:spPr>
          <a:xfrm>
            <a:off x="3582443" y="3736045"/>
            <a:ext cx="4985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2010600010101010101" pitchFamily="2" charset="-122"/>
                <a:cs typeface="Times New Roman" panose="02020603050405020304" pitchFamily="18" charset="0"/>
              </a:rPr>
              <a:t>HỌC VẦN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ea typeface="字魂20号-石头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HAPPY_1525159786">
            <a:hlinkClick r:id="" action="ppaction://media"/>
            <a:extLst>
              <a:ext uri="{FF2B5EF4-FFF2-40B4-BE49-F238E27FC236}">
                <a16:creationId xmlns="" xmlns:a16="http://schemas.microsoft.com/office/drawing/2014/main" id="{A753AA3C-467D-4DED-8403-F945AB1766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8653" y="-866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46866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9753600" y="232229"/>
            <a:ext cx="2438400" cy="6436559"/>
          </a:xfrm>
          <a:prstGeom prst="rect">
            <a:avLst/>
          </a:prstGeom>
        </p:spPr>
      </p:pic>
      <p:sp>
        <p:nvSpPr>
          <p:cNvPr id="13" name="云形 12">
            <a:extLst>
              <a:ext uri="{FF2B5EF4-FFF2-40B4-BE49-F238E27FC236}">
                <a16:creationId xmlns="" xmlns:a16="http://schemas.microsoft.com/office/drawing/2014/main" id="{87EF4539-6537-47A4-8079-7AAC7E71A62E}"/>
              </a:ext>
            </a:extLst>
          </p:cNvPr>
          <p:cNvSpPr/>
          <p:nvPr/>
        </p:nvSpPr>
        <p:spPr>
          <a:xfrm>
            <a:off x="10724647" y="195753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云形 6">
            <a:extLst>
              <a:ext uri="{FF2B5EF4-FFF2-40B4-BE49-F238E27FC236}">
                <a16:creationId xmlns="" xmlns:a16="http://schemas.microsoft.com/office/drawing/2014/main" id="{F8363789-BC05-45C5-89DF-5163EA602CCC}"/>
              </a:ext>
            </a:extLst>
          </p:cNvPr>
          <p:cNvSpPr/>
          <p:nvPr/>
        </p:nvSpPr>
        <p:spPr>
          <a:xfrm>
            <a:off x="29028" y="624113"/>
            <a:ext cx="4804229" cy="515257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820229" y="1001486"/>
            <a:ext cx="204651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UTM Avo" pitchFamily="18" charset="0"/>
              </a:rPr>
              <a:t>thỏ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771" y="2329542"/>
            <a:ext cx="173445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8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227" y="2322286"/>
            <a:ext cx="173445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UTM Avo" pitchFamily="18" charset="0"/>
              </a:rPr>
              <a:t>ỏ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1030" y="3846288"/>
            <a:ext cx="47751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UTM Avo" pitchFamily="18" charset="0"/>
              </a:rPr>
              <a:t>thờ</a:t>
            </a:r>
            <a:r>
              <a:rPr lang="en-US" sz="3200" dirty="0" smtClean="0">
                <a:latin typeface="UTM Avo" pitchFamily="18" charset="0"/>
              </a:rPr>
              <a:t> - o - </a:t>
            </a:r>
            <a:r>
              <a:rPr lang="en-US" sz="3200" dirty="0" err="1" smtClean="0">
                <a:latin typeface="UTM Avo" pitchFamily="18" charset="0"/>
              </a:rPr>
              <a:t>tho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hỏi</a:t>
            </a:r>
            <a:r>
              <a:rPr lang="en-US" sz="3200" dirty="0" smtClean="0">
                <a:latin typeface="UTM Avo" pitchFamily="18" charset="0"/>
              </a:rPr>
              <a:t> - </a:t>
            </a:r>
            <a:r>
              <a:rPr lang="en-US" sz="3200" dirty="0" err="1" smtClean="0">
                <a:latin typeface="UTM Avo" pitchFamily="18" charset="0"/>
              </a:rPr>
              <a:t>thỏ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9771" y="4622802"/>
            <a:ext cx="2576286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r>
              <a:rPr lang="en-US" sz="8800" dirty="0" err="1" smtClean="0">
                <a:latin typeface="UTM Avo" pitchFamily="18" charset="0"/>
              </a:rPr>
              <a:t>ỏ</a:t>
            </a:r>
            <a:endParaRPr lang="en-US" sz="8800" dirty="0">
              <a:latin typeface="UTM Avo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51788" t="22474" r="23397" b="39341"/>
          <a:stretch>
            <a:fillRect/>
          </a:stretch>
        </p:blipFill>
        <p:spPr bwMode="auto">
          <a:xfrm>
            <a:off x="531108" y="1509486"/>
            <a:ext cx="3474836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42971" y="4847771"/>
            <a:ext cx="5178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latin typeface="UTM Avo" pitchFamily="18" charset="0"/>
              </a:rPr>
              <a:t>th</a:t>
            </a:r>
            <a:r>
              <a:rPr lang="en-US" sz="5400" dirty="0" smtClean="0">
                <a:latin typeface="UTM Avo" pitchFamily="18" charset="0"/>
              </a:rPr>
              <a:t>   -  </a:t>
            </a:r>
            <a:r>
              <a:rPr lang="en-US" sz="5400" dirty="0" smtClean="0">
                <a:latin typeface="HP001 4H" pitchFamily="34" charset="0"/>
              </a:rPr>
              <a:t> </a:t>
            </a:r>
            <a:r>
              <a:rPr lang="en-US" sz="5400" dirty="0" err="1" smtClean="0">
                <a:latin typeface="HP001 4H" pitchFamily="34" charset="0"/>
              </a:rPr>
              <a:t>th</a:t>
            </a:r>
            <a:r>
              <a:rPr lang="en-US" sz="5400" dirty="0" smtClean="0">
                <a:latin typeface="HP001 4H" pitchFamily="34" charset="0"/>
              </a:rPr>
              <a:t>  </a:t>
            </a:r>
            <a:r>
              <a:rPr lang="en-US" sz="5400" dirty="0" smtClean="0">
                <a:latin typeface="UTM Avo" pitchFamily="18" charset="0"/>
              </a:rPr>
              <a:t>-  </a:t>
            </a:r>
            <a:r>
              <a:rPr lang="en-US" sz="5400" dirty="0" err="1" smtClean="0">
                <a:latin typeface="UTM Avo" pitchFamily="18" charset="0"/>
              </a:rPr>
              <a:t>Th</a:t>
            </a:r>
            <a:r>
              <a:rPr lang="en-US" sz="5400" dirty="0" smtClean="0">
                <a:latin typeface="UTM Avo" pitchFamily="18" charset="0"/>
              </a:rPr>
              <a:t>  </a:t>
            </a:r>
            <a:endParaRPr lang="en-US" sz="54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282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1059542"/>
            <a:ext cx="4524833" cy="5798447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=""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4635862" y="729126"/>
            <a:ext cx="5074920" cy="3436476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ghép</a:t>
            </a:r>
            <a:r>
              <a:rPr lang="en-US" altLang="zh-CN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bảng</a:t>
            </a:r>
            <a:endParaRPr lang="zh-CN" alt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304801"/>
            <a:ext cx="2669015" cy="6553190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=""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2438399" y="246743"/>
            <a:ext cx="9419772" cy="5457371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54570" y="1952173"/>
            <a:ext cx="257628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r>
              <a:rPr lang="en-US" sz="9600" dirty="0" err="1" smtClean="0">
                <a:latin typeface="UTM Avo" pitchFamily="18" charset="0"/>
              </a:rPr>
              <a:t>ỏ</a:t>
            </a:r>
            <a:endParaRPr lang="en-US" sz="96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1943" y="1952172"/>
            <a:ext cx="257628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r>
              <a:rPr lang="en-US" sz="9600" dirty="0" err="1" smtClean="0">
                <a:solidFill>
                  <a:schemeClr val="tx1"/>
                </a:solidFill>
                <a:latin typeface="UTM Avo" pitchFamily="18" charset="0"/>
              </a:rPr>
              <a:t>ổ</a:t>
            </a:r>
            <a:endParaRPr lang="en-US" sz="9600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0461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015" y="876590"/>
            <a:ext cx="6244537" cy="62445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00325" flipH="1">
            <a:off x="4340397" y="407362"/>
            <a:ext cx="6376448" cy="573421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40D22BCB-87C3-432F-856F-4E505DDAC635}"/>
              </a:ext>
            </a:extLst>
          </p:cNvPr>
          <p:cNvSpPr/>
          <p:nvPr/>
        </p:nvSpPr>
        <p:spPr>
          <a:xfrm>
            <a:off x="5779522" y="2352606"/>
            <a:ext cx="3988830" cy="1477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kern="0" dirty="0" err="1" smtClean="0">
                <a:solidFill>
                  <a:srgbClr val="FF0000"/>
                </a:solidFill>
                <a:latin typeface="UTM Avo" pitchFamily="18" charset="0"/>
                <a:ea typeface="仓耳玄三M W05" panose="02020400000000000000" pitchFamily="18" charset="-122"/>
                <a:cs typeface="Lato Regular"/>
                <a:sym typeface="Lato Regular"/>
              </a:rPr>
              <a:t>Thư</a:t>
            </a:r>
            <a:r>
              <a:rPr lang="en-US" sz="7200" kern="0" dirty="0" smtClean="0">
                <a:solidFill>
                  <a:srgbClr val="FF0000"/>
                </a:solidFill>
                <a:latin typeface="UTM Avo" pitchFamily="18" charset="0"/>
                <a:ea typeface="仓耳玄三M W05" panose="02020400000000000000" pitchFamily="18" charset="-122"/>
                <a:cs typeface="Lato Regular"/>
                <a:sym typeface="Lato Regular"/>
              </a:rPr>
              <a:t> </a:t>
            </a:r>
            <a:r>
              <a:rPr lang="en-US" sz="7200" kern="0" dirty="0" err="1" smtClean="0">
                <a:solidFill>
                  <a:srgbClr val="FF0000"/>
                </a:solidFill>
                <a:latin typeface="UTM Avo" pitchFamily="18" charset="0"/>
                <a:ea typeface="仓耳玄三M W05" panose="02020400000000000000" pitchFamily="18" charset="-122"/>
                <a:cs typeface="Lato Regular"/>
                <a:sym typeface="Lato Regular"/>
              </a:rPr>
              <a:t>giãn</a:t>
            </a:r>
            <a:endParaRPr sz="7200" kern="0" dirty="0">
              <a:solidFill>
                <a:srgbClr val="FF0000"/>
              </a:solidFill>
              <a:latin typeface="UTM Avo" pitchFamily="18" charset="0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grpSp>
        <p:nvGrpSpPr>
          <p:cNvPr id="6" name="Group 1261">
            <a:extLst>
              <a:ext uri="{FF2B5EF4-FFF2-40B4-BE49-F238E27FC236}">
                <a16:creationId xmlns=""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5944860" y="1544368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=""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=""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=""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8093514" y="4318048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=""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=""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n Cô Vy- NIOEH x K.HƯNG x MIN x ERIK - WASHING HAND SONG - CORONA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291991" y="891265"/>
            <a:ext cx="11586411" cy="2181730"/>
            <a:chOff x="252663" y="140363"/>
            <a:chExt cx="11758863" cy="2362204"/>
          </a:xfrm>
        </p:grpSpPr>
        <p:sp>
          <p:nvSpPr>
            <p:cNvPr id="14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252663" y="204536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4339390" y="140363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8305800" y="160421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888" t="18151" r="66594" b="51809"/>
            <a:stretch>
              <a:fillRect/>
            </a:stretch>
          </p:blipFill>
          <p:spPr bwMode="auto">
            <a:xfrm>
              <a:off x="721892" y="509607"/>
              <a:ext cx="2731169" cy="149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7613" t="16652" r="41111" b="54067"/>
            <a:stretch>
              <a:fillRect/>
            </a:stretch>
          </p:blipFill>
          <p:spPr bwMode="auto">
            <a:xfrm>
              <a:off x="4981079" y="363916"/>
              <a:ext cx="2526631" cy="168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6394" t="17166" r="15599" b="54606"/>
            <a:stretch>
              <a:fillRect/>
            </a:stretch>
          </p:blipFill>
          <p:spPr bwMode="auto">
            <a:xfrm>
              <a:off x="9071815" y="341338"/>
              <a:ext cx="2174426" cy="1679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185261" y="3970901"/>
            <a:ext cx="11674643" cy="2250391"/>
            <a:chOff x="212557" y="4339389"/>
            <a:chExt cx="11790948" cy="2468438"/>
          </a:xfrm>
        </p:grpSpPr>
        <p:sp>
          <p:nvSpPr>
            <p:cNvPr id="19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8297779" y="4509795"/>
              <a:ext cx="3705726" cy="229803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4291262" y="4447675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5">
              <a:extLst>
                <a:ext uri="{FF2B5EF4-FFF2-40B4-BE49-F238E27FC236}">
                  <a16:creationId xmlns="" xmlns:a16="http://schemas.microsoft.com/office/drawing/2014/main" id="{9B25551F-32CD-4682-8344-998104735343}"/>
                </a:ext>
              </a:extLst>
            </p:cNvPr>
            <p:cNvSpPr/>
            <p:nvPr/>
          </p:nvSpPr>
          <p:spPr>
            <a:xfrm>
              <a:off x="212557" y="4339389"/>
              <a:ext cx="3705726" cy="229803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1427" t="51413" r="69511" b="22039"/>
            <a:stretch>
              <a:fillRect/>
            </a:stretch>
          </p:blipFill>
          <p:spPr bwMode="auto">
            <a:xfrm>
              <a:off x="824571" y="4723467"/>
              <a:ext cx="2460047" cy="160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38191" t="52269" r="42459" b="17928"/>
            <a:stretch>
              <a:fillRect/>
            </a:stretch>
          </p:blipFill>
          <p:spPr bwMode="auto">
            <a:xfrm>
              <a:off x="4908885" y="4786096"/>
              <a:ext cx="2550694" cy="1554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64665" t="52183" r="15118" b="19991"/>
            <a:stretch>
              <a:fillRect/>
            </a:stretch>
          </p:blipFill>
          <p:spPr bwMode="auto">
            <a:xfrm>
              <a:off x="9047747" y="4632159"/>
              <a:ext cx="2366433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1226323" y="2910921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tô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mì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49269" y="2975089"/>
            <a:ext cx="204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thả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cá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73919" y="2927803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</a:t>
            </a:r>
            <a:r>
              <a:rPr lang="en-US" sz="3600" b="1" dirty="0" err="1" smtClean="0">
                <a:latin typeface="UTM Avo" pitchFamily="18" charset="0"/>
              </a:rPr>
              <a:t>i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smtClean="0">
                <a:latin typeface="UTM Avo" pitchFamily="18" charset="0"/>
              </a:rPr>
              <a:t>vi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83896" y="5947611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tạ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09934" y="6091990"/>
            <a:ext cx="239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thợ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mỏ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17742" y="5887451"/>
            <a:ext cx="2047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itchFamily="18" charset="0"/>
              </a:rPr>
              <a:t>quả</a:t>
            </a:r>
            <a:r>
              <a:rPr lang="en-US" sz="3600" b="1" dirty="0" smtClean="0">
                <a:latin typeface="UTM Avo" pitchFamily="18" charset="0"/>
              </a:rPr>
              <a:t> </a:t>
            </a:r>
            <a:r>
              <a:rPr lang="en-US" sz="3600" b="1" dirty="0" err="1" smtClean="0">
                <a:latin typeface="UTM Avo" pitchFamily="18" charset="0"/>
              </a:rPr>
              <a:t>thị</a:t>
            </a:r>
            <a:endParaRPr lang="en-US" sz="3600" b="1" dirty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0"/>
            <a:ext cx="7678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2. </a:t>
            </a:r>
            <a:r>
              <a:rPr lang="en-US" sz="2800" dirty="0" err="1" smtClean="0">
                <a:latin typeface="UTM Avo" pitchFamily="18" charset="0"/>
              </a:rPr>
              <a:t>Tiếng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nào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âm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t? </a:t>
            </a:r>
            <a:r>
              <a:rPr lang="en-US" sz="2800" dirty="0" err="1" smtClean="0">
                <a:latin typeface="UTM Avo" pitchFamily="18" charset="0"/>
              </a:rPr>
              <a:t>Tiếng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nào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âm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28597" y="2913195"/>
            <a:ext cx="531964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56007" y="2929117"/>
            <a:ext cx="531964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76531" y="5958922"/>
            <a:ext cx="529689" cy="66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22924" y="6088837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6142" y="2970061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279337" y="5890681"/>
            <a:ext cx="69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23422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3" grpId="0"/>
      <p:bldP spid="33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81168" y="695578"/>
            <a:ext cx="9502907" cy="5288023"/>
            <a:chOff x="1281168" y="750170"/>
            <a:chExt cx="9502907" cy="5288023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52065" t="40111" r="16957" b="23026"/>
            <a:stretch>
              <a:fillRect/>
            </a:stretch>
          </p:blipFill>
          <p:spPr bwMode="auto">
            <a:xfrm>
              <a:off x="7529119" y="4009049"/>
              <a:ext cx="3254956" cy="2029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199" t="29795" r="51083" b="34375"/>
            <a:stretch>
              <a:fillRect/>
            </a:stretch>
          </p:blipFill>
          <p:spPr bwMode="auto">
            <a:xfrm>
              <a:off x="1281168" y="759335"/>
              <a:ext cx="3543079" cy="2135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2620" t="28981" r="16587" b="34046"/>
            <a:stretch>
              <a:fillRect/>
            </a:stretch>
          </p:blipFill>
          <p:spPr bwMode="auto">
            <a:xfrm>
              <a:off x="7528437" y="750170"/>
              <a:ext cx="3242425" cy="2188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7018" t="40283" r="51634" b="22560"/>
            <a:stretch>
              <a:fillRect/>
            </a:stretch>
          </p:blipFill>
          <p:spPr bwMode="auto">
            <a:xfrm>
              <a:off x="1293830" y="3941406"/>
              <a:ext cx="3372763" cy="2087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0" y="0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UTM Avo" pitchFamily="18" charset="0"/>
              </a:rPr>
              <a:t>3. </a:t>
            </a:r>
            <a:r>
              <a:rPr lang="en-US" sz="2400" dirty="0" err="1" smtClean="0">
                <a:latin typeface="UTM Avo" pitchFamily="18" charset="0"/>
              </a:rPr>
              <a:t>Tập</a:t>
            </a:r>
            <a:r>
              <a:rPr lang="en-US" sz="2400" dirty="0" smtClean="0">
                <a:latin typeface="UTM Avo" pitchFamily="18" charset="0"/>
              </a:rPr>
              <a:t> </a:t>
            </a:r>
            <a:r>
              <a:rPr lang="en-US" sz="2400" dirty="0" err="1" smtClean="0">
                <a:latin typeface="UTM Avo" pitchFamily="18" charset="0"/>
              </a:rPr>
              <a:t>đọc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352" y="215462"/>
            <a:ext cx="2092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Lỡ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tí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ti</a:t>
            </a:r>
            <a:r>
              <a:rPr lang="en-US" sz="32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itchFamily="18" charset="0"/>
              </a:rPr>
              <a:t>mà</a:t>
            </a:r>
            <a:endParaRPr lang="en-US" sz="32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570" y="2969172"/>
            <a:ext cx="2927404" cy="46166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kê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ti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vi.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1324" y="6028780"/>
            <a:ext cx="4307589" cy="83099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khà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khà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: “ À,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nhờ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kia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Bỏ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qua!”.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837" y="6140116"/>
            <a:ext cx="4126451" cy="46166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sợ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quá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: “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lỡ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tí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ti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mà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.”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1529" y="2959759"/>
            <a:ext cx="4184159" cy="83099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lỡ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xô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đổ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ghế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Hổ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la: “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Thỏ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phá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UTM Avo" pitchFamily="18" charset="0"/>
              </a:rPr>
              <a:t>ta</a:t>
            </a:r>
            <a:r>
              <a:rPr lang="en-US" sz="2400" dirty="0" smtClean="0">
                <a:solidFill>
                  <a:schemeClr val="tx1"/>
                </a:solidFill>
                <a:latin typeface="UTM Avo" pitchFamily="18" charset="0"/>
              </a:rPr>
              <a:t> à?”</a:t>
            </a:r>
            <a:endParaRPr lang="en-US" sz="24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6848" y="2972726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2658" y="3345844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20002" y="6020729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7852" y="297272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6487" y="615736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3481" y="6136343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1437" y="2967475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612" y="6131090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UTM Avo" pitchFamily="18" charset="0"/>
              </a:rPr>
              <a:t>Th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4489" y="6136344"/>
            <a:ext cx="695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24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4441"/>
            <a:ext cx="2180507" cy="285355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1256" y="1480106"/>
            <a:ext cx="3051921" cy="988962"/>
            <a:chOff x="5936004" y="592980"/>
            <a:chExt cx="5837886" cy="1549657"/>
          </a:xfrm>
        </p:grpSpPr>
        <p:sp>
          <p:nvSpPr>
            <p:cNvPr id="6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 smtClean="0">
                  <a:solidFill>
                    <a:srgbClr val="052120"/>
                  </a:solidFill>
                  <a:latin typeface="UTM Avo" pitchFamily="18" charset="0"/>
                </a:rPr>
                <a:t>a) </a:t>
              </a:r>
              <a:r>
                <a:rPr lang="en-US" altLang="zh-CN" sz="3200" dirty="0" err="1" smtClean="0">
                  <a:solidFill>
                    <a:srgbClr val="052120"/>
                  </a:solidFill>
                  <a:latin typeface="UTM Avo" pitchFamily="18" charset="0"/>
                </a:rPr>
                <a:t>Hổ</a:t>
              </a:r>
              <a:endParaRPr lang="zh-CN" altLang="en-US" sz="3200" dirty="0">
                <a:solidFill>
                  <a:srgbClr val="052120"/>
                </a:solidFill>
                <a:latin typeface="UTM Avo" pitchFamily="18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13885" y="2746211"/>
            <a:ext cx="3051921" cy="973040"/>
            <a:chOff x="5936004" y="592980"/>
            <a:chExt cx="5837886" cy="1549657"/>
          </a:xfrm>
        </p:grpSpPr>
        <p:sp>
          <p:nvSpPr>
            <p:cNvPr id="22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813239" y="2816410"/>
            <a:ext cx="5508520" cy="988961"/>
            <a:chOff x="5936004" y="592980"/>
            <a:chExt cx="5837886" cy="1549657"/>
          </a:xfrm>
        </p:grpSpPr>
        <p:sp>
          <p:nvSpPr>
            <p:cNvPr id="25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772451" y="1456075"/>
            <a:ext cx="6225108" cy="971265"/>
            <a:chOff x="5936004" y="592980"/>
            <a:chExt cx="5837886" cy="1549657"/>
          </a:xfrm>
        </p:grpSpPr>
        <p:sp>
          <p:nvSpPr>
            <p:cNvPr id="28" name="双波形 5">
              <a:extLst>
                <a:ext uri="{FF2B5EF4-FFF2-40B4-BE49-F238E27FC236}">
                  <a16:creationId xmlns:a16="http://schemas.microsoft.com/office/drawing/2014/main" xmlns="" id="{44918C01-18BD-4439-B45E-6536BF44F0CF}"/>
                </a:ext>
              </a:extLst>
            </p:cNvPr>
            <p:cNvSpPr/>
            <p:nvPr/>
          </p:nvSpPr>
          <p:spPr>
            <a:xfrm>
              <a:off x="5936004" y="592980"/>
              <a:ext cx="5837886" cy="1549657"/>
            </a:xfrm>
            <a:prstGeom prst="doubleWav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9">
              <a:extLst>
                <a:ext uri="{FF2B5EF4-FFF2-40B4-BE49-F238E27FC236}">
                  <a16:creationId xmlns:a16="http://schemas.microsoft.com/office/drawing/2014/main" xmlns="" id="{6407C180-65BF-4410-B878-73DA16F4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85134" y="912813"/>
              <a:ext cx="911327" cy="86868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6941075" y="3030746"/>
            <a:ext cx="367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2)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nhờ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thỏ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kê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ti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vi.</a:t>
            </a:r>
            <a:endParaRPr lang="en-US" sz="3200" dirty="0">
              <a:solidFill>
                <a:srgbClr val="05212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64510" y="1622121"/>
            <a:ext cx="4990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1)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lỡ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xô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đổ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ghế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,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bị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hổ</a:t>
            </a:r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 la.</a:t>
            </a:r>
            <a:endParaRPr lang="en-US" sz="3200" dirty="0">
              <a:solidFill>
                <a:srgbClr val="05212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482" y="2972859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52120"/>
                </a:solidFill>
                <a:latin typeface="UTM Avo" pitchFamily="18" charset="0"/>
              </a:rPr>
              <a:t>b) </a:t>
            </a:r>
            <a:r>
              <a:rPr lang="en-US" sz="3200" dirty="0" err="1" smtClean="0">
                <a:solidFill>
                  <a:srgbClr val="052120"/>
                </a:solidFill>
                <a:latin typeface="UTM Avo" pitchFamily="18" charset="0"/>
              </a:rPr>
              <a:t>Thỏ</a:t>
            </a:r>
            <a:endParaRPr lang="en-US" sz="3200" dirty="0">
              <a:solidFill>
                <a:srgbClr val="052120"/>
              </a:solidFill>
              <a:latin typeface="UTM Avo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4968" y="177421"/>
            <a:ext cx="320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Ghép</a:t>
            </a:r>
            <a:r>
              <a:rPr lang="en-US" sz="36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itchFamily="18" charset="0"/>
              </a:rPr>
              <a:t>đúng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64023" y="163773"/>
            <a:ext cx="504968" cy="627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6" idx="3"/>
            <a:endCxn id="25" idx="1"/>
          </p:cNvCxnSpPr>
          <p:nvPr/>
        </p:nvCxnSpPr>
        <p:spPr>
          <a:xfrm>
            <a:off x="4633177" y="1974587"/>
            <a:ext cx="1180062" cy="13363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2" idx="3"/>
            <a:endCxn id="28" idx="1"/>
          </p:cNvCxnSpPr>
          <p:nvPr/>
        </p:nvCxnSpPr>
        <p:spPr>
          <a:xfrm flipV="1">
            <a:off x="4665806" y="1941708"/>
            <a:ext cx="1106645" cy="12910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18782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=""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250722" y="2153266"/>
            <a:ext cx="11503741" cy="443926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=""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700" y="807989"/>
            <a:ext cx="1743980" cy="17439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9" y="0"/>
            <a:ext cx="3328588" cy="3315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8477" y="2359742"/>
            <a:ext cx="2914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4.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 l="30330" t="21233" r="29444" b="56085"/>
          <a:stretch>
            <a:fillRect/>
          </a:stretch>
        </p:blipFill>
        <p:spPr bwMode="auto">
          <a:xfrm>
            <a:off x="678427" y="3318387"/>
            <a:ext cx="10618838" cy="300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fb3bbd2-fafa-406a-9bd7-1873f1fa44df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ca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xe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taxi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363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vẽ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7170" name="Picture 2" descr="Xe khách Hoàng Nam - Phú Lợ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63126" y="445168"/>
            <a:ext cx="5313112" cy="3272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A.   x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itchFamily="18" charset="0"/>
              </a:rPr>
              <a:t>B.    s</a:t>
            </a:r>
            <a:endParaRPr 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chỗ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chấm</a:t>
            </a:r>
            <a:endParaRPr lang="en-US" sz="3200" b="1" dirty="0" smtClean="0">
              <a:solidFill>
                <a:srgbClr val="FF0000"/>
              </a:solidFill>
              <a:latin typeface="UTM Avo" pitchFamily="18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…..ẻ </a:t>
            </a:r>
            <a:r>
              <a:rPr lang="en-US" sz="5400" dirty="0" err="1" smtClean="0">
                <a:solidFill>
                  <a:srgbClr val="FFFF00"/>
                </a:solidFill>
                <a:latin typeface="UTM Avo" pitchFamily="18" charset="0"/>
              </a:rPr>
              <a:t>gỗ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xô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A. ca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79" y="416262"/>
            <a:ext cx="461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UTM Avo" pitchFamily="18" charset="0"/>
              </a:rPr>
              <a:t>Tranh</a:t>
            </a:r>
            <a:r>
              <a:rPr lang="en-US" sz="48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itchFamily="18" charset="0"/>
              </a:rPr>
              <a:t>vẽ</a:t>
            </a:r>
            <a:r>
              <a:rPr lang="en-US" sz="48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UTM Avo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122" name="Picture 2" descr="Xô nhựa loại nhỏ - Siêu thị văn phòng phẩm HTL Việt Na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2769" y="377371"/>
            <a:ext cx="4321974" cy="3381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2724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5885" y="3962952"/>
            <a:ext cx="2762947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</a:rPr>
              <a:t>A.      r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1943" y="4044379"/>
            <a:ext cx="2879060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UTM Avo" pitchFamily="18" charset="0"/>
              </a:rPr>
              <a:t>B.      d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55701" y="31998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92594" y="31605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76923" y="416262"/>
            <a:ext cx="88523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chỗ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itchFamily="18" charset="0"/>
              </a:rPr>
              <a:t>chấm</a:t>
            </a:r>
            <a:endParaRPr lang="en-US" sz="3200" b="1" dirty="0" smtClean="0">
              <a:solidFill>
                <a:srgbClr val="FF0000"/>
              </a:solidFill>
              <a:latin typeface="UTM Avo" pitchFamily="18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UTM Avo" pitchFamily="18" charset="0"/>
              </a:rPr>
              <a:t>….ổ </a:t>
            </a:r>
            <a:r>
              <a:rPr lang="en-US" sz="5400" dirty="0" err="1" smtClean="0">
                <a:solidFill>
                  <a:srgbClr val="FFFF00"/>
                </a:solidFill>
                <a:latin typeface="UTM Avo" pitchFamily="18" charset="0"/>
              </a:rPr>
              <a:t>cá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9753600" y="232229"/>
            <a:ext cx="2438400" cy="6436559"/>
          </a:xfrm>
          <a:prstGeom prst="rect">
            <a:avLst/>
          </a:prstGeom>
        </p:spPr>
      </p:pic>
      <p:sp>
        <p:nvSpPr>
          <p:cNvPr id="13" name="云形 12">
            <a:extLst>
              <a:ext uri="{FF2B5EF4-FFF2-40B4-BE49-F238E27FC236}">
                <a16:creationId xmlns="" xmlns:a16="http://schemas.microsoft.com/office/drawing/2014/main" id="{87EF4539-6537-47A4-8079-7AAC7E71A62E}"/>
              </a:ext>
            </a:extLst>
          </p:cNvPr>
          <p:cNvSpPr/>
          <p:nvPr/>
        </p:nvSpPr>
        <p:spPr>
          <a:xfrm>
            <a:off x="3775587" y="58055"/>
            <a:ext cx="5252299" cy="68217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UTM Avo" pitchFamily="18" charset="0"/>
              </a:rPr>
              <a:t>1. </a:t>
            </a:r>
            <a:r>
              <a:rPr lang="en-US" altLang="zh-CN" sz="4000" dirty="0" err="1" smtClean="0">
                <a:solidFill>
                  <a:srgbClr val="FF0000"/>
                </a:solidFill>
                <a:latin typeface="UTM Avo" pitchFamily="18" charset="0"/>
              </a:rPr>
              <a:t>Làm</a:t>
            </a:r>
            <a:r>
              <a:rPr lang="en-US" altLang="zh-CN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UTM Avo" pitchFamily="18" charset="0"/>
              </a:rPr>
              <a:t>quen</a:t>
            </a:r>
            <a:endParaRPr lang="zh-CN" alt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028" y="624113"/>
            <a:ext cx="4804229" cy="5152573"/>
            <a:chOff x="246743" y="304801"/>
            <a:chExt cx="5225143" cy="5588000"/>
          </a:xfrm>
        </p:grpSpPr>
        <p:sp>
          <p:nvSpPr>
            <p:cNvPr id="7" name="云形 6">
              <a:extLst>
                <a:ext uri="{FF2B5EF4-FFF2-40B4-BE49-F238E27FC236}">
                  <a16:creationId xmlns="" xmlns:a16="http://schemas.microsoft.com/office/drawing/2014/main" id="{F8363789-BC05-45C5-89DF-5163EA602CCC}"/>
                </a:ext>
              </a:extLst>
            </p:cNvPr>
            <p:cNvSpPr/>
            <p:nvPr/>
          </p:nvSpPr>
          <p:spPr>
            <a:xfrm>
              <a:off x="246743" y="304801"/>
              <a:ext cx="5225143" cy="558800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2831" t="22533" r="59900" b="40240"/>
            <a:stretch>
              <a:fillRect/>
            </a:stretch>
          </p:blipFill>
          <p:spPr bwMode="auto">
            <a:xfrm>
              <a:off x="914410" y="1526290"/>
              <a:ext cx="3207657" cy="3132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5820229" y="1001486"/>
            <a:ext cx="204651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UTM Avo" pitchFamily="18" charset="0"/>
              </a:rPr>
              <a:t>tổ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771" y="2329542"/>
            <a:ext cx="173445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8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227" y="2322286"/>
            <a:ext cx="173445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UTM Avo" pitchFamily="18" charset="0"/>
              </a:rPr>
              <a:t>ổ</a:t>
            </a:r>
            <a:endParaRPr lang="en-US" sz="8000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4230" y="3802745"/>
            <a:ext cx="422365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UTM Avo" pitchFamily="18" charset="0"/>
              </a:rPr>
              <a:t>tờ</a:t>
            </a:r>
            <a:r>
              <a:rPr lang="en-US" sz="3200" dirty="0" smtClean="0">
                <a:latin typeface="UTM Avo" pitchFamily="18" charset="0"/>
              </a:rPr>
              <a:t> - ô – </a:t>
            </a:r>
            <a:r>
              <a:rPr lang="en-US" sz="3200" dirty="0" err="1" smtClean="0">
                <a:latin typeface="UTM Avo" pitchFamily="18" charset="0"/>
              </a:rPr>
              <a:t>tô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hỏi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tổ</a:t>
            </a:r>
            <a:endParaRPr lang="en-US" sz="3200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6514" y="4521201"/>
            <a:ext cx="2046514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r>
              <a:rPr lang="en-US" sz="8800" dirty="0" err="1" smtClean="0">
                <a:latin typeface="UTM Avo" pitchFamily="18" charset="0"/>
              </a:rPr>
              <a:t>ổ</a:t>
            </a:r>
            <a:endParaRPr lang="en-US" sz="8800" dirty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8400" y="4963885"/>
            <a:ext cx="3530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UTM Avo" pitchFamily="18" charset="0"/>
              </a:rPr>
              <a:t>t   -  </a:t>
            </a:r>
            <a:r>
              <a:rPr lang="en-US" sz="5400" dirty="0" smtClean="0">
                <a:latin typeface="HP001 4H" pitchFamily="34" charset="0"/>
              </a:rPr>
              <a:t> t  </a:t>
            </a:r>
            <a:r>
              <a:rPr lang="en-US" sz="5400" dirty="0" smtClean="0">
                <a:latin typeface="UTM Avo" pitchFamily="18" charset="0"/>
              </a:rPr>
              <a:t>-  T</a:t>
            </a:r>
            <a:endParaRPr lang="en-US" sz="54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282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71477" y="1059542"/>
            <a:ext cx="4524833" cy="5798447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=""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4635862" y="729126"/>
            <a:ext cx="5074920" cy="3436476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ghép</a:t>
            </a:r>
            <a:r>
              <a:rPr lang="en-US" altLang="zh-CN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UTM Avo" pitchFamily="18" charset="0"/>
              </a:rPr>
              <a:t>bảng</a:t>
            </a:r>
            <a:endParaRPr lang="zh-CN" alt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0461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244</Words>
  <Application>Microsoft Office PowerPoint</Application>
  <PresentationFormat>Custom</PresentationFormat>
  <Paragraphs>71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VT-P</cp:lastModifiedBy>
  <cp:revision>115</cp:revision>
  <dcterms:created xsi:type="dcterms:W3CDTF">2019-04-22T08:21:40Z</dcterms:created>
  <dcterms:modified xsi:type="dcterms:W3CDTF">2020-08-09T08:12:09Z</dcterms:modified>
</cp:coreProperties>
</file>