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9" r:id="rId3"/>
  </p:sldMasterIdLst>
  <p:notesMasterIdLst>
    <p:notesMasterId r:id="rId15"/>
  </p:notesMasterIdLst>
  <p:sldIdLst>
    <p:sldId id="317" r:id="rId4"/>
    <p:sldId id="319" r:id="rId5"/>
    <p:sldId id="315" r:id="rId6"/>
    <p:sldId id="311" r:id="rId7"/>
    <p:sldId id="316" r:id="rId8"/>
    <p:sldId id="314" r:id="rId9"/>
    <p:sldId id="320" r:id="rId10"/>
    <p:sldId id="312" r:id="rId11"/>
    <p:sldId id="318" r:id="rId12"/>
    <p:sldId id="313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64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1/11/2020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2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88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8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863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169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803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6122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767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4533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0797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440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597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0247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8601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878638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3256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58097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6346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8431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420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A4431-95A1-46C8-A0A4-E19D8C6DCA1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78625B-CCEC-43C9-AE7D-3E7E594D84C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3799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A4431-95A1-46C8-A0A4-E19D8C6DCA1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78625B-CCEC-43C9-AE7D-3E7E594D84C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913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5917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A4431-95A1-46C8-A0A4-E19D8C6DCA1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78625B-CCEC-43C9-AE7D-3E7E594D84C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3731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A4431-95A1-46C8-A0A4-E19D8C6DCA1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78625B-CCEC-43C9-AE7D-3E7E594D84C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9891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A4431-95A1-46C8-A0A4-E19D8C6DCA1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78625B-CCEC-43C9-AE7D-3E7E594D84C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3761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A4431-95A1-46C8-A0A4-E19D8C6DCA1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78625B-CCEC-43C9-AE7D-3E7E594D84C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2153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A4431-95A1-46C8-A0A4-E19D8C6DCA1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78625B-CCEC-43C9-AE7D-3E7E594D84C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9712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A4431-95A1-46C8-A0A4-E19D8C6DCA1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78625B-CCEC-43C9-AE7D-3E7E594D84C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3758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A4431-95A1-46C8-A0A4-E19D8C6DCA1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78625B-CCEC-43C9-AE7D-3E7E594D84C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66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A4431-95A1-46C8-A0A4-E19D8C6DCA1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78625B-CCEC-43C9-AE7D-3E7E594D84C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6193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A4431-95A1-46C8-A0A4-E19D8C6DCA1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78625B-CCEC-43C9-AE7D-3E7E594D84C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453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36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23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24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65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29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2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2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16920F-CB97-41FB-B4FF-EE984BB0C14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1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A4431-95A1-46C8-A0A4-E19D8C6DCA1D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1/11/2020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78625B-CCEC-43C9-AE7D-3E7E594D84C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670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6.jpe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8"/>
          <a:stretch/>
        </p:blipFill>
        <p:spPr bwMode="auto">
          <a:xfrm>
            <a:off x="0" y="0"/>
            <a:ext cx="9144000" cy="69612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71546" y="2972787"/>
            <a:ext cx="62009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 52: UT, ƯT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67432" y="5456904"/>
            <a:ext cx="2418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6872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–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nối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tri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cuộc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73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12" y="410309"/>
            <a:ext cx="8573729" cy="633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6141" y="4896465"/>
            <a:ext cx="8534400" cy="1848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83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13938" y="14184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5" name="TextBox 4"/>
          <p:cNvSpPr txBox="1"/>
          <p:nvPr/>
        </p:nvSpPr>
        <p:spPr>
          <a:xfrm>
            <a:off x="4994031" y="810066"/>
            <a:ext cx="1204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7" name="TextBox 6"/>
          <p:cNvSpPr txBox="1"/>
          <p:nvPr/>
        </p:nvSpPr>
        <p:spPr>
          <a:xfrm>
            <a:off x="4994031" y="111398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2" name="Oval 1"/>
          <p:cNvSpPr/>
          <p:nvPr/>
        </p:nvSpPr>
        <p:spPr>
          <a:xfrm>
            <a:off x="2520460" y="142772"/>
            <a:ext cx="4642339" cy="961583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" name="TextBox 5"/>
          <p:cNvSpPr txBox="1"/>
          <p:nvPr/>
        </p:nvSpPr>
        <p:spPr>
          <a:xfrm>
            <a:off x="3506422" y="286846"/>
            <a:ext cx="2379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   Đá bóng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64" y="142773"/>
            <a:ext cx="1310543" cy="961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40" y="1333286"/>
            <a:ext cx="8888360" cy="5382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256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00" b="98875" l="669" r="98997">
                        <a14:foregroundMark x1="41806" y1="38375" x2="31773" y2="3625"/>
                        <a14:foregroundMark x1="94482" y1="19625" x2="98997" y2="22250"/>
                        <a14:foregroundMark x1="7358" y1="12750" x2="6187" y2="27375"/>
                        <a14:foregroundMark x1="2007" y1="28000" x2="1338" y2="31375"/>
                        <a14:foregroundMark x1="2508" y1="34625" x2="836" y2="37500"/>
                        <a14:foregroundMark x1="45318" y1="50375" x2="52007" y2="53375"/>
                        <a14:foregroundMark x1="56522" y1="47625" x2="54348" y2="59125"/>
                        <a14:foregroundMark x1="58863" y1="51250" x2="58194" y2="57625"/>
                        <a14:foregroundMark x1="45652" y1="49250" x2="44482" y2="59000"/>
                        <a14:foregroundMark x1="42642" y1="49375" x2="40803" y2="57125"/>
                        <a14:foregroundMark x1="50836" y1="91000" x2="52508" y2="96125"/>
                        <a14:foregroundMark x1="31605" y1="96750" x2="34783" y2="97500"/>
                        <a14:foregroundMark x1="18562" y1="96125" x2="13712" y2="98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252" y="1386277"/>
            <a:ext cx="5614271" cy="49736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78227C-E317-47AD-AA37-1621D292DB76}"/>
              </a:ext>
            </a:extLst>
          </p:cNvPr>
          <p:cNvSpPr txBox="1"/>
          <p:nvPr/>
        </p:nvSpPr>
        <p:spPr>
          <a:xfrm>
            <a:off x="533400" y="152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Trò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chơi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: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Hái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táo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tao 1" descr="A close up of a logo&#10;&#10;Description automatically generated">
            <a:extLst>
              <a:ext uri="{FF2B5EF4-FFF2-40B4-BE49-F238E27FC236}">
                <a16:creationId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533" y="2116922"/>
            <a:ext cx="825901" cy="1101201"/>
          </a:xfrm>
          <a:prstGeom prst="rect">
            <a:avLst/>
          </a:prstGeom>
        </p:spPr>
      </p:pic>
      <p:pic>
        <p:nvPicPr>
          <p:cNvPr id="5" name="tao 1" descr="A close up of a logo&#10;&#10;Description automatically generated">
            <a:extLst>
              <a:ext uri="{FF2B5EF4-FFF2-40B4-BE49-F238E27FC236}">
                <a16:creationId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688" y="1636592"/>
            <a:ext cx="825901" cy="1101201"/>
          </a:xfrm>
          <a:prstGeom prst="rect">
            <a:avLst/>
          </a:prstGeom>
        </p:spPr>
      </p:pic>
      <p:pic>
        <p:nvPicPr>
          <p:cNvPr id="6" name="tao 1" descr="A close up of a logo&#10;&#10;Description automatically generated">
            <a:extLst>
              <a:ext uri="{FF2B5EF4-FFF2-40B4-BE49-F238E27FC236}">
                <a16:creationId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422" y="1904344"/>
            <a:ext cx="825901" cy="1101201"/>
          </a:xfrm>
          <a:prstGeom prst="rect">
            <a:avLst/>
          </a:prstGeom>
        </p:spPr>
      </p:pic>
      <p:pic>
        <p:nvPicPr>
          <p:cNvPr id="7" name="tao 1" descr="A close up of a logo&#10;&#10;Description automatically generated">
            <a:extLst>
              <a:ext uri="{FF2B5EF4-FFF2-40B4-BE49-F238E27FC236}">
                <a16:creationId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292" y="2220837"/>
            <a:ext cx="825901" cy="1101201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3" y="2116922"/>
            <a:ext cx="884434" cy="80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100000">
                        <a14:foregroundMark x1="52857" y1="84375" x2="52857" y2="84375"/>
                        <a14:foregroundMark x1="37857" y1="8482" x2="37857" y2="8482"/>
                        <a14:foregroundMark x1="40000" y1="893" x2="40000" y2="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259" y="3066578"/>
            <a:ext cx="494023" cy="806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194" y="8626584"/>
            <a:ext cx="881734" cy="80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6932" y="6903252"/>
            <a:ext cx="884434" cy="80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097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00" b="98875" l="669" r="98997">
                        <a14:foregroundMark x1="41806" y1="38375" x2="31773" y2="3625"/>
                        <a14:foregroundMark x1="94482" y1="19625" x2="98997" y2="22250"/>
                        <a14:foregroundMark x1="7358" y1="12750" x2="6187" y2="27375"/>
                        <a14:foregroundMark x1="2007" y1="28000" x2="1338" y2="31375"/>
                        <a14:foregroundMark x1="2508" y1="34625" x2="836" y2="37500"/>
                        <a14:foregroundMark x1="45318" y1="50375" x2="52007" y2="53375"/>
                        <a14:foregroundMark x1="56522" y1="47625" x2="54348" y2="59125"/>
                        <a14:foregroundMark x1="58863" y1="51250" x2="58194" y2="57625"/>
                        <a14:foregroundMark x1="45652" y1="49250" x2="44482" y2="59000"/>
                        <a14:foregroundMark x1="42642" y1="49375" x2="40803" y2="57125"/>
                        <a14:foregroundMark x1="50836" y1="91000" x2="52508" y2="96125"/>
                        <a14:foregroundMark x1="31605" y1="96750" x2="34783" y2="97500"/>
                        <a14:foregroundMark x1="18562" y1="96125" x2="13712" y2="98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861" y="1464935"/>
            <a:ext cx="3717777" cy="49736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78227C-E317-47AD-AA37-1621D292DB76}"/>
              </a:ext>
            </a:extLst>
          </p:cNvPr>
          <p:cNvSpPr txBox="1"/>
          <p:nvPr/>
        </p:nvSpPr>
        <p:spPr>
          <a:xfrm>
            <a:off x="533400" y="152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Trò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chơi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: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Hái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táo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tao 1" descr="A close up of a logo&#10;&#10;Description automatically generated">
            <a:extLst>
              <a:ext uri="{FF2B5EF4-FFF2-40B4-BE49-F238E27FC236}">
                <a16:creationId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209800"/>
            <a:ext cx="825901" cy="1101201"/>
          </a:xfrm>
          <a:prstGeom prst="rect">
            <a:avLst/>
          </a:prstGeom>
        </p:spPr>
      </p:pic>
      <p:pic>
        <p:nvPicPr>
          <p:cNvPr id="5" name="tao 1" descr="A close up of a logo&#10;&#10;Description automatically generated">
            <a:extLst>
              <a:ext uri="{FF2B5EF4-FFF2-40B4-BE49-F238E27FC236}">
                <a16:creationId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442" y="1904344"/>
            <a:ext cx="825901" cy="1101201"/>
          </a:xfrm>
          <a:prstGeom prst="rect">
            <a:avLst/>
          </a:prstGeom>
        </p:spPr>
      </p:pic>
      <p:pic>
        <p:nvPicPr>
          <p:cNvPr id="6" name="tao 1" descr="A close up of a logo&#10;&#10;Description automatically generated">
            <a:extLst>
              <a:ext uri="{FF2B5EF4-FFF2-40B4-BE49-F238E27FC236}">
                <a16:creationId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367" y="3401141"/>
            <a:ext cx="825901" cy="1101201"/>
          </a:xfrm>
          <a:prstGeom prst="rect">
            <a:avLst/>
          </a:prstGeom>
        </p:spPr>
      </p:pic>
      <p:pic>
        <p:nvPicPr>
          <p:cNvPr id="7" name="tao 1" descr="A close up of a logo&#10;&#10;Description automatically generated">
            <a:extLst>
              <a:ext uri="{FF2B5EF4-FFF2-40B4-BE49-F238E27FC236}">
                <a16:creationId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392" y="3657600"/>
            <a:ext cx="825901" cy="110120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51655" y="2917008"/>
            <a:ext cx="5228174" cy="2601457"/>
          </a:xfrm>
          <a:prstGeom prst="roundRect">
            <a:avLst/>
          </a:prstGeom>
          <a:solidFill>
            <a:srgbClr val="99FF33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  <a:sym typeface="Arial"/>
              </a:rPr>
              <a:t>Hãy</a:t>
            </a: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  <a:sym typeface="Arial"/>
              </a:rPr>
              <a:t>đọc</a:t>
            </a: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  <a:sym typeface="Arial"/>
              </a:rPr>
              <a:t>nào</a:t>
            </a: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  <a:sym typeface="Arial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E52D56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  <a:sym typeface="Arial"/>
              </a:rPr>
              <a:t>et, </a:t>
            </a:r>
            <a:r>
              <a:rPr kumimoji="0" lang="en-US" sz="5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E52D56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  <a:sym typeface="Arial"/>
              </a:rPr>
              <a:t>êt</a:t>
            </a: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E52D56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  <a:sym typeface="Arial"/>
              </a:rPr>
              <a:t>,</a:t>
            </a:r>
            <a:r>
              <a:rPr kumimoji="0" lang="en-US" sz="5400" b="0" i="0" u="none" strike="noStrike" kern="0" cap="none" spc="0" normalizeH="0" noProof="0" dirty="0" smtClean="0">
                <a:ln>
                  <a:noFill/>
                </a:ln>
                <a:solidFill>
                  <a:srgbClr val="E52D56"/>
                </a:solidFill>
                <a:effectLst/>
                <a:uLnTx/>
                <a:uFillTx/>
                <a:latin typeface="Quicksand Medium" panose="00000600000000000000" pitchFamily="2" charset="0"/>
                <a:ea typeface="+mn-ea"/>
                <a:cs typeface="+mn-cs"/>
                <a:sym typeface="Arial"/>
              </a:rPr>
              <a:t> it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Quicksand Medium" panose="00000600000000000000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3" y="2116922"/>
            <a:ext cx="884434" cy="80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100000">
                        <a14:foregroundMark x1="52857" y1="84375" x2="52857" y2="84375"/>
                        <a14:foregroundMark x1="37857" y1="8482" x2="37857" y2="8482"/>
                        <a14:foregroundMark x1="40000" y1="893" x2="40000" y2="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936" y="5257800"/>
            <a:ext cx="494023" cy="806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215544" y="2917008"/>
            <a:ext cx="5193726" cy="4142443"/>
            <a:chOff x="-750348" y="976638"/>
            <a:chExt cx="5386342" cy="4206552"/>
          </a:xfrm>
        </p:grpSpPr>
        <p:sp>
          <p:nvSpPr>
            <p:cNvPr id="17" name="Flowchart: Alternate Process 16"/>
            <p:cNvSpPr/>
            <p:nvPr/>
          </p:nvSpPr>
          <p:spPr>
            <a:xfrm>
              <a:off x="-750348" y="976638"/>
              <a:ext cx="5386342" cy="2641717"/>
            </a:xfrm>
            <a:prstGeom prst="flowChartAlternateProces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Tìm</a:t>
              </a: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điểm</a:t>
              </a: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chung</a:t>
              </a: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của</a:t>
              </a: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vần</a:t>
              </a: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trong</a:t>
              </a: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ba</a:t>
              </a: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tiếng</a:t>
              </a:r>
              <a:endPara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vẹt</a:t>
              </a: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tết</a:t>
              </a:r>
              <a:r>
                <a:rPr lang="en-US" sz="3600" b="1" kern="0" dirty="0" smtClean="0">
                  <a:solidFill>
                    <a:srgbClr val="FF0000"/>
                  </a:solidFill>
                  <a:latin typeface="VNI-Avo" pitchFamily="2" charset="0"/>
                </a:rPr>
                <a:t>, </a:t>
              </a:r>
              <a:r>
                <a:rPr lang="en-US" sz="3600" b="1" kern="0" dirty="0" err="1" smtClean="0">
                  <a:solidFill>
                    <a:srgbClr val="FF0000"/>
                  </a:solidFill>
                  <a:latin typeface="VNI-Avo" pitchFamily="2" charset="0"/>
                </a:rPr>
                <a:t>vịt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10000" r="100000">
                          <a14:foregroundMark x1="52857" y1="84375" x2="52857" y2="84375"/>
                          <a14:foregroundMark x1="37857" y1="8482" x2="37857" y2="8482"/>
                          <a14:foregroundMark x1="40000" y1="893" x2="40000" y2="8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228" y="4364202"/>
              <a:ext cx="512344" cy="818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209423" y="2926014"/>
            <a:ext cx="5416710" cy="6497615"/>
            <a:chOff x="-1369411" y="-4396422"/>
            <a:chExt cx="5433297" cy="6497615"/>
          </a:xfrm>
        </p:grpSpPr>
        <p:sp>
          <p:nvSpPr>
            <p:cNvPr id="20" name="Flowchart: Alternate Process 19"/>
            <p:cNvSpPr/>
            <p:nvPr/>
          </p:nvSpPr>
          <p:spPr>
            <a:xfrm>
              <a:off x="-1369411" y="-4396422"/>
              <a:ext cx="5433297" cy="2601457"/>
            </a:xfrm>
            <a:prstGeom prst="flowChartAlternateProcess">
              <a:avLst/>
            </a:prstGeom>
            <a:solidFill>
              <a:srgbClr val="4BACC6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     </a:t>
              </a:r>
              <a:r>
                <a:rPr kumimoji="0" lang="en-US" sz="3200" b="1" i="1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Tết</a:t>
              </a:r>
              <a:r>
                <a:rPr kumimoji="0" lang="en-US" sz="3200" b="1" i="1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kumimoji="0" lang="en-US" sz="3200" b="1" i="1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kumimoji="0" lang="en-US" sz="3200" b="1" i="1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gần</a:t>
              </a:r>
              <a:r>
                <a:rPr kumimoji="0" lang="en-US" sz="3200" b="1" i="1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3200" b="1" i="1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kumimoji="0" lang="en-US" sz="3200" b="1" i="1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rét</a:t>
              </a:r>
              <a:r>
                <a:rPr kumimoji="0" lang="en-US" sz="3200" b="1" i="1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vẫn</a:t>
              </a:r>
              <a:r>
                <a:rPr kumimoji="0" lang="en-US" sz="3200" b="1" i="1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đậm</a:t>
              </a:r>
              <a:r>
                <a:rPr kumimoji="0" lang="en-US" sz="3200" b="1" i="1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3200" b="1" i="1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kumimoji="0" lang="en-US" sz="3200" b="1" i="1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kumimoji="0" lang="en-US" sz="3200" b="1" i="1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đào</a:t>
              </a:r>
              <a:r>
                <a:rPr kumimoji="0" lang="en-US" sz="3200" b="1" i="1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kumimoji="0" lang="en-US" sz="3200" b="1" i="1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chi </a:t>
              </a:r>
              <a:r>
                <a:rPr kumimoji="0" lang="en-US" sz="3200" b="1" i="1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chít</a:t>
              </a:r>
              <a:r>
                <a:rPr kumimoji="0" lang="en-US" sz="3200" b="1" i="1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lộc</a:t>
              </a:r>
              <a:r>
                <a:rPr kumimoji="0" lang="en-US" sz="3200" b="1" i="1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non. </a:t>
              </a:r>
              <a:r>
                <a:rPr kumimoji="0" lang="en-US" sz="3200" b="1" i="1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Vài</a:t>
              </a:r>
              <a:r>
                <a:rPr kumimoji="0" lang="en-US" sz="3200" b="1" i="1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nụ</a:t>
              </a:r>
              <a:r>
                <a:rPr kumimoji="0" lang="en-US" sz="3200" b="1" i="1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kumimoji="0" lang="en-US" sz="3200" b="1" i="1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  <a:r>
                <a:rPr kumimoji="0" lang="en-US" sz="3200" b="1" i="1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thắm</a:t>
              </a:r>
              <a:r>
                <a:rPr kumimoji="0" lang="en-US" sz="3200" b="1" i="1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vừa</a:t>
              </a:r>
              <a:r>
                <a:rPr kumimoji="0" lang="en-US" sz="3200" b="1" i="1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hé</a:t>
              </a:r>
              <a:r>
                <a:rPr kumimoji="0" lang="en-US" sz="3200" b="1" i="1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1" u="none" strike="noStrike" kern="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nở</a:t>
              </a:r>
              <a:r>
                <a:rPr kumimoji="0" lang="en-US" sz="3200" b="1" i="1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1287" y1="33152" x2="35149" y2="23913"/>
                          <a14:foregroundMark x1="63861" y1="29348" x2="81188" y2="32609"/>
                          <a14:foregroundMark x1="23267" y1="48370" x2="38614" y2="62500"/>
                          <a14:foregroundMark x1="22277" y1="51087" x2="25743" y2="67935"/>
                          <a14:foregroundMark x1="57921" y1="44565" x2="75248" y2="44565"/>
                          <a14:foregroundMark x1="60396" y1="44565" x2="55446" y2="65217"/>
                          <a14:backgroundMark x1="73267" y1="35326" x2="77723" y2="36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36" y="1295400"/>
              <a:ext cx="884434" cy="8057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6932" y="6903252"/>
            <a:ext cx="884434" cy="80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Giải mã&quot; những kiêng kỵ ngày Tết ở các quốc gia Á Đô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5" y="2888356"/>
            <a:ext cx="5388646" cy="27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17847" y="2957058"/>
            <a:ext cx="107789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endParaRPr lang="en-US" sz="4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80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45" y="365126"/>
            <a:ext cx="8288594" cy="6025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28650" y="4778477"/>
            <a:ext cx="4995402" cy="13175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82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0" y="2745482"/>
            <a:ext cx="18473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6EF2F6-B451-4B52-AD23-531928932983}"/>
              </a:ext>
            </a:extLst>
          </p:cNvPr>
          <p:cNvSpPr txBox="1"/>
          <p:nvPr/>
        </p:nvSpPr>
        <p:spPr>
          <a:xfrm>
            <a:off x="683604" y="1883153"/>
            <a:ext cx="167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P001 4 hàng" panose="020B06030503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18476F5-CE3F-4C70-8028-4849CD8DC78E}"/>
              </a:ext>
            </a:extLst>
          </p:cNvPr>
          <p:cNvGrpSpPr/>
          <p:nvPr/>
        </p:nvGrpSpPr>
        <p:grpSpPr>
          <a:xfrm>
            <a:off x="147288" y="85736"/>
            <a:ext cx="7401423" cy="6315062"/>
            <a:chOff x="2108264" y="1414096"/>
            <a:chExt cx="4692446" cy="4245109"/>
          </a:xfrm>
        </p:grpSpPr>
        <p:pic>
          <p:nvPicPr>
            <p:cNvPr id="4" name="Picture 7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71"/>
            <a:stretch/>
          </p:blipFill>
          <p:spPr bwMode="auto">
            <a:xfrm>
              <a:off x="2108264" y="1414096"/>
              <a:ext cx="4692446" cy="4245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073F2D-E93A-4FAF-8CBF-914F81ED48DE}"/>
                </a:ext>
              </a:extLst>
            </p:cNvPr>
            <p:cNvSpPr/>
            <p:nvPr/>
          </p:nvSpPr>
          <p:spPr>
            <a:xfrm>
              <a:off x="2640343" y="3733800"/>
              <a:ext cx="184731" cy="2335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endParaRPr lang="en-US" sz="10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F4277498-0495-44A3-B0DE-C095086D620B}"/>
              </a:ext>
            </a:extLst>
          </p:cNvPr>
          <p:cNvSpPr/>
          <p:nvPr/>
        </p:nvSpPr>
        <p:spPr>
          <a:xfrm>
            <a:off x="533701" y="1380458"/>
            <a:ext cx="18909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 smtClean="0">
                <a:solidFill>
                  <a:srgbClr val="7030A0"/>
                </a:solidFill>
                <a:latin typeface="HP001 4H Normal" panose="020B0604020202020204" charset="0"/>
                <a:cs typeface="Arial" pitchFamily="34" charset="0"/>
              </a:rPr>
              <a:t>u</a:t>
            </a:r>
            <a:r>
              <a:rPr lang="en-US" sz="54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-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D7D0AA-7B35-438E-89CF-72768723C27E}"/>
              </a:ext>
            </a:extLst>
          </p:cNvPr>
          <p:cNvSpPr/>
          <p:nvPr/>
        </p:nvSpPr>
        <p:spPr>
          <a:xfrm>
            <a:off x="4095003" y="379532"/>
            <a:ext cx="20345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9600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80727" y="2164329"/>
            <a:ext cx="160813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 </a:t>
            </a:r>
            <a:r>
              <a:rPr lang="en-US" sz="5400" b="1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sút</a:t>
            </a:r>
            <a:endParaRPr lang="vi-VN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5659417" y="4171283"/>
            <a:ext cx="9172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ưt</a:t>
            </a:r>
            <a:endParaRPr lang="vi-VN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1643716" y="1383503"/>
            <a:ext cx="4154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 smtClean="0">
                <a:solidFill>
                  <a:srgbClr val="FFC000"/>
                </a:solidFill>
                <a:latin typeface="HP001 4H Normal" panose="020B0604020202020204" charset="0"/>
                <a:cs typeface="Arial" pitchFamily="34" charset="0"/>
              </a:rPr>
              <a:t>t</a:t>
            </a:r>
            <a:endParaRPr lang="en-US" sz="105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235311" y="1413000"/>
            <a:ext cx="4154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t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110173" y="1401165"/>
            <a:ext cx="149432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latin typeface="HP001 4H Normal" panose="020B0604020202020204" charset="0"/>
                <a:cs typeface="Arial" pitchFamily="34" charset="0"/>
              </a:rPr>
              <a:t>ư</a:t>
            </a:r>
            <a:r>
              <a:rPr lang="en-US" sz="5400" b="1" dirty="0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- 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32272" y="4002574"/>
            <a:ext cx="83869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ut</a:t>
            </a:r>
            <a:endParaRPr lang="vi-VN" sz="2400" b="1" dirty="0">
              <a:solidFill>
                <a:prstClr val="black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144703" y="140665"/>
            <a:ext cx="3348298" cy="4030617"/>
            <a:chOff x="4894083" y="2159264"/>
            <a:chExt cx="2747419" cy="2740693"/>
          </a:xfrm>
        </p:grpSpPr>
        <p:pic>
          <p:nvPicPr>
            <p:cNvPr id="20" name="Picture 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143" b="92857" l="212" r="100000">
                          <a14:foregroundMark x1="46186" y1="7143" x2="48729" y2="39286"/>
                          <a14:foregroundMark x1="16949" y1="33036" x2="14407" y2="71875"/>
                          <a14:foregroundMark x1="16949" y1="63839" x2="19280" y2="72098"/>
                          <a14:foregroundMark x1="8475" y1="60938" x2="25636" y2="62500"/>
                          <a14:foregroundMark x1="6356" y1="69196" x2="25212" y2="73661"/>
                          <a14:foregroundMark x1="7415" y1="74777" x2="20551" y2="88839"/>
                          <a14:foregroundMark x1="12924" y1="86830" x2="12500" y2="89509"/>
                          <a14:foregroundMark x1="18008" y1="66518" x2="28814" y2="66295"/>
                          <a14:foregroundMark x1="16102" y1="58036" x2="30720" y2="60045"/>
                          <a14:foregroundMark x1="19068" y1="67634" x2="28602" y2="70982"/>
                          <a14:foregroundMark x1="15254" y1="58482" x2="6356" y2="59152"/>
                          <a14:foregroundMark x1="6356" y1="61161" x2="9534" y2="71429"/>
                          <a14:foregroundMark x1="13136" y1="89955" x2="21822" y2="90402"/>
                          <a14:foregroundMark x1="75000" y1="91071" x2="79237" y2="91071"/>
                          <a14:foregroundMark x1="86653" y1="91741" x2="89407" y2="92411"/>
                          <a14:foregroundMark x1="20551" y1="91071" x2="23305" y2="90402"/>
                          <a14:backgroundMark x1="42797" y1="17188" x2="54449" y2="17188"/>
                          <a14:backgroundMark x1="49364" y1="16071" x2="49364" y2="24777"/>
                          <a14:backgroundMark x1="48729" y1="5580" x2="40466" y2="8259"/>
                          <a14:backgroundMark x1="40678" y1="21205" x2="48305" y2="27902"/>
                          <a14:backgroundMark x1="43432" y1="22545" x2="48729" y2="22768"/>
                          <a14:backgroundMark x1="44280" y1="20759" x2="49153" y2="20089"/>
                          <a14:backgroundMark x1="44915" y1="20089" x2="49364" y2="23438"/>
                          <a14:backgroundMark x1="60805" y1="38393" x2="60805" y2="38393"/>
                          <a14:backgroundMark x1="35805" y1="36830" x2="35805" y2="36830"/>
                          <a14:backgroundMark x1="35805" y1="28571" x2="61017" y2="28571"/>
                          <a14:backgroundMark x1="45763" y1="8259" x2="48305" y2="36607"/>
                          <a14:backgroundMark x1="49153" y1="39286" x2="46186" y2="8259"/>
                          <a14:backgroundMark x1="46822" y1="27009" x2="48941" y2="38393"/>
                          <a14:backgroundMark x1="49153" y1="38839" x2="49153" y2="38839"/>
                          <a14:backgroundMark x1="49364" y1="37946" x2="49364" y2="37946"/>
                          <a14:backgroundMark x1="49364" y1="37277" x2="49364" y2="37277"/>
                          <a14:backgroundMark x1="48729" y1="36384" x2="48729" y2="36384"/>
                          <a14:backgroundMark x1="48729" y1="36161" x2="48305" y2="35268"/>
                          <a14:backgroundMark x1="46822" y1="33259" x2="46822" y2="33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96" t="33748" r="2689" b="4771"/>
            <a:stretch/>
          </p:blipFill>
          <p:spPr bwMode="auto">
            <a:xfrm>
              <a:off x="4894083" y="2159264"/>
              <a:ext cx="1657152" cy="27406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9073F2D-E93A-4FAF-8CBF-914F81ED48DE}"/>
                </a:ext>
              </a:extLst>
            </p:cNvPr>
            <p:cNvSpPr/>
            <p:nvPr/>
          </p:nvSpPr>
          <p:spPr>
            <a:xfrm>
              <a:off x="6787155" y="2549991"/>
              <a:ext cx="854347" cy="12051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9600" dirty="0" smtClean="0">
                  <a:solidFill>
                    <a:srgbClr val="FF0000"/>
                  </a:solidFill>
                  <a:latin typeface="HP001 4H Normal" pitchFamily="34" charset="0"/>
                  <a:cs typeface="Arial" pitchFamily="34" charset="0"/>
                </a:rPr>
                <a:t> </a:t>
              </a:r>
              <a:r>
                <a:rPr lang="en-US" sz="9600" dirty="0" smtClean="0">
                  <a:solidFill>
                    <a:srgbClr val="FF0000"/>
                  </a:solidFill>
                  <a:latin typeface="HP001 4 hàng" panose="020B0603050302020204" pitchFamily="34" charset="0"/>
                  <a:cs typeface="Arial" pitchFamily="34" charset="0"/>
                </a:rPr>
                <a:t> </a:t>
              </a:r>
              <a:endParaRPr lang="en-US" sz="10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7512347" y="2026011"/>
            <a:ext cx="153279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 smtClean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mứt</a:t>
            </a:r>
            <a:endParaRPr lang="vi-VN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98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23" grpId="0"/>
      <p:bldP spid="25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làm mứt dừa sợi cực ngon đón Tết Cổ Truyề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807" y="0"/>
            <a:ext cx="3384038" cy="307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út chì gỗ 2B TL GP 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55" y="37435"/>
            <a:ext cx="3688684" cy="303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ạn hán, thiếu nước đe dọa hàng chục ngàn héc-ta cây trồng - ThienNhien.Net  | Con người và Thiên nhiê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8941"/>
            <a:ext cx="3531522" cy="251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72864" y="2871020"/>
            <a:ext cx="2408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mứt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endParaRPr lang="en-US" sz="4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1309" y="6027003"/>
            <a:ext cx="2408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endParaRPr lang="en-US" sz="4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1561" y="0"/>
            <a:ext cx="2408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endParaRPr lang="en-US" sz="4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3345" y="3578941"/>
            <a:ext cx="4762500" cy="25465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68412" y="6027002"/>
            <a:ext cx="2408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endParaRPr lang="en-US" sz="4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27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982067" cy="261538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903" y="0"/>
            <a:ext cx="3687097" cy="26055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26" name="Picture 2" descr="Hoa dâm bụt - tác dụng và ý nghĩa trong cuộc số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2296"/>
            <a:ext cx="3982067" cy="285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0090" y="3382296"/>
            <a:ext cx="3688019" cy="285212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37652" y="2507227"/>
            <a:ext cx="4080387" cy="875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29032" y="2706451"/>
            <a:ext cx="2880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270090" y="2507226"/>
            <a:ext cx="4080387" cy="875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056670" y="2615380"/>
            <a:ext cx="2880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lứt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9496" y="5982930"/>
            <a:ext cx="4080387" cy="875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16076" y="6091084"/>
            <a:ext cx="2880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bụt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068530" y="5899355"/>
            <a:ext cx="4080387" cy="875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855110" y="6007509"/>
            <a:ext cx="2880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52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 animBg="1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39" y="422031"/>
            <a:ext cx="7678616" cy="5512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89703" y="1406013"/>
            <a:ext cx="7246374" cy="41885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5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34" y="1871976"/>
            <a:ext cx="8642555" cy="311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2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312</TotalTime>
  <Words>120</Words>
  <PresentationFormat>On-screen Show (4:3)</PresentationFormat>
  <Paragraphs>30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Arial</vt:lpstr>
      <vt:lpstr>Calibri</vt:lpstr>
      <vt:lpstr>Calibri Light</vt:lpstr>
      <vt:lpstr>HP001 4 hàng</vt:lpstr>
      <vt:lpstr>HP001 4H Normal</vt:lpstr>
      <vt:lpstr>Quicksand Medium</vt:lpstr>
      <vt:lpstr>Times New Roman</vt:lpstr>
      <vt:lpstr>Trebuchet MS</vt:lpstr>
      <vt:lpstr>UTM Avo</vt:lpstr>
      <vt:lpstr>VNI-Avo</vt:lpstr>
      <vt:lpstr>Wingdings 3</vt:lpstr>
      <vt:lpstr>Office Theme</vt:lpstr>
      <vt:lpstr>Facet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2020-08-06T11:51:30Z</dcterms:created>
  <dcterms:modified xsi:type="dcterms:W3CDTF">2020-11-01T06:46:56Z</dcterms:modified>
</cp:coreProperties>
</file>