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9" r:id="rId3"/>
    <p:sldId id="267" r:id="rId4"/>
    <p:sldId id="314" r:id="rId5"/>
    <p:sldId id="269" r:id="rId6"/>
    <p:sldId id="330" r:id="rId7"/>
    <p:sldId id="331" r:id="rId8"/>
    <p:sldId id="332" r:id="rId9"/>
    <p:sldId id="323" r:id="rId10"/>
    <p:sldId id="324" r:id="rId11"/>
    <p:sldId id="325" r:id="rId12"/>
    <p:sldId id="328" r:id="rId13"/>
    <p:sldId id="327" r:id="rId14"/>
    <p:sldId id="326" r:id="rId15"/>
    <p:sldId id="333" r:id="rId16"/>
    <p:sldId id="334" r:id="rId17"/>
    <p:sldId id="335" r:id="rId18"/>
    <p:sldId id="337" r:id="rId19"/>
    <p:sldId id="338" r:id="rId20"/>
    <p:sldId id="339" r:id="rId21"/>
    <p:sldId id="340" r:id="rId22"/>
    <p:sldId id="341" r:id="rId23"/>
    <p:sldId id="294" r:id="rId24"/>
    <p:sldId id="336" r:id="rId25"/>
    <p:sldId id="296" r:id="rId26"/>
    <p:sldId id="298" r:id="rId27"/>
    <p:sldId id="299" r:id="rId28"/>
    <p:sldId id="30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-37331"/>
            <a:ext cx="12192000" cy="689533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153400" y="44183"/>
            <a:ext cx="3989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Lesson 1.3: Pronunciation &amp; Speaking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448636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Unit 4: Disasters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chemeClr val="tx1"/>
                </a:solidFill>
                <a:effectLst/>
              </a:rPr>
              <a:t>Tiếng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Anh</a:t>
            </a:r>
            <a:r>
              <a:rPr lang="en-US" sz="1600" baseline="0">
                <a:solidFill>
                  <a:schemeClr val="tx1"/>
                </a:solidFill>
                <a:effectLst/>
              </a:rPr>
              <a:t> 8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-Learn Smart World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chemeClr val="tx1"/>
                </a:solidFill>
                <a:effectLst/>
              </a:rPr>
              <a:t>DTP Education Solutions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89" r:id="rId14"/>
    <p:sldLayoutId id="214748369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6.wav"/><Relationship Id="rId3" Type="http://schemas.openxmlformats.org/officeDocument/2006/relationships/slideLayout" Target="../slideLayouts/slideLayout13.xml"/><Relationship Id="rId7" Type="http://schemas.microsoft.com/office/2007/relationships/hdphoto" Target="../media/hdphoto3.wdp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audio" Target="../media/audio9.wav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5" Type="http://schemas.openxmlformats.org/officeDocument/2006/relationships/audio" Target="../media/audio8.wav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audio" Target="../media/audio7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audio" Target="../media/audio13.wav"/><Relationship Id="rId3" Type="http://schemas.openxmlformats.org/officeDocument/2006/relationships/slideLayout" Target="../slideLayouts/slideLayout13.xml"/><Relationship Id="rId7" Type="http://schemas.microsoft.com/office/2007/relationships/hdphoto" Target="../media/hdphoto2.wdp"/><Relationship Id="rId12" Type="http://schemas.openxmlformats.org/officeDocument/2006/relationships/audio" Target="../media/audio12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11" Type="http://schemas.openxmlformats.org/officeDocument/2006/relationships/audio" Target="../media/audio11.wav"/><Relationship Id="rId5" Type="http://schemas.microsoft.com/office/2007/relationships/hdphoto" Target="../media/hdphoto5.wdp"/><Relationship Id="rId10" Type="http://schemas.openxmlformats.org/officeDocument/2006/relationships/audio" Target="../media/audio10.wav"/><Relationship Id="rId4" Type="http://schemas.openxmlformats.org/officeDocument/2006/relationships/image" Target="../media/image17.png"/><Relationship Id="rId9" Type="http://schemas.microsoft.com/office/2007/relationships/hdphoto" Target="../media/hdphoto3.wdp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microsoft.com/office/2007/relationships/hdphoto" Target="../media/hdphoto7.wdp"/><Relationship Id="rId4" Type="http://schemas.openxmlformats.org/officeDocument/2006/relationships/image" Target="../media/image21.png"/><Relationship Id="rId9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microsoft.com/office/2007/relationships/hdphoto" Target="../media/hdphoto11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microsoft.com/office/2007/relationships/hdphoto" Target="../media/hdphoto14.wdp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audio" Target="../media/audio5.wav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audio" Target="../media/audio4.wav"/><Relationship Id="rId5" Type="http://schemas.microsoft.com/office/2007/relationships/hdphoto" Target="../media/hdphoto3.wdp"/><Relationship Id="rId10" Type="http://schemas.openxmlformats.org/officeDocument/2006/relationships/audio" Target="../media/audio3.wav"/><Relationship Id="rId4" Type="http://schemas.openxmlformats.org/officeDocument/2006/relationships/image" Target="../media/image10.png"/><Relationship Id="rId9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3260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8C3E5E-23DE-2592-D57F-E2DEBA4EF0E6}"/>
              </a:ext>
            </a:extLst>
          </p:cNvPr>
          <p:cNvSpPr/>
          <p:nvPr/>
        </p:nvSpPr>
        <p:spPr>
          <a:xfrm>
            <a:off x="6356839" y="3232118"/>
            <a:ext cx="520708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UNIT 4: DISASTERS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Lesson 1.3 – </a:t>
            </a:r>
            <a:r>
              <a:rPr lang="en-US" sz="2400" b="1" dirty="0">
                <a:solidFill>
                  <a:srgbClr val="00B050"/>
                </a:solidFill>
                <a:effectLst/>
              </a:rPr>
              <a:t>Pronunciation &amp; Speaking</a:t>
            </a:r>
          </a:p>
          <a:p>
            <a:pPr algn="ctr"/>
            <a:r>
              <a:rPr lang="en-US" sz="2400" dirty="0"/>
              <a:t>P</a:t>
            </a:r>
            <a:r>
              <a:rPr lang="en-US" sz="2400" dirty="0" smtClean="0">
                <a:effectLst/>
              </a:rPr>
              <a:t>ages </a:t>
            </a:r>
            <a:r>
              <a:rPr lang="en-US" sz="2400" dirty="0">
                <a:effectLst/>
              </a:rPr>
              <a:t>36 &amp; 37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495BB8-9D5C-9E93-6930-A461149597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341" y="530301"/>
            <a:ext cx="3563476" cy="6992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1533D6-D209-06C0-F741-36E48880B4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23420"/>
          <a:stretch/>
        </p:blipFill>
        <p:spPr>
          <a:xfrm>
            <a:off x="4345217" y="528030"/>
            <a:ext cx="3682620" cy="6778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4328CD-6A94-E8E5-67E2-86BD88C612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416" y="2550168"/>
            <a:ext cx="7177680" cy="5020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6308F5B-E929-A32F-7AC8-45ED5FE322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5040" y="2549868"/>
            <a:ext cx="3374997" cy="5299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43D7B53-D7D6-3A5E-42F3-09BCFDA9FB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612" y="3126942"/>
            <a:ext cx="956251" cy="72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AE1890E-2F45-40FA-6021-F373F95C380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6887" b="45365"/>
          <a:stretch/>
        </p:blipFill>
        <p:spPr>
          <a:xfrm>
            <a:off x="3364956" y="3344747"/>
            <a:ext cx="7435221" cy="713705"/>
          </a:xfrm>
          <a:prstGeom prst="rect">
            <a:avLst/>
          </a:prstGeom>
        </p:spPr>
      </p:pic>
      <p:pic>
        <p:nvPicPr>
          <p:cNvPr id="2" name="CD1 TRACK 41">
            <a:hlinkClick r:id="" action="ppaction://media"/>
            <a:extLst>
              <a:ext uri="{FF2B5EF4-FFF2-40B4-BE49-F238E27FC236}">
                <a16:creationId xmlns:a16="http://schemas.microsoft.com/office/drawing/2014/main" id="{04362BD4-A494-49DB-7C11-930AB0B14D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7412" y="4803074"/>
            <a:ext cx="406400" cy="4064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" name="Rectangle 36">
            <a:hlinkClick r:id="" action="ppaction://noaction">
              <a:snd r:embed="rId13" name="CD1 TRACK 41.wav"/>
            </a:hlinkClick>
            <a:extLst>
              <a:ext uri="{FF2B5EF4-FFF2-40B4-BE49-F238E27FC236}">
                <a16:creationId xmlns:a16="http://schemas.microsoft.com/office/drawing/2014/main" id="{D4B584B4-A3EF-B44A-0DCD-6719065D7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91" y="3615365"/>
            <a:ext cx="986567" cy="11079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6600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4593EE-6A9C-997C-D5F5-EBD9E3FEF75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2252" r="44865" b="5035"/>
          <a:stretch/>
        </p:blipFill>
        <p:spPr>
          <a:xfrm>
            <a:off x="3361029" y="4362930"/>
            <a:ext cx="4099413" cy="6384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4AF417-1C32-698D-CD0D-D6C66525157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6171" t="52251" b="1"/>
          <a:stretch/>
        </p:blipFill>
        <p:spPr>
          <a:xfrm>
            <a:off x="4078527" y="5311932"/>
            <a:ext cx="3258806" cy="713706"/>
          </a:xfrm>
          <a:prstGeom prst="rect">
            <a:avLst/>
          </a:prstGeom>
        </p:spPr>
      </p:pic>
      <p:sp>
        <p:nvSpPr>
          <p:cNvPr id="13" name="Rectangle 36">
            <a:hlinkClick r:id="" action="ppaction://noaction">
              <a:snd r:embed="rId14" name="CD1 TRACK 41_Segment_0.wav"/>
            </a:hlinkClick>
            <a:extLst>
              <a:ext uri="{FF2B5EF4-FFF2-40B4-BE49-F238E27FC236}">
                <a16:creationId xmlns:a16="http://schemas.microsoft.com/office/drawing/2014/main" id="{4BCF10E4-DD4A-CFC1-5695-495CAB87F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0482" y="3177705"/>
            <a:ext cx="6811882" cy="92333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vi-VN" sz="60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15" name="Rectangle 36">
            <a:hlinkClick r:id="" action="ppaction://noaction">
              <a:snd r:embed="rId15" name="CD1 TRACK 41_Segment_0_002.wav"/>
            </a:hlinkClick>
            <a:extLst>
              <a:ext uri="{FF2B5EF4-FFF2-40B4-BE49-F238E27FC236}">
                <a16:creationId xmlns:a16="http://schemas.microsoft.com/office/drawing/2014/main" id="{1DEDBEEF-A47E-9ED9-F61E-BD89A4526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0995" y="5117961"/>
            <a:ext cx="6798861" cy="92333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vi-VN" sz="60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27B41A-801E-0C49-6E28-95D9C2439585}"/>
              </a:ext>
            </a:extLst>
          </p:cNvPr>
          <p:cNvSpPr txBox="1"/>
          <p:nvPr/>
        </p:nvSpPr>
        <p:spPr>
          <a:xfrm>
            <a:off x="4531057" y="1460308"/>
            <a:ext cx="3496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ArialMT"/>
              </a:rPr>
              <a:t>/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ArialMT"/>
              </a:rPr>
              <a:t>wəz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ArialMT"/>
              </a:rPr>
              <a:t>/</a:t>
            </a:r>
            <a:endParaRPr lang="en-US" sz="4000" dirty="0"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 36">
            <a:hlinkClick r:id="" action="ppaction://noaction">
              <a:snd r:embed="rId16" name="CD1 TRACK 41_Segment_0_001.wav"/>
            </a:hlinkClick>
            <a:extLst>
              <a:ext uri="{FF2B5EF4-FFF2-40B4-BE49-F238E27FC236}">
                <a16:creationId xmlns:a16="http://schemas.microsoft.com/office/drawing/2014/main" id="{76B00F9B-FE8A-BD8C-C46B-86AD1055C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7057" y="4299102"/>
            <a:ext cx="6811882" cy="92333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vi-VN" sz="60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195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44C7E3-B7EB-6BBF-D8E1-C0D27BC3E8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5448" y="1924640"/>
            <a:ext cx="10743742" cy="31724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495BB8-9D5C-9E93-6930-A461149597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341" y="530301"/>
            <a:ext cx="3563476" cy="6992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1533D6-D209-06C0-F741-36E48880B4C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23420"/>
          <a:stretch/>
        </p:blipFill>
        <p:spPr>
          <a:xfrm>
            <a:off x="4345217" y="528030"/>
            <a:ext cx="3682620" cy="677845"/>
          </a:xfrm>
          <a:prstGeom prst="rect">
            <a:avLst/>
          </a:prstGeom>
        </p:spPr>
      </p:pic>
      <p:sp>
        <p:nvSpPr>
          <p:cNvPr id="3" name="Rectangle 36">
            <a:hlinkClick r:id="" action="ppaction://noaction">
              <a:snd r:embed="rId10" name="CD1 TRACK 42.wav"/>
            </a:hlinkClick>
            <a:extLst>
              <a:ext uri="{FF2B5EF4-FFF2-40B4-BE49-F238E27FC236}">
                <a16:creationId xmlns:a16="http://schemas.microsoft.com/office/drawing/2014/main" id="{D4B584B4-A3EF-B44A-0DCD-6719065D7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005" y="2329090"/>
            <a:ext cx="986567" cy="11079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6600" dirty="0">
              <a:solidFill>
                <a:srgbClr val="FF0000"/>
              </a:solidFill>
            </a:endParaRPr>
          </a:p>
        </p:txBody>
      </p:sp>
      <p:sp>
        <p:nvSpPr>
          <p:cNvPr id="15" name="Rectangle 36">
            <a:hlinkClick r:id="" action="ppaction://noaction">
              <a:snd r:embed="rId11" name="CD1 TRACK 42_Segment_0.wav"/>
            </a:hlinkClick>
            <a:extLst>
              <a:ext uri="{FF2B5EF4-FFF2-40B4-BE49-F238E27FC236}">
                <a16:creationId xmlns:a16="http://schemas.microsoft.com/office/drawing/2014/main" id="{1DEDBEEF-A47E-9ED9-F61E-BD89A4526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1660" y="3423276"/>
            <a:ext cx="5109265" cy="5539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8" name="Rectangle 36">
            <a:hlinkClick r:id="" action="ppaction://noaction">
              <a:snd r:embed="rId12" name="CD1 TRACK 42_Segment_0_001.wav"/>
            </a:hlinkClick>
            <a:extLst>
              <a:ext uri="{FF2B5EF4-FFF2-40B4-BE49-F238E27FC236}">
                <a16:creationId xmlns:a16="http://schemas.microsoft.com/office/drawing/2014/main" id="{FF0B0193-2185-7668-15E1-80AF19DB4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876" y="4048641"/>
            <a:ext cx="5109265" cy="5539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9" name="Rectangle 36">
            <a:hlinkClick r:id="" action="ppaction://noaction">
              <a:snd r:embed="rId13" name="CD1 TRACK 42_Segment_0_002.wav"/>
            </a:hlinkClick>
            <a:extLst>
              <a:ext uri="{FF2B5EF4-FFF2-40B4-BE49-F238E27FC236}">
                <a16:creationId xmlns:a16="http://schemas.microsoft.com/office/drawing/2014/main" id="{36E2E79A-D269-8FD1-DF92-59688E503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5895" y="4563646"/>
            <a:ext cx="5109265" cy="5539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sym typeface="Webdings" panose="05030102010509060703" pitchFamily="18" charset="2"/>
              </a:rPr>
              <a:t>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1EFFF2-F89F-DF34-E812-2741E4EAA218}"/>
              </a:ext>
            </a:extLst>
          </p:cNvPr>
          <p:cNvSpPr txBox="1"/>
          <p:nvPr/>
        </p:nvSpPr>
        <p:spPr>
          <a:xfrm>
            <a:off x="3917115" y="5349764"/>
            <a:ext cx="365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E6DD8E-361C-312D-541F-A15958155A98}"/>
              </a:ext>
            </a:extLst>
          </p:cNvPr>
          <p:cNvSpPr txBox="1"/>
          <p:nvPr/>
        </p:nvSpPr>
        <p:spPr>
          <a:xfrm>
            <a:off x="4517409" y="1214644"/>
            <a:ext cx="3496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ArialMT"/>
              </a:rPr>
              <a:t>/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ArialMT"/>
              </a:rPr>
              <a:t>wəz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ArialMT"/>
              </a:rPr>
              <a:t>/</a:t>
            </a:r>
            <a:endParaRPr lang="en-US" sz="4000" dirty="0">
              <a:solidFill>
                <a:srgbClr val="FF0000"/>
              </a:solidFill>
              <a:effectLst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221EBA7-E26A-02BA-1619-7FADC366DD58}"/>
              </a:ext>
            </a:extLst>
          </p:cNvPr>
          <p:cNvCxnSpPr>
            <a:cxnSpLocks/>
          </p:cNvCxnSpPr>
          <p:nvPr/>
        </p:nvCxnSpPr>
        <p:spPr>
          <a:xfrm>
            <a:off x="1833993" y="4851222"/>
            <a:ext cx="31906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4A9436C-4B4D-EE95-7928-CAB674F28EE7}"/>
              </a:ext>
            </a:extLst>
          </p:cNvPr>
          <p:cNvSpPr txBox="1"/>
          <p:nvPr/>
        </p:nvSpPr>
        <p:spPr>
          <a:xfrm>
            <a:off x="6771571" y="3359620"/>
            <a:ext cx="1256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ArialMT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ArialMT"/>
              </a:rPr>
              <a:t>wəz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ArialMT"/>
              </a:rPr>
              <a:t>/</a:t>
            </a:r>
            <a:endParaRPr lang="en-US" sz="3600" dirty="0">
              <a:solidFill>
                <a:srgbClr val="FF0000"/>
              </a:solidFill>
              <a:effectLst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1382886-595C-E74D-0A06-EFBA312C363B}"/>
              </a:ext>
            </a:extLst>
          </p:cNvPr>
          <p:cNvSpPr txBox="1"/>
          <p:nvPr/>
        </p:nvSpPr>
        <p:spPr>
          <a:xfrm>
            <a:off x="6705605" y="3962398"/>
            <a:ext cx="1256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ArialMT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ArialMT"/>
              </a:rPr>
              <a:t>wəz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ArialMT"/>
              </a:rPr>
              <a:t>/</a:t>
            </a:r>
            <a:endParaRPr lang="en-US" sz="3600" dirty="0">
              <a:solidFill>
                <a:srgbClr val="FF0000"/>
              </a:solidFill>
              <a:effectLst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9D0E31-7290-F3B3-0EA2-279E273D957D}"/>
              </a:ext>
            </a:extLst>
          </p:cNvPr>
          <p:cNvSpPr txBox="1"/>
          <p:nvPr/>
        </p:nvSpPr>
        <p:spPr>
          <a:xfrm>
            <a:off x="5315801" y="4483290"/>
            <a:ext cx="1480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ArialMT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ArialMT"/>
              </a:rPr>
              <a:t>w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MT"/>
              </a:rPr>
              <a:t>ɑ: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ArialMT"/>
              </a:rPr>
              <a:t>z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ArialMT"/>
              </a:rPr>
              <a:t>/</a:t>
            </a:r>
            <a:endParaRPr lang="en-US" sz="3600" dirty="0">
              <a:solidFill>
                <a:srgbClr val="FF0000"/>
              </a:solidFill>
              <a:effectLst/>
              <a:latin typeface="ArialMT"/>
            </a:endParaRPr>
          </a:p>
        </p:txBody>
      </p:sp>
      <p:pic>
        <p:nvPicPr>
          <p:cNvPr id="32" name="CD1 TRACK 42">
            <a:hlinkClick r:id="" action="ppaction://media"/>
            <a:extLst>
              <a:ext uri="{FF2B5EF4-FFF2-40B4-BE49-F238E27FC236}">
                <a16:creationId xmlns:a16="http://schemas.microsoft.com/office/drawing/2014/main" id="{E99A8626-574D-195B-9A11-1EAEA02E2C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45683" y="2679887"/>
            <a:ext cx="486393" cy="486393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5153359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2" grpId="0"/>
      <p:bldP spid="27" grpId="0"/>
      <p:bldP spid="29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44C7E3-B7EB-6BBF-D8E1-C0D27BC3E8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39568"/>
          <a:stretch/>
        </p:blipFill>
        <p:spPr>
          <a:xfrm>
            <a:off x="1215448" y="3179928"/>
            <a:ext cx="10743742" cy="19172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495BB8-9D5C-9E93-6930-A461149597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341" y="530301"/>
            <a:ext cx="3563476" cy="6992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1533D6-D209-06C0-F741-36E48880B4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23420"/>
          <a:stretch/>
        </p:blipFill>
        <p:spPr>
          <a:xfrm>
            <a:off x="4345217" y="528030"/>
            <a:ext cx="3682620" cy="6778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EE6DD8E-361C-312D-541F-A15958155A98}"/>
              </a:ext>
            </a:extLst>
          </p:cNvPr>
          <p:cNvSpPr txBox="1"/>
          <p:nvPr/>
        </p:nvSpPr>
        <p:spPr>
          <a:xfrm>
            <a:off x="4517409" y="1214644"/>
            <a:ext cx="3496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ArialMT"/>
              </a:rPr>
              <a:t>/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ArialMT"/>
              </a:rPr>
              <a:t>wəz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ArialMT"/>
              </a:rPr>
              <a:t>/</a:t>
            </a:r>
            <a:endParaRPr lang="en-US" sz="4000" dirty="0">
              <a:solidFill>
                <a:srgbClr val="FF0000"/>
              </a:solidFill>
              <a:effectLst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A9436C-4B4D-EE95-7928-CAB674F28EE7}"/>
              </a:ext>
            </a:extLst>
          </p:cNvPr>
          <p:cNvSpPr txBox="1"/>
          <p:nvPr/>
        </p:nvSpPr>
        <p:spPr>
          <a:xfrm>
            <a:off x="6771571" y="3359620"/>
            <a:ext cx="1256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ArialMT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ArialMT"/>
              </a:rPr>
              <a:t>wəz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ArialMT"/>
              </a:rPr>
              <a:t>/</a:t>
            </a:r>
            <a:endParaRPr lang="en-US" sz="3600" dirty="0">
              <a:solidFill>
                <a:srgbClr val="FF0000"/>
              </a:solidFill>
              <a:effectLst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1382886-595C-E74D-0A06-EFBA312C363B}"/>
              </a:ext>
            </a:extLst>
          </p:cNvPr>
          <p:cNvSpPr txBox="1"/>
          <p:nvPr/>
        </p:nvSpPr>
        <p:spPr>
          <a:xfrm>
            <a:off x="5327179" y="3962398"/>
            <a:ext cx="1256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ArialMT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ArialMT"/>
              </a:rPr>
              <a:t>wəz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ArialMT"/>
              </a:rPr>
              <a:t>/</a:t>
            </a:r>
            <a:endParaRPr lang="en-US" sz="3600" dirty="0">
              <a:solidFill>
                <a:srgbClr val="FF0000"/>
              </a:solidFill>
              <a:effectLst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9D0E31-7290-F3B3-0EA2-279E273D957D}"/>
              </a:ext>
            </a:extLst>
          </p:cNvPr>
          <p:cNvSpPr txBox="1"/>
          <p:nvPr/>
        </p:nvSpPr>
        <p:spPr>
          <a:xfrm>
            <a:off x="5315799" y="4510586"/>
            <a:ext cx="1480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ArialMT"/>
              </a:rPr>
              <a:t>/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ArialMT"/>
              </a:rPr>
              <a:t>w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MT"/>
              </a:rPr>
              <a:t>ɑ: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ArialMT"/>
              </a:rPr>
              <a:t>z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ArialMT"/>
              </a:rPr>
              <a:t>/</a:t>
            </a:r>
            <a:endParaRPr lang="en-US" sz="3600" dirty="0">
              <a:solidFill>
                <a:srgbClr val="FF0000"/>
              </a:solidFill>
              <a:effectLst/>
              <a:latin typeface="ArialM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4380DC-CD3D-3EB4-6526-681027687C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1912" y="2054442"/>
            <a:ext cx="9368174" cy="108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311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EEE879-C69A-8A57-42FC-B23A75A713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2154"/>
          <a:stretch/>
        </p:blipFill>
        <p:spPr>
          <a:xfrm>
            <a:off x="843553" y="595116"/>
            <a:ext cx="8033838" cy="5667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9B2C13-77D8-1E7C-D8A9-458F6E1AF4DD}"/>
              </a:ext>
            </a:extLst>
          </p:cNvPr>
          <p:cNvSpPr txBox="1"/>
          <p:nvPr/>
        </p:nvSpPr>
        <p:spPr>
          <a:xfrm>
            <a:off x="3427888" y="3848990"/>
            <a:ext cx="37509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3020387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34F78F-D8AC-697E-E776-08E39390EB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68"/>
          <a:stretch/>
        </p:blipFill>
        <p:spPr>
          <a:xfrm>
            <a:off x="905368" y="609897"/>
            <a:ext cx="10487595" cy="3832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7A5730-ABF6-461A-6FF2-F630BB9A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280"/>
          <a:stretch/>
        </p:blipFill>
        <p:spPr>
          <a:xfrm>
            <a:off x="4794348" y="-3797"/>
            <a:ext cx="2603303" cy="556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FBB0BE-4A04-1955-94C9-7F7ADB4BC5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b="48401"/>
          <a:stretch/>
        </p:blipFill>
        <p:spPr>
          <a:xfrm>
            <a:off x="1192628" y="977298"/>
            <a:ext cx="9806745" cy="9734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0A4106-607E-C97B-BAB5-C45745B2EA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63" y="2987749"/>
            <a:ext cx="12070875" cy="38702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AC47F1-76B1-7C12-0961-BFF03342DD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66310" r="5030" b="-205"/>
          <a:stretch/>
        </p:blipFill>
        <p:spPr>
          <a:xfrm>
            <a:off x="2094807" y="1967027"/>
            <a:ext cx="9406609" cy="6542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AB24FD-38F4-E9C3-47F6-DA64FA371B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3608" y="2626943"/>
            <a:ext cx="4444784" cy="38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9339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594FE8-AEE5-821D-8FEB-E53C248F64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2154"/>
          <a:stretch/>
        </p:blipFill>
        <p:spPr>
          <a:xfrm>
            <a:off x="843553" y="595116"/>
            <a:ext cx="8033838" cy="5667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F639D2-01C6-671B-AD53-0EE55FE65154}"/>
              </a:ext>
            </a:extLst>
          </p:cNvPr>
          <p:cNvSpPr txBox="1"/>
          <p:nvPr/>
        </p:nvSpPr>
        <p:spPr>
          <a:xfrm>
            <a:off x="3427888" y="3848990"/>
            <a:ext cx="37509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Speaking </a:t>
            </a:r>
          </a:p>
        </p:txBody>
      </p:sp>
    </p:spTree>
    <p:extLst>
      <p:ext uri="{BB962C8B-B14F-4D97-AF65-F5344CB8AC3E}">
        <p14:creationId xmlns:p14="http://schemas.microsoft.com/office/powerpoint/2010/main" val="274899306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02B37FB-C349-7B61-361A-01D322021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44264" t="91569" r="26846"/>
          <a:stretch/>
        </p:blipFill>
        <p:spPr>
          <a:xfrm>
            <a:off x="5890442" y="5847901"/>
            <a:ext cx="3508744" cy="512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0F26AC-6265-3F11-28CA-9B468B9E80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56608" b="85954"/>
          <a:stretch/>
        </p:blipFill>
        <p:spPr>
          <a:xfrm>
            <a:off x="6970586" y="1998922"/>
            <a:ext cx="5179255" cy="755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3361DE-2DBB-DA6B-A6E8-2B0363E09E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33" y="512020"/>
            <a:ext cx="2402046" cy="560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A3FB2D-A6F3-9BB3-4583-F7D61F0681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4837" y="497528"/>
            <a:ext cx="4902325" cy="416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1C9639-C6C9-E916-AF46-6E04B2CD09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93" y="1067623"/>
            <a:ext cx="12041812" cy="9090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84F26D-954F-76CC-64E0-A17E1CB75A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41025" t="15582" r="3472" b="15224"/>
          <a:stretch/>
        </p:blipFill>
        <p:spPr>
          <a:xfrm>
            <a:off x="5422607" y="2456120"/>
            <a:ext cx="6741042" cy="3466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6231D0-EC24-3510-5506-205A2C267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22822" r="64141" b="25624"/>
          <a:stretch/>
        </p:blipFill>
        <p:spPr>
          <a:xfrm>
            <a:off x="75093" y="2456120"/>
            <a:ext cx="5400787" cy="34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30908"/>
      </p:ext>
    </p:extLst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616C00-0F76-3419-3D84-7A9D190CC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-1" r="44534" b="-4518"/>
          <a:stretch/>
        </p:blipFill>
        <p:spPr>
          <a:xfrm>
            <a:off x="380788" y="1167324"/>
            <a:ext cx="8999770" cy="718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919DA5-65E3-AF85-8940-E9F184DBBF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55529" t="20639" r="-146" b="3419"/>
          <a:stretch/>
        </p:blipFill>
        <p:spPr>
          <a:xfrm>
            <a:off x="944166" y="1946843"/>
            <a:ext cx="7298190" cy="5223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9BD025-7BD2-BA7B-AC55-DB3F892AA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003" y="3777265"/>
            <a:ext cx="10169993" cy="14512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DE7660-7657-B2CF-6F35-C1B8FA715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202" y="493264"/>
            <a:ext cx="2577597" cy="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733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594FE8-AEE5-821D-8FEB-E53C248F64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2154"/>
          <a:stretch/>
        </p:blipFill>
        <p:spPr>
          <a:xfrm>
            <a:off x="843553" y="595116"/>
            <a:ext cx="8033838" cy="5667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F639D2-01C6-671B-AD53-0EE55FE65154}"/>
              </a:ext>
            </a:extLst>
          </p:cNvPr>
          <p:cNvSpPr txBox="1"/>
          <p:nvPr/>
        </p:nvSpPr>
        <p:spPr>
          <a:xfrm>
            <a:off x="3419095" y="3429000"/>
            <a:ext cx="37509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Further Practice 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99976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9085" y="1266092"/>
            <a:ext cx="106211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Giúp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3 </a:t>
            </a:r>
            <a:r>
              <a:rPr lang="en-US" sz="2800" dirty="0" err="1" smtClean="0"/>
              <a:t>câu</a:t>
            </a:r>
            <a:r>
              <a:rPr lang="en-US" sz="2800" dirty="0" smtClean="0"/>
              <a:t> </a:t>
            </a:r>
            <a:r>
              <a:rPr lang="en-US" sz="2800" dirty="0" err="1" smtClean="0"/>
              <a:t>bài</a:t>
            </a:r>
            <a:r>
              <a:rPr lang="en-US" sz="2800" dirty="0" smtClean="0"/>
              <a:t> </a:t>
            </a:r>
            <a:r>
              <a:rPr lang="en-US" sz="2800" dirty="0" err="1" smtClean="0"/>
              <a:t>tập</a:t>
            </a:r>
            <a:r>
              <a:rPr lang="en-US" sz="2800" dirty="0" smtClean="0"/>
              <a:t> </a:t>
            </a:r>
            <a:r>
              <a:rPr lang="en-US" sz="2800" dirty="0" err="1" smtClean="0"/>
              <a:t>trọng</a:t>
            </a:r>
            <a:r>
              <a:rPr lang="en-US" sz="2800" dirty="0" smtClean="0"/>
              <a:t> </a:t>
            </a:r>
            <a:r>
              <a:rPr lang="en-US" sz="2800" dirty="0" err="1" smtClean="0"/>
              <a:t>âm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bên</a:t>
            </a:r>
            <a:r>
              <a:rPr lang="en-US" sz="2800" dirty="0" smtClean="0"/>
              <a:t> </a:t>
            </a:r>
            <a:r>
              <a:rPr lang="en-US" sz="2800" dirty="0" err="1" smtClean="0"/>
              <a:t>dưới</a:t>
            </a:r>
            <a:r>
              <a:rPr lang="en-US" sz="2800" dirty="0" smtClean="0"/>
              <a:t>. </a:t>
            </a:r>
            <a:r>
              <a:rPr lang="en-US" sz="2800" dirty="0" err="1" smtClean="0"/>
              <a:t>Từ</a:t>
            </a:r>
            <a:r>
              <a:rPr lang="en-US" sz="2800" dirty="0" smtClean="0"/>
              <a:t> </a:t>
            </a:r>
            <a:r>
              <a:rPr lang="en-US" sz="2800" dirty="0" err="1" smtClean="0"/>
              <a:t>lấy</a:t>
            </a:r>
            <a:r>
              <a:rPr lang="en-US" sz="2800" dirty="0" smtClean="0"/>
              <a:t> </a:t>
            </a:r>
            <a:r>
              <a:rPr lang="en-US" sz="2800" dirty="0" err="1" smtClean="0"/>
              <a:t>từ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bài</a:t>
            </a:r>
            <a:r>
              <a:rPr lang="en-US" sz="2800" dirty="0" smtClean="0"/>
              <a:t>, </a:t>
            </a:r>
            <a:r>
              <a:rPr lang="en-US" sz="2800" dirty="0" err="1" smtClean="0"/>
              <a:t>nếu</a:t>
            </a:r>
            <a:r>
              <a:rPr lang="en-US" sz="2800" dirty="0" smtClean="0"/>
              <a:t> k </a:t>
            </a:r>
            <a:r>
              <a:rPr lang="en-US" sz="2800" dirty="0" err="1" smtClean="0"/>
              <a:t>đủ</a:t>
            </a:r>
            <a:r>
              <a:rPr lang="en-US" sz="2800" dirty="0" smtClean="0"/>
              <a:t> </a:t>
            </a:r>
            <a:r>
              <a:rPr lang="en-US" sz="2800" dirty="0" err="1" smtClean="0"/>
              <a:t>lấy</a:t>
            </a:r>
            <a:r>
              <a:rPr lang="en-US" sz="2800" dirty="0" smtClean="0"/>
              <a:t> </a:t>
            </a:r>
            <a:r>
              <a:rPr lang="en-US" sz="2800" dirty="0" err="1" smtClean="0"/>
              <a:t>từ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bài</a:t>
            </a:r>
            <a:r>
              <a:rPr lang="en-US" sz="2800" dirty="0" smtClean="0"/>
              <a:t> </a:t>
            </a:r>
            <a:r>
              <a:rPr lang="en-US" sz="2800" dirty="0" err="1" smtClean="0"/>
              <a:t>trước</a:t>
            </a:r>
            <a:r>
              <a:rPr lang="en-US" sz="2800" dirty="0" smtClean="0"/>
              <a:t> – </a:t>
            </a:r>
            <a:r>
              <a:rPr lang="en-US" sz="2800" dirty="0" err="1" smtClean="0"/>
              <a:t>tham</a:t>
            </a:r>
            <a:r>
              <a:rPr lang="en-US" sz="2800" dirty="0" smtClean="0"/>
              <a:t> </a:t>
            </a:r>
            <a:r>
              <a:rPr lang="en-US" sz="2800" dirty="0" err="1" smtClean="0"/>
              <a:t>khảo</a:t>
            </a:r>
            <a:r>
              <a:rPr lang="en-US" sz="2800" dirty="0" smtClean="0"/>
              <a:t> wordlist. </a:t>
            </a:r>
            <a:r>
              <a:rPr lang="en-US" sz="2800" dirty="0" err="1" smtClean="0"/>
              <a:t>Nếu</a:t>
            </a:r>
            <a:r>
              <a:rPr lang="en-US" sz="2800" dirty="0" smtClean="0"/>
              <a:t> </a:t>
            </a:r>
            <a:r>
              <a:rPr lang="en-US" sz="2800" dirty="0" err="1" smtClean="0"/>
              <a:t>vẫn</a:t>
            </a:r>
            <a:r>
              <a:rPr lang="en-US" sz="2800" dirty="0" smtClean="0"/>
              <a:t> </a:t>
            </a:r>
            <a:r>
              <a:rPr lang="en-US" sz="2800" dirty="0" err="1" smtClean="0"/>
              <a:t>chưa</a:t>
            </a:r>
            <a:r>
              <a:rPr lang="en-US" sz="2800" dirty="0" smtClean="0"/>
              <a:t> </a:t>
            </a:r>
            <a:r>
              <a:rPr lang="en-US" sz="2800" dirty="0" err="1" smtClean="0"/>
              <a:t>đủ</a:t>
            </a:r>
            <a:r>
              <a:rPr lang="en-US" sz="2800" dirty="0" smtClean="0"/>
              <a:t> </a:t>
            </a:r>
            <a:r>
              <a:rPr lang="en-US" sz="2800" dirty="0" err="1" smtClean="0"/>
              <a:t>lấy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từ</a:t>
            </a:r>
            <a:r>
              <a:rPr lang="en-US" sz="2800" dirty="0" smtClean="0"/>
              <a:t> </a:t>
            </a:r>
            <a:r>
              <a:rPr lang="en-US" sz="2800" dirty="0" err="1" smtClean="0"/>
              <a:t>phổ</a:t>
            </a:r>
            <a:r>
              <a:rPr lang="en-US" sz="2800" dirty="0" smtClean="0"/>
              <a:t> </a:t>
            </a:r>
            <a:r>
              <a:rPr lang="en-US" sz="2800" dirty="0" err="1" smtClean="0"/>
              <a:t>biến</a:t>
            </a:r>
            <a:r>
              <a:rPr lang="en-US" sz="2800" dirty="0" smtClean="0"/>
              <a:t> ranging A1 – B1 </a:t>
            </a:r>
            <a:r>
              <a:rPr lang="en-US" sz="2800" dirty="0" err="1" smtClean="0"/>
              <a:t>anh</a:t>
            </a:r>
            <a:r>
              <a:rPr lang="en-US" sz="2800" dirty="0" smtClean="0"/>
              <a:t> </a:t>
            </a:r>
            <a:r>
              <a:rPr lang="en-US" sz="2800" dirty="0" err="1" smtClean="0"/>
              <a:t>nhé</a:t>
            </a:r>
            <a:r>
              <a:rPr lang="en-US" sz="2800" dirty="0" smtClean="0"/>
              <a:t>. </a:t>
            </a:r>
          </a:p>
          <a:p>
            <a:r>
              <a:rPr lang="en-US" sz="2800" dirty="0" err="1" smtClean="0"/>
              <a:t>Tham</a:t>
            </a:r>
            <a:r>
              <a:rPr lang="en-US" sz="2800" dirty="0" smtClean="0"/>
              <a:t> </a:t>
            </a:r>
            <a:r>
              <a:rPr lang="en-US" sz="2800" dirty="0" err="1" smtClean="0"/>
              <a:t>khảo</a:t>
            </a:r>
            <a:r>
              <a:rPr lang="en-US" sz="2800" dirty="0" smtClean="0"/>
              <a:t> VD </a:t>
            </a:r>
            <a:r>
              <a:rPr lang="en-US" sz="2800" dirty="0" err="1" smtClean="0"/>
              <a:t>bên</a:t>
            </a:r>
            <a:r>
              <a:rPr lang="en-US" sz="2800" dirty="0" smtClean="0"/>
              <a:t> </a:t>
            </a:r>
            <a:r>
              <a:rPr lang="en-US" sz="2800" dirty="0" err="1" smtClean="0"/>
              <a:t>dưới</a:t>
            </a:r>
            <a:r>
              <a:rPr lang="en-US" sz="2800" dirty="0" smtClean="0"/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859246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599704" y="1614196"/>
            <a:ext cx="2906766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504225" y="2625010"/>
            <a:ext cx="3180432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596585" y="4531577"/>
            <a:ext cx="2916101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596584" y="5598378"/>
            <a:ext cx="2928545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596586" y="3589180"/>
            <a:ext cx="2906767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348853" y="626704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7154" y="1406769"/>
            <a:ext cx="106211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Giúp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3 </a:t>
            </a:r>
            <a:r>
              <a:rPr lang="en-US" sz="2800" dirty="0" err="1" smtClean="0"/>
              <a:t>câu</a:t>
            </a:r>
            <a:r>
              <a:rPr lang="en-US" sz="2800" dirty="0" smtClean="0"/>
              <a:t> </a:t>
            </a:r>
            <a:r>
              <a:rPr lang="en-US" sz="2800" dirty="0" err="1" smtClean="0"/>
              <a:t>bài</a:t>
            </a:r>
            <a:r>
              <a:rPr lang="en-US" sz="2800" dirty="0" smtClean="0"/>
              <a:t> </a:t>
            </a:r>
            <a:r>
              <a:rPr lang="en-US" sz="2800" dirty="0" err="1" smtClean="0"/>
              <a:t>tập</a:t>
            </a:r>
            <a:r>
              <a:rPr lang="en-US" sz="2800" dirty="0" smtClean="0"/>
              <a:t> </a:t>
            </a:r>
            <a:r>
              <a:rPr lang="en-US" sz="2800" dirty="0" err="1" smtClean="0"/>
              <a:t>trọng</a:t>
            </a:r>
            <a:r>
              <a:rPr lang="en-US" sz="2800" dirty="0" smtClean="0"/>
              <a:t> </a:t>
            </a:r>
            <a:r>
              <a:rPr lang="en-US" sz="2800" dirty="0" err="1" smtClean="0"/>
              <a:t>âm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bên</a:t>
            </a:r>
            <a:r>
              <a:rPr lang="en-US" sz="2800" dirty="0" smtClean="0"/>
              <a:t> </a:t>
            </a:r>
            <a:r>
              <a:rPr lang="en-US" sz="2800" dirty="0" err="1" smtClean="0"/>
              <a:t>dưới</a:t>
            </a:r>
            <a:r>
              <a:rPr lang="en-US" sz="2800" dirty="0" smtClean="0"/>
              <a:t>. </a:t>
            </a:r>
            <a:r>
              <a:rPr lang="en-US" sz="2800" dirty="0" err="1" smtClean="0"/>
              <a:t>Từ</a:t>
            </a:r>
            <a:r>
              <a:rPr lang="en-US" sz="2800" dirty="0" smtClean="0"/>
              <a:t> </a:t>
            </a:r>
            <a:r>
              <a:rPr lang="en-US" sz="2800" dirty="0" err="1" smtClean="0"/>
              <a:t>lấy</a:t>
            </a:r>
            <a:r>
              <a:rPr lang="en-US" sz="2800" dirty="0" smtClean="0"/>
              <a:t> </a:t>
            </a:r>
            <a:r>
              <a:rPr lang="en-US" sz="2800" dirty="0" err="1" smtClean="0"/>
              <a:t>từ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bài</a:t>
            </a:r>
            <a:r>
              <a:rPr lang="en-US" sz="2800" dirty="0" smtClean="0"/>
              <a:t>, </a:t>
            </a:r>
            <a:r>
              <a:rPr lang="en-US" sz="2800" dirty="0" err="1" smtClean="0"/>
              <a:t>nếu</a:t>
            </a:r>
            <a:r>
              <a:rPr lang="en-US" sz="2800" dirty="0" smtClean="0"/>
              <a:t> k </a:t>
            </a:r>
            <a:r>
              <a:rPr lang="en-US" sz="2800" dirty="0" err="1" smtClean="0"/>
              <a:t>đủ</a:t>
            </a:r>
            <a:r>
              <a:rPr lang="en-US" sz="2800" dirty="0" smtClean="0"/>
              <a:t> </a:t>
            </a:r>
            <a:r>
              <a:rPr lang="en-US" sz="2800" dirty="0" err="1" smtClean="0"/>
              <a:t>lấy</a:t>
            </a:r>
            <a:r>
              <a:rPr lang="en-US" sz="2800" dirty="0" smtClean="0"/>
              <a:t> </a:t>
            </a:r>
            <a:r>
              <a:rPr lang="en-US" sz="2800" dirty="0" err="1" smtClean="0"/>
              <a:t>từ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bài</a:t>
            </a:r>
            <a:r>
              <a:rPr lang="en-US" sz="2800" dirty="0" smtClean="0"/>
              <a:t> </a:t>
            </a:r>
            <a:r>
              <a:rPr lang="en-US" sz="2800" dirty="0" err="1" smtClean="0"/>
              <a:t>trước</a:t>
            </a:r>
            <a:r>
              <a:rPr lang="en-US" sz="2800" dirty="0" smtClean="0"/>
              <a:t> – </a:t>
            </a:r>
            <a:r>
              <a:rPr lang="en-US" sz="2800" dirty="0" err="1" smtClean="0"/>
              <a:t>tham</a:t>
            </a:r>
            <a:r>
              <a:rPr lang="en-US" sz="2800" dirty="0" smtClean="0"/>
              <a:t> </a:t>
            </a:r>
            <a:r>
              <a:rPr lang="en-US" sz="2800" dirty="0" err="1" smtClean="0"/>
              <a:t>khảo</a:t>
            </a:r>
            <a:r>
              <a:rPr lang="en-US" sz="2800" dirty="0" smtClean="0"/>
              <a:t> wordlist. </a:t>
            </a:r>
            <a:r>
              <a:rPr lang="en-US" sz="2800" dirty="0" err="1" smtClean="0"/>
              <a:t>Nếu</a:t>
            </a:r>
            <a:r>
              <a:rPr lang="en-US" sz="2800" dirty="0" smtClean="0"/>
              <a:t> </a:t>
            </a:r>
            <a:r>
              <a:rPr lang="en-US" sz="2800" dirty="0" err="1" smtClean="0"/>
              <a:t>vẫn</a:t>
            </a:r>
            <a:r>
              <a:rPr lang="en-US" sz="2800" dirty="0" smtClean="0"/>
              <a:t> </a:t>
            </a:r>
            <a:r>
              <a:rPr lang="en-US" sz="2800" dirty="0" err="1" smtClean="0"/>
              <a:t>chưa</a:t>
            </a:r>
            <a:r>
              <a:rPr lang="en-US" sz="2800" dirty="0" smtClean="0"/>
              <a:t> </a:t>
            </a:r>
            <a:r>
              <a:rPr lang="en-US" sz="2800" dirty="0" err="1" smtClean="0"/>
              <a:t>đủ</a:t>
            </a:r>
            <a:r>
              <a:rPr lang="en-US" sz="2800" dirty="0" smtClean="0"/>
              <a:t> </a:t>
            </a:r>
            <a:r>
              <a:rPr lang="en-US" sz="2800" dirty="0" err="1" smtClean="0"/>
              <a:t>lấy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từ</a:t>
            </a:r>
            <a:r>
              <a:rPr lang="en-US" sz="2800" dirty="0" smtClean="0"/>
              <a:t> </a:t>
            </a:r>
            <a:r>
              <a:rPr lang="en-US" sz="2800" dirty="0" err="1" smtClean="0"/>
              <a:t>phổ</a:t>
            </a:r>
            <a:r>
              <a:rPr lang="en-US" sz="2800" dirty="0" smtClean="0"/>
              <a:t> </a:t>
            </a:r>
            <a:r>
              <a:rPr lang="en-US" sz="2800" dirty="0" err="1" smtClean="0"/>
              <a:t>biến</a:t>
            </a:r>
            <a:r>
              <a:rPr lang="en-US" sz="2800" dirty="0" smtClean="0"/>
              <a:t> ranging A1 – B1 </a:t>
            </a:r>
            <a:r>
              <a:rPr lang="en-US" sz="2800" dirty="0" err="1" smtClean="0"/>
              <a:t>anh</a:t>
            </a:r>
            <a:r>
              <a:rPr lang="en-US" sz="2800" dirty="0" smtClean="0"/>
              <a:t> </a:t>
            </a:r>
            <a:r>
              <a:rPr lang="en-US" sz="2800" dirty="0" err="1" smtClean="0"/>
              <a:t>nhé</a:t>
            </a:r>
            <a:r>
              <a:rPr lang="en-US" sz="2800" dirty="0" smtClean="0"/>
              <a:t>. </a:t>
            </a:r>
          </a:p>
          <a:p>
            <a:r>
              <a:rPr lang="en-US" sz="2800" dirty="0" err="1"/>
              <a:t>Tham</a:t>
            </a:r>
            <a:r>
              <a:rPr lang="en-US" sz="2800" dirty="0"/>
              <a:t> </a:t>
            </a:r>
            <a:r>
              <a:rPr lang="en-US" sz="2800" dirty="0" err="1"/>
              <a:t>khảo</a:t>
            </a:r>
            <a:r>
              <a:rPr lang="en-US" sz="2800" dirty="0"/>
              <a:t> VD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171229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035" y="455379"/>
            <a:ext cx="11904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Choose the word whose underlined part is pronounced differently from that of the others.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19605" y="1410229"/>
            <a:ext cx="12431210" cy="4992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n-US" sz="3600" dirty="0">
                <a:solidFill>
                  <a:prstClr val="black"/>
                </a:solidFill>
              </a:rPr>
              <a:t> A. m</a:t>
            </a:r>
            <a:r>
              <a:rPr lang="en-US" sz="3600" u="sng" dirty="0">
                <a:solidFill>
                  <a:prstClr val="black"/>
                </a:solidFill>
              </a:rPr>
              <a:t>a</a:t>
            </a:r>
            <a:r>
              <a:rPr lang="en-US" sz="3600" dirty="0">
                <a:solidFill>
                  <a:prstClr val="black"/>
                </a:solidFill>
              </a:rPr>
              <a:t>rket            B. p</a:t>
            </a:r>
            <a:r>
              <a:rPr lang="en-US" sz="3600" u="sng" dirty="0">
                <a:solidFill>
                  <a:prstClr val="black"/>
                </a:solidFill>
              </a:rPr>
              <a:t>a</a:t>
            </a:r>
            <a:r>
              <a:rPr lang="en-US" sz="3600" dirty="0">
                <a:solidFill>
                  <a:prstClr val="black"/>
                </a:solidFill>
              </a:rPr>
              <a:t>ttern            C. b</a:t>
            </a:r>
            <a:r>
              <a:rPr lang="en-US" sz="3600" u="sng" dirty="0">
                <a:solidFill>
                  <a:prstClr val="black"/>
                </a:solidFill>
              </a:rPr>
              <a:t>a</a:t>
            </a:r>
            <a:r>
              <a:rPr lang="en-US" sz="3600" dirty="0">
                <a:solidFill>
                  <a:prstClr val="black"/>
                </a:solidFill>
              </a:rPr>
              <a:t>sket            D. m</a:t>
            </a:r>
            <a:r>
              <a:rPr lang="en-US" sz="3600" u="sng" dirty="0">
                <a:solidFill>
                  <a:prstClr val="black"/>
                </a:solidFill>
              </a:rPr>
              <a:t>a</a:t>
            </a:r>
            <a:r>
              <a:rPr lang="en-US" sz="3600" dirty="0">
                <a:solidFill>
                  <a:prstClr val="black"/>
                </a:solidFill>
              </a:rPr>
              <a:t>nsion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      /ˈ</a:t>
            </a:r>
            <a:r>
              <a:rPr lang="en-US" sz="3600" dirty="0" err="1">
                <a:solidFill>
                  <a:srgbClr val="FF0000"/>
                </a:solidFill>
              </a:rPr>
              <a:t>mɑːrkɪt</a:t>
            </a:r>
            <a:r>
              <a:rPr lang="en-US" sz="3600" dirty="0">
                <a:solidFill>
                  <a:srgbClr val="FF0000"/>
                </a:solidFill>
              </a:rPr>
              <a:t>/           /ˈ</a:t>
            </a:r>
            <a:r>
              <a:rPr lang="en-US" sz="3600" dirty="0" err="1">
                <a:solidFill>
                  <a:srgbClr val="FF0000"/>
                </a:solidFill>
              </a:rPr>
              <a:t>pætən</a:t>
            </a:r>
            <a:r>
              <a:rPr lang="en-US" sz="3600" dirty="0">
                <a:solidFill>
                  <a:srgbClr val="FF0000"/>
                </a:solidFill>
              </a:rPr>
              <a:t>/               /ˈ</a:t>
            </a:r>
            <a:r>
              <a:rPr lang="en-US" sz="3600" dirty="0" err="1">
                <a:solidFill>
                  <a:srgbClr val="FF0000"/>
                </a:solidFill>
              </a:rPr>
              <a:t>bæskət</a:t>
            </a:r>
            <a:r>
              <a:rPr lang="en-US" sz="3600" dirty="0">
                <a:solidFill>
                  <a:srgbClr val="FF0000"/>
                </a:solidFill>
              </a:rPr>
              <a:t>/           /ˈ</a:t>
            </a:r>
            <a:r>
              <a:rPr lang="en-US" sz="3600" dirty="0" err="1">
                <a:solidFill>
                  <a:srgbClr val="FF0000"/>
                </a:solidFill>
              </a:rPr>
              <a:t>mænʃən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</a:rPr>
              <a:t>2. A. highland</a:t>
            </a:r>
            <a:r>
              <a:rPr lang="en-US" sz="3600" u="sng" dirty="0">
                <a:solidFill>
                  <a:prstClr val="black"/>
                </a:solidFill>
              </a:rPr>
              <a:t>s</a:t>
            </a:r>
            <a:r>
              <a:rPr lang="en-US" sz="3600" dirty="0">
                <a:solidFill>
                  <a:prstClr val="black"/>
                </a:solidFill>
              </a:rPr>
              <a:t>        B. flower</a:t>
            </a:r>
            <a:r>
              <a:rPr lang="en-US" sz="3600" u="sng" dirty="0">
                <a:solidFill>
                  <a:prstClr val="black"/>
                </a:solidFill>
              </a:rPr>
              <a:t>s</a:t>
            </a:r>
            <a:r>
              <a:rPr lang="en-US" sz="3600" dirty="0">
                <a:solidFill>
                  <a:prstClr val="black"/>
                </a:solidFill>
              </a:rPr>
              <a:t>            C. shoulder</a:t>
            </a:r>
            <a:r>
              <a:rPr lang="en-US" sz="3600" u="sng" dirty="0">
                <a:solidFill>
                  <a:prstClr val="black"/>
                </a:solidFill>
              </a:rPr>
              <a:t>s</a:t>
            </a:r>
            <a:r>
              <a:rPr lang="en-US" sz="3600" dirty="0">
                <a:solidFill>
                  <a:prstClr val="black"/>
                </a:solidFill>
              </a:rPr>
              <a:t>      D. product</a:t>
            </a:r>
            <a:r>
              <a:rPr lang="en-US" sz="3600" u="sng" dirty="0">
                <a:solidFill>
                  <a:prstClr val="black"/>
                </a:solidFill>
              </a:rPr>
              <a:t>s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       /ˈ</a:t>
            </a:r>
            <a:r>
              <a:rPr lang="en-US" sz="3600" dirty="0" err="1">
                <a:solidFill>
                  <a:srgbClr val="FF0000"/>
                </a:solidFill>
              </a:rPr>
              <a:t>haɪləndz</a:t>
            </a:r>
            <a:r>
              <a:rPr lang="en-US" sz="3600" dirty="0">
                <a:solidFill>
                  <a:srgbClr val="FF0000"/>
                </a:solidFill>
              </a:rPr>
              <a:t>/        /ˈ</a:t>
            </a:r>
            <a:r>
              <a:rPr lang="en-US" sz="3600" dirty="0" err="1">
                <a:solidFill>
                  <a:srgbClr val="FF0000"/>
                </a:solidFill>
              </a:rPr>
              <a:t>flaʊərz</a:t>
            </a:r>
            <a:r>
              <a:rPr lang="en-US" sz="3600" dirty="0">
                <a:solidFill>
                  <a:srgbClr val="FF0000"/>
                </a:solidFill>
              </a:rPr>
              <a:t>/               /ˈ</a:t>
            </a:r>
            <a:r>
              <a:rPr lang="en-US" sz="3600" dirty="0" err="1">
                <a:solidFill>
                  <a:srgbClr val="FF0000"/>
                </a:solidFill>
              </a:rPr>
              <a:t>ʃoʊldərz</a:t>
            </a:r>
            <a:r>
              <a:rPr lang="en-US" sz="3600" dirty="0">
                <a:solidFill>
                  <a:srgbClr val="FF0000"/>
                </a:solidFill>
              </a:rPr>
              <a:t>/        /ˈ</a:t>
            </a:r>
            <a:r>
              <a:rPr lang="en-US" sz="3600" dirty="0" err="1">
                <a:solidFill>
                  <a:srgbClr val="FF0000"/>
                </a:solidFill>
              </a:rPr>
              <a:t>prɑːdʌkts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</a:rPr>
              <a:t>3. A. </a:t>
            </a:r>
            <a:r>
              <a:rPr lang="en-US" sz="3600" u="sng" dirty="0">
                <a:solidFill>
                  <a:prstClr val="black"/>
                </a:solidFill>
              </a:rPr>
              <a:t>ch</a:t>
            </a:r>
            <a:r>
              <a:rPr lang="en-US" sz="3600" dirty="0">
                <a:solidFill>
                  <a:prstClr val="black"/>
                </a:solidFill>
              </a:rPr>
              <a:t>ore     	        B. s</a:t>
            </a:r>
            <a:r>
              <a:rPr lang="en-US" sz="3600" u="sng" dirty="0">
                <a:solidFill>
                  <a:prstClr val="black"/>
                </a:solidFill>
              </a:rPr>
              <a:t>ch</a:t>
            </a:r>
            <a:r>
              <a:rPr lang="en-US" sz="3600" dirty="0">
                <a:solidFill>
                  <a:prstClr val="black"/>
                </a:solidFill>
              </a:rPr>
              <a:t>ool      	  C. </a:t>
            </a:r>
            <a:r>
              <a:rPr lang="en-US" sz="3600" u="sng" dirty="0">
                <a:solidFill>
                  <a:prstClr val="black"/>
                </a:solidFill>
              </a:rPr>
              <a:t>ch</a:t>
            </a:r>
            <a:r>
              <a:rPr lang="en-US" sz="3600" dirty="0">
                <a:solidFill>
                  <a:prstClr val="black"/>
                </a:solidFill>
              </a:rPr>
              <a:t>at                D. </a:t>
            </a:r>
            <a:r>
              <a:rPr lang="en-US" sz="3600" u="sng" dirty="0">
                <a:solidFill>
                  <a:prstClr val="black"/>
                </a:solidFill>
              </a:rPr>
              <a:t>ch</a:t>
            </a:r>
            <a:r>
              <a:rPr lang="en-US" sz="3600" dirty="0">
                <a:solidFill>
                  <a:prstClr val="black"/>
                </a:solidFill>
              </a:rPr>
              <a:t>ip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      /</a:t>
            </a:r>
            <a:r>
              <a:rPr lang="en-US" sz="3600" dirty="0" err="1">
                <a:solidFill>
                  <a:srgbClr val="FF0000"/>
                </a:solidFill>
              </a:rPr>
              <a:t>tʃɔːr</a:t>
            </a:r>
            <a:r>
              <a:rPr lang="en-US" sz="3600" dirty="0">
                <a:solidFill>
                  <a:srgbClr val="FF0000"/>
                </a:solidFill>
              </a:rPr>
              <a:t>/                   /</a:t>
            </a:r>
            <a:r>
              <a:rPr lang="en-US" sz="3600" dirty="0" err="1">
                <a:solidFill>
                  <a:srgbClr val="FF0000"/>
                </a:solidFill>
              </a:rPr>
              <a:t>skuːl</a:t>
            </a:r>
            <a:r>
              <a:rPr lang="en-US" sz="3600" dirty="0">
                <a:solidFill>
                  <a:srgbClr val="FF0000"/>
                </a:solidFill>
              </a:rPr>
              <a:t>/                   /</a:t>
            </a:r>
            <a:r>
              <a:rPr lang="en-US" sz="3600" dirty="0" err="1">
                <a:solidFill>
                  <a:srgbClr val="FF0000"/>
                </a:solidFill>
              </a:rPr>
              <a:t>tʃæt</a:t>
            </a:r>
            <a:r>
              <a:rPr lang="en-US" sz="3600" dirty="0">
                <a:solidFill>
                  <a:srgbClr val="FF0000"/>
                </a:solidFill>
              </a:rPr>
              <a:t>/                 /</a:t>
            </a:r>
            <a:r>
              <a:rPr lang="en-US" sz="3600" dirty="0" err="1">
                <a:solidFill>
                  <a:srgbClr val="FF0000"/>
                </a:solidFill>
              </a:rPr>
              <a:t>tʃɪp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07035" y="1655708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279772" y="3307111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353783" y="4904306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0874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833" y="537313"/>
            <a:ext cx="11930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Choose the words whose main stress is placed differently from the others.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833" y="1286355"/>
            <a:ext cx="12660840" cy="5126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n-US" sz="3600" dirty="0">
                <a:solidFill>
                  <a:prstClr val="black"/>
                </a:solidFill>
              </a:rPr>
              <a:t> A. culture          B. wedding           C. guitar            D. custom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</a:rPr>
              <a:t>    </a:t>
            </a:r>
            <a:r>
              <a:rPr lang="en-US" sz="3800" dirty="0">
                <a:solidFill>
                  <a:srgbClr val="FF0000"/>
                </a:solidFill>
              </a:rPr>
              <a:t>/ˈ</a:t>
            </a:r>
            <a:r>
              <a:rPr lang="en-US" sz="3800" dirty="0" err="1">
                <a:solidFill>
                  <a:srgbClr val="FF0000"/>
                </a:solidFill>
              </a:rPr>
              <a:t>kʌltʃər</a:t>
            </a:r>
            <a:r>
              <a:rPr lang="en-US" sz="3800" dirty="0">
                <a:solidFill>
                  <a:srgbClr val="FF0000"/>
                </a:solidFill>
              </a:rPr>
              <a:t>/           /ˈ</a:t>
            </a:r>
            <a:r>
              <a:rPr lang="en-US" sz="3800" dirty="0" err="1">
                <a:solidFill>
                  <a:srgbClr val="FF0000"/>
                </a:solidFill>
              </a:rPr>
              <a:t>wedɪŋ</a:t>
            </a:r>
            <a:r>
              <a:rPr lang="en-US" sz="3800" dirty="0">
                <a:solidFill>
                  <a:srgbClr val="FF0000"/>
                </a:solidFill>
              </a:rPr>
              <a:t>/            /</a:t>
            </a:r>
            <a:r>
              <a:rPr lang="en-US" sz="3800" dirty="0" err="1">
                <a:solidFill>
                  <a:srgbClr val="FF0000"/>
                </a:solidFill>
              </a:rPr>
              <a:t>ɡɪˈtɑːr</a:t>
            </a:r>
            <a:r>
              <a:rPr lang="en-US" sz="3800" dirty="0">
                <a:solidFill>
                  <a:srgbClr val="FF0000"/>
                </a:solidFill>
              </a:rPr>
              <a:t>/           /ˈ</a:t>
            </a:r>
            <a:r>
              <a:rPr lang="en-US" sz="3800" dirty="0" err="1">
                <a:solidFill>
                  <a:srgbClr val="FF0000"/>
                </a:solidFill>
              </a:rPr>
              <a:t>kʌstəm</a:t>
            </a:r>
            <a:r>
              <a:rPr lang="en-US" sz="3800" dirty="0">
                <a:solidFill>
                  <a:srgbClr val="FF0000"/>
                </a:solidFill>
              </a:rPr>
              <a:t>/</a:t>
            </a:r>
            <a:r>
              <a:rPr lang="en-US" sz="3600" dirty="0">
                <a:solidFill>
                  <a:srgbClr val="FF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</a:rPr>
              <a:t>2. A. beautiful       B. important        C. talented        D. regular</a:t>
            </a:r>
          </a:p>
          <a:p>
            <a:pPr>
              <a:lnSpc>
                <a:spcPct val="150000"/>
              </a:lnSpc>
            </a:pPr>
            <a:r>
              <a:rPr lang="en-US" sz="3800" dirty="0">
                <a:solidFill>
                  <a:srgbClr val="FF0000"/>
                </a:solidFill>
              </a:rPr>
              <a:t>   /ˈ</a:t>
            </a:r>
            <a:r>
              <a:rPr lang="en-US" sz="3800" dirty="0" err="1">
                <a:solidFill>
                  <a:srgbClr val="FF0000"/>
                </a:solidFill>
              </a:rPr>
              <a:t>bjuːtɪfəl</a:t>
            </a:r>
            <a:r>
              <a:rPr lang="en-US" sz="3800" dirty="0">
                <a:solidFill>
                  <a:srgbClr val="FF0000"/>
                </a:solidFill>
              </a:rPr>
              <a:t>/        /</a:t>
            </a:r>
            <a:r>
              <a:rPr lang="en-US" sz="3800" dirty="0" err="1">
                <a:solidFill>
                  <a:srgbClr val="FF0000"/>
                </a:solidFill>
              </a:rPr>
              <a:t>ɪmˈpɔːrtənt</a:t>
            </a:r>
            <a:r>
              <a:rPr lang="en-US" sz="3800" dirty="0">
                <a:solidFill>
                  <a:srgbClr val="FF0000"/>
                </a:solidFill>
              </a:rPr>
              <a:t>/     /ˈ</a:t>
            </a:r>
            <a:r>
              <a:rPr lang="en-US" sz="3800" dirty="0" err="1">
                <a:solidFill>
                  <a:srgbClr val="FF0000"/>
                </a:solidFill>
              </a:rPr>
              <a:t>tæləntɪd</a:t>
            </a:r>
            <a:r>
              <a:rPr lang="en-US" sz="3800" dirty="0">
                <a:solidFill>
                  <a:srgbClr val="FF0000"/>
                </a:solidFill>
              </a:rPr>
              <a:t>/     /ˈ</a:t>
            </a:r>
            <a:r>
              <a:rPr lang="en-US" sz="3800" dirty="0" err="1">
                <a:solidFill>
                  <a:srgbClr val="FF0000"/>
                </a:solidFill>
              </a:rPr>
              <a:t>reɡjələr</a:t>
            </a:r>
            <a:r>
              <a:rPr lang="en-US" sz="3800" dirty="0">
                <a:solidFill>
                  <a:srgbClr val="FF0000"/>
                </a:solidFill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</a:rPr>
              <a:t>3. A. population    B. embroidery     C. celebrity    D. experience</a:t>
            </a:r>
          </a:p>
          <a:p>
            <a:pPr>
              <a:lnSpc>
                <a:spcPct val="150000"/>
              </a:lnSpc>
            </a:pPr>
            <a:r>
              <a:rPr lang="en-US" sz="3800" dirty="0">
                <a:solidFill>
                  <a:srgbClr val="FF0000"/>
                </a:solidFill>
              </a:rPr>
              <a:t>  /</a:t>
            </a:r>
            <a:r>
              <a:rPr lang="en-US" sz="3800" dirty="0" err="1">
                <a:solidFill>
                  <a:srgbClr val="FF0000"/>
                </a:solidFill>
              </a:rPr>
              <a:t>pɑːpjəˈleɪʃən</a:t>
            </a:r>
            <a:r>
              <a:rPr lang="en-US" sz="3800" dirty="0">
                <a:solidFill>
                  <a:srgbClr val="FF0000"/>
                </a:solidFill>
              </a:rPr>
              <a:t>/  /</a:t>
            </a:r>
            <a:r>
              <a:rPr lang="en-US" sz="3800" dirty="0" err="1">
                <a:solidFill>
                  <a:srgbClr val="FF0000"/>
                </a:solidFill>
              </a:rPr>
              <a:t>ɪmˈbrɔɪdəri</a:t>
            </a:r>
            <a:r>
              <a:rPr lang="en-US" sz="3800" dirty="0">
                <a:solidFill>
                  <a:srgbClr val="FF0000"/>
                </a:solidFill>
              </a:rPr>
              <a:t>/     /</a:t>
            </a:r>
            <a:r>
              <a:rPr lang="en-US" sz="3800" dirty="0" err="1">
                <a:solidFill>
                  <a:srgbClr val="FF0000"/>
                </a:solidFill>
              </a:rPr>
              <a:t>səˈlebrəti</a:t>
            </a:r>
            <a:r>
              <a:rPr lang="en-US" sz="3800" dirty="0">
                <a:solidFill>
                  <a:srgbClr val="FF0000"/>
                </a:solidFill>
              </a:rPr>
              <a:t>/     /</a:t>
            </a:r>
            <a:r>
              <a:rPr lang="en-US" sz="3800" dirty="0" err="1">
                <a:solidFill>
                  <a:srgbClr val="FF0000"/>
                </a:solidFill>
              </a:rPr>
              <a:t>ɪkˈspɪriəns</a:t>
            </a:r>
            <a:r>
              <a:rPr lang="en-US" sz="38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4" name="Oval 3"/>
          <p:cNvSpPr/>
          <p:nvPr/>
        </p:nvSpPr>
        <p:spPr>
          <a:xfrm>
            <a:off x="6599275" y="1524343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393307" y="3259874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52091" y="4919112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560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E25F3F-1F3E-B34E-4055-DF40BBE17B62}"/>
              </a:ext>
            </a:extLst>
          </p:cNvPr>
          <p:cNvSpPr txBox="1"/>
          <p:nvPr/>
        </p:nvSpPr>
        <p:spPr>
          <a:xfrm>
            <a:off x="489094" y="606054"/>
            <a:ext cx="78574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Close your book.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Test your classmates’ memory about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3C3AEC-6544-FDD1-A574-25A93C9C7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4901" y="1167870"/>
            <a:ext cx="5378188" cy="467715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FC17F7A-DD70-D388-F174-5308D24E36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47976"/>
              </p:ext>
            </p:extLst>
          </p:nvPr>
        </p:nvGraphicFramePr>
        <p:xfrm>
          <a:off x="467827" y="2626244"/>
          <a:ext cx="11302415" cy="2573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0015">
                  <a:extLst>
                    <a:ext uri="{9D8B030D-6E8A-4147-A177-3AD203B41FA5}">
                      <a16:colId xmlns:a16="http://schemas.microsoft.com/office/drawing/2014/main" val="3299630928"/>
                    </a:ext>
                  </a:extLst>
                </a:gridCol>
                <a:gridCol w="2477386">
                  <a:extLst>
                    <a:ext uri="{9D8B030D-6E8A-4147-A177-3AD203B41FA5}">
                      <a16:colId xmlns:a16="http://schemas.microsoft.com/office/drawing/2014/main" val="486385102"/>
                    </a:ext>
                  </a:extLst>
                </a:gridCol>
                <a:gridCol w="2469410">
                  <a:extLst>
                    <a:ext uri="{9D8B030D-6E8A-4147-A177-3AD203B41FA5}">
                      <a16:colId xmlns:a16="http://schemas.microsoft.com/office/drawing/2014/main" val="2690655686"/>
                    </a:ext>
                  </a:extLst>
                </a:gridCol>
                <a:gridCol w="2825604">
                  <a:extLst>
                    <a:ext uri="{9D8B030D-6E8A-4147-A177-3AD203B41FA5}">
                      <a16:colId xmlns:a16="http://schemas.microsoft.com/office/drawing/2014/main" val="3642235012"/>
                    </a:ext>
                  </a:extLst>
                </a:gridCol>
              </a:tblGrid>
              <a:tr h="857694">
                <a:tc>
                  <a:txBody>
                    <a:bodyPr/>
                    <a:lstStyle/>
                    <a:p>
                      <a:pPr algn="l"/>
                      <a:r>
                        <a:rPr lang="en-US" sz="3200" b="0" dirty="0">
                          <a:solidFill>
                            <a:srgbClr val="0070C0"/>
                          </a:solidFill>
                        </a:rPr>
                        <a:t>What/Where/When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0" dirty="0">
                          <a:solidFill>
                            <a:srgbClr val="0070C0"/>
                          </a:solidFill>
                        </a:rPr>
                        <a:t>was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en-US" sz="3200" b="0" dirty="0">
                          <a:solidFill>
                            <a:srgbClr val="FF0000"/>
                          </a:solidFill>
                        </a:rPr>
                        <a:t>the biggest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en-US" sz="3200" b="0" dirty="0">
                          <a:solidFill>
                            <a:srgbClr val="FF0000"/>
                          </a:solidFill>
                        </a:rPr>
                        <a:t>earthquake</a:t>
                      </a:r>
                    </a:p>
                    <a:p>
                      <a:pPr algn="l"/>
                      <a:r>
                        <a:rPr lang="en-US" sz="3200" b="0" dirty="0">
                          <a:solidFill>
                            <a:srgbClr val="FF0000"/>
                          </a:solidFill>
                        </a:rPr>
                        <a:t>wildfire</a:t>
                      </a:r>
                    </a:p>
                    <a:p>
                      <a:pPr algn="l"/>
                      <a:r>
                        <a:rPr lang="en-US" sz="3200" b="0" dirty="0">
                          <a:solidFill>
                            <a:srgbClr val="FF0000"/>
                          </a:solidFill>
                        </a:rPr>
                        <a:t>flood               ?</a:t>
                      </a:r>
                    </a:p>
                    <a:p>
                      <a:pPr algn="l"/>
                      <a:r>
                        <a:rPr lang="en-US" sz="3200" b="0" dirty="0">
                          <a:solidFill>
                            <a:srgbClr val="FF0000"/>
                          </a:solidFill>
                        </a:rPr>
                        <a:t>tsunami</a:t>
                      </a:r>
                    </a:p>
                    <a:p>
                      <a:pPr algn="l"/>
                      <a:r>
                        <a:rPr lang="en-US" sz="3200" b="0" dirty="0">
                          <a:solidFill>
                            <a:srgbClr val="FF0000"/>
                          </a:solidFill>
                        </a:rPr>
                        <a:t>typhoon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314683"/>
                  </a:ext>
                </a:extLst>
              </a:tr>
              <a:tr h="857694">
                <a:tc>
                  <a:txBody>
                    <a:bodyPr/>
                    <a:lstStyle/>
                    <a:p>
                      <a:pPr algn="l"/>
                      <a:r>
                        <a:rPr lang="en-US" sz="3200" b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How many people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died in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6873134"/>
                  </a:ext>
                </a:extLst>
              </a:tr>
              <a:tr h="857694">
                <a:tc>
                  <a:txBody>
                    <a:bodyPr/>
                    <a:lstStyle/>
                    <a:p>
                      <a:pPr algn="l"/>
                      <a:r>
                        <a:rPr lang="en-US" sz="3200" b="0" dirty="0">
                          <a:solidFill>
                            <a:srgbClr val="00B050"/>
                          </a:solidFill>
                        </a:rPr>
                        <a:t>How much damage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0" dirty="0">
                          <a:solidFill>
                            <a:srgbClr val="00B050"/>
                          </a:solidFill>
                        </a:rPr>
                        <a:t>was there 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8534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767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7" y="716490"/>
            <a:ext cx="7666432" cy="522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4099" y="2243918"/>
            <a:ext cx="9715501" cy="27315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71450" marR="0" lvl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Pronunciation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/>
              <a:t>To practice sound changes </a:t>
            </a:r>
          </a:p>
          <a:p>
            <a:pPr marL="171450" marR="0" lvl="0" indent="-1714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  <a:ea typeface="Calibri" panose="020F0502020204030204" pitchFamily="34" charset="0"/>
              </a:rPr>
              <a:t>Speaking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: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/>
              <a:t>- To practice talking about disasters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643947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sound </a:t>
            </a:r>
            <a:r>
              <a:rPr lang="en-US" sz="3600" dirty="0">
                <a:solidFill>
                  <a:srgbClr val="FF0000"/>
                </a:solidFill>
                <a:latin typeface="ArialMT"/>
              </a:rPr>
              <a:t>/</a:t>
            </a:r>
            <a:r>
              <a:rPr lang="en-US" sz="3600" dirty="0" err="1">
                <a:solidFill>
                  <a:srgbClr val="FF0000"/>
                </a:solidFill>
                <a:latin typeface="ArialMT"/>
              </a:rPr>
              <a:t>wəz</a:t>
            </a:r>
            <a:r>
              <a:rPr lang="en-US" sz="3600" dirty="0">
                <a:solidFill>
                  <a:srgbClr val="FF0000"/>
                </a:solidFill>
                <a:latin typeface="ArialMT"/>
              </a:rPr>
              <a:t>/</a:t>
            </a:r>
            <a:r>
              <a:rPr lang="en-US" sz="3600" i="1" dirty="0">
                <a:solidFill>
                  <a:srgbClr val="0070C0"/>
                </a:solidFill>
              </a:rPr>
              <a:t> 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21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8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pages 30.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 dirty="0" smtClean="0">
                <a:solidFill>
                  <a:srgbClr val="0070C0"/>
                </a:solidFill>
              </a:rPr>
              <a:t>pages 38 &amp; 39</a:t>
            </a:r>
            <a:r>
              <a:rPr lang="en-US" sz="3600" i="1" dirty="0">
                <a:solidFill>
                  <a:srgbClr val="0070C0"/>
                </a:solidFill>
              </a:rPr>
              <a:t>,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37491" y="498764"/>
            <a:ext cx="5368070" cy="5855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3269" y="1715204"/>
            <a:ext cx="6869567" cy="2991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171450" marR="0" lvl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 P</a:t>
            </a:r>
            <a:r>
              <a:rPr lang="en-US" sz="3600" dirty="0">
                <a:effectLst/>
              </a:rPr>
              <a:t>ractice sound changes </a:t>
            </a:r>
          </a:p>
          <a:p>
            <a:pPr marL="171450" marR="0" lvl="0" indent="-1714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effectLst/>
              </a:rPr>
              <a:t> </a:t>
            </a:r>
            <a:r>
              <a:rPr lang="en-US" sz="3600" dirty="0"/>
              <a:t>P</a:t>
            </a:r>
            <a:r>
              <a:rPr lang="en-US" sz="3600" dirty="0">
                <a:effectLst/>
              </a:rPr>
              <a:t>ractice talking about disasters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12" y="529115"/>
            <a:ext cx="9120271" cy="57800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89320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AD27C7-5133-C005-8660-E91DCDAD6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2624" y="2878189"/>
            <a:ext cx="4995785" cy="89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1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2" y="497784"/>
            <a:ext cx="8790933" cy="58600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894618" y="552140"/>
            <a:ext cx="321085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57926A7-15F8-B928-9282-CFAD461B79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316688"/>
              </p:ext>
            </p:extLst>
          </p:nvPr>
        </p:nvGraphicFramePr>
        <p:xfrm>
          <a:off x="1663258" y="1237591"/>
          <a:ext cx="9034548" cy="1558922"/>
        </p:xfrm>
        <a:graphic>
          <a:graphicData uri="http://schemas.openxmlformats.org/drawingml/2006/table">
            <a:tbl>
              <a:tblPr/>
              <a:tblGrid>
                <a:gridCol w="15057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5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57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57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57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984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371600" algn="l"/>
                          <a:tab pos="1828800" algn="l"/>
                        </a:tabLst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How often</a:t>
                      </a:r>
                      <a:endParaRPr lang="en-US" sz="2400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371600" algn="l"/>
                          <a:tab pos="1828800" algn="l"/>
                        </a:tabLst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What</a:t>
                      </a:r>
                      <a:endParaRPr lang="en-US" sz="2400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371600" algn="l"/>
                          <a:tab pos="1828800" algn="l"/>
                        </a:tabLst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What time</a:t>
                      </a:r>
                      <a:endParaRPr lang="en-US" sz="2400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371600" algn="l"/>
                          <a:tab pos="1828800" algn="l"/>
                        </a:tabLst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Where</a:t>
                      </a:r>
                      <a:endParaRPr lang="en-US" sz="2400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371600" algn="l"/>
                          <a:tab pos="1828800" algn="l"/>
                        </a:tabLst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When</a:t>
                      </a:r>
                      <a:endParaRPr lang="en-US" sz="2400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371600" algn="l"/>
                          <a:tab pos="1828800" algn="l"/>
                        </a:tabLst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How much</a:t>
                      </a:r>
                      <a:endParaRPr lang="en-US" sz="2400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6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371600" algn="l"/>
                          <a:tab pos="1828800" algn="l"/>
                        </a:tabLst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How many</a:t>
                      </a:r>
                      <a:endParaRPr lang="en-US" sz="2400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371600" algn="l"/>
                          <a:tab pos="1828800" algn="l"/>
                        </a:tabLst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Which</a:t>
                      </a:r>
                      <a:endParaRPr lang="en-US" sz="2400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371600" algn="l"/>
                          <a:tab pos="1828800" algn="l"/>
                        </a:tabLst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What kind</a:t>
                      </a:r>
                      <a:endParaRPr lang="en-US" sz="2400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371600" algn="l"/>
                          <a:tab pos="1828800" algn="l"/>
                        </a:tabLst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Why</a:t>
                      </a:r>
                      <a:endParaRPr lang="en-US" sz="2400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371600" algn="l"/>
                          <a:tab pos="1828800" algn="l"/>
                        </a:tabLst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Who</a:t>
                      </a:r>
                      <a:endParaRPr lang="en-US" sz="2400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1371600" algn="l"/>
                          <a:tab pos="1828800" algn="l"/>
                        </a:tabLst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a:t>What</a:t>
                      </a:r>
                      <a:endParaRPr lang="en-US" sz="2400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FE1EBE78-E1CC-3D9C-39D5-C4DC576D0D75}"/>
              </a:ext>
            </a:extLst>
          </p:cNvPr>
          <p:cNvSpPr txBox="1">
            <a:spLocks/>
          </p:cNvSpPr>
          <p:nvPr/>
        </p:nvSpPr>
        <p:spPr>
          <a:xfrm>
            <a:off x="128748" y="2856185"/>
            <a:ext cx="6745016" cy="3376452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___do you live?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___do you live with?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 spc="-1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___ </a:t>
            </a:r>
            <a:r>
              <a:rPr lang="en-US" sz="2400" spc="-1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do </a:t>
            </a:r>
            <a:r>
              <a:rPr lang="en-US" sz="2400" spc="-1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usually get up in the morning?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___ are you learning English?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___ did you start learning English?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___ </a:t>
            </a:r>
            <a:r>
              <a:rPr lang="en-US" sz="24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do </a:t>
            </a:r>
            <a:r>
              <a:rPr lang="en-US" sz="24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go to the cinema?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7414A39-B2FA-D347-43C1-248CEDBAE6B3}"/>
              </a:ext>
            </a:extLst>
          </p:cNvPr>
          <p:cNvSpPr txBox="1">
            <a:spLocks/>
          </p:cNvSpPr>
          <p:nvPr/>
        </p:nvSpPr>
        <p:spPr>
          <a:xfrm>
            <a:off x="6124880" y="2850933"/>
            <a:ext cx="6745016" cy="337645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7"/>
            </a:pP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___ </a:t>
            </a:r>
            <a:r>
              <a:rPr lang="en-US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of </a:t>
            </a: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music do you like?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7"/>
            </a:pP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___ do you prefer: beef or pork?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7"/>
            </a:pP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___ </a:t>
            </a:r>
            <a:r>
              <a:rPr lang="en-US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brothers </a:t>
            </a: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sisters do you have?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7"/>
            </a:pP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___ </a:t>
            </a:r>
            <a:r>
              <a:rPr lang="en-US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tea </a:t>
            </a: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coffee do you drink a day?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7"/>
            </a:pP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___ did you do last night?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7"/>
            </a:pP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___ are you going to do after class?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552524-1C19-452A-8AF6-EC1D2041A80B}"/>
              </a:ext>
            </a:extLst>
          </p:cNvPr>
          <p:cNvSpPr txBox="1"/>
          <p:nvPr/>
        </p:nvSpPr>
        <p:spPr>
          <a:xfrm>
            <a:off x="601017" y="477761"/>
            <a:ext cx="11054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Choose the correct words to complete the </a:t>
            </a:r>
            <a:r>
              <a:rPr lang="en-US" sz="3200" b="1" dirty="0" err="1">
                <a:solidFill>
                  <a:srgbClr val="FF0000"/>
                </a:solidFill>
              </a:rPr>
              <a:t>Wh</a:t>
            </a:r>
            <a:r>
              <a:rPr lang="en-US" sz="3200" b="1" dirty="0">
                <a:solidFill>
                  <a:srgbClr val="FF0000"/>
                </a:solidFill>
              </a:rPr>
              <a:t>-questions.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1E529B-BF7F-8381-9775-CF9337BFAA4D}"/>
              </a:ext>
            </a:extLst>
          </p:cNvPr>
          <p:cNvSpPr txBox="1"/>
          <p:nvPr/>
        </p:nvSpPr>
        <p:spPr>
          <a:xfrm>
            <a:off x="345493" y="2963548"/>
            <a:ext cx="875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Where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37EAD2-7631-3A06-4F95-8EDB6B555E29}"/>
              </a:ext>
            </a:extLst>
          </p:cNvPr>
          <p:cNvSpPr txBox="1"/>
          <p:nvPr/>
        </p:nvSpPr>
        <p:spPr>
          <a:xfrm>
            <a:off x="450899" y="3471020"/>
            <a:ext cx="675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Who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C4D974-2B6E-FF57-FA19-ACC7D6619838}"/>
              </a:ext>
            </a:extLst>
          </p:cNvPr>
          <p:cNvSpPr txBox="1"/>
          <p:nvPr/>
        </p:nvSpPr>
        <p:spPr>
          <a:xfrm>
            <a:off x="273859" y="3877247"/>
            <a:ext cx="1290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What 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7AA1E1-1D99-842A-46E2-07DF54491558}"/>
              </a:ext>
            </a:extLst>
          </p:cNvPr>
          <p:cNvSpPr txBox="1"/>
          <p:nvPr/>
        </p:nvSpPr>
        <p:spPr>
          <a:xfrm>
            <a:off x="566516" y="4461087"/>
            <a:ext cx="654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Why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B4E603-DC44-9089-3DC4-ED908AAC75C8}"/>
              </a:ext>
            </a:extLst>
          </p:cNvPr>
          <p:cNvSpPr txBox="1"/>
          <p:nvPr/>
        </p:nvSpPr>
        <p:spPr>
          <a:xfrm>
            <a:off x="601017" y="4975161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When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090577-4D0C-76C2-589B-DB47508C2D13}"/>
              </a:ext>
            </a:extLst>
          </p:cNvPr>
          <p:cNvSpPr txBox="1"/>
          <p:nvPr/>
        </p:nvSpPr>
        <p:spPr>
          <a:xfrm>
            <a:off x="445596" y="5489235"/>
            <a:ext cx="1262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How often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6013D1-0131-1021-8258-E24B60FC8EB8}"/>
              </a:ext>
            </a:extLst>
          </p:cNvPr>
          <p:cNvSpPr txBox="1"/>
          <p:nvPr/>
        </p:nvSpPr>
        <p:spPr>
          <a:xfrm>
            <a:off x="6490735" y="2981113"/>
            <a:ext cx="1258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What kind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5A54C7-EAC0-CACD-E042-6B682873C5BF}"/>
              </a:ext>
            </a:extLst>
          </p:cNvPr>
          <p:cNvSpPr txBox="1"/>
          <p:nvPr/>
        </p:nvSpPr>
        <p:spPr>
          <a:xfrm>
            <a:off x="6405394" y="3492592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Which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82A5B2-21AC-CA1C-ED59-029F53E40965}"/>
              </a:ext>
            </a:extLst>
          </p:cNvPr>
          <p:cNvSpPr txBox="1"/>
          <p:nvPr/>
        </p:nvSpPr>
        <p:spPr>
          <a:xfrm>
            <a:off x="6305894" y="4016994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How many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AF4B29-FBAB-1F59-6943-680ED23424F0}"/>
              </a:ext>
            </a:extLst>
          </p:cNvPr>
          <p:cNvSpPr txBox="1"/>
          <p:nvPr/>
        </p:nvSpPr>
        <p:spPr>
          <a:xfrm>
            <a:off x="6409295" y="4539594"/>
            <a:ext cx="12894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How much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441117-D279-36BE-D216-A045B39906FB}"/>
              </a:ext>
            </a:extLst>
          </p:cNvPr>
          <p:cNvSpPr txBox="1"/>
          <p:nvPr/>
        </p:nvSpPr>
        <p:spPr>
          <a:xfrm>
            <a:off x="6490735" y="5158755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What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08B273-F1F3-A919-4752-85E9491964CD}"/>
              </a:ext>
            </a:extLst>
          </p:cNvPr>
          <p:cNvSpPr txBox="1"/>
          <p:nvPr/>
        </p:nvSpPr>
        <p:spPr>
          <a:xfrm>
            <a:off x="6483097" y="5683157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What</a:t>
            </a:r>
          </a:p>
        </p:txBody>
      </p:sp>
    </p:spTree>
    <p:extLst>
      <p:ext uri="{BB962C8B-B14F-4D97-AF65-F5344CB8AC3E}">
        <p14:creationId xmlns:p14="http://schemas.microsoft.com/office/powerpoint/2010/main" val="15143906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E2CFCF-E388-BD34-2489-88EC26DC5E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78450" y="1032895"/>
            <a:ext cx="7885707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Where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you live?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you live with?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pc="-1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time </a:t>
            </a:r>
            <a:r>
              <a:rPr lang="en-US" spc="-1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you usually get up in the morning?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are you learning English?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did you start learning English?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often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you go to the cinema?</a:t>
            </a:r>
            <a:endParaRPr lang="en-US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kind of music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you like?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Which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you prefer: beef or pork?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many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brothers and sisters do you have?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much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 and coffee do you drink a day?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did you do last night?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are you going to do after class?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922B99-36B0-9B17-2127-DD474EBDE653}"/>
              </a:ext>
            </a:extLst>
          </p:cNvPr>
          <p:cNvSpPr txBox="1"/>
          <p:nvPr/>
        </p:nvSpPr>
        <p:spPr>
          <a:xfrm>
            <a:off x="601017" y="477761"/>
            <a:ext cx="7716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Work in pairs. Ask and answer the questions.</a:t>
            </a:r>
          </a:p>
        </p:txBody>
      </p:sp>
    </p:spTree>
    <p:extLst>
      <p:ext uri="{BB962C8B-B14F-4D97-AF65-F5344CB8AC3E}">
        <p14:creationId xmlns:p14="http://schemas.microsoft.com/office/powerpoint/2010/main" val="148699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31BE6-6219-37D6-16F6-43CE88C150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2154"/>
          <a:stretch/>
        </p:blipFill>
        <p:spPr>
          <a:xfrm>
            <a:off x="843553" y="595116"/>
            <a:ext cx="8033838" cy="5667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148D79-E333-7AEC-3EE9-3EBDFA1FDEBB}"/>
              </a:ext>
            </a:extLst>
          </p:cNvPr>
          <p:cNvSpPr txBox="1"/>
          <p:nvPr/>
        </p:nvSpPr>
        <p:spPr>
          <a:xfrm>
            <a:off x="3449154" y="4114805"/>
            <a:ext cx="3750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1604957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495BB8-9D5C-9E93-6930-A46114959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89" y="530301"/>
            <a:ext cx="3563476" cy="6992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1533D6-D209-06C0-F741-36E48880B4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23420"/>
          <a:stretch/>
        </p:blipFill>
        <p:spPr>
          <a:xfrm>
            <a:off x="4528095" y="489530"/>
            <a:ext cx="3682620" cy="6778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214AE8-36D9-3A13-8029-E409513471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2814" y="1629500"/>
            <a:ext cx="7057422" cy="5146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824EB1-663A-89A3-2EA2-EEC9FFE927DA}"/>
              </a:ext>
            </a:extLst>
          </p:cNvPr>
          <p:cNvSpPr txBox="1"/>
          <p:nvPr/>
        </p:nvSpPr>
        <p:spPr>
          <a:xfrm>
            <a:off x="3726046" y="2401839"/>
            <a:ext cx="365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DF340C-9BB5-006A-36B8-3E9E6060BBDA}"/>
              </a:ext>
            </a:extLst>
          </p:cNvPr>
          <p:cNvSpPr txBox="1"/>
          <p:nvPr/>
        </p:nvSpPr>
        <p:spPr>
          <a:xfrm>
            <a:off x="173257" y="3305904"/>
            <a:ext cx="122625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r>
              <a:rPr lang="en-US" sz="3200" i="1" dirty="0">
                <a:solidFill>
                  <a:srgbClr val="0070C0"/>
                </a:solidFill>
              </a:rPr>
              <a:t>Was she in class?</a:t>
            </a:r>
            <a:r>
              <a:rPr lang="en-US" sz="3200" i="1" dirty="0">
                <a:solidFill>
                  <a:srgbClr val="00B050"/>
                </a:solidFill>
              </a:rPr>
              <a:t>			</a:t>
            </a:r>
            <a:r>
              <a:rPr lang="en-US" sz="3200" dirty="0">
                <a:solidFill>
                  <a:srgbClr val="FF0000"/>
                </a:solidFill>
                <a:sym typeface="Webdings" panose="05030102010509060703" pitchFamily="18" charset="2"/>
              </a:rPr>
              <a:t> </a:t>
            </a:r>
            <a:r>
              <a:rPr lang="en-US" sz="3200" i="1" dirty="0">
                <a:solidFill>
                  <a:srgbClr val="00B050"/>
                </a:solidFill>
              </a:rPr>
              <a:t>Yes, she was.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i="1" dirty="0">
                <a:solidFill>
                  <a:srgbClr val="00B050"/>
                </a:solidFill>
              </a:rPr>
              <a:t>						</a:t>
            </a:r>
            <a:r>
              <a:rPr lang="en-US" sz="3200" dirty="0">
                <a:solidFill>
                  <a:srgbClr val="FF0000"/>
                </a:solidFill>
                <a:sym typeface="Webdings" panose="05030102010509060703" pitchFamily="18" charset="2"/>
              </a:rPr>
              <a:t> </a:t>
            </a:r>
            <a:r>
              <a:rPr lang="en-US" sz="3200" i="1" dirty="0">
                <a:solidFill>
                  <a:srgbClr val="00B050"/>
                </a:solidFill>
              </a:rPr>
              <a:t>No, she wasn’t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FF0000"/>
                </a:solidFill>
                <a:sym typeface="Webdings" panose="05030102010509060703" pitchFamily="18" charset="2"/>
              </a:rPr>
              <a:t> </a:t>
            </a:r>
            <a:r>
              <a:rPr lang="en-US" sz="3200" i="1" dirty="0">
                <a:solidFill>
                  <a:srgbClr val="0070C0"/>
                </a:solidFill>
              </a:rPr>
              <a:t>Where was he yesterday?	</a:t>
            </a:r>
            <a:r>
              <a:rPr lang="en-US" sz="3200" dirty="0">
                <a:solidFill>
                  <a:srgbClr val="FF0000"/>
                </a:solidFill>
                <a:sym typeface="Webdings" panose="05030102010509060703" pitchFamily="18" charset="2"/>
              </a:rPr>
              <a:t> </a:t>
            </a:r>
            <a:r>
              <a:rPr lang="en-US" sz="3200" i="1" dirty="0">
                <a:solidFill>
                  <a:srgbClr val="00B050"/>
                </a:solidFill>
              </a:rPr>
              <a:t>He was at home. He wasn’t in class.	 </a:t>
            </a:r>
          </a:p>
        </p:txBody>
      </p:sp>
      <p:sp>
        <p:nvSpPr>
          <p:cNvPr id="6" name="Rectangle 49">
            <a:hlinkClick r:id="" action="ppaction://noaction">
              <a:snd r:embed="rId8" name="SC1_U6_GB1_D.wav"/>
            </a:hlinkClick>
            <a:extLst>
              <a:ext uri="{FF2B5EF4-FFF2-40B4-BE49-F238E27FC236}">
                <a16:creationId xmlns:a16="http://schemas.microsoft.com/office/drawing/2014/main" id="{736FD396-982A-347D-DAB1-880CDBD18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753" y="3323725"/>
            <a:ext cx="3792355" cy="6992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55">
            <a:hlinkClick r:id="" action="ppaction://noaction">
              <a:snd r:embed="rId9" name="SC1_U6_GB1_E.wav"/>
            </a:hlinkClick>
            <a:extLst>
              <a:ext uri="{FF2B5EF4-FFF2-40B4-BE49-F238E27FC236}">
                <a16:creationId xmlns:a16="http://schemas.microsoft.com/office/drawing/2014/main" id="{DC8E3949-69DB-426B-1C2D-41B3095C1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4151" y="3272569"/>
            <a:ext cx="3339967" cy="64633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" name="Rectangle 61">
            <a:hlinkClick r:id="" action="ppaction://noaction">
              <a:snd r:embed="rId10" name="SC1_U6_GB1_F.wav"/>
            </a:hlinkClick>
            <a:extLst>
              <a:ext uri="{FF2B5EF4-FFF2-40B4-BE49-F238E27FC236}">
                <a16:creationId xmlns:a16="http://schemas.microsoft.com/office/drawing/2014/main" id="{7CE5974A-8D94-D2C0-B966-3667927F4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528" y="4030835"/>
            <a:ext cx="3339967" cy="5723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52">
            <a:hlinkClick r:id="" action="ppaction://noaction">
              <a:snd r:embed="rId11" name="SC1_U6_GB1_L.wav"/>
            </a:hlinkClick>
            <a:extLst>
              <a:ext uri="{FF2B5EF4-FFF2-40B4-BE49-F238E27FC236}">
                <a16:creationId xmlns:a16="http://schemas.microsoft.com/office/drawing/2014/main" id="{96E77EBC-9DC1-6F5B-4124-A4E8B8CA8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40" y="4651306"/>
            <a:ext cx="4963875" cy="5752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58">
            <a:hlinkClick r:id="" action="ppaction://noaction">
              <a:snd r:embed="rId12" name="SC1_U6_GB1_M.wav"/>
            </a:hlinkClick>
            <a:extLst>
              <a:ext uri="{FF2B5EF4-FFF2-40B4-BE49-F238E27FC236}">
                <a16:creationId xmlns:a16="http://schemas.microsoft.com/office/drawing/2014/main" id="{EA3D2959-6440-B357-6654-23569D820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1204" y="4632256"/>
            <a:ext cx="6523255" cy="57234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139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4258</TotalTime>
  <Words>681</Words>
  <Application>Microsoft Office PowerPoint</Application>
  <PresentationFormat>Widescreen</PresentationFormat>
  <Paragraphs>137</Paragraphs>
  <Slides>28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ArialMT</vt:lpstr>
      <vt:lpstr>Calibri</vt:lpstr>
      <vt:lpstr>Calibri Light</vt:lpstr>
      <vt:lpstr>Cambria Math</vt:lpstr>
      <vt:lpstr>Tahoma</vt:lpstr>
      <vt:lpstr>Times New Roman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42</cp:revision>
  <dcterms:created xsi:type="dcterms:W3CDTF">2023-02-01T04:45:54Z</dcterms:created>
  <dcterms:modified xsi:type="dcterms:W3CDTF">2023-04-19T04:50:57Z</dcterms:modified>
</cp:coreProperties>
</file>