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8" r:id="rId3"/>
    <p:sldId id="292" r:id="rId4"/>
    <p:sldId id="256" r:id="rId5"/>
    <p:sldId id="260" r:id="rId6"/>
    <p:sldId id="269" r:id="rId7"/>
    <p:sldId id="270" r:id="rId8"/>
    <p:sldId id="297" r:id="rId9"/>
    <p:sldId id="295" r:id="rId10"/>
    <p:sldId id="298" r:id="rId11"/>
    <p:sldId id="300" r:id="rId12"/>
    <p:sldId id="301" r:id="rId13"/>
    <p:sldId id="299" r:id="rId14"/>
    <p:sldId id="302" r:id="rId15"/>
    <p:sldId id="303" r:id="rId16"/>
    <p:sldId id="296" r:id="rId17"/>
    <p:sldId id="304" r:id="rId18"/>
    <p:sldId id="306" r:id="rId19"/>
    <p:sldId id="305" r:id="rId20"/>
    <p:sldId id="308" r:id="rId21"/>
    <p:sldId id="309" r:id="rId22"/>
    <p:sldId id="310" r:id="rId23"/>
    <p:sldId id="311" r:id="rId24"/>
    <p:sldId id="312" r:id="rId25"/>
    <p:sldId id="307" r:id="rId26"/>
    <p:sldId id="313" r:id="rId27"/>
    <p:sldId id="314" r:id="rId28"/>
    <p:sldId id="266" r:id="rId29"/>
    <p:sldId id="259" r:id="rId30"/>
    <p:sldId id="288" r:id="rId31"/>
    <p:sldId id="289" r:id="rId32"/>
    <p:sldId id="257" r:id="rId33"/>
    <p:sldId id="268" r:id="rId34"/>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FE16"/>
    <a:srgbClr val="1EF657"/>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2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10.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9.sv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62.svg"/><Relationship Id="rId10" Type="http://schemas.openxmlformats.org/officeDocument/2006/relationships/image" Target="../media/image9.png"/><Relationship Id="rId4" Type="http://schemas.openxmlformats.org/officeDocument/2006/relationships/image" Target="../media/image61.png"/><Relationship Id="rId9"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9.sv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62.svg"/><Relationship Id="rId10" Type="http://schemas.openxmlformats.org/officeDocument/2006/relationships/image" Target="../media/image9.png"/><Relationship Id="rId4" Type="http://schemas.openxmlformats.org/officeDocument/2006/relationships/image" Target="../media/image61.png"/><Relationship Id="rId9" Type="http://schemas.openxmlformats.org/officeDocument/2006/relationships/image" Target="../media/image64.sv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9.sv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62.svg"/><Relationship Id="rId10" Type="http://schemas.openxmlformats.org/officeDocument/2006/relationships/image" Target="../media/image9.png"/><Relationship Id="rId4" Type="http://schemas.openxmlformats.org/officeDocument/2006/relationships/image" Target="../media/image61.png"/><Relationship Id="rId9" Type="http://schemas.openxmlformats.org/officeDocument/2006/relationships/image" Target="../media/image64.sv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10.svg"/><Relationship Id="rId5" Type="http://schemas.openxmlformats.org/officeDocument/2006/relationships/image" Target="../media/image68.svg"/><Relationship Id="rId10" Type="http://schemas.openxmlformats.org/officeDocument/2006/relationships/image" Target="../media/image9.png"/><Relationship Id="rId4" Type="http://schemas.openxmlformats.org/officeDocument/2006/relationships/image" Target="../media/image67.png"/><Relationship Id="rId9" Type="http://schemas.openxmlformats.org/officeDocument/2006/relationships/image" Target="../media/image56.sv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3994" y="2324342"/>
            <a:ext cx="11120012" cy="5638316"/>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FFF"/>
            </a:solidFill>
          </p:spPr>
        </p:sp>
      </p:grpSp>
      <p:sp>
        <p:nvSpPr>
          <p:cNvPr id="5" name="TextBox 5"/>
          <p:cNvSpPr txBox="1"/>
          <p:nvPr/>
        </p:nvSpPr>
        <p:spPr>
          <a:xfrm>
            <a:off x="2584370" y="3110933"/>
            <a:ext cx="13119260" cy="3118674"/>
          </a:xfrm>
          <a:prstGeom prst="rect">
            <a:avLst/>
          </a:prstGeom>
        </p:spPr>
        <p:txBody>
          <a:bodyPr wrap="square" lIns="0" tIns="0" rIns="0" bIns="0" rtlCol="0" anchor="t">
            <a:spAutoFit/>
          </a:bodyPr>
          <a:lstStyle/>
          <a:p>
            <a:pPr algn="ctr">
              <a:lnSpc>
                <a:spcPct val="150000"/>
              </a:lnSpc>
            </a:pPr>
            <a:r>
              <a:rPr lang="vi-VN" sz="7200" b="1" spc="-216" dirty="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spc="-216"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445309" y="8660204"/>
            <a:ext cx="19178618" cy="2932492"/>
            <a:chOff x="0" y="0"/>
            <a:chExt cx="186375649" cy="28497625"/>
          </a:xfrm>
        </p:grpSpPr>
        <p:sp>
          <p:nvSpPr>
            <p:cNvPr id="8" name="Freeform 8"/>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9" name="Freeform 9"/>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3401" y="5605459"/>
            <a:ext cx="2946126" cy="477985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27092" y="6637887"/>
            <a:ext cx="3454442" cy="374742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149" y="-1028700"/>
            <a:ext cx="2079844" cy="41148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3538" y="0"/>
            <a:ext cx="3089841" cy="344146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39874" y="6507576"/>
            <a:ext cx="839153" cy="83915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04119" y="1904766"/>
            <a:ext cx="839153" cy="839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3" name="Rectangle 2"/>
          <p:cNvSpPr/>
          <p:nvPr/>
        </p:nvSpPr>
        <p:spPr>
          <a:xfrm>
            <a:off x="3048000" y="342900"/>
            <a:ext cx="13411200" cy="90159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Căn cứ để lập kế hoạch trồng trọt: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2971800" y="1526144"/>
            <a:ext cx="13862713" cy="901593"/>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Loại cây trồng và quy trình kĩ thuật trồng trọt loại cây đó.</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21" name="Rounded Rectangle 13">
            <a:extLst>
              <a:ext uri="{FF2B5EF4-FFF2-40B4-BE49-F238E27FC236}">
                <a16:creationId xmlns:a16="http://schemas.microsoft.com/office/drawing/2014/main" id="{45B4750A-DA42-4BFB-8307-0568E1FC9BEA}"/>
              </a:ext>
            </a:extLst>
          </p:cNvPr>
          <p:cNvSpPr/>
          <p:nvPr/>
        </p:nvSpPr>
        <p:spPr>
          <a:xfrm>
            <a:off x="3048000" y="8084396"/>
            <a:ext cx="3886199" cy="826558"/>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Thị trường tiêu thụ. </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97865336-368E-49F8-9F23-F308474F25B9}"/>
              </a:ext>
            </a:extLst>
          </p:cNvPr>
          <p:cNvPicPr>
            <a:picLocks noChangeAspect="1"/>
          </p:cNvPicPr>
          <p:nvPr/>
        </p:nvPicPr>
        <p:blipFill rotWithShape="1">
          <a:blip r:embed="rId3">
            <a:extLst>
              <a:ext uri="{28A0092B-C50C-407E-A947-70E740481C1C}">
                <a14:useLocalDpi xmlns:a14="http://schemas.microsoft.com/office/drawing/2010/main" val="0"/>
              </a:ext>
            </a:extLst>
          </a:blip>
          <a:srcRect l="33748" t="29753" r="33332" b="29753"/>
          <a:stretch/>
        </p:blipFill>
        <p:spPr>
          <a:xfrm>
            <a:off x="3647929" y="2859152"/>
            <a:ext cx="6019801" cy="4165170"/>
          </a:xfrm>
          <a:prstGeom prst="rect">
            <a:avLst/>
          </a:prstGeom>
        </p:spPr>
      </p:pic>
      <p:pic>
        <p:nvPicPr>
          <p:cNvPr id="9" name="Picture 8">
            <a:extLst>
              <a:ext uri="{FF2B5EF4-FFF2-40B4-BE49-F238E27FC236}">
                <a16:creationId xmlns:a16="http://schemas.microsoft.com/office/drawing/2014/main" id="{67FB2630-984A-499C-9B8B-6D923430AF7E}"/>
              </a:ext>
            </a:extLst>
          </p:cNvPr>
          <p:cNvPicPr>
            <a:picLocks noChangeAspect="1"/>
          </p:cNvPicPr>
          <p:nvPr/>
        </p:nvPicPr>
        <p:blipFill rotWithShape="1">
          <a:blip r:embed="rId4">
            <a:extLst>
              <a:ext uri="{28A0092B-C50C-407E-A947-70E740481C1C}">
                <a14:useLocalDpi xmlns:a14="http://schemas.microsoft.com/office/drawing/2010/main" val="0"/>
              </a:ext>
            </a:extLst>
          </a:blip>
          <a:srcRect l="33331" t="29753" r="32915" b="29753"/>
          <a:stretch/>
        </p:blipFill>
        <p:spPr>
          <a:xfrm>
            <a:off x="10058400" y="2859152"/>
            <a:ext cx="6172201" cy="4165170"/>
          </a:xfrm>
          <a:prstGeom prst="rect">
            <a:avLst/>
          </a:prstGeom>
        </p:spPr>
      </p:pic>
      <p:pic>
        <p:nvPicPr>
          <p:cNvPr id="11" name="Picture 10">
            <a:extLst>
              <a:ext uri="{FF2B5EF4-FFF2-40B4-BE49-F238E27FC236}">
                <a16:creationId xmlns:a16="http://schemas.microsoft.com/office/drawing/2014/main" id="{1E1D0F43-BAE3-4DEB-B47F-8CEB6447A584}"/>
              </a:ext>
            </a:extLst>
          </p:cNvPr>
          <p:cNvPicPr>
            <a:picLocks noChangeAspect="1"/>
          </p:cNvPicPr>
          <p:nvPr/>
        </p:nvPicPr>
        <p:blipFill rotWithShape="1">
          <a:blip r:embed="rId5">
            <a:extLst>
              <a:ext uri="{28A0092B-C50C-407E-A947-70E740481C1C}">
                <a14:useLocalDpi xmlns:a14="http://schemas.microsoft.com/office/drawing/2010/main" val="0"/>
              </a:ext>
            </a:extLst>
          </a:blip>
          <a:srcRect l="40415" t="33702" r="39657" b="34442"/>
          <a:stretch/>
        </p:blipFill>
        <p:spPr>
          <a:xfrm>
            <a:off x="7419514" y="6921285"/>
            <a:ext cx="3289490" cy="2957878"/>
          </a:xfrm>
          <a:prstGeom prst="rect">
            <a:avLst/>
          </a:prstGeom>
        </p:spPr>
      </p:pic>
    </p:spTree>
    <p:extLst>
      <p:ext uri="{BB962C8B-B14F-4D97-AF65-F5344CB8AC3E}">
        <p14:creationId xmlns:p14="http://schemas.microsoft.com/office/powerpoint/2010/main" val="142881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4" name="Rectangle 13"/>
          <p:cNvSpPr/>
          <p:nvPr/>
        </p:nvSpPr>
        <p:spPr>
          <a:xfrm>
            <a:off x="5246094" y="329844"/>
            <a:ext cx="9396003" cy="738664"/>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Một</a:t>
            </a:r>
            <a:r>
              <a:rPr kumimoji="0" lang="en-US" sz="4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4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cây</a:t>
            </a:r>
            <a:r>
              <a:rPr kumimoji="0" lang="en-US" sz="4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trồng</a:t>
            </a:r>
            <a:r>
              <a:rPr kumimoji="0" lang="en-US" sz="4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phổ</a:t>
            </a:r>
            <a:r>
              <a:rPr kumimoji="0" lang="en-US" sz="4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biến</a:t>
            </a:r>
            <a:endPar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5A1BC2C-9853-4CB3-A059-E4A78E0CA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08" y="1333500"/>
            <a:ext cx="6144491" cy="3516980"/>
          </a:xfrm>
          <a:prstGeom prst="rect">
            <a:avLst/>
          </a:prstGeom>
        </p:spPr>
      </p:pic>
      <p:sp>
        <p:nvSpPr>
          <p:cNvPr id="12" name="TextBox 11">
            <a:extLst>
              <a:ext uri="{FF2B5EF4-FFF2-40B4-BE49-F238E27FC236}">
                <a16:creationId xmlns:a16="http://schemas.microsoft.com/office/drawing/2014/main" id="{D930BED2-A3E0-4CCC-AEBE-FC3D53B02270}"/>
              </a:ext>
            </a:extLst>
          </p:cNvPr>
          <p:cNvSpPr txBox="1"/>
          <p:nvPr/>
        </p:nvSpPr>
        <p:spPr>
          <a:xfrm>
            <a:off x="4876800" y="4988137"/>
            <a:ext cx="2895599" cy="707886"/>
          </a:xfrm>
          <a:prstGeom prst="rect">
            <a:avLst/>
          </a:prstGeom>
          <a:solidFill>
            <a:schemeClr val="bg1"/>
          </a:solidFill>
          <a:ln w="57150">
            <a:noFill/>
          </a:ln>
        </p:spPr>
        <p:txBody>
          <a:bodyPr wrap="square" rtlCol="0">
            <a:spAutoFit/>
          </a:bodyPr>
          <a:lstStyle/>
          <a:p>
            <a:pPr algn="ct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lúa</a:t>
            </a:r>
            <a:endParaRPr lang="en-US" sz="4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3CF38EC-7BA3-43E2-9141-C58F04805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1333500"/>
            <a:ext cx="6144491" cy="3433970"/>
          </a:xfrm>
          <a:prstGeom prst="rect">
            <a:avLst/>
          </a:prstGeom>
        </p:spPr>
      </p:pic>
      <p:sp>
        <p:nvSpPr>
          <p:cNvPr id="15" name="TextBox 14">
            <a:extLst>
              <a:ext uri="{FF2B5EF4-FFF2-40B4-BE49-F238E27FC236}">
                <a16:creationId xmlns:a16="http://schemas.microsoft.com/office/drawing/2014/main" id="{1F4C2378-B95C-4F2E-B799-70A67EB1D166}"/>
              </a:ext>
            </a:extLst>
          </p:cNvPr>
          <p:cNvSpPr txBox="1"/>
          <p:nvPr/>
        </p:nvSpPr>
        <p:spPr>
          <a:xfrm>
            <a:off x="12164292" y="4988137"/>
            <a:ext cx="2895599" cy="707886"/>
          </a:xfrm>
          <a:prstGeom prst="rect">
            <a:avLst/>
          </a:prstGeom>
          <a:solidFill>
            <a:schemeClr val="bg1"/>
          </a:solidFill>
          <a:ln w="57150">
            <a:noFill/>
          </a:ln>
        </p:spPr>
        <p:txBody>
          <a:bodyPr wrap="square" rtlCol="0">
            <a:spAutoFit/>
          </a:bodyPr>
          <a:lstStyle/>
          <a:p>
            <a:pPr algn="ct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chè</a:t>
            </a:r>
            <a:endParaRPr lang="en-US" sz="40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B1A87CA-7901-4048-A28C-080A0D71666C}"/>
              </a:ext>
            </a:extLst>
          </p:cNvPr>
          <p:cNvPicPr>
            <a:picLocks noChangeAspect="1"/>
          </p:cNvPicPr>
          <p:nvPr/>
        </p:nvPicPr>
        <p:blipFill rotWithShape="1">
          <a:blip r:embed="rId4">
            <a:extLst>
              <a:ext uri="{28A0092B-C50C-407E-A947-70E740481C1C}">
                <a14:useLocalDpi xmlns:a14="http://schemas.microsoft.com/office/drawing/2010/main" val="0"/>
              </a:ext>
            </a:extLst>
          </a:blip>
          <a:srcRect t="13472"/>
          <a:stretch/>
        </p:blipFill>
        <p:spPr>
          <a:xfrm>
            <a:off x="7115615" y="5947863"/>
            <a:ext cx="5656963" cy="3671134"/>
          </a:xfrm>
          <a:prstGeom prst="rect">
            <a:avLst/>
          </a:prstGeom>
        </p:spPr>
      </p:pic>
      <p:sp>
        <p:nvSpPr>
          <p:cNvPr id="18" name="TextBox 17">
            <a:extLst>
              <a:ext uri="{FF2B5EF4-FFF2-40B4-BE49-F238E27FC236}">
                <a16:creationId xmlns:a16="http://schemas.microsoft.com/office/drawing/2014/main" id="{8C6F973A-ABBA-45B3-8122-27F597EE597F}"/>
              </a:ext>
            </a:extLst>
          </p:cNvPr>
          <p:cNvSpPr txBox="1"/>
          <p:nvPr/>
        </p:nvSpPr>
        <p:spPr>
          <a:xfrm>
            <a:off x="13612091" y="8879938"/>
            <a:ext cx="2895599" cy="707886"/>
          </a:xfrm>
          <a:prstGeom prst="rect">
            <a:avLst/>
          </a:prstGeom>
          <a:solidFill>
            <a:schemeClr val="bg1"/>
          </a:solidFill>
          <a:ln w="57150">
            <a:noFill/>
          </a:ln>
        </p:spPr>
        <p:txBody>
          <a:bodyPr wrap="square" rtlCol="0">
            <a:spAutoFit/>
          </a:bodyPr>
          <a:lstStyle/>
          <a:p>
            <a:pPr algn="ct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cam</a:t>
            </a:r>
          </a:p>
        </p:txBody>
      </p:sp>
    </p:spTree>
    <p:extLst>
      <p:ext uri="{BB962C8B-B14F-4D97-AF65-F5344CB8AC3E}">
        <p14:creationId xmlns:p14="http://schemas.microsoft.com/office/powerpoint/2010/main" val="28247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4" name="Rectangle 13"/>
          <p:cNvSpPr/>
          <p:nvPr/>
        </p:nvSpPr>
        <p:spPr>
          <a:xfrm>
            <a:off x="5246094" y="329844"/>
            <a:ext cx="939600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Một</a:t>
            </a:r>
            <a:r>
              <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cây</a:t>
            </a:r>
            <a:r>
              <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trồng</a:t>
            </a:r>
            <a:r>
              <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phổ</a:t>
            </a:r>
            <a:r>
              <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biến</a:t>
            </a:r>
            <a:endPar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930BED2-A3E0-4CCC-AEBE-FC3D53B02270}"/>
              </a:ext>
            </a:extLst>
          </p:cNvPr>
          <p:cNvSpPr txBox="1"/>
          <p:nvPr/>
        </p:nvSpPr>
        <p:spPr>
          <a:xfrm>
            <a:off x="4492336" y="4988137"/>
            <a:ext cx="3962400" cy="707886"/>
          </a:xfrm>
          <a:prstGeom prst="rect">
            <a:avLst/>
          </a:prstGeom>
          <a:solidFill>
            <a:schemeClr val="bg1"/>
          </a:soli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thanh</a:t>
            </a:r>
            <a:r>
              <a:rPr lang="en-US" sz="4000" dirty="0">
                <a:solidFill>
                  <a:prstClr val="black"/>
                </a:solidFill>
                <a:latin typeface="Arial" panose="020B0604020202020204" pitchFamily="34" charset="0"/>
                <a:cs typeface="Arial" panose="020B0604020202020204" pitchFamily="34" charset="0"/>
              </a:rPr>
              <a:t> long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1F4C2378-B95C-4F2E-B799-70A67EB1D166}"/>
              </a:ext>
            </a:extLst>
          </p:cNvPr>
          <p:cNvSpPr txBox="1"/>
          <p:nvPr/>
        </p:nvSpPr>
        <p:spPr>
          <a:xfrm>
            <a:off x="12164292" y="4988137"/>
            <a:ext cx="2895599" cy="707886"/>
          </a:xfrm>
          <a:prstGeom prst="rect">
            <a:avLst/>
          </a:prstGeom>
          <a:solidFill>
            <a:schemeClr val="bg1"/>
          </a:soli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ổi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8C6F973A-ABBA-45B3-8122-27F597EE597F}"/>
              </a:ext>
            </a:extLst>
          </p:cNvPr>
          <p:cNvSpPr txBox="1"/>
          <p:nvPr/>
        </p:nvSpPr>
        <p:spPr>
          <a:xfrm>
            <a:off x="13788737" y="9100603"/>
            <a:ext cx="2895599" cy="707886"/>
          </a:xfrm>
          <a:prstGeom prst="rect">
            <a:avLst/>
          </a:prstGeom>
          <a:solidFill>
            <a:schemeClr val="bg1"/>
          </a:soli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ngô</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71881FF-5961-441E-AB88-D843D1EAC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291" y="1320348"/>
            <a:ext cx="6144490" cy="3447122"/>
          </a:xfrm>
          <a:prstGeom prst="rect">
            <a:avLst/>
          </a:prstGeom>
        </p:spPr>
      </p:pic>
      <p:pic>
        <p:nvPicPr>
          <p:cNvPr id="10" name="Picture 9">
            <a:extLst>
              <a:ext uri="{FF2B5EF4-FFF2-40B4-BE49-F238E27FC236}">
                <a16:creationId xmlns:a16="http://schemas.microsoft.com/office/drawing/2014/main" id="{C519556B-DBBF-4BAE-95AE-AD3BA98A657B}"/>
              </a:ext>
            </a:extLst>
          </p:cNvPr>
          <p:cNvPicPr>
            <a:picLocks noChangeAspect="1"/>
          </p:cNvPicPr>
          <p:nvPr/>
        </p:nvPicPr>
        <p:blipFill rotWithShape="1">
          <a:blip r:embed="rId3">
            <a:extLst>
              <a:ext uri="{28A0092B-C50C-407E-A947-70E740481C1C}">
                <a14:useLocalDpi xmlns:a14="http://schemas.microsoft.com/office/drawing/2010/main" val="0"/>
              </a:ext>
            </a:extLst>
          </a:blip>
          <a:srcRect t="14018"/>
          <a:stretch/>
        </p:blipFill>
        <p:spPr>
          <a:xfrm>
            <a:off x="10539846" y="1320349"/>
            <a:ext cx="6144490" cy="3447122"/>
          </a:xfrm>
          <a:prstGeom prst="rect">
            <a:avLst/>
          </a:prstGeom>
        </p:spPr>
      </p:pic>
      <p:pic>
        <p:nvPicPr>
          <p:cNvPr id="16" name="Picture 15">
            <a:extLst>
              <a:ext uri="{FF2B5EF4-FFF2-40B4-BE49-F238E27FC236}">
                <a16:creationId xmlns:a16="http://schemas.microsoft.com/office/drawing/2014/main" id="{EA1A0F97-ADE2-49C3-9705-339BEE147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850" y="5906298"/>
            <a:ext cx="6144490" cy="3891800"/>
          </a:xfrm>
          <a:prstGeom prst="rect">
            <a:avLst/>
          </a:prstGeom>
        </p:spPr>
      </p:pic>
    </p:spTree>
    <p:extLst>
      <p:ext uri="{BB962C8B-B14F-4D97-AF65-F5344CB8AC3E}">
        <p14:creationId xmlns:p14="http://schemas.microsoft.com/office/powerpoint/2010/main" val="40257764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590800" y="495300"/>
            <a:ext cx="14957644" cy="784830"/>
          </a:xfrm>
          <a:prstGeom prst="rect">
            <a:avLst/>
          </a:prstGeom>
        </p:spPr>
        <p:txBody>
          <a:bodyPr wrap="square">
            <a:spAutoFit/>
          </a:bodyPr>
          <a:lstStyle/>
          <a:p>
            <a:pPr lvl="0" algn="just">
              <a:spcBef>
                <a:spcPts val="300"/>
              </a:spcBef>
              <a:spcAft>
                <a:spcPts val="300"/>
              </a:spcAft>
            </a:pPr>
            <a:r>
              <a:rPr kumimoji="0" lang="vi-VN"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phí</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trọt</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021122" y="1628980"/>
            <a:ext cx="14097000" cy="738664"/>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HS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đọc</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mục</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2 SGK tr.</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104, 105</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lời</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2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hỏi</a:t>
            </a:r>
            <a:r>
              <a:rPr kumimoji="0" lang="fr-FR" sz="4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386BAFA6-C8C4-4F15-A80A-759F08B1F348}"/>
              </a:ext>
            </a:extLst>
          </p:cNvPr>
          <p:cNvSpPr/>
          <p:nvPr/>
        </p:nvSpPr>
        <p:spPr>
          <a:xfrm>
            <a:off x="3435552" y="3040223"/>
            <a:ext cx="5473293" cy="707886"/>
          </a:xfrm>
          <a:prstGeom prst="rect">
            <a:avLst/>
          </a:prstGeom>
        </p:spPr>
        <p:txBody>
          <a:bodyPr wrap="none">
            <a:spAutoFit/>
          </a:bodyPr>
          <a:lstStyle/>
          <a:p>
            <a:r>
              <a:rPr lang="vi-VN" sz="4000" b="1" dirty="0">
                <a:solidFill>
                  <a:srgbClr val="FF0000"/>
                </a:solidFill>
                <a:latin typeface="Arial" panose="020B0604020202020204" pitchFamily="34" charset="0"/>
                <a:cs typeface="Arial" panose="020B0604020202020204" pitchFamily="34" charset="0"/>
              </a:rPr>
              <a:t>THẢO LUẬN CẶP ĐÔI</a:t>
            </a:r>
            <a:endParaRPr lang="en-US" sz="4000" b="1" dirty="0">
              <a:solidFill>
                <a:srgbClr val="FF0000"/>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9E03CBE-6074-4C21-9734-5A6BEEE0A2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17560" r="6250" b="14941"/>
          <a:stretch/>
        </p:blipFill>
        <p:spPr>
          <a:xfrm>
            <a:off x="3657599" y="5128575"/>
            <a:ext cx="5029200" cy="3657600"/>
          </a:xfrm>
          <a:prstGeom prst="rect">
            <a:avLst/>
          </a:prstGeom>
        </p:spPr>
      </p:pic>
      <p:sp>
        <p:nvSpPr>
          <p:cNvPr id="24" name="Rounded Rectangular Callout 13">
            <a:extLst>
              <a:ext uri="{FF2B5EF4-FFF2-40B4-BE49-F238E27FC236}">
                <a16:creationId xmlns:a16="http://schemas.microsoft.com/office/drawing/2014/main" id="{ED2C9EDA-BEC5-4F04-90C5-1F292260ED1B}"/>
              </a:ext>
            </a:extLst>
          </p:cNvPr>
          <p:cNvSpPr/>
          <p:nvPr/>
        </p:nvSpPr>
        <p:spPr>
          <a:xfrm>
            <a:off x="9550327" y="4193822"/>
            <a:ext cx="7366073" cy="2092678"/>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rPr>
              <a:t>Tính toán chi phí trồng trọt nhằm mục đích gì?</a:t>
            </a:r>
          </a:p>
        </p:txBody>
      </p:sp>
    </p:spTree>
    <p:extLst>
      <p:ext uri="{BB962C8B-B14F-4D97-AF65-F5344CB8AC3E}">
        <p14:creationId xmlns:p14="http://schemas.microsoft.com/office/powerpoint/2010/main" val="275844828"/>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1000"/>
                                        <p:tgtEl>
                                          <p:spTgt spid="2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2"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3" name="Rectangle 2"/>
          <p:cNvSpPr/>
          <p:nvPr/>
        </p:nvSpPr>
        <p:spPr>
          <a:xfrm>
            <a:off x="2886266" y="522728"/>
            <a:ext cx="13411200" cy="901593"/>
          </a:xfrm>
          <a:prstGeom prst="rect">
            <a:avLst/>
          </a:prstGeom>
        </p:spPr>
        <p:txBody>
          <a:bodyPr wrap="square">
            <a:spAutoFit/>
          </a:bodyPr>
          <a:lstStyle/>
          <a:p>
            <a:pPr lvl="0" algn="just">
              <a:lnSpc>
                <a:spcPct val="150000"/>
              </a:lnSpc>
              <a:spcBef>
                <a:spcPts val="300"/>
              </a:spcBef>
              <a:spcAft>
                <a:spcPts val="300"/>
              </a:spcAft>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Mục đích của việc tính toán chi phí trồng trọt: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2886266" y="1925221"/>
            <a:ext cx="14068049"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Giúp người sản xuất chuẩn bị đủ kinh phí đầu tư cho trồng trọt.</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8" name="Arrow: Right 7">
            <a:extLst>
              <a:ext uri="{FF2B5EF4-FFF2-40B4-BE49-F238E27FC236}">
                <a16:creationId xmlns:a16="http://schemas.microsoft.com/office/drawing/2014/main" id="{C87510F6-4598-4496-8928-C62964532DC6}"/>
              </a:ext>
            </a:extLst>
          </p:cNvPr>
          <p:cNvSpPr/>
          <p:nvPr/>
        </p:nvSpPr>
        <p:spPr>
          <a:xfrm>
            <a:off x="8338030" y="5836605"/>
            <a:ext cx="1253836" cy="13894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B0CA468-1202-4DC1-8DF8-F3EDCF679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5745" y="3980966"/>
            <a:ext cx="6889465" cy="4586415"/>
          </a:xfrm>
          <a:prstGeom prst="rect">
            <a:avLst/>
          </a:prstGeom>
        </p:spPr>
      </p:pic>
      <p:pic>
        <p:nvPicPr>
          <p:cNvPr id="19" name="Picture 18">
            <a:extLst>
              <a:ext uri="{FF2B5EF4-FFF2-40B4-BE49-F238E27FC236}">
                <a16:creationId xmlns:a16="http://schemas.microsoft.com/office/drawing/2014/main" id="{A659E3BF-6B92-4294-924E-438ABC9F6A1A}"/>
              </a:ext>
            </a:extLst>
          </p:cNvPr>
          <p:cNvPicPr>
            <a:picLocks noChangeAspect="1"/>
          </p:cNvPicPr>
          <p:nvPr/>
        </p:nvPicPr>
        <p:blipFill rotWithShape="1">
          <a:blip r:embed="rId4">
            <a:extLst>
              <a:ext uri="{28A0092B-C50C-407E-A947-70E740481C1C}">
                <a14:useLocalDpi xmlns:a14="http://schemas.microsoft.com/office/drawing/2010/main" val="0"/>
              </a:ext>
            </a:extLst>
          </a:blip>
          <a:srcRect l="41354" t="32848" r="41144" b="31669"/>
          <a:stretch/>
        </p:blipFill>
        <p:spPr>
          <a:xfrm>
            <a:off x="3095355" y="3824118"/>
            <a:ext cx="4408796" cy="5027683"/>
          </a:xfrm>
          <a:prstGeom prst="rect">
            <a:avLst/>
          </a:prstGeom>
        </p:spPr>
      </p:pic>
    </p:spTree>
    <p:extLst>
      <p:ext uri="{BB962C8B-B14F-4D97-AF65-F5344CB8AC3E}">
        <p14:creationId xmlns:p14="http://schemas.microsoft.com/office/powerpoint/2010/main" val="154739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3" name="Rectangle 2"/>
          <p:cNvSpPr/>
          <p:nvPr/>
        </p:nvSpPr>
        <p:spPr>
          <a:xfrm>
            <a:off x="2886266" y="522728"/>
            <a:ext cx="13411200" cy="90159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Mục đích của việc tính toán chi phí trồng trọt: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2886266" y="1925220"/>
            <a:ext cx="14068049" cy="1541879"/>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Tính được giá thành và giá bán sản phẩm đảm bảo có lãi và mang lại hiệu quả kinh tế cao. </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809794" y="10391"/>
            <a:ext cx="3643946" cy="3060915"/>
          </a:xfrm>
          <a:prstGeom prst="rect">
            <a:avLst/>
          </a:prstGeom>
        </p:spPr>
      </p:pic>
      <p:pic>
        <p:nvPicPr>
          <p:cNvPr id="7" name="Picture 6">
            <a:extLst>
              <a:ext uri="{FF2B5EF4-FFF2-40B4-BE49-F238E27FC236}">
                <a16:creationId xmlns:a16="http://schemas.microsoft.com/office/drawing/2014/main" id="{84EF94C5-AF2C-42C5-80D0-968096C1E768}"/>
              </a:ext>
            </a:extLst>
          </p:cNvPr>
          <p:cNvPicPr>
            <a:picLocks noChangeAspect="1"/>
          </p:cNvPicPr>
          <p:nvPr/>
        </p:nvPicPr>
        <p:blipFill rotWithShape="1">
          <a:blip r:embed="rId3">
            <a:extLst>
              <a:ext uri="{28A0092B-C50C-407E-A947-70E740481C1C}">
                <a14:useLocalDpi xmlns:a14="http://schemas.microsoft.com/office/drawing/2010/main" val="0"/>
              </a:ext>
            </a:extLst>
          </a:blip>
          <a:srcRect l="41666" t="38571" r="41249" b="40369"/>
          <a:stretch/>
        </p:blipFill>
        <p:spPr>
          <a:xfrm>
            <a:off x="1253825" y="4838700"/>
            <a:ext cx="4652521" cy="3225733"/>
          </a:xfrm>
          <a:prstGeom prst="rect">
            <a:avLst/>
          </a:prstGeom>
        </p:spPr>
      </p:pic>
      <p:sp>
        <p:nvSpPr>
          <p:cNvPr id="9" name="Cross 8">
            <a:extLst>
              <a:ext uri="{FF2B5EF4-FFF2-40B4-BE49-F238E27FC236}">
                <a16:creationId xmlns:a16="http://schemas.microsoft.com/office/drawing/2014/main" id="{9DE2CA05-7A18-4C51-9374-E3A52C817943}"/>
              </a:ext>
            </a:extLst>
          </p:cNvPr>
          <p:cNvSpPr/>
          <p:nvPr/>
        </p:nvSpPr>
        <p:spPr>
          <a:xfrm>
            <a:off x="6543561" y="6271751"/>
            <a:ext cx="1003597" cy="96923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A34F338-1345-495E-BB9B-F6753C52A86C}"/>
              </a:ext>
            </a:extLst>
          </p:cNvPr>
          <p:cNvPicPr>
            <a:picLocks noChangeAspect="1"/>
          </p:cNvPicPr>
          <p:nvPr/>
        </p:nvPicPr>
        <p:blipFill rotWithShape="1">
          <a:blip r:embed="rId4">
            <a:extLst>
              <a:ext uri="{28A0092B-C50C-407E-A947-70E740481C1C}">
                <a14:useLocalDpi xmlns:a14="http://schemas.microsoft.com/office/drawing/2010/main" val="0"/>
              </a:ext>
            </a:extLst>
          </a:blip>
          <a:srcRect l="41032" t="33702" r="42082" b="34937"/>
          <a:stretch/>
        </p:blipFill>
        <p:spPr>
          <a:xfrm>
            <a:off x="8149737" y="5207035"/>
            <a:ext cx="3087651" cy="3225733"/>
          </a:xfrm>
          <a:prstGeom prst="rect">
            <a:avLst/>
          </a:prstGeom>
        </p:spPr>
      </p:pic>
      <p:sp>
        <p:nvSpPr>
          <p:cNvPr id="12" name="Rectangle 11">
            <a:extLst>
              <a:ext uri="{FF2B5EF4-FFF2-40B4-BE49-F238E27FC236}">
                <a16:creationId xmlns:a16="http://schemas.microsoft.com/office/drawing/2014/main" id="{9BA2A1BA-6CC5-45A9-81B3-BC35CF5A89C0}"/>
              </a:ext>
            </a:extLst>
          </p:cNvPr>
          <p:cNvSpPr/>
          <p:nvPr/>
        </p:nvSpPr>
        <p:spPr>
          <a:xfrm>
            <a:off x="11839967" y="6376152"/>
            <a:ext cx="1143000" cy="2921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3FAF84-B6BD-407A-A3DD-ABC13DEFFF0C}"/>
              </a:ext>
            </a:extLst>
          </p:cNvPr>
          <p:cNvSpPr/>
          <p:nvPr/>
        </p:nvSpPr>
        <p:spPr>
          <a:xfrm>
            <a:off x="11846894" y="7006834"/>
            <a:ext cx="1143000" cy="2921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1A7CE4C-43B7-406C-A702-9877A3E19484}"/>
              </a:ext>
            </a:extLst>
          </p:cNvPr>
          <p:cNvPicPr>
            <a:picLocks noChangeAspect="1"/>
          </p:cNvPicPr>
          <p:nvPr/>
        </p:nvPicPr>
        <p:blipFill rotWithShape="1">
          <a:blip r:embed="rId5">
            <a:extLst>
              <a:ext uri="{28A0092B-C50C-407E-A947-70E740481C1C}">
                <a14:useLocalDpi xmlns:a14="http://schemas.microsoft.com/office/drawing/2010/main" val="0"/>
              </a:ext>
            </a:extLst>
          </a:blip>
          <a:srcRect l="40448" t="33702" r="39625" b="33701"/>
          <a:stretch/>
        </p:blipFill>
        <p:spPr>
          <a:xfrm>
            <a:off x="13585546" y="4820420"/>
            <a:ext cx="4016654" cy="3695731"/>
          </a:xfrm>
          <a:prstGeom prst="rect">
            <a:avLst/>
          </a:prstGeom>
        </p:spPr>
      </p:pic>
    </p:spTree>
    <p:extLst>
      <p:ext uri="{BB962C8B-B14F-4D97-AF65-F5344CB8AC3E}">
        <p14:creationId xmlns:p14="http://schemas.microsoft.com/office/powerpoint/2010/main" val="103876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2"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8249118" y="464880"/>
            <a:ext cx="3454792" cy="784830"/>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45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963271" y="1249710"/>
            <a:ext cx="14026486" cy="901593"/>
          </a:xfrm>
          <a:prstGeom prst="rect">
            <a:avLst/>
          </a:prstGeom>
        </p:spPr>
        <p:txBody>
          <a:bodyPr wrap="square">
            <a:spAutoFit/>
          </a:bodyPr>
          <a:lstStyle/>
          <a:p>
            <a:pPr lvl="0"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Nhiệm vụ 1: Trả lời câu hỏi Luyện tập mục 1 SGK tr.104</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13" name="Cloud Callout 12">
            <a:extLst>
              <a:ext uri="{FF2B5EF4-FFF2-40B4-BE49-F238E27FC236}">
                <a16:creationId xmlns:a16="http://schemas.microsoft.com/office/drawing/2014/main" id="{D671665D-C6BC-44D5-A244-CCA85A630110}"/>
              </a:ext>
            </a:extLst>
          </p:cNvPr>
          <p:cNvSpPr/>
          <p:nvPr/>
        </p:nvSpPr>
        <p:spPr>
          <a:xfrm>
            <a:off x="7696200" y="2500853"/>
            <a:ext cx="9067800" cy="4465766"/>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Bản kế hoạch trồng trọt cần có những thông tin cơ bản nào?</a:t>
            </a:r>
            <a:endParaRPr lang="en-US" sz="4000"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6385292-99D9-4C6F-ADDC-D6CEFE83D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21" y="5143500"/>
            <a:ext cx="5663406" cy="5663406"/>
          </a:xfrm>
          <a:prstGeom prst="rect">
            <a:avLst/>
          </a:prstGeom>
        </p:spPr>
      </p:pic>
    </p:spTree>
    <p:extLst>
      <p:ext uri="{BB962C8B-B14F-4D97-AF65-F5344CB8AC3E}">
        <p14:creationId xmlns:p14="http://schemas.microsoft.com/office/powerpoint/2010/main" val="30930730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3"/>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8" name="Rounded Rectangle 17"/>
          <p:cNvSpPr/>
          <p:nvPr/>
        </p:nvSpPr>
        <p:spPr>
          <a:xfrm>
            <a:off x="4171668" y="6849223"/>
            <a:ext cx="1469637"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Giống</a:t>
            </a:r>
            <a:endParaRPr kumimoji="0" lang="en-US" sz="32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74CA382-2E9C-4D4F-9BFA-8865AF954603}"/>
              </a:ext>
            </a:extLst>
          </p:cNvPr>
          <p:cNvSpPr/>
          <p:nvPr/>
        </p:nvSpPr>
        <p:spPr>
          <a:xfrm>
            <a:off x="3699499" y="235276"/>
            <a:ext cx="13411200" cy="901593"/>
          </a:xfrm>
          <a:prstGeom prst="rect">
            <a:avLst/>
          </a:prstGeom>
        </p:spPr>
        <p:txBody>
          <a:bodyPr wrap="square">
            <a:spAutoFit/>
          </a:bodyPr>
          <a:lstStyle/>
          <a:p>
            <a:pPr lvl="0" algn="ctr">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Bản kế hoạch trồng trọt cho một loại cây trồng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D85F0D69-8458-4C92-87D9-C109DD4645BD}"/>
              </a:ext>
            </a:extLst>
          </p:cNvPr>
          <p:cNvSpPr/>
          <p:nvPr/>
        </p:nvSpPr>
        <p:spPr>
          <a:xfrm>
            <a:off x="3179278" y="1618214"/>
            <a:ext cx="10067733"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Địa điểm và diện tích gieo trồng: sơ đồ khu vực trồng</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4" name="Rounded Rectangle 13">
            <a:extLst>
              <a:ext uri="{FF2B5EF4-FFF2-40B4-BE49-F238E27FC236}">
                <a16:creationId xmlns:a16="http://schemas.microsoft.com/office/drawing/2014/main" id="{03AC72B0-EFF7-4684-8389-37F636B77397}"/>
              </a:ext>
            </a:extLst>
          </p:cNvPr>
          <p:cNvSpPr/>
          <p:nvPr/>
        </p:nvSpPr>
        <p:spPr>
          <a:xfrm>
            <a:off x="3179278" y="3380857"/>
            <a:ext cx="8086534"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Thời gian gieo, trồng và dự kiến thu hoạch</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5" name="Rounded Rectangle 13">
            <a:extLst>
              <a:ext uri="{FF2B5EF4-FFF2-40B4-BE49-F238E27FC236}">
                <a16:creationId xmlns:a16="http://schemas.microsoft.com/office/drawing/2014/main" id="{AD51CFFD-3715-4B90-A811-C15CFF2AFC84}"/>
              </a:ext>
            </a:extLst>
          </p:cNvPr>
          <p:cNvSpPr/>
          <p:nvPr/>
        </p:nvSpPr>
        <p:spPr>
          <a:xfrm>
            <a:off x="3179278" y="5143500"/>
            <a:ext cx="4962333"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Giống và vật tư trồng trọt</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6" name="Rounded Rectangle 17">
            <a:extLst>
              <a:ext uri="{FF2B5EF4-FFF2-40B4-BE49-F238E27FC236}">
                <a16:creationId xmlns:a16="http://schemas.microsoft.com/office/drawing/2014/main" id="{2A4ADFC7-8E85-440C-8898-C579A79C318E}"/>
              </a:ext>
            </a:extLst>
          </p:cNvPr>
          <p:cNvSpPr/>
          <p:nvPr/>
        </p:nvSpPr>
        <p:spPr>
          <a:xfrm>
            <a:off x="10405099" y="6849224"/>
            <a:ext cx="2048066"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Phân bó</a:t>
            </a:r>
            <a:r>
              <a:rPr lang="en-US" sz="3200" dirty="0">
                <a:solidFill>
                  <a:schemeClr val="accent6">
                    <a:lumMod val="75000"/>
                  </a:schemeClr>
                </a:solidFill>
                <a:latin typeface="Arial" panose="020B0604020202020204" pitchFamily="34" charset="0"/>
                <a:cs typeface="Arial" panose="020B0604020202020204" pitchFamily="34" charset="0"/>
              </a:rPr>
              <a:t>n</a:t>
            </a:r>
            <a:endParaRPr kumimoji="0" lang="en-US" sz="32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29" name="Rounded Rectangle 17">
            <a:extLst>
              <a:ext uri="{FF2B5EF4-FFF2-40B4-BE49-F238E27FC236}">
                <a16:creationId xmlns:a16="http://schemas.microsoft.com/office/drawing/2014/main" id="{D78B4455-5697-4864-BAAA-67EC66AD41B7}"/>
              </a:ext>
            </a:extLst>
          </p:cNvPr>
          <p:cNvSpPr/>
          <p:nvPr/>
        </p:nvSpPr>
        <p:spPr>
          <a:xfrm>
            <a:off x="4171668" y="8371704"/>
            <a:ext cx="4327816"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Thuốc bảo vệ thực vật</a:t>
            </a:r>
            <a:endParaRPr kumimoji="0" lang="en-US" sz="32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30" name="Rounded Rectangle 17">
            <a:extLst>
              <a:ext uri="{FF2B5EF4-FFF2-40B4-BE49-F238E27FC236}">
                <a16:creationId xmlns:a16="http://schemas.microsoft.com/office/drawing/2014/main" id="{D99E507A-22FF-45D5-834E-D6F3A2792785}"/>
              </a:ext>
            </a:extLst>
          </p:cNvPr>
          <p:cNvSpPr/>
          <p:nvPr/>
        </p:nvSpPr>
        <p:spPr>
          <a:xfrm>
            <a:off x="10405099" y="8371704"/>
            <a:ext cx="2807276"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200" dirty="0">
                <a:solidFill>
                  <a:schemeClr val="accent6">
                    <a:lumMod val="75000"/>
                  </a:schemeClr>
                </a:solidFill>
                <a:latin typeface="Arial" panose="020B0604020202020204" pitchFamily="34" charset="0"/>
                <a:cs typeface="Arial" panose="020B0604020202020204" pitchFamily="34" charset="0"/>
              </a:rPr>
              <a:t>V</a:t>
            </a:r>
            <a:r>
              <a:rPr lang="vi-VN" sz="3200" dirty="0">
                <a:solidFill>
                  <a:schemeClr val="accent6">
                    <a:lumMod val="75000"/>
                  </a:schemeClr>
                </a:solidFill>
                <a:latin typeface="Arial" panose="020B0604020202020204" pitchFamily="34" charset="0"/>
                <a:cs typeface="Arial" panose="020B0604020202020204" pitchFamily="34" charset="0"/>
              </a:rPr>
              <a:t>ật liệu khác </a:t>
            </a:r>
            <a:endParaRPr kumimoji="0" lang="en-US" sz="32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31" name="Picture 5">
            <a:extLst>
              <a:ext uri="{FF2B5EF4-FFF2-40B4-BE49-F238E27FC236}">
                <a16:creationId xmlns:a16="http://schemas.microsoft.com/office/drawing/2014/main" id="{5AD2D6B7-1E1E-4BC9-935E-6E5BEB3377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384991" y="2713905"/>
            <a:ext cx="4275943" cy="5500281"/>
          </a:xfrm>
          <a:prstGeom prst="rect">
            <a:avLst/>
          </a:prstGeom>
        </p:spPr>
      </p:pic>
    </p:spTree>
    <p:extLst>
      <p:ext uri="{BB962C8B-B14F-4D97-AF65-F5344CB8AC3E}">
        <p14:creationId xmlns:p14="http://schemas.microsoft.com/office/powerpoint/2010/main" val="3313783025"/>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animBg="1"/>
      <p:bldP spid="24" grpId="0" animBg="1"/>
      <p:bldP spid="25" grpId="0" animBg="1"/>
      <p:bldP spid="26"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8" name="Rounded Rectangle 17"/>
          <p:cNvSpPr/>
          <p:nvPr/>
        </p:nvSpPr>
        <p:spPr>
          <a:xfrm>
            <a:off x="3727208" y="3291437"/>
            <a:ext cx="2838732"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Máy làm đất</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74CA382-2E9C-4D4F-9BFA-8865AF954603}"/>
              </a:ext>
            </a:extLst>
          </p:cNvPr>
          <p:cNvSpPr/>
          <p:nvPr/>
        </p:nvSpPr>
        <p:spPr>
          <a:xfrm>
            <a:off x="3699499" y="235276"/>
            <a:ext cx="13411200" cy="901593"/>
          </a:xfrm>
          <a:prstGeom prst="rect">
            <a:avLst/>
          </a:prstGeom>
        </p:spPr>
        <p:txBody>
          <a:bodyPr wrap="square">
            <a:spAutoFit/>
          </a:bodyPr>
          <a:lstStyle/>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Bản kế hoạch trồng trọt cho một loại cây trồng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D85F0D69-8458-4C92-87D9-C109DD4645BD}"/>
              </a:ext>
            </a:extLst>
          </p:cNvPr>
          <p:cNvSpPr/>
          <p:nvPr/>
        </p:nvSpPr>
        <p:spPr>
          <a:xfrm>
            <a:off x="3179279" y="1618214"/>
            <a:ext cx="5659922"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Thiết bị và dụng cụ trồng trọt</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4" name="Rounded Rectangle 13">
            <a:extLst>
              <a:ext uri="{FF2B5EF4-FFF2-40B4-BE49-F238E27FC236}">
                <a16:creationId xmlns:a16="http://schemas.microsoft.com/office/drawing/2014/main" id="{03AC72B0-EFF7-4684-8389-37F636B77397}"/>
              </a:ext>
            </a:extLst>
          </p:cNvPr>
          <p:cNvSpPr/>
          <p:nvPr/>
        </p:nvSpPr>
        <p:spPr>
          <a:xfrm>
            <a:off x="3179279" y="7784985"/>
            <a:ext cx="5278921"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Quy trình kĩ thuật trồng trọt</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5" name="Rounded Rectangle 13">
            <a:extLst>
              <a:ext uri="{FF2B5EF4-FFF2-40B4-BE49-F238E27FC236}">
                <a16:creationId xmlns:a16="http://schemas.microsoft.com/office/drawing/2014/main" id="{AD51CFFD-3715-4B90-A811-C15CFF2AFC84}"/>
              </a:ext>
            </a:extLst>
          </p:cNvPr>
          <p:cNvSpPr/>
          <p:nvPr/>
        </p:nvSpPr>
        <p:spPr>
          <a:xfrm>
            <a:off x="3179279" y="6154053"/>
            <a:ext cx="4135921"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Số lượng nhân công</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6" name="Rounded Rectangle 17">
            <a:extLst>
              <a:ext uri="{FF2B5EF4-FFF2-40B4-BE49-F238E27FC236}">
                <a16:creationId xmlns:a16="http://schemas.microsoft.com/office/drawing/2014/main" id="{2A4ADFC7-8E85-440C-8898-C579A79C318E}"/>
              </a:ext>
            </a:extLst>
          </p:cNvPr>
          <p:cNvSpPr/>
          <p:nvPr/>
        </p:nvSpPr>
        <p:spPr>
          <a:xfrm>
            <a:off x="7470528" y="3278565"/>
            <a:ext cx="5155313"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Số lượng các loại dụng cụ</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29" name="Rounded Rectangle 17">
            <a:extLst>
              <a:ext uri="{FF2B5EF4-FFF2-40B4-BE49-F238E27FC236}">
                <a16:creationId xmlns:a16="http://schemas.microsoft.com/office/drawing/2014/main" id="{D78B4455-5697-4864-BAAA-67EC66AD41B7}"/>
              </a:ext>
            </a:extLst>
          </p:cNvPr>
          <p:cNvSpPr/>
          <p:nvPr/>
        </p:nvSpPr>
        <p:spPr>
          <a:xfrm>
            <a:off x="3727208" y="4813918"/>
            <a:ext cx="5659922"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Máy bơm và đường ống tưới</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pic>
        <p:nvPicPr>
          <p:cNvPr id="31" name="Picture 5">
            <a:extLst>
              <a:ext uri="{FF2B5EF4-FFF2-40B4-BE49-F238E27FC236}">
                <a16:creationId xmlns:a16="http://schemas.microsoft.com/office/drawing/2014/main" id="{5AD2D6B7-1E1E-4BC9-935E-6E5BEB3377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00505" y="1604772"/>
            <a:ext cx="3632324" cy="4672374"/>
          </a:xfrm>
          <a:prstGeom prst="rect">
            <a:avLst/>
          </a:prstGeom>
        </p:spPr>
      </p:pic>
      <p:sp>
        <p:nvSpPr>
          <p:cNvPr id="16" name="Rounded Rectangle 17">
            <a:extLst>
              <a:ext uri="{FF2B5EF4-FFF2-40B4-BE49-F238E27FC236}">
                <a16:creationId xmlns:a16="http://schemas.microsoft.com/office/drawing/2014/main" id="{BE2ADD00-649F-45CE-9676-5C07DC480EAE}"/>
              </a:ext>
            </a:extLst>
          </p:cNvPr>
          <p:cNvSpPr/>
          <p:nvPr/>
        </p:nvSpPr>
        <p:spPr>
          <a:xfrm>
            <a:off x="9563100" y="6734657"/>
            <a:ext cx="1905000"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làm đất</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17" name="Rounded Rectangle 17">
            <a:extLst>
              <a:ext uri="{FF2B5EF4-FFF2-40B4-BE49-F238E27FC236}">
                <a16:creationId xmlns:a16="http://schemas.microsoft.com/office/drawing/2014/main" id="{5D0162A6-0929-45AA-B607-D4186F4C0891}"/>
              </a:ext>
            </a:extLst>
          </p:cNvPr>
          <p:cNvSpPr/>
          <p:nvPr/>
        </p:nvSpPr>
        <p:spPr>
          <a:xfrm>
            <a:off x="12625841" y="6734657"/>
            <a:ext cx="1916602"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lên luống</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19" name="Rounded Rectangle 17">
            <a:extLst>
              <a:ext uri="{FF2B5EF4-FFF2-40B4-BE49-F238E27FC236}">
                <a16:creationId xmlns:a16="http://schemas.microsoft.com/office/drawing/2014/main" id="{5FD9AA1E-357E-4234-908D-2BDB10666FBF}"/>
              </a:ext>
            </a:extLst>
          </p:cNvPr>
          <p:cNvSpPr/>
          <p:nvPr/>
        </p:nvSpPr>
        <p:spPr>
          <a:xfrm>
            <a:off x="15702003" y="6734657"/>
            <a:ext cx="1600200"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bón lót</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20" name="Rounded Rectangle 17">
            <a:extLst>
              <a:ext uri="{FF2B5EF4-FFF2-40B4-BE49-F238E27FC236}">
                <a16:creationId xmlns:a16="http://schemas.microsoft.com/office/drawing/2014/main" id="{E5DBE5BE-6A64-426F-9C72-A0E5B16D245C}"/>
              </a:ext>
            </a:extLst>
          </p:cNvPr>
          <p:cNvSpPr/>
          <p:nvPr/>
        </p:nvSpPr>
        <p:spPr>
          <a:xfrm>
            <a:off x="15492803" y="8501883"/>
            <a:ext cx="2018601"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trồng cây</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21" name="Rounded Rectangle 17">
            <a:extLst>
              <a:ext uri="{FF2B5EF4-FFF2-40B4-BE49-F238E27FC236}">
                <a16:creationId xmlns:a16="http://schemas.microsoft.com/office/drawing/2014/main" id="{B7CA7003-37AF-4D4B-8115-BAE3198D94F0}"/>
              </a:ext>
            </a:extLst>
          </p:cNvPr>
          <p:cNvSpPr/>
          <p:nvPr/>
        </p:nvSpPr>
        <p:spPr>
          <a:xfrm>
            <a:off x="12625841" y="8501883"/>
            <a:ext cx="2018601"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100" dirty="0">
                <a:solidFill>
                  <a:srgbClr val="F79646">
                    <a:lumMod val="75000"/>
                  </a:srgbClr>
                </a:solidFill>
                <a:cs typeface="Arial" panose="020B0604020202020204" pitchFamily="34" charset="0"/>
              </a:rPr>
              <a:t>chăm sóc</a:t>
            </a:r>
            <a:endParaRPr kumimoji="0" lang="en-US" sz="31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sp>
        <p:nvSpPr>
          <p:cNvPr id="27" name="Rounded Rectangle 17">
            <a:extLst>
              <a:ext uri="{FF2B5EF4-FFF2-40B4-BE49-F238E27FC236}">
                <a16:creationId xmlns:a16="http://schemas.microsoft.com/office/drawing/2014/main" id="{78DB4FBB-0026-4A03-8F5B-E42EECA21AC7}"/>
              </a:ext>
            </a:extLst>
          </p:cNvPr>
          <p:cNvSpPr/>
          <p:nvPr/>
        </p:nvSpPr>
        <p:spPr>
          <a:xfrm>
            <a:off x="8767929" y="8257485"/>
            <a:ext cx="3299862" cy="1340997"/>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000" dirty="0">
                <a:solidFill>
                  <a:srgbClr val="F79646">
                    <a:lumMod val="75000"/>
                  </a:srgbClr>
                </a:solidFill>
                <a:cs typeface="Arial" panose="020B0604020202020204" pitchFamily="34" charset="0"/>
              </a:rPr>
              <a:t>thu hoạch và xử lí sau thu hoạch</a:t>
            </a:r>
            <a:endParaRPr kumimoji="0" lang="en-US" sz="3000" b="0" i="0" u="none" strike="noStrike" kern="120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13361471-7D06-45CF-9230-F0190A7183BF}"/>
              </a:ext>
            </a:extLst>
          </p:cNvPr>
          <p:cNvCxnSpPr>
            <a:stCxn id="16" idx="3"/>
            <a:endCxn id="17" idx="1"/>
          </p:cNvCxnSpPr>
          <p:nvPr/>
        </p:nvCxnSpPr>
        <p:spPr>
          <a:xfrm>
            <a:off x="11468100" y="7160759"/>
            <a:ext cx="115774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203E52D0-B990-454C-AEC4-D5A4FB6FA587}"/>
              </a:ext>
            </a:extLst>
          </p:cNvPr>
          <p:cNvCxnSpPr>
            <a:cxnSpLocks/>
            <a:stCxn id="17" idx="3"/>
            <a:endCxn id="19" idx="1"/>
          </p:cNvCxnSpPr>
          <p:nvPr/>
        </p:nvCxnSpPr>
        <p:spPr>
          <a:xfrm>
            <a:off x="14542443" y="7160759"/>
            <a:ext cx="115956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E4D7AE61-5C7E-4432-A5B8-7210A2D834AC}"/>
              </a:ext>
            </a:extLst>
          </p:cNvPr>
          <p:cNvCxnSpPr>
            <a:stCxn id="19" idx="2"/>
            <a:endCxn id="20" idx="0"/>
          </p:cNvCxnSpPr>
          <p:nvPr/>
        </p:nvCxnSpPr>
        <p:spPr>
          <a:xfrm>
            <a:off x="16502103" y="7586860"/>
            <a:ext cx="1" cy="9150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id="{13A392C5-79E4-418F-9B31-500B0703013F}"/>
              </a:ext>
            </a:extLst>
          </p:cNvPr>
          <p:cNvCxnSpPr>
            <a:stCxn id="20" idx="1"/>
            <a:endCxn id="21" idx="3"/>
          </p:cNvCxnSpPr>
          <p:nvPr/>
        </p:nvCxnSpPr>
        <p:spPr>
          <a:xfrm flipH="1">
            <a:off x="14644442" y="8927985"/>
            <a:ext cx="84836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2" name="Straight Arrow Connector 41">
            <a:extLst>
              <a:ext uri="{FF2B5EF4-FFF2-40B4-BE49-F238E27FC236}">
                <a16:creationId xmlns:a16="http://schemas.microsoft.com/office/drawing/2014/main" id="{D419A5A7-5ED2-4528-9F97-AED1DEDD77C2}"/>
              </a:ext>
            </a:extLst>
          </p:cNvPr>
          <p:cNvCxnSpPr>
            <a:stCxn id="21" idx="1"/>
            <a:endCxn id="27" idx="3"/>
          </p:cNvCxnSpPr>
          <p:nvPr/>
        </p:nvCxnSpPr>
        <p:spPr>
          <a:xfrm flipH="1" flipV="1">
            <a:off x="12067791" y="8927984"/>
            <a:ext cx="558050"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45228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par>
                                <p:cTn id="77" presetID="53" presetClass="entr" presetSubtype="16"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P spid="29" grpId="0" animBg="1"/>
      <p:bldP spid="16" grpId="0" animBg="1"/>
      <p:bldP spid="17" grpId="0" animBg="1"/>
      <p:bldP spid="19" grpId="0" animBg="1"/>
      <p:bldP spid="20" grpId="0" animBg="1"/>
      <p:bldP spid="21"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2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70632" y="3780440"/>
            <a:ext cx="4275943" cy="5500281"/>
          </a:xfrm>
          <a:prstGeom prst="rect">
            <a:avLst/>
          </a:prstGeom>
        </p:spPr>
      </p:pic>
      <p:sp>
        <p:nvSpPr>
          <p:cNvPr id="22" name="Rectangle 21">
            <a:extLst>
              <a:ext uri="{FF2B5EF4-FFF2-40B4-BE49-F238E27FC236}">
                <a16:creationId xmlns:a16="http://schemas.microsoft.com/office/drawing/2014/main" id="{774CA382-2E9C-4D4F-9BFA-8865AF954603}"/>
              </a:ext>
            </a:extLst>
          </p:cNvPr>
          <p:cNvSpPr/>
          <p:nvPr/>
        </p:nvSpPr>
        <p:spPr>
          <a:xfrm>
            <a:off x="3048000" y="567532"/>
            <a:ext cx="13411200" cy="901593"/>
          </a:xfrm>
          <a:prstGeom prst="rect">
            <a:avLst/>
          </a:prstGeom>
        </p:spPr>
        <p:txBody>
          <a:bodyPr wrap="square">
            <a:spAutoFit/>
          </a:bodyPr>
          <a:lstStyle/>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Bản kế hoạch trồng trọt cho một loại cây trồng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3" name="Rounded Rectangle 13">
            <a:extLst>
              <a:ext uri="{FF2B5EF4-FFF2-40B4-BE49-F238E27FC236}">
                <a16:creationId xmlns:a16="http://schemas.microsoft.com/office/drawing/2014/main" id="{D85F0D69-8458-4C92-87D9-C109DD4645BD}"/>
              </a:ext>
            </a:extLst>
          </p:cNvPr>
          <p:cNvSpPr/>
          <p:nvPr/>
        </p:nvSpPr>
        <p:spPr>
          <a:xfrm>
            <a:off x="2886267" y="1925221"/>
            <a:ext cx="3285933" cy="901593"/>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Kinh phí đầu tư</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13" name="Rounded Rectangle 17">
            <a:extLst>
              <a:ext uri="{FF2B5EF4-FFF2-40B4-BE49-F238E27FC236}">
                <a16:creationId xmlns:a16="http://schemas.microsoft.com/office/drawing/2014/main" id="{97E86CBB-2A55-4E89-AA77-7B7D24781974}"/>
              </a:ext>
            </a:extLst>
          </p:cNvPr>
          <p:cNvSpPr/>
          <p:nvPr/>
        </p:nvSpPr>
        <p:spPr>
          <a:xfrm>
            <a:off x="7453129" y="2009069"/>
            <a:ext cx="4815071"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dự kiến chi phí sản xuất</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14" name="Rounded Rectangle 17">
            <a:extLst>
              <a:ext uri="{FF2B5EF4-FFF2-40B4-BE49-F238E27FC236}">
                <a16:creationId xmlns:a16="http://schemas.microsoft.com/office/drawing/2014/main" id="{3459DDBD-25C7-4DE9-A45C-833547703118}"/>
              </a:ext>
            </a:extLst>
          </p:cNvPr>
          <p:cNvSpPr/>
          <p:nvPr/>
        </p:nvSpPr>
        <p:spPr>
          <a:xfrm>
            <a:off x="7453129" y="3531550"/>
            <a:ext cx="2807276"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tính giá thành</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15" name="Rounded Rectangle 17">
            <a:extLst>
              <a:ext uri="{FF2B5EF4-FFF2-40B4-BE49-F238E27FC236}">
                <a16:creationId xmlns:a16="http://schemas.microsoft.com/office/drawing/2014/main" id="{D725A34E-6F64-4703-9A5F-14C6C38722FD}"/>
              </a:ext>
            </a:extLst>
          </p:cNvPr>
          <p:cNvSpPr/>
          <p:nvPr/>
        </p:nvSpPr>
        <p:spPr>
          <a:xfrm>
            <a:off x="13686560" y="2074236"/>
            <a:ext cx="1690871"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giá bán</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24" name="Rounded Rectangle 17">
            <a:extLst>
              <a:ext uri="{FF2B5EF4-FFF2-40B4-BE49-F238E27FC236}">
                <a16:creationId xmlns:a16="http://schemas.microsoft.com/office/drawing/2014/main" id="{936137A0-EC54-4461-8296-E1AD31C26031}"/>
              </a:ext>
            </a:extLst>
          </p:cNvPr>
          <p:cNvSpPr/>
          <p:nvPr/>
        </p:nvSpPr>
        <p:spPr>
          <a:xfrm>
            <a:off x="13686560" y="3531550"/>
            <a:ext cx="2330808"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200" dirty="0" err="1">
                <a:solidFill>
                  <a:schemeClr val="accent6">
                    <a:lumMod val="75000"/>
                  </a:schemeClr>
                </a:solidFill>
                <a:cs typeface="Arial" panose="020B0604020202020204" pitchFamily="34" charset="0"/>
              </a:rPr>
              <a:t>nguồn</a:t>
            </a:r>
            <a:r>
              <a:rPr lang="en-US" sz="3200" dirty="0">
                <a:solidFill>
                  <a:schemeClr val="accent6">
                    <a:lumMod val="75000"/>
                  </a:schemeClr>
                </a:solidFill>
                <a:cs typeface="Arial" panose="020B0604020202020204" pitchFamily="34" charset="0"/>
              </a:rPr>
              <a:t> </a:t>
            </a:r>
            <a:r>
              <a:rPr lang="en-US" sz="3200" dirty="0" err="1">
                <a:solidFill>
                  <a:schemeClr val="accent6">
                    <a:lumMod val="75000"/>
                  </a:schemeClr>
                </a:solidFill>
                <a:cs typeface="Arial" panose="020B0604020202020204" pitchFamily="34" charset="0"/>
              </a:rPr>
              <a:t>vốn</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25" name="Rounded Rectangle 13">
            <a:extLst>
              <a:ext uri="{FF2B5EF4-FFF2-40B4-BE49-F238E27FC236}">
                <a16:creationId xmlns:a16="http://schemas.microsoft.com/office/drawing/2014/main" id="{8E9E99E9-A0FB-4486-B960-9E8A43B6A6C5}"/>
              </a:ext>
            </a:extLst>
          </p:cNvPr>
          <p:cNvSpPr/>
          <p:nvPr/>
        </p:nvSpPr>
        <p:spPr>
          <a:xfrm>
            <a:off x="7086600" y="5272727"/>
            <a:ext cx="5437566" cy="901593"/>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Kế hoạch tiêu thụ sản phẩm</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6" name="Rounded Rectangle 17">
            <a:extLst>
              <a:ext uri="{FF2B5EF4-FFF2-40B4-BE49-F238E27FC236}">
                <a16:creationId xmlns:a16="http://schemas.microsoft.com/office/drawing/2014/main" id="{D041931B-2AE9-40F5-9778-F30DDEE68D76}"/>
              </a:ext>
            </a:extLst>
          </p:cNvPr>
          <p:cNvSpPr/>
          <p:nvPr/>
        </p:nvSpPr>
        <p:spPr>
          <a:xfrm>
            <a:off x="7453130" y="6844598"/>
            <a:ext cx="1948332"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địa điểm</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27" name="Rounded Rectangle 17">
            <a:extLst>
              <a:ext uri="{FF2B5EF4-FFF2-40B4-BE49-F238E27FC236}">
                <a16:creationId xmlns:a16="http://schemas.microsoft.com/office/drawing/2014/main" id="{9CDCB9C7-6818-45E3-806A-82E42F7EF283}"/>
              </a:ext>
            </a:extLst>
          </p:cNvPr>
          <p:cNvSpPr/>
          <p:nvPr/>
        </p:nvSpPr>
        <p:spPr>
          <a:xfrm>
            <a:off x="7453129" y="8367079"/>
            <a:ext cx="3062472"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lượng tiêu thụ</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28" name="Rounded Rectangle 17">
            <a:extLst>
              <a:ext uri="{FF2B5EF4-FFF2-40B4-BE49-F238E27FC236}">
                <a16:creationId xmlns:a16="http://schemas.microsoft.com/office/drawing/2014/main" id="{0F4841A7-F0B7-48B4-8145-3725AD3F0929}"/>
              </a:ext>
            </a:extLst>
          </p:cNvPr>
          <p:cNvSpPr/>
          <p:nvPr/>
        </p:nvSpPr>
        <p:spPr>
          <a:xfrm>
            <a:off x="13686560" y="6909765"/>
            <a:ext cx="2330808"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vi-VN" sz="3200" dirty="0">
                <a:solidFill>
                  <a:schemeClr val="accent6">
                    <a:lumMod val="75000"/>
                  </a:schemeClr>
                </a:solidFill>
                <a:cs typeface="Arial" panose="020B0604020202020204" pitchFamily="34" charset="0"/>
              </a:rPr>
              <a:t>hình thức</a:t>
            </a:r>
            <a:endParaRPr kumimoji="0" lang="en-US" sz="3200" b="0" i="0" u="none" strike="noStrike" kern="1200" cap="none" spc="0" normalizeH="0" baseline="0" noProof="0" dirty="0">
              <a:ln>
                <a:noFill/>
              </a:ln>
              <a:solidFill>
                <a:schemeClr val="accent6">
                  <a:lumMod val="75000"/>
                </a:schemeClr>
              </a:solidFill>
              <a:effectLst/>
              <a:uLnTx/>
              <a:uFillTx/>
              <a:cs typeface="Arial" panose="020B0604020202020204" pitchFamily="34" charset="0"/>
            </a:endParaRPr>
          </a:p>
        </p:txBody>
      </p:sp>
      <p:sp>
        <p:nvSpPr>
          <p:cNvPr id="29" name="Rounded Rectangle 17">
            <a:extLst>
              <a:ext uri="{FF2B5EF4-FFF2-40B4-BE49-F238E27FC236}">
                <a16:creationId xmlns:a16="http://schemas.microsoft.com/office/drawing/2014/main" id="{A3DFE8F6-4C7D-49CF-95D3-0EBCDE169838}"/>
              </a:ext>
            </a:extLst>
          </p:cNvPr>
          <p:cNvSpPr/>
          <p:nvPr/>
        </p:nvSpPr>
        <p:spPr>
          <a:xfrm>
            <a:off x="13686560" y="8367079"/>
            <a:ext cx="2772640" cy="852203"/>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200" dirty="0" err="1">
                <a:solidFill>
                  <a:schemeClr val="accent6">
                    <a:lumMod val="75000"/>
                  </a:schemeClr>
                </a:solidFill>
                <a:latin typeface="Arial" panose="020B0604020202020204" pitchFamily="34" charset="0"/>
                <a:cs typeface="Arial" panose="020B0604020202020204" pitchFamily="34" charset="0"/>
              </a:rPr>
              <a:t>khách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hàng</a:t>
            </a:r>
            <a:endParaRPr kumimoji="0" lang="en-US" sz="32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4304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14" grpId="0" animBg="1"/>
      <p:bldP spid="15" grpId="0" animBg="1"/>
      <p:bldP spid="24" grpId="0" animBg="1"/>
      <p:bldP spid="25" grpId="0" animBg="1"/>
      <p:bldP spid="26" grpId="0" animBg="1"/>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5600" y="725417"/>
            <a:ext cx="5105400" cy="1205458"/>
          </a:xfrm>
          <a:prstGeom prst="rect">
            <a:avLst/>
          </a:prstGeom>
        </p:spPr>
        <p:txBody>
          <a:bodyPr wrap="square" lIns="0" tIns="0" rIns="0" bIns="0" rtlCol="0" anchor="t">
            <a:spAutoFit/>
          </a:bodyPr>
          <a:lstStyle/>
          <a:p>
            <a:pPr>
              <a:lnSpc>
                <a:spcPts val="9382"/>
              </a:lnSpc>
            </a:pPr>
            <a:r>
              <a:rPr lang="vi-VN" sz="6400" b="1" dirty="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4800" y="263204"/>
            <a:ext cx="839153" cy="839153"/>
          </a:xfrm>
          <a:prstGeom prst="rect">
            <a:avLst/>
          </a:prstGeom>
        </p:spPr>
      </p:pic>
      <p:sp>
        <p:nvSpPr>
          <p:cNvPr id="10" name="Rectangle 9"/>
          <p:cNvSpPr/>
          <p:nvPr/>
        </p:nvSpPr>
        <p:spPr>
          <a:xfrm>
            <a:off x="2895600" y="1952309"/>
            <a:ext cx="15392400" cy="942053"/>
          </a:xfrm>
          <a:prstGeom prst="rect">
            <a:avLst/>
          </a:prstGeom>
        </p:spPr>
        <p:txBody>
          <a:bodyPr wrap="square">
            <a:spAutoFit/>
          </a:bodyPr>
          <a:lstStyle/>
          <a:p>
            <a:pPr algn="just">
              <a:lnSpc>
                <a:spcPct val="150000"/>
              </a:lnSpc>
              <a:spcBef>
                <a:spcPts val="300"/>
              </a:spcBef>
              <a:spcAft>
                <a:spcPts val="300"/>
              </a:spcAft>
            </a:pPr>
            <a:r>
              <a:rPr lang="fr-FR" sz="4200" b="1" dirty="0" err="1">
                <a:latin typeface="Arial" panose="020B0604020202020204" pitchFamily="34" charset="0"/>
                <a:ea typeface="Calibri" panose="020F0502020204030204" pitchFamily="34" charset="0"/>
                <a:cs typeface="Arial" panose="020B0604020202020204" pitchFamily="34" charset="0"/>
              </a:rPr>
              <a:t>Em</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hiểu</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thế</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nào</a:t>
            </a:r>
            <a:r>
              <a:rPr lang="fr-FR" sz="4200" b="1" dirty="0">
                <a:latin typeface="Arial" panose="020B0604020202020204" pitchFamily="34" charset="0"/>
                <a:ea typeface="Calibri" panose="020F0502020204030204" pitchFamily="34" charset="0"/>
                <a:cs typeface="Arial" panose="020B0604020202020204" pitchFamily="34" charset="0"/>
              </a:rPr>
              <a:t> là </a:t>
            </a:r>
            <a:r>
              <a:rPr lang="fr-FR" sz="4200" b="1" dirty="0" err="1">
                <a:latin typeface="Arial" panose="020B0604020202020204" pitchFamily="34" charset="0"/>
                <a:ea typeface="Calibri" panose="020F0502020204030204" pitchFamily="34" charset="0"/>
                <a:cs typeface="Arial" panose="020B0604020202020204" pitchFamily="34" charset="0"/>
              </a:rPr>
              <a:t>kế</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hoạch</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trồng</a:t>
            </a:r>
            <a:r>
              <a:rPr lang="fr-FR" sz="4200" b="1" dirty="0">
                <a:latin typeface="Arial" panose="020B0604020202020204" pitchFamily="34" charset="0"/>
                <a:ea typeface="Calibri" panose="020F0502020204030204" pitchFamily="34" charset="0"/>
                <a:cs typeface="Arial" panose="020B0604020202020204" pitchFamily="34" charset="0"/>
              </a:rPr>
              <a:t> </a:t>
            </a:r>
            <a:r>
              <a:rPr lang="fr-FR" sz="4200" b="1" dirty="0" err="1">
                <a:latin typeface="Arial" panose="020B0604020202020204" pitchFamily="34" charset="0"/>
                <a:ea typeface="Calibri" panose="020F0502020204030204" pitchFamily="34" charset="0"/>
                <a:cs typeface="Arial" panose="020B0604020202020204" pitchFamily="34" charset="0"/>
              </a:rPr>
              <a:t>trọt</a:t>
            </a:r>
            <a:r>
              <a:rPr lang="fr-FR" sz="4200" b="1" dirty="0">
                <a:latin typeface="Arial" panose="020B0604020202020204" pitchFamily="34" charset="0"/>
                <a:ea typeface="Calibri" panose="020F0502020204030204" pitchFamily="34" charset="0"/>
                <a:cs typeface="Arial" panose="020B0604020202020204" pitchFamily="34" charset="0"/>
              </a:rPr>
              <a:t>?</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7688E44-692D-4E72-B896-A5011BD9419E}"/>
              </a:ext>
            </a:extLst>
          </p:cNvPr>
          <p:cNvPicPr>
            <a:picLocks noChangeAspect="1"/>
          </p:cNvPicPr>
          <p:nvPr/>
        </p:nvPicPr>
        <p:blipFill rotWithShape="1">
          <a:blip r:embed="rId4">
            <a:extLst>
              <a:ext uri="{28A0092B-C50C-407E-A947-70E740481C1C}">
                <a14:useLocalDpi xmlns:a14="http://schemas.microsoft.com/office/drawing/2010/main" val="0"/>
              </a:ext>
            </a:extLst>
          </a:blip>
          <a:srcRect l="33747" t="30738" r="33749" b="31479"/>
          <a:stretch/>
        </p:blipFill>
        <p:spPr>
          <a:xfrm>
            <a:off x="2270632" y="3566625"/>
            <a:ext cx="7543801" cy="4932486"/>
          </a:xfrm>
          <a:prstGeom prst="rect">
            <a:avLst/>
          </a:prstGeom>
        </p:spPr>
      </p:pic>
      <p:pic>
        <p:nvPicPr>
          <p:cNvPr id="12" name="Picture 11">
            <a:extLst>
              <a:ext uri="{FF2B5EF4-FFF2-40B4-BE49-F238E27FC236}">
                <a16:creationId xmlns:a16="http://schemas.microsoft.com/office/drawing/2014/main" id="{1AE246B3-FE8C-4415-B73C-A7D5F657B531}"/>
              </a:ext>
            </a:extLst>
          </p:cNvPr>
          <p:cNvPicPr>
            <a:picLocks noChangeAspect="1"/>
          </p:cNvPicPr>
          <p:nvPr/>
        </p:nvPicPr>
        <p:blipFill rotWithShape="1">
          <a:blip r:embed="rId5">
            <a:extLst>
              <a:ext uri="{28A0092B-C50C-407E-A947-70E740481C1C}">
                <a14:useLocalDpi xmlns:a14="http://schemas.microsoft.com/office/drawing/2010/main" val="0"/>
              </a:ext>
            </a:extLst>
          </a:blip>
          <a:srcRect l="34165" t="31479" r="33748" b="31480"/>
          <a:stretch/>
        </p:blipFill>
        <p:spPr>
          <a:xfrm>
            <a:off x="10287000" y="3566625"/>
            <a:ext cx="7523357" cy="4932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50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8249118" y="464880"/>
            <a:ext cx="3454792" cy="784830"/>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45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0" y="1457331"/>
            <a:ext cx="14026486" cy="90159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Nhiệm vụ 2: Trả lời câu hỏi Luyện tập mục 2 SGK tr.105</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9" name="Rectangle 8">
            <a:extLst>
              <a:ext uri="{FF2B5EF4-FFF2-40B4-BE49-F238E27FC236}">
                <a16:creationId xmlns:a16="http://schemas.microsoft.com/office/drawing/2014/main" id="{20662131-7801-471A-9960-0057D37A525B}"/>
              </a:ext>
            </a:extLst>
          </p:cNvPr>
          <p:cNvSpPr/>
          <p:nvPr/>
        </p:nvSpPr>
        <p:spPr>
          <a:xfrm>
            <a:off x="2804344" y="2566545"/>
            <a:ext cx="5631670" cy="901593"/>
          </a:xfrm>
          <a:prstGeom prst="rect">
            <a:avLst/>
          </a:prstGeom>
        </p:spPr>
        <p:txBody>
          <a:bodyPr wrap="none">
            <a:spAutoFit/>
          </a:bodyPr>
          <a:lstStyle/>
          <a:p>
            <a:pPr marL="571500" indent="-571500" algn="just">
              <a:lnSpc>
                <a:spcPct val="150000"/>
              </a:lnSpc>
              <a:buFont typeface="Wingdings" panose="05000000000000000000" pitchFamily="2" charset="2"/>
              <a:buChar char="Ø"/>
            </a:pPr>
            <a:r>
              <a:rPr lang="en-US" sz="4000" b="1"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Giới</a:t>
            </a:r>
            <a:r>
              <a:rPr lang="en-US" sz="40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thiệu</a:t>
            </a:r>
            <a:r>
              <a:rPr lang="en-US" sz="40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kiến</a:t>
            </a:r>
            <a:r>
              <a:rPr lang="en-US" sz="40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thức</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sp>
        <p:nvSpPr>
          <p:cNvPr id="14" name="Rounded Rectangle 15">
            <a:extLst>
              <a:ext uri="{FF2B5EF4-FFF2-40B4-BE49-F238E27FC236}">
                <a16:creationId xmlns:a16="http://schemas.microsoft.com/office/drawing/2014/main" id="{5560493C-93E8-4DD6-92FE-A7F088253176}"/>
              </a:ext>
            </a:extLst>
          </p:cNvPr>
          <p:cNvSpPr/>
          <p:nvPr/>
        </p:nvSpPr>
        <p:spPr>
          <a:xfrm>
            <a:off x="3690013" y="3848100"/>
            <a:ext cx="12573001" cy="1507692"/>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FF0000"/>
                </a:solidFill>
                <a:cs typeface="Arial" panose="020B0604020202020204" pitchFamily="34" charset="0"/>
              </a:rPr>
              <a:t>Tổng chi phí cho trồng trọt </a:t>
            </a:r>
            <a:r>
              <a:rPr lang="vi-VN" sz="3200" dirty="0">
                <a:solidFill>
                  <a:schemeClr val="accent6">
                    <a:lumMod val="75000"/>
                  </a:schemeClr>
                </a:solidFill>
                <a:cs typeface="Arial" panose="020B0604020202020204" pitchFamily="34" charset="0"/>
              </a:rPr>
              <a:t>= chi phí nguyên vật liệu, dụng cụ + công lao động + chi phí khác</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sp>
        <p:nvSpPr>
          <p:cNvPr id="15" name="Rounded Rectangle 15">
            <a:extLst>
              <a:ext uri="{FF2B5EF4-FFF2-40B4-BE49-F238E27FC236}">
                <a16:creationId xmlns:a16="http://schemas.microsoft.com/office/drawing/2014/main" id="{24568072-2F64-4C9D-AB36-E3C81A60DD8C}"/>
              </a:ext>
            </a:extLst>
          </p:cNvPr>
          <p:cNvSpPr/>
          <p:nvPr/>
        </p:nvSpPr>
        <p:spPr>
          <a:xfrm>
            <a:off x="3690013" y="5987273"/>
            <a:ext cx="10668001" cy="933418"/>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FF0000"/>
                </a:solidFill>
                <a:cs typeface="Arial" panose="020B0604020202020204" pitchFamily="34" charset="0"/>
              </a:rPr>
              <a:t>Tổng thu trên 1 ha = </a:t>
            </a:r>
            <a:r>
              <a:rPr lang="vi-VN" sz="3200" dirty="0">
                <a:solidFill>
                  <a:schemeClr val="accent6">
                    <a:lumMod val="75000"/>
                  </a:schemeClr>
                </a:solidFill>
                <a:cs typeface="Arial" panose="020B0604020202020204" pitchFamily="34" charset="0"/>
              </a:rPr>
              <a:t>sản lượng (tấn) x giá bán (đồng/tấn)</a:t>
            </a:r>
          </a:p>
        </p:txBody>
      </p:sp>
      <p:sp>
        <p:nvSpPr>
          <p:cNvPr id="17" name="Rounded Rectangle 15">
            <a:extLst>
              <a:ext uri="{FF2B5EF4-FFF2-40B4-BE49-F238E27FC236}">
                <a16:creationId xmlns:a16="http://schemas.microsoft.com/office/drawing/2014/main" id="{0BFD7ECF-9ADF-45CE-8403-8BDB9FF16550}"/>
              </a:ext>
            </a:extLst>
          </p:cNvPr>
          <p:cNvSpPr/>
          <p:nvPr/>
        </p:nvSpPr>
        <p:spPr>
          <a:xfrm>
            <a:off x="3728113" y="7552173"/>
            <a:ext cx="6177888" cy="933418"/>
          </a:xfrm>
          <a:prstGeom prst="roundRect">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FF0000"/>
                </a:solidFill>
                <a:cs typeface="Arial" panose="020B0604020202020204" pitchFamily="34" charset="0"/>
              </a:rPr>
              <a:t>Lợi nhuận = </a:t>
            </a:r>
            <a:r>
              <a:rPr lang="vi-VN" sz="3200" dirty="0">
                <a:solidFill>
                  <a:schemeClr val="accent6">
                    <a:lumMod val="75000"/>
                  </a:schemeClr>
                </a:solidFill>
                <a:cs typeface="Arial" panose="020B0604020202020204" pitchFamily="34" charset="0"/>
              </a:rPr>
              <a:t>Tổng thu - Tổng chi</a:t>
            </a:r>
          </a:p>
        </p:txBody>
      </p:sp>
      <p:pic>
        <p:nvPicPr>
          <p:cNvPr id="18" name="Picture 17">
            <a:extLst>
              <a:ext uri="{FF2B5EF4-FFF2-40B4-BE49-F238E27FC236}">
                <a16:creationId xmlns:a16="http://schemas.microsoft.com/office/drawing/2014/main" id="{87C9F6D0-B2A9-4EA1-98EA-CF11C2699C4B}"/>
              </a:ext>
            </a:extLst>
          </p:cNvPr>
          <p:cNvPicPr>
            <a:picLocks noChangeAspect="1"/>
          </p:cNvPicPr>
          <p:nvPr/>
        </p:nvPicPr>
        <p:blipFill rotWithShape="1">
          <a:blip r:embed="rId3">
            <a:extLst>
              <a:ext uri="{28A0092B-C50C-407E-A947-70E740481C1C}">
                <a14:useLocalDpi xmlns:a14="http://schemas.microsoft.com/office/drawing/2010/main" val="0"/>
              </a:ext>
            </a:extLst>
          </a:blip>
          <a:srcRect l="41032" t="33702" r="42082" b="34937"/>
          <a:stretch/>
        </p:blipFill>
        <p:spPr>
          <a:xfrm>
            <a:off x="11055851" y="7295238"/>
            <a:ext cx="2770053" cy="2893932"/>
          </a:xfrm>
          <a:prstGeom prst="rect">
            <a:avLst/>
          </a:prstGeom>
        </p:spPr>
      </p:pic>
    </p:spTree>
    <p:extLst>
      <p:ext uri="{BB962C8B-B14F-4D97-AF65-F5344CB8AC3E}">
        <p14:creationId xmlns:p14="http://schemas.microsoft.com/office/powerpoint/2010/main" val="185801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9" name="Rectangle 8">
            <a:extLst>
              <a:ext uri="{FF2B5EF4-FFF2-40B4-BE49-F238E27FC236}">
                <a16:creationId xmlns:a16="http://schemas.microsoft.com/office/drawing/2014/main" id="{20662131-7801-471A-9960-0057D37A525B}"/>
              </a:ext>
            </a:extLst>
          </p:cNvPr>
          <p:cNvSpPr/>
          <p:nvPr/>
        </p:nvSpPr>
        <p:spPr>
          <a:xfrm>
            <a:off x="2814825" y="800100"/>
            <a:ext cx="14385593" cy="901593"/>
          </a:xfrm>
          <a:prstGeom prst="rect">
            <a:avLst/>
          </a:prstGeom>
        </p:spPr>
        <p:txBody>
          <a:bodyPr wrap="square">
            <a:spAutoFit/>
          </a:bodyPr>
          <a:lstStyle/>
          <a:p>
            <a:pPr marL="571500" lvl="0" indent="-571500" algn="just">
              <a:lnSpc>
                <a:spcPct val="150000"/>
              </a:lnSpc>
              <a:buFont typeface="Wingdings" panose="05000000000000000000" pitchFamily="2" charset="2"/>
              <a:buChar char="Ø"/>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dựa</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vào</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Bảng</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19.1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để</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06CE712-5EBB-4250-BC43-5835DF5C3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339988"/>
            <a:ext cx="5947012" cy="5947012"/>
          </a:xfrm>
          <a:prstGeom prst="rect">
            <a:avLst/>
          </a:prstGeom>
        </p:spPr>
      </p:pic>
      <p:sp>
        <p:nvSpPr>
          <p:cNvPr id="19" name="Cloud Callout 12">
            <a:extLst>
              <a:ext uri="{FF2B5EF4-FFF2-40B4-BE49-F238E27FC236}">
                <a16:creationId xmlns:a16="http://schemas.microsoft.com/office/drawing/2014/main" id="{F2F5A0D0-7551-4B5F-BFA0-6E418BAB0EF7}"/>
              </a:ext>
            </a:extLst>
          </p:cNvPr>
          <p:cNvSpPr/>
          <p:nvPr/>
        </p:nvSpPr>
        <p:spPr>
          <a:xfrm>
            <a:off x="7467600" y="2400300"/>
            <a:ext cx="9601200" cy="5029200"/>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200" dirty="0">
                <a:solidFill>
                  <a:schemeClr val="tx1"/>
                </a:solidFill>
                <a:cs typeface="Arial" panose="020B0604020202020204" pitchFamily="34" charset="0"/>
              </a:rPr>
              <a:t>Chi phí trồng trọt thường chi cho những khoản mục chủ yếu nào?</a:t>
            </a:r>
            <a:endParaRPr lang="fr-FR" sz="4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6284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9">
                                            <p:bg/>
                                          </p:spTgt>
                                        </p:tgtEl>
                                        <p:attrNameLst>
                                          <p:attrName>style.visibility</p:attrName>
                                        </p:attrNameLst>
                                      </p:cBhvr>
                                      <p:to>
                                        <p:strVal val="visible"/>
                                      </p:to>
                                    </p:set>
                                    <p:animEffect transition="in" filter="barn(inVertical)">
                                      <p:cBhvr>
                                        <p:cTn id="16" dur="500"/>
                                        <p:tgtEl>
                                          <p:spTgt spid="19">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barn(inVertical)">
                                      <p:cBhvr>
                                        <p:cTn id="2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9" name="Rectangle 8">
            <a:extLst>
              <a:ext uri="{FF2B5EF4-FFF2-40B4-BE49-F238E27FC236}">
                <a16:creationId xmlns:a16="http://schemas.microsoft.com/office/drawing/2014/main" id="{20662131-7801-471A-9960-0057D37A525B}"/>
              </a:ext>
            </a:extLst>
          </p:cNvPr>
          <p:cNvSpPr/>
          <p:nvPr/>
        </p:nvSpPr>
        <p:spPr>
          <a:xfrm>
            <a:off x="2814825" y="800100"/>
            <a:ext cx="14385593" cy="901593"/>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HS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dựa</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vào</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thông</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Bảng</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19.1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để</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lời</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hỏi</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E930A7B3-9456-44E5-812F-D68A66EF4110}"/>
              </a:ext>
            </a:extLst>
          </p:cNvPr>
          <p:cNvSpPr txBox="1"/>
          <p:nvPr/>
        </p:nvSpPr>
        <p:spPr>
          <a:xfrm>
            <a:off x="6421683" y="2013160"/>
            <a:ext cx="7171876" cy="739754"/>
          </a:xfrm>
          <a:prstGeom prst="rect">
            <a:avLst/>
          </a:prstGeom>
          <a:noFill/>
        </p:spPr>
        <p:txBody>
          <a:bodyPr wrap="square" rtlCol="0">
            <a:spAutoFit/>
          </a:bodyPr>
          <a:lstStyle/>
          <a:p>
            <a:pPr algn="ctr">
              <a:lnSpc>
                <a:spcPct val="150000"/>
              </a:lnSpc>
            </a:pPr>
            <a:r>
              <a:rPr lang="en-US" sz="3200" b="1" dirty="0" err="1">
                <a:latin typeface="Arial" panose="020B0604020202020204" pitchFamily="34" charset="0"/>
                <a:cs typeface="Arial" panose="020B0604020202020204" pitchFamily="34" charset="0"/>
              </a:rPr>
              <a:t>Bảng</a:t>
            </a:r>
            <a:r>
              <a:rPr lang="en-US" sz="3200" b="1" dirty="0">
                <a:latin typeface="Arial" panose="020B0604020202020204" pitchFamily="34" charset="0"/>
                <a:cs typeface="Arial" panose="020B0604020202020204" pitchFamily="34" charset="0"/>
              </a:rPr>
              <a:t> 19.1. Chi </a:t>
            </a:r>
            <a:r>
              <a:rPr lang="en-US" sz="3200" b="1" dirty="0" err="1">
                <a:latin typeface="Arial" panose="020B0604020202020204" pitchFamily="34" charset="0"/>
                <a:cs typeface="Arial" panose="020B0604020202020204" pitchFamily="34" charset="0"/>
              </a:rPr>
              <a:t>phí</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sản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xuất</a:t>
            </a:r>
            <a:r>
              <a:rPr lang="en-US" sz="3200" b="1" dirty="0">
                <a:latin typeface="Arial" panose="020B0604020202020204" pitchFamily="34" charset="0"/>
                <a:cs typeface="Arial" panose="020B0604020202020204" pitchFamily="34" charset="0"/>
              </a:rPr>
              <a:t> 1 ha </a:t>
            </a:r>
            <a:r>
              <a:rPr lang="en-US" sz="3200" b="1" dirty="0" err="1">
                <a:latin typeface="Arial" panose="020B0604020202020204" pitchFamily="34" charset="0"/>
                <a:cs typeface="Arial" panose="020B0604020202020204" pitchFamily="34" charset="0"/>
              </a:rPr>
              <a:t>lúa</a:t>
            </a:r>
            <a:endParaRPr lang="en-US"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B17E1E7B-1CA7-407F-9080-9D991650B783}"/>
                  </a:ext>
                </a:extLst>
              </p:cNvPr>
              <p:cNvGraphicFramePr>
                <a:graphicFrameLocks noGrp="1"/>
              </p:cNvGraphicFramePr>
              <p:nvPr>
                <p:extLst>
                  <p:ext uri="{D42A27DB-BD31-4B8C-83A1-F6EECF244321}">
                    <p14:modId xmlns:p14="http://schemas.microsoft.com/office/powerpoint/2010/main" val="2300705577"/>
                  </p:ext>
                </p:extLst>
              </p:nvPr>
            </p:nvGraphicFramePr>
            <p:xfrm>
              <a:off x="3557056" y="3087685"/>
              <a:ext cx="12943607" cy="6577399"/>
            </p:xfrm>
            <a:graphic>
              <a:graphicData uri="http://schemas.openxmlformats.org/drawingml/2006/table">
                <a:tbl>
                  <a:tblPr firstRow="1" bandRow="1">
                    <a:tableStyleId>{F5AB1C69-6EDB-4FF4-983F-18BD219EF322}</a:tableStyleId>
                  </a:tblPr>
                  <a:tblGrid>
                    <a:gridCol w="987512">
                      <a:extLst>
                        <a:ext uri="{9D8B030D-6E8A-4147-A177-3AD203B41FA5}">
                          <a16:colId xmlns:a16="http://schemas.microsoft.com/office/drawing/2014/main" val="1560987522"/>
                        </a:ext>
                      </a:extLst>
                    </a:gridCol>
                    <a:gridCol w="3327023">
                      <a:extLst>
                        <a:ext uri="{9D8B030D-6E8A-4147-A177-3AD203B41FA5}">
                          <a16:colId xmlns:a16="http://schemas.microsoft.com/office/drawing/2014/main" val="2827345515"/>
                        </a:ext>
                      </a:extLst>
                    </a:gridCol>
                    <a:gridCol w="2157268">
                      <a:extLst>
                        <a:ext uri="{9D8B030D-6E8A-4147-A177-3AD203B41FA5}">
                          <a16:colId xmlns:a16="http://schemas.microsoft.com/office/drawing/2014/main" val="2834880184"/>
                        </a:ext>
                      </a:extLst>
                    </a:gridCol>
                    <a:gridCol w="2157268">
                      <a:extLst>
                        <a:ext uri="{9D8B030D-6E8A-4147-A177-3AD203B41FA5}">
                          <a16:colId xmlns:a16="http://schemas.microsoft.com/office/drawing/2014/main" val="4026706364"/>
                        </a:ext>
                      </a:extLst>
                    </a:gridCol>
                    <a:gridCol w="2157268">
                      <a:extLst>
                        <a:ext uri="{9D8B030D-6E8A-4147-A177-3AD203B41FA5}">
                          <a16:colId xmlns:a16="http://schemas.microsoft.com/office/drawing/2014/main" val="1219099570"/>
                        </a:ext>
                      </a:extLst>
                    </a:gridCol>
                    <a:gridCol w="2157268">
                      <a:extLst>
                        <a:ext uri="{9D8B030D-6E8A-4147-A177-3AD203B41FA5}">
                          <a16:colId xmlns:a16="http://schemas.microsoft.com/office/drawing/2014/main" val="3649298225"/>
                        </a:ext>
                      </a:extLst>
                    </a:gridCol>
                  </a:tblGrid>
                  <a:tr h="1137662">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Khoản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mục</a:t>
                          </a:r>
                          <a:r>
                            <a:rPr lang="en-US" sz="2800" dirty="0">
                              <a:solidFill>
                                <a:schemeClr val="tx1"/>
                              </a:solidFill>
                              <a:latin typeface="Arial" panose="020B0604020202020204" pitchFamily="34" charset="0"/>
                              <a:cs typeface="Arial" panose="020B0604020202020204" pitchFamily="34" charset="0"/>
                            </a:rPr>
                            <a:t> chi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Đ</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a:t>
                          </a:r>
                          <a:r>
                            <a:rPr lang="en-US" sz="2800" dirty="0" err="1">
                              <a:solidFill>
                                <a:schemeClr val="tx1"/>
                              </a:solidFill>
                              <a:latin typeface="Arial" panose="020B0604020202020204" pitchFamily="34" charset="0"/>
                              <a:cs typeface="Arial" panose="020B0604020202020204" pitchFamily="34" charset="0"/>
                            </a:rPr>
                            <a:t>vị</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l</a:t>
                          </a:r>
                          <a:r>
                            <a:rPr lang="vi-VN" sz="2800" dirty="0">
                              <a:solidFill>
                                <a:schemeClr val="tx1"/>
                              </a:solidFill>
                              <a:latin typeface="Arial" panose="020B0604020202020204" pitchFamily="34" charset="0"/>
                              <a:cs typeface="Arial" panose="020B0604020202020204" pitchFamily="34" charset="0"/>
                            </a:rPr>
                            <a:t>ư</a:t>
                          </a:r>
                          <a:r>
                            <a:rPr lang="en-US" sz="2800" dirty="0" err="1">
                              <a:solidFill>
                                <a:schemeClr val="tx1"/>
                              </a:solidFill>
                              <a:latin typeface="Arial" panose="020B0604020202020204" pitchFamily="34" charset="0"/>
                              <a:cs typeface="Arial" panose="020B0604020202020204" pitchFamily="34" charset="0"/>
                            </a:rPr>
                            <a:t>ợng</a:t>
                          </a:r>
                          <a:r>
                            <a:rPr lang="en-US" sz="2800" dirty="0">
                              <a:solidFill>
                                <a:schemeClr val="tx1"/>
                              </a:solidFill>
                              <a:latin typeface="Arial" panose="020B0604020202020204" pitchFamily="34" charset="0"/>
                              <a:cs typeface="Arial" panose="020B0604020202020204" pitchFamily="34" charset="0"/>
                            </a:rPr>
                            <a:t>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Đ</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a:t>
                          </a:r>
                          <a:r>
                            <a:rPr lang="en-US" sz="2800" dirty="0" err="1">
                              <a:solidFill>
                                <a:schemeClr val="tx1"/>
                              </a:solidFill>
                              <a:latin typeface="Arial" panose="020B0604020202020204" pitchFamily="34" charset="0"/>
                              <a:cs typeface="Arial" panose="020B0604020202020204" pitchFamily="34" charset="0"/>
                            </a:rPr>
                            <a:t>giá</a:t>
                          </a:r>
                          <a:r>
                            <a:rPr lang="en-US" sz="2800" dirty="0">
                              <a:solidFill>
                                <a:schemeClr val="tx1"/>
                              </a:solidFill>
                              <a:latin typeface="Arial" panose="020B0604020202020204" pitchFamily="34" charset="0"/>
                              <a:cs typeface="Arial" panose="020B0604020202020204" pitchFamily="34" charset="0"/>
                            </a:rPr>
                            <a:t> (Y)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Thành </a:t>
                          </a:r>
                          <a:r>
                            <a:rPr lang="en-US" sz="2800" dirty="0" err="1">
                              <a:solidFill>
                                <a:schemeClr val="tx1"/>
                              </a:solidFill>
                              <a:latin typeface="Arial" panose="020B0604020202020204" pitchFamily="34" charset="0"/>
                              <a:cs typeface="Arial" panose="020B0604020202020204" pitchFamily="34" charset="0"/>
                            </a:rPr>
                            <a:t>tiền</a:t>
                          </a:r>
                          <a:r>
                            <a:rPr lang="en-US" sz="2800" dirty="0">
                              <a:solidFill>
                                <a:schemeClr val="tx1"/>
                              </a:solidFill>
                              <a:latin typeface="Arial" panose="020B0604020202020204" pitchFamily="34" charset="0"/>
                              <a:cs typeface="Arial" panose="020B0604020202020204" pitchFamily="34" charset="0"/>
                            </a:rPr>
                            <a:t> (X </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2800" dirty="0">
                              <a:solidFill>
                                <a:schemeClr val="tx1"/>
                              </a:solidFill>
                              <a:latin typeface="Arial" panose="020B0604020202020204" pitchFamily="34" charset="0"/>
                              <a:cs typeface="Arial" panose="020B0604020202020204" pitchFamily="34" charset="0"/>
                            </a:rPr>
                            <a:t> 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extLst>
                      <a:ext uri="{0D108BD9-81ED-4DB2-BD59-A6C34878D82A}">
                        <a16:rowId xmlns:a16="http://schemas.microsoft.com/office/drawing/2014/main" val="2926890781"/>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4">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Chi </a:t>
                          </a:r>
                          <a:r>
                            <a:rPr lang="en-US" sz="2800" dirty="0" err="1">
                              <a:solidFill>
                                <a:schemeClr val="tx1"/>
                              </a:solidFill>
                              <a:latin typeface="Arial" panose="020B0604020202020204" pitchFamily="34" charset="0"/>
                              <a:cs typeface="Arial" panose="020B0604020202020204" pitchFamily="34" charset="0"/>
                            </a:rPr>
                            <a:t>phí</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vật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liệu</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nSpc>
                              <a:spcPct val="150000"/>
                            </a:lnSpc>
                          </a:pP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pP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pP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13 769 000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35869990"/>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Giống</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20 000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1 200 000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10615"/>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Đạm</a:t>
                          </a:r>
                          <a:r>
                            <a:rPr lang="en-US" sz="2800" dirty="0">
                              <a:solidFill>
                                <a:schemeClr val="tx1"/>
                              </a:solidFill>
                              <a:latin typeface="Arial" panose="020B0604020202020204" pitchFamily="34" charset="0"/>
                              <a:cs typeface="Arial" panose="020B0604020202020204" pitchFamily="34" charset="0"/>
                            </a:rPr>
                            <a:t> urea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1 620 000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48540"/>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Kali </a:t>
                          </a:r>
                          <a:r>
                            <a:rPr lang="en-US" sz="2800" dirty="0" err="1">
                              <a:solidFill>
                                <a:schemeClr val="tx1"/>
                              </a:solidFill>
                              <a:latin typeface="Arial" panose="020B0604020202020204" pitchFamily="34" charset="0"/>
                              <a:cs typeface="Arial" panose="020B0604020202020204" pitchFamily="34" charset="0"/>
                            </a:rPr>
                            <a:t>clorua</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1 600 000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551329"/>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NPK 5:10:3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766241"/>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Phân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hữu</a:t>
                          </a:r>
                          <a:r>
                            <a:rPr lang="en-US" sz="2800" dirty="0">
                              <a:solidFill>
                                <a:schemeClr val="tx1"/>
                              </a:solidFill>
                              <a:latin typeface="Arial" panose="020B0604020202020204" pitchFamily="34" charset="0"/>
                              <a:cs typeface="Arial" panose="020B0604020202020204" pitchFamily="34" charset="0"/>
                            </a:rPr>
                            <a:t> c</a:t>
                          </a:r>
                          <a:r>
                            <a:rPr lang="vi-VN" sz="2800" dirty="0">
                              <a:solidFill>
                                <a:schemeClr val="tx1"/>
                              </a:solidFill>
                              <a:latin typeface="Arial" panose="020B0604020202020204" pitchFamily="34" charset="0"/>
                              <a:cs typeface="Arial" panose="020B0604020202020204" pitchFamily="34" charset="0"/>
                            </a:rPr>
                            <a:t>ơ</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Tấn</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500 000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5 000 000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785314"/>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Thuốc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sâu</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Lọ</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83 000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249 000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240848"/>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Thuốc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bệnh</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Gói</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500 000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719336"/>
                      </a:ext>
                    </a:extLst>
                  </a:tr>
                </a:tbl>
              </a:graphicData>
            </a:graphic>
          </p:graphicFrame>
        </mc:Choice>
        <mc:Fallback xmlns="">
          <p:graphicFrame>
            <p:nvGraphicFramePr>
              <p:cNvPr id="3" name="Table 2">
                <a:extLst>
                  <a:ext uri="{FF2B5EF4-FFF2-40B4-BE49-F238E27FC236}">
                    <a16:creationId xmlns:a16="http://schemas.microsoft.com/office/drawing/2014/main" id="{B17E1E7B-1CA7-407F-9080-9D991650B783}"/>
                  </a:ext>
                </a:extLst>
              </p:cNvPr>
              <p:cNvGraphicFramePr>
                <a:graphicFrameLocks noGrp="1"/>
              </p:cNvGraphicFramePr>
              <p:nvPr>
                <p:extLst>
                  <p:ext uri="{D42A27DB-BD31-4B8C-83A1-F6EECF244321}">
                    <p14:modId xmlns:p14="http://schemas.microsoft.com/office/powerpoint/2010/main" val="2300705577"/>
                  </p:ext>
                </p:extLst>
              </p:nvPr>
            </p:nvGraphicFramePr>
            <p:xfrm>
              <a:off x="3557056" y="3087685"/>
              <a:ext cx="12943607" cy="6577399"/>
            </p:xfrm>
            <a:graphic>
              <a:graphicData uri="http://schemas.openxmlformats.org/drawingml/2006/table">
                <a:tbl>
                  <a:tblPr firstRow="1" bandRow="1">
                    <a:tableStyleId>{F5AB1C69-6EDB-4FF4-983F-18BD219EF322}</a:tableStyleId>
                  </a:tblPr>
                  <a:tblGrid>
                    <a:gridCol w="987512">
                      <a:extLst>
                        <a:ext uri="{9D8B030D-6E8A-4147-A177-3AD203B41FA5}">
                          <a16:colId xmlns:a16="http://schemas.microsoft.com/office/drawing/2014/main" val="1560987522"/>
                        </a:ext>
                      </a:extLst>
                    </a:gridCol>
                    <a:gridCol w="3327023">
                      <a:extLst>
                        <a:ext uri="{9D8B030D-6E8A-4147-A177-3AD203B41FA5}">
                          <a16:colId xmlns:a16="http://schemas.microsoft.com/office/drawing/2014/main" val="2827345515"/>
                        </a:ext>
                      </a:extLst>
                    </a:gridCol>
                    <a:gridCol w="2157268">
                      <a:extLst>
                        <a:ext uri="{9D8B030D-6E8A-4147-A177-3AD203B41FA5}">
                          <a16:colId xmlns:a16="http://schemas.microsoft.com/office/drawing/2014/main" val="2834880184"/>
                        </a:ext>
                      </a:extLst>
                    </a:gridCol>
                    <a:gridCol w="2157268">
                      <a:extLst>
                        <a:ext uri="{9D8B030D-6E8A-4147-A177-3AD203B41FA5}">
                          <a16:colId xmlns:a16="http://schemas.microsoft.com/office/drawing/2014/main" val="4026706364"/>
                        </a:ext>
                      </a:extLst>
                    </a:gridCol>
                    <a:gridCol w="2157268">
                      <a:extLst>
                        <a:ext uri="{9D8B030D-6E8A-4147-A177-3AD203B41FA5}">
                          <a16:colId xmlns:a16="http://schemas.microsoft.com/office/drawing/2014/main" val="1219099570"/>
                        </a:ext>
                      </a:extLst>
                    </a:gridCol>
                    <a:gridCol w="2157268">
                      <a:extLst>
                        <a:ext uri="{9D8B030D-6E8A-4147-A177-3AD203B41FA5}">
                          <a16:colId xmlns:a16="http://schemas.microsoft.com/office/drawing/2014/main" val="3649298225"/>
                        </a:ext>
                      </a:extLst>
                    </a:gridCol>
                  </a:tblGrid>
                  <a:tr h="1292543">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Khoản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mục</a:t>
                          </a:r>
                          <a:r>
                            <a:rPr lang="en-US" sz="2800" dirty="0">
                              <a:solidFill>
                                <a:schemeClr val="tx1"/>
                              </a:solidFill>
                              <a:latin typeface="Arial" panose="020B0604020202020204" pitchFamily="34" charset="0"/>
                              <a:cs typeface="Arial" panose="020B0604020202020204" pitchFamily="34" charset="0"/>
                            </a:rPr>
                            <a:t> chi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Đ</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a:t>
                          </a:r>
                          <a:r>
                            <a:rPr lang="en-US" sz="2800" dirty="0" err="1">
                              <a:solidFill>
                                <a:schemeClr val="tx1"/>
                              </a:solidFill>
                              <a:latin typeface="Arial" panose="020B0604020202020204" pitchFamily="34" charset="0"/>
                              <a:cs typeface="Arial" panose="020B0604020202020204" pitchFamily="34" charset="0"/>
                            </a:rPr>
                            <a:t>vị</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l</a:t>
                          </a:r>
                          <a:r>
                            <a:rPr lang="vi-VN" sz="2800" dirty="0">
                              <a:solidFill>
                                <a:schemeClr val="tx1"/>
                              </a:solidFill>
                              <a:latin typeface="Arial" panose="020B0604020202020204" pitchFamily="34" charset="0"/>
                              <a:cs typeface="Arial" panose="020B0604020202020204" pitchFamily="34" charset="0"/>
                            </a:rPr>
                            <a:t>ư</a:t>
                          </a:r>
                          <a:r>
                            <a:rPr lang="en-US" sz="2800" dirty="0" err="1">
                              <a:solidFill>
                                <a:schemeClr val="tx1"/>
                              </a:solidFill>
                              <a:latin typeface="Arial" panose="020B0604020202020204" pitchFamily="34" charset="0"/>
                              <a:cs typeface="Arial" panose="020B0604020202020204" pitchFamily="34" charset="0"/>
                            </a:rPr>
                            <a:t>ợng</a:t>
                          </a:r>
                          <a:r>
                            <a:rPr lang="en-US" sz="2800" dirty="0">
                              <a:solidFill>
                                <a:schemeClr val="tx1"/>
                              </a:solidFill>
                              <a:latin typeface="Arial" panose="020B0604020202020204" pitchFamily="34" charset="0"/>
                              <a:cs typeface="Arial" panose="020B0604020202020204" pitchFamily="34" charset="0"/>
                            </a:rPr>
                            <a:t>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Đ</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a:t>
                          </a:r>
                          <a:r>
                            <a:rPr lang="en-US" sz="2800" dirty="0" err="1">
                              <a:solidFill>
                                <a:schemeClr val="tx1"/>
                              </a:solidFill>
                              <a:latin typeface="Arial" panose="020B0604020202020204" pitchFamily="34" charset="0"/>
                              <a:cs typeface="Arial" panose="020B0604020202020204" pitchFamily="34" charset="0"/>
                            </a:rPr>
                            <a:t>giá</a:t>
                          </a:r>
                          <a:r>
                            <a:rPr lang="en-US" sz="2800" dirty="0">
                              <a:solidFill>
                                <a:schemeClr val="tx1"/>
                              </a:solidFill>
                              <a:latin typeface="Arial" panose="020B0604020202020204" pitchFamily="34" charset="0"/>
                              <a:cs typeface="Arial" panose="020B0604020202020204" pitchFamily="34" charset="0"/>
                            </a:rPr>
                            <a:t> (Y)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0282" t="-472" r="-565" b="-421698"/>
                          </a:stretch>
                        </a:blipFill>
                      </a:tcPr>
                    </a:tc>
                    <a:extLst>
                      <a:ext uri="{0D108BD9-81ED-4DB2-BD59-A6C34878D82A}">
                        <a16:rowId xmlns:a16="http://schemas.microsoft.com/office/drawing/2014/main" val="2926890781"/>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4">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Chi </a:t>
                          </a:r>
                          <a:r>
                            <a:rPr lang="en-US" sz="2800" dirty="0" err="1">
                              <a:solidFill>
                                <a:schemeClr val="tx1"/>
                              </a:solidFill>
                              <a:latin typeface="Arial" panose="020B0604020202020204" pitchFamily="34" charset="0"/>
                              <a:cs typeface="Arial" panose="020B0604020202020204" pitchFamily="34" charset="0"/>
                            </a:rPr>
                            <a:t>phí</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vật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liệu</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nSpc>
                              <a:spcPct val="150000"/>
                            </a:lnSpc>
                          </a:pP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pP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50000"/>
                            </a:lnSpc>
                          </a:pP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13 769 000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35869990"/>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Giống</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20 000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1 200 000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10615"/>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Đạm</a:t>
                          </a:r>
                          <a:r>
                            <a:rPr lang="en-US" sz="2800" dirty="0">
                              <a:solidFill>
                                <a:schemeClr val="tx1"/>
                              </a:solidFill>
                              <a:latin typeface="Arial" panose="020B0604020202020204" pitchFamily="34" charset="0"/>
                              <a:cs typeface="Arial" panose="020B0604020202020204" pitchFamily="34" charset="0"/>
                            </a:rPr>
                            <a:t> urea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1 620 000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48540"/>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Kali </a:t>
                          </a:r>
                          <a:r>
                            <a:rPr lang="en-US" sz="2800" dirty="0" err="1">
                              <a:solidFill>
                                <a:schemeClr val="tx1"/>
                              </a:solidFill>
                              <a:latin typeface="Arial" panose="020B0604020202020204" pitchFamily="34" charset="0"/>
                              <a:cs typeface="Arial" panose="020B0604020202020204" pitchFamily="34" charset="0"/>
                            </a:rPr>
                            <a:t>clorua</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1 600 000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551329"/>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NPK 5:10:3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766241"/>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Phân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hữu</a:t>
                          </a:r>
                          <a:r>
                            <a:rPr lang="en-US" sz="2800" dirty="0">
                              <a:solidFill>
                                <a:schemeClr val="tx1"/>
                              </a:solidFill>
                              <a:latin typeface="Arial" panose="020B0604020202020204" pitchFamily="34" charset="0"/>
                              <a:cs typeface="Arial" panose="020B0604020202020204" pitchFamily="34" charset="0"/>
                            </a:rPr>
                            <a:t> c</a:t>
                          </a:r>
                          <a:r>
                            <a:rPr lang="vi-VN" sz="2800" dirty="0">
                              <a:solidFill>
                                <a:schemeClr val="tx1"/>
                              </a:solidFill>
                              <a:latin typeface="Arial" panose="020B0604020202020204" pitchFamily="34" charset="0"/>
                              <a:cs typeface="Arial" panose="020B0604020202020204" pitchFamily="34" charset="0"/>
                            </a:rPr>
                            <a:t>ơ</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Tấn</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500 000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5 000 000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785314"/>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Thuốc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sâu</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Lọ</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83 000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249 000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240848"/>
                      </a:ext>
                    </a:extLst>
                  </a:tr>
                  <a:tr h="660607">
                    <a:tc>
                      <a:txBody>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800" dirty="0" err="1">
                              <a:solidFill>
                                <a:schemeClr val="tx1"/>
                              </a:solidFill>
                              <a:latin typeface="Arial" panose="020B0604020202020204" pitchFamily="34" charset="0"/>
                              <a:cs typeface="Arial" panose="020B0604020202020204" pitchFamily="34" charset="0"/>
                            </a:rPr>
                            <a:t>Thuốc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bệnh</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err="1">
                              <a:solidFill>
                                <a:schemeClr val="tx1"/>
                              </a:solidFill>
                              <a:latin typeface="Arial" panose="020B0604020202020204" pitchFamily="34" charset="0"/>
                              <a:cs typeface="Arial" panose="020B0604020202020204" pitchFamily="34" charset="0"/>
                            </a:rPr>
                            <a:t>Gói</a:t>
                          </a:r>
                          <a:endParaRPr 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800" dirty="0">
                              <a:solidFill>
                                <a:schemeClr val="tx1"/>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800" dirty="0">
                              <a:solidFill>
                                <a:schemeClr val="tx1"/>
                              </a:solidFill>
                              <a:latin typeface="Arial" panose="020B0604020202020204" pitchFamily="34" charset="0"/>
                              <a:cs typeface="Arial" panose="020B0604020202020204" pitchFamily="34" charset="0"/>
                            </a:rPr>
                            <a:t>500 000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719336"/>
                      </a:ext>
                    </a:extLst>
                  </a:tr>
                </a:tbl>
              </a:graphicData>
            </a:graphic>
          </p:graphicFrame>
        </mc:Fallback>
      </mc:AlternateContent>
    </p:spTree>
    <p:extLst>
      <p:ext uri="{BB962C8B-B14F-4D97-AF65-F5344CB8AC3E}">
        <p14:creationId xmlns:p14="http://schemas.microsoft.com/office/powerpoint/2010/main" val="334427628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graphicFrame>
        <p:nvGraphicFramePr>
          <p:cNvPr id="3" name="Table 2">
            <a:extLst>
              <a:ext uri="{FF2B5EF4-FFF2-40B4-BE49-F238E27FC236}">
                <a16:creationId xmlns:a16="http://schemas.microsoft.com/office/drawing/2014/main" id="{B17E1E7B-1CA7-407F-9080-9D991650B783}"/>
              </a:ext>
            </a:extLst>
          </p:cNvPr>
          <p:cNvGraphicFramePr>
            <a:graphicFrameLocks noGrp="1"/>
          </p:cNvGraphicFramePr>
          <p:nvPr>
            <p:extLst>
              <p:ext uri="{D42A27DB-BD31-4B8C-83A1-F6EECF244321}">
                <p14:modId xmlns:p14="http://schemas.microsoft.com/office/powerpoint/2010/main" val="2294199910"/>
              </p:ext>
            </p:extLst>
          </p:nvPr>
        </p:nvGraphicFramePr>
        <p:xfrm>
          <a:off x="3657600" y="492252"/>
          <a:ext cx="11603042" cy="9302496"/>
        </p:xfrm>
        <a:graphic>
          <a:graphicData uri="http://schemas.openxmlformats.org/drawingml/2006/table">
            <a:tbl>
              <a:tblPr firstRow="1" bandRow="1">
                <a:tableStyleId>{F5AB1C69-6EDB-4FF4-983F-18BD219EF322}</a:tableStyleId>
              </a:tblPr>
              <a:tblGrid>
                <a:gridCol w="885235">
                  <a:extLst>
                    <a:ext uri="{9D8B030D-6E8A-4147-A177-3AD203B41FA5}">
                      <a16:colId xmlns:a16="http://schemas.microsoft.com/office/drawing/2014/main" val="1560987522"/>
                    </a:ext>
                  </a:extLst>
                </a:gridCol>
                <a:gridCol w="2982443">
                  <a:extLst>
                    <a:ext uri="{9D8B030D-6E8A-4147-A177-3AD203B41FA5}">
                      <a16:colId xmlns:a16="http://schemas.microsoft.com/office/drawing/2014/main" val="2827345515"/>
                    </a:ext>
                  </a:extLst>
                </a:gridCol>
                <a:gridCol w="1933841">
                  <a:extLst>
                    <a:ext uri="{9D8B030D-6E8A-4147-A177-3AD203B41FA5}">
                      <a16:colId xmlns:a16="http://schemas.microsoft.com/office/drawing/2014/main" val="2834880184"/>
                    </a:ext>
                  </a:extLst>
                </a:gridCol>
                <a:gridCol w="1933841">
                  <a:extLst>
                    <a:ext uri="{9D8B030D-6E8A-4147-A177-3AD203B41FA5}">
                      <a16:colId xmlns:a16="http://schemas.microsoft.com/office/drawing/2014/main" val="4026706364"/>
                    </a:ext>
                  </a:extLst>
                </a:gridCol>
                <a:gridCol w="1933841">
                  <a:extLst>
                    <a:ext uri="{9D8B030D-6E8A-4147-A177-3AD203B41FA5}">
                      <a16:colId xmlns:a16="http://schemas.microsoft.com/office/drawing/2014/main" val="1219099570"/>
                    </a:ext>
                  </a:extLst>
                </a:gridCol>
                <a:gridCol w="1933841">
                  <a:extLst>
                    <a:ext uri="{9D8B030D-6E8A-4147-A177-3AD203B41FA5}">
                      <a16:colId xmlns:a16="http://schemas.microsoft.com/office/drawing/2014/main" val="3649298225"/>
                    </a:ext>
                  </a:extLst>
                </a:gridCol>
              </a:tblGrid>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Thuê</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cày</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bừa</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2 000 000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2 000 000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2466010615"/>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Chi </a:t>
                      </a:r>
                      <a:r>
                        <a:rPr lang="en-US" sz="2400" b="0" dirty="0" err="1">
                          <a:solidFill>
                            <a:schemeClr val="tx1"/>
                          </a:solidFill>
                          <a:latin typeface="Arial" panose="020B0604020202020204" pitchFamily="34" charset="0"/>
                          <a:cs typeface="Arial" panose="020B0604020202020204" pitchFamily="34" charset="0"/>
                        </a:rPr>
                        <a:t>phí</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thủy</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lợi</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Vụ</a:t>
                      </a:r>
                      <a:r>
                        <a:rPr lang="en-US" sz="2400" b="0" dirty="0">
                          <a:solidFill>
                            <a:schemeClr val="tx1"/>
                          </a:solidFill>
                          <a:latin typeface="Arial" panose="020B0604020202020204" pitchFamily="34" charset="0"/>
                          <a:cs typeface="Arial" panose="020B0604020202020204" pitchFamily="34" charset="0"/>
                        </a:rPr>
                        <a:t>/ha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1 200 000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1 200 000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61248540"/>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Thuê</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đất</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Vụ</a:t>
                      </a:r>
                      <a:r>
                        <a:rPr lang="en-US" sz="2400" b="0" dirty="0">
                          <a:solidFill>
                            <a:schemeClr val="tx1"/>
                          </a:solidFill>
                          <a:latin typeface="Arial" panose="020B0604020202020204" pitchFamily="34" charset="0"/>
                          <a:cs typeface="Arial" panose="020B0604020202020204" pitchFamily="34" charset="0"/>
                        </a:rPr>
                        <a:t>/ha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4 000 000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4 000 000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2189551329"/>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gridSpan="3">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Dụng</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cụ</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nhỏ</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rẻ</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tiền</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300 000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1872766241"/>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VI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gridSpan="4">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Thu </a:t>
                      </a:r>
                      <a:r>
                        <a:rPr lang="en-US" sz="2400" b="0" dirty="0" err="1">
                          <a:solidFill>
                            <a:schemeClr val="tx1"/>
                          </a:solidFill>
                          <a:latin typeface="Arial" panose="020B0604020202020204" pitchFamily="34" charset="0"/>
                          <a:cs typeface="Arial" panose="020B0604020202020204" pitchFamily="34" charset="0"/>
                        </a:rPr>
                        <a:t>hoạch</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4 140 000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2180785314"/>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Thuê</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gặt</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đập</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3 000 000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240848"/>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Bao </a:t>
                      </a:r>
                      <a:r>
                        <a:rPr lang="en-US" sz="2400" b="0" dirty="0" err="1">
                          <a:solidFill>
                            <a:schemeClr val="tx1"/>
                          </a:solidFill>
                          <a:latin typeface="Arial" panose="020B0604020202020204" pitchFamily="34" charset="0"/>
                          <a:cs typeface="Arial" panose="020B0604020202020204" pitchFamily="34" charset="0"/>
                        </a:rPr>
                        <a:t>bì</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Cái</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2 000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240 000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719336"/>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Vận</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chuyển</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Chuyến</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900 000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155366"/>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VII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gridSpan="4">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Chi </a:t>
                      </a:r>
                      <a:r>
                        <a:rPr lang="en-US" sz="2400" b="0" dirty="0" err="1">
                          <a:solidFill>
                            <a:schemeClr val="tx1"/>
                          </a:solidFill>
                          <a:latin typeface="Arial" panose="020B0604020202020204" pitchFamily="34" charset="0"/>
                          <a:cs typeface="Arial" panose="020B0604020202020204" pitchFamily="34" charset="0"/>
                        </a:rPr>
                        <a:t>công</a:t>
                      </a:r>
                      <a:r>
                        <a:rPr lang="en-US" sz="2400" b="0" dirty="0">
                          <a:solidFill>
                            <a:schemeClr val="tx1"/>
                          </a:solidFill>
                          <a:latin typeface="Arial" panose="020B0604020202020204" pitchFamily="34" charset="0"/>
                          <a:cs typeface="Arial" panose="020B0604020202020204" pitchFamily="34" charset="0"/>
                        </a:rPr>
                        <a:t> lao </a:t>
                      </a:r>
                      <a:r>
                        <a:rPr lang="en-US" sz="2400" b="0" dirty="0" err="1">
                          <a:solidFill>
                            <a:schemeClr val="tx1"/>
                          </a:solidFill>
                          <a:latin typeface="Arial" panose="020B0604020202020204" pitchFamily="34" charset="0"/>
                          <a:cs typeface="Arial" panose="020B0604020202020204" pitchFamily="34" charset="0"/>
                        </a:rPr>
                        <a:t>động</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23 400 000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2945317041"/>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Công</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làm</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đất</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Công</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3 600 000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850190"/>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Công</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gieo</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cấy</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Công</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3 600 000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6514"/>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Công</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chăm</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sóc</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Công</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14 400 000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882677"/>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b="0" dirty="0" err="1">
                          <a:solidFill>
                            <a:schemeClr val="tx1"/>
                          </a:solidFill>
                          <a:latin typeface="Arial" panose="020B0604020202020204" pitchFamily="34" charset="0"/>
                          <a:cs typeface="Arial" panose="020B0604020202020204" pitchFamily="34" charset="0"/>
                        </a:rPr>
                        <a:t>Công</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thu</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hoạch</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err="1">
                          <a:solidFill>
                            <a:schemeClr val="tx1"/>
                          </a:solidFill>
                          <a:latin typeface="Arial" panose="020B0604020202020204" pitchFamily="34" charset="0"/>
                          <a:cs typeface="Arial" panose="020B0604020202020204" pitchFamily="34" charset="0"/>
                        </a:rPr>
                        <a:t>Công</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0" dirty="0">
                          <a:solidFill>
                            <a:schemeClr val="tx1"/>
                          </a:solidFill>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1 800 000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8341389"/>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VIII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gridSpan="4">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Chi </a:t>
                      </a:r>
                      <a:r>
                        <a:rPr lang="en-US" sz="2400" b="0" dirty="0" err="1">
                          <a:solidFill>
                            <a:schemeClr val="tx1"/>
                          </a:solidFill>
                          <a:latin typeface="Arial" panose="020B0604020202020204" pitchFamily="34" charset="0"/>
                          <a:cs typeface="Arial" panose="020B0604020202020204" pitchFamily="34" charset="0"/>
                        </a:rPr>
                        <a:t>lãi</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vốn</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vay</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ngân</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hàng</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360 000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1019893961"/>
                  </a:ext>
                </a:extLst>
              </a:tr>
              <a:tr h="581406">
                <a:tc>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gridSpan="4">
                  <a:txBody>
                    <a:bodyPr/>
                    <a:lstStyle/>
                    <a:p>
                      <a:pPr>
                        <a:lnSpc>
                          <a:spcPct val="150000"/>
                        </a:lnSpc>
                      </a:pPr>
                      <a:r>
                        <a:rPr lang="en-US" sz="2400" b="0" dirty="0">
                          <a:solidFill>
                            <a:schemeClr val="tx1"/>
                          </a:solidFill>
                          <a:latin typeface="Arial" panose="020B0604020202020204" pitchFamily="34" charset="0"/>
                          <a:cs typeface="Arial" panose="020B0604020202020204" pitchFamily="34" charset="0"/>
                        </a:rPr>
                        <a:t>Chi </a:t>
                      </a:r>
                      <a:r>
                        <a:rPr lang="en-US" sz="2400" b="0" dirty="0" err="1">
                          <a:solidFill>
                            <a:schemeClr val="tx1"/>
                          </a:solidFill>
                          <a:latin typeface="Arial" panose="020B0604020202020204" pitchFamily="34" charset="0"/>
                          <a:cs typeface="Arial" panose="020B0604020202020204" pitchFamily="34" charset="0"/>
                        </a:rPr>
                        <a:t>phí</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khác</a:t>
                      </a: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0" dirty="0">
                          <a:solidFill>
                            <a:schemeClr val="tx1"/>
                          </a:solidFill>
                          <a:latin typeface="Arial" panose="020B0604020202020204" pitchFamily="34" charset="0"/>
                          <a:cs typeface="Arial" panose="020B0604020202020204" pitchFamily="34" charset="0"/>
                        </a:rPr>
                        <a:t>500 000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F657"/>
                    </a:solidFill>
                  </a:tcPr>
                </a:tc>
                <a:extLst>
                  <a:ext uri="{0D108BD9-81ED-4DB2-BD59-A6C34878D82A}">
                    <a16:rowId xmlns:a16="http://schemas.microsoft.com/office/drawing/2014/main" val="2624483689"/>
                  </a:ext>
                </a:extLst>
              </a:tr>
              <a:tr h="581406">
                <a:tc gridSpan="5">
                  <a:txBody>
                    <a:bodyP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Tổng</a:t>
                      </a:r>
                      <a:r>
                        <a:rPr lang="en-US" sz="2400" b="1" dirty="0">
                          <a:solidFill>
                            <a:schemeClr val="tx1"/>
                          </a:solidFill>
                          <a:latin typeface="Arial" panose="020B0604020202020204" pitchFamily="34" charset="0"/>
                          <a:cs typeface="Arial" panose="020B0604020202020204" pitchFamily="34" charset="0"/>
                        </a:rPr>
                        <a:t> chi </a:t>
                      </a:r>
                      <a:r>
                        <a:rPr lang="en-US" sz="2400" b="1" dirty="0" err="1">
                          <a:solidFill>
                            <a:schemeClr val="tx1"/>
                          </a:solidFill>
                          <a:latin typeface="Arial" panose="020B0604020202020204" pitchFamily="34" charset="0"/>
                          <a:cs typeface="Arial" panose="020B0604020202020204" pitchFamily="34" charset="0"/>
                        </a:rPr>
                        <a:t>phí</a:t>
                      </a:r>
                      <a:endParaRPr lang="en-US" sz="2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tc hMerge="1">
                  <a:txBody>
                    <a:bodyPr/>
                    <a:lstStyle/>
                    <a:p>
                      <a:pP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ct val="150000"/>
                        </a:lnSpc>
                      </a:pPr>
                      <a:endParaRPr 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pPr>
                      <a:r>
                        <a:rPr lang="en-US" sz="2400" b="1" dirty="0">
                          <a:solidFill>
                            <a:schemeClr val="tx1"/>
                          </a:solidFill>
                          <a:latin typeface="Arial" panose="020B0604020202020204" pitchFamily="34" charset="0"/>
                          <a:cs typeface="Arial" panose="020B0604020202020204" pitchFamily="34" charset="0"/>
                        </a:rPr>
                        <a:t>49 669 000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FE16"/>
                    </a:solidFill>
                  </a:tcPr>
                </a:tc>
                <a:extLst>
                  <a:ext uri="{0D108BD9-81ED-4DB2-BD59-A6C34878D82A}">
                    <a16:rowId xmlns:a16="http://schemas.microsoft.com/office/drawing/2014/main" val="29101551"/>
                  </a:ext>
                </a:extLst>
              </a:tr>
            </a:tbl>
          </a:graphicData>
        </a:graphic>
      </p:graphicFrame>
    </p:spTree>
    <p:extLst>
      <p:ext uri="{BB962C8B-B14F-4D97-AF65-F5344CB8AC3E}">
        <p14:creationId xmlns:p14="http://schemas.microsoft.com/office/powerpoint/2010/main" val="640174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1" name="Rectangle 10"/>
          <p:cNvSpPr/>
          <p:nvPr/>
        </p:nvSpPr>
        <p:spPr>
          <a:xfrm>
            <a:off x="8866310" y="214059"/>
            <a:ext cx="2061463" cy="1063433"/>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dirty="0" err="1">
                <a:solidFill>
                  <a:srgbClr val="FF0000"/>
                </a:solidFill>
                <a:latin typeface="Arial" panose="020B0604020202020204" pitchFamily="34" charset="0"/>
                <a:cs typeface="Arial" panose="020B0604020202020204" pitchFamily="34" charset="0"/>
              </a:rPr>
              <a:t>Trả</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lời</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250" t="17560" r="6250" b="14941"/>
          <a:stretch/>
        </p:blipFill>
        <p:spPr>
          <a:xfrm>
            <a:off x="2971800" y="976745"/>
            <a:ext cx="4438650" cy="3228109"/>
          </a:xfrm>
          <a:prstGeom prst="rect">
            <a:avLst/>
          </a:prstGeom>
        </p:spPr>
      </p:pic>
      <p:sp>
        <p:nvSpPr>
          <p:cNvPr id="14" name="Rounded Rectangular Callout 13"/>
          <p:cNvSpPr/>
          <p:nvPr/>
        </p:nvSpPr>
        <p:spPr>
          <a:xfrm>
            <a:off x="8866310" y="2038264"/>
            <a:ext cx="7848600" cy="1770239"/>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prstClr val="black"/>
                </a:solidFill>
              </a:rPr>
              <a:t>Chi phí trồng trọt thường chi cho những khoản mục chủ yếu: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ight Arrow 2"/>
          <p:cNvSpPr/>
          <p:nvPr/>
        </p:nvSpPr>
        <p:spPr>
          <a:xfrm>
            <a:off x="1012179" y="6420992"/>
            <a:ext cx="762000" cy="1637538"/>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p:nvSpPr>
        <p:spPr>
          <a:xfrm>
            <a:off x="2408817" y="4971449"/>
            <a:ext cx="15392400" cy="4536625"/>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lnSpc>
                <a:spcPct val="150000"/>
              </a:lnSpc>
              <a:buFont typeface="Arial" panose="020B0604020202020204" pitchFamily="34" charset="0"/>
              <a:buChar char="•"/>
            </a:pPr>
            <a:r>
              <a:rPr lang="vi-VN" sz="3200" dirty="0">
                <a:solidFill>
                  <a:srgbClr val="3E4D1F"/>
                </a:solidFill>
                <a:cs typeface="Arial" panose="020B0604020202020204" pitchFamily="34" charset="0"/>
              </a:rPr>
              <a:t>Nguyên vật liệu trồng trọt (giống, phân bón, thuốc bảo vệ thực vật, bao bì,…).</a:t>
            </a:r>
          </a:p>
          <a:p>
            <a:pPr marL="457200" lvl="0" indent="-457200" algn="just">
              <a:lnSpc>
                <a:spcPct val="150000"/>
              </a:lnSpc>
              <a:buFont typeface="Arial" panose="020B0604020202020204" pitchFamily="34" charset="0"/>
              <a:buChar char="•"/>
            </a:pPr>
            <a:r>
              <a:rPr lang="vi-VN" sz="3200" dirty="0">
                <a:solidFill>
                  <a:srgbClr val="3E4D1F"/>
                </a:solidFill>
                <a:cs typeface="Arial" panose="020B0604020202020204" pitchFamily="34" charset="0"/>
              </a:rPr>
              <a:t>Thiết bị, máy móc. </a:t>
            </a:r>
          </a:p>
          <a:p>
            <a:pPr marL="457200" lvl="0" indent="-457200" algn="just">
              <a:lnSpc>
                <a:spcPct val="150000"/>
              </a:lnSpc>
              <a:buFont typeface="Arial" panose="020B0604020202020204" pitchFamily="34" charset="0"/>
              <a:buChar char="•"/>
            </a:pPr>
            <a:r>
              <a:rPr lang="vi-VN" sz="3200" dirty="0">
                <a:solidFill>
                  <a:srgbClr val="3E4D1F"/>
                </a:solidFill>
                <a:cs typeface="Arial" panose="020B0604020202020204" pitchFamily="34" charset="0"/>
              </a:rPr>
              <a:t>Thuê mướn (cày bừa, công lao động,…).</a:t>
            </a:r>
          </a:p>
          <a:p>
            <a:pPr marL="457200" lvl="0" indent="-457200" algn="just">
              <a:lnSpc>
                <a:spcPct val="150000"/>
              </a:lnSpc>
              <a:buFont typeface="Arial" panose="020B0604020202020204" pitchFamily="34" charset="0"/>
              <a:buChar char="•"/>
            </a:pPr>
            <a:r>
              <a:rPr lang="vi-VN" sz="3200" dirty="0">
                <a:solidFill>
                  <a:srgbClr val="3E4D1F"/>
                </a:solidFill>
                <a:cs typeface="Arial" panose="020B0604020202020204" pitchFamily="34" charset="0"/>
              </a:rPr>
              <a:t>Vận chuyển.</a:t>
            </a:r>
          </a:p>
          <a:p>
            <a:pPr marL="457200" lvl="0" indent="-457200" algn="just">
              <a:lnSpc>
                <a:spcPct val="150000"/>
              </a:lnSpc>
              <a:buFont typeface="Arial" panose="020B0604020202020204" pitchFamily="34" charset="0"/>
              <a:buChar char="•"/>
            </a:pPr>
            <a:r>
              <a:rPr lang="vi-VN" sz="3200" dirty="0">
                <a:solidFill>
                  <a:srgbClr val="3E4D1F"/>
                </a:solidFill>
                <a:cs typeface="Arial" panose="020B0604020202020204" pitchFamily="34" charset="0"/>
              </a:rPr>
              <a:t>Thuế.</a:t>
            </a:r>
          </a:p>
          <a:p>
            <a:pPr marL="457200" lvl="0" indent="-457200" algn="just">
              <a:lnSpc>
                <a:spcPct val="150000"/>
              </a:lnSpc>
              <a:buFont typeface="Arial" panose="020B0604020202020204" pitchFamily="34" charset="0"/>
              <a:buChar char="•"/>
            </a:pPr>
            <a:r>
              <a:rPr lang="vi-VN" sz="3200" dirty="0">
                <a:solidFill>
                  <a:srgbClr val="3E4D1F"/>
                </a:solidFill>
                <a:cs typeface="Arial" panose="020B0604020202020204" pitchFamily="34" charset="0"/>
              </a:rPr>
              <a:t>Phí (thủy lợi, lãi suất vốn ngân hàng). </a:t>
            </a:r>
          </a:p>
        </p:txBody>
      </p:sp>
    </p:spTree>
    <p:extLst>
      <p:ext uri="{BB962C8B-B14F-4D97-AF65-F5344CB8AC3E}">
        <p14:creationId xmlns:p14="http://schemas.microsoft.com/office/powerpoint/2010/main" val="2316363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8345298" y="464880"/>
            <a:ext cx="3262433" cy="784830"/>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VẬN DỤNG</a:t>
            </a:r>
            <a:endParaRPr kumimoji="0" lang="en-US" sz="45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720704" y="1255681"/>
            <a:ext cx="15560168" cy="901593"/>
          </a:xfrm>
          <a:prstGeom prst="rect">
            <a:avLst/>
          </a:prstGeom>
        </p:spPr>
        <p:txBody>
          <a:bodyPr wrap="square">
            <a:spAutoFit/>
          </a:bodyPr>
          <a:lstStyle/>
          <a:p>
            <a:pPr lvl="0"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Nhiệm vụ 1: Trả lời câu hỏi phần Vận dụng mục 1 SGK tr.104</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pic>
        <p:nvPicPr>
          <p:cNvPr id="11" name="Picture 10">
            <a:extLst>
              <a:ext uri="{FF2B5EF4-FFF2-40B4-BE49-F238E27FC236}">
                <a16:creationId xmlns:a16="http://schemas.microsoft.com/office/drawing/2014/main" id="{CBEAE90D-132A-44CB-AC74-99F160DD2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302" y="5071430"/>
            <a:ext cx="5806120" cy="5806120"/>
          </a:xfrm>
          <a:prstGeom prst="rect">
            <a:avLst/>
          </a:prstGeom>
        </p:spPr>
      </p:pic>
      <p:sp>
        <p:nvSpPr>
          <p:cNvPr id="12" name="Cloud Callout 11">
            <a:extLst>
              <a:ext uri="{FF2B5EF4-FFF2-40B4-BE49-F238E27FC236}">
                <a16:creationId xmlns:a16="http://schemas.microsoft.com/office/drawing/2014/main" id="{28D567E1-CBF8-457C-9263-4FB8D1A3FFAF}"/>
              </a:ext>
            </a:extLst>
          </p:cNvPr>
          <p:cNvSpPr/>
          <p:nvPr/>
        </p:nvSpPr>
        <p:spPr>
          <a:xfrm>
            <a:off x="7381630" y="2628900"/>
            <a:ext cx="9097068" cy="4944522"/>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Tìm hiểu về một loại cây trồng phổ biến ở địa phương để lập kế hoạch trồng cây đó. </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213976"/>
      </p:ext>
    </p:extLst>
  </p:cSld>
  <p:clrMapOvr>
    <a:masterClrMapping/>
  </p:clrMapOvr>
  <mc:AlternateContent xmlns:mc="http://schemas.openxmlformats.org/markup-compatibility/2006">
    <mc:Choice xmlns:p15="http://schemas.microsoft.com/office/powerpoint/2012/main" Requires="p15">
      <p:transition spd="slow">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13" name="Rounded Rectangle 14">
            <a:extLst>
              <a:ext uri="{FF2B5EF4-FFF2-40B4-BE49-F238E27FC236}">
                <a16:creationId xmlns:a16="http://schemas.microsoft.com/office/drawing/2014/main" id="{52032314-2862-4AF4-857B-E3EFFC6C8BD5}"/>
              </a:ext>
            </a:extLst>
          </p:cNvPr>
          <p:cNvSpPr/>
          <p:nvPr/>
        </p:nvSpPr>
        <p:spPr>
          <a:xfrm>
            <a:off x="1676400" y="419100"/>
            <a:ext cx="15544800" cy="94488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dirty="0">
                <a:solidFill>
                  <a:srgbClr val="FF0000"/>
                </a:solidFill>
                <a:cs typeface="Arial" panose="020B0604020202020204" pitchFamily="34" charset="0"/>
              </a:rPr>
              <a:t>KẾ HOẠCH TRỒNG LÚA</a:t>
            </a:r>
          </a:p>
          <a:p>
            <a:pPr algn="just">
              <a:lnSpc>
                <a:spcPct val="150000"/>
              </a:lnSpc>
            </a:pPr>
            <a:r>
              <a:rPr lang="vi-VN" sz="3000" dirty="0">
                <a:solidFill>
                  <a:srgbClr val="3E4D1F"/>
                </a:solidFill>
                <a:cs typeface="Arial" panose="020B0604020202020204" pitchFamily="34" charset="0"/>
              </a:rPr>
              <a:t>1. Địa điểm và diện tích gieo trồng; vẽ sơ đồ khu trồng. </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Địa điểm: khu A, thôn X, xã Y, huyện Z.</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Diện tích: trồng 1 ha. </a:t>
            </a:r>
          </a:p>
          <a:p>
            <a:pPr algn="just">
              <a:lnSpc>
                <a:spcPct val="150000"/>
              </a:lnSpc>
            </a:pPr>
            <a:r>
              <a:rPr lang="vi-VN" sz="3000" dirty="0">
                <a:solidFill>
                  <a:srgbClr val="3E4D1F"/>
                </a:solidFill>
                <a:cs typeface="Arial" panose="020B0604020202020204" pitchFamily="34" charset="0"/>
              </a:rPr>
              <a:t>2. Thời gian gieo, trồng và dự kiến thu hoạch: gieo vào tháng 1; cấy vào tháng 2; thu hoạch vào tháng 6. </a:t>
            </a:r>
          </a:p>
          <a:p>
            <a:pPr algn="just">
              <a:lnSpc>
                <a:spcPct val="150000"/>
              </a:lnSpc>
            </a:pPr>
            <a:r>
              <a:rPr lang="vi-VN" sz="3000" dirty="0">
                <a:solidFill>
                  <a:srgbClr val="3E4D1F"/>
                </a:solidFill>
                <a:cs typeface="Arial" panose="020B0604020202020204" pitchFamily="34" charset="0"/>
              </a:rPr>
              <a:t>3. Giống và vật tư trồng trọt</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Giống: Bắc Hương.</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Phân bón: 180 kg đạm urea; 400 kg super lân; </a:t>
            </a:r>
            <a:r>
              <a:rPr lang="en-US" sz="3000" dirty="0">
                <a:solidFill>
                  <a:srgbClr val="3E4D1F"/>
                </a:solidFill>
                <a:latin typeface="Arial" panose="020B0604020202020204" pitchFamily="34" charset="0"/>
                <a:cs typeface="Arial" panose="020B0604020202020204" pitchFamily="34" charset="0"/>
              </a:rPr>
              <a:t>…</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Thuốc bảo vệ thực vật: 3 lọ thuốc trừ sâu, 50 gói thuốc trừ bệnh. </a:t>
            </a:r>
          </a:p>
          <a:p>
            <a:pPr algn="just">
              <a:lnSpc>
                <a:spcPct val="150000"/>
              </a:lnSpc>
            </a:pPr>
            <a:r>
              <a:rPr lang="vi-VN" sz="3000" dirty="0">
                <a:solidFill>
                  <a:srgbClr val="3E4D1F"/>
                </a:solidFill>
                <a:cs typeface="Arial" panose="020B0604020202020204" pitchFamily="34" charset="0"/>
              </a:rPr>
              <a:t>4. Thiết bị và dụng cụ trồng trọt</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120 cái bao bì đựng thóc; dụng cụ nhỏ, rẻ tiền.</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Máy cày bừa, máy gặt đập: thuê máy. </a:t>
            </a:r>
          </a:p>
        </p:txBody>
      </p:sp>
    </p:spTree>
    <p:extLst>
      <p:ext uri="{BB962C8B-B14F-4D97-AF65-F5344CB8AC3E}">
        <p14:creationId xmlns:p14="http://schemas.microsoft.com/office/powerpoint/2010/main" val="3510800229"/>
      </p:ext>
    </p:extLst>
  </p:cSld>
  <p:clrMapOvr>
    <a:masterClrMapping/>
  </p:clrMapOvr>
  <mc:AlternateContent xmlns:mc="http://schemas.openxmlformats.org/markup-compatibility/2006">
    <mc:Choice xmlns:p15="http://schemas.microsoft.com/office/powerpoint/2012/main" Requires="p15">
      <p:transition spd="slow">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randombar(horizontal)">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0" dur="500"/>
                                        <p:tgtEl>
                                          <p:spTgt spid="13">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8" dur="500"/>
                                        <p:tgtEl>
                                          <p:spTgt spid="1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3" dur="500"/>
                                        <p:tgtEl>
                                          <p:spTgt spid="13">
                                            <p:txEl>
                                              <p:pRg st="5" end="5"/>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36" dur="500"/>
                                        <p:tgtEl>
                                          <p:spTgt spid="13">
                                            <p:txEl>
                                              <p:pRg st="6" end="6"/>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39" dur="500"/>
                                        <p:tgtEl>
                                          <p:spTgt spid="13">
                                            <p:txEl>
                                              <p:pRg st="7" end="7"/>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42" dur="50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Effect transition="in" filter="randombar(horizontal)">
                                      <p:cBhvr>
                                        <p:cTn id="47" dur="500"/>
                                        <p:tgtEl>
                                          <p:spTgt spid="13">
                                            <p:txEl>
                                              <p:pRg st="9" end="9"/>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3">
                                            <p:txEl>
                                              <p:pRg st="10" end="10"/>
                                            </p:txEl>
                                          </p:spTgt>
                                        </p:tgtEl>
                                        <p:attrNameLst>
                                          <p:attrName>style.visibility</p:attrName>
                                        </p:attrNameLst>
                                      </p:cBhvr>
                                      <p:to>
                                        <p:strVal val="visible"/>
                                      </p:to>
                                    </p:set>
                                    <p:animEffect transition="in" filter="randombar(horizontal)">
                                      <p:cBhvr>
                                        <p:cTn id="50" dur="500"/>
                                        <p:tgtEl>
                                          <p:spTgt spid="13">
                                            <p:txEl>
                                              <p:pRg st="10" end="10"/>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3">
                                            <p:txEl>
                                              <p:pRg st="11" end="11"/>
                                            </p:txEl>
                                          </p:spTgt>
                                        </p:tgtEl>
                                        <p:attrNameLst>
                                          <p:attrName>style.visibility</p:attrName>
                                        </p:attrNameLst>
                                      </p:cBhvr>
                                      <p:to>
                                        <p:strVal val="visible"/>
                                      </p:to>
                                    </p:set>
                                    <p:animEffect transition="in" filter="randombar(horizontal)">
                                      <p:cBhvr>
                                        <p:cTn id="53"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13" name="Rounded Rectangle 14">
            <a:extLst>
              <a:ext uri="{FF2B5EF4-FFF2-40B4-BE49-F238E27FC236}">
                <a16:creationId xmlns:a16="http://schemas.microsoft.com/office/drawing/2014/main" id="{52032314-2862-4AF4-857B-E3EFFC6C8BD5}"/>
              </a:ext>
            </a:extLst>
          </p:cNvPr>
          <p:cNvSpPr/>
          <p:nvPr/>
        </p:nvSpPr>
        <p:spPr>
          <a:xfrm>
            <a:off x="1828800" y="304800"/>
            <a:ext cx="15544800" cy="96774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000" dirty="0">
                <a:solidFill>
                  <a:srgbClr val="3E4D1F"/>
                </a:solidFill>
                <a:cs typeface="Arial" panose="020B0604020202020204" pitchFamily="34" charset="0"/>
              </a:rPr>
              <a:t>5. Công cụ lao động: 20 công làm đất, 20 công gieo cấy, 80 công chăm sóc, 10 công thu hoạch.</a:t>
            </a:r>
          </a:p>
          <a:p>
            <a:pPr lvl="0" algn="just">
              <a:lnSpc>
                <a:spcPct val="150000"/>
              </a:lnSpc>
            </a:pPr>
            <a:r>
              <a:rPr lang="vi-VN" sz="3000" dirty="0">
                <a:solidFill>
                  <a:srgbClr val="3E4D1F"/>
                </a:solidFill>
                <a:cs typeface="Arial" panose="020B0604020202020204" pitchFamily="34" charset="0"/>
              </a:rPr>
              <a:t>6. Quy trình kĩ thuật trồng trọt: làm đất, gieo cấy, chăm sóc, thu hoạch</a:t>
            </a:r>
            <a:r>
              <a:rPr lang="en-US" sz="3000" dirty="0">
                <a:solidFill>
                  <a:srgbClr val="3E4D1F"/>
                </a:solidFill>
                <a:latin typeface="Arial" panose="020B0604020202020204" pitchFamily="34" charset="0"/>
                <a:cs typeface="Arial" panose="020B0604020202020204" pitchFamily="34" charset="0"/>
              </a:rPr>
              <a:t>,</a:t>
            </a:r>
            <a:r>
              <a:rPr lang="en-US" sz="3000" dirty="0">
                <a:solidFill>
                  <a:srgbClr val="3E4D1F"/>
                </a:solidFill>
                <a:cs typeface="Arial" panose="020B0604020202020204" pitchFamily="34" charset="0"/>
              </a:rPr>
              <a:t> </a:t>
            </a:r>
            <a:r>
              <a:rPr lang="vi-VN" sz="3000" dirty="0">
                <a:solidFill>
                  <a:srgbClr val="3E4D1F"/>
                </a:solidFill>
                <a:cs typeface="Arial" panose="020B0604020202020204" pitchFamily="34" charset="0"/>
              </a:rPr>
              <a:t>xử lí sau thu hoạch. </a:t>
            </a:r>
          </a:p>
          <a:p>
            <a:pPr lvl="0" algn="just">
              <a:lnSpc>
                <a:spcPct val="150000"/>
              </a:lnSpc>
            </a:pPr>
            <a:r>
              <a:rPr lang="vi-VN" sz="3000" dirty="0">
                <a:solidFill>
                  <a:srgbClr val="3E4D1F"/>
                </a:solidFill>
                <a:cs typeface="Arial" panose="020B0604020202020204" pitchFamily="34" charset="0"/>
              </a:rPr>
              <a:t>7. Kinh phí đầu tư:</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Tổng chi phí sản xuất dự kiến: 49.669.000 đồng.</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Giá thành dự kiến: 7.095.571 đồng/kg thóc.</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Giá bán dự kiến: 9.900.000 đồng/kg thóc.</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Nguồn vốn: tự có 37.669.000 đồng; vay ngân hàng 12.000.000 đồng</a:t>
            </a:r>
          </a:p>
          <a:p>
            <a:pPr lvl="0" algn="just">
              <a:lnSpc>
                <a:spcPct val="150000"/>
              </a:lnSpc>
            </a:pPr>
            <a:r>
              <a:rPr lang="vi-VN" sz="3000" dirty="0">
                <a:solidFill>
                  <a:srgbClr val="3E4D1F"/>
                </a:solidFill>
                <a:cs typeface="Arial" panose="020B0604020202020204" pitchFamily="34" charset="0"/>
              </a:rPr>
              <a:t>8. Tiêu thụ sản phẩm</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Địa điểm: giao sản phẩm tại kho của công ty A.</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Hình thức: bán buôn.</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Lượng tiêu thụ: 7 tấn thóc.</a:t>
            </a:r>
          </a:p>
          <a:p>
            <a:pPr marL="914400" lvl="1" indent="-457200" algn="just">
              <a:lnSpc>
                <a:spcPct val="150000"/>
              </a:lnSpc>
              <a:buFont typeface="Arial" panose="020B0604020202020204" pitchFamily="34" charset="0"/>
              <a:buChar char="•"/>
            </a:pPr>
            <a:r>
              <a:rPr lang="vi-VN" sz="3000" dirty="0">
                <a:solidFill>
                  <a:srgbClr val="3E4D1F"/>
                </a:solidFill>
                <a:cs typeface="Arial" panose="020B0604020202020204" pitchFamily="34" charset="0"/>
              </a:rPr>
              <a:t>Khách hàng: công ty A.</a:t>
            </a:r>
          </a:p>
        </p:txBody>
      </p:sp>
    </p:spTree>
    <p:extLst>
      <p:ext uri="{BB962C8B-B14F-4D97-AF65-F5344CB8AC3E}">
        <p14:creationId xmlns:p14="http://schemas.microsoft.com/office/powerpoint/2010/main" val="2830796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randombar(horizontal)">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5" dur="500"/>
                                        <p:tgtEl>
                                          <p:spTgt spid="13">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8" dur="500"/>
                                        <p:tgtEl>
                                          <p:spTgt spid="13">
                                            <p:txEl>
                                              <p:pRg st="4" end="4"/>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1" dur="500"/>
                                        <p:tgtEl>
                                          <p:spTgt spid="1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34" dur="500"/>
                                        <p:tgtEl>
                                          <p:spTgt spid="1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39" dur="500"/>
                                        <p:tgtEl>
                                          <p:spTgt spid="13">
                                            <p:txEl>
                                              <p:pRg st="7" end="7"/>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42" dur="500"/>
                                        <p:tgtEl>
                                          <p:spTgt spid="13">
                                            <p:txEl>
                                              <p:pRg st="8" end="8"/>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Effect transition="in" filter="randombar(horizontal)">
                                      <p:cBhvr>
                                        <p:cTn id="45" dur="500"/>
                                        <p:tgtEl>
                                          <p:spTgt spid="13">
                                            <p:txEl>
                                              <p:pRg st="9" end="9"/>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3">
                                            <p:txEl>
                                              <p:pRg st="10" end="10"/>
                                            </p:txEl>
                                          </p:spTgt>
                                        </p:tgtEl>
                                        <p:attrNameLst>
                                          <p:attrName>style.visibility</p:attrName>
                                        </p:attrNameLst>
                                      </p:cBhvr>
                                      <p:to>
                                        <p:strVal val="visible"/>
                                      </p:to>
                                    </p:set>
                                    <p:animEffect transition="in" filter="randombar(horizontal)">
                                      <p:cBhvr>
                                        <p:cTn id="48" dur="500"/>
                                        <p:tgtEl>
                                          <p:spTgt spid="13">
                                            <p:txEl>
                                              <p:pRg st="10" end="10"/>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animEffect transition="in" filter="randombar(horizontal)">
                                      <p:cBhvr>
                                        <p:cTn id="51"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24658" y="5539022"/>
            <a:ext cx="2757231" cy="547464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303986">
            <a:off x="15743500" y="-1324369"/>
            <a:ext cx="3436742" cy="523603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7446" y="6281268"/>
            <a:ext cx="4279160" cy="489301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0599">
            <a:off x="-585895" y="-1820432"/>
            <a:ext cx="2757231" cy="547464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3143" y="4438458"/>
            <a:ext cx="839153" cy="839153"/>
          </a:xfrm>
          <a:prstGeom prst="rect">
            <a:avLst/>
          </a:prstGeom>
        </p:spPr>
      </p:pic>
      <p:sp>
        <p:nvSpPr>
          <p:cNvPr id="18" name="TextBox 11"/>
          <p:cNvSpPr txBox="1"/>
          <p:nvPr/>
        </p:nvSpPr>
        <p:spPr>
          <a:xfrm>
            <a:off x="6828119" y="371584"/>
            <a:ext cx="4632089" cy="1143262"/>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VẬN DỤNG</a:t>
            </a:r>
            <a:endParaRPr lang="en-US" sz="6400" b="1" spc="-175" dirty="0">
              <a:solidFill>
                <a:srgbClr val="FF0000"/>
              </a:solidFill>
            </a:endParaRPr>
          </a:p>
        </p:txBody>
      </p:sp>
      <p:sp>
        <p:nvSpPr>
          <p:cNvPr id="19" name="Rectangle 18"/>
          <p:cNvSpPr/>
          <p:nvPr/>
        </p:nvSpPr>
        <p:spPr>
          <a:xfrm>
            <a:off x="2611714" y="2991839"/>
            <a:ext cx="13314086" cy="2482667"/>
          </a:xfrm>
          <a:prstGeom prst="rect">
            <a:avLst/>
          </a:prstGeom>
        </p:spPr>
        <p:txBody>
          <a:bodyPr wrap="square">
            <a:spAutoFit/>
          </a:bodyPr>
          <a:lstStyle/>
          <a:p>
            <a:pPr lvl="0" algn="just">
              <a:lnSpc>
                <a:spcPct val="150000"/>
              </a:lnSpc>
            </a:pPr>
            <a:r>
              <a:rPr lang="vi-VN" sz="3600" dirty="0">
                <a:solidFill>
                  <a:prstClr val="black"/>
                </a:solidFill>
                <a:cs typeface="Arial" panose="020B0604020202020204" pitchFamily="34" charset="0"/>
              </a:rPr>
              <a:t>Tìm hiểu về chi phí cho sản xuất một loại cây trồng phổ biến ở địa phương, các yếu tố đầu vào, giá cả và lập bảng tính toán chi phí trồng trọt cho loại cây đó. </a:t>
            </a:r>
            <a:endParaRPr lang="en-US" sz="3600" dirty="0">
              <a:solidFill>
                <a:prstClr val="black"/>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l="12375" t="12589" r="19128"/>
          <a:stretch/>
        </p:blipFill>
        <p:spPr>
          <a:xfrm>
            <a:off x="4572000" y="371584"/>
            <a:ext cx="2255794" cy="1855867"/>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27794" y="5001142"/>
            <a:ext cx="5500436" cy="5500436"/>
          </a:xfrm>
          <a:prstGeom prst="rect">
            <a:avLst/>
          </a:prstGeom>
        </p:spPr>
      </p:pic>
      <p:sp>
        <p:nvSpPr>
          <p:cNvPr id="11" name="Rectangle 10">
            <a:extLst>
              <a:ext uri="{FF2B5EF4-FFF2-40B4-BE49-F238E27FC236}">
                <a16:creationId xmlns:a16="http://schemas.microsoft.com/office/drawing/2014/main" id="{1F36895E-D7CE-49A3-9E43-623883202336}"/>
              </a:ext>
            </a:extLst>
          </p:cNvPr>
          <p:cNvSpPr/>
          <p:nvPr/>
        </p:nvSpPr>
        <p:spPr>
          <a:xfrm>
            <a:off x="2766400" y="1942055"/>
            <a:ext cx="14025987" cy="901593"/>
          </a:xfrm>
          <a:prstGeom prst="rect">
            <a:avLst/>
          </a:prstGeom>
        </p:spPr>
        <p:txBody>
          <a:bodyPr wrap="square">
            <a:spAutoFit/>
          </a:bodyPr>
          <a:lstStyle/>
          <a:p>
            <a:pPr lvl="0"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Nhiệm vụ 2: Trả lời câu hỏi phần Vận dụng SGK tr.105</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09" y="9105900"/>
            <a:ext cx="19178618" cy="2486796"/>
            <a:chOff x="0" y="0"/>
            <a:chExt cx="186375649" cy="28497625"/>
          </a:xfrm>
        </p:grpSpPr>
        <p:sp>
          <p:nvSpPr>
            <p:cNvPr id="3" name="Freeform 3"/>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4" name="Freeform 4"/>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149" y="6011650"/>
            <a:ext cx="3224507"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3172" y="5978312"/>
            <a:ext cx="2970137"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7" y="-358457"/>
            <a:ext cx="2079844"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47651" y="-270424"/>
            <a:ext cx="2259399" cy="4114800"/>
          </a:xfrm>
          <a:prstGeom prst="rect">
            <a:avLst/>
          </a:prstGeom>
        </p:spPr>
      </p:pic>
      <p:sp>
        <p:nvSpPr>
          <p:cNvPr id="11" name="TextBox 11"/>
          <p:cNvSpPr txBox="1"/>
          <p:nvPr/>
        </p:nvSpPr>
        <p:spPr>
          <a:xfrm>
            <a:off x="4953000" y="120393"/>
            <a:ext cx="8826601" cy="1324658"/>
          </a:xfrm>
          <a:prstGeom prst="rect">
            <a:avLst/>
          </a:prstGeom>
        </p:spPr>
        <p:txBody>
          <a:bodyPr wrap="square" lIns="0" tIns="0" rIns="0" bIns="0" rtlCol="0" anchor="t">
            <a:spAutoFit/>
          </a:bodyPr>
          <a:lstStyle/>
          <a:p>
            <a:pPr marL="0" lvl="1" indent="0" algn="ctr">
              <a:lnSpc>
                <a:spcPct val="150000"/>
              </a:lnSpc>
              <a:spcBef>
                <a:spcPct val="0"/>
              </a:spcBef>
            </a:pPr>
            <a:r>
              <a:rPr lang="en-US" sz="6400" b="1" spc="-175" dirty="0">
                <a:solidFill>
                  <a:srgbClr val="FF0000"/>
                </a:solidFill>
              </a:rPr>
              <a:t>CÂU HỎI TRẮC NGHIỆM</a:t>
            </a:r>
          </a:p>
        </p:txBody>
      </p:sp>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36397" y="533526"/>
            <a:ext cx="839153" cy="839153"/>
          </a:xfrm>
          <a:prstGeom prst="rect">
            <a:avLst/>
          </a:prstGeom>
        </p:spPr>
      </p:pic>
      <p:sp>
        <p:nvSpPr>
          <p:cNvPr id="16" name="TextBox 15"/>
          <p:cNvSpPr txBox="1"/>
          <p:nvPr/>
        </p:nvSpPr>
        <p:spPr>
          <a:xfrm>
            <a:off x="3048041" y="1576059"/>
            <a:ext cx="12242526" cy="1911549"/>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1: </a:t>
            </a:r>
            <a:r>
              <a:rPr lang="en-US" sz="4200" dirty="0" err="1">
                <a:latin typeface="Arial" panose="020B0604020202020204" pitchFamily="34" charset="0"/>
                <a:cs typeface="Arial" panose="020B0604020202020204" pitchFamily="34" charset="0"/>
              </a:rPr>
              <a:t>Tìm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a:t>
            </a:r>
          </a:p>
        </p:txBody>
      </p:sp>
      <p:sp>
        <p:nvSpPr>
          <p:cNvPr id="17" name="Rounded Rectangle 16"/>
          <p:cNvSpPr/>
          <p:nvPr/>
        </p:nvSpPr>
        <p:spPr>
          <a:xfrm>
            <a:off x="3055972" y="40599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A. Tên giống</a:t>
            </a:r>
            <a:endParaRPr lang="en-US" sz="35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048041" y="62279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C. Cả A và B đều đúng</a:t>
            </a:r>
            <a:endParaRPr lang="en-US" sz="35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9829800" y="405993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Lượng giống</a:t>
            </a:r>
            <a:endParaRPr lang="en-US" sz="35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9829800" y="622790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A và B đều sai</a:t>
            </a:r>
            <a:endParaRPr lang="en-US" sz="35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3048040" y="6254860"/>
            <a:ext cx="5097427" cy="1616966"/>
          </a:xfrm>
          <a:prstGeom prst="round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C. Cả A và B đều đúng</a:t>
            </a:r>
            <a:endParaRPr lang="en-US" sz="35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5600" y="725417"/>
            <a:ext cx="5105400" cy="1205458"/>
          </a:xfrm>
          <a:prstGeom prst="rect">
            <a:avLst/>
          </a:prstGeom>
        </p:spPr>
        <p:txBody>
          <a:bodyPr wrap="square" lIns="0" tIns="0" rIns="0" bIns="0" rtlCol="0" anchor="t">
            <a:spAutoFit/>
          </a:bodyPr>
          <a:lstStyle/>
          <a:p>
            <a:pPr marL="0" marR="0" lvl="0" indent="0" algn="l" defTabSz="914400" rtl="0" eaLnBrk="1" fontAlgn="auto" latinLnBrk="0" hangingPunct="1">
              <a:lnSpc>
                <a:spcPts val="9382"/>
              </a:lnSpc>
              <a:spcBef>
                <a:spcPts val="0"/>
              </a:spcBef>
              <a:spcAft>
                <a:spcPts val="0"/>
              </a:spcAft>
              <a:buClrTx/>
              <a:buSzTx/>
              <a:buFontTx/>
              <a:buNone/>
              <a:tabLst/>
              <a:defRPr/>
            </a:pPr>
            <a:r>
              <a:rPr kumimoji="0" lang="vi-VN" sz="6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KHỞI ĐỘNG</a:t>
            </a:r>
            <a:endParaRPr kumimoji="0" lang="en-US" sz="6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4800" y="263204"/>
            <a:ext cx="839153" cy="839153"/>
          </a:xfrm>
          <a:prstGeom prst="rect">
            <a:avLst/>
          </a:prstGeom>
        </p:spPr>
      </p:pic>
      <p:sp>
        <p:nvSpPr>
          <p:cNvPr id="11" name="Rounded Rectangle 13">
            <a:extLst>
              <a:ext uri="{FF2B5EF4-FFF2-40B4-BE49-F238E27FC236}">
                <a16:creationId xmlns:a16="http://schemas.microsoft.com/office/drawing/2014/main" id="{5CD7B5C6-003D-4DD5-ABEE-8763845BDAE5}"/>
              </a:ext>
            </a:extLst>
          </p:cNvPr>
          <p:cNvSpPr/>
          <p:nvPr/>
        </p:nvSpPr>
        <p:spPr>
          <a:xfrm>
            <a:off x="2917712" y="2210142"/>
            <a:ext cx="14303488" cy="2628558"/>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600" dirty="0">
                <a:solidFill>
                  <a:srgbClr val="3E4D1F"/>
                </a:solidFill>
                <a:latin typeface="Arial" panose="020B0604020202020204" pitchFamily="34" charset="0"/>
                <a:cs typeface="Arial" panose="020B0604020202020204" pitchFamily="34" charset="0"/>
              </a:rPr>
              <a:t>Kế hoạch trồng trọt là tập hợp các công việc, hoạt động chuẩn bị nguồn lực dự kiến thực hiện để triển khai sản xuất và tiêu thụ sản sản phẩm trồng trọt. </a:t>
            </a:r>
          </a:p>
        </p:txBody>
      </p:sp>
      <p:pic>
        <p:nvPicPr>
          <p:cNvPr id="15" name="Picture 14">
            <a:extLst>
              <a:ext uri="{FF2B5EF4-FFF2-40B4-BE49-F238E27FC236}">
                <a16:creationId xmlns:a16="http://schemas.microsoft.com/office/drawing/2014/main" id="{868F1035-41D0-4107-9D3C-DC57F7066689}"/>
              </a:ext>
            </a:extLst>
          </p:cNvPr>
          <p:cNvPicPr>
            <a:picLocks noChangeAspect="1"/>
          </p:cNvPicPr>
          <p:nvPr/>
        </p:nvPicPr>
        <p:blipFill rotWithShape="1">
          <a:blip r:embed="rId4">
            <a:extLst>
              <a:ext uri="{28A0092B-C50C-407E-A947-70E740481C1C}">
                <a14:useLocalDpi xmlns:a14="http://schemas.microsoft.com/office/drawing/2010/main" val="0"/>
              </a:ext>
            </a:extLst>
          </a:blip>
          <a:srcRect l="40298" t="38146" r="40416" b="38147"/>
          <a:stretch/>
        </p:blipFill>
        <p:spPr>
          <a:xfrm>
            <a:off x="2105613" y="5946485"/>
            <a:ext cx="5112327" cy="3534757"/>
          </a:xfrm>
          <a:prstGeom prst="rect">
            <a:avLst/>
          </a:prstGeom>
        </p:spPr>
      </p:pic>
      <p:pic>
        <p:nvPicPr>
          <p:cNvPr id="21" name="Picture 20">
            <a:extLst>
              <a:ext uri="{FF2B5EF4-FFF2-40B4-BE49-F238E27FC236}">
                <a16:creationId xmlns:a16="http://schemas.microsoft.com/office/drawing/2014/main" id="{0C221A00-1114-4B56-A20E-5C0FB0626694}"/>
              </a:ext>
            </a:extLst>
          </p:cNvPr>
          <p:cNvPicPr>
            <a:picLocks noChangeAspect="1"/>
          </p:cNvPicPr>
          <p:nvPr/>
        </p:nvPicPr>
        <p:blipFill rotWithShape="1">
          <a:blip r:embed="rId5">
            <a:extLst>
              <a:ext uri="{28A0092B-C50C-407E-A947-70E740481C1C}">
                <a14:useLocalDpi xmlns:a14="http://schemas.microsoft.com/office/drawing/2010/main" val="0"/>
              </a:ext>
            </a:extLst>
          </a:blip>
          <a:srcRect l="39582" t="32961" r="40832" b="32674"/>
          <a:stretch/>
        </p:blipFill>
        <p:spPr>
          <a:xfrm>
            <a:off x="13127011" y="5448301"/>
            <a:ext cx="4094189" cy="4040868"/>
          </a:xfrm>
          <a:prstGeom prst="rect">
            <a:avLst/>
          </a:prstGeom>
        </p:spPr>
      </p:pic>
      <p:pic>
        <p:nvPicPr>
          <p:cNvPr id="23" name="Picture 22">
            <a:extLst>
              <a:ext uri="{FF2B5EF4-FFF2-40B4-BE49-F238E27FC236}">
                <a16:creationId xmlns:a16="http://schemas.microsoft.com/office/drawing/2014/main" id="{D1402C91-11D6-453B-A957-FE582B5F0AF8}"/>
              </a:ext>
            </a:extLst>
          </p:cNvPr>
          <p:cNvPicPr>
            <a:picLocks noChangeAspect="1"/>
          </p:cNvPicPr>
          <p:nvPr/>
        </p:nvPicPr>
        <p:blipFill rotWithShape="1">
          <a:blip r:embed="rId6">
            <a:extLst>
              <a:ext uri="{28A0092B-C50C-407E-A947-70E740481C1C}">
                <a14:useLocalDpi xmlns:a14="http://schemas.microsoft.com/office/drawing/2010/main" val="0"/>
              </a:ext>
            </a:extLst>
          </a:blip>
          <a:srcRect l="32915" t="23260" r="32081" b="23330"/>
          <a:stretch/>
        </p:blipFill>
        <p:spPr>
          <a:xfrm>
            <a:off x="7467600" y="5153891"/>
            <a:ext cx="5463440" cy="4689105"/>
          </a:xfrm>
          <a:prstGeom prst="rect">
            <a:avLst/>
          </a:prstGeom>
        </p:spPr>
      </p:pic>
    </p:spTree>
    <p:extLst>
      <p:ext uri="{BB962C8B-B14F-4D97-AF65-F5344CB8AC3E}">
        <p14:creationId xmlns:p14="http://schemas.microsoft.com/office/powerpoint/2010/main" val="22652521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09" y="9105900"/>
            <a:ext cx="19178618" cy="2486796"/>
            <a:chOff x="0" y="0"/>
            <a:chExt cx="186375649" cy="28497625"/>
          </a:xfrm>
        </p:grpSpPr>
        <p:sp>
          <p:nvSpPr>
            <p:cNvPr id="3" name="Freeform 3"/>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4" name="Freeform 4"/>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149" y="6011650"/>
            <a:ext cx="3224507"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3172" y="5978312"/>
            <a:ext cx="2970137"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7" y="-358457"/>
            <a:ext cx="2079844"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47651" y="-270424"/>
            <a:ext cx="2259399" cy="411480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36397" y="533526"/>
            <a:ext cx="839153" cy="839153"/>
          </a:xfrm>
          <a:prstGeom prst="rect">
            <a:avLst/>
          </a:prstGeom>
        </p:spPr>
      </p:pic>
      <p:sp>
        <p:nvSpPr>
          <p:cNvPr id="16" name="TextBox 15"/>
          <p:cNvSpPr txBox="1"/>
          <p:nvPr/>
        </p:nvSpPr>
        <p:spPr>
          <a:xfrm>
            <a:off x="3055972" y="1698943"/>
            <a:ext cx="12242526" cy="1911549"/>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a:t>
            </a:r>
            <a:r>
              <a:rPr lang="vi-VN" sz="4200" b="1" dirty="0">
                <a:latin typeface="Arial" panose="020B0604020202020204" pitchFamily="34" charset="0"/>
                <a:cs typeface="Arial" panose="020B0604020202020204" pitchFamily="34" charset="0"/>
              </a:rPr>
              <a:t>2</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Lựa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máy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a:t>
            </a:r>
          </a:p>
        </p:txBody>
      </p:sp>
      <p:sp>
        <p:nvSpPr>
          <p:cNvPr id="17" name="Rounded Rectangle 16"/>
          <p:cNvSpPr/>
          <p:nvPr/>
        </p:nvSpPr>
        <p:spPr>
          <a:xfrm>
            <a:off x="3055971" y="386438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A. Loại máy</a:t>
            </a:r>
            <a:endParaRPr lang="en-US" sz="35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048040" y="6032351"/>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C. Công suất</a:t>
            </a:r>
            <a:endParaRPr lang="en-US" sz="35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9829799" y="3864384"/>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Số lượng</a:t>
            </a:r>
            <a:endParaRPr lang="en-US" sz="35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9829798" y="6011650"/>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3 đáp án trên</a:t>
            </a:r>
            <a:endParaRPr lang="en-US" sz="35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29797" y="5995405"/>
            <a:ext cx="5097427" cy="1616966"/>
          </a:xfrm>
          <a:prstGeom prst="round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Cả 3 đáp án trên</a:t>
            </a:r>
            <a:endParaRPr lang="en-US" sz="3500" dirty="0">
              <a:solidFill>
                <a:schemeClr val="tx1"/>
              </a:solidFill>
              <a:latin typeface="Arial" panose="020B0604020202020204" pitchFamily="34" charset="0"/>
              <a:cs typeface="Arial" panose="020B0604020202020204" pitchFamily="34" charset="0"/>
            </a:endParaRPr>
          </a:p>
        </p:txBody>
      </p:sp>
      <p:sp>
        <p:nvSpPr>
          <p:cNvPr id="22" name="TextBox 11">
            <a:extLst>
              <a:ext uri="{FF2B5EF4-FFF2-40B4-BE49-F238E27FC236}">
                <a16:creationId xmlns:a16="http://schemas.microsoft.com/office/drawing/2014/main" id="{C219B2B1-0AE8-4171-9871-6D4285E300C8}"/>
              </a:ext>
            </a:extLst>
          </p:cNvPr>
          <p:cNvSpPr txBox="1"/>
          <p:nvPr/>
        </p:nvSpPr>
        <p:spPr>
          <a:xfrm>
            <a:off x="4953000" y="120393"/>
            <a:ext cx="8826601" cy="1324658"/>
          </a:xfrm>
          <a:prstGeom prst="rect">
            <a:avLst/>
          </a:prstGeom>
        </p:spPr>
        <p:txBody>
          <a:bodyPr wrap="square" lIns="0" tIns="0" rIns="0" bIns="0" rtlCol="0" anchor="t">
            <a:spAutoFit/>
          </a:bodyPr>
          <a:lstStyle/>
          <a:p>
            <a:pPr marL="0" lvl="1" indent="0" algn="ctr">
              <a:lnSpc>
                <a:spcPct val="150000"/>
              </a:lnSpc>
              <a:spcBef>
                <a:spcPct val="0"/>
              </a:spcBef>
            </a:pPr>
            <a:r>
              <a:rPr lang="en-US" sz="6400" b="1" spc="-175" dirty="0">
                <a:solidFill>
                  <a:srgbClr val="FF0000"/>
                </a:solidFill>
              </a:rPr>
              <a:t>CÂU HỎI TRẮC NGHIỆM</a:t>
            </a:r>
          </a:p>
        </p:txBody>
      </p:sp>
    </p:spTree>
    <p:extLst>
      <p:ext uri="{BB962C8B-B14F-4D97-AF65-F5344CB8AC3E}">
        <p14:creationId xmlns:p14="http://schemas.microsoft.com/office/powerpoint/2010/main" val="234163487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309" y="9105900"/>
            <a:ext cx="19178618" cy="2486796"/>
            <a:chOff x="0" y="0"/>
            <a:chExt cx="186375649" cy="28497625"/>
          </a:xfrm>
        </p:grpSpPr>
        <p:sp>
          <p:nvSpPr>
            <p:cNvPr id="3" name="Freeform 3"/>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4" name="Freeform 4"/>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1149" y="6011650"/>
            <a:ext cx="3224507"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63172" y="5978312"/>
            <a:ext cx="2970137"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7" y="-358457"/>
            <a:ext cx="2079844"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47651" y="-270424"/>
            <a:ext cx="2259399" cy="411480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36397" y="533526"/>
            <a:ext cx="839153" cy="839153"/>
          </a:xfrm>
          <a:prstGeom prst="rect">
            <a:avLst/>
          </a:prstGeom>
        </p:spPr>
      </p:pic>
      <p:sp>
        <p:nvSpPr>
          <p:cNvPr id="16" name="TextBox 15"/>
          <p:cNvSpPr txBox="1"/>
          <p:nvPr/>
        </p:nvSpPr>
        <p:spPr>
          <a:xfrm>
            <a:off x="3055972" y="1698943"/>
            <a:ext cx="12242526" cy="1911549"/>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a:t>
            </a:r>
            <a:r>
              <a:rPr lang="vi-VN" sz="4200" b="1" dirty="0">
                <a:latin typeface="Arial" panose="020B0604020202020204" pitchFamily="34" charset="0"/>
                <a:cs typeface="Arial" panose="020B0604020202020204" pitchFamily="34" charset="0"/>
              </a:rPr>
              <a:t>3</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Đâu</a:t>
            </a:r>
            <a:r>
              <a:rPr lang="en-US" sz="4200"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không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phải</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thông</a:t>
            </a:r>
            <a:r>
              <a:rPr lang="en-US" sz="4200" dirty="0">
                <a:latin typeface="Arial" panose="020B0604020202020204" pitchFamily="34" charset="0"/>
                <a:cs typeface="Arial" panose="020B0604020202020204" pitchFamily="34" charset="0"/>
              </a:rPr>
              <a:t> tin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hoạch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trọt</a:t>
            </a:r>
            <a:r>
              <a:rPr lang="en-US" sz="4200" dirty="0">
                <a:latin typeface="Arial" panose="020B0604020202020204" pitchFamily="34" charset="0"/>
                <a:cs typeface="Arial" panose="020B0604020202020204" pitchFamily="34" charset="0"/>
              </a:rPr>
              <a:t>?</a:t>
            </a:r>
          </a:p>
        </p:txBody>
      </p:sp>
      <p:sp>
        <p:nvSpPr>
          <p:cNvPr id="17" name="Rounded Rectangle 16"/>
          <p:cNvSpPr/>
          <p:nvPr/>
        </p:nvSpPr>
        <p:spPr>
          <a:xfrm>
            <a:off x="3055972" y="3936756"/>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vi-VN" sz="3200" dirty="0">
                <a:solidFill>
                  <a:schemeClr val="tx1"/>
                </a:solidFill>
                <a:cs typeface="Arial" panose="020B0604020202020204" pitchFamily="34" charset="0"/>
              </a:rPr>
              <a:t>Giống và vật tư </a:t>
            </a:r>
            <a:endParaRPr lang="en-US" sz="3200" dirty="0">
              <a:solidFill>
                <a:schemeClr val="tx1"/>
              </a:solidFill>
              <a:cs typeface="Arial" panose="020B0604020202020204" pitchFamily="34" charset="0"/>
            </a:endParaRPr>
          </a:p>
          <a:p>
            <a:pPr algn="ctr">
              <a:lnSpc>
                <a:spcPct val="150000"/>
              </a:lnSpc>
            </a:pPr>
            <a:r>
              <a:rPr lang="vi-VN" sz="3200" dirty="0">
                <a:solidFill>
                  <a:schemeClr val="tx1"/>
                </a:solidFill>
                <a:cs typeface="Arial" panose="020B0604020202020204" pitchFamily="34" charset="0"/>
              </a:rPr>
              <a:t>trồng trọt</a:t>
            </a:r>
            <a:endParaRPr lang="en-US" sz="32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048041" y="6104723"/>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cs typeface="Arial" panose="020B0604020202020204" pitchFamily="34" charset="0"/>
              </a:rPr>
              <a:t>C. Số lượng nhân công</a:t>
            </a:r>
            <a:endParaRPr lang="en-US" sz="32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9829800" y="3936756"/>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cs typeface="Arial" panose="020B0604020202020204" pitchFamily="34" charset="0"/>
              </a:rPr>
              <a:t>B. Thiết bị và dụng cụ trồng trọt</a:t>
            </a:r>
            <a:endParaRPr lang="en-US" sz="32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9829798" y="6098406"/>
            <a:ext cx="5097427" cy="161696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Lợi nhuận</a:t>
            </a:r>
            <a:endParaRPr lang="en-US" sz="35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29798" y="6083658"/>
            <a:ext cx="5097427" cy="1616966"/>
          </a:xfrm>
          <a:prstGeom prst="round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500" dirty="0">
                <a:solidFill>
                  <a:schemeClr val="tx1"/>
                </a:solidFill>
                <a:latin typeface="Arial" panose="020B0604020202020204" pitchFamily="34" charset="0"/>
                <a:cs typeface="Arial" panose="020B0604020202020204" pitchFamily="34" charset="0"/>
              </a:rPr>
              <a:t>D. Lợi nhuận</a:t>
            </a:r>
            <a:endParaRPr lang="en-US" sz="3500" dirty="0">
              <a:solidFill>
                <a:schemeClr val="tx1"/>
              </a:solidFill>
              <a:latin typeface="Arial" panose="020B0604020202020204" pitchFamily="34" charset="0"/>
              <a:cs typeface="Arial" panose="020B0604020202020204" pitchFamily="34" charset="0"/>
            </a:endParaRPr>
          </a:p>
        </p:txBody>
      </p:sp>
      <p:sp>
        <p:nvSpPr>
          <p:cNvPr id="23" name="TextBox 11">
            <a:extLst>
              <a:ext uri="{FF2B5EF4-FFF2-40B4-BE49-F238E27FC236}">
                <a16:creationId xmlns:a16="http://schemas.microsoft.com/office/drawing/2014/main" id="{19639C7D-7F97-4C4D-B7F2-5959D1B0DECD}"/>
              </a:ext>
            </a:extLst>
          </p:cNvPr>
          <p:cNvSpPr txBox="1"/>
          <p:nvPr/>
        </p:nvSpPr>
        <p:spPr>
          <a:xfrm>
            <a:off x="4953000" y="120393"/>
            <a:ext cx="8826601" cy="1324658"/>
          </a:xfrm>
          <a:prstGeom prst="rect">
            <a:avLst/>
          </a:prstGeom>
        </p:spPr>
        <p:txBody>
          <a:bodyPr wrap="square" lIns="0" tIns="0" rIns="0" bIns="0" rtlCol="0" anchor="t">
            <a:spAutoFit/>
          </a:bodyPr>
          <a:lstStyle/>
          <a:p>
            <a:pPr marL="0" lvl="1" indent="0" algn="ctr">
              <a:lnSpc>
                <a:spcPct val="150000"/>
              </a:lnSpc>
              <a:spcBef>
                <a:spcPct val="0"/>
              </a:spcBef>
            </a:pPr>
            <a:r>
              <a:rPr lang="en-US" sz="6400" b="1" spc="-175" dirty="0">
                <a:solidFill>
                  <a:srgbClr val="FF0000"/>
                </a:solidFill>
              </a:rPr>
              <a:t>CÂU HỎI TRẮC NGHIỆM</a:t>
            </a:r>
          </a:p>
        </p:txBody>
      </p:sp>
    </p:spTree>
    <p:extLst>
      <p:ext uri="{BB962C8B-B14F-4D97-AF65-F5344CB8AC3E}">
        <p14:creationId xmlns:p14="http://schemas.microsoft.com/office/powerpoint/2010/main" val="270477740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D5E5"/>
        </a:solidFill>
        <a:effectLst/>
      </p:bgPr>
    </p:bg>
    <p:spTree>
      <p:nvGrpSpPr>
        <p:cNvPr id="1" name=""/>
        <p:cNvGrpSpPr/>
        <p:nvPr/>
      </p:nvGrpSpPr>
      <p:grpSpPr>
        <a:xfrm>
          <a:off x="0" y="0"/>
          <a:ext cx="0" cy="0"/>
          <a:chOff x="0" y="0"/>
          <a:chExt cx="0" cy="0"/>
        </a:xfrm>
      </p:grpSpPr>
      <p:grpSp>
        <p:nvGrpSpPr>
          <p:cNvPr id="2" name="Group 2"/>
          <p:cNvGrpSpPr/>
          <p:nvPr/>
        </p:nvGrpSpPr>
        <p:grpSpPr>
          <a:xfrm>
            <a:off x="1981200" y="1638300"/>
            <a:ext cx="14554200" cy="7239000"/>
            <a:chOff x="0" y="0"/>
            <a:chExt cx="119687773" cy="60283435"/>
          </a:xfrm>
        </p:grpSpPr>
        <p:sp>
          <p:nvSpPr>
            <p:cNvPr id="3" name="Freeform 3"/>
            <p:cNvSpPr/>
            <p:nvPr/>
          </p:nvSpPr>
          <p:spPr>
            <a:xfrm>
              <a:off x="72390" y="72390"/>
              <a:ext cx="119542994" cy="60138657"/>
            </a:xfrm>
            <a:custGeom>
              <a:avLst/>
              <a:gdLst/>
              <a:ahLst/>
              <a:cxnLst/>
              <a:rect l="l" t="t" r="r" b="b"/>
              <a:pathLst>
                <a:path w="119542994" h="60138657">
                  <a:moveTo>
                    <a:pt x="0" y="0"/>
                  </a:moveTo>
                  <a:lnTo>
                    <a:pt x="119542994" y="0"/>
                  </a:lnTo>
                  <a:lnTo>
                    <a:pt x="119542994" y="60138657"/>
                  </a:lnTo>
                  <a:lnTo>
                    <a:pt x="0" y="60138657"/>
                  </a:lnTo>
                  <a:lnTo>
                    <a:pt x="0" y="0"/>
                  </a:lnTo>
                  <a:close/>
                </a:path>
              </a:pathLst>
            </a:custGeom>
            <a:solidFill>
              <a:srgbClr val="FFFFFF"/>
            </a:solidFill>
          </p:spPr>
        </p:sp>
        <p:sp>
          <p:nvSpPr>
            <p:cNvPr id="4" name="Freeform 4"/>
            <p:cNvSpPr/>
            <p:nvPr/>
          </p:nvSpPr>
          <p:spPr>
            <a:xfrm>
              <a:off x="0" y="0"/>
              <a:ext cx="119687777" cy="60283434"/>
            </a:xfrm>
            <a:custGeom>
              <a:avLst/>
              <a:gdLst/>
              <a:ahLst/>
              <a:cxnLst/>
              <a:rect l="l" t="t" r="r" b="b"/>
              <a:pathLst>
                <a:path w="119687777" h="60283434">
                  <a:moveTo>
                    <a:pt x="119542992" y="60138655"/>
                  </a:moveTo>
                  <a:lnTo>
                    <a:pt x="119687777" y="60138655"/>
                  </a:lnTo>
                  <a:lnTo>
                    <a:pt x="119687777" y="60283434"/>
                  </a:lnTo>
                  <a:lnTo>
                    <a:pt x="119542992" y="60283434"/>
                  </a:lnTo>
                  <a:lnTo>
                    <a:pt x="119542992" y="60138655"/>
                  </a:lnTo>
                  <a:close/>
                  <a:moveTo>
                    <a:pt x="0" y="144780"/>
                  </a:moveTo>
                  <a:lnTo>
                    <a:pt x="144780" y="144780"/>
                  </a:lnTo>
                  <a:lnTo>
                    <a:pt x="144780" y="60138655"/>
                  </a:lnTo>
                  <a:lnTo>
                    <a:pt x="0" y="60138655"/>
                  </a:lnTo>
                  <a:lnTo>
                    <a:pt x="0" y="144780"/>
                  </a:lnTo>
                  <a:close/>
                  <a:moveTo>
                    <a:pt x="0" y="60138655"/>
                  </a:moveTo>
                  <a:lnTo>
                    <a:pt x="144780" y="60138655"/>
                  </a:lnTo>
                  <a:lnTo>
                    <a:pt x="144780" y="60283434"/>
                  </a:lnTo>
                  <a:lnTo>
                    <a:pt x="0" y="60283434"/>
                  </a:lnTo>
                  <a:lnTo>
                    <a:pt x="0" y="60138655"/>
                  </a:lnTo>
                  <a:close/>
                  <a:moveTo>
                    <a:pt x="119542992" y="144780"/>
                  </a:moveTo>
                  <a:lnTo>
                    <a:pt x="119687777" y="144780"/>
                  </a:lnTo>
                  <a:lnTo>
                    <a:pt x="119687777" y="60138655"/>
                  </a:lnTo>
                  <a:lnTo>
                    <a:pt x="119542992" y="60138655"/>
                  </a:lnTo>
                  <a:lnTo>
                    <a:pt x="119542992" y="144780"/>
                  </a:lnTo>
                  <a:close/>
                  <a:moveTo>
                    <a:pt x="144780" y="60138655"/>
                  </a:moveTo>
                  <a:lnTo>
                    <a:pt x="119542992" y="60138655"/>
                  </a:lnTo>
                  <a:lnTo>
                    <a:pt x="119542992" y="60283434"/>
                  </a:lnTo>
                  <a:lnTo>
                    <a:pt x="144780" y="60283434"/>
                  </a:lnTo>
                  <a:lnTo>
                    <a:pt x="144780" y="60138655"/>
                  </a:lnTo>
                  <a:close/>
                  <a:moveTo>
                    <a:pt x="119542992" y="0"/>
                  </a:moveTo>
                  <a:lnTo>
                    <a:pt x="119687777" y="0"/>
                  </a:lnTo>
                  <a:lnTo>
                    <a:pt x="119687777" y="144780"/>
                  </a:lnTo>
                  <a:lnTo>
                    <a:pt x="119542992" y="144780"/>
                  </a:lnTo>
                  <a:lnTo>
                    <a:pt x="119542992" y="0"/>
                  </a:lnTo>
                  <a:close/>
                  <a:moveTo>
                    <a:pt x="0" y="0"/>
                  </a:moveTo>
                  <a:lnTo>
                    <a:pt x="144780" y="0"/>
                  </a:lnTo>
                  <a:lnTo>
                    <a:pt x="144780" y="144780"/>
                  </a:lnTo>
                  <a:lnTo>
                    <a:pt x="0" y="144780"/>
                  </a:lnTo>
                  <a:lnTo>
                    <a:pt x="0" y="0"/>
                  </a:lnTo>
                  <a:close/>
                  <a:moveTo>
                    <a:pt x="144780" y="0"/>
                  </a:moveTo>
                  <a:lnTo>
                    <a:pt x="119542992" y="0"/>
                  </a:lnTo>
                  <a:lnTo>
                    <a:pt x="119542992" y="144780"/>
                  </a:lnTo>
                  <a:lnTo>
                    <a:pt x="144780" y="144780"/>
                  </a:lnTo>
                  <a:lnTo>
                    <a:pt x="144780" y="0"/>
                  </a:lnTo>
                  <a:close/>
                </a:path>
              </a:pathLst>
            </a:custGeom>
            <a:solidFill>
              <a:srgbClr val="000000"/>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5952">
            <a:off x="-577483" y="6084998"/>
            <a:ext cx="3595141" cy="579861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74789" flipV="1">
            <a:off x="14756835" y="-1576813"/>
            <a:ext cx="4407341" cy="547186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20">
            <a:off x="13828" y="-1365725"/>
            <a:ext cx="2325717" cy="612030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49210">
            <a:off x="15359544" y="6586913"/>
            <a:ext cx="3436742" cy="52360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55706" y="1871608"/>
            <a:ext cx="839153" cy="83915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02772" y="7535085"/>
            <a:ext cx="839153" cy="839153"/>
          </a:xfrm>
          <a:prstGeom prst="rect">
            <a:avLst/>
          </a:prstGeom>
        </p:spPr>
      </p:pic>
      <p:sp>
        <p:nvSpPr>
          <p:cNvPr id="13" name="TextBox 11"/>
          <p:cNvSpPr txBox="1"/>
          <p:nvPr/>
        </p:nvSpPr>
        <p:spPr>
          <a:xfrm>
            <a:off x="5024943" y="1871608"/>
            <a:ext cx="8466713" cy="1243930"/>
          </a:xfrm>
          <a:prstGeom prst="rect">
            <a:avLst/>
          </a:prstGeom>
        </p:spPr>
        <p:txBody>
          <a:bodyPr wrap="square" lIns="0" tIns="0" rIns="0" bIns="0" rtlCol="0" anchor="t">
            <a:spAutoFit/>
          </a:bodyPr>
          <a:lstStyle/>
          <a:p>
            <a:pPr marL="0" lvl="1" indent="0" algn="ctr">
              <a:lnSpc>
                <a:spcPts val="9680"/>
              </a:lnSpc>
              <a:spcBef>
                <a:spcPct val="0"/>
              </a:spcBef>
            </a:pPr>
            <a:r>
              <a:rPr lang="vi-VN" sz="6400" b="1" spc="-175" dirty="0">
                <a:solidFill>
                  <a:srgbClr val="FF0000"/>
                </a:solidFill>
              </a:rPr>
              <a:t>HƯỚNG DẪN VỀ NHÀ</a:t>
            </a:r>
            <a:endParaRPr lang="en-US" sz="6400" b="1" spc="-175" dirty="0">
              <a:solidFill>
                <a:srgbClr val="FF0000"/>
              </a:solidFill>
            </a:endParaRPr>
          </a:p>
        </p:txBody>
      </p:sp>
      <p:sp>
        <p:nvSpPr>
          <p:cNvPr id="14" name="TextBox 13"/>
          <p:cNvSpPr txBox="1"/>
          <p:nvPr/>
        </p:nvSpPr>
        <p:spPr>
          <a:xfrm>
            <a:off x="2875282" y="3760557"/>
            <a:ext cx="12440918" cy="3296993"/>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ü"/>
            </a:pPr>
            <a:r>
              <a:rPr lang="vi-VN" sz="4800" dirty="0"/>
              <a:t>Lập kế hoạch, tính toán được chi phí cho việc trồng và chăm sóc một loại cây trồng.</a:t>
            </a:r>
          </a:p>
          <a:p>
            <a:pPr marL="685800" indent="-685800" algn="just">
              <a:lnSpc>
                <a:spcPct val="150000"/>
              </a:lnSpc>
              <a:buFont typeface="Wingdings" panose="05000000000000000000" pitchFamily="2" charset="2"/>
              <a:buChar char="ü"/>
            </a:pPr>
            <a:r>
              <a:rPr lang="vi-VN" sz="4800" dirty="0"/>
              <a:t>Học và chuẩn bị </a:t>
            </a:r>
            <a:r>
              <a:rPr lang="vi-VN" sz="4800" b="1" i="1" dirty="0"/>
              <a:t>bài </a:t>
            </a:r>
            <a:r>
              <a:rPr lang="vi-VN" sz="4800" i="1" dirty="0"/>
              <a:t>Ôn tập chủ đề 6. </a:t>
            </a:r>
            <a:endParaRPr lang="en-US" sz="4800" i="1" dirty="0"/>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3994" y="2324342"/>
            <a:ext cx="11120012" cy="5638316"/>
            <a:chOff x="0" y="0"/>
            <a:chExt cx="6863716" cy="3480194"/>
          </a:xfrm>
        </p:grpSpPr>
        <p:sp>
          <p:nvSpPr>
            <p:cNvPr id="3" name="Freeform 3"/>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FFF"/>
            </a:solidFill>
          </p:spPr>
        </p:sp>
      </p:grpSp>
      <p:sp>
        <p:nvSpPr>
          <p:cNvPr id="5" name="TextBox 5"/>
          <p:cNvSpPr txBox="1"/>
          <p:nvPr/>
        </p:nvSpPr>
        <p:spPr>
          <a:xfrm>
            <a:off x="2584370" y="3110933"/>
            <a:ext cx="13119260" cy="3118674"/>
          </a:xfrm>
          <a:prstGeom prst="rect">
            <a:avLst/>
          </a:prstGeom>
        </p:spPr>
        <p:txBody>
          <a:bodyPr wrap="square" lIns="0" tIns="0" rIns="0" bIns="0" rtlCol="0" anchor="t">
            <a:spAutoFit/>
          </a:bodyPr>
          <a:lstStyle/>
          <a:p>
            <a:pPr algn="ctr">
              <a:lnSpc>
                <a:spcPct val="150000"/>
              </a:lnSpc>
            </a:pPr>
            <a:r>
              <a:rPr lang="vi-VN" sz="7200" b="1" spc="-216" dirty="0">
                <a:solidFill>
                  <a:srgbClr val="000000"/>
                </a:solidFill>
                <a:latin typeface="Arial" panose="020B0604020202020204" pitchFamily="34" charset="0"/>
                <a:cs typeface="Arial" panose="020B0604020202020204" pitchFamily="34" charset="0"/>
              </a:rPr>
              <a:t>CẢM ƠN CÁC EM ĐÃ </a:t>
            </a:r>
          </a:p>
          <a:p>
            <a:pPr algn="ctr">
              <a:lnSpc>
                <a:spcPct val="150000"/>
              </a:lnSpc>
            </a:pPr>
            <a:r>
              <a:rPr lang="vi-VN" sz="7200" b="1" spc="-216" dirty="0">
                <a:solidFill>
                  <a:srgbClr val="000000"/>
                </a:solidFill>
                <a:latin typeface="Arial" panose="020B0604020202020204" pitchFamily="34" charset="0"/>
                <a:cs typeface="Arial" panose="020B0604020202020204" pitchFamily="34" charset="0"/>
              </a:rPr>
              <a:t>LẮNG NGHE BÀI GIẢNG!</a:t>
            </a:r>
            <a:endParaRPr lang="en-US" sz="7200" b="1" spc="-216"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445309" y="8660204"/>
            <a:ext cx="19178618" cy="2932492"/>
            <a:chOff x="0" y="0"/>
            <a:chExt cx="186375649" cy="28497625"/>
          </a:xfrm>
        </p:grpSpPr>
        <p:sp>
          <p:nvSpPr>
            <p:cNvPr id="8" name="Freeform 8"/>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9" name="Freeform 9"/>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3401" y="5605459"/>
            <a:ext cx="2946126" cy="477985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27092" y="6637887"/>
            <a:ext cx="3454442" cy="374742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149" y="-1028700"/>
            <a:ext cx="2079844" cy="41148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3538" y="0"/>
            <a:ext cx="3089841" cy="344146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39874" y="6507576"/>
            <a:ext cx="839153" cy="83915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04119" y="1904766"/>
            <a:ext cx="839153" cy="839153"/>
          </a:xfrm>
          <a:prstGeom prst="rect">
            <a:avLst/>
          </a:prstGeom>
        </p:spPr>
      </p:pic>
    </p:spTree>
    <p:extLst>
      <p:ext uri="{BB962C8B-B14F-4D97-AF65-F5344CB8AC3E}">
        <p14:creationId xmlns:p14="http://schemas.microsoft.com/office/powerpoint/2010/main" val="24281394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53314" y="3059948"/>
            <a:ext cx="14126486" cy="3465179"/>
          </a:xfrm>
          <a:prstGeom prst="rect">
            <a:avLst/>
          </a:prstGeom>
        </p:spPr>
        <p:txBody>
          <a:bodyPr wrap="square" lIns="0" tIns="0" rIns="0" bIns="0" rtlCol="0" anchor="t">
            <a:spAutoFit/>
          </a:bodyPr>
          <a:lstStyle/>
          <a:p>
            <a:pPr algn="ctr">
              <a:lnSpc>
                <a:spcPct val="150000"/>
              </a:lnSpc>
            </a:pPr>
            <a:r>
              <a:rPr lang="en-US" sz="8000" b="1" dirty="0">
                <a:solidFill>
                  <a:srgbClr val="000000"/>
                </a:solidFill>
                <a:latin typeface="Arial" panose="020B0604020202020204" pitchFamily="34" charset="0"/>
                <a:cs typeface="Arial" panose="020B0604020202020204" pitchFamily="34" charset="0"/>
              </a:rPr>
              <a:t>LẬP KẾ HOẠCH VÀ TÍNH TOÁN CHI PHÍ TRỒNG TRỌT</a:t>
            </a:r>
          </a:p>
        </p:txBody>
      </p:sp>
      <p:sp>
        <p:nvSpPr>
          <p:cNvPr id="3" name="TextBox 3"/>
          <p:cNvSpPr txBox="1"/>
          <p:nvPr/>
        </p:nvSpPr>
        <p:spPr>
          <a:xfrm>
            <a:off x="7002538" y="1526422"/>
            <a:ext cx="6428039" cy="984885"/>
          </a:xfrm>
          <a:prstGeom prst="rect">
            <a:avLst/>
          </a:prstGeom>
        </p:spPr>
        <p:txBody>
          <a:bodyPr lIns="0" tIns="0" rIns="0" bIns="0" rtlCol="0" anchor="t">
            <a:spAutoFit/>
          </a:bodyPr>
          <a:lstStyle/>
          <a:p>
            <a:pPr marL="0" lvl="0" indent="0" algn="ctr">
              <a:spcBef>
                <a:spcPct val="0"/>
              </a:spcBef>
            </a:pPr>
            <a:r>
              <a:rPr lang="vi-VN" sz="6400" b="1" u="none" spc="36" dirty="0">
                <a:solidFill>
                  <a:srgbClr val="FF0000"/>
                </a:solidFill>
              </a:rPr>
              <a:t>BÀI 1</a:t>
            </a:r>
            <a:r>
              <a:rPr lang="en-US" sz="6400" b="1" u="none" spc="36" dirty="0">
                <a:solidFill>
                  <a:srgbClr val="FF0000"/>
                </a:solidFill>
                <a:latin typeface="Arial" panose="020B0604020202020204" pitchFamily="34" charset="0"/>
                <a:cs typeface="Arial" panose="020B0604020202020204" pitchFamily="34" charset="0"/>
              </a:rPr>
              <a:t>9</a:t>
            </a:r>
            <a:r>
              <a:rPr lang="vi-VN" sz="6400" b="1" u="none" spc="36" dirty="0">
                <a:solidFill>
                  <a:srgbClr val="FF0000"/>
                </a:solidFill>
              </a:rPr>
              <a:t>:</a:t>
            </a:r>
            <a:endParaRPr lang="en-US" sz="6400" b="1" u="none" spc="36" dirty="0">
              <a:solidFill>
                <a:srgbClr val="FF0000"/>
              </a:solidFill>
            </a:endParaRPr>
          </a:p>
        </p:txBody>
      </p:sp>
      <p:grpSp>
        <p:nvGrpSpPr>
          <p:cNvPr id="4" name="Group 4"/>
          <p:cNvGrpSpPr/>
          <p:nvPr/>
        </p:nvGrpSpPr>
        <p:grpSpPr>
          <a:xfrm>
            <a:off x="-445309" y="8660204"/>
            <a:ext cx="19178618" cy="2932492"/>
            <a:chOff x="0" y="0"/>
            <a:chExt cx="186375649" cy="28497625"/>
          </a:xfrm>
        </p:grpSpPr>
        <p:sp>
          <p:nvSpPr>
            <p:cNvPr id="5" name="Freeform 5"/>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CD5E5"/>
            </a:solidFill>
          </p:spPr>
        </p:sp>
        <p:sp>
          <p:nvSpPr>
            <p:cNvPr id="6" name="Freeform 6"/>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924711"/>
            <a:ext cx="4884549" cy="36056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0745" y="-425601"/>
            <a:ext cx="4380960" cy="583420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02000" y="-812937"/>
            <a:ext cx="1277800" cy="377844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16796" y="895886"/>
            <a:ext cx="839153" cy="8391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18" y="6827190"/>
            <a:ext cx="839153" cy="839153"/>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5E5"/>
        </a:solidFill>
        <a:effectLst/>
      </p:bgPr>
    </p:bg>
    <p:spTree>
      <p:nvGrpSpPr>
        <p:cNvPr id="1" name=""/>
        <p:cNvGrpSpPr/>
        <p:nvPr/>
      </p:nvGrpSpPr>
      <p:grpSpPr>
        <a:xfrm>
          <a:off x="0" y="0"/>
          <a:ext cx="0" cy="0"/>
          <a:chOff x="0" y="0"/>
          <a:chExt cx="0" cy="0"/>
        </a:xfrm>
      </p:grpSpPr>
      <p:grpSp>
        <p:nvGrpSpPr>
          <p:cNvPr id="2" name="Group 2"/>
          <p:cNvGrpSpPr/>
          <p:nvPr/>
        </p:nvGrpSpPr>
        <p:grpSpPr>
          <a:xfrm>
            <a:off x="2209800" y="1807216"/>
            <a:ext cx="13868400" cy="6096000"/>
            <a:chOff x="0" y="0"/>
            <a:chExt cx="119687773" cy="60283435"/>
          </a:xfrm>
        </p:grpSpPr>
        <p:sp>
          <p:nvSpPr>
            <p:cNvPr id="3" name="Freeform 3"/>
            <p:cNvSpPr/>
            <p:nvPr/>
          </p:nvSpPr>
          <p:spPr>
            <a:xfrm>
              <a:off x="72390" y="72390"/>
              <a:ext cx="119542994" cy="60138657"/>
            </a:xfrm>
            <a:custGeom>
              <a:avLst/>
              <a:gdLst/>
              <a:ahLst/>
              <a:cxnLst/>
              <a:rect l="l" t="t" r="r" b="b"/>
              <a:pathLst>
                <a:path w="119542994" h="60138657">
                  <a:moveTo>
                    <a:pt x="0" y="0"/>
                  </a:moveTo>
                  <a:lnTo>
                    <a:pt x="119542994" y="0"/>
                  </a:lnTo>
                  <a:lnTo>
                    <a:pt x="119542994" y="60138657"/>
                  </a:lnTo>
                  <a:lnTo>
                    <a:pt x="0" y="60138657"/>
                  </a:lnTo>
                  <a:lnTo>
                    <a:pt x="0" y="0"/>
                  </a:lnTo>
                  <a:close/>
                </a:path>
              </a:pathLst>
            </a:custGeom>
            <a:solidFill>
              <a:srgbClr val="FFFFFF"/>
            </a:solidFill>
          </p:spPr>
        </p:sp>
        <p:sp>
          <p:nvSpPr>
            <p:cNvPr id="4" name="Freeform 4"/>
            <p:cNvSpPr/>
            <p:nvPr/>
          </p:nvSpPr>
          <p:spPr>
            <a:xfrm>
              <a:off x="0" y="0"/>
              <a:ext cx="119687777" cy="60283434"/>
            </a:xfrm>
            <a:custGeom>
              <a:avLst/>
              <a:gdLst/>
              <a:ahLst/>
              <a:cxnLst/>
              <a:rect l="l" t="t" r="r" b="b"/>
              <a:pathLst>
                <a:path w="119687777" h="60283434">
                  <a:moveTo>
                    <a:pt x="119542992" y="60138655"/>
                  </a:moveTo>
                  <a:lnTo>
                    <a:pt x="119687777" y="60138655"/>
                  </a:lnTo>
                  <a:lnTo>
                    <a:pt x="119687777" y="60283434"/>
                  </a:lnTo>
                  <a:lnTo>
                    <a:pt x="119542992" y="60283434"/>
                  </a:lnTo>
                  <a:lnTo>
                    <a:pt x="119542992" y="60138655"/>
                  </a:lnTo>
                  <a:close/>
                  <a:moveTo>
                    <a:pt x="0" y="144780"/>
                  </a:moveTo>
                  <a:lnTo>
                    <a:pt x="144780" y="144780"/>
                  </a:lnTo>
                  <a:lnTo>
                    <a:pt x="144780" y="60138655"/>
                  </a:lnTo>
                  <a:lnTo>
                    <a:pt x="0" y="60138655"/>
                  </a:lnTo>
                  <a:lnTo>
                    <a:pt x="0" y="144780"/>
                  </a:lnTo>
                  <a:close/>
                  <a:moveTo>
                    <a:pt x="0" y="60138655"/>
                  </a:moveTo>
                  <a:lnTo>
                    <a:pt x="144780" y="60138655"/>
                  </a:lnTo>
                  <a:lnTo>
                    <a:pt x="144780" y="60283434"/>
                  </a:lnTo>
                  <a:lnTo>
                    <a:pt x="0" y="60283434"/>
                  </a:lnTo>
                  <a:lnTo>
                    <a:pt x="0" y="60138655"/>
                  </a:lnTo>
                  <a:close/>
                  <a:moveTo>
                    <a:pt x="119542992" y="144780"/>
                  </a:moveTo>
                  <a:lnTo>
                    <a:pt x="119687777" y="144780"/>
                  </a:lnTo>
                  <a:lnTo>
                    <a:pt x="119687777" y="60138655"/>
                  </a:lnTo>
                  <a:lnTo>
                    <a:pt x="119542992" y="60138655"/>
                  </a:lnTo>
                  <a:lnTo>
                    <a:pt x="119542992" y="144780"/>
                  </a:lnTo>
                  <a:close/>
                  <a:moveTo>
                    <a:pt x="144780" y="60138655"/>
                  </a:moveTo>
                  <a:lnTo>
                    <a:pt x="119542992" y="60138655"/>
                  </a:lnTo>
                  <a:lnTo>
                    <a:pt x="119542992" y="60283434"/>
                  </a:lnTo>
                  <a:lnTo>
                    <a:pt x="144780" y="60283434"/>
                  </a:lnTo>
                  <a:lnTo>
                    <a:pt x="144780" y="60138655"/>
                  </a:lnTo>
                  <a:close/>
                  <a:moveTo>
                    <a:pt x="119542992" y="0"/>
                  </a:moveTo>
                  <a:lnTo>
                    <a:pt x="119687777" y="0"/>
                  </a:lnTo>
                  <a:lnTo>
                    <a:pt x="119687777" y="144780"/>
                  </a:lnTo>
                  <a:lnTo>
                    <a:pt x="119542992" y="144780"/>
                  </a:lnTo>
                  <a:lnTo>
                    <a:pt x="119542992" y="0"/>
                  </a:lnTo>
                  <a:close/>
                  <a:moveTo>
                    <a:pt x="0" y="0"/>
                  </a:moveTo>
                  <a:lnTo>
                    <a:pt x="144780" y="0"/>
                  </a:lnTo>
                  <a:lnTo>
                    <a:pt x="144780" y="144780"/>
                  </a:lnTo>
                  <a:lnTo>
                    <a:pt x="0" y="144780"/>
                  </a:lnTo>
                  <a:lnTo>
                    <a:pt x="0" y="0"/>
                  </a:lnTo>
                  <a:close/>
                  <a:moveTo>
                    <a:pt x="144780" y="0"/>
                  </a:moveTo>
                  <a:lnTo>
                    <a:pt x="119542992" y="0"/>
                  </a:lnTo>
                  <a:lnTo>
                    <a:pt x="119542992" y="144780"/>
                  </a:lnTo>
                  <a:lnTo>
                    <a:pt x="144780" y="144780"/>
                  </a:lnTo>
                  <a:lnTo>
                    <a:pt x="144780" y="0"/>
                  </a:ln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0921"/>
            <a:ext cx="3167862" cy="536099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86444" y="4868503"/>
            <a:ext cx="3893451" cy="5147591"/>
          </a:xfrm>
          <a:prstGeom prst="rect">
            <a:avLst/>
          </a:prstGeom>
        </p:spPr>
      </p:pic>
      <p:sp>
        <p:nvSpPr>
          <p:cNvPr id="7" name="TextBox 7"/>
          <p:cNvSpPr txBox="1"/>
          <p:nvPr/>
        </p:nvSpPr>
        <p:spPr>
          <a:xfrm>
            <a:off x="4382034" y="2496965"/>
            <a:ext cx="9523931" cy="1152880"/>
          </a:xfrm>
          <a:prstGeom prst="rect">
            <a:avLst/>
          </a:prstGeom>
        </p:spPr>
        <p:txBody>
          <a:bodyPr lIns="0" tIns="0" rIns="0" bIns="0" rtlCol="0" anchor="t">
            <a:spAutoFit/>
          </a:bodyPr>
          <a:lstStyle/>
          <a:p>
            <a:pPr algn="ctr">
              <a:lnSpc>
                <a:spcPts val="9790"/>
              </a:lnSpc>
            </a:pPr>
            <a:r>
              <a:rPr lang="vi-VN" sz="6400" b="1" spc="-178" dirty="0">
                <a:solidFill>
                  <a:srgbClr val="FF0000"/>
                </a:solidFill>
              </a:rPr>
              <a:t>NỘI DUNG BÀI HỌC</a:t>
            </a:r>
            <a:endParaRPr lang="en-US" sz="6400" b="1" spc="-178" dirty="0">
              <a:solidFill>
                <a:srgbClr val="FF0000"/>
              </a:solidFill>
            </a:endParaRPr>
          </a:p>
        </p:txBody>
      </p:sp>
      <p:sp>
        <p:nvSpPr>
          <p:cNvPr id="8" name="TextBox 8"/>
          <p:cNvSpPr txBox="1"/>
          <p:nvPr/>
        </p:nvSpPr>
        <p:spPr>
          <a:xfrm>
            <a:off x="3447969" y="4057520"/>
            <a:ext cx="11392059" cy="1949123"/>
          </a:xfrm>
          <a:prstGeom prst="rect">
            <a:avLst/>
          </a:prstGeom>
        </p:spPr>
        <p:txBody>
          <a:bodyPr wrap="square" lIns="0" tIns="0" rIns="0" bIns="0" rtlCol="0" anchor="t">
            <a:spAutoFit/>
          </a:bodyPr>
          <a:lstStyle/>
          <a:p>
            <a:pPr marL="742950" lvl="0" indent="-742950" algn="just">
              <a:lnSpc>
                <a:spcPct val="150000"/>
              </a:lnSpc>
              <a:spcBef>
                <a:spcPct val="0"/>
              </a:spcBef>
              <a:buAutoNum type="arabicPeriod"/>
            </a:pPr>
            <a:r>
              <a:rPr lang="en-US" sz="4500" b="1" spc="-56" dirty="0" err="1">
                <a:solidFill>
                  <a:srgbClr val="242424"/>
                </a:solidFill>
                <a:latin typeface="Arial" panose="020B0604020202020204" pitchFamily="34" charset="0"/>
                <a:cs typeface="Arial" panose="020B0604020202020204" pitchFamily="34" charset="0"/>
              </a:rPr>
              <a:t>Lập</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kế</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hoạch</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trồng</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trọt</a:t>
            </a:r>
            <a:endParaRPr lang="vi-VN" sz="4500" b="1" u="none" spc="-56" dirty="0">
              <a:solidFill>
                <a:srgbClr val="242424"/>
              </a:solidFill>
              <a:latin typeface="Arial" panose="020B0604020202020204" pitchFamily="34" charset="0"/>
              <a:cs typeface="Arial" panose="020B0604020202020204" pitchFamily="34" charset="0"/>
            </a:endParaRPr>
          </a:p>
          <a:p>
            <a:pPr marL="742950" lvl="0" indent="-742950" algn="just">
              <a:lnSpc>
                <a:spcPct val="150000"/>
              </a:lnSpc>
              <a:spcBef>
                <a:spcPct val="0"/>
              </a:spcBef>
              <a:buAutoNum type="arabicPeriod"/>
            </a:pPr>
            <a:r>
              <a:rPr lang="en-US" sz="4500" b="1" spc="-56" dirty="0" err="1">
                <a:solidFill>
                  <a:srgbClr val="242424"/>
                </a:solidFill>
                <a:latin typeface="Arial" panose="020B0604020202020204" pitchFamily="34" charset="0"/>
                <a:cs typeface="Arial" panose="020B0604020202020204" pitchFamily="34" charset="0"/>
              </a:rPr>
              <a:t>Tính</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toán</a:t>
            </a:r>
            <a:r>
              <a:rPr lang="en-US" sz="4500" b="1" spc="-56" dirty="0">
                <a:solidFill>
                  <a:srgbClr val="242424"/>
                </a:solidFill>
                <a:latin typeface="Arial" panose="020B0604020202020204" pitchFamily="34" charset="0"/>
                <a:cs typeface="Arial" panose="020B0604020202020204" pitchFamily="34" charset="0"/>
              </a:rPr>
              <a:t> chi </a:t>
            </a:r>
            <a:r>
              <a:rPr lang="en-US" sz="4500" b="1" spc="-56" dirty="0" err="1">
                <a:solidFill>
                  <a:srgbClr val="242424"/>
                </a:solidFill>
                <a:latin typeface="Arial" panose="020B0604020202020204" pitchFamily="34" charset="0"/>
                <a:cs typeface="Arial" panose="020B0604020202020204" pitchFamily="34" charset="0"/>
              </a:rPr>
              <a:t>phí</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trồng</a:t>
            </a:r>
            <a:r>
              <a:rPr lang="en-US" sz="4500" b="1" spc="-56" dirty="0">
                <a:solidFill>
                  <a:srgbClr val="242424"/>
                </a:solidFill>
                <a:latin typeface="Arial" panose="020B0604020202020204" pitchFamily="34" charset="0"/>
                <a:cs typeface="Arial" panose="020B0604020202020204" pitchFamily="34" charset="0"/>
              </a:rPr>
              <a:t> </a:t>
            </a:r>
            <a:r>
              <a:rPr lang="en-US" sz="4500" b="1" spc="-56" dirty="0" err="1">
                <a:solidFill>
                  <a:srgbClr val="242424"/>
                </a:solidFill>
                <a:latin typeface="Arial" panose="020B0604020202020204" pitchFamily="34" charset="0"/>
                <a:cs typeface="Arial" panose="020B0604020202020204" pitchFamily="34" charset="0"/>
              </a:rPr>
              <a:t>trọt</a:t>
            </a:r>
            <a:endParaRPr lang="en-US" sz="4500" b="1" spc="-56" dirty="0">
              <a:solidFill>
                <a:srgbClr val="242424"/>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55363" y="2201558"/>
            <a:ext cx="1089496" cy="10894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61217" y="7131900"/>
            <a:ext cx="1089496" cy="108949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barn(inVertical)">
                                      <p:cBhvr>
                                        <p:cTn id="2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10" name="Rectangle 9"/>
          <p:cNvSpPr/>
          <p:nvPr/>
        </p:nvSpPr>
        <p:spPr>
          <a:xfrm>
            <a:off x="2667000" y="270302"/>
            <a:ext cx="7269939"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Lập kế hoạch trồng trọt</a:t>
            </a:r>
          </a:p>
        </p:txBody>
      </p:sp>
      <p:sp>
        <p:nvSpPr>
          <p:cNvPr id="11" name="Rectangle 10"/>
          <p:cNvSpPr/>
          <p:nvPr/>
        </p:nvSpPr>
        <p:spPr>
          <a:xfrm>
            <a:off x="3124200" y="1257300"/>
            <a:ext cx="11973919" cy="738664"/>
          </a:xfrm>
          <a:prstGeom prst="rect">
            <a:avLst/>
          </a:prstGeom>
        </p:spPr>
        <p:txBody>
          <a:bodyPr wrap="non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 SGK tr.104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339988"/>
            <a:ext cx="5947012" cy="5947012"/>
          </a:xfrm>
          <a:prstGeom prst="rect">
            <a:avLst/>
          </a:prstGeom>
        </p:spPr>
      </p:pic>
      <p:sp>
        <p:nvSpPr>
          <p:cNvPr id="13" name="Cloud Callout 12"/>
          <p:cNvSpPr/>
          <p:nvPr/>
        </p:nvSpPr>
        <p:spPr>
          <a:xfrm>
            <a:off x="7467600" y="2400300"/>
            <a:ext cx="10287000" cy="5029200"/>
          </a:xfrm>
          <a:prstGeom prst="cloudCallout">
            <a:avLst>
              <a:gd name="adj1" fmla="val -48827"/>
              <a:gd name="adj2" fmla="val 47220"/>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fr-FR" sz="4200" dirty="0" err="1">
                <a:solidFill>
                  <a:schemeClr val="tx1"/>
                </a:solidFill>
                <a:latin typeface="Arial" panose="020B0604020202020204" pitchFamily="34" charset="0"/>
                <a:cs typeface="Arial" panose="020B0604020202020204" pitchFamily="34" charset="0"/>
              </a:rPr>
              <a:t>Vì</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sao</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phải</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lập</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kế</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hoạch</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trồng</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trọt</a:t>
            </a:r>
            <a:r>
              <a:rPr lang="fr-FR" sz="4200" dirty="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fr-FR" sz="4200" dirty="0" err="1">
                <a:solidFill>
                  <a:schemeClr val="tx1"/>
                </a:solidFill>
                <a:latin typeface="Arial" panose="020B0604020202020204" pitchFamily="34" charset="0"/>
                <a:cs typeface="Arial" panose="020B0604020202020204" pitchFamily="34" charset="0"/>
              </a:rPr>
              <a:t>Căn</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cứ</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vào</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đâu</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để</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lập</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kế</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hoạch</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trồng</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trọt</a:t>
            </a:r>
            <a:r>
              <a:rPr lang="fr-FR" sz="42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883425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barn(inVertical)">
                                      <p:cBhvr>
                                        <p:cTn id="17" dur="500"/>
                                        <p:tgtEl>
                                          <p:spTgt spid="1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3" name="Rectangle 2"/>
          <p:cNvSpPr/>
          <p:nvPr/>
        </p:nvSpPr>
        <p:spPr>
          <a:xfrm>
            <a:off x="2886266" y="522728"/>
            <a:ext cx="13411200" cy="901593"/>
          </a:xfrm>
          <a:prstGeom prst="rect">
            <a:avLst/>
          </a:prstGeom>
        </p:spPr>
        <p:txBody>
          <a:bodyPr wrap="square">
            <a:spAutoFit/>
          </a:bodyPr>
          <a:lstStyle/>
          <a:p>
            <a:pPr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 Sự cần thiết phải lập kế hoạch trồng trọt:</a:t>
            </a:r>
            <a:endParaRPr lang="en-US" sz="4000" b="1" dirty="0">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2886266" y="1925221"/>
            <a:ext cx="14068049"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3E4D1F"/>
                </a:solidFill>
                <a:cs typeface="Arial" panose="020B0604020202020204" pitchFamily="34" charset="0"/>
              </a:rPr>
              <a:t>Giúp người sản xuất chuẩn bị đầy đủ nguồn lực cần thiết cho trồng trọt. </a:t>
            </a:r>
            <a:endParaRPr lang="en-US" sz="3200" dirty="0">
              <a:solidFill>
                <a:srgbClr val="3E4D1F"/>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12" name="Rounded Rectangle 15">
            <a:extLst>
              <a:ext uri="{FF2B5EF4-FFF2-40B4-BE49-F238E27FC236}">
                <a16:creationId xmlns:a16="http://schemas.microsoft.com/office/drawing/2014/main" id="{03890214-A59A-4C42-80A3-4EBBC1D174AB}"/>
              </a:ext>
            </a:extLst>
          </p:cNvPr>
          <p:cNvSpPr/>
          <p:nvPr/>
        </p:nvSpPr>
        <p:spPr>
          <a:xfrm>
            <a:off x="2879339" y="7314046"/>
            <a:ext cx="3193473" cy="90013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200" dirty="0">
                <a:solidFill>
                  <a:srgbClr val="3E4D1F"/>
                </a:solidFill>
                <a:cs typeface="Arial" panose="020B0604020202020204" pitchFamily="34" charset="0"/>
              </a:rPr>
              <a:t>Cơ sở vật chất</a:t>
            </a:r>
            <a:endParaRPr lang="en-US" sz="3200" dirty="0">
              <a:solidFill>
                <a:srgbClr val="3E4D1F"/>
              </a:solidFill>
              <a:latin typeface="Arial" panose="020B0604020202020204" pitchFamily="34" charset="0"/>
              <a:cs typeface="Arial" panose="020B0604020202020204" pitchFamily="34" charset="0"/>
            </a:endParaRPr>
          </a:p>
        </p:txBody>
      </p:sp>
      <p:sp>
        <p:nvSpPr>
          <p:cNvPr id="13" name="Rounded Rectangle 15">
            <a:extLst>
              <a:ext uri="{FF2B5EF4-FFF2-40B4-BE49-F238E27FC236}">
                <a16:creationId xmlns:a16="http://schemas.microsoft.com/office/drawing/2014/main" id="{AC68685C-074F-4067-B824-B91A9D792653}"/>
              </a:ext>
            </a:extLst>
          </p:cNvPr>
          <p:cNvSpPr/>
          <p:nvPr/>
        </p:nvSpPr>
        <p:spPr>
          <a:xfrm>
            <a:off x="7563844" y="7314046"/>
            <a:ext cx="3339565" cy="90013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200" dirty="0">
                <a:solidFill>
                  <a:srgbClr val="3E4D1F"/>
                </a:solidFill>
                <a:cs typeface="Arial" panose="020B0604020202020204" pitchFamily="34" charset="0"/>
              </a:rPr>
              <a:t>Nguyên vật liệu</a:t>
            </a:r>
            <a:endParaRPr lang="en-US" sz="3200" dirty="0">
              <a:solidFill>
                <a:srgbClr val="3E4D1F"/>
              </a:solidFill>
              <a:latin typeface="Arial" panose="020B0604020202020204" pitchFamily="34" charset="0"/>
              <a:cs typeface="Arial" panose="020B0604020202020204" pitchFamily="34" charset="0"/>
            </a:endParaRPr>
          </a:p>
        </p:txBody>
      </p:sp>
      <p:sp>
        <p:nvSpPr>
          <p:cNvPr id="17" name="Rounded Rectangle 15">
            <a:extLst>
              <a:ext uri="{FF2B5EF4-FFF2-40B4-BE49-F238E27FC236}">
                <a16:creationId xmlns:a16="http://schemas.microsoft.com/office/drawing/2014/main" id="{3902ABF0-0E0D-4F6D-A4B9-BA56DD000D9D}"/>
              </a:ext>
            </a:extLst>
          </p:cNvPr>
          <p:cNvSpPr/>
          <p:nvPr/>
        </p:nvSpPr>
        <p:spPr>
          <a:xfrm>
            <a:off x="12394441" y="7314046"/>
            <a:ext cx="5414331" cy="90013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200" dirty="0">
                <a:solidFill>
                  <a:srgbClr val="3E4D1F"/>
                </a:solidFill>
                <a:cs typeface="Arial" panose="020B0604020202020204" pitchFamily="34" charset="0"/>
              </a:rPr>
              <a:t>Công cụ, máy móc, thiết bị</a:t>
            </a:r>
            <a:endParaRPr lang="en-US" sz="3200" dirty="0">
              <a:solidFill>
                <a:srgbClr val="3E4D1F"/>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9F6A10B-2C93-4D05-9108-E7FEAA6544CD}"/>
              </a:ext>
            </a:extLst>
          </p:cNvPr>
          <p:cNvPicPr>
            <a:picLocks noChangeAspect="1"/>
          </p:cNvPicPr>
          <p:nvPr/>
        </p:nvPicPr>
        <p:blipFill rotWithShape="1">
          <a:blip r:embed="rId3">
            <a:extLst>
              <a:ext uri="{28A0092B-C50C-407E-A947-70E740481C1C}">
                <a14:useLocalDpi xmlns:a14="http://schemas.microsoft.com/office/drawing/2010/main" val="0"/>
              </a:ext>
            </a:extLst>
          </a:blip>
          <a:srcRect l="40415" t="35184" r="40036" b="37738"/>
          <a:stretch/>
        </p:blipFill>
        <p:spPr>
          <a:xfrm>
            <a:off x="2514600" y="3456752"/>
            <a:ext cx="4329774" cy="3373496"/>
          </a:xfrm>
          <a:prstGeom prst="rect">
            <a:avLst/>
          </a:prstGeom>
        </p:spPr>
      </p:pic>
      <p:pic>
        <p:nvPicPr>
          <p:cNvPr id="24" name="Picture 23">
            <a:extLst>
              <a:ext uri="{FF2B5EF4-FFF2-40B4-BE49-F238E27FC236}">
                <a16:creationId xmlns:a16="http://schemas.microsoft.com/office/drawing/2014/main" id="{89298DAD-4FE6-421C-AD9B-EA3007462C2B}"/>
              </a:ext>
            </a:extLst>
          </p:cNvPr>
          <p:cNvPicPr>
            <a:picLocks noChangeAspect="1"/>
          </p:cNvPicPr>
          <p:nvPr/>
        </p:nvPicPr>
        <p:blipFill rotWithShape="1">
          <a:blip r:embed="rId4">
            <a:extLst>
              <a:ext uri="{28A0092B-C50C-407E-A947-70E740481C1C}">
                <a14:useLocalDpi xmlns:a14="http://schemas.microsoft.com/office/drawing/2010/main" val="0"/>
              </a:ext>
            </a:extLst>
          </a:blip>
          <a:srcRect l="40700" t="33601" r="41037" b="35184"/>
          <a:stretch/>
        </p:blipFill>
        <p:spPr>
          <a:xfrm>
            <a:off x="7677481" y="4010345"/>
            <a:ext cx="2933038" cy="2819903"/>
          </a:xfrm>
          <a:prstGeom prst="rect">
            <a:avLst/>
          </a:prstGeom>
        </p:spPr>
      </p:pic>
      <p:pic>
        <p:nvPicPr>
          <p:cNvPr id="26" name="Picture 25">
            <a:extLst>
              <a:ext uri="{FF2B5EF4-FFF2-40B4-BE49-F238E27FC236}">
                <a16:creationId xmlns:a16="http://schemas.microsoft.com/office/drawing/2014/main" id="{39F7FE17-D177-476F-B74D-6C89F0C025FC}"/>
              </a:ext>
            </a:extLst>
          </p:cNvPr>
          <p:cNvPicPr>
            <a:picLocks noChangeAspect="1"/>
          </p:cNvPicPr>
          <p:nvPr/>
        </p:nvPicPr>
        <p:blipFill rotWithShape="1">
          <a:blip r:embed="rId5">
            <a:extLst>
              <a:ext uri="{28A0092B-C50C-407E-A947-70E740481C1C}">
                <a14:useLocalDpi xmlns:a14="http://schemas.microsoft.com/office/drawing/2010/main" val="0"/>
              </a:ext>
            </a:extLst>
          </a:blip>
          <a:srcRect l="40778" t="41851" r="40985" b="42892"/>
          <a:stretch/>
        </p:blipFill>
        <p:spPr>
          <a:xfrm>
            <a:off x="12394441" y="4483894"/>
            <a:ext cx="4986034" cy="2346354"/>
          </a:xfrm>
          <a:prstGeom prst="rect">
            <a:avLst/>
          </a:prstGeom>
        </p:spPr>
      </p:pic>
    </p:spTree>
    <p:extLst>
      <p:ext uri="{BB962C8B-B14F-4D97-AF65-F5344CB8AC3E}">
        <p14:creationId xmlns:p14="http://schemas.microsoft.com/office/powerpoint/2010/main" val="78286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2" grpId="0" animBg="1"/>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3" name="Rectangle 2"/>
          <p:cNvSpPr/>
          <p:nvPr/>
        </p:nvSpPr>
        <p:spPr>
          <a:xfrm>
            <a:off x="2879339" y="555892"/>
            <a:ext cx="13411200" cy="90159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Sự cần thiết phải lập kế hoạch trồng trọt: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2886266" y="1885618"/>
            <a:ext cx="14068049" cy="11430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rPr>
              <a:t>Giúp người sản xuất chuẩn bị đầy đủ nguồn lực cần thiết cho trồng trọt. </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18" name="Rounded Rectangle 15">
            <a:extLst>
              <a:ext uri="{FF2B5EF4-FFF2-40B4-BE49-F238E27FC236}">
                <a16:creationId xmlns:a16="http://schemas.microsoft.com/office/drawing/2014/main" id="{7E6F676B-3FDC-4662-B5C5-D52C38D25901}"/>
              </a:ext>
            </a:extLst>
          </p:cNvPr>
          <p:cNvSpPr/>
          <p:nvPr/>
        </p:nvSpPr>
        <p:spPr>
          <a:xfrm>
            <a:off x="9517423" y="7406341"/>
            <a:ext cx="2133599" cy="90013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rPr>
              <a:t>Nhân lực</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19" name="Rounded Rectangle 15">
            <a:extLst>
              <a:ext uri="{FF2B5EF4-FFF2-40B4-BE49-F238E27FC236}">
                <a16:creationId xmlns:a16="http://schemas.microsoft.com/office/drawing/2014/main" id="{BCEE5176-3E30-4ECF-A5BE-E17809DFC306}"/>
              </a:ext>
            </a:extLst>
          </p:cNvPr>
          <p:cNvSpPr/>
          <p:nvPr/>
        </p:nvSpPr>
        <p:spPr>
          <a:xfrm>
            <a:off x="2935836" y="7406342"/>
            <a:ext cx="3574701" cy="90013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rPr>
              <a:t>Quy trình kĩ thuật</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sp>
        <p:nvSpPr>
          <p:cNvPr id="20" name="Rounded Rectangle 15">
            <a:extLst>
              <a:ext uri="{FF2B5EF4-FFF2-40B4-BE49-F238E27FC236}">
                <a16:creationId xmlns:a16="http://schemas.microsoft.com/office/drawing/2014/main" id="{F20EDC24-78F9-4385-B755-FD083D0C5397}"/>
              </a:ext>
            </a:extLst>
          </p:cNvPr>
          <p:cNvSpPr/>
          <p:nvPr/>
        </p:nvSpPr>
        <p:spPr>
          <a:xfrm>
            <a:off x="14756009" y="7406340"/>
            <a:ext cx="1910781" cy="900133"/>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rPr>
              <a:t>Kinh phí</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20EB62F7-A4B4-40C6-A991-BA3A97E98081}"/>
              </a:ext>
            </a:extLst>
          </p:cNvPr>
          <p:cNvPicPr>
            <a:picLocks noChangeAspect="1"/>
          </p:cNvPicPr>
          <p:nvPr/>
        </p:nvPicPr>
        <p:blipFill rotWithShape="1">
          <a:blip r:embed="rId3">
            <a:extLst>
              <a:ext uri="{28A0092B-C50C-407E-A947-70E740481C1C}">
                <a14:useLocalDpi xmlns:a14="http://schemas.microsoft.com/office/drawing/2010/main" val="0"/>
              </a:ext>
            </a:extLst>
          </a:blip>
          <a:srcRect l="40832" t="43542" r="41980" b="44074"/>
          <a:stretch/>
        </p:blipFill>
        <p:spPr>
          <a:xfrm>
            <a:off x="2018735" y="4540975"/>
            <a:ext cx="5654168" cy="2291562"/>
          </a:xfrm>
          <a:prstGeom prst="rect">
            <a:avLst/>
          </a:prstGeom>
        </p:spPr>
      </p:pic>
      <p:pic>
        <p:nvPicPr>
          <p:cNvPr id="9" name="Picture 8">
            <a:extLst>
              <a:ext uri="{FF2B5EF4-FFF2-40B4-BE49-F238E27FC236}">
                <a16:creationId xmlns:a16="http://schemas.microsoft.com/office/drawing/2014/main" id="{E4A60DD4-0285-4BDA-88F6-27ACB49EE6B2}"/>
              </a:ext>
            </a:extLst>
          </p:cNvPr>
          <p:cNvPicPr>
            <a:picLocks noChangeAspect="1"/>
          </p:cNvPicPr>
          <p:nvPr/>
        </p:nvPicPr>
        <p:blipFill rotWithShape="1">
          <a:blip r:embed="rId4">
            <a:extLst>
              <a:ext uri="{28A0092B-C50C-407E-A947-70E740481C1C}">
                <a14:useLocalDpi xmlns:a14="http://schemas.microsoft.com/office/drawing/2010/main" val="0"/>
              </a:ext>
            </a:extLst>
          </a:blip>
          <a:srcRect l="40415" t="37406" r="40832" b="38110"/>
          <a:stretch/>
        </p:blipFill>
        <p:spPr>
          <a:xfrm>
            <a:off x="8258168" y="3474069"/>
            <a:ext cx="4863429" cy="3571858"/>
          </a:xfrm>
          <a:prstGeom prst="rect">
            <a:avLst/>
          </a:prstGeom>
        </p:spPr>
      </p:pic>
      <p:pic>
        <p:nvPicPr>
          <p:cNvPr id="11" name="Picture 10">
            <a:extLst>
              <a:ext uri="{FF2B5EF4-FFF2-40B4-BE49-F238E27FC236}">
                <a16:creationId xmlns:a16="http://schemas.microsoft.com/office/drawing/2014/main" id="{7C232835-7390-4EA9-913B-4B95A1CA411C}"/>
              </a:ext>
            </a:extLst>
          </p:cNvPr>
          <p:cNvPicPr>
            <a:picLocks noChangeAspect="1"/>
          </p:cNvPicPr>
          <p:nvPr/>
        </p:nvPicPr>
        <p:blipFill rotWithShape="1">
          <a:blip r:embed="rId5">
            <a:extLst>
              <a:ext uri="{28A0092B-C50C-407E-A947-70E740481C1C}">
                <a14:useLocalDpi xmlns:a14="http://schemas.microsoft.com/office/drawing/2010/main" val="0"/>
              </a:ext>
            </a:extLst>
          </a:blip>
          <a:srcRect l="41955" t="33769" r="40415" b="33579"/>
          <a:stretch/>
        </p:blipFill>
        <p:spPr>
          <a:xfrm>
            <a:off x="14279063" y="4061490"/>
            <a:ext cx="2864675" cy="2984437"/>
          </a:xfrm>
          <a:prstGeom prst="rect">
            <a:avLst/>
          </a:prstGeom>
        </p:spPr>
      </p:pic>
    </p:spTree>
    <p:extLst>
      <p:ext uri="{BB962C8B-B14F-4D97-AF65-F5344CB8AC3E}">
        <p14:creationId xmlns:p14="http://schemas.microsoft.com/office/powerpoint/2010/main" val="268499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4881274" y="4266995"/>
            <a:ext cx="11786907" cy="2507747"/>
            <a:chOff x="0" y="0"/>
            <a:chExt cx="186375649" cy="39652719"/>
          </a:xfrm>
        </p:grpSpPr>
        <p:sp>
          <p:nvSpPr>
            <p:cNvPr id="5" name="Freeform 5"/>
            <p:cNvSpPr/>
            <p:nvPr/>
          </p:nvSpPr>
          <p:spPr>
            <a:xfrm>
              <a:off x="72390" y="72390"/>
              <a:ext cx="186230868" cy="39507938"/>
            </a:xfrm>
            <a:custGeom>
              <a:avLst/>
              <a:gdLst/>
              <a:ahLst/>
              <a:cxnLst/>
              <a:rect l="l" t="t" r="r" b="b"/>
              <a:pathLst>
                <a:path w="186230868" h="39507938">
                  <a:moveTo>
                    <a:pt x="0" y="0"/>
                  </a:moveTo>
                  <a:lnTo>
                    <a:pt x="186230868" y="0"/>
                  </a:lnTo>
                  <a:lnTo>
                    <a:pt x="186230868" y="39507938"/>
                  </a:lnTo>
                  <a:lnTo>
                    <a:pt x="0" y="39507938"/>
                  </a:lnTo>
                  <a:lnTo>
                    <a:pt x="0" y="0"/>
                  </a:lnTo>
                  <a:close/>
                </a:path>
              </a:pathLst>
            </a:custGeom>
            <a:solidFill>
              <a:srgbClr val="FCD5E5"/>
            </a:solidFill>
          </p:spPr>
        </p:sp>
        <p:sp>
          <p:nvSpPr>
            <p:cNvPr id="6" name="Freeform 6"/>
            <p:cNvSpPr/>
            <p:nvPr/>
          </p:nvSpPr>
          <p:spPr>
            <a:xfrm>
              <a:off x="0" y="0"/>
              <a:ext cx="186375650" cy="39652718"/>
            </a:xfrm>
            <a:custGeom>
              <a:avLst/>
              <a:gdLst/>
              <a:ahLst/>
              <a:cxnLst/>
              <a:rect l="l" t="t" r="r" b="b"/>
              <a:pathLst>
                <a:path w="186375650" h="39652718">
                  <a:moveTo>
                    <a:pt x="186230865" y="39507939"/>
                  </a:moveTo>
                  <a:lnTo>
                    <a:pt x="186375650" y="39507939"/>
                  </a:lnTo>
                  <a:lnTo>
                    <a:pt x="186375650" y="39652718"/>
                  </a:lnTo>
                  <a:lnTo>
                    <a:pt x="186230865" y="39652718"/>
                  </a:lnTo>
                  <a:lnTo>
                    <a:pt x="186230865" y="39507939"/>
                  </a:lnTo>
                  <a:close/>
                  <a:moveTo>
                    <a:pt x="0" y="144780"/>
                  </a:moveTo>
                  <a:lnTo>
                    <a:pt x="144780" y="144780"/>
                  </a:lnTo>
                  <a:lnTo>
                    <a:pt x="144780" y="39507939"/>
                  </a:lnTo>
                  <a:lnTo>
                    <a:pt x="0" y="39507939"/>
                  </a:lnTo>
                  <a:lnTo>
                    <a:pt x="0" y="144780"/>
                  </a:lnTo>
                  <a:close/>
                  <a:moveTo>
                    <a:pt x="0" y="39507939"/>
                  </a:moveTo>
                  <a:lnTo>
                    <a:pt x="144780" y="39507939"/>
                  </a:lnTo>
                  <a:lnTo>
                    <a:pt x="144780" y="39652718"/>
                  </a:lnTo>
                  <a:lnTo>
                    <a:pt x="0" y="39652718"/>
                  </a:lnTo>
                  <a:lnTo>
                    <a:pt x="0" y="39507939"/>
                  </a:lnTo>
                  <a:close/>
                  <a:moveTo>
                    <a:pt x="186230865" y="144780"/>
                  </a:moveTo>
                  <a:lnTo>
                    <a:pt x="186375650" y="144780"/>
                  </a:lnTo>
                  <a:lnTo>
                    <a:pt x="186375650" y="39507939"/>
                  </a:lnTo>
                  <a:lnTo>
                    <a:pt x="186230865" y="39507939"/>
                  </a:lnTo>
                  <a:lnTo>
                    <a:pt x="186230865" y="144780"/>
                  </a:lnTo>
                  <a:close/>
                  <a:moveTo>
                    <a:pt x="144780" y="39507939"/>
                  </a:moveTo>
                  <a:lnTo>
                    <a:pt x="186230865" y="39507939"/>
                  </a:lnTo>
                  <a:lnTo>
                    <a:pt x="186230865" y="39652718"/>
                  </a:lnTo>
                  <a:lnTo>
                    <a:pt x="144780" y="39652718"/>
                  </a:lnTo>
                  <a:lnTo>
                    <a:pt x="144780" y="3950793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000000"/>
            </a:solidFill>
          </p:spPr>
        </p:sp>
      </p:grpSp>
      <p:sp>
        <p:nvSpPr>
          <p:cNvPr id="3" name="Rectangle 2"/>
          <p:cNvSpPr/>
          <p:nvPr/>
        </p:nvSpPr>
        <p:spPr>
          <a:xfrm>
            <a:off x="3048000" y="342900"/>
            <a:ext cx="13411200" cy="901593"/>
          </a:xfrm>
          <a:prstGeom prst="rect">
            <a:avLst/>
          </a:prstGeom>
        </p:spPr>
        <p:txBody>
          <a:bodyPr wrap="square">
            <a:spAutoFit/>
          </a:bodyPr>
          <a:lstStyle/>
          <a:p>
            <a:pPr lvl="0" algn="just">
              <a:lnSpc>
                <a:spcPct val="150000"/>
              </a:lnSpc>
              <a:spcBef>
                <a:spcPts val="300"/>
              </a:spcBef>
              <a:spcAft>
                <a:spcPts val="300"/>
              </a:spcAft>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Căn cứ để lập kế hoạch trồng trọt: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ounded Rectangle 13"/>
          <p:cNvSpPr/>
          <p:nvPr/>
        </p:nvSpPr>
        <p:spPr>
          <a:xfrm>
            <a:off x="2971800" y="1526144"/>
            <a:ext cx="13862713" cy="1554788"/>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Mục tiêu trồng trọt: sản phẩm trồng trọt, năng suất, sản lượng, chất lượng, thời vụ. </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200" t="13200" r="14800" b="19600"/>
          <a:stretch/>
        </p:blipFill>
        <p:spPr>
          <a:xfrm>
            <a:off x="14644054" y="7226085"/>
            <a:ext cx="3643946" cy="3060915"/>
          </a:xfrm>
          <a:prstGeom prst="rect">
            <a:avLst/>
          </a:prstGeom>
        </p:spPr>
      </p:pic>
      <p:sp>
        <p:nvSpPr>
          <p:cNvPr id="21" name="Rounded Rectangle 13">
            <a:extLst>
              <a:ext uri="{FF2B5EF4-FFF2-40B4-BE49-F238E27FC236}">
                <a16:creationId xmlns:a16="http://schemas.microsoft.com/office/drawing/2014/main" id="{45B4750A-DA42-4BFB-8307-0568E1FC9BEA}"/>
              </a:ext>
            </a:extLst>
          </p:cNvPr>
          <p:cNvSpPr/>
          <p:nvPr/>
        </p:nvSpPr>
        <p:spPr>
          <a:xfrm>
            <a:off x="2971800" y="3586696"/>
            <a:ext cx="3886199" cy="80705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3E4D1F"/>
                </a:solidFill>
                <a:cs typeface="Arial" panose="020B0604020202020204" pitchFamily="34" charset="0"/>
              </a:rPr>
              <a:t>Nguồn lực sẵn có</a:t>
            </a:r>
            <a:r>
              <a:rPr lang="en-US" sz="3200" dirty="0">
                <a:solidFill>
                  <a:srgbClr val="3E4D1F"/>
                </a:solidFill>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3E4D1F"/>
              </a:solidFill>
              <a:effectLst/>
              <a:uLnTx/>
              <a:uFillTx/>
              <a:latin typeface="Arial" panose="020B0604020202020204" pitchFamily="34" charset="0"/>
              <a:cs typeface="Arial" panose="020B0604020202020204" pitchFamily="34" charset="0"/>
            </a:endParaRPr>
          </a:p>
        </p:txBody>
      </p:sp>
      <p:sp>
        <p:nvSpPr>
          <p:cNvPr id="22" name="Rounded Rectangle 15">
            <a:extLst>
              <a:ext uri="{FF2B5EF4-FFF2-40B4-BE49-F238E27FC236}">
                <a16:creationId xmlns:a16="http://schemas.microsoft.com/office/drawing/2014/main" id="{3391395E-3A6E-4ABE-B45E-48B59C249296}"/>
              </a:ext>
            </a:extLst>
          </p:cNvPr>
          <p:cNvSpPr/>
          <p:nvPr/>
        </p:nvSpPr>
        <p:spPr>
          <a:xfrm>
            <a:off x="2971800" y="4878752"/>
            <a:ext cx="9448800" cy="824937"/>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Cơ sở hạ tầng: đất canh tác, hệ thống tưới tiêu,...</a:t>
            </a:r>
            <a:endParaRPr lang="en-US" sz="3200" dirty="0">
              <a:solidFill>
                <a:srgbClr val="3E4D1F"/>
              </a:solidFill>
              <a:latin typeface="Arial" panose="020B0604020202020204" pitchFamily="34" charset="0"/>
              <a:cs typeface="Arial" panose="020B0604020202020204" pitchFamily="34" charset="0"/>
            </a:endParaRPr>
          </a:p>
        </p:txBody>
      </p:sp>
      <p:sp>
        <p:nvSpPr>
          <p:cNvPr id="23" name="Rounded Rectangle 15">
            <a:extLst>
              <a:ext uri="{FF2B5EF4-FFF2-40B4-BE49-F238E27FC236}">
                <a16:creationId xmlns:a16="http://schemas.microsoft.com/office/drawing/2014/main" id="{2861F895-A39A-4C3E-86C5-1DAA80A09EC5}"/>
              </a:ext>
            </a:extLst>
          </p:cNvPr>
          <p:cNvSpPr/>
          <p:nvPr/>
        </p:nvSpPr>
        <p:spPr>
          <a:xfrm>
            <a:off x="2971800" y="6195319"/>
            <a:ext cx="6705600" cy="824937"/>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Nguyên vật liệu: giống, phân bón,...</a:t>
            </a:r>
            <a:endParaRPr lang="en-US" sz="3200" dirty="0">
              <a:solidFill>
                <a:srgbClr val="3E4D1F"/>
              </a:solidFill>
              <a:latin typeface="Arial" panose="020B0604020202020204" pitchFamily="34" charset="0"/>
              <a:cs typeface="Arial" panose="020B0604020202020204" pitchFamily="34" charset="0"/>
            </a:endParaRPr>
          </a:p>
        </p:txBody>
      </p:sp>
      <p:sp>
        <p:nvSpPr>
          <p:cNvPr id="25" name="Rounded Rectangle 15">
            <a:extLst>
              <a:ext uri="{FF2B5EF4-FFF2-40B4-BE49-F238E27FC236}">
                <a16:creationId xmlns:a16="http://schemas.microsoft.com/office/drawing/2014/main" id="{336C5136-F999-4558-BD96-7318EC111180}"/>
              </a:ext>
            </a:extLst>
          </p:cNvPr>
          <p:cNvSpPr/>
          <p:nvPr/>
        </p:nvSpPr>
        <p:spPr>
          <a:xfrm>
            <a:off x="2971800" y="7511886"/>
            <a:ext cx="5638800" cy="824937"/>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Thiết bị và công cụ trồng trọt. </a:t>
            </a:r>
            <a:endParaRPr lang="en-US" sz="3200" dirty="0">
              <a:solidFill>
                <a:srgbClr val="3E4D1F"/>
              </a:solidFill>
              <a:latin typeface="Arial" panose="020B0604020202020204" pitchFamily="34" charset="0"/>
              <a:cs typeface="Arial" panose="020B0604020202020204" pitchFamily="34" charset="0"/>
            </a:endParaRPr>
          </a:p>
        </p:txBody>
      </p:sp>
      <p:sp>
        <p:nvSpPr>
          <p:cNvPr id="26" name="Rounded Rectangle 15">
            <a:extLst>
              <a:ext uri="{FF2B5EF4-FFF2-40B4-BE49-F238E27FC236}">
                <a16:creationId xmlns:a16="http://schemas.microsoft.com/office/drawing/2014/main" id="{393D9674-AAAF-4423-B674-98C9E69820A0}"/>
              </a:ext>
            </a:extLst>
          </p:cNvPr>
          <p:cNvSpPr/>
          <p:nvPr/>
        </p:nvSpPr>
        <p:spPr>
          <a:xfrm>
            <a:off x="2971800" y="8803466"/>
            <a:ext cx="2133600" cy="824937"/>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Nhân lực.</a:t>
            </a:r>
            <a:endParaRPr lang="en-US" sz="3200" dirty="0">
              <a:solidFill>
                <a:srgbClr val="3E4D1F"/>
              </a:solidFill>
              <a:latin typeface="Arial" panose="020B0604020202020204" pitchFamily="34" charset="0"/>
              <a:cs typeface="Arial" panose="020B0604020202020204" pitchFamily="34" charset="0"/>
            </a:endParaRPr>
          </a:p>
        </p:txBody>
      </p:sp>
      <p:sp>
        <p:nvSpPr>
          <p:cNvPr id="27" name="Rounded Rectangle 15">
            <a:extLst>
              <a:ext uri="{FF2B5EF4-FFF2-40B4-BE49-F238E27FC236}">
                <a16:creationId xmlns:a16="http://schemas.microsoft.com/office/drawing/2014/main" id="{480D02F0-5490-4B1E-9757-9C5ECE0735E7}"/>
              </a:ext>
            </a:extLst>
          </p:cNvPr>
          <p:cNvSpPr/>
          <p:nvPr/>
        </p:nvSpPr>
        <p:spPr>
          <a:xfrm>
            <a:off x="7543800" y="8803465"/>
            <a:ext cx="2133600" cy="824937"/>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200" dirty="0">
                <a:solidFill>
                  <a:srgbClr val="3E4D1F"/>
                </a:solidFill>
                <a:cs typeface="Arial" panose="020B0604020202020204" pitchFamily="34" charset="0"/>
              </a:rPr>
              <a:t>Kinh phí.</a:t>
            </a:r>
            <a:endParaRPr lang="en-US" sz="3200" dirty="0">
              <a:solidFill>
                <a:srgbClr val="3E4D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08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21" grpId="0" animBg="1"/>
      <p:bldP spid="22" grpId="0" animBg="1"/>
      <p:bldP spid="23"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1666</Words>
  <PresentationFormat>Custom</PresentationFormat>
  <Paragraphs>290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Wingdings</vt:lpstr>
      <vt:lpstr>Cambria Math</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2022-12-19T15:57:28Z</dcterms:modified>
  <dc:identifier>DAEswOIwa4E</dc:identifier>
</cp:coreProperties>
</file>