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01" r:id="rId2"/>
    <p:sldId id="500" r:id="rId3"/>
    <p:sldId id="461" r:id="rId4"/>
    <p:sldId id="502" r:id="rId5"/>
    <p:sldId id="499" r:id="rId6"/>
    <p:sldId id="484" r:id="rId7"/>
    <p:sldId id="495" r:id="rId8"/>
    <p:sldId id="503" r:id="rId9"/>
    <p:sldId id="504" r:id="rId10"/>
    <p:sldId id="505" r:id="rId11"/>
    <p:sldId id="506" r:id="rId12"/>
    <p:sldId id="507" r:id="rId13"/>
    <p:sldId id="508" r:id="rId14"/>
    <p:sldId id="261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>
      <p:cViewPr varScale="1">
        <p:scale>
          <a:sx n="94" d="100"/>
          <a:sy n="94" d="100"/>
        </p:scale>
        <p:origin x="589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647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15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7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40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microsoft.com/office/2007/relationships/hdphoto" Target="../media/hdphoto3.wdp"/><Relationship Id="rId5" Type="http://schemas.openxmlformats.org/officeDocument/2006/relationships/image" Target="../media/image53.png"/><Relationship Id="rId10" Type="http://schemas.openxmlformats.org/officeDocument/2006/relationships/image" Target="../media/image55.png"/><Relationship Id="rId4" Type="http://schemas.openxmlformats.org/officeDocument/2006/relationships/image" Target="../media/image51.sv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7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microsoft.com/office/2007/relationships/hdphoto" Target="../media/hdphoto2.wdp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5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54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9.sv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svg"/><Relationship Id="rId5" Type="http://schemas.openxmlformats.org/officeDocument/2006/relationships/image" Target="../media/image24.svg"/><Relationship Id="rId10" Type="http://schemas.openxmlformats.org/officeDocument/2006/relationships/image" Target="../media/image46.png"/><Relationship Id="rId4" Type="http://schemas.openxmlformats.org/officeDocument/2006/relationships/image" Target="../media/image23.png"/><Relationship Id="rId9" Type="http://schemas.openxmlformats.org/officeDocument/2006/relationships/image" Target="../media/image39.sv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67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3333FF"/>
                </a:solidFill>
                <a:latin typeface="More Sugar"/>
              </a:rPr>
              <a:t>BÀI 3: Đ</a:t>
            </a:r>
            <a:r>
              <a:rPr lang="vi-VN" sz="6600" b="1" dirty="0">
                <a:solidFill>
                  <a:srgbClr val="3333FF"/>
                </a:solidFill>
                <a:latin typeface="More Sugar"/>
              </a:rPr>
              <a:t>Ư</a:t>
            </a:r>
            <a:r>
              <a:rPr lang="en-US" sz="6600" b="1" dirty="0">
                <a:solidFill>
                  <a:srgbClr val="3333FF"/>
                </a:solidFill>
                <a:latin typeface="More Sugar"/>
              </a:rPr>
              <a:t>ỜNG TIỆM CẬN  CỦA ĐỒ THỊ HÀM SỐ (TIẾT 1)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327451" y="4556939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3CA79869-68AE-410B-9806-C41D6BB847E6}"/>
              </a:ext>
            </a:extLst>
          </p:cNvPr>
          <p:cNvSpPr/>
          <p:nvPr/>
        </p:nvSpPr>
        <p:spPr>
          <a:xfrm rot="-1135901">
            <a:off x="1380767" y="165536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3C302CAD-92DB-4E01-A046-3A909348195F}"/>
              </a:ext>
            </a:extLst>
          </p:cNvPr>
          <p:cNvSpPr/>
          <p:nvPr/>
        </p:nvSpPr>
        <p:spPr>
          <a:xfrm rot="813216">
            <a:off x="1403444" y="254128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7" name="Freeform 91">
            <a:extLst>
              <a:ext uri="{FF2B5EF4-FFF2-40B4-BE49-F238E27FC236}">
                <a16:creationId xmlns:a16="http://schemas.microsoft.com/office/drawing/2014/main" id="{721BB699-830B-40CF-B4B5-29F83D13D55C}"/>
              </a:ext>
            </a:extLst>
          </p:cNvPr>
          <p:cNvSpPr/>
          <p:nvPr/>
        </p:nvSpPr>
        <p:spPr>
          <a:xfrm>
            <a:off x="9860708" y="2459909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8" name="Freeform 112">
            <a:extLst>
              <a:ext uri="{FF2B5EF4-FFF2-40B4-BE49-F238E27FC236}">
                <a16:creationId xmlns:a16="http://schemas.microsoft.com/office/drawing/2014/main" id="{D41FF817-5CAC-4060-93CD-467A87EC2D77}"/>
              </a:ext>
            </a:extLst>
          </p:cNvPr>
          <p:cNvSpPr/>
          <p:nvPr/>
        </p:nvSpPr>
        <p:spPr>
          <a:xfrm rot="813216">
            <a:off x="9832373" y="320391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1644" y="860400"/>
                <a:ext cx="10813014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Tìm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  <a:br>
                  <a:rPr lang="en-US" sz="2800" dirty="0"/>
                </a:br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/>
                  <a:t>;		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=−∞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800"/>
                      <m:t>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Suy</a:t>
                </a:r>
                <a:r>
                  <a:rPr lang="en-US" sz="2800" dirty="0"/>
                  <a:t> ra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thẳng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=−∞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800"/>
                      <m:t>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Suy</a:t>
                </a:r>
                <a:r>
                  <a:rPr lang="en-US" sz="2800" dirty="0"/>
                  <a:t> ra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thẳng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44" y="860400"/>
                <a:ext cx="10813014" cy="5667009"/>
              </a:xfrm>
              <a:prstGeom prst="rect">
                <a:avLst/>
              </a:prstGeom>
              <a:blipFill>
                <a:blip r:embed="rId3"/>
                <a:stretch>
                  <a:fillRect l="-61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695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1644" y="860400"/>
                <a:ext cx="10813014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</a:t>
                </a:r>
                <a:r>
                  <a:rPr lang="en-US" sz="2600" dirty="0" err="1"/>
                  <a:t>Tập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định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6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Vì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nên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thẳng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đứng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44" y="860400"/>
                <a:ext cx="10813014" cy="5667009"/>
              </a:xfrm>
              <a:prstGeom prst="rect">
                <a:avLst/>
              </a:prstGeom>
              <a:blipFill>
                <a:blip r:embed="rId3"/>
                <a:stretch>
                  <a:fillRect l="-61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963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Đồ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thị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hàm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số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cùng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với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hai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tiệm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cận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đứng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và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của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nó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được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thể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hiện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trong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Hình</a:t>
                </a:r>
                <a:r>
                  <a:rPr lang="en-US" sz="2300" dirty="0"/>
                  <a:t> 3a.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Đồ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thị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hàm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số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cùng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với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tiệm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cận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đứng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của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nó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được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thể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hiện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trong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Hình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300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3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858B2EA0-1EE1-4E02-A30A-3CBA6FC2053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0600" y="3287232"/>
            <a:ext cx="6430800" cy="30927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9F13D4B-E3C5-4DDA-92DE-18ECD500C1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4959D92-BE09-4BB6-B23A-CC825E884F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66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52300"/>
            <a:ext cx="3861113" cy="884810"/>
            <a:chOff x="3307257" y="1048154"/>
            <a:chExt cx="3554135" cy="1071435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358416" y="1048154"/>
              <a:ext cx="3502976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1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214" y="884835"/>
                <a:ext cx="11581484" cy="588494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đứng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dirty="0"/>
                  <a:t>;		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∖{5}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đứng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∖{1}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đứng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14" y="884835"/>
                <a:ext cx="11581484" cy="5884940"/>
              </a:xfrm>
              <a:prstGeom prst="rect">
                <a:avLst/>
              </a:prstGeom>
              <a:blipFill>
                <a:blip r:embed="rId7"/>
                <a:stretch>
                  <a:fillRect l="-31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97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3.1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7040EA97-3D72-4392-8886-FD9131F933E6}"/>
              </a:ext>
            </a:extLst>
          </p:cNvPr>
          <p:cNvSpPr/>
          <p:nvPr/>
        </p:nvSpPr>
        <p:spPr>
          <a:xfrm rot="-1135901">
            <a:off x="4203164" y="121378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EB31A116-F1DC-439D-9DD5-9E4E76992532}"/>
              </a:ext>
            </a:extLst>
          </p:cNvPr>
          <p:cNvSpPr/>
          <p:nvPr/>
        </p:nvSpPr>
        <p:spPr>
          <a:xfrm rot="813216">
            <a:off x="4683339" y="142445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D573D893-4542-46AE-B2E7-E203E17E446B}"/>
              </a:ext>
            </a:extLst>
          </p:cNvPr>
          <p:cNvSpPr/>
          <p:nvPr/>
        </p:nvSpPr>
        <p:spPr>
          <a:xfrm rot="-1135901">
            <a:off x="7029559" y="47020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D32B92CB-2A76-476A-B592-8A1291CE12E3}"/>
              </a:ext>
            </a:extLst>
          </p:cNvPr>
          <p:cNvSpPr/>
          <p:nvPr/>
        </p:nvSpPr>
        <p:spPr>
          <a:xfrm rot="813216">
            <a:off x="7509734" y="491275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3B8C87C-0CF1-7FBE-2984-995B008AA1A2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A5A6EC-D1DC-442B-9023-2B4BF70DAC29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C68C379D-E937-47D4-9B41-F87EB955E011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30F1F6EB-48BF-489C-8BE1-D7447ADFD46E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78C42B45-2A6A-4809-B28F-748A4B47DB10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8BC5EDC3-31A1-468F-B72E-5D9181E91EBC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22D2B8A3-4FC4-4B99-A565-DB203FE0DA3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1C7DE487-0E7B-41F2-B40B-F52A4612F8AF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3ED988EF-6D9D-43E6-A7DD-7F6DE703D500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E7A8C642-38ED-4AEF-B04F-0AC7FD8457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ABC17A63-8D2E-4D14-AF32-08845AC39A14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BC36584E-9730-4857-8802-20BCD7DBFE8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26F321EA-FB29-4A3B-9C2F-397324852E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00BE6F6C-889B-44B1-A77D-3241202A7B0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F36F2F56-2543-481C-9052-EF57DFFDD41B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D90A7329-F8A0-4C90-BCCD-56BB845100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F6561C47-40ED-4335-858D-495EE1141177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83433D6C-8A2E-4D39-9EA8-8C9CBD9FC2DB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D46BA802-5746-4CCE-AB25-B7BF985E3184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C4FE7CF6-D4D3-4E9E-93C3-4008B8879B26}"/>
              </a:ext>
            </a:extLst>
          </p:cNvPr>
          <p:cNvSpPr txBox="1">
            <a:spLocks/>
          </p:cNvSpPr>
          <p:nvPr/>
        </p:nvSpPr>
        <p:spPr>
          <a:xfrm>
            <a:off x="4994618" y="2241150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ĐƯỜNG TIỆM CẬN ĐỨNG</a:t>
            </a:r>
            <a:endParaRPr lang="en-US" sz="36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54E0AF3C-35F1-4482-89D2-1E3B3A698E67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ĐƯỜNG TIỆM CẬN ĐỨNG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4" y="414604"/>
            <a:ext cx="11481752" cy="6171317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1451" y="6241724"/>
            <a:ext cx="12805460" cy="578107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3851" y="623066"/>
            <a:ext cx="8485764" cy="4058645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311" y="4736855"/>
            <a:ext cx="3299857" cy="1793922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015422" y="4491241"/>
            <a:ext cx="1199657" cy="2094680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644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969615" y="4440871"/>
            <a:ext cx="1188314" cy="2094680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054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9929" y="2354573"/>
            <a:ext cx="1505581" cy="4161153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44962">
            <a:off x="10326379" y="438612"/>
            <a:ext cx="577742" cy="548855"/>
          </a:xfrm>
          <a:custGeom>
            <a:avLst/>
            <a:gdLst/>
            <a:ahLst/>
            <a:cxnLst/>
            <a:rect l="l" t="t" r="r" b="b"/>
            <a:pathLst>
              <a:path w="866613" h="823283">
                <a:moveTo>
                  <a:pt x="0" y="0"/>
                </a:moveTo>
                <a:lnTo>
                  <a:pt x="866613" y="0"/>
                </a:lnTo>
                <a:lnTo>
                  <a:pt x="866613" y="823283"/>
                </a:lnTo>
                <a:lnTo>
                  <a:pt x="0" y="823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6EA292A-65F6-05D6-5637-EA2814344D2A}"/>
              </a:ext>
            </a:extLst>
          </p:cNvPr>
          <p:cNvSpPr/>
          <p:nvPr/>
        </p:nvSpPr>
        <p:spPr>
          <a:xfrm rot="553163">
            <a:off x="11381855" y="-293250"/>
            <a:ext cx="1006040" cy="1218794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20873D-5324-AF78-77B9-5311BAB0F593}"/>
              </a:ext>
            </a:extLst>
          </p:cNvPr>
          <p:cNvSpPr/>
          <p:nvPr/>
        </p:nvSpPr>
        <p:spPr>
          <a:xfrm rot="-720983">
            <a:off x="2496137" y="3498227"/>
            <a:ext cx="659881" cy="1301049"/>
          </a:xfrm>
          <a:custGeom>
            <a:avLst/>
            <a:gdLst/>
            <a:ahLst/>
            <a:cxnLst/>
            <a:rect l="l" t="t" r="r" b="b"/>
            <a:pathLst>
              <a:path w="1794567" h="3087917">
                <a:moveTo>
                  <a:pt x="0" y="0"/>
                </a:moveTo>
                <a:lnTo>
                  <a:pt x="1794567" y="0"/>
                </a:lnTo>
                <a:lnTo>
                  <a:pt x="1794567" y="3087917"/>
                </a:lnTo>
                <a:lnTo>
                  <a:pt x="0" y="3087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1A700222-7E4C-33EB-43E1-0B1EB4A55D8E}"/>
              </a:ext>
            </a:extLst>
          </p:cNvPr>
          <p:cNvSpPr txBox="1"/>
          <p:nvPr/>
        </p:nvSpPr>
        <p:spPr>
          <a:xfrm>
            <a:off x="2994572" y="1409550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3333FF"/>
                </a:solidFill>
                <a:latin typeface="More Sugar"/>
              </a:rPr>
              <a:t>HOẠT ĐỘNG KHỞI ĐỘNG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B08D67F-345D-34B0-AD74-4AC4CF6115DC}"/>
              </a:ext>
            </a:extLst>
          </p:cNvPr>
          <p:cNvSpPr/>
          <p:nvPr/>
        </p:nvSpPr>
        <p:spPr>
          <a:xfrm>
            <a:off x="8555" y="207422"/>
            <a:ext cx="1188314" cy="104817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1448CD7-103A-21C5-1FF0-7F25C85BEB25}"/>
              </a:ext>
            </a:extLst>
          </p:cNvPr>
          <p:cNvSpPr/>
          <p:nvPr/>
        </p:nvSpPr>
        <p:spPr>
          <a:xfrm flipH="1">
            <a:off x="9235643" y="5446623"/>
            <a:ext cx="896839" cy="1222837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805905"/>
                <a:ext cx="11430000" cy="5918451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/>
                  <a:t>Theo </a:t>
                </a:r>
                <a:r>
                  <a:rPr lang="en-US" sz="2600" dirty="0" err="1"/>
                  <a:t>thuyết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tương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hẹp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khối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lượng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600"/>
                          <m:t>kg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phụ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thuộc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tốc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di </a:t>
                </a:r>
                <a:r>
                  <a:rPr lang="en-US" sz="2600" dirty="0" err="1"/>
                  <a:t>chuyến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600" i="1"/>
                          <m:t> </m:t>
                        </m:r>
                        <m:r>
                          <m:rPr>
                            <m:nor/>
                          </m:rPr>
                          <a:rPr lang="en-US" sz="2600"/>
                          <m:t>km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hệ</a:t>
                </a:r>
                <a:r>
                  <a:rPr lang="en-US" sz="2600" dirty="0"/>
                  <a:t> </a:t>
                </a:r>
                <a:r>
                  <a:rPr lang="en-US" sz="2600" dirty="0" err="1"/>
                  <a:t>quy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chiếu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quán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theo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sz="2600" dirty="0"/>
                  <a:t>,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 </a:t>
                </a:r>
                <a:r>
                  <a:rPr lang="en-US" sz="2600" dirty="0" err="1"/>
                  <a:t>khối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lượng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nghỉ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hạt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=300000</m:t>
                    </m:r>
                    <m:r>
                      <m:rPr>
                        <m:nor/>
                      </m:rPr>
                      <a:rPr lang="en-US" sz="2600" i="1"/>
                      <m:t> </m:t>
                    </m:r>
                    <m:r>
                      <m:rPr>
                        <m:nor/>
                      </m:rPr>
                      <a:rPr lang="en-US" sz="2600"/>
                      <m:t>km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00" dirty="0"/>
                  <a:t> là: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 </a:t>
                </a:r>
                <a:r>
                  <a:rPr lang="en-US" sz="2600" dirty="0" err="1"/>
                  <a:t>tốc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ánh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sáng</a:t>
                </a:r>
                <a:r>
                  <a:rPr lang="en-US" sz="2600" dirty="0"/>
                  <a:t>.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hạt</a:t>
                </a:r>
                <a:r>
                  <a:rPr lang="en-US" sz="2600" dirty="0"/>
                  <a:t> di </a:t>
                </a:r>
                <a:r>
                  <a:rPr lang="en-US" sz="2600" dirty="0" err="1"/>
                  <a:t>chuyến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tốc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càng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gần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tốc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ánh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sáng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lượng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hạt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thay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thế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nào</a:t>
                </a:r>
                <a:r>
                  <a:rPr lang="en-US" sz="2600" dirty="0"/>
                  <a:t>? </a:t>
                </a:r>
                <a:r>
                  <a:rPr lang="en-US" sz="2600" dirty="0" err="1"/>
                  <a:t>Điều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này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thế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hiện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600" dirty="0"/>
                  <a:t> ở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thế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nào</a:t>
                </a:r>
                <a:r>
                  <a:rPr lang="en-US" sz="2600" dirty="0"/>
                  <a:t>?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05905"/>
                <a:ext cx="11430000" cy="5918451"/>
              </a:xfrm>
              <a:prstGeom prst="rect">
                <a:avLst/>
              </a:prstGeom>
              <a:blipFill>
                <a:blip r:embed="rId4"/>
                <a:stretch>
                  <a:fillRect l="-58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095AF19-9711-4E75-8AEF-A23CBA1E1F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0244" y="2021864"/>
            <a:ext cx="3726982" cy="32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805905"/>
                <a:ext cx="11430000" cy="5918451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Dựa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hạt</a:t>
                </a:r>
                <a:r>
                  <a:rPr lang="en-US" sz="2800" dirty="0"/>
                  <a:t> di </a:t>
                </a:r>
                <a:r>
                  <a:rPr lang="en-US" sz="2800" dirty="0" err="1"/>
                  <a:t>chuyến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tốc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càng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tốc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ánh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vô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cùng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điều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này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thế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diễn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sẽ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vô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cùng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Điều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này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thấy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rẳng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sẽ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tăng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vô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cùng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tốc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di </a:t>
                </a:r>
                <a:r>
                  <a:rPr lang="en-US" sz="2800" dirty="0" err="1"/>
                  <a:t>chuyến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tốc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ánh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sáng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05905"/>
                <a:ext cx="11430000" cy="5918451"/>
              </a:xfrm>
              <a:prstGeom prst="rect">
                <a:avLst/>
              </a:prstGeom>
              <a:blipFill>
                <a:blip r:embed="rId4"/>
                <a:stretch>
                  <a:fillRect l="-69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81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2039686" y="1601021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002060"/>
                </a:solidFill>
                <a:latin typeface="More Sugar"/>
              </a:rPr>
              <a:t>HÌNH THÀNH KIẾN THỨC MỚI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849885" y="4212300"/>
            <a:ext cx="2125449" cy="2058076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211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Hoạt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khám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phá</a:t>
                </a:r>
                <a:r>
                  <a:rPr lang="en-US" sz="2600" dirty="0"/>
                  <a:t> 1 </a:t>
                </a:r>
                <a:r>
                  <a:rPr lang="en-US" sz="2600" dirty="0" err="1"/>
                  <a:t>trang</a:t>
                </a:r>
                <a:r>
                  <a:rPr lang="en-US" sz="2600" dirty="0"/>
                  <a:t> 19 </a:t>
                </a:r>
                <a:r>
                  <a:rPr lang="en-US" sz="2600" dirty="0" err="1"/>
                  <a:t>Toán</a:t>
                </a:r>
                <a:r>
                  <a:rPr lang="en-US" sz="2600" dirty="0"/>
                  <a:t> 12 </a:t>
                </a:r>
                <a:r>
                  <a:rPr lang="en-US" sz="2600" dirty="0" err="1"/>
                  <a:t>Tập</a:t>
                </a:r>
                <a:r>
                  <a:rPr lang="en-US" sz="2600" dirty="0"/>
                  <a:t> 1: Cho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1.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br>
                  <a:rPr lang="en-US" sz="2600" dirty="0"/>
                </a:br>
                <a:r>
                  <a:rPr lang="en-US" sz="2600" dirty="0"/>
                  <a:t>a)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60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</a:t>
                </a:r>
                <a:r>
                  <a:rPr lang="en-US" sz="2600" dirty="0" err="1"/>
                  <a:t>Gọi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điếm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hoành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thẳng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</a:t>
                </a:r>
                <a:r>
                  <a:rPr lang="en-US" sz="2600" dirty="0"/>
                  <a:t> qua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vuông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góc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trục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Oy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cắt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thẳng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điếm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theo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xét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về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6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6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blipFill>
                <a:blip r:embed="rId11"/>
                <a:stretch>
                  <a:fillRect l="-53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6039FC0-CB91-4FAF-9ADC-8C274EF13A2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381" y="1626504"/>
            <a:ext cx="2451511" cy="312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=+∞;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=|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1|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 =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1|=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1)=0</m:t>
                    </m:r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 err="1"/>
                  <a:t>Nhận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MN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về</a:t>
                </a:r>
                <a:r>
                  <a:rPr lang="en-US" sz="2800" dirty="0"/>
                  <a:t> 0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blipFill>
                <a:blip r:embed="rId11"/>
                <a:stretch>
                  <a:fillRect l="-69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65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thẳng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gọi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duờng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đúng</a:t>
                </a:r>
                <a:r>
                  <a:rPr lang="en-US" sz="2600" dirty="0"/>
                  <a:t> (hay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cộn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đúng</a:t>
                </a:r>
                <a:r>
                  <a:rPr lang="en-US" sz="2600" dirty="0"/>
                  <a:t>)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nếu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ít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điều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kiện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thoả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mãn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)=+∞,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)=+∞,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∞,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2600"/>
                        <m:t>.</m:t>
                      </m:r>
                      <m:r>
                        <m:rPr>
                          <m:nor/>
                        </m:rPr>
                        <a:rPr lang="en-US" sz="2600" i="1"/>
                        <m:t> 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76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618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912</Words>
  <Application>Microsoft Office PowerPoint</Application>
  <PresentationFormat>Widescreen</PresentationFormat>
  <Paragraphs>118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2024-11-18T01:41:43Z</dcterms:modified>
</cp:coreProperties>
</file>