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9" r:id="rId3"/>
    <p:sldId id="349" r:id="rId4"/>
    <p:sldId id="345" r:id="rId5"/>
    <p:sldId id="350" r:id="rId6"/>
    <p:sldId id="342" r:id="rId7"/>
    <p:sldId id="351" r:id="rId8"/>
    <p:sldId id="279" r:id="rId9"/>
    <p:sldId id="346" r:id="rId10"/>
    <p:sldId id="352" r:id="rId11"/>
    <p:sldId id="353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72CF1-F3F5-49DD-8AD8-43D90316F37F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5F92D-20B2-463F-B50D-E06407245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3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5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6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4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9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4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8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6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2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1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7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4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64FF7E-9971-3305-6D35-00AB84B456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3672" r="9783" b="9565"/>
          <a:stretch/>
        </p:blipFill>
        <p:spPr>
          <a:xfrm>
            <a:off x="0" y="241853"/>
            <a:ext cx="12192000" cy="5814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695BE8-B84A-C319-7199-E4704DEEF312}"/>
              </a:ext>
            </a:extLst>
          </p:cNvPr>
          <p:cNvSpPr txBox="1"/>
          <p:nvPr/>
        </p:nvSpPr>
        <p:spPr>
          <a:xfrm>
            <a:off x="1046920" y="2459504"/>
            <a:ext cx="99258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Tuần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2 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5: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số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trong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phạm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vi 1000 000</a:t>
            </a:r>
          </a:p>
          <a:p>
            <a:pPr algn="ctr"/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(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tiếp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theo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–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tiết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820019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37EF8A-8402-4A09-95B4-A5B5D1914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23" y="2368635"/>
            <a:ext cx="11767277" cy="43694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F38417-DF37-4591-95E5-8621BEED12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63"/>
          <a:stretch/>
        </p:blipFill>
        <p:spPr>
          <a:xfrm>
            <a:off x="1179048" y="924287"/>
            <a:ext cx="10258626" cy="13078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B5601B-C1FF-4A74-8F7B-15DE131947DC}"/>
              </a:ext>
            </a:extLst>
          </p:cNvPr>
          <p:cNvSpPr txBox="1"/>
          <p:nvPr/>
        </p:nvSpPr>
        <p:spPr>
          <a:xfrm>
            <a:off x="3392883" y="87150"/>
            <a:ext cx="583095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3. </a:t>
            </a:r>
            <a:r>
              <a:rPr lang="en-US" sz="36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Nói</a:t>
            </a:r>
            <a:r>
              <a:rPr lang="en-US" sz="3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3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mẫu</a:t>
            </a:r>
            <a:endParaRPr lang="vi-VN" sz="3600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9D3EDE20-3F75-4EC3-B754-9440AD7D4520}"/>
              </a:ext>
            </a:extLst>
          </p:cNvPr>
          <p:cNvSpPr/>
          <p:nvPr/>
        </p:nvSpPr>
        <p:spPr>
          <a:xfrm>
            <a:off x="54786" y="87150"/>
            <a:ext cx="2248524" cy="781243"/>
          </a:xfrm>
          <a:prstGeom prst="doubleWav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Đố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bạn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6536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0A0885-392B-4B46-BF2F-1B2A9C860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469"/>
            <a:ext cx="12192000" cy="5231567"/>
          </a:xfrm>
          <a:prstGeom prst="rect">
            <a:avLst/>
          </a:prstGeom>
        </p:spPr>
      </p:pic>
      <p:sp>
        <p:nvSpPr>
          <p:cNvPr id="7" name="Double Wave 6">
            <a:extLst>
              <a:ext uri="{FF2B5EF4-FFF2-40B4-BE49-F238E27FC236}">
                <a16:creationId xmlns:a16="http://schemas.microsoft.com/office/drawing/2014/main" id="{63AD5D20-52F5-49E9-9D92-0D62988349CA}"/>
              </a:ext>
            </a:extLst>
          </p:cNvPr>
          <p:cNvSpPr/>
          <p:nvPr/>
        </p:nvSpPr>
        <p:spPr>
          <a:xfrm>
            <a:off x="54786" y="87150"/>
            <a:ext cx="2248524" cy="781243"/>
          </a:xfrm>
          <a:prstGeom prst="doubleWav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Đố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bạn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23699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007CB7-1726-63B3-4E47-89037625B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7746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45511E-7F7E-0148-0DF7-9298AA058478}"/>
              </a:ext>
            </a:extLst>
          </p:cNvPr>
          <p:cNvSpPr txBox="1"/>
          <p:nvPr/>
        </p:nvSpPr>
        <p:spPr>
          <a:xfrm>
            <a:off x="2409481" y="3025693"/>
            <a:ext cx="7569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qua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này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140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7365C8-9704-7269-0F24-DCE988577E76}"/>
              </a:ext>
            </a:extLst>
          </p:cNvPr>
          <p:cNvSpPr txBox="1"/>
          <p:nvPr/>
        </p:nvSpPr>
        <p:spPr>
          <a:xfrm>
            <a:off x="1093304" y="2637182"/>
            <a:ext cx="10065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0070C0"/>
                </a:solidFill>
                <a:latin typeface="UTM Avo" panose="02040603050506020204" pitchFamily="18" charset="0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1037852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boneca palito escola | Школьные проекты ...">
            <a:extLst>
              <a:ext uri="{FF2B5EF4-FFF2-40B4-BE49-F238E27FC236}">
                <a16:creationId xmlns:a16="http://schemas.microsoft.com/office/drawing/2014/main" id="{636D8545-0D6C-8912-EA2D-BAEAD28D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2" y="-1"/>
            <a:ext cx="11430376" cy="598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636C40-956C-3593-BDC6-E728A23C4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7096" y="3333415"/>
            <a:ext cx="8560903" cy="217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E050F9-0F3A-48B1-B61F-C4A521F6ED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19215" r="6925" b="51370"/>
          <a:stretch/>
        </p:blipFill>
        <p:spPr>
          <a:xfrm>
            <a:off x="0" y="2385391"/>
            <a:ext cx="12192000" cy="3657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C731DDE-77F1-4E6C-85C0-E7191E47B019}"/>
              </a:ext>
            </a:extLst>
          </p:cNvPr>
          <p:cNvSpPr txBox="1"/>
          <p:nvPr/>
        </p:nvSpPr>
        <p:spPr>
          <a:xfrm>
            <a:off x="245164" y="361763"/>
            <a:ext cx="11701671" cy="15746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Quan </a:t>
            </a:r>
            <a:r>
              <a:rPr lang="en-US" sz="34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sát</a:t>
            </a:r>
            <a:r>
              <a:rPr lang="en-US" sz="3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cho</a:t>
            </a:r>
            <a:r>
              <a:rPr lang="en-US" sz="3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biết</a:t>
            </a:r>
            <a:r>
              <a:rPr lang="en-US" sz="3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: </a:t>
            </a:r>
            <a:r>
              <a:rPr lang="en-US" sz="3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3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dưới</a:t>
            </a:r>
            <a:r>
              <a:rPr lang="en-US" sz="3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đây</a:t>
            </a:r>
            <a:r>
              <a:rPr lang="en-US" sz="3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sz="3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tất</a:t>
            </a:r>
            <a:r>
              <a:rPr lang="en-US" sz="3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cả</a:t>
            </a:r>
            <a:r>
              <a:rPr lang="en-US" sz="3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bao </a:t>
            </a:r>
            <a:r>
              <a:rPr lang="en-US" sz="3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nhiêu</a:t>
            </a:r>
            <a:r>
              <a:rPr lang="en-US" sz="3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ô </a:t>
            </a:r>
            <a:r>
              <a:rPr lang="en-US" sz="3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vuông</a:t>
            </a:r>
            <a:r>
              <a:rPr lang="en-US" sz="3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? </a:t>
            </a:r>
            <a:r>
              <a:rPr lang="en-US" sz="3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sz="3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đọc</a:t>
            </a:r>
            <a:r>
              <a:rPr lang="en-US" sz="3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biểu</a:t>
            </a:r>
            <a:r>
              <a:rPr lang="en-US" sz="3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thị</a:t>
            </a:r>
            <a:r>
              <a:rPr lang="en-US" sz="3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ô </a:t>
            </a:r>
            <a:r>
              <a:rPr lang="en-US" sz="3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vuông</a:t>
            </a:r>
            <a:r>
              <a:rPr lang="en-US" sz="3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đó</a:t>
            </a:r>
            <a:r>
              <a:rPr lang="en-US" sz="3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.</a:t>
            </a:r>
            <a:endParaRPr lang="vi-VN" sz="3400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874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94479B-885A-4E07-BBC9-843F50110C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1" t="23188" r="10844" b="37198"/>
          <a:stretch/>
        </p:blipFill>
        <p:spPr>
          <a:xfrm>
            <a:off x="490329" y="834886"/>
            <a:ext cx="11304104" cy="510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7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D5703C-EA66-46EB-A977-969DF7326C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3" t="60997" r="31967" b="19161"/>
          <a:stretch/>
        </p:blipFill>
        <p:spPr>
          <a:xfrm>
            <a:off x="1296969" y="2395304"/>
            <a:ext cx="7331073" cy="2067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E1CAC7-349C-43B3-9C52-15CA9EB003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1" t="78937" r="31968" b="5466"/>
          <a:stretch/>
        </p:blipFill>
        <p:spPr>
          <a:xfrm>
            <a:off x="7221729" y="4377917"/>
            <a:ext cx="1406313" cy="15768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637570-86D3-48D5-9B14-9EF344158D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2" t="78937" r="75527" b="5466"/>
          <a:stretch/>
        </p:blipFill>
        <p:spPr>
          <a:xfrm>
            <a:off x="4922857" y="4376574"/>
            <a:ext cx="1364974" cy="1576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34F1A4-F333-4E65-B627-24723689B1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8" t="78937" r="66290" b="5466"/>
          <a:stretch/>
        </p:blipFill>
        <p:spPr>
          <a:xfrm>
            <a:off x="2567464" y="4378763"/>
            <a:ext cx="1364974" cy="1576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7567ED-62DD-4023-AE76-02EAD959D1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8" t="78937" r="56970" b="5466"/>
          <a:stretch/>
        </p:blipFill>
        <p:spPr>
          <a:xfrm>
            <a:off x="3849759" y="4376573"/>
            <a:ext cx="1364974" cy="15768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B6A1FF-ED67-4EA2-AB05-5F5B73B21C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2" t="78937" r="40906" b="5466"/>
          <a:stretch/>
        </p:blipFill>
        <p:spPr>
          <a:xfrm>
            <a:off x="6220142" y="4375283"/>
            <a:ext cx="1192693" cy="15768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D31CB9-AA9A-40AD-AAFA-24F6CB31F740}"/>
              </a:ext>
            </a:extLst>
          </p:cNvPr>
          <p:cNvSpPr txBox="1"/>
          <p:nvPr/>
        </p:nvSpPr>
        <p:spPr>
          <a:xfrm>
            <a:off x="-1" y="482217"/>
            <a:ext cx="12192000" cy="11822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Điền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trong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123 145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vào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thích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hợp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cho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biết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123 145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bao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nhiêu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trăm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nghìn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chục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nghìn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nghìn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trăm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chục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đơn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vị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?</a:t>
            </a:r>
            <a:endParaRPr lang="vi-VN" sz="25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050E24-B9EF-4E11-8D6C-7F837632D8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2" t="78937" r="75527" b="5466"/>
          <a:stretch/>
        </p:blipFill>
        <p:spPr>
          <a:xfrm>
            <a:off x="1296969" y="4392907"/>
            <a:ext cx="1364974" cy="15768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0FAE31-1826-488F-82DE-74A1413C06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9" t="60870" r="12023" b="4155"/>
          <a:stretch/>
        </p:blipFill>
        <p:spPr>
          <a:xfrm>
            <a:off x="989044" y="2393464"/>
            <a:ext cx="10213911" cy="361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5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50A6D5-E771-2042-A31D-2FC10E84BD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95"/>
          <a:stretch/>
        </p:blipFill>
        <p:spPr>
          <a:xfrm>
            <a:off x="0" y="818796"/>
            <a:ext cx="11118574" cy="522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23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B57D8F-132E-43CF-AE0E-C1270D255E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4" r="14890"/>
          <a:stretch/>
        </p:blipFill>
        <p:spPr>
          <a:xfrm>
            <a:off x="0" y="840603"/>
            <a:ext cx="12192000" cy="60173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AA4DD7-800E-49DF-92DB-669733DDE78B}"/>
              </a:ext>
            </a:extLst>
          </p:cNvPr>
          <p:cNvSpPr txBox="1"/>
          <p:nvPr/>
        </p:nvSpPr>
        <p:spPr>
          <a:xfrm>
            <a:off x="604458" y="45904"/>
            <a:ext cx="11209856" cy="7487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Làm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việc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cá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đổi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vở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để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kiểm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tra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kết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quả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!</a:t>
            </a:r>
            <a:endParaRPr lang="vi-VN" sz="32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807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" y="-993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C1289C6-F761-44B5-8298-27A4CDA4A827}"/>
              </a:ext>
            </a:extLst>
          </p:cNvPr>
          <p:cNvGrpSpPr/>
          <p:nvPr/>
        </p:nvGrpSpPr>
        <p:grpSpPr>
          <a:xfrm>
            <a:off x="4081671" y="4105127"/>
            <a:ext cx="3441912" cy="2808874"/>
            <a:chOff x="8604068" y="6331731"/>
            <a:chExt cx="3235139" cy="23599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D56B953-A29A-A422-E7F0-2658C48DEF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97"/>
            <a:stretch/>
          </p:blipFill>
          <p:spPr>
            <a:xfrm>
              <a:off x="8604068" y="6331731"/>
              <a:ext cx="3235139" cy="195959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A6C96C-657E-C59A-DBDD-5287042A38A1}"/>
                </a:ext>
              </a:extLst>
            </p:cNvPr>
            <p:cNvSpPr txBox="1"/>
            <p:nvPr/>
          </p:nvSpPr>
          <p:spPr>
            <a:xfrm>
              <a:off x="8715082" y="8289186"/>
              <a:ext cx="3013109" cy="40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</p:grpSp>
      <p:sp>
        <p:nvSpPr>
          <p:cNvPr id="6" name="文本框 34">
            <a:extLst>
              <a:ext uri="{FF2B5EF4-FFF2-40B4-BE49-F238E27FC236}">
                <a16:creationId xmlns:a16="http://schemas.microsoft.com/office/drawing/2014/main" id="{17D9EAE0-523D-A951-8F47-ED71FFD84B7C}"/>
              </a:ext>
            </a:extLst>
          </p:cNvPr>
          <p:cNvSpPr txBox="1"/>
          <p:nvPr/>
        </p:nvSpPr>
        <p:spPr>
          <a:xfrm flipH="1">
            <a:off x="397564" y="3150007"/>
            <a:ext cx="4612287" cy="1055608"/>
          </a:xfrm>
          <a:prstGeom prst="wedgeRoundRectCallout">
            <a:avLst>
              <a:gd name="adj1" fmla="val -37746"/>
              <a:gd name="adj2" fmla="val 15056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- </a:t>
            </a:r>
            <a:r>
              <a:rPr lang="en-US" alt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Bốn</a:t>
            </a:r>
            <a:r>
              <a:rPr lang="en-US" altLang="en-US" sz="2800" dirty="0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mươi</a:t>
            </a:r>
            <a:r>
              <a:rPr lang="en-US" altLang="en-US" sz="2800" dirty="0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tám</a:t>
            </a:r>
            <a:r>
              <a:rPr lang="en-US" altLang="en-US" sz="2800" dirty="0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nghìn</a:t>
            </a:r>
            <a:r>
              <a:rPr lang="en-US" altLang="en-US" sz="2800" dirty="0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, </a:t>
            </a:r>
            <a:r>
              <a:rPr lang="en-US" alt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bốn</a:t>
            </a:r>
            <a:r>
              <a:rPr lang="en-US" altLang="en-US" sz="2800" dirty="0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trăm</a:t>
            </a:r>
            <a:r>
              <a:rPr lang="en-US" altLang="en-US" sz="2800" dirty="0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năm</a:t>
            </a:r>
            <a:r>
              <a:rPr lang="en-US" altLang="en-US" sz="2800" dirty="0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mươi</a:t>
            </a:r>
            <a:r>
              <a:rPr lang="en-US" altLang="en-US" sz="2800" dirty="0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sáu</a:t>
            </a:r>
            <a:r>
              <a:rPr lang="en-US" altLang="en-US" sz="2800" dirty="0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.</a:t>
            </a: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思源黑体 CN"/>
              <a:cs typeface="Calibri" panose="020F0502020204030204" pitchFamily="34" charset="0"/>
            </a:endParaRPr>
          </a:p>
        </p:txBody>
      </p:sp>
      <p:sp>
        <p:nvSpPr>
          <p:cNvPr id="7" name="文本框 34">
            <a:extLst>
              <a:ext uri="{FF2B5EF4-FFF2-40B4-BE49-F238E27FC236}">
                <a16:creationId xmlns:a16="http://schemas.microsoft.com/office/drawing/2014/main" id="{124A1A1A-138A-69E7-C620-D9FBEB44F653}"/>
              </a:ext>
            </a:extLst>
          </p:cNvPr>
          <p:cNvSpPr txBox="1"/>
          <p:nvPr/>
        </p:nvSpPr>
        <p:spPr>
          <a:xfrm>
            <a:off x="6380243" y="3213199"/>
            <a:ext cx="3638401" cy="578882"/>
          </a:xfrm>
          <a:prstGeom prst="wedgeRoundRectCallout">
            <a:avLst>
              <a:gd name="adj1" fmla="val -38313"/>
              <a:gd name="adj2" fmla="val 21678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- ...............................</a:t>
            </a: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思源黑体 CN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5E7B16-51D6-4E31-E58B-0744F83AB670}"/>
              </a:ext>
            </a:extLst>
          </p:cNvPr>
          <p:cNvSpPr txBox="1"/>
          <p:nvPr/>
        </p:nvSpPr>
        <p:spPr>
          <a:xfrm>
            <a:off x="2822713" y="141493"/>
            <a:ext cx="583095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6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Làm</a:t>
            </a:r>
            <a:r>
              <a:rPr lang="en-US" sz="3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việc</a:t>
            </a:r>
            <a:r>
              <a:rPr lang="en-US" sz="3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nhóm</a:t>
            </a:r>
            <a:r>
              <a:rPr lang="en-US" sz="3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đôi</a:t>
            </a:r>
            <a:endParaRPr lang="vi-VN" sz="3600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E46067-6FAD-4C66-8E38-3D13FFC7E14E}"/>
              </a:ext>
            </a:extLst>
          </p:cNvPr>
          <p:cNvSpPr/>
          <p:nvPr/>
        </p:nvSpPr>
        <p:spPr>
          <a:xfrm>
            <a:off x="60780" y="1029214"/>
            <a:ext cx="11589706" cy="647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2a.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Đọc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nối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tiếp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sau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47C8E8-2C74-4C09-9ADA-B315A563B302}"/>
              </a:ext>
            </a:extLst>
          </p:cNvPr>
          <p:cNvSpPr/>
          <p:nvPr/>
        </p:nvSpPr>
        <p:spPr>
          <a:xfrm>
            <a:off x="1561308" y="1726170"/>
            <a:ext cx="2087232" cy="80935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anose="020B0503020202020204" pitchFamily="34" charset="0"/>
              </a:rPr>
              <a:t>48 456</a:t>
            </a:r>
            <a:endParaRPr lang="vi-VN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E5C6E28-46E9-489E-AD81-DEB52DDDB74E}"/>
              </a:ext>
            </a:extLst>
          </p:cNvPr>
          <p:cNvSpPr/>
          <p:nvPr/>
        </p:nvSpPr>
        <p:spPr>
          <a:xfrm>
            <a:off x="3923215" y="1726170"/>
            <a:ext cx="2087232" cy="80935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anose="020B0503020202020204" pitchFamily="34" charset="0"/>
              </a:rPr>
              <a:t>809 824</a:t>
            </a:r>
            <a:endParaRPr lang="vi-VN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9E8345-AAC0-46E6-8BE4-AFF7E84F5615}"/>
              </a:ext>
            </a:extLst>
          </p:cNvPr>
          <p:cNvSpPr/>
          <p:nvPr/>
        </p:nvSpPr>
        <p:spPr>
          <a:xfrm>
            <a:off x="6285122" y="1726170"/>
            <a:ext cx="2087232" cy="80935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anose="020B0503020202020204" pitchFamily="34" charset="0"/>
              </a:rPr>
              <a:t>315 211</a:t>
            </a:r>
            <a:endParaRPr lang="vi-VN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1ABFBB5-E9D2-46ED-822A-F54849262380}"/>
              </a:ext>
            </a:extLst>
          </p:cNvPr>
          <p:cNvSpPr/>
          <p:nvPr/>
        </p:nvSpPr>
        <p:spPr>
          <a:xfrm>
            <a:off x="8647029" y="1680103"/>
            <a:ext cx="2087232" cy="80935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anose="020B0503020202020204" pitchFamily="34" charset="0"/>
              </a:rPr>
              <a:t>673 105</a:t>
            </a:r>
            <a:endParaRPr lang="vi-VN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090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C1289C6-F761-44B5-8298-27A4CDA4A827}"/>
              </a:ext>
            </a:extLst>
          </p:cNvPr>
          <p:cNvGrpSpPr/>
          <p:nvPr/>
        </p:nvGrpSpPr>
        <p:grpSpPr>
          <a:xfrm>
            <a:off x="7745895" y="4382332"/>
            <a:ext cx="3441912" cy="2808874"/>
            <a:chOff x="8604068" y="6331731"/>
            <a:chExt cx="3235139" cy="23599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D56B953-A29A-A422-E7F0-2658C48DEF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97"/>
            <a:stretch/>
          </p:blipFill>
          <p:spPr>
            <a:xfrm>
              <a:off x="8604068" y="6331731"/>
              <a:ext cx="3235139" cy="195959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A6C96C-657E-C59A-DBDD-5287042A38A1}"/>
                </a:ext>
              </a:extLst>
            </p:cNvPr>
            <p:cNvSpPr txBox="1"/>
            <p:nvPr/>
          </p:nvSpPr>
          <p:spPr>
            <a:xfrm>
              <a:off x="8715082" y="8289186"/>
              <a:ext cx="3013109" cy="40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</p:grpSp>
      <p:sp>
        <p:nvSpPr>
          <p:cNvPr id="6" name="文本框 34">
            <a:extLst>
              <a:ext uri="{FF2B5EF4-FFF2-40B4-BE49-F238E27FC236}">
                <a16:creationId xmlns:a16="http://schemas.microsoft.com/office/drawing/2014/main" id="{17D9EAE0-523D-A951-8F47-ED71FFD84B7C}"/>
              </a:ext>
            </a:extLst>
          </p:cNvPr>
          <p:cNvSpPr txBox="1"/>
          <p:nvPr/>
        </p:nvSpPr>
        <p:spPr>
          <a:xfrm flipH="1">
            <a:off x="6728701" y="1571607"/>
            <a:ext cx="5120010" cy="1055608"/>
          </a:xfrm>
          <a:prstGeom prst="wedgeRoundRectCallout">
            <a:avLst>
              <a:gd name="adj1" fmla="val 15018"/>
              <a:gd name="adj2" fmla="val 29367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- </a:t>
            </a:r>
            <a:r>
              <a:rPr lang="en-US" alt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Tám</a:t>
            </a:r>
            <a:r>
              <a:rPr lang="en-US" alt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mươi</a:t>
            </a:r>
            <a:r>
              <a:rPr lang="en-US" alt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bảy</a:t>
            </a:r>
            <a:r>
              <a:rPr lang="en-US" alt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nghìn</a:t>
            </a:r>
            <a:r>
              <a:rPr lang="en-US" alt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sáu</a:t>
            </a:r>
            <a:r>
              <a:rPr lang="en-US" alt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trăm</a:t>
            </a:r>
            <a:r>
              <a:rPr lang="en-US" alt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linh</a:t>
            </a:r>
            <a:r>
              <a:rPr lang="en-US" alt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viết</a:t>
            </a:r>
            <a:r>
              <a:rPr lang="en-US" alt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thế</a:t>
            </a:r>
            <a:r>
              <a:rPr lang="en-US" alt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文本框 34">
            <a:extLst>
              <a:ext uri="{FF2B5EF4-FFF2-40B4-BE49-F238E27FC236}">
                <a16:creationId xmlns:a16="http://schemas.microsoft.com/office/drawing/2014/main" id="{124A1A1A-138A-69E7-C620-D9FBEB44F653}"/>
              </a:ext>
            </a:extLst>
          </p:cNvPr>
          <p:cNvSpPr txBox="1"/>
          <p:nvPr/>
        </p:nvSpPr>
        <p:spPr>
          <a:xfrm>
            <a:off x="10041493" y="3115794"/>
            <a:ext cx="2160104" cy="1055608"/>
          </a:xfrm>
          <a:prstGeom prst="wedgeRoundRectCallout">
            <a:avLst>
              <a:gd name="adj1" fmla="val -43907"/>
              <a:gd name="adj2" fmla="val 146114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- </a:t>
            </a:r>
            <a:r>
              <a:rPr lang="en-US" alt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Tớ</a:t>
            </a:r>
            <a:r>
              <a:rPr lang="en-US" altLang="en-US" sz="2800" dirty="0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viết</a:t>
            </a:r>
            <a:r>
              <a:rPr lang="en-US" altLang="en-US" sz="2800" dirty="0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là</a:t>
            </a:r>
            <a:r>
              <a:rPr lang="en-US" altLang="en-US" sz="2800" dirty="0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: 87 601</a:t>
            </a: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思源黑体 CN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B190E3-2FD8-4AB1-A877-FDDC67EED047}"/>
              </a:ext>
            </a:extLst>
          </p:cNvPr>
          <p:cNvSpPr/>
          <p:nvPr/>
        </p:nvSpPr>
        <p:spPr>
          <a:xfrm>
            <a:off x="99391" y="207369"/>
            <a:ext cx="117811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2b.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Một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đọc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một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cho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sau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đó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đổi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lại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lần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lượt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đến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hết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kiểm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tra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kết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quả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8A352B-D56E-4C2A-806C-504972672CA8}"/>
              </a:ext>
            </a:extLst>
          </p:cNvPr>
          <p:cNvSpPr/>
          <p:nvPr/>
        </p:nvSpPr>
        <p:spPr>
          <a:xfrm>
            <a:off x="99391" y="1820791"/>
            <a:ext cx="6940446" cy="364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Tám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mươi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bảy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nghìn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sáu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trăm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linh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</a:p>
          <a:p>
            <a:pPr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Chín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nghìn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trăm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ba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mươi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tư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</a:p>
          <a:p>
            <a:pPr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- Hai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mươi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nghìn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năm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trăm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mươi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lăm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</a:p>
          <a:p>
            <a:pPr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Bốn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trăm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mười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tám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nghìn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ba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trăm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linh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bốn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</a:p>
          <a:p>
            <a:pPr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Năm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trăm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mươi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bảy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nghìn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sáu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trăm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bốn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mươi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mốt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650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9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260</Words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Univers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2023-08-27T06:50:35Z</dcterms:created>
  <dcterms:modified xsi:type="dcterms:W3CDTF">2023-09-11T07:29:03Z</dcterms:modified>
</cp:coreProperties>
</file>