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51" r:id="rId3"/>
    <p:sldId id="302" r:id="rId4"/>
    <p:sldId id="292" r:id="rId5"/>
    <p:sldId id="360" r:id="rId6"/>
    <p:sldId id="334" r:id="rId7"/>
    <p:sldId id="333" r:id="rId8"/>
    <p:sldId id="381" r:id="rId9"/>
    <p:sldId id="382" r:id="rId10"/>
    <p:sldId id="383" r:id="rId11"/>
    <p:sldId id="384" r:id="rId12"/>
    <p:sldId id="336" r:id="rId13"/>
    <p:sldId id="361" r:id="rId14"/>
    <p:sldId id="385" r:id="rId15"/>
    <p:sldId id="386" r:id="rId16"/>
    <p:sldId id="387" r:id="rId17"/>
    <p:sldId id="393" r:id="rId18"/>
    <p:sldId id="378" r:id="rId19"/>
    <p:sldId id="394" r:id="rId20"/>
    <p:sldId id="315" r:id="rId21"/>
    <p:sldId id="380" r:id="rId22"/>
    <p:sldId id="331" r:id="rId23"/>
    <p:sldId id="397" r:id="rId24"/>
    <p:sldId id="392" r:id="rId25"/>
    <p:sldId id="343" r:id="rId2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4657"/>
  </p:normalViewPr>
  <p:slideViewPr>
    <p:cSldViewPr snapToGrid="0">
      <p:cViewPr varScale="1">
        <p:scale>
          <a:sx n="60" d="100"/>
          <a:sy n="60" d="100"/>
        </p:scale>
        <p:origin x="1124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3BE59-5839-4008-8789-40457224A1CF}" type="datetimeFigureOut">
              <a:rPr lang="en-US"/>
              <a:pPr>
                <a:defRPr/>
              </a:pPr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A331D6-FFF7-4869-8D85-3C6ECA60F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DE7B2E-FA4A-45F8-9E4A-EFE047C3FFD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7AD3D9-DA16-D79F-B669-BD6079D5BF08}"/>
              </a:ext>
            </a:extLst>
          </p:cNvPr>
          <p:cNvSpPr txBox="1"/>
          <p:nvPr userDrawn="1"/>
        </p:nvSpPr>
        <p:spPr>
          <a:xfrm>
            <a:off x="165100" y="44450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Unit 1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35E600-73CF-C9CC-54A3-4A372681712D}"/>
              </a:ext>
            </a:extLst>
          </p:cNvPr>
          <p:cNvSpPr txBox="1"/>
          <p:nvPr userDrawn="1"/>
        </p:nvSpPr>
        <p:spPr>
          <a:xfrm>
            <a:off x="10393363" y="12700"/>
            <a:ext cx="182245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Lesson 1b - Grammar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65100" y="44450"/>
            <a:ext cx="671513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Unit 1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393363" y="12700"/>
            <a:ext cx="182245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Lesson 1b - Grammar </a:t>
            </a:r>
            <a:r>
              <a:rPr lang="en-US" sz="14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1" r:id="rId3"/>
    <p:sldLayoutId id="2147483652" r:id="rId4"/>
    <p:sldLayoutId id="214748365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Box 4"/>
          <p:cNvSpPr txBox="1">
            <a:spLocks noChangeArrowheads="1"/>
          </p:cNvSpPr>
          <p:nvPr/>
        </p:nvSpPr>
        <p:spPr bwMode="auto">
          <a:xfrm>
            <a:off x="5172075" y="2236220"/>
            <a:ext cx="634365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1: My World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1b: Grammar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16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3075" y="3238500"/>
            <a:ext cx="10858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0" name="Group 8"/>
          <p:cNvGrpSpPr>
            <a:grpSpLocks/>
          </p:cNvGrpSpPr>
          <p:nvPr/>
        </p:nvGrpSpPr>
        <p:grpSpPr bwMode="auto">
          <a:xfrm>
            <a:off x="0" y="425450"/>
            <a:ext cx="2552700" cy="949325"/>
            <a:chOff x="112" y="363"/>
            <a:chExt cx="1878" cy="686"/>
          </a:xfrm>
        </p:grpSpPr>
        <p:pic>
          <p:nvPicPr>
            <p:cNvPr id="17412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2" y="383"/>
              <a:ext cx="1878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3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" y="363"/>
              <a:ext cx="684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2771775" y="393700"/>
            <a:ext cx="9167813" cy="6045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600" b="1" dirty="0">
                <a:latin typeface="Calibri" pitchFamily="34" charset="0"/>
              </a:rPr>
              <a:t>3rd person singular</a:t>
            </a:r>
            <a:br>
              <a:rPr lang="en-US" sz="2600" b="1" dirty="0">
                <a:latin typeface="Calibri" pitchFamily="34" charset="0"/>
              </a:rPr>
            </a:br>
            <a:r>
              <a:rPr lang="en-US" sz="2600" dirty="0">
                <a:latin typeface="Calibri" pitchFamily="34" charset="0"/>
              </a:rPr>
              <a:t>• We form the third person singular (</a:t>
            </a:r>
            <a:r>
              <a:rPr lang="en-US" sz="2600" i="1" dirty="0">
                <a:latin typeface="Calibri" pitchFamily="34" charset="0"/>
              </a:rPr>
              <a:t>he/ she/ it</a:t>
            </a:r>
            <a:r>
              <a:rPr lang="en-US" sz="2600" dirty="0">
                <a:latin typeface="Calibri" pitchFamily="34" charset="0"/>
              </a:rPr>
              <a:t>) by adding </a:t>
            </a:r>
            <a:r>
              <a:rPr lang="en-US" sz="2600" b="1" i="1" dirty="0">
                <a:latin typeface="Calibri" pitchFamily="34" charset="0"/>
              </a:rPr>
              <a:t>-s </a:t>
            </a:r>
            <a:r>
              <a:rPr lang="en-US" sz="2600" dirty="0">
                <a:latin typeface="Calibri" pitchFamily="34" charset="0"/>
              </a:rPr>
              <a:t>to the end of most verbs.</a:t>
            </a:r>
            <a:br>
              <a:rPr lang="en-US" sz="2600" dirty="0"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play – she play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s</a:t>
            </a:r>
            <a:b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2600" dirty="0">
                <a:latin typeface="Calibri" pitchFamily="34" charset="0"/>
              </a:rPr>
              <a:t>• verbs ending in </a:t>
            </a:r>
            <a:r>
              <a:rPr lang="en-US" sz="2600" b="1" i="1" dirty="0">
                <a:latin typeface="Calibri" pitchFamily="34" charset="0"/>
              </a:rPr>
              <a:t>-s</a:t>
            </a:r>
            <a:r>
              <a:rPr lang="en-US" sz="2600" dirty="0">
                <a:latin typeface="Calibri" pitchFamily="34" charset="0"/>
              </a:rPr>
              <a:t>, </a:t>
            </a:r>
            <a:r>
              <a:rPr lang="en-US" sz="2600" b="1" i="1" dirty="0">
                <a:latin typeface="Calibri" pitchFamily="34" charset="0"/>
              </a:rPr>
              <a:t>-</a:t>
            </a:r>
            <a:r>
              <a:rPr lang="en-US" sz="2600" b="1" i="1" dirty="0" err="1">
                <a:latin typeface="Calibri" pitchFamily="34" charset="0"/>
              </a:rPr>
              <a:t>sh</a:t>
            </a:r>
            <a:r>
              <a:rPr lang="en-US" sz="2600" dirty="0">
                <a:latin typeface="Calibri" pitchFamily="34" charset="0"/>
              </a:rPr>
              <a:t>, </a:t>
            </a:r>
            <a:r>
              <a:rPr lang="en-US" sz="2600" b="1" i="1" dirty="0">
                <a:latin typeface="Calibri" pitchFamily="34" charset="0"/>
              </a:rPr>
              <a:t>-</a:t>
            </a:r>
            <a:r>
              <a:rPr lang="en-US" sz="2600" b="1" i="1" dirty="0" err="1">
                <a:latin typeface="Calibri" pitchFamily="34" charset="0"/>
              </a:rPr>
              <a:t>ch</a:t>
            </a:r>
            <a:r>
              <a:rPr lang="en-US" sz="2600" dirty="0">
                <a:latin typeface="Calibri" pitchFamily="34" charset="0"/>
              </a:rPr>
              <a:t>, </a:t>
            </a:r>
            <a:r>
              <a:rPr lang="en-US" sz="2600" b="1" i="1" dirty="0">
                <a:latin typeface="Calibri" pitchFamily="34" charset="0"/>
              </a:rPr>
              <a:t>-x </a:t>
            </a:r>
            <a:r>
              <a:rPr lang="en-US" sz="2600" dirty="0">
                <a:latin typeface="Calibri" pitchFamily="34" charset="0"/>
              </a:rPr>
              <a:t>or </a:t>
            </a:r>
            <a:r>
              <a:rPr lang="en-US" sz="2600" b="1" i="1" dirty="0">
                <a:latin typeface="Calibri" pitchFamily="34" charset="0"/>
              </a:rPr>
              <a:t>-o</a:t>
            </a:r>
            <a:r>
              <a:rPr lang="en-US" sz="2600" dirty="0">
                <a:latin typeface="Calibri" pitchFamily="34" charset="0"/>
              </a:rPr>
              <a:t>: add </a:t>
            </a:r>
            <a:r>
              <a:rPr lang="en-US" sz="2600" b="1" i="1" dirty="0">
                <a:latin typeface="Calibri" pitchFamily="34" charset="0"/>
              </a:rPr>
              <a:t>-es</a:t>
            </a:r>
            <a:br>
              <a:rPr lang="en-US" sz="2600" b="1" i="1" dirty="0"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kiss – he kiss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es</a:t>
            </a: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,</a:t>
            </a:r>
            <a:br>
              <a:rPr lang="en-US" sz="26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wash – he wash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es</a:t>
            </a: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,</a:t>
            </a:r>
            <a:br>
              <a:rPr lang="en-US" sz="26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watch – she watch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es</a:t>
            </a: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,</a:t>
            </a:r>
            <a:br>
              <a:rPr lang="en-US" sz="26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mix – she mix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es</a:t>
            </a: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,</a:t>
            </a:r>
            <a:br>
              <a:rPr lang="en-US" sz="26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go – she go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es</a:t>
            </a:r>
            <a:b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2600" dirty="0">
                <a:latin typeface="Calibri" pitchFamily="34" charset="0"/>
              </a:rPr>
              <a:t>• verbs ending in a </a:t>
            </a:r>
            <a:r>
              <a:rPr lang="en-US" sz="2600" b="1" dirty="0">
                <a:latin typeface="Calibri" pitchFamily="34" charset="0"/>
              </a:rPr>
              <a:t>consonant </a:t>
            </a:r>
            <a:r>
              <a:rPr lang="en-US" sz="2600" dirty="0">
                <a:latin typeface="Calibri" pitchFamily="34" charset="0"/>
              </a:rPr>
              <a:t>+ </a:t>
            </a:r>
            <a:r>
              <a:rPr lang="en-US" sz="2600" b="1" i="1" dirty="0">
                <a:latin typeface="Calibri" pitchFamily="34" charset="0"/>
              </a:rPr>
              <a:t>-y</a:t>
            </a:r>
            <a:r>
              <a:rPr lang="en-US" sz="2600" dirty="0">
                <a:latin typeface="Calibri" pitchFamily="34" charset="0"/>
              </a:rPr>
              <a:t>: drop the </a:t>
            </a:r>
            <a:r>
              <a:rPr lang="en-US" sz="2600" b="1" i="1" dirty="0">
                <a:latin typeface="Calibri" pitchFamily="34" charset="0"/>
              </a:rPr>
              <a:t>-y </a:t>
            </a:r>
            <a:r>
              <a:rPr lang="en-US" sz="2600" dirty="0">
                <a:latin typeface="Calibri" pitchFamily="34" charset="0"/>
              </a:rPr>
              <a:t>and take </a:t>
            </a:r>
            <a:r>
              <a:rPr lang="en-US" sz="2600" b="1" i="1" dirty="0">
                <a:latin typeface="Calibri" pitchFamily="34" charset="0"/>
              </a:rPr>
              <a:t>-</a:t>
            </a:r>
            <a:r>
              <a:rPr lang="en-US" sz="2600" b="1" i="1" dirty="0" err="1">
                <a:latin typeface="Calibri" pitchFamily="34" charset="0"/>
              </a:rPr>
              <a:t>ies</a:t>
            </a:r>
            <a:br>
              <a:rPr lang="en-US" sz="2600" b="1" i="1" dirty="0"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study – she stud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ies</a:t>
            </a: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,</a:t>
            </a:r>
            <a:br>
              <a:rPr lang="en-US" sz="26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try – she tr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ies</a:t>
            </a:r>
            <a:br>
              <a:rPr lang="en-US" sz="2600" b="1" dirty="0">
                <a:latin typeface="Calibri" pitchFamily="34" charset="0"/>
              </a:rPr>
            </a:br>
            <a:r>
              <a:rPr lang="en-US" sz="2600" dirty="0">
                <a:latin typeface="Calibri" pitchFamily="34" charset="0"/>
              </a:rPr>
              <a:t>• verbs ending in a </a:t>
            </a:r>
            <a:r>
              <a:rPr lang="en-US" sz="2600" b="1" dirty="0">
                <a:latin typeface="Calibri" pitchFamily="34" charset="0"/>
              </a:rPr>
              <a:t>vowel </a:t>
            </a:r>
            <a:r>
              <a:rPr lang="en-US" sz="2600" dirty="0">
                <a:latin typeface="Calibri" pitchFamily="34" charset="0"/>
              </a:rPr>
              <a:t>+ </a:t>
            </a:r>
            <a:r>
              <a:rPr lang="en-US" sz="2600" b="1" i="1" dirty="0">
                <a:latin typeface="Calibri" pitchFamily="34" charset="0"/>
              </a:rPr>
              <a:t>-y</a:t>
            </a:r>
            <a:r>
              <a:rPr lang="en-US" sz="2600" dirty="0">
                <a:latin typeface="Calibri" pitchFamily="34" charset="0"/>
              </a:rPr>
              <a:t>: take </a:t>
            </a:r>
            <a:r>
              <a:rPr lang="en-US" sz="2600" b="1" i="1" dirty="0">
                <a:latin typeface="Calibri" pitchFamily="34" charset="0"/>
              </a:rPr>
              <a:t>-s</a:t>
            </a:r>
            <a:br>
              <a:rPr lang="en-US" sz="2600" b="1" i="1" dirty="0">
                <a:latin typeface="Calibri" pitchFamily="34" charset="0"/>
              </a:rPr>
            </a:br>
            <a:r>
              <a:rPr lang="en-US" sz="2600" dirty="0">
                <a:solidFill>
                  <a:schemeClr val="hlink"/>
                </a:solidFill>
                <a:latin typeface="Calibri" pitchFamily="34" charset="0"/>
              </a:rPr>
              <a:t>I play – she play</a:t>
            </a:r>
            <a:r>
              <a:rPr lang="en-US" sz="2600" b="1" dirty="0">
                <a:solidFill>
                  <a:schemeClr val="hlink"/>
                </a:solidFill>
                <a:latin typeface="Calibri" pitchFamily="34" charset="0"/>
              </a:rPr>
              <a:t>s</a:t>
            </a:r>
            <a:endParaRPr lang="en-US" sz="2600" dirty="0">
              <a:solidFill>
                <a:schemeClr val="hlink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ChangeArrowheads="1"/>
          </p:cNvSpPr>
          <p:nvPr/>
        </p:nvSpPr>
        <p:spPr bwMode="auto">
          <a:xfrm>
            <a:off x="2246313" y="1611432"/>
            <a:ext cx="7985841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br>
              <a:rPr lang="en-US" b="1" dirty="0"/>
            </a:br>
            <a:r>
              <a:rPr lang="en-US" sz="3200" dirty="0">
                <a:latin typeface="Calibri" pitchFamily="34" charset="0"/>
              </a:rPr>
              <a:t>• </a:t>
            </a:r>
            <a:r>
              <a:rPr lang="en-US" sz="3200" b="1" dirty="0">
                <a:latin typeface="Calibri" pitchFamily="34" charset="0"/>
              </a:rPr>
              <a:t>/s/ </a:t>
            </a:r>
            <a:r>
              <a:rPr lang="en-US" sz="3200" dirty="0">
                <a:latin typeface="Calibri" pitchFamily="34" charset="0"/>
              </a:rPr>
              <a:t>after unvoiced sounds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cooks /</a:t>
            </a:r>
            <a:r>
              <a:rPr lang="en-US" sz="3200" dirty="0" err="1">
                <a:solidFill>
                  <a:schemeClr val="hlink"/>
                </a:solidFill>
                <a:latin typeface="Calibri" pitchFamily="34" charset="0"/>
              </a:rPr>
              <a:t>kʊks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/</a:t>
            </a:r>
            <a:br>
              <a:rPr lang="en-US" sz="32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• </a:t>
            </a:r>
            <a:r>
              <a:rPr lang="en-US" sz="3200" b="1" dirty="0">
                <a:latin typeface="Calibri" pitchFamily="34" charset="0"/>
              </a:rPr>
              <a:t>/z/ </a:t>
            </a:r>
            <a:r>
              <a:rPr lang="en-US" sz="3200" dirty="0">
                <a:latin typeface="Calibri" pitchFamily="34" charset="0"/>
              </a:rPr>
              <a:t>after voiced sounds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reads /</a:t>
            </a:r>
            <a:r>
              <a:rPr lang="en-US" sz="3200" dirty="0" err="1">
                <a:solidFill>
                  <a:schemeClr val="hlink"/>
                </a:solidFill>
                <a:latin typeface="Calibri" pitchFamily="34" charset="0"/>
              </a:rPr>
              <a:t>riːdz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/</a:t>
            </a:r>
            <a:br>
              <a:rPr lang="en-US" sz="32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• </a:t>
            </a:r>
            <a:r>
              <a:rPr lang="en-US" sz="3200" b="1" dirty="0">
                <a:latin typeface="Calibri" pitchFamily="34" charset="0"/>
              </a:rPr>
              <a:t>/</a:t>
            </a:r>
            <a:r>
              <a:rPr lang="en-US" sz="3200" b="1" dirty="0" err="1">
                <a:latin typeface="Calibri" pitchFamily="34" charset="0"/>
              </a:rPr>
              <a:t>iz</a:t>
            </a:r>
            <a:r>
              <a:rPr lang="en-US" sz="3200" b="1" dirty="0">
                <a:latin typeface="Calibri" pitchFamily="34" charset="0"/>
              </a:rPr>
              <a:t>/ </a:t>
            </a:r>
            <a:r>
              <a:rPr lang="en-US" sz="3200" dirty="0">
                <a:latin typeface="Calibri" pitchFamily="34" charset="0"/>
              </a:rPr>
              <a:t>after sounds like </a:t>
            </a:r>
            <a:r>
              <a:rPr lang="en-US" sz="3200" b="1" dirty="0">
                <a:latin typeface="Calibri" pitchFamily="34" charset="0"/>
              </a:rPr>
              <a:t>/s/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b="1" dirty="0">
                <a:latin typeface="Calibri" pitchFamily="34" charset="0"/>
              </a:rPr>
              <a:t>/ʃ/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b="1" dirty="0">
                <a:latin typeface="Calibri" pitchFamily="34" charset="0"/>
              </a:rPr>
              <a:t>/</a:t>
            </a:r>
            <a:r>
              <a:rPr lang="en-US" sz="3200" b="1" dirty="0" err="1">
                <a:latin typeface="Calibri" pitchFamily="34" charset="0"/>
              </a:rPr>
              <a:t>tʃ</a:t>
            </a:r>
            <a:r>
              <a:rPr lang="en-US" sz="3200" b="1" dirty="0">
                <a:latin typeface="Calibri" pitchFamily="34" charset="0"/>
              </a:rPr>
              <a:t>/,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b="1" dirty="0">
                <a:latin typeface="Calibri" pitchFamily="34" charset="0"/>
              </a:rPr>
              <a:t>/</a:t>
            </a:r>
            <a:r>
              <a:rPr lang="en-US" sz="3200" b="1" dirty="0" err="1">
                <a:latin typeface="+mj-lt"/>
              </a:rPr>
              <a:t>dʒ</a:t>
            </a:r>
            <a:r>
              <a:rPr lang="en-US" sz="3200" b="1" dirty="0"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or </a:t>
            </a:r>
            <a:r>
              <a:rPr lang="en-US" sz="3200" b="1" dirty="0">
                <a:latin typeface="Calibri" pitchFamily="34" charset="0"/>
              </a:rPr>
              <a:t>/z/</a:t>
            </a:r>
            <a:br>
              <a:rPr lang="en-US" sz="3200" b="1" dirty="0">
                <a:latin typeface="Calibri" pitchFamily="34" charset="0"/>
              </a:rPr>
            </a:b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watches /</a:t>
            </a:r>
            <a:r>
              <a:rPr lang="en-US" sz="3200" dirty="0" err="1">
                <a:solidFill>
                  <a:schemeClr val="hlink"/>
                </a:solidFill>
                <a:latin typeface="Calibri" pitchFamily="34" charset="0"/>
              </a:rPr>
              <a:t>wɒtʃiz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/ </a:t>
            </a:r>
          </a:p>
        </p:txBody>
      </p:sp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679450" y="665163"/>
            <a:ext cx="268605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Pronunciation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282" y="425003"/>
            <a:ext cx="8934718" cy="595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4673925" y="3649081"/>
            <a:ext cx="24717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itchFamily="34" charset="0"/>
              </a:rPr>
              <a:t>Practice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433388"/>
            <a:ext cx="9526587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9"/>
          <p:cNvSpPr>
            <a:spLocks noChangeArrowheads="1"/>
          </p:cNvSpPr>
          <p:nvPr/>
        </p:nvSpPr>
        <p:spPr bwMode="auto">
          <a:xfrm>
            <a:off x="1139825" y="1273364"/>
            <a:ext cx="417614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+mj-lt"/>
              </a:rPr>
              <a:t>1 </a:t>
            </a:r>
            <a:r>
              <a:rPr lang="en-US" sz="3200">
                <a:latin typeface="+mj-lt"/>
              </a:rPr>
              <a:t>miss 	__________</a:t>
            </a:r>
            <a:br>
              <a:rPr lang="en-US" sz="3200">
                <a:latin typeface="+mj-lt"/>
              </a:rPr>
            </a:br>
            <a:r>
              <a:rPr lang="en-US" sz="3200" b="1">
                <a:latin typeface="+mj-lt"/>
              </a:rPr>
              <a:t>2 </a:t>
            </a:r>
            <a:r>
              <a:rPr lang="en-US" sz="3200">
                <a:latin typeface="+mj-lt"/>
              </a:rPr>
              <a:t>do		__________</a:t>
            </a:r>
            <a:br>
              <a:rPr lang="en-US" sz="3200">
                <a:latin typeface="+mj-lt"/>
              </a:rPr>
            </a:br>
            <a:r>
              <a:rPr lang="en-US" sz="3200" b="1">
                <a:latin typeface="+mj-lt"/>
              </a:rPr>
              <a:t>3 </a:t>
            </a:r>
            <a:r>
              <a:rPr lang="en-US" sz="3200">
                <a:latin typeface="+mj-lt"/>
              </a:rPr>
              <a:t>cry 		__________</a:t>
            </a:r>
            <a:br>
              <a:rPr lang="en-US" sz="3200">
                <a:latin typeface="+mj-lt"/>
              </a:rPr>
            </a:br>
            <a:r>
              <a:rPr lang="en-US" sz="3200" b="1">
                <a:latin typeface="+mj-lt"/>
              </a:rPr>
              <a:t>4 </a:t>
            </a:r>
            <a:r>
              <a:rPr lang="en-US" sz="3200">
                <a:latin typeface="+mj-lt"/>
              </a:rPr>
              <a:t>rain 	__________</a:t>
            </a:r>
          </a:p>
          <a:p>
            <a:r>
              <a:rPr lang="en-US" sz="3200" b="1">
                <a:latin typeface="+mj-lt"/>
              </a:rPr>
              <a:t>5 </a:t>
            </a:r>
            <a:r>
              <a:rPr lang="en-US" sz="3200">
                <a:latin typeface="+mj-lt"/>
              </a:rPr>
              <a:t>wait 	__________</a:t>
            </a:r>
            <a:br>
              <a:rPr lang="en-US" sz="3200">
                <a:latin typeface="+mj-lt"/>
              </a:rPr>
            </a:br>
            <a:r>
              <a:rPr lang="en-US" sz="3200" b="1">
                <a:latin typeface="+mj-lt"/>
              </a:rPr>
              <a:t>6 </a:t>
            </a:r>
            <a:r>
              <a:rPr lang="en-US" sz="3200">
                <a:latin typeface="+mj-lt"/>
              </a:rPr>
              <a:t>ride 	__________</a:t>
            </a:r>
            <a:br>
              <a:rPr lang="en-US" sz="3200">
                <a:latin typeface="+mj-lt"/>
              </a:rPr>
            </a:br>
            <a:r>
              <a:rPr lang="en-US" sz="3200" b="1">
                <a:latin typeface="+mj-lt"/>
              </a:rPr>
              <a:t>7 </a:t>
            </a:r>
            <a:r>
              <a:rPr lang="en-US" sz="3200">
                <a:latin typeface="+mj-lt"/>
              </a:rPr>
              <a:t>match 	__________</a:t>
            </a:r>
            <a:br>
              <a:rPr lang="en-US" sz="3200">
                <a:latin typeface="+mj-lt"/>
              </a:rPr>
            </a:br>
            <a:r>
              <a:rPr lang="en-US" sz="3200" b="1">
                <a:latin typeface="+mj-lt"/>
              </a:rPr>
              <a:t>8 </a:t>
            </a:r>
            <a:r>
              <a:rPr lang="en-US" sz="3200">
                <a:latin typeface="+mj-lt"/>
              </a:rPr>
              <a:t>buy 	__________ 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3032125" y="1784350"/>
            <a:ext cx="1952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does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3028950" y="2295525"/>
            <a:ext cx="2051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cries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3071813" y="2768600"/>
            <a:ext cx="2035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rains</a:t>
            </a: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3073400" y="3254375"/>
            <a:ext cx="2035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waits</a:t>
            </a:r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3044825" y="3754438"/>
            <a:ext cx="2035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rides</a:t>
            </a: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3003550" y="4237038"/>
            <a:ext cx="2035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matches</a:t>
            </a:r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3059113" y="4724400"/>
            <a:ext cx="2035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buys</a:t>
            </a:r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3021013" y="1327150"/>
            <a:ext cx="2133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+mj-lt"/>
              </a:rPr>
              <a:t>misses</a:t>
            </a:r>
          </a:p>
        </p:txBody>
      </p:sp>
      <p:sp>
        <p:nvSpPr>
          <p:cNvPr id="35864" name="Rectangle 24"/>
          <p:cNvSpPr>
            <a:spLocks noChangeArrowheads="1"/>
          </p:cNvSpPr>
          <p:nvPr/>
        </p:nvSpPr>
        <p:spPr bwMode="auto">
          <a:xfrm>
            <a:off x="5230813" y="1312863"/>
            <a:ext cx="1516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+mj-lt"/>
              </a:rPr>
              <a:t> </a:t>
            </a:r>
            <a:r>
              <a:rPr lang="en-US" sz="3200" dirty="0">
                <a:latin typeface="+mj-lt"/>
              </a:rPr>
              <a:t>/</a:t>
            </a:r>
            <a:r>
              <a:rPr lang="en-US" sz="3200" dirty="0" err="1">
                <a:solidFill>
                  <a:schemeClr val="hlink"/>
                </a:solidFill>
                <a:latin typeface="+mj-lt"/>
              </a:rPr>
              <a:t>mɪs</a:t>
            </a:r>
            <a:r>
              <a:rPr lang="en-US" sz="3200" b="1" i="1" u="sng" dirty="0" err="1">
                <a:solidFill>
                  <a:schemeClr val="hlink"/>
                </a:solidFill>
                <a:latin typeface="+mj-lt"/>
              </a:rPr>
              <a:t>iz</a:t>
            </a:r>
            <a:r>
              <a:rPr lang="en-US" sz="3200" dirty="0">
                <a:latin typeface="+mj-lt"/>
              </a:rPr>
              <a:t>/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35865" name="Rectangle 25"/>
          <p:cNvSpPr>
            <a:spLocks noChangeArrowheads="1"/>
          </p:cNvSpPr>
          <p:nvPr/>
        </p:nvSpPr>
        <p:spPr bwMode="auto">
          <a:xfrm>
            <a:off x="5295900" y="1782763"/>
            <a:ext cx="11620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dirty="0">
                <a:latin typeface="+mj-lt"/>
              </a:rPr>
              <a:t>/</a:t>
            </a:r>
            <a:r>
              <a:rPr lang="en-US" sz="3200" dirty="0" err="1">
                <a:solidFill>
                  <a:schemeClr val="hlink"/>
                </a:solidFill>
                <a:latin typeface="+mj-lt"/>
              </a:rPr>
              <a:t>dʌ</a:t>
            </a:r>
            <a:r>
              <a:rPr lang="en-US" sz="3200" b="1" i="1" u="sng" dirty="0" err="1">
                <a:solidFill>
                  <a:schemeClr val="hlink"/>
                </a:solidFill>
                <a:latin typeface="+mj-lt"/>
              </a:rPr>
              <a:t>z</a:t>
            </a:r>
            <a:r>
              <a:rPr lang="en-US" sz="3200" dirty="0">
                <a:latin typeface="+mj-lt"/>
              </a:rPr>
              <a:t>/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35866" name="Rectangle 26"/>
          <p:cNvSpPr>
            <a:spLocks noChangeArrowheads="1"/>
          </p:cNvSpPr>
          <p:nvPr/>
        </p:nvSpPr>
        <p:spPr bwMode="auto">
          <a:xfrm>
            <a:off x="5251450" y="2292350"/>
            <a:ext cx="1446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+mj-lt"/>
              </a:rPr>
              <a:t>/</a:t>
            </a:r>
            <a:r>
              <a:rPr lang="en-US" sz="3200">
                <a:solidFill>
                  <a:schemeClr val="hlink"/>
                </a:solidFill>
                <a:latin typeface="+mj-lt"/>
              </a:rPr>
              <a:t>krɑɪ</a:t>
            </a:r>
            <a:r>
              <a:rPr lang="en-US" sz="3200" b="1" i="1" u="sng">
                <a:solidFill>
                  <a:schemeClr val="hlink"/>
                </a:solidFill>
                <a:latin typeface="+mj-lt"/>
              </a:rPr>
              <a:t>z</a:t>
            </a:r>
            <a:r>
              <a:rPr lang="en-US" sz="3200">
                <a:latin typeface="+mj-lt"/>
              </a:rPr>
              <a:t>/ </a:t>
            </a: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5259388" y="2779713"/>
            <a:ext cx="14525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+mj-lt"/>
              </a:rPr>
              <a:t>/</a:t>
            </a:r>
            <a:r>
              <a:rPr lang="en-US" sz="3200">
                <a:solidFill>
                  <a:schemeClr val="hlink"/>
                </a:solidFill>
                <a:latin typeface="+mj-lt"/>
              </a:rPr>
              <a:t>reɪn</a:t>
            </a:r>
            <a:r>
              <a:rPr lang="en-US" sz="3200" b="1" i="1" u="sng">
                <a:solidFill>
                  <a:schemeClr val="hlink"/>
                </a:solidFill>
                <a:latin typeface="+mj-lt"/>
              </a:rPr>
              <a:t>z</a:t>
            </a:r>
            <a:r>
              <a:rPr lang="en-US" sz="3200">
                <a:latin typeface="+mj-lt"/>
              </a:rPr>
              <a:t>/ 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5172075" y="3259138"/>
            <a:ext cx="15573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+mj-lt"/>
              </a:rPr>
              <a:t> </a:t>
            </a:r>
            <a:r>
              <a:rPr lang="en-US" sz="3200">
                <a:latin typeface="+mj-lt"/>
              </a:rPr>
              <a:t>/</a:t>
            </a:r>
            <a:r>
              <a:rPr lang="en-US" sz="3200">
                <a:solidFill>
                  <a:schemeClr val="hlink"/>
                </a:solidFill>
                <a:latin typeface="+mj-lt"/>
              </a:rPr>
              <a:t>weɪt</a:t>
            </a:r>
            <a:r>
              <a:rPr lang="en-US" sz="3200" b="1" i="1" u="sng">
                <a:solidFill>
                  <a:schemeClr val="hlink"/>
                </a:solidFill>
                <a:latin typeface="+mj-lt"/>
              </a:rPr>
              <a:t>s</a:t>
            </a:r>
            <a:r>
              <a:rPr lang="en-US" sz="3200">
                <a:latin typeface="+mj-lt"/>
              </a:rPr>
              <a:t>/</a:t>
            </a:r>
            <a:r>
              <a:rPr lang="en-US">
                <a:latin typeface="+mj-lt"/>
              </a:rPr>
              <a:t> 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219700" y="3738563"/>
            <a:ext cx="1481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+mj-lt"/>
              </a:rPr>
              <a:t> </a:t>
            </a:r>
            <a:r>
              <a:rPr lang="en-US" sz="3200" dirty="0">
                <a:latin typeface="+mj-lt"/>
              </a:rPr>
              <a:t>/</a:t>
            </a:r>
            <a:r>
              <a:rPr lang="en-US" sz="3200" dirty="0" err="1">
                <a:solidFill>
                  <a:schemeClr val="hlink"/>
                </a:solidFill>
                <a:latin typeface="+mj-lt"/>
              </a:rPr>
              <a:t>raɪd</a:t>
            </a:r>
            <a:r>
              <a:rPr lang="en-US" sz="3200" b="1" i="1" u="sng" dirty="0" err="1">
                <a:solidFill>
                  <a:schemeClr val="hlink"/>
                </a:solidFill>
                <a:latin typeface="+mj-lt"/>
              </a:rPr>
              <a:t>z</a:t>
            </a:r>
            <a:r>
              <a:rPr lang="en-US" sz="3200" dirty="0">
                <a:latin typeface="+mj-lt"/>
              </a:rPr>
              <a:t>/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5278438" y="4221163"/>
            <a:ext cx="1690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+mj-lt"/>
              </a:rPr>
              <a:t>/</a:t>
            </a:r>
            <a:r>
              <a:rPr lang="en-US" sz="3200">
                <a:solidFill>
                  <a:schemeClr val="hlink"/>
                </a:solidFill>
                <a:latin typeface="+mj-lt"/>
              </a:rPr>
              <a:t>mætʃ</a:t>
            </a:r>
            <a:r>
              <a:rPr lang="en-US" sz="3200" b="1" i="1" u="sng">
                <a:solidFill>
                  <a:schemeClr val="hlink"/>
                </a:solidFill>
                <a:latin typeface="+mj-lt"/>
              </a:rPr>
              <a:t>iz</a:t>
            </a:r>
            <a:r>
              <a:rPr lang="en-US" sz="3200">
                <a:latin typeface="+mj-lt"/>
              </a:rPr>
              <a:t>/</a:t>
            </a:r>
            <a:r>
              <a:rPr lang="en-US">
                <a:latin typeface="+mj-lt"/>
              </a:rPr>
              <a:t> </a:t>
            </a: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5213350" y="4705350"/>
            <a:ext cx="1304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>
                <a:latin typeface="+mj-lt"/>
              </a:rPr>
              <a:t> /</a:t>
            </a:r>
            <a:r>
              <a:rPr lang="en-US" sz="3200">
                <a:solidFill>
                  <a:schemeClr val="hlink"/>
                </a:solidFill>
                <a:latin typeface="+mj-lt"/>
              </a:rPr>
              <a:t>baɪ</a:t>
            </a:r>
            <a:r>
              <a:rPr lang="en-US" sz="3200" b="1" i="1" u="sng">
                <a:solidFill>
                  <a:schemeClr val="hlink"/>
                </a:solidFill>
                <a:latin typeface="+mj-lt"/>
              </a:rPr>
              <a:t>z</a:t>
            </a:r>
            <a:r>
              <a:rPr lang="en-US" sz="3200">
                <a:latin typeface="+mj-lt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64" grpId="0"/>
      <p:bldP spid="358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457200"/>
            <a:ext cx="116760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" y="1820863"/>
            <a:ext cx="1142047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2036763" y="2408238"/>
            <a:ext cx="4086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doesn’t sing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354263" y="2935288"/>
            <a:ext cx="4086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do you go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358900" y="3476625"/>
            <a:ext cx="4086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Does your mum work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1579563" y="4002088"/>
            <a:ext cx="4086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don’t speak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" y="403225"/>
            <a:ext cx="1160462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12938"/>
            <a:ext cx="11710988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493963" y="2392362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doesn’t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7354888" y="2382838"/>
            <a:ext cx="2273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goes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5776913" y="2798763"/>
            <a:ext cx="2273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surfs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217613" y="3241675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do you do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100513" y="3781425"/>
            <a:ext cx="32305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Do you watch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1979613" y="4308475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don’t</a:t>
            </a:r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4959350" y="4282281"/>
            <a:ext cx="2273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find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1357313" y="4737100"/>
            <a:ext cx="2273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/>
      <p:bldP spid="63495" grpId="0"/>
      <p:bldP spid="63496" grpId="0"/>
      <p:bldP spid="63497" grpId="0"/>
      <p:bldP spid="63498" grpId="0"/>
      <p:bldP spid="63499" grpId="0"/>
      <p:bldP spid="63500" grpId="0"/>
      <p:bldP spid="6350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11</a:t>
            </a:r>
          </a:p>
        </p:txBody>
      </p:sp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4525" y="563563"/>
            <a:ext cx="46767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7"/>
          <p:cNvSpPr>
            <a:spLocks noChangeArrowheads="1"/>
          </p:cNvSpPr>
          <p:nvPr/>
        </p:nvSpPr>
        <p:spPr bwMode="auto">
          <a:xfrm>
            <a:off x="915988" y="1318449"/>
            <a:ext cx="93853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latin typeface="Calibri" pitchFamily="34" charset="0"/>
              </a:rPr>
              <a:t>1 </a:t>
            </a:r>
            <a:r>
              <a:rPr lang="en-US" sz="3200" dirty="0">
                <a:latin typeface="Calibri" pitchFamily="34" charset="0"/>
              </a:rPr>
              <a:t>Tony </a:t>
            </a:r>
            <a:r>
              <a:rPr lang="en-US" sz="3200" b="1" dirty="0">
                <a:latin typeface="Calibri" pitchFamily="34" charset="0"/>
              </a:rPr>
              <a:t>go/goes </a:t>
            </a:r>
            <a:r>
              <a:rPr lang="en-US" sz="3200" dirty="0">
                <a:latin typeface="Calibri" pitchFamily="34" charset="0"/>
              </a:rPr>
              <a:t>to football practice after school.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  <a:p>
            <a:r>
              <a:rPr lang="en-US" sz="3200" b="1" dirty="0">
                <a:latin typeface="Calibri" pitchFamily="34" charset="0"/>
              </a:rPr>
              <a:t>2 </a:t>
            </a:r>
            <a:r>
              <a:rPr lang="en-US" sz="3200" dirty="0">
                <a:latin typeface="Calibri" pitchFamily="34" charset="0"/>
              </a:rPr>
              <a:t>I </a:t>
            </a:r>
            <a:r>
              <a:rPr lang="en-US" sz="3200" b="1" dirty="0">
                <a:latin typeface="Calibri" pitchFamily="34" charset="0"/>
              </a:rPr>
              <a:t>don’t/doesn’t </a:t>
            </a:r>
            <a:r>
              <a:rPr lang="en-US" sz="3200" dirty="0">
                <a:latin typeface="Calibri" pitchFamily="34" charset="0"/>
              </a:rPr>
              <a:t>like going shopping.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  <a:p>
            <a:r>
              <a:rPr lang="en-US" sz="3200" b="1" dirty="0">
                <a:latin typeface="Calibri" pitchFamily="34" charset="0"/>
              </a:rPr>
              <a:t>3 </a:t>
            </a:r>
            <a:r>
              <a:rPr lang="en-US" sz="3200" dirty="0">
                <a:latin typeface="Calibri" pitchFamily="34" charset="0"/>
              </a:rPr>
              <a:t>We </a:t>
            </a:r>
            <a:r>
              <a:rPr lang="en-US" sz="3200" b="1" dirty="0">
                <a:latin typeface="Calibri" pitchFamily="34" charset="0"/>
              </a:rPr>
              <a:t>play/plays </a:t>
            </a:r>
            <a:r>
              <a:rPr lang="en-US" sz="3200" dirty="0">
                <a:latin typeface="Calibri" pitchFamily="34" charset="0"/>
              </a:rPr>
              <a:t>computer games in the evenings.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  <a:p>
            <a:r>
              <a:rPr lang="en-US" sz="3200" b="1" dirty="0">
                <a:latin typeface="Calibri" pitchFamily="34" charset="0"/>
              </a:rPr>
              <a:t>4 Do/Does </a:t>
            </a:r>
            <a:r>
              <a:rPr lang="en-US" sz="3200" dirty="0">
                <a:latin typeface="Calibri" pitchFamily="34" charset="0"/>
              </a:rPr>
              <a:t>Alice speak English?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  <a:p>
            <a:r>
              <a:rPr lang="en-US" sz="3200" b="1" dirty="0">
                <a:latin typeface="Calibri" pitchFamily="34" charset="0"/>
              </a:rPr>
              <a:t>5 </a:t>
            </a:r>
            <a:r>
              <a:rPr lang="en-US" sz="3200" dirty="0">
                <a:latin typeface="Calibri" pitchFamily="34" charset="0"/>
              </a:rPr>
              <a:t>They </a:t>
            </a:r>
            <a:r>
              <a:rPr lang="en-US" sz="3200" b="1" dirty="0">
                <a:latin typeface="Calibri" pitchFamily="34" charset="0"/>
              </a:rPr>
              <a:t>doesn’t/don’t </a:t>
            </a:r>
            <a:r>
              <a:rPr lang="en-US" sz="3200" dirty="0">
                <a:latin typeface="Calibri" pitchFamily="34" charset="0"/>
              </a:rPr>
              <a:t>go to </a:t>
            </a:r>
            <a:r>
              <a:rPr lang="en-US" sz="3200">
                <a:latin typeface="Calibri" pitchFamily="34" charset="0"/>
              </a:rPr>
              <a:t>our school. 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2796363" y="1811337"/>
            <a:ext cx="748525" cy="68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1539875" y="2803525"/>
            <a:ext cx="700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>
            <a:off x="1952625" y="3802063"/>
            <a:ext cx="700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1982788" y="4730750"/>
            <a:ext cx="7000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3670299" y="5729287"/>
            <a:ext cx="827273" cy="122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4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 animBg="1"/>
      <p:bldP spid="64521" grpId="0" animBg="1"/>
      <p:bldP spid="64522" grpId="0" animBg="1"/>
      <p:bldP spid="64523" grpId="0" animBg="1"/>
      <p:bldP spid="645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" y="4079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11</a:t>
            </a:r>
          </a:p>
        </p:txBody>
      </p:sp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1714500" y="438150"/>
            <a:ext cx="8578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Put the verbs in brackets into the </a:t>
            </a:r>
            <a:r>
              <a:rPr lang="en-US" sz="3200" b="1" i="1">
                <a:latin typeface="Calibri" pitchFamily="34" charset="0"/>
              </a:rPr>
              <a:t>Present Simple</a:t>
            </a:r>
            <a:r>
              <a:rPr lang="en-US" sz="3200" b="1">
                <a:latin typeface="Calibri" pitchFamily="34" charset="0"/>
              </a:rPr>
              <a:t>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sp>
        <p:nvSpPr>
          <p:cNvPr id="24579" name="Rectangle 6"/>
          <p:cNvSpPr>
            <a:spLocks noChangeArrowheads="1"/>
          </p:cNvSpPr>
          <p:nvPr/>
        </p:nvSpPr>
        <p:spPr bwMode="auto">
          <a:xfrm>
            <a:off x="242888" y="1152525"/>
            <a:ext cx="11949112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1 </a:t>
            </a:r>
            <a:r>
              <a:rPr lang="en-US" sz="2800" dirty="0">
                <a:latin typeface="Calibri" pitchFamily="34" charset="0"/>
              </a:rPr>
              <a:t>A: ______________ </a:t>
            </a:r>
            <a:r>
              <a:rPr lang="en-US" sz="2800" b="1" dirty="0">
                <a:latin typeface="Calibri" pitchFamily="34" charset="0"/>
              </a:rPr>
              <a:t>(you/play) </a:t>
            </a:r>
            <a:r>
              <a:rPr lang="en-US" sz="2800" dirty="0">
                <a:latin typeface="Calibri" pitchFamily="34" charset="0"/>
              </a:rPr>
              <a:t>football in the afternoons?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  B: No, I ______________ </a:t>
            </a:r>
            <a:r>
              <a:rPr lang="en-US" sz="2800" b="1" dirty="0">
                <a:latin typeface="Calibri" pitchFamily="34" charset="0"/>
              </a:rPr>
              <a:t>(not/like) </a:t>
            </a:r>
            <a:r>
              <a:rPr lang="en-US" sz="2800" dirty="0">
                <a:latin typeface="Calibri" pitchFamily="34" charset="0"/>
              </a:rPr>
              <a:t>playing it, but I ______________ </a:t>
            </a:r>
            <a:r>
              <a:rPr lang="en-US" sz="2800" b="1" dirty="0">
                <a:latin typeface="Calibri" pitchFamily="34" charset="0"/>
              </a:rPr>
              <a:t>(enjoy)                 </a:t>
            </a:r>
            <a:r>
              <a:rPr lang="en-US" sz="2800" dirty="0">
                <a:latin typeface="Calibri" pitchFamily="34" charset="0"/>
              </a:rPr>
              <a:t>watching it on TV.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b="1" dirty="0">
                <a:latin typeface="Calibri" pitchFamily="34" charset="0"/>
              </a:rPr>
              <a:t>2 </a:t>
            </a:r>
            <a:r>
              <a:rPr lang="en-US" sz="2800" dirty="0">
                <a:latin typeface="Calibri" pitchFamily="34" charset="0"/>
              </a:rPr>
              <a:t>A: ______________ </a:t>
            </a:r>
            <a:r>
              <a:rPr lang="en-US" sz="2800" b="1" dirty="0">
                <a:latin typeface="Calibri" pitchFamily="34" charset="0"/>
              </a:rPr>
              <a:t>(Lucy/walk) </a:t>
            </a:r>
            <a:r>
              <a:rPr lang="en-US" sz="2800" dirty="0">
                <a:latin typeface="Calibri" pitchFamily="34" charset="0"/>
              </a:rPr>
              <a:t>to school every day?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  B: No, she ______________ </a:t>
            </a:r>
            <a:r>
              <a:rPr lang="en-US" sz="2800" b="1" dirty="0">
                <a:latin typeface="Calibri" pitchFamily="34" charset="0"/>
              </a:rPr>
              <a:t>(catch) </a:t>
            </a:r>
            <a:r>
              <a:rPr lang="en-US" sz="2800" dirty="0">
                <a:latin typeface="Calibri" pitchFamily="34" charset="0"/>
              </a:rPr>
              <a:t>the bus.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b="1" dirty="0">
                <a:latin typeface="Calibri" pitchFamily="34" charset="0"/>
              </a:rPr>
              <a:t>3 </a:t>
            </a:r>
            <a:r>
              <a:rPr lang="en-US" sz="2800" dirty="0">
                <a:latin typeface="Calibri" pitchFamily="34" charset="0"/>
              </a:rPr>
              <a:t>A: I ______________ </a:t>
            </a:r>
            <a:r>
              <a:rPr lang="en-US" sz="2800" b="1" dirty="0">
                <a:latin typeface="Calibri" pitchFamily="34" charset="0"/>
              </a:rPr>
              <a:t>(not/read) </a:t>
            </a:r>
            <a:r>
              <a:rPr lang="en-US" sz="2800" dirty="0">
                <a:latin typeface="Calibri" pitchFamily="34" charset="0"/>
              </a:rPr>
              <a:t>books. I’m only interested in magazines    about computers.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  B: Really? I love books! I ______________ </a:t>
            </a:r>
            <a:r>
              <a:rPr lang="en-US" sz="2800" b="1" dirty="0">
                <a:latin typeface="Calibri" pitchFamily="34" charset="0"/>
              </a:rPr>
              <a:t>(borrow) </a:t>
            </a:r>
            <a:r>
              <a:rPr lang="en-US" sz="2800" dirty="0">
                <a:latin typeface="Calibri" pitchFamily="34" charset="0"/>
              </a:rPr>
              <a:t>two or three from the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library every week.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b="1" dirty="0">
                <a:latin typeface="Calibri" pitchFamily="34" charset="0"/>
              </a:rPr>
              <a:t>4 </a:t>
            </a:r>
            <a:r>
              <a:rPr lang="en-US" sz="2800" dirty="0">
                <a:latin typeface="Calibri" pitchFamily="34" charset="0"/>
              </a:rPr>
              <a:t>A: ______________ </a:t>
            </a:r>
            <a:r>
              <a:rPr lang="en-US" sz="2800" b="1" dirty="0">
                <a:latin typeface="Calibri" pitchFamily="34" charset="0"/>
              </a:rPr>
              <a:t>(Tom/live) </a:t>
            </a:r>
            <a:r>
              <a:rPr lang="en-US" sz="2800" dirty="0">
                <a:latin typeface="Calibri" pitchFamily="34" charset="0"/>
              </a:rPr>
              <a:t>in Kensington?</a:t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  B: No, his house is in Peckham, but he ______________ </a:t>
            </a:r>
            <a:r>
              <a:rPr lang="en-US" sz="2800" b="1" dirty="0">
                <a:latin typeface="Calibri" pitchFamily="34" charset="0"/>
              </a:rPr>
              <a:t>(visit) </a:t>
            </a:r>
            <a:r>
              <a:rPr lang="en-US" sz="2800" dirty="0">
                <a:latin typeface="Calibri" pitchFamily="34" charset="0"/>
              </a:rPr>
              <a:t>his grandparents in Kensington every weekend.</a:t>
            </a:r>
            <a:r>
              <a:rPr lang="en-US" sz="2800" dirty="0"/>
              <a:t> 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942975" y="1128713"/>
            <a:ext cx="254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Do you play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681163" y="1538288"/>
            <a:ext cx="254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don’t like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7967663" y="1538288"/>
            <a:ext cx="254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enjoy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892968" y="2412206"/>
            <a:ext cx="26431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Does Lucy walk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063603" y="2843341"/>
            <a:ext cx="254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catches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1109663" y="3295650"/>
            <a:ext cx="254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don’t read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120671" y="4095268"/>
            <a:ext cx="254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borrow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942973" y="4953000"/>
            <a:ext cx="254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Does Tom live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6096000" y="5430837"/>
            <a:ext cx="25431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visits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6" grpId="0"/>
      <p:bldP spid="32777" grpId="0"/>
      <p:bldP spid="32778" grpId="0"/>
      <p:bldP spid="32779" grpId="0"/>
      <p:bldP spid="32780" grpId="0"/>
      <p:bldP spid="32781" grpId="0"/>
      <p:bldP spid="32782" grpId="0"/>
      <p:bldP spid="327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6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782763" y="2687638"/>
            <a:ext cx="3749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Calibri" pitchFamily="34" charset="0"/>
              </a:rPr>
              <a:t>Production</a:t>
            </a:r>
            <a:endParaRPr lang="en-US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412901" y="1004552"/>
            <a:ext cx="815232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Work in pairs. One student makes five sentences using </a:t>
            </a:r>
            <a:r>
              <a:rPr lang="en-US" sz="3600" i="1">
                <a:solidFill>
                  <a:schemeClr val="hlink"/>
                </a:solidFill>
                <a:latin typeface="Calibri" pitchFamily="34" charset="0"/>
              </a:rPr>
              <a:t>the Present </a:t>
            </a: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S</a:t>
            </a:r>
            <a:r>
              <a:rPr lang="en-US" sz="3600" i="1">
                <a:solidFill>
                  <a:schemeClr val="hlink"/>
                </a:solidFill>
                <a:latin typeface="Calibri" pitchFamily="34" charset="0"/>
              </a:rPr>
              <a:t>imple </a:t>
            </a:r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tense. The other will report the sentences.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42679-17E1-46AB-9395-E229A1241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9" y="458842"/>
            <a:ext cx="2849871" cy="2119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15D59C-4085-496D-B4AC-EB1A6E7B8FEB}"/>
              </a:ext>
            </a:extLst>
          </p:cNvPr>
          <p:cNvSpPr txBox="1"/>
          <p:nvPr/>
        </p:nvSpPr>
        <p:spPr>
          <a:xfrm>
            <a:off x="545205" y="3402058"/>
            <a:ext cx="11101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+mn-lt"/>
              </a:rPr>
              <a:t>For example:</a:t>
            </a:r>
          </a:p>
          <a:p>
            <a:r>
              <a:rPr lang="en-US" sz="3600" dirty="0">
                <a:solidFill>
                  <a:srgbClr val="006600"/>
                </a:solidFill>
                <a:latin typeface="+mn-lt"/>
              </a:rPr>
              <a:t>Student 1: </a:t>
            </a:r>
            <a:r>
              <a:rPr lang="en-US" sz="3600" u="sng" dirty="0">
                <a:solidFill>
                  <a:srgbClr val="006600"/>
                </a:solidFill>
                <a:latin typeface="+mn-lt"/>
              </a:rPr>
              <a:t>I</a:t>
            </a:r>
            <a:r>
              <a:rPr lang="en-US" sz="3600" dirty="0">
                <a:solidFill>
                  <a:srgbClr val="006600"/>
                </a:solidFill>
                <a:latin typeface="+mn-lt"/>
              </a:rPr>
              <a:t> often get up early in the morning.</a:t>
            </a:r>
          </a:p>
          <a:p>
            <a:r>
              <a:rPr lang="en-US" sz="3600" dirty="0">
                <a:solidFill>
                  <a:srgbClr val="006600"/>
                </a:solidFill>
                <a:latin typeface="+mn-lt"/>
              </a:rPr>
              <a:t>Student 2: </a:t>
            </a:r>
            <a:r>
              <a:rPr lang="en-US" sz="3600" u="sng" dirty="0">
                <a:solidFill>
                  <a:srgbClr val="006600"/>
                </a:solidFill>
                <a:latin typeface="+mn-lt"/>
              </a:rPr>
              <a:t>He (She)</a:t>
            </a:r>
            <a:r>
              <a:rPr lang="en-US" sz="3600" dirty="0">
                <a:solidFill>
                  <a:srgbClr val="006600"/>
                </a:solidFill>
                <a:latin typeface="+mn-lt"/>
              </a:rPr>
              <a:t> often </a:t>
            </a:r>
            <a:r>
              <a:rPr lang="en-US" sz="3600" u="sng" dirty="0">
                <a:solidFill>
                  <a:srgbClr val="006600"/>
                </a:solidFill>
                <a:latin typeface="+mn-lt"/>
              </a:rPr>
              <a:t>get</a:t>
            </a:r>
            <a:r>
              <a:rPr lang="en-US" sz="3600" u="sng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3600" dirty="0">
                <a:solidFill>
                  <a:srgbClr val="006600"/>
                </a:solidFill>
                <a:latin typeface="+mn-lt"/>
              </a:rPr>
              <a:t> up early in the morning.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847850"/>
            <a:ext cx="3255962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3082925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400550"/>
            <a:ext cx="3255962" cy="6635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669" y="466152"/>
            <a:ext cx="4227771" cy="58697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673100" y="1809750"/>
            <a:ext cx="108696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chemeClr val="hlink"/>
                </a:solidFill>
                <a:latin typeface="Calibri" pitchFamily="34" charset="0"/>
              </a:rPr>
              <a:t>Write a paragraph (60-80 words) about what you usually do in your typical day. Use the Present Simple tense.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2943173" y="328613"/>
            <a:ext cx="32203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66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57758" y="1029271"/>
            <a:ext cx="4344987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Vocabulary</a:t>
            </a:r>
          </a:p>
          <a:p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Verbs to describe daily activities/routine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5116060" y="1010182"/>
            <a:ext cx="6979920" cy="53553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 </a:t>
            </a:r>
          </a:p>
          <a:p>
            <a:pPr>
              <a:defRPr/>
            </a:pP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Present Simple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      </a:t>
            </a:r>
            <a:r>
              <a:rPr lang="en-US" sz="2800" dirty="0">
                <a:latin typeface="Calibri" pitchFamily="34" charset="0"/>
              </a:rPr>
              <a:t>+ Affirmative: S + V(s/es)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Calibri" pitchFamily="34" charset="0"/>
              </a:rPr>
              <a:t>      + Negative: S + don’t/doesn’t + V-inf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Calibri" pitchFamily="34" charset="0"/>
              </a:rPr>
              <a:t>      + Interrogative: Do/Does + S + V-inf?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Spelling rules: 3</a:t>
            </a:r>
            <a:r>
              <a:rPr lang="en-US" sz="3600" baseline="30000" dirty="0">
                <a:solidFill>
                  <a:srgbClr val="000099"/>
                </a:solidFill>
                <a:latin typeface="Calibri" pitchFamily="34" charset="0"/>
              </a:rPr>
              <a:t>rd</a:t>
            </a:r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 person singular</a:t>
            </a:r>
          </a:p>
          <a:p>
            <a:pPr marL="457200" indent="-457200">
              <a:spcBef>
                <a:spcPct val="50000"/>
              </a:spcBef>
              <a:buFontTx/>
              <a:buChar char="-"/>
            </a:pPr>
            <a:r>
              <a:rPr lang="en-US" sz="3600" dirty="0">
                <a:solidFill>
                  <a:srgbClr val="000099"/>
                </a:solidFill>
                <a:latin typeface="Calibri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5842632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8" y="1273175"/>
            <a:ext cx="1187132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11)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(page 17 SB)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Complete the grammar notes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Notebook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 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3"/>
          <a:srcRect t="2" b="15105"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600" dirty="0">
              <a:solidFill>
                <a:srgbClr val="0000CC"/>
              </a:solidFill>
              <a:latin typeface="Calibri" pitchFamily="34" charset="0"/>
            </a:endParaRP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revise and </a:t>
            </a: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Present Simple.</a:t>
            </a:r>
          </a:p>
          <a:p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- revise and </a:t>
            </a: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Adverbs of frequency &amp; Preposition of time.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3"/>
          <p:cNvSpPr txBox="1">
            <a:spLocks noChangeArrowheads="1"/>
          </p:cNvSpPr>
          <p:nvPr/>
        </p:nvSpPr>
        <p:spPr bwMode="auto">
          <a:xfrm>
            <a:off x="85725" y="468313"/>
            <a:ext cx="11926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i="1">
                <a:solidFill>
                  <a:schemeClr val="hlink"/>
                </a:solidFill>
                <a:latin typeface="Calibri" pitchFamily="34" charset="0"/>
              </a:rPr>
              <a:t>Look at the conversation, pay attention to the verbs in the sentences.</a:t>
            </a:r>
          </a:p>
        </p:txBody>
      </p:sp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979488"/>
            <a:ext cx="296862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946650" y="2147888"/>
            <a:ext cx="6843713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>
                <a:latin typeface="Calibri" pitchFamily="34" charset="0"/>
              </a:rPr>
              <a:t>Which tense do people use in these sentences?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Calibri" pitchFamily="34" charset="0"/>
              </a:rPr>
              <a:t>=&gt; Present Simple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9427" y="360608"/>
            <a:ext cx="9059126" cy="6039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4623515" y="3966693"/>
            <a:ext cx="37035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itchFamily="34" charset="0"/>
              </a:rPr>
              <a:t>Presentation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4550" y="398463"/>
            <a:ext cx="331152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636838"/>
            <a:ext cx="11128375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1536699" y="1028700"/>
            <a:ext cx="954722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Affirmative: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S + V(s/es)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Negative: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S + don’t/doesn’t + V-inf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latin typeface="Calibri" pitchFamily="34" charset="0"/>
              </a:rPr>
              <a:t>Interrogative: 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Do/Does + S + V-inf?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636588" y="1011238"/>
            <a:ext cx="1760537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Grammar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387350" y="514350"/>
            <a:ext cx="1538288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Usages</a:t>
            </a:r>
          </a:p>
        </p:txBody>
      </p:sp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4550" y="398463"/>
            <a:ext cx="3311525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25" y="1193800"/>
            <a:ext cx="9764713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10005</TotalTime>
  <Words>846</Words>
  <Application>Microsoft Office PowerPoint</Application>
  <PresentationFormat>Widescreen</PresentationFormat>
  <Paragraphs>105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181</cp:revision>
  <dcterms:created xsi:type="dcterms:W3CDTF">2020-12-08T03:17:05Z</dcterms:created>
  <dcterms:modified xsi:type="dcterms:W3CDTF">2022-12-17T17:18:27Z</dcterms:modified>
</cp:coreProperties>
</file>