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24" r:id="rId4"/>
    <p:sldId id="316" r:id="rId5"/>
    <p:sldId id="345" r:id="rId6"/>
    <p:sldId id="338" r:id="rId7"/>
    <p:sldId id="311" r:id="rId8"/>
    <p:sldId id="310" r:id="rId9"/>
    <p:sldId id="322" r:id="rId10"/>
    <p:sldId id="341" r:id="rId11"/>
    <p:sldId id="342" r:id="rId12"/>
    <p:sldId id="343" r:id="rId13"/>
    <p:sldId id="347" r:id="rId14"/>
    <p:sldId id="348" r:id="rId15"/>
    <p:sldId id="349" r:id="rId16"/>
    <p:sldId id="350" r:id="rId17"/>
    <p:sldId id="344" r:id="rId18"/>
    <p:sldId id="325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EA6"/>
    <a:srgbClr val="000000"/>
    <a:srgbClr val="F26532"/>
    <a:srgbClr val="5E913B"/>
    <a:srgbClr val="61953D"/>
    <a:srgbClr val="5C8E3A"/>
    <a:srgbClr val="E36427"/>
    <a:srgbClr val="D98F91"/>
    <a:srgbClr val="E0A4A5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196" autoAdjust="0"/>
  </p:normalViewPr>
  <p:slideViewPr>
    <p:cSldViewPr snapToGrid="0" showGuides="1">
      <p:cViewPr varScale="1">
        <p:scale>
          <a:sx n="105" d="100"/>
          <a:sy n="105" d="100"/>
        </p:scale>
        <p:origin x="7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Link video phát</a:t>
            </a:r>
            <a:r>
              <a:rPr lang="en-US" baseline="0" smtClean="0"/>
              <a:t> âm về nuốt âm: https://www.youtube.com/watch?v=vCnLuB_xclo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C53178-2D20-7997-563F-7563245854EF}"/>
              </a:ext>
            </a:extLst>
          </p:cNvPr>
          <p:cNvSpPr txBox="1"/>
          <p:nvPr/>
        </p:nvSpPr>
        <p:spPr>
          <a:xfrm>
            <a:off x="691718" y="2158453"/>
            <a:ext cx="108085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1. </a:t>
            </a:r>
            <a:r>
              <a:rPr lang="en-US" sz="3600" dirty="0">
                <a:cs typeface="Arial" panose="020B0604020202020204" pitchFamily="34" charset="0"/>
              </a:rPr>
              <a:t>Communicating with people and managing teamwork well are important </a:t>
            </a:r>
            <a:r>
              <a:rPr lang="en-US" sz="3600" dirty="0" smtClean="0">
                <a:cs typeface="Arial" panose="020B0604020202020204" pitchFamily="34" charset="0"/>
              </a:rPr>
              <a:t>_______________.</a:t>
            </a:r>
            <a:endParaRPr lang="en-US" sz="3600" dirty="0"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2. </a:t>
            </a:r>
            <a:r>
              <a:rPr lang="en-US" sz="3600" dirty="0">
                <a:cs typeface="Arial" panose="020B0604020202020204" pitchFamily="34" charset="0"/>
              </a:rPr>
              <a:t>ASEAN has made a major </a:t>
            </a:r>
            <a:r>
              <a:rPr lang="en-US" sz="3600" dirty="0" smtClean="0">
                <a:cs typeface="Arial" panose="020B0604020202020204" pitchFamily="34" charset="0"/>
              </a:rPr>
              <a:t>____________ </a:t>
            </a:r>
            <a:r>
              <a:rPr lang="en-US" sz="3600" dirty="0">
                <a:cs typeface="Arial" panose="020B0604020202020204" pitchFamily="34" charset="0"/>
              </a:rPr>
              <a:t>to peace in the region.</a:t>
            </a: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3. </a:t>
            </a:r>
            <a:r>
              <a:rPr lang="en-US" sz="3600" dirty="0">
                <a:cs typeface="Arial" panose="020B0604020202020204" pitchFamily="34" charset="0"/>
              </a:rPr>
              <a:t>A </a:t>
            </a:r>
            <a:r>
              <a:rPr lang="en-US" sz="3600" dirty="0" smtClean="0">
                <a:cs typeface="Arial" panose="020B0604020202020204" pitchFamily="34" charset="0"/>
              </a:rPr>
              <a:t>_______________ </a:t>
            </a:r>
            <a:r>
              <a:rPr lang="en-US" sz="3600" dirty="0">
                <a:cs typeface="Arial" panose="020B0604020202020204" pitchFamily="34" charset="0"/>
              </a:rPr>
              <a:t>is the best way for young people to understand other countries’ values and ideas.</a:t>
            </a: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4. </a:t>
            </a:r>
            <a:r>
              <a:rPr lang="en-US" sz="3600" dirty="0">
                <a:cs typeface="Arial" panose="020B0604020202020204" pitchFamily="34" charset="0"/>
              </a:rPr>
              <a:t>The aim of this meeting is to discuss </a:t>
            </a:r>
            <a:r>
              <a:rPr lang="en-US" sz="3600" dirty="0" smtClean="0">
                <a:cs typeface="Arial" panose="020B0604020202020204" pitchFamily="34" charset="0"/>
              </a:rPr>
              <a:t>____________ such </a:t>
            </a:r>
            <a:r>
              <a:rPr lang="en-US" sz="3600" dirty="0">
                <a:cs typeface="Arial" panose="020B0604020202020204" pitchFamily="34" charset="0"/>
              </a:rPr>
              <a:t>as climate change and pollution.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7734" y="987218"/>
            <a:ext cx="98362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Complete the sentences using the word and phrases in Task 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6701" y="2722464"/>
            <a:ext cx="440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leadership skills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5999" y="3268805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contribution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8034" y="4379450"/>
            <a:ext cx="403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cultural exchange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83742" y="5451839"/>
            <a:ext cx="294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3" grpId="0"/>
      <p:bldP spid="25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0F4AF-5DB5-02C8-B84E-ABC0B90E3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81" y="1708980"/>
            <a:ext cx="8390013" cy="583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BC2CE-4B53-7104-1606-857F331C0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46"/>
          <a:stretch/>
        </p:blipFill>
        <p:spPr>
          <a:xfrm>
            <a:off x="131781" y="2517599"/>
            <a:ext cx="11928437" cy="3732045"/>
          </a:xfrm>
          <a:prstGeom prst="rect">
            <a:avLst/>
          </a:prstGeom>
        </p:spPr>
      </p:pic>
      <p:pic>
        <p:nvPicPr>
          <p:cNvPr id="3074" name="Picture 2" descr="Gerunds and Infinitives – projectgrammar19">
            <a:extLst>
              <a:ext uri="{FF2B5EF4-FFF2-40B4-BE49-F238E27FC236}">
                <a16:creationId xmlns:a16="http://schemas.microsoft.com/office/drawing/2014/main" id="{F5EF94E6-183F-0BDE-4B3D-6F7225712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" t="3625" r="2333" b="3923"/>
          <a:stretch/>
        </p:blipFill>
        <p:spPr bwMode="auto">
          <a:xfrm>
            <a:off x="8537596" y="930282"/>
            <a:ext cx="3654404" cy="193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1. </a:t>
            </a:r>
            <a:r>
              <a:rPr lang="en-US" sz="4000" dirty="0" smtClean="0"/>
              <a:t>It </a:t>
            </a:r>
            <a:r>
              <a:rPr lang="en-US" sz="4000" dirty="0"/>
              <a:t>is more convenient for students to apply for </a:t>
            </a:r>
            <a:r>
              <a:rPr lang="en-US" sz="4000" dirty="0" smtClean="0"/>
              <a:t>ASEAN scholarships </a:t>
            </a:r>
            <a:r>
              <a:rPr lang="en-US" sz="4000" dirty="0"/>
              <a:t>online.</a:t>
            </a:r>
            <a:br>
              <a:rPr lang="en-US" sz="4000" dirty="0"/>
            </a:br>
            <a:r>
              <a:rPr lang="en-US" sz="4000" dirty="0" smtClean="0"/>
              <a:t>→ ______________________________________ </a:t>
            </a:r>
            <a:r>
              <a:rPr lang="en-US" sz="4000" dirty="0"/>
              <a:t>is more convenient for students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4709" y="3933919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Applying </a:t>
            </a: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for ASEAN scholarships 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online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2. My sister usually listens to music in her free time.</a:t>
            </a:r>
            <a:br>
              <a:rPr lang="en-US" sz="4000" dirty="0"/>
            </a:br>
            <a:r>
              <a:rPr lang="en-US" sz="4000" dirty="0"/>
              <a:t>→ My sister’s hobby is </a:t>
            </a:r>
            <a:r>
              <a:rPr lang="en-US" sz="4000" dirty="0" smtClean="0"/>
              <a:t>_______________ </a:t>
            </a:r>
            <a:r>
              <a:rPr lang="en-US" sz="4000" dirty="0"/>
              <a:t>in her free time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6438" y="3212183"/>
            <a:ext cx="414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listening to music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3. Could you help me translate the documents for the workshop?</a:t>
            </a:r>
            <a:br>
              <a:rPr lang="en-US" sz="4000" dirty="0"/>
            </a:br>
            <a:r>
              <a:rPr lang="en-US" sz="4000" dirty="0"/>
              <a:t>→ </a:t>
            </a:r>
            <a:r>
              <a:rPr lang="en-US" sz="4000" dirty="0" smtClean="0"/>
              <a:t>Do </a:t>
            </a:r>
            <a:r>
              <a:rPr lang="en-US" sz="4000" dirty="0"/>
              <a:t>you mind </a:t>
            </a:r>
            <a:r>
              <a:rPr lang="en-US" sz="4000" dirty="0" smtClean="0"/>
              <a:t>______________________________ </a:t>
            </a:r>
            <a:r>
              <a:rPr lang="en-US" sz="4000" dirty="0"/>
              <a:t>for the workshop?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1239" y="4031551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helping me translate the documents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dirty="0" smtClean="0"/>
              <a:t>They </a:t>
            </a:r>
            <a:r>
              <a:rPr lang="en-US" sz="4000" dirty="0"/>
              <a:t>managed to start a youth </a:t>
            </a:r>
            <a:r>
              <a:rPr lang="en-US" sz="4000" dirty="0" err="1"/>
              <a:t>programme</a:t>
            </a:r>
            <a:r>
              <a:rPr lang="en-US" sz="4000" dirty="0"/>
              <a:t> in </a:t>
            </a:r>
            <a:r>
              <a:rPr lang="en-US" sz="4000" dirty="0" smtClean="0"/>
              <a:t>Southeast </a:t>
            </a:r>
            <a:r>
              <a:rPr lang="en-US" sz="4000" dirty="0"/>
              <a:t>Asia.</a:t>
            </a:r>
          </a:p>
          <a:p>
            <a:pPr>
              <a:lnSpc>
                <a:spcPct val="130000"/>
              </a:lnSpc>
            </a:pPr>
            <a:r>
              <a:rPr lang="en-US" sz="4000" dirty="0" smtClean="0"/>
              <a:t>→ They </a:t>
            </a:r>
            <a:r>
              <a:rPr lang="en-US" sz="4000" dirty="0"/>
              <a:t>succeeded in </a:t>
            </a:r>
            <a:r>
              <a:rPr lang="en-US" sz="4000" dirty="0" smtClean="0"/>
              <a:t>________________________ </a:t>
            </a:r>
            <a:r>
              <a:rPr lang="en-US" sz="4000" dirty="0"/>
              <a:t>in </a:t>
            </a:r>
            <a:r>
              <a:rPr lang="en-US" sz="4000" dirty="0" smtClean="0"/>
              <a:t>Southeast </a:t>
            </a:r>
            <a:r>
              <a:rPr lang="en-US" sz="4000" dirty="0"/>
              <a:t>Asia.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0026" y="4031550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starting a youth </a:t>
            </a:r>
            <a:r>
              <a:rPr lang="en-US" sz="40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programme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dirty="0" smtClean="0"/>
              <a:t>Maria </a:t>
            </a:r>
            <a:r>
              <a:rPr lang="en-US" sz="4000" dirty="0"/>
              <a:t>can’t forget the conference she participated last year.</a:t>
            </a:r>
          </a:p>
          <a:p>
            <a:pPr>
              <a:lnSpc>
                <a:spcPct val="130000"/>
              </a:lnSpc>
            </a:pPr>
            <a:r>
              <a:rPr lang="en-US" sz="4000" dirty="0"/>
              <a:t>→</a:t>
            </a:r>
            <a:r>
              <a:rPr lang="en-US" sz="4000" dirty="0" smtClean="0"/>
              <a:t> __________________________________ </a:t>
            </a:r>
            <a:r>
              <a:rPr lang="en-US" sz="4000" dirty="0"/>
              <a:t>was an unforgettable experience for </a:t>
            </a:r>
            <a:r>
              <a:rPr lang="en-US" sz="4000" dirty="0" smtClean="0"/>
              <a:t>Maria</a:t>
            </a:r>
            <a:r>
              <a:rPr lang="en-US" sz="4000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357" y="4015222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Participating </a:t>
            </a: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in the conference last 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year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5364" y="1015927"/>
            <a:ext cx="9922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Take turns to make sentences about your partner, using gerunds. </a:t>
            </a:r>
            <a:r>
              <a:rPr lang="en-US" sz="3200" b="1" dirty="0" smtClean="0">
                <a:cs typeface="Arial" panose="020B0604020202020204" pitchFamily="34" charset="0"/>
              </a:rPr>
              <a:t>He </a:t>
            </a:r>
            <a:r>
              <a:rPr lang="en-US" sz="3200" b="1" dirty="0">
                <a:cs typeface="Arial" panose="020B0604020202020204" pitchFamily="34" charset="0"/>
              </a:rPr>
              <a:t>or she should tell you if they are true.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17460-D1B5-CA69-D5C0-2DAC445F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803960"/>
            <a:ext cx="10044095" cy="1481519"/>
          </a:xfrm>
          <a:prstGeom prst="rect">
            <a:avLst/>
          </a:prstGeom>
        </p:spPr>
      </p:pic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8563933" y="3985146"/>
            <a:ext cx="3056321" cy="2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343237" y="1969986"/>
            <a:ext cx="10744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and pronounce words with elision of vowels in isolation and in sentences.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Understand and use words and phrases related to ASEAN.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gerunds as subjects and objects.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38" y="3189798"/>
            <a:ext cx="8753494" cy="1437955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Lesson 3 -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7776" y="232836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948" y="223271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0554" y="22327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6CCD7-4FBC-5D59-978C-9E61649A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07" y="1891520"/>
            <a:ext cx="5041756" cy="48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LANGUAGE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C1D45-88DD-2DDA-F418-F43C15815525}"/>
              </a:ext>
            </a:extLst>
          </p:cNvPr>
          <p:cNvSpPr txBox="1"/>
          <p:nvPr/>
        </p:nvSpPr>
        <p:spPr>
          <a:xfrm>
            <a:off x="3103419" y="436422"/>
            <a:ext cx="81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u="none" strike="noStrike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Asean</a:t>
            </a:r>
            <a:r>
              <a:rPr lang="en-US" sz="54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and Viet Nam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232284"/>
            <a:ext cx="4879384" cy="77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repeat.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70668"/>
            <a:ext cx="4879385" cy="951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</a:t>
            </a:r>
            <a:r>
              <a:rPr lang="en-US" dirty="0" smtClean="0">
                <a:solidFill>
                  <a:schemeClr val="tx1"/>
                </a:solidFill>
              </a:rPr>
              <a:t>the word and phrases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their meanings.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Complete the 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5" y="577429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490113"/>
            <a:ext cx="4879382" cy="951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Rewrite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</a:t>
            </a:r>
            <a:r>
              <a:rPr lang="en-US" dirty="0" smtClean="0">
                <a:solidFill>
                  <a:schemeClr val="tx1"/>
                </a:solidFill>
              </a:rPr>
              <a:t>ake </a:t>
            </a:r>
            <a:r>
              <a:rPr lang="en-US" dirty="0">
                <a:solidFill>
                  <a:schemeClr val="tx1"/>
                </a:solidFill>
              </a:rPr>
              <a:t>sentences.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273233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Facebook K&amp;T" panose="02040603050506020204" pitchFamily="18" charset="0"/>
              </a:rPr>
              <a:t>LANGUAGE</a:t>
            </a:r>
            <a:endParaRPr lang="en-US" sz="2400" b="1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CD6894-7D42-015D-6A90-295327D8E2FD}"/>
              </a:ext>
            </a:extLst>
          </p:cNvPr>
          <p:cNvSpPr/>
          <p:nvPr/>
        </p:nvSpPr>
        <p:spPr>
          <a:xfrm>
            <a:off x="3589409" y="28574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7"/>
            <a:ext cx="7913869" cy="15143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Match the pronunciation to the real word.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6558" y="89320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MATCHING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09067A16-E9E7-4F62-3D77-A12BC7EEB756}"/>
              </a:ext>
            </a:extLst>
          </p:cNvPr>
          <p:cNvSpPr/>
          <p:nvPr/>
        </p:nvSpPr>
        <p:spPr>
          <a:xfrm>
            <a:off x="9404738" y="944452"/>
            <a:ext cx="2248761" cy="893201"/>
          </a:xfrm>
          <a:prstGeom prst="roundRect">
            <a:avLst>
              <a:gd name="adj" fmla="val 394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ˈteɪtoʊ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0C90228-EA5A-3DAB-9AAB-2A8E7C48E116}"/>
              </a:ext>
            </a:extLst>
          </p:cNvPr>
          <p:cNvSpPr/>
          <p:nvPr/>
        </p:nvSpPr>
        <p:spPr>
          <a:xfrm>
            <a:off x="833096" y="38427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pˈliːs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E002A03-E936-3184-EE49-F3961A09D688}"/>
              </a:ext>
            </a:extLst>
          </p:cNvPr>
          <p:cNvSpPr/>
          <p:nvPr/>
        </p:nvSpPr>
        <p:spPr>
          <a:xfrm>
            <a:off x="6951118" y="2843329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evri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1C3B4BD-103F-90E0-8776-E38FD6B001FF}"/>
              </a:ext>
            </a:extLst>
          </p:cNvPr>
          <p:cNvSpPr/>
          <p:nvPr/>
        </p:nvSpPr>
        <p:spPr>
          <a:xfrm>
            <a:off x="4590542" y="5720610"/>
            <a:ext cx="2187844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hɪstri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6D56D7-F967-A6D5-74F4-323D6BE09076}"/>
              </a:ext>
            </a:extLst>
          </p:cNvPr>
          <p:cNvSpPr/>
          <p:nvPr/>
        </p:nvSpPr>
        <p:spPr>
          <a:xfrm>
            <a:off x="2284281" y="1678630"/>
            <a:ext cx="1802277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tˈnaɪt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5E160-9BFA-5D99-799F-3B15D45EDE84}"/>
              </a:ext>
            </a:extLst>
          </p:cNvPr>
          <p:cNvSpPr txBox="1"/>
          <p:nvPr/>
        </p:nvSpPr>
        <p:spPr>
          <a:xfrm>
            <a:off x="4086558" y="89320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MATCHING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AA64EDB-654E-E8E5-E3DB-4F79D1396B1E}"/>
              </a:ext>
            </a:extLst>
          </p:cNvPr>
          <p:cNvSpPr/>
          <p:nvPr/>
        </p:nvSpPr>
        <p:spPr>
          <a:xfrm>
            <a:off x="9933058" y="29495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tonight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471A791A-A38F-DA6B-BC50-E5709B394EA1}"/>
              </a:ext>
            </a:extLst>
          </p:cNvPr>
          <p:cNvSpPr/>
          <p:nvPr/>
        </p:nvSpPr>
        <p:spPr>
          <a:xfrm>
            <a:off x="5764087" y="195012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police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E92132B-1ACD-C622-CFED-FF7E44DF481E}"/>
              </a:ext>
            </a:extLst>
          </p:cNvPr>
          <p:cNvSpPr/>
          <p:nvPr/>
        </p:nvSpPr>
        <p:spPr>
          <a:xfrm>
            <a:off x="914357" y="514366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every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0F71D56-FD73-B98E-1DD5-2A32B1FA818D}"/>
              </a:ext>
            </a:extLst>
          </p:cNvPr>
          <p:cNvSpPr/>
          <p:nvPr/>
        </p:nvSpPr>
        <p:spPr>
          <a:xfrm>
            <a:off x="3592316" y="38427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history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6DF02785-F48D-4FED-093D-03B6C7B550A9}"/>
              </a:ext>
            </a:extLst>
          </p:cNvPr>
          <p:cNvSpPr/>
          <p:nvPr/>
        </p:nvSpPr>
        <p:spPr>
          <a:xfrm>
            <a:off x="8544517" y="526665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potato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15287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78073 -0.02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39 L -0.25313 0.363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8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5495 -0.06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1784 0.244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21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651 -0.168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02461 0.1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5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53607 -0.0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1394 -0.337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78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2084 0.130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E002A03-E936-3184-EE49-F3961A09D688}"/>
              </a:ext>
            </a:extLst>
          </p:cNvPr>
          <p:cNvSpPr/>
          <p:nvPr/>
        </p:nvSpPr>
        <p:spPr>
          <a:xfrm>
            <a:off x="8588982" y="4947827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evri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1C3B4BD-103F-90E0-8776-E38FD6B001FF}"/>
              </a:ext>
            </a:extLst>
          </p:cNvPr>
          <p:cNvSpPr/>
          <p:nvPr/>
        </p:nvSpPr>
        <p:spPr>
          <a:xfrm>
            <a:off x="8588982" y="3119029"/>
            <a:ext cx="2187844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hɪstri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E92132B-1ACD-C622-CFED-FF7E44DF481E}"/>
              </a:ext>
            </a:extLst>
          </p:cNvPr>
          <p:cNvSpPr/>
          <p:nvPr/>
        </p:nvSpPr>
        <p:spPr>
          <a:xfrm>
            <a:off x="5235776" y="497677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every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0F71D56-FD73-B98E-1DD5-2A32B1FA818D}"/>
              </a:ext>
            </a:extLst>
          </p:cNvPr>
          <p:cNvSpPr/>
          <p:nvPr/>
        </p:nvSpPr>
        <p:spPr>
          <a:xfrm>
            <a:off x="5235777" y="311902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history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6F60423-D0B7-B0FB-23EE-C0452E0B1E89}"/>
              </a:ext>
            </a:extLst>
          </p:cNvPr>
          <p:cNvSpPr/>
          <p:nvPr/>
        </p:nvSpPr>
        <p:spPr>
          <a:xfrm>
            <a:off x="1104898" y="3119028"/>
            <a:ext cx="2498116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 smtClean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‘his- 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to- 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ry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’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423217DF-EE04-C4D6-1A86-F78928F82FD9}"/>
              </a:ext>
            </a:extLst>
          </p:cNvPr>
          <p:cNvSpPr/>
          <p:nvPr/>
        </p:nvSpPr>
        <p:spPr>
          <a:xfrm>
            <a:off x="1530373" y="4947828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‘e-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ve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ry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’</a:t>
            </a:r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E08531-6C75-975A-D353-E1BF9468FEF3}"/>
              </a:ext>
            </a:extLst>
          </p:cNvPr>
          <p:cNvCxnSpPr/>
          <p:nvPr/>
        </p:nvCxnSpPr>
        <p:spPr>
          <a:xfrm>
            <a:off x="6956217" y="356562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0EA9F6-E853-AA9A-E6A4-2692F880457B}"/>
              </a:ext>
            </a:extLst>
          </p:cNvPr>
          <p:cNvCxnSpPr/>
          <p:nvPr/>
        </p:nvCxnSpPr>
        <p:spPr>
          <a:xfrm>
            <a:off x="3603014" y="358467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80F47A-A646-F634-E1B1-33D9489B8BFA}"/>
              </a:ext>
            </a:extLst>
          </p:cNvPr>
          <p:cNvCxnSpPr/>
          <p:nvPr/>
        </p:nvCxnSpPr>
        <p:spPr>
          <a:xfrm>
            <a:off x="6956219" y="539442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B097B9-2E27-A84E-71EF-1A7232CD3E8A}"/>
              </a:ext>
            </a:extLst>
          </p:cNvPr>
          <p:cNvCxnSpPr/>
          <p:nvPr/>
        </p:nvCxnSpPr>
        <p:spPr>
          <a:xfrm>
            <a:off x="3603016" y="541347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BB1A75D-D5EE-D4AD-45F0-E4179F57B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56352" r="58306" b="11743"/>
          <a:stretch/>
        </p:blipFill>
        <p:spPr>
          <a:xfrm>
            <a:off x="7355617" y="3219018"/>
            <a:ext cx="756551" cy="731321"/>
          </a:xfrm>
          <a:prstGeom prst="ellipse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3463A73-7FB8-CF2D-035B-053680189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56352" r="58306" b="11743"/>
          <a:stretch/>
        </p:blipFill>
        <p:spPr>
          <a:xfrm>
            <a:off x="7454155" y="5028766"/>
            <a:ext cx="756551" cy="731321"/>
          </a:xfrm>
          <a:prstGeom prst="ellipse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6AAE1843-5C01-046F-0FA1-CC6455CE4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 t="56937" r="11624" b="11159"/>
          <a:stretch/>
        </p:blipFill>
        <p:spPr>
          <a:xfrm>
            <a:off x="3992571" y="4963779"/>
            <a:ext cx="891007" cy="861293"/>
          </a:xfrm>
          <a:prstGeom prst="ellipse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490F1F1C-5BA5-39E8-B303-9AA32D58E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 t="56937" r="11624" b="11159"/>
          <a:stretch/>
        </p:blipFill>
        <p:spPr>
          <a:xfrm>
            <a:off x="3945371" y="3207140"/>
            <a:ext cx="891007" cy="861293"/>
          </a:xfrm>
          <a:prstGeom prst="ellipse">
            <a:avLst/>
          </a:prstGeom>
        </p:spPr>
      </p:pic>
      <p:sp>
        <p:nvSpPr>
          <p:cNvPr id="34" name="Ribbon: Tilted Down 33">
            <a:extLst>
              <a:ext uri="{FF2B5EF4-FFF2-40B4-BE49-F238E27FC236}">
                <a16:creationId xmlns:a16="http://schemas.microsoft.com/office/drawing/2014/main" id="{9935725D-0477-A9CC-EAD8-43A63CD1CE48}"/>
              </a:ext>
            </a:extLst>
          </p:cNvPr>
          <p:cNvSpPr/>
          <p:nvPr/>
        </p:nvSpPr>
        <p:spPr>
          <a:xfrm>
            <a:off x="2666996" y="1076678"/>
            <a:ext cx="6858000" cy="1393223"/>
          </a:xfrm>
          <a:prstGeom prst="ribbon">
            <a:avLst/>
          </a:prstGeom>
          <a:solidFill>
            <a:srgbClr val="D3EE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ELISION OF VOWELS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6795" y="1077482"/>
            <a:ext cx="985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FA718-D685-A508-FC17-21D352F172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25"/>
          <a:stretch/>
        </p:blipFill>
        <p:spPr>
          <a:xfrm>
            <a:off x="118280" y="1614180"/>
            <a:ext cx="5977720" cy="3048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4082AC-B240-65A5-E61D-19563A777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5705" y="3689738"/>
            <a:ext cx="6186295" cy="3018652"/>
          </a:xfrm>
          <a:prstGeom prst="rect">
            <a:avLst/>
          </a:prstGeom>
        </p:spPr>
      </p:pic>
      <p:pic>
        <p:nvPicPr>
          <p:cNvPr id="2" name="Track 27.mp3" descr="Track 27.mp3">
            <a:hlinkClick r:id="" action="ppaction://media"/>
            <a:extLst>
              <a:ext uri="{FF2B5EF4-FFF2-40B4-BE49-F238E27FC236}">
                <a16:creationId xmlns:a16="http://schemas.microsoft.com/office/drawing/2014/main" id="{EDBC78A7-159E-A543-8032-22255583B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1532" y="123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632" y="1814821"/>
            <a:ext cx="95495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1. </a:t>
            </a:r>
            <a:r>
              <a:rPr lang="en-US" sz="4000" dirty="0" smtClean="0">
                <a:solidFill>
                  <a:srgbClr val="242021"/>
                </a:solidFill>
              </a:rPr>
              <a:t>Let’s </a:t>
            </a:r>
            <a:r>
              <a:rPr lang="en-US" sz="4000" dirty="0">
                <a:solidFill>
                  <a:srgbClr val="242021"/>
                </a:solidFill>
              </a:rPr>
              <a:t>find the </a:t>
            </a:r>
            <a:r>
              <a:rPr lang="en-US" sz="4000" dirty="0">
                <a:solidFill>
                  <a:srgbClr val="3077B4"/>
                </a:solidFill>
              </a:rPr>
              <a:t>correct </a:t>
            </a:r>
            <a:r>
              <a:rPr lang="en-US" sz="4000" dirty="0">
                <a:solidFill>
                  <a:srgbClr val="242021"/>
                </a:solidFill>
              </a:rPr>
              <a:t>answer!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2. </a:t>
            </a:r>
            <a:r>
              <a:rPr lang="en-US" sz="4000" dirty="0">
                <a:solidFill>
                  <a:srgbClr val="242021"/>
                </a:solidFill>
              </a:rPr>
              <a:t>W</a:t>
            </a:r>
            <a:r>
              <a:rPr lang="en-US" sz="4000" dirty="0" smtClean="0">
                <a:solidFill>
                  <a:srgbClr val="242021"/>
                </a:solidFill>
              </a:rPr>
              <a:t>e </a:t>
            </a:r>
            <a:r>
              <a:rPr lang="en-US" sz="4000" dirty="0">
                <a:solidFill>
                  <a:srgbClr val="242021"/>
                </a:solidFill>
              </a:rPr>
              <a:t>also provide mobile </a:t>
            </a:r>
            <a:r>
              <a:rPr lang="en-US" sz="4000" dirty="0">
                <a:solidFill>
                  <a:srgbClr val="3077B4"/>
                </a:solidFill>
              </a:rPr>
              <a:t>library </a:t>
            </a:r>
            <a:r>
              <a:rPr lang="en-US" sz="4000" dirty="0">
                <a:solidFill>
                  <a:srgbClr val="242021"/>
                </a:solidFill>
              </a:rPr>
              <a:t>services </a:t>
            </a:r>
            <a:r>
              <a:rPr lang="en-US" sz="4000" dirty="0" smtClean="0">
                <a:solidFill>
                  <a:srgbClr val="242021"/>
                </a:solidFill>
              </a:rPr>
              <a:t>in rural </a:t>
            </a:r>
            <a:r>
              <a:rPr lang="en-US" sz="4000" dirty="0">
                <a:solidFill>
                  <a:srgbClr val="242021"/>
                </a:solidFill>
              </a:rPr>
              <a:t>areas.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3. </a:t>
            </a:r>
            <a:r>
              <a:rPr lang="en-US" sz="4000" dirty="0" smtClean="0">
                <a:solidFill>
                  <a:srgbClr val="242021"/>
                </a:solidFill>
              </a:rPr>
              <a:t>My </a:t>
            </a:r>
            <a:r>
              <a:rPr lang="en-US" sz="4000" dirty="0">
                <a:solidFill>
                  <a:srgbClr val="3077B4"/>
                </a:solidFill>
              </a:rPr>
              <a:t>family </a:t>
            </a:r>
            <a:r>
              <a:rPr lang="en-US" sz="4000" dirty="0">
                <a:solidFill>
                  <a:srgbClr val="242021"/>
                </a:solidFill>
              </a:rPr>
              <a:t>will move to a </a:t>
            </a:r>
            <a:r>
              <a:rPr lang="en-US" sz="4000" dirty="0">
                <a:solidFill>
                  <a:srgbClr val="3077B4"/>
                </a:solidFill>
              </a:rPr>
              <a:t>different </a:t>
            </a:r>
            <a:r>
              <a:rPr lang="en-US" sz="4000" dirty="0">
                <a:solidFill>
                  <a:srgbClr val="242021"/>
                </a:solidFill>
              </a:rPr>
              <a:t>country.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4. </a:t>
            </a:r>
            <a:r>
              <a:rPr lang="en-US" sz="4000" dirty="0" smtClean="0">
                <a:solidFill>
                  <a:srgbClr val="242021"/>
                </a:solidFill>
              </a:rPr>
              <a:t>Please </a:t>
            </a:r>
            <a:r>
              <a:rPr lang="en-US" sz="4000" dirty="0">
                <a:solidFill>
                  <a:srgbClr val="242021"/>
                </a:solidFill>
              </a:rPr>
              <a:t>bring your </a:t>
            </a:r>
            <a:r>
              <a:rPr lang="en-US" sz="4000" dirty="0">
                <a:solidFill>
                  <a:srgbClr val="3077B4"/>
                </a:solidFill>
              </a:rPr>
              <a:t>dictionary </a:t>
            </a:r>
            <a:r>
              <a:rPr lang="en-US" sz="4000" dirty="0">
                <a:solidFill>
                  <a:srgbClr val="242021"/>
                </a:solidFill>
              </a:rPr>
              <a:t>to the </a:t>
            </a:r>
            <a:r>
              <a:rPr lang="en-US" sz="4000" dirty="0">
                <a:solidFill>
                  <a:srgbClr val="3077B4"/>
                </a:solidFill>
              </a:rPr>
              <a:t>history</a:t>
            </a:r>
            <a:br>
              <a:rPr lang="en-US" sz="4000" dirty="0">
                <a:solidFill>
                  <a:srgbClr val="3077B4"/>
                </a:solidFill>
              </a:rPr>
            </a:br>
            <a:r>
              <a:rPr lang="en-US" sz="4000" dirty="0">
                <a:solidFill>
                  <a:srgbClr val="242021"/>
                </a:solidFill>
              </a:rPr>
              <a:t>class.</a:t>
            </a:r>
            <a:r>
              <a:rPr lang="en-US" sz="4000" dirty="0"/>
              <a:t> </a:t>
            </a:r>
          </a:p>
        </p:txBody>
      </p:sp>
      <p:pic>
        <p:nvPicPr>
          <p:cNvPr id="1026" name="Picture 2" descr="Speech therapy for Apraxia-Tips and strategies | IT stal">
            <a:extLst>
              <a:ext uri="{FF2B5EF4-FFF2-40B4-BE49-F238E27FC236}">
                <a16:creationId xmlns:a16="http://schemas.microsoft.com/office/drawing/2014/main" id="{827AC70F-6EE3-EB20-2E14-BF080389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42" y="4292221"/>
            <a:ext cx="2245057" cy="25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8280" y="1113096"/>
            <a:ext cx="9034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377CE4-47D3-110A-C451-898C382BF6E4}"/>
              </a:ext>
            </a:extLst>
          </p:cNvPr>
          <p:cNvSpPr/>
          <p:nvPr/>
        </p:nvSpPr>
        <p:spPr>
          <a:xfrm>
            <a:off x="7292745" y="1881066"/>
            <a:ext cx="1978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</a:rPr>
              <a:t>c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(o)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rrect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D8B45A-8A64-9C43-AD63-399C637998C0}"/>
              </a:ext>
            </a:extLst>
          </p:cNvPr>
          <p:cNvSpPr/>
          <p:nvPr/>
        </p:nvSpPr>
        <p:spPr>
          <a:xfrm>
            <a:off x="9806926" y="2734332"/>
            <a:ext cx="1838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B050"/>
                </a:solidFill>
              </a:rPr>
              <a:t>l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ibr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(a)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AB2B1-4E01-B967-43BF-48370AE6D8D1}"/>
              </a:ext>
            </a:extLst>
          </p:cNvPr>
          <p:cNvSpPr/>
          <p:nvPr/>
        </p:nvSpPr>
        <p:spPr>
          <a:xfrm>
            <a:off x="4211004" y="3645890"/>
            <a:ext cx="4277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B050"/>
                </a:solidFill>
              </a:rPr>
              <a:t>fam</a:t>
            </a:r>
            <a:r>
              <a:rPr lang="en-US" sz="4000" dirty="0" smtClean="0">
                <a:ln w="0"/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ln w="0"/>
                <a:solidFill>
                  <a:srgbClr val="FF0000"/>
                </a:solidFill>
              </a:rPr>
              <a:t>i</a:t>
            </a:r>
            <a:r>
              <a:rPr lang="en-US" sz="4000" dirty="0" smtClean="0">
                <a:ln w="0"/>
                <a:solidFill>
                  <a:srgbClr val="FF0000"/>
                </a:solidFill>
              </a:rPr>
              <a:t>)</a:t>
            </a:r>
            <a:r>
              <a:rPr lang="en-US" sz="4000" dirty="0" err="1" smtClean="0">
                <a:ln w="0"/>
                <a:solidFill>
                  <a:srgbClr val="00B050"/>
                </a:solidFill>
              </a:rPr>
              <a:t>ly</a:t>
            </a:r>
            <a:r>
              <a:rPr lang="en-US" sz="4000" dirty="0" smtClean="0">
                <a:ln w="0"/>
                <a:solidFill>
                  <a:srgbClr val="00B050"/>
                </a:solidFill>
              </a:rPr>
              <a:t> - d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</a:rPr>
              <a:t>iff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</a:rPr>
              <a:t>(e)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</a:rPr>
              <a:t>rent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D498C2-BD25-5AB4-CE49-3EBF045C513F}"/>
              </a:ext>
            </a:extLst>
          </p:cNvPr>
          <p:cNvSpPr/>
          <p:nvPr/>
        </p:nvSpPr>
        <p:spPr>
          <a:xfrm>
            <a:off x="4849277" y="5787360"/>
            <a:ext cx="4723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rgbClr val="00B050"/>
                </a:solidFill>
              </a:rPr>
              <a:t>diction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</a:t>
            </a:r>
            <a:r>
              <a:rPr lang="en-US" sz="4000" cap="none" spc="0" dirty="0">
                <a:ln w="0"/>
                <a:solidFill>
                  <a:srgbClr val="FF0000"/>
                </a:solidFill>
              </a:rPr>
              <a:t>a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r>
              <a:rPr lang="en-US" sz="4000" b="0" cap="none" spc="0" dirty="0">
                <a:ln w="0"/>
                <a:solidFill>
                  <a:srgbClr val="00B050"/>
                </a:solidFill>
              </a:rPr>
              <a:t> - hist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(o)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pic>
        <p:nvPicPr>
          <p:cNvPr id="3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8411" y="161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04597" y="1105695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Match the word and phrases with their meanings.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B1484-B012-BFB1-D9B0-0121D66B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00" y="2110661"/>
            <a:ext cx="11906600" cy="29368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8E4BE1-1AEE-B9AF-069E-F7C23B33FDF6}"/>
              </a:ext>
            </a:extLst>
          </p:cNvPr>
          <p:cNvCxnSpPr>
            <a:cxnSpLocks/>
          </p:cNvCxnSpPr>
          <p:nvPr/>
        </p:nvCxnSpPr>
        <p:spPr>
          <a:xfrm>
            <a:off x="3409950" y="2437691"/>
            <a:ext cx="626269" cy="5615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F7A5A6-A0D6-8E8D-83BD-F0B1AF54C2BE}"/>
              </a:ext>
            </a:extLst>
          </p:cNvPr>
          <p:cNvCxnSpPr>
            <a:cxnSpLocks/>
          </p:cNvCxnSpPr>
          <p:nvPr/>
        </p:nvCxnSpPr>
        <p:spPr>
          <a:xfrm>
            <a:off x="3409950" y="2977441"/>
            <a:ext cx="635000" cy="7963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106AB3-986F-5D2D-A4F4-F9515714895E}"/>
              </a:ext>
            </a:extLst>
          </p:cNvPr>
          <p:cNvCxnSpPr>
            <a:cxnSpLocks/>
          </p:cNvCxnSpPr>
          <p:nvPr/>
        </p:nvCxnSpPr>
        <p:spPr>
          <a:xfrm>
            <a:off x="3409950" y="3853741"/>
            <a:ext cx="61595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F1CB75-830A-9BC0-8CF5-9909A8CF41E0}"/>
              </a:ext>
            </a:extLst>
          </p:cNvPr>
          <p:cNvCxnSpPr>
            <a:cxnSpLocks/>
          </p:cNvCxnSpPr>
          <p:nvPr/>
        </p:nvCxnSpPr>
        <p:spPr>
          <a:xfrm flipV="1">
            <a:off x="3409950" y="2551991"/>
            <a:ext cx="635000" cy="18097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miling kids characters isolated. Diversity children standing cartoon  vector illustration. Stock ベクター | Adobe Stock">
            <a:extLst>
              <a:ext uri="{FF2B5EF4-FFF2-40B4-BE49-F238E27FC236}">
                <a16:creationId xmlns:a16="http://schemas.microsoft.com/office/drawing/2014/main" id="{E7A8AB62-1840-B24E-6AC5-1F66F447A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5162" r="6973" b="22785"/>
          <a:stretch/>
        </p:blipFill>
        <p:spPr bwMode="auto">
          <a:xfrm>
            <a:off x="3107140" y="5339491"/>
            <a:ext cx="5977719" cy="1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3033</TotalTime>
  <Words>522</Words>
  <Application>Microsoft Office PowerPoint</Application>
  <PresentationFormat>Widescreen</PresentationFormat>
  <Paragraphs>122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Trebuchet MS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161</cp:revision>
  <dcterms:created xsi:type="dcterms:W3CDTF">2020-12-09T02:04:09Z</dcterms:created>
  <dcterms:modified xsi:type="dcterms:W3CDTF">2023-06-13T09:55:39Z</dcterms:modified>
</cp:coreProperties>
</file>