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70" r:id="rId2"/>
    <p:sldId id="859" r:id="rId3"/>
    <p:sldId id="871" r:id="rId4"/>
    <p:sldId id="872" r:id="rId5"/>
    <p:sldId id="873" r:id="rId6"/>
    <p:sldId id="874" r:id="rId7"/>
    <p:sldId id="875" r:id="rId8"/>
    <p:sldId id="876" r:id="rId9"/>
    <p:sldId id="877" r:id="rId10"/>
    <p:sldId id="878" r:id="rId11"/>
    <p:sldId id="879" r:id="rId12"/>
    <p:sldId id="880"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880"/>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16.wmf"/><Relationship Id="rId7" Type="http://schemas.openxmlformats.org/officeDocument/2006/relationships/image" Target="../media/image27.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17.wmf"/><Relationship Id="rId9"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16.wmf"/><Relationship Id="rId7" Type="http://schemas.openxmlformats.org/officeDocument/2006/relationships/image" Target="../media/image34.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17.wmf"/><Relationship Id="rId9"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16.wmf"/><Relationship Id="rId7" Type="http://schemas.openxmlformats.org/officeDocument/2006/relationships/image" Target="../media/image40.wmf"/><Relationship Id="rId12" Type="http://schemas.openxmlformats.org/officeDocument/2006/relationships/image" Target="../media/image45.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2.wmf"/><Relationship Id="rId10" Type="http://schemas.openxmlformats.org/officeDocument/2006/relationships/image" Target="../media/image43.wmf"/><Relationship Id="rId4" Type="http://schemas.openxmlformats.org/officeDocument/2006/relationships/image" Target="../media/image17.wmf"/><Relationship Id="rId9"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10.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64.bin"/><Relationship Id="rId5" Type="http://schemas.openxmlformats.org/officeDocument/2006/relationships/image" Target="../media/image10.png"/><Relationship Id="rId10" Type="http://schemas.openxmlformats.org/officeDocument/2006/relationships/image" Target="../media/image59.wmf"/><Relationship Id="rId4" Type="http://schemas.openxmlformats.org/officeDocument/2006/relationships/image" Target="../media/image9.png"/><Relationship Id="rId9" Type="http://schemas.openxmlformats.org/officeDocument/2006/relationships/oleObject" Target="../embeddings/oleObject65.bin"/></Relationships>
</file>

<file path=ppt/slides/_rels/slide11.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69.bin"/><Relationship Id="rId3" Type="http://schemas.openxmlformats.org/officeDocument/2006/relationships/notesSlide" Target="../notesSlides/notesSlide11.xml"/><Relationship Id="rId7" Type="http://schemas.openxmlformats.org/officeDocument/2006/relationships/oleObject" Target="../embeddings/oleObject66.bin"/><Relationship Id="rId12"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image" Target="../media/image64.wmf"/><Relationship Id="rId1" Type="http://schemas.openxmlformats.org/officeDocument/2006/relationships/vmlDrawing" Target="../drawings/vmlDrawing10.vml"/><Relationship Id="rId6" Type="http://schemas.openxmlformats.org/officeDocument/2006/relationships/image" Target="../media/image76.png"/><Relationship Id="rId11" Type="http://schemas.openxmlformats.org/officeDocument/2006/relationships/oleObject" Target="../embeddings/oleObject68.bin"/><Relationship Id="rId5" Type="http://schemas.openxmlformats.org/officeDocument/2006/relationships/image" Target="../media/image10.png"/><Relationship Id="rId15" Type="http://schemas.openxmlformats.org/officeDocument/2006/relationships/oleObject" Target="../embeddings/oleObject70.bin"/><Relationship Id="rId10" Type="http://schemas.openxmlformats.org/officeDocument/2006/relationships/image" Target="../media/image61.wmf"/><Relationship Id="rId4" Type="http://schemas.openxmlformats.org/officeDocument/2006/relationships/image" Target="../media/image9.png"/><Relationship Id="rId9" Type="http://schemas.openxmlformats.org/officeDocument/2006/relationships/oleObject" Target="../embeddings/oleObject67.bin"/><Relationship Id="rId14" Type="http://schemas.openxmlformats.org/officeDocument/2006/relationships/image" Target="../media/image63.wmf"/></Relationships>
</file>

<file path=ppt/slides/_rels/slide1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12.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1.bin"/><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oleObject" Target="../embeddings/oleObject2.bin"/><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oleObject" Target="../embeddings/oleObject4.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oleObject" Target="../embeddings/oleObject5.bin"/><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 Id="rId14" Type="http://schemas.openxmlformats.org/officeDocument/2006/relationships/image" Target="../media/image13.wmf"/></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18" Type="http://schemas.openxmlformats.org/officeDocument/2006/relationships/image" Target="../media/image19.wmf"/><Relationship Id="rId26" Type="http://schemas.openxmlformats.org/officeDocument/2006/relationships/image" Target="../media/image23.wmf"/><Relationship Id="rId3" Type="http://schemas.openxmlformats.org/officeDocument/2006/relationships/notesSlide" Target="../notesSlides/notesSlide4.xml"/><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16.wmf"/><Relationship Id="rId17" Type="http://schemas.openxmlformats.org/officeDocument/2006/relationships/oleObject" Target="../embeddings/oleObject12.bin"/><Relationship Id="rId25"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29"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image" Target="../media/image10.png"/><Relationship Id="rId11" Type="http://schemas.openxmlformats.org/officeDocument/2006/relationships/oleObject" Target="../embeddings/oleObject9.bin"/><Relationship Id="rId24" Type="http://schemas.openxmlformats.org/officeDocument/2006/relationships/image" Target="../media/image22.wmf"/><Relationship Id="rId5" Type="http://schemas.openxmlformats.org/officeDocument/2006/relationships/image" Target="../media/image31.png"/><Relationship Id="rId15" Type="http://schemas.openxmlformats.org/officeDocument/2006/relationships/oleObject" Target="../embeddings/oleObject11.bin"/><Relationship Id="rId23" Type="http://schemas.openxmlformats.org/officeDocument/2006/relationships/oleObject" Target="../embeddings/oleObject15.bin"/><Relationship Id="rId28" Type="http://schemas.openxmlformats.org/officeDocument/2006/relationships/oleObject" Target="../embeddings/oleObject17.bin"/><Relationship Id="rId10" Type="http://schemas.openxmlformats.org/officeDocument/2006/relationships/image" Target="../media/image15.wmf"/><Relationship Id="rId19" Type="http://schemas.openxmlformats.org/officeDocument/2006/relationships/oleObject" Target="../embeddings/oleObject13.bin"/><Relationship Id="rId4" Type="http://schemas.openxmlformats.org/officeDocument/2006/relationships/image" Target="../media/image9.png"/><Relationship Id="rId9" Type="http://schemas.openxmlformats.org/officeDocument/2006/relationships/oleObject" Target="../embeddings/oleObject8.bin"/><Relationship Id="rId14" Type="http://schemas.openxmlformats.org/officeDocument/2006/relationships/image" Target="../media/image17.wmf"/><Relationship Id="rId22" Type="http://schemas.openxmlformats.org/officeDocument/2006/relationships/image" Target="../media/image21.wmf"/><Relationship Id="rId27"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21.bin"/><Relationship Id="rId18" Type="http://schemas.openxmlformats.org/officeDocument/2006/relationships/image" Target="../media/image26.wmf"/><Relationship Id="rId26" Type="http://schemas.openxmlformats.org/officeDocument/2006/relationships/image" Target="../media/image30.wmf"/><Relationship Id="rId3" Type="http://schemas.openxmlformats.org/officeDocument/2006/relationships/notesSlide" Target="../notesSlides/notesSlide5.xml"/><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16.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25.wmf"/><Relationship Id="rId20" Type="http://schemas.openxmlformats.org/officeDocument/2006/relationships/image" Target="../media/image27.wmf"/><Relationship Id="rId29" Type="http://schemas.openxmlformats.org/officeDocument/2006/relationships/image" Target="../media/image31.wmf"/><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oleObject" Target="../embeddings/oleObject20.bin"/><Relationship Id="rId24" Type="http://schemas.openxmlformats.org/officeDocument/2006/relationships/image" Target="../media/image29.wmf"/><Relationship Id="rId5" Type="http://schemas.openxmlformats.org/officeDocument/2006/relationships/image" Target="../media/image31.png"/><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oleObject" Target="../embeddings/oleObject28.bin"/><Relationship Id="rId10" Type="http://schemas.openxmlformats.org/officeDocument/2006/relationships/image" Target="../media/image15.wmf"/><Relationship Id="rId19" Type="http://schemas.openxmlformats.org/officeDocument/2006/relationships/oleObject" Target="../embeddings/oleObject24.bin"/><Relationship Id="rId4" Type="http://schemas.openxmlformats.org/officeDocument/2006/relationships/image" Target="../media/image9.png"/><Relationship Id="rId9" Type="http://schemas.openxmlformats.org/officeDocument/2006/relationships/oleObject" Target="../embeddings/oleObject19.bin"/><Relationship Id="rId14" Type="http://schemas.openxmlformats.org/officeDocument/2006/relationships/image" Target="../media/image17.wmf"/><Relationship Id="rId22" Type="http://schemas.openxmlformats.org/officeDocument/2006/relationships/image" Target="../media/image28.wmf"/><Relationship Id="rId27"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32.bin"/><Relationship Id="rId18" Type="http://schemas.openxmlformats.org/officeDocument/2006/relationships/image" Target="../media/image33.wmf"/><Relationship Id="rId26" Type="http://schemas.openxmlformats.org/officeDocument/2006/relationships/image" Target="../media/image37.wmf"/><Relationship Id="rId3" Type="http://schemas.openxmlformats.org/officeDocument/2006/relationships/notesSlide" Target="../notesSlides/notesSlide6.xml"/><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16.wmf"/><Relationship Id="rId17" Type="http://schemas.openxmlformats.org/officeDocument/2006/relationships/oleObject" Target="../embeddings/oleObject34.bin"/><Relationship Id="rId25"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vmlDrawing" Target="../drawings/vmlDrawing5.vml"/><Relationship Id="rId6" Type="http://schemas.openxmlformats.org/officeDocument/2006/relationships/image" Target="../media/image10.png"/><Relationship Id="rId11" Type="http://schemas.openxmlformats.org/officeDocument/2006/relationships/oleObject" Target="../embeddings/oleObject31.bin"/><Relationship Id="rId24" Type="http://schemas.openxmlformats.org/officeDocument/2006/relationships/image" Target="../media/image36.wmf"/><Relationship Id="rId5" Type="http://schemas.openxmlformats.org/officeDocument/2006/relationships/image" Target="../media/image31.png"/><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38.wmf"/><Relationship Id="rId10" Type="http://schemas.openxmlformats.org/officeDocument/2006/relationships/image" Target="../media/image15.wmf"/><Relationship Id="rId19" Type="http://schemas.openxmlformats.org/officeDocument/2006/relationships/oleObject" Target="../embeddings/oleObject35.bin"/><Relationship Id="rId4" Type="http://schemas.openxmlformats.org/officeDocument/2006/relationships/image" Target="../media/image9.png"/><Relationship Id="rId9" Type="http://schemas.openxmlformats.org/officeDocument/2006/relationships/oleObject" Target="../embeddings/oleObject30.bin"/><Relationship Id="rId14" Type="http://schemas.openxmlformats.org/officeDocument/2006/relationships/image" Target="../media/image17.wmf"/><Relationship Id="rId22" Type="http://schemas.openxmlformats.org/officeDocument/2006/relationships/image" Target="../media/image35.wmf"/><Relationship Id="rId27"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43.bin"/><Relationship Id="rId18" Type="http://schemas.openxmlformats.org/officeDocument/2006/relationships/image" Target="../media/image39.wmf"/><Relationship Id="rId26" Type="http://schemas.openxmlformats.org/officeDocument/2006/relationships/image" Target="../media/image43.wmf"/><Relationship Id="rId3" Type="http://schemas.openxmlformats.org/officeDocument/2006/relationships/notesSlide" Target="../notesSlides/notesSlide7.xml"/><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16.wmf"/><Relationship Id="rId17" Type="http://schemas.openxmlformats.org/officeDocument/2006/relationships/oleObject" Target="../embeddings/oleObject45.bin"/><Relationship Id="rId25"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image" Target="../media/image40.wmf"/><Relationship Id="rId29" Type="http://schemas.openxmlformats.org/officeDocument/2006/relationships/image" Target="../media/image44.wmf"/><Relationship Id="rId1" Type="http://schemas.openxmlformats.org/officeDocument/2006/relationships/vmlDrawing" Target="../drawings/vmlDrawing6.vml"/><Relationship Id="rId6" Type="http://schemas.openxmlformats.org/officeDocument/2006/relationships/image" Target="../media/image10.png"/><Relationship Id="rId11" Type="http://schemas.openxmlformats.org/officeDocument/2006/relationships/oleObject" Target="../embeddings/oleObject42.bin"/><Relationship Id="rId24" Type="http://schemas.openxmlformats.org/officeDocument/2006/relationships/image" Target="../media/image42.wmf"/><Relationship Id="rId5" Type="http://schemas.openxmlformats.org/officeDocument/2006/relationships/image" Target="../media/image31.png"/><Relationship Id="rId15" Type="http://schemas.openxmlformats.org/officeDocument/2006/relationships/oleObject" Target="../embeddings/oleObject44.bin"/><Relationship Id="rId23" Type="http://schemas.openxmlformats.org/officeDocument/2006/relationships/oleObject" Target="../embeddings/oleObject48.bin"/><Relationship Id="rId28" Type="http://schemas.openxmlformats.org/officeDocument/2006/relationships/oleObject" Target="../embeddings/oleObject50.bin"/><Relationship Id="rId10" Type="http://schemas.openxmlformats.org/officeDocument/2006/relationships/image" Target="../media/image15.wmf"/><Relationship Id="rId19" Type="http://schemas.openxmlformats.org/officeDocument/2006/relationships/oleObject" Target="../embeddings/oleObject46.bin"/><Relationship Id="rId31" Type="http://schemas.openxmlformats.org/officeDocument/2006/relationships/image" Target="../media/image45.wmf"/><Relationship Id="rId4" Type="http://schemas.openxmlformats.org/officeDocument/2006/relationships/image" Target="../media/image9.png"/><Relationship Id="rId9" Type="http://schemas.openxmlformats.org/officeDocument/2006/relationships/oleObject" Target="../embeddings/oleObject41.bin"/><Relationship Id="rId14" Type="http://schemas.openxmlformats.org/officeDocument/2006/relationships/image" Target="../media/image17.wmf"/><Relationship Id="rId22" Type="http://schemas.openxmlformats.org/officeDocument/2006/relationships/image" Target="../media/image41.wmf"/><Relationship Id="rId27" Type="http://schemas.openxmlformats.org/officeDocument/2006/relationships/image" Target="../media/image55.png"/><Relationship Id="rId30" Type="http://schemas.openxmlformats.org/officeDocument/2006/relationships/oleObject" Target="../embeddings/oleObject5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49.wmf"/><Relationship Id="rId18" Type="http://schemas.openxmlformats.org/officeDocument/2006/relationships/oleObject" Target="../embeddings/oleObject58.bin"/><Relationship Id="rId3" Type="http://schemas.openxmlformats.org/officeDocument/2006/relationships/notesSlide" Target="../notesSlides/notesSlide8.xml"/><Relationship Id="rId7" Type="http://schemas.openxmlformats.org/officeDocument/2006/relationships/image" Target="../media/image46.wmf"/><Relationship Id="rId12" Type="http://schemas.openxmlformats.org/officeDocument/2006/relationships/oleObject" Target="../embeddings/oleObject55.bin"/><Relationship Id="rId17"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7.vml"/><Relationship Id="rId6" Type="http://schemas.openxmlformats.org/officeDocument/2006/relationships/oleObject" Target="../embeddings/oleObject52.bin"/><Relationship Id="rId11" Type="http://schemas.openxmlformats.org/officeDocument/2006/relationships/image" Target="../media/image48.wmf"/><Relationship Id="rId5" Type="http://schemas.openxmlformats.org/officeDocument/2006/relationships/image" Target="../media/image10.png"/><Relationship Id="rId15" Type="http://schemas.openxmlformats.org/officeDocument/2006/relationships/image" Target="../media/image50.wmf"/><Relationship Id="rId10" Type="http://schemas.openxmlformats.org/officeDocument/2006/relationships/oleObject" Target="../embeddings/oleObject54.bin"/><Relationship Id="rId19" Type="http://schemas.openxmlformats.org/officeDocument/2006/relationships/image" Target="../media/image52.wmf"/><Relationship Id="rId4" Type="http://schemas.openxmlformats.org/officeDocument/2006/relationships/image" Target="../media/image9.png"/><Relationship Id="rId9" Type="http://schemas.openxmlformats.org/officeDocument/2006/relationships/image" Target="../media/image47.wmf"/><Relationship Id="rId14" Type="http://schemas.openxmlformats.org/officeDocument/2006/relationships/oleObject" Target="../embeddings/oleObject5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56.wmf"/><Relationship Id="rId3" Type="http://schemas.openxmlformats.org/officeDocument/2006/relationships/notesSlide" Target="../notesSlides/notesSlide9.xml"/><Relationship Id="rId7" Type="http://schemas.openxmlformats.org/officeDocument/2006/relationships/image" Target="../media/image53.wmf"/><Relationship Id="rId12"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9.bin"/><Relationship Id="rId11" Type="http://schemas.openxmlformats.org/officeDocument/2006/relationships/image" Target="../media/image55.wmf"/><Relationship Id="rId5" Type="http://schemas.openxmlformats.org/officeDocument/2006/relationships/image" Target="../media/image10.png"/><Relationship Id="rId15" Type="http://schemas.openxmlformats.org/officeDocument/2006/relationships/image" Target="../media/image57.wmf"/><Relationship Id="rId10" Type="http://schemas.openxmlformats.org/officeDocument/2006/relationships/oleObject" Target="../embeddings/oleObject61.bin"/><Relationship Id="rId4" Type="http://schemas.openxmlformats.org/officeDocument/2006/relationships/image" Target="../media/image9.png"/><Relationship Id="rId9" Type="http://schemas.openxmlformats.org/officeDocument/2006/relationships/image" Target="../media/image54.wmf"/><Relationship Id="rId14" Type="http://schemas.openxmlformats.org/officeDocument/2006/relationships/oleObject" Target="../embeddings/oleObject63.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8259" y="3535905"/>
            <a:ext cx="5677705" cy="29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5561012" y="2473199"/>
            <a:ext cx="6172200" cy="1032001"/>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512" y="1608533"/>
            <a:ext cx="6210300" cy="92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4118" t="15020" r="18174" b="43564"/>
          <a:stretch/>
        </p:blipFill>
        <p:spPr>
          <a:xfrm>
            <a:off x="5713412" y="2473199"/>
            <a:ext cx="5791200" cy="1062706"/>
          </a:xfrm>
          <a:prstGeom prst="rect">
            <a:avLst/>
          </a:prstGeom>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9798" y="2514600"/>
            <a:ext cx="1067955"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71450"/>
            <a:ext cx="9837881" cy="1428750"/>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1" y="228600"/>
            <a:ext cx="96773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Giá của một chiếc xe ô tô lúc mới mua là 680 triệu đồng. Cứ sau mỗi năm sử dụng, giá của chiếc ô tô giảm 55 triệu đồng. Tính giá còn lại của chiếc xe sau 5 năm sử dụng.</a:t>
            </a:r>
          </a:p>
        </p:txBody>
      </p:sp>
      <p:sp>
        <p:nvSpPr>
          <p:cNvPr id="10" name="Rectangle 9"/>
          <p:cNvSpPr/>
          <p:nvPr/>
        </p:nvSpPr>
        <p:spPr>
          <a:xfrm>
            <a:off x="406749" y="44477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133423" y="2318693"/>
            <a:ext cx="10904589" cy="461665"/>
          </a:xfrm>
          <a:prstGeom prst="rect">
            <a:avLst/>
          </a:prstGeom>
          <a:noFill/>
        </p:spPr>
        <p:txBody>
          <a:bodyPr wrap="square" rtlCol="0">
            <a:spAutoFit/>
          </a:bodyPr>
          <a:lstStyle/>
          <a:p>
            <a:r>
              <a:rPr lang="vi-VN" b="1">
                <a:latin typeface="Arial" pitchFamily="34" charset="0"/>
                <a:cs typeface="Arial" pitchFamily="34" charset="0"/>
              </a:rPr>
              <a:t>Giá của chiếc xe ô tô sau một năm sử dụng là 680 – 55 = 625 (triệu đồng)</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48740699"/>
              </p:ext>
            </p:extLst>
          </p:nvPr>
        </p:nvGraphicFramePr>
        <p:xfrm>
          <a:off x="4277549" y="4261914"/>
          <a:ext cx="2209800" cy="490538"/>
        </p:xfrm>
        <a:graphic>
          <a:graphicData uri="http://schemas.openxmlformats.org/presentationml/2006/ole">
            <mc:AlternateContent xmlns:mc="http://schemas.openxmlformats.org/markup-compatibility/2006">
              <mc:Choice xmlns:v="urn:schemas-microsoft-com:vml" Requires="v">
                <p:oleObj spid="_x0000_s95241" name="Equation" r:id="rId6" imgW="1028520" imgH="228600" progId="Equation.DSMT4">
                  <p:embed/>
                </p:oleObj>
              </mc:Choice>
              <mc:Fallback>
                <p:oleObj name="Equation" r:id="rId6" imgW="1028520" imgH="228600" progId="Equation.DSMT4">
                  <p:embed/>
                  <p:pic>
                    <p:nvPicPr>
                      <p:cNvPr id="0" name=""/>
                      <p:cNvPicPr>
                        <a:picLocks noChangeAspect="1" noChangeArrowheads="1"/>
                      </p:cNvPicPr>
                      <p:nvPr/>
                    </p:nvPicPr>
                    <p:blipFill>
                      <a:blip r:embed="rId7"/>
                      <a:srcRect/>
                      <a:stretch>
                        <a:fillRect/>
                      </a:stretch>
                    </p:blipFill>
                    <p:spPr bwMode="auto">
                      <a:xfrm>
                        <a:off x="4277549" y="4261914"/>
                        <a:ext cx="22098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1133423" y="3800249"/>
            <a:ext cx="7094589" cy="461665"/>
          </a:xfrm>
          <a:prstGeom prst="rect">
            <a:avLst/>
          </a:prstGeom>
          <a:noFill/>
        </p:spPr>
        <p:txBody>
          <a:bodyPr wrap="square" rtlCol="0">
            <a:spAutoFit/>
          </a:bodyPr>
          <a:lstStyle/>
          <a:p>
            <a:r>
              <a:rPr lang="vi-VN" b="1">
                <a:latin typeface="Arial" pitchFamily="34" charset="0"/>
                <a:cs typeface="Arial" pitchFamily="34" charset="0"/>
              </a:rPr>
              <a:t>Do đó, giá của chiếc ô tô sau 5 năm sử dụng là</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1136622" y="2895600"/>
                <a:ext cx="10904589" cy="876074"/>
              </a:xfrm>
              <a:prstGeom prst="rect">
                <a:avLst/>
              </a:prstGeom>
              <a:noFill/>
            </p:spPr>
            <p:txBody>
              <a:bodyPr wrap="square" rtlCol="0">
                <a:spAutoFit/>
              </a:bodyPr>
              <a:lstStyle/>
              <a:p>
                <a:r>
                  <a:rPr lang="vi-VN" b="1">
                    <a:latin typeface="Arial" pitchFamily="34" charset="0"/>
                    <a:cs typeface="Arial" pitchFamily="34" charset="0"/>
                  </a:rPr>
                  <a:t>Giá của chiếc xe ô tô sau mỗi năm sử dụng lập thành một cấp số cộng với số hạng đầu là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𝟔𝟐𝟓</m:t>
                    </m:r>
                  </m:oMath>
                </a14:m>
                <a:r>
                  <a:rPr lang="vi-VN" b="1" smtClean="0">
                    <a:latin typeface="Arial" pitchFamily="34" charset="0"/>
                    <a:cs typeface="Arial" pitchFamily="34" charset="0"/>
                  </a:rPr>
                  <a:t> </a:t>
                </a:r>
                <a:r>
                  <a:rPr lang="vi-VN" b="1">
                    <a:latin typeface="Arial" pitchFamily="34" charset="0"/>
                    <a:cs typeface="Arial" pitchFamily="34" charset="0"/>
                  </a:rPr>
                  <a:t>và công sai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 </m:t>
                    </m:r>
                    <m:r>
                      <a:rPr lang="vi-VN" b="1" i="1">
                        <a:latin typeface="Cambria Math"/>
                        <a:cs typeface="Arial" pitchFamily="34" charset="0"/>
                      </a:rPr>
                      <m:t>𝟓𝟓</m:t>
                    </m:r>
                    <m:r>
                      <a:rPr lang="vi-VN" b="1" i="1">
                        <a:latin typeface="Cambria Math"/>
                        <a:cs typeface="Arial" pitchFamily="34" charset="0"/>
                      </a:rPr>
                      <m:t> </m:t>
                    </m:r>
                  </m:oMath>
                </a14:m>
                <a:r>
                  <a:rPr lang="vi-VN" b="1">
                    <a:latin typeface="Arial" pitchFamily="34" charset="0"/>
                    <a:cs typeface="Arial" pitchFamily="34" charset="0"/>
                  </a:rPr>
                  <a:t>(do giá xe giảm).</a:t>
                </a:r>
                <a:endParaRPr lang="en-US"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36622" y="2895600"/>
                <a:ext cx="10904589" cy="876074"/>
              </a:xfrm>
              <a:prstGeom prst="rect">
                <a:avLst/>
              </a:prstGeom>
              <a:blipFill rotWithShape="1">
                <a:blip r:embed="rId8"/>
                <a:stretch>
                  <a:fillRect l="-838" t="-4861" b="-15278"/>
                </a:stretch>
              </a:blipFill>
            </p:spPr>
            <p:txBody>
              <a:bodyPr/>
              <a:lstStyle/>
              <a:p>
                <a:r>
                  <a:rPr lang="en-US">
                    <a:noFill/>
                  </a:rPr>
                  <a:t> </a:t>
                </a:r>
              </a:p>
            </p:txBody>
          </p:sp>
        </mc:Fallback>
      </mc:AlternateContent>
      <p:graphicFrame>
        <p:nvGraphicFramePr>
          <p:cNvPr id="24" name="Object 23"/>
          <p:cNvGraphicFramePr>
            <a:graphicFrameLocks noChangeAspect="1"/>
          </p:cNvGraphicFramePr>
          <p:nvPr>
            <p:extLst>
              <p:ext uri="{D42A27DB-BD31-4B8C-83A1-F6EECF244321}">
                <p14:modId xmlns:p14="http://schemas.microsoft.com/office/powerpoint/2010/main" val="2376727606"/>
              </p:ext>
            </p:extLst>
          </p:nvPr>
        </p:nvGraphicFramePr>
        <p:xfrm>
          <a:off x="4680717" y="4800600"/>
          <a:ext cx="3109912" cy="436562"/>
        </p:xfrm>
        <a:graphic>
          <a:graphicData uri="http://schemas.openxmlformats.org/presentationml/2006/ole">
            <mc:AlternateContent xmlns:mc="http://schemas.openxmlformats.org/markup-compatibility/2006">
              <mc:Choice xmlns:v="urn:schemas-microsoft-com:vml" Requires="v">
                <p:oleObj spid="_x0000_s95242" name="Equation" r:id="rId9" imgW="1447560" imgH="203040" progId="Equation.DSMT4">
                  <p:embed/>
                </p:oleObj>
              </mc:Choice>
              <mc:Fallback>
                <p:oleObj name="Equation" r:id="rId9" imgW="1447560" imgH="203040" progId="Equation.DSMT4">
                  <p:embed/>
                  <p:pic>
                    <p:nvPicPr>
                      <p:cNvPr id="0" name=""/>
                      <p:cNvPicPr>
                        <a:picLocks noChangeAspect="1" noChangeArrowheads="1"/>
                      </p:cNvPicPr>
                      <p:nvPr/>
                    </p:nvPicPr>
                    <p:blipFill>
                      <a:blip r:embed="rId10"/>
                      <a:srcRect/>
                      <a:stretch>
                        <a:fillRect/>
                      </a:stretch>
                    </p:blipFill>
                    <p:spPr bwMode="auto">
                      <a:xfrm>
                        <a:off x="4680717" y="4800600"/>
                        <a:ext cx="31099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7770812" y="4800600"/>
            <a:ext cx="1613719" cy="400110"/>
          </a:xfrm>
          <a:prstGeom prst="rect">
            <a:avLst/>
          </a:prstGeom>
          <a:noFill/>
        </p:spPr>
        <p:txBody>
          <a:bodyPr wrap="square" rtlCol="0">
            <a:spAutoFit/>
          </a:bodyPr>
          <a:lstStyle/>
          <a:p>
            <a:r>
              <a:rPr lang="en-US" sz="2000" b="1" smtClean="0">
                <a:latin typeface="Arial" pitchFamily="34" charset="0"/>
                <a:cs typeface="Arial" pitchFamily="34" charset="0"/>
              </a:rPr>
              <a:t>(triệu đồng)</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950018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15"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71450"/>
            <a:ext cx="9837881" cy="2419350"/>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1" y="228600"/>
            <a:ext cx="9677399"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kiến trúc sư thiết kế một hội trường với 15 ghế ngồi ở hàng thứ nhất, 18 ghế ngồi ở hàng thứ hai, 21 ghế ngồi ở hàng thứ ba, và cứ như vậy (số ghế ở hàng sau nhiều hơn 3 ghế so với số ghế ở hàng liền kề trước nó). </a:t>
            </a:r>
            <a:endParaRPr lang="en-US" b="1" smtClean="0">
              <a:latin typeface="Arial" pitchFamily="34" charset="0"/>
              <a:cs typeface="Arial" pitchFamily="34" charset="0"/>
            </a:endParaRPr>
          </a:p>
          <a:p>
            <a:r>
              <a:rPr lang="vi-VN" b="1" smtClean="0">
                <a:latin typeface="Arial" pitchFamily="34" charset="0"/>
                <a:cs typeface="Arial" pitchFamily="34" charset="0"/>
              </a:rPr>
              <a:t>Nếu </a:t>
            </a:r>
            <a:r>
              <a:rPr lang="vi-VN" b="1">
                <a:latin typeface="Arial" pitchFamily="34" charset="0"/>
                <a:cs typeface="Arial" pitchFamily="34" charset="0"/>
              </a:rPr>
              <a:t>muốn hội trường đó có sức chứa ít nhất 870 ghế ngồi thì kiến trúc sư đó phải thiết kế tối thiểu bao nhiêu hàng ghế</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0" name="Rectangle 9"/>
          <p:cNvSpPr/>
          <p:nvPr/>
        </p:nvSpPr>
        <p:spPr>
          <a:xfrm>
            <a:off x="406749" y="44477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179" y="2715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284236" y="3082281"/>
                <a:ext cx="10677575" cy="1200329"/>
              </a:xfrm>
              <a:prstGeom prst="rect">
                <a:avLst/>
              </a:prstGeom>
              <a:noFill/>
            </p:spPr>
            <p:txBody>
              <a:bodyPr wrap="square" rtlCol="0">
                <a:spAutoFit/>
              </a:bodyPr>
              <a:lstStyle/>
              <a:p>
                <a:r>
                  <a:rPr lang="vi-VN" b="1">
                    <a:latin typeface="Arial" pitchFamily="34" charset="0"/>
                    <a:cs typeface="Arial" pitchFamily="34" charset="0"/>
                  </a:rPr>
                  <a:t>Số ghế ở mỗi hàng của hội trường lập thành một cấp số cộng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𝟏𝟓</m:t>
                    </m:r>
                  </m:oMath>
                </a14:m>
                <a:r>
                  <a:rPr lang="vi-VN" b="1" smtClean="0">
                    <a:latin typeface="Arial" pitchFamily="34" charset="0"/>
                    <a:cs typeface="Arial" pitchFamily="34" charset="0"/>
                  </a:rPr>
                  <a:t> </a:t>
                </a:r>
                <a:r>
                  <a:rPr lang="vi-VN" b="1">
                    <a:latin typeface="Arial" pitchFamily="34" charset="0"/>
                    <a:cs typeface="Arial" pitchFamily="34" charset="0"/>
                  </a:rPr>
                  <a:t>và công sai d = 3. Giả sử cần thiết kế tối thiếu n hàng ghế để hội trường có sức chứa ít nhất 870 ghế ngồi.</a:t>
                </a:r>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284236" y="3082281"/>
                <a:ext cx="10677575" cy="1200329"/>
              </a:xfrm>
              <a:prstGeom prst="rect">
                <a:avLst/>
              </a:prstGeom>
              <a:blipFill rotWithShape="1">
                <a:blip r:embed="rId6"/>
                <a:stretch>
                  <a:fillRect l="-914" t="-3553" b="-11168"/>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3153311828"/>
              </p:ext>
            </p:extLst>
          </p:nvPr>
        </p:nvGraphicFramePr>
        <p:xfrm>
          <a:off x="2436813" y="4151957"/>
          <a:ext cx="2919413" cy="844550"/>
        </p:xfrm>
        <a:graphic>
          <a:graphicData uri="http://schemas.openxmlformats.org/presentationml/2006/ole">
            <mc:AlternateContent xmlns:mc="http://schemas.openxmlformats.org/markup-compatibility/2006">
              <mc:Choice xmlns:v="urn:schemas-microsoft-com:vml" Requires="v">
                <p:oleObj spid="_x0000_s96270" name="Equation" r:id="rId7" imgW="1358640" imgH="393480" progId="Equation.DSMT4">
                  <p:embed/>
                </p:oleObj>
              </mc:Choice>
              <mc:Fallback>
                <p:oleObj name="Equation" r:id="rId7" imgW="1358640" imgH="393480" progId="Equation.DSMT4">
                  <p:embed/>
                  <p:pic>
                    <p:nvPicPr>
                      <p:cNvPr id="0" name=""/>
                      <p:cNvPicPr>
                        <a:picLocks noChangeAspect="1" noChangeArrowheads="1"/>
                      </p:cNvPicPr>
                      <p:nvPr/>
                    </p:nvPicPr>
                    <p:blipFill>
                      <a:blip r:embed="rId8"/>
                      <a:srcRect/>
                      <a:stretch>
                        <a:fillRect/>
                      </a:stretch>
                    </p:blipFill>
                    <p:spPr bwMode="auto">
                      <a:xfrm>
                        <a:off x="2436813" y="4151957"/>
                        <a:ext cx="29194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1117572" y="6255513"/>
            <a:ext cx="10310840" cy="461665"/>
          </a:xfrm>
          <a:prstGeom prst="rect">
            <a:avLst/>
          </a:prstGeom>
          <a:noFill/>
        </p:spPr>
        <p:txBody>
          <a:bodyPr wrap="square" rtlCol="0">
            <a:spAutoFit/>
          </a:bodyPr>
          <a:lstStyle/>
          <a:p>
            <a:r>
              <a:rPr lang="vi-VN" b="1">
                <a:latin typeface="Arial" pitchFamily="34" charset="0"/>
                <a:cs typeface="Arial" pitchFamily="34" charset="0"/>
              </a:rPr>
              <a:t>Vậy cần thiết kế tối thiểu </a:t>
            </a:r>
            <a:r>
              <a:rPr lang="vi-VN" b="1">
                <a:solidFill>
                  <a:schemeClr val="accent2">
                    <a:lumMod val="75000"/>
                  </a:schemeClr>
                </a:solidFill>
                <a:latin typeface="Arial" pitchFamily="34" charset="0"/>
                <a:cs typeface="Arial" pitchFamily="34" charset="0"/>
              </a:rPr>
              <a:t>20 hàng ghế </a:t>
            </a:r>
            <a:r>
              <a:rPr lang="vi-VN" b="1">
                <a:latin typeface="Arial" pitchFamily="34" charset="0"/>
                <a:cs typeface="Arial" pitchFamily="34" charset="0"/>
              </a:rPr>
              <a:t>để thỏa mãn yêu cầu bài toán.</a:t>
            </a:r>
            <a:endParaRPr lang="en-US" b="1">
              <a:latin typeface="Arial" pitchFamily="34" charset="0"/>
              <a:cs typeface="Arial" pitchFamily="34" charset="0"/>
            </a:endParaRPr>
          </a:p>
        </p:txBody>
      </p:sp>
      <p:sp>
        <p:nvSpPr>
          <p:cNvPr id="15" name="TextBox 14"/>
          <p:cNvSpPr txBox="1"/>
          <p:nvPr/>
        </p:nvSpPr>
        <p:spPr>
          <a:xfrm>
            <a:off x="1210429" y="4343400"/>
            <a:ext cx="1226384"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910135418"/>
              </p:ext>
            </p:extLst>
          </p:nvPr>
        </p:nvGraphicFramePr>
        <p:xfrm>
          <a:off x="5421312" y="4151313"/>
          <a:ext cx="3492500" cy="844550"/>
        </p:xfrm>
        <a:graphic>
          <a:graphicData uri="http://schemas.openxmlformats.org/presentationml/2006/ole">
            <mc:AlternateContent xmlns:mc="http://schemas.openxmlformats.org/markup-compatibility/2006">
              <mc:Choice xmlns:v="urn:schemas-microsoft-com:vml" Requires="v">
                <p:oleObj spid="_x0000_s96271" name="Equation" r:id="rId9" imgW="1625400" imgH="393480" progId="Equation.DSMT4">
                  <p:embed/>
                </p:oleObj>
              </mc:Choice>
              <mc:Fallback>
                <p:oleObj name="Equation" r:id="rId9" imgW="1625400" imgH="393480" progId="Equation.DSMT4">
                  <p:embed/>
                  <p:pic>
                    <p:nvPicPr>
                      <p:cNvPr id="0" name=""/>
                      <p:cNvPicPr>
                        <a:picLocks noChangeAspect="1" noChangeArrowheads="1"/>
                      </p:cNvPicPr>
                      <p:nvPr/>
                    </p:nvPicPr>
                    <p:blipFill>
                      <a:blip r:embed="rId10"/>
                      <a:srcRect/>
                      <a:stretch>
                        <a:fillRect/>
                      </a:stretch>
                    </p:blipFill>
                    <p:spPr bwMode="auto">
                      <a:xfrm>
                        <a:off x="5421312" y="4151313"/>
                        <a:ext cx="34925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07231289"/>
              </p:ext>
            </p:extLst>
          </p:nvPr>
        </p:nvGraphicFramePr>
        <p:xfrm>
          <a:off x="5694362" y="5051425"/>
          <a:ext cx="3219450" cy="434975"/>
        </p:xfrm>
        <a:graphic>
          <a:graphicData uri="http://schemas.openxmlformats.org/presentationml/2006/ole">
            <mc:AlternateContent xmlns:mc="http://schemas.openxmlformats.org/markup-compatibility/2006">
              <mc:Choice xmlns:v="urn:schemas-microsoft-com:vml" Requires="v">
                <p:oleObj spid="_x0000_s96272" name="Equation" r:id="rId11" imgW="1498320" imgH="203040" progId="Equation.DSMT4">
                  <p:embed/>
                </p:oleObj>
              </mc:Choice>
              <mc:Fallback>
                <p:oleObj name="Equation" r:id="rId11" imgW="1498320" imgH="203040" progId="Equation.DSMT4">
                  <p:embed/>
                  <p:pic>
                    <p:nvPicPr>
                      <p:cNvPr id="0" name=""/>
                      <p:cNvPicPr>
                        <a:picLocks noChangeAspect="1" noChangeArrowheads="1"/>
                      </p:cNvPicPr>
                      <p:nvPr/>
                    </p:nvPicPr>
                    <p:blipFill>
                      <a:blip r:embed="rId12"/>
                      <a:srcRect/>
                      <a:stretch>
                        <a:fillRect/>
                      </a:stretch>
                    </p:blipFill>
                    <p:spPr bwMode="auto">
                      <a:xfrm>
                        <a:off x="5694362" y="5051425"/>
                        <a:ext cx="32194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098764589"/>
              </p:ext>
            </p:extLst>
          </p:nvPr>
        </p:nvGraphicFramePr>
        <p:xfrm>
          <a:off x="5715001" y="5562600"/>
          <a:ext cx="3165475" cy="434975"/>
        </p:xfrm>
        <a:graphic>
          <a:graphicData uri="http://schemas.openxmlformats.org/presentationml/2006/ole">
            <mc:AlternateContent xmlns:mc="http://schemas.openxmlformats.org/markup-compatibility/2006">
              <mc:Choice xmlns:v="urn:schemas-microsoft-com:vml" Requires="v">
                <p:oleObj spid="_x0000_s96273" name="Equation" r:id="rId13" imgW="1473120" imgH="203040" progId="Equation.DSMT4">
                  <p:embed/>
                </p:oleObj>
              </mc:Choice>
              <mc:Fallback>
                <p:oleObj name="Equation" r:id="rId13" imgW="1473120" imgH="203040" progId="Equation.DSMT4">
                  <p:embed/>
                  <p:pic>
                    <p:nvPicPr>
                      <p:cNvPr id="0" name=""/>
                      <p:cNvPicPr>
                        <a:picLocks noChangeAspect="1" noChangeArrowheads="1"/>
                      </p:cNvPicPr>
                      <p:nvPr/>
                    </p:nvPicPr>
                    <p:blipFill>
                      <a:blip r:embed="rId14"/>
                      <a:srcRect/>
                      <a:stretch>
                        <a:fillRect/>
                      </a:stretch>
                    </p:blipFill>
                    <p:spPr bwMode="auto">
                      <a:xfrm>
                        <a:off x="5715001" y="5562600"/>
                        <a:ext cx="31654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010629499"/>
              </p:ext>
            </p:extLst>
          </p:nvPr>
        </p:nvGraphicFramePr>
        <p:xfrm>
          <a:off x="9153525" y="5334000"/>
          <a:ext cx="1665287" cy="979487"/>
        </p:xfrm>
        <a:graphic>
          <a:graphicData uri="http://schemas.openxmlformats.org/presentationml/2006/ole">
            <mc:AlternateContent xmlns:mc="http://schemas.openxmlformats.org/markup-compatibility/2006">
              <mc:Choice xmlns:v="urn:schemas-microsoft-com:vml" Requires="v">
                <p:oleObj spid="_x0000_s96274" name="Equation" r:id="rId15" imgW="774360" imgH="457200" progId="Equation.DSMT4">
                  <p:embed/>
                </p:oleObj>
              </mc:Choice>
              <mc:Fallback>
                <p:oleObj name="Equation" r:id="rId15" imgW="774360" imgH="457200" progId="Equation.DSMT4">
                  <p:embed/>
                  <p:pic>
                    <p:nvPicPr>
                      <p:cNvPr id="0" name=""/>
                      <p:cNvPicPr>
                        <a:picLocks noChangeAspect="1" noChangeArrowheads="1"/>
                      </p:cNvPicPr>
                      <p:nvPr/>
                    </p:nvPicPr>
                    <p:blipFill>
                      <a:blip r:embed="rId16"/>
                      <a:srcRect/>
                      <a:stretch>
                        <a:fillRect/>
                      </a:stretch>
                    </p:blipFill>
                    <p:spPr bwMode="auto">
                      <a:xfrm>
                        <a:off x="9153525" y="5334000"/>
                        <a:ext cx="16652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801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71450"/>
            <a:ext cx="9837881" cy="1657566"/>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1" y="228600"/>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Vào năm 2020, dân số của một thành phố là khoảng 1,2 triệu người. Giả sử mỗi năm, dân số của thành phố này tăng thêm khoảng 30 nghìn người. Hãy ước tính dân số của thành phố này vào năm 2030.</a:t>
            </a:r>
          </a:p>
        </p:txBody>
      </p:sp>
      <p:sp>
        <p:nvSpPr>
          <p:cNvPr id="10" name="Rectangle 9"/>
          <p:cNvSpPr/>
          <p:nvPr/>
        </p:nvSpPr>
        <p:spPr>
          <a:xfrm>
            <a:off x="406749" y="44477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179"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436637" y="2357735"/>
            <a:ext cx="6943775" cy="461665"/>
          </a:xfrm>
          <a:prstGeom prst="rect">
            <a:avLst/>
          </a:prstGeom>
          <a:noFill/>
        </p:spPr>
        <p:txBody>
          <a:bodyPr wrap="square" rtlCol="0">
            <a:spAutoFit/>
          </a:bodyPr>
          <a:lstStyle/>
          <a:p>
            <a:r>
              <a:rPr lang="vi-VN" b="1">
                <a:latin typeface="Arial" pitchFamily="34" charset="0"/>
                <a:cs typeface="Arial" pitchFamily="34" charset="0"/>
              </a:rPr>
              <a:t>Ta có: 1,2 triệu người = </a:t>
            </a:r>
            <a:r>
              <a:rPr lang="vi-VN" b="1" smtClean="0">
                <a:latin typeface="Arial" pitchFamily="34" charset="0"/>
                <a:cs typeface="Arial" pitchFamily="34" charset="0"/>
              </a:rPr>
              <a:t>1200 </a:t>
            </a:r>
            <a:r>
              <a:rPr lang="vi-VN" b="1">
                <a:latin typeface="Arial" pitchFamily="34" charset="0"/>
                <a:cs typeface="Arial" pitchFamily="34" charset="0"/>
              </a:rPr>
              <a:t>nghìn người.</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91882318"/>
              </p:ext>
            </p:extLst>
          </p:nvPr>
        </p:nvGraphicFramePr>
        <p:xfrm>
          <a:off x="2690008" y="4137669"/>
          <a:ext cx="5292725" cy="490537"/>
        </p:xfrm>
        <a:graphic>
          <a:graphicData uri="http://schemas.openxmlformats.org/presentationml/2006/ole">
            <mc:AlternateContent xmlns:mc="http://schemas.openxmlformats.org/markup-compatibility/2006">
              <mc:Choice xmlns:v="urn:schemas-microsoft-com:vml" Requires="v">
                <p:oleObj spid="_x0000_s97284" name="Equation" r:id="rId6" imgW="2463480" imgH="228600" progId="Equation.DSMT4">
                  <p:embed/>
                </p:oleObj>
              </mc:Choice>
              <mc:Fallback>
                <p:oleObj name="Equation" r:id="rId6" imgW="2463480" imgH="228600" progId="Equation.DSMT4">
                  <p:embed/>
                  <p:pic>
                    <p:nvPicPr>
                      <p:cNvPr id="0" name=""/>
                      <p:cNvPicPr>
                        <a:picLocks noChangeAspect="1" noChangeArrowheads="1"/>
                      </p:cNvPicPr>
                      <p:nvPr/>
                    </p:nvPicPr>
                    <p:blipFill>
                      <a:blip r:embed="rId7"/>
                      <a:srcRect/>
                      <a:stretch>
                        <a:fillRect/>
                      </a:stretch>
                    </p:blipFill>
                    <p:spPr bwMode="auto">
                      <a:xfrm>
                        <a:off x="2690008" y="4137669"/>
                        <a:ext cx="52927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1415999" y="4726414"/>
            <a:ext cx="10310840" cy="830997"/>
          </a:xfrm>
          <a:prstGeom prst="rect">
            <a:avLst/>
          </a:prstGeom>
          <a:noFill/>
        </p:spPr>
        <p:txBody>
          <a:bodyPr wrap="square" rtlCol="0">
            <a:spAutoFit/>
          </a:bodyPr>
          <a:lstStyle/>
          <a:p>
            <a:r>
              <a:rPr lang="vi-VN" b="1">
                <a:latin typeface="Arial" pitchFamily="34" charset="0"/>
                <a:cs typeface="Arial" pitchFamily="34" charset="0"/>
              </a:rPr>
              <a:t>Vậy dân số của thành phố này vào năm 2030 khoảng </a:t>
            </a:r>
            <a:r>
              <a:rPr lang="vi-VN" b="1" smtClean="0">
                <a:latin typeface="Arial" pitchFamily="34" charset="0"/>
                <a:cs typeface="Arial" pitchFamily="34" charset="0"/>
              </a:rPr>
              <a:t>1500 </a:t>
            </a:r>
            <a:r>
              <a:rPr lang="vi-VN" b="1">
                <a:latin typeface="Arial" pitchFamily="34" charset="0"/>
                <a:cs typeface="Arial" pitchFamily="34" charset="0"/>
              </a:rPr>
              <a:t>nghìn người hay </a:t>
            </a:r>
            <a:r>
              <a:rPr lang="vi-VN" b="1">
                <a:solidFill>
                  <a:schemeClr val="accent2">
                    <a:lumMod val="75000"/>
                  </a:schemeClr>
                </a:solidFill>
                <a:latin typeface="Arial" pitchFamily="34" charset="0"/>
                <a:cs typeface="Arial" pitchFamily="34" charset="0"/>
              </a:rPr>
              <a:t>1,5 triệu người</a:t>
            </a:r>
            <a:r>
              <a:rPr lang="vi-VN" b="1">
                <a:latin typeface="Arial" pitchFamily="34" charset="0"/>
                <a:cs typeface="Arial" pitchFamily="34" charset="0"/>
              </a:rPr>
              <a:t>.</a:t>
            </a:r>
            <a:endParaRPr lang="en-US" b="1">
              <a:latin typeface="Arial" pitchFamily="34" charset="0"/>
              <a:cs typeface="Arial" pitchFamily="34" charset="0"/>
            </a:endParaRPr>
          </a:p>
        </p:txBody>
      </p:sp>
      <p:sp>
        <p:nvSpPr>
          <p:cNvPr id="15" name="TextBox 14"/>
          <p:cNvSpPr txBox="1"/>
          <p:nvPr/>
        </p:nvSpPr>
        <p:spPr>
          <a:xfrm>
            <a:off x="1436637" y="4114800"/>
            <a:ext cx="1226384"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490612" y="2819400"/>
                <a:ext cx="10677575" cy="1200329"/>
              </a:xfrm>
              <a:prstGeom prst="rect">
                <a:avLst/>
              </a:prstGeom>
              <a:noFill/>
            </p:spPr>
            <p:txBody>
              <a:bodyPr wrap="square" rtlCol="0">
                <a:spAutoFit/>
              </a:bodyPr>
              <a:lstStyle/>
              <a:p>
                <a:r>
                  <a:rPr lang="vi-VN" b="1">
                    <a:latin typeface="Arial" pitchFamily="34" charset="0"/>
                    <a:cs typeface="Arial" pitchFamily="34" charset="0"/>
                  </a:rPr>
                  <a:t>Dân số mỗi năm của thành phố từ năm 2020 đến năm 2030 lập thành một cấp số cộng, gồm 11 số hạng (2030 – 2020 + 1 = 11), </a:t>
                </a:r>
                <a:endParaRPr lang="en-US" b="1" smtClean="0">
                  <a:latin typeface="Arial" pitchFamily="34" charset="0"/>
                  <a:cs typeface="Arial" pitchFamily="34" charset="0"/>
                </a:endParaRPr>
              </a:p>
              <a:p>
                <a:r>
                  <a:rPr lang="vi-VN" b="1" smtClean="0">
                    <a:latin typeface="Arial" pitchFamily="34" charset="0"/>
                    <a:cs typeface="Arial" pitchFamily="34" charset="0"/>
                  </a:rPr>
                  <a:t>với </a:t>
                </a:r>
                <a:r>
                  <a:rPr lang="vi-VN" b="1">
                    <a:latin typeface="Arial" pitchFamily="34" charset="0"/>
                    <a:cs typeface="Arial" pitchFamily="34" charset="0"/>
                  </a:rPr>
                  <a:t>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𝟏𝟐𝟎𝟎</m:t>
                    </m:r>
                  </m:oMath>
                </a14:m>
                <a:r>
                  <a:rPr lang="vi-VN" b="1" smtClean="0">
                    <a:latin typeface="Arial" pitchFamily="34" charset="0"/>
                    <a:cs typeface="Arial" pitchFamily="34" charset="0"/>
                  </a:rPr>
                  <a:t> </a:t>
                </a:r>
                <a:r>
                  <a:rPr lang="vi-VN" b="1">
                    <a:latin typeface="Arial" pitchFamily="34" charset="0"/>
                    <a:cs typeface="Arial" pitchFamily="34" charset="0"/>
                  </a:rPr>
                  <a:t>và công sai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m:t>
                    </m:r>
                    <m:r>
                      <a:rPr lang="vi-VN" b="1" i="1" smtClean="0">
                        <a:latin typeface="Cambria Math"/>
                        <a:cs typeface="Arial" pitchFamily="34" charset="0"/>
                      </a:rPr>
                      <m:t>𝟑𝟎</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490612" y="2819400"/>
                <a:ext cx="10677575" cy="1200329"/>
              </a:xfrm>
              <a:prstGeom prst="rect">
                <a:avLst/>
              </a:prstGeom>
              <a:blipFill rotWithShape="1">
                <a:blip r:embed="rId8"/>
                <a:stretch>
                  <a:fillRect l="-914" t="-3571" b="-11224"/>
                </a:stretch>
              </a:blipFill>
            </p:spPr>
            <p:txBody>
              <a:bodyPr/>
              <a:lstStyle/>
              <a:p>
                <a:r>
                  <a:rPr lang="en-US">
                    <a:noFill/>
                  </a:rPr>
                  <a:t> </a:t>
                </a:r>
              </a:p>
            </p:txBody>
          </p:sp>
        </mc:Fallback>
      </mc:AlternateContent>
    </p:spTree>
    <p:extLst>
      <p:ext uri="{BB962C8B-B14F-4D97-AF65-F5344CB8AC3E}">
        <p14:creationId xmlns:p14="http://schemas.microsoft.com/office/powerpoint/2010/main" val="24417851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15"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545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401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401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80975"/>
            <a:ext cx="9525866" cy="1676977"/>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76783"/>
            <a:ext cx="9227418"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Xác định công sai, số hạng thứ 5, số hạng tổng quát và số hạng thứ 100 của mỗi cấp số cộng </a:t>
            </a:r>
            <a:r>
              <a:rPr lang="vi-VN" sz="2600" b="1" smtClean="0">
                <a:latin typeface="Arial" pitchFamily="34" charset="0"/>
                <a:cs typeface="Arial" pitchFamily="34" charset="0"/>
              </a:rPr>
              <a:t>sau</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850" y="19573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598612" y="2286000"/>
                <a:ext cx="9560386" cy="506742"/>
              </a:xfrm>
              <a:prstGeom prst="rect">
                <a:avLst/>
              </a:prstGeom>
              <a:noFill/>
            </p:spPr>
            <p:txBody>
              <a:bodyPr wrap="square" rtlCol="0">
                <a:spAutoFit/>
              </a:bodyPr>
              <a:lstStyle/>
              <a:p>
                <a:r>
                  <a:rPr lang="vi-VN" b="1">
                    <a:latin typeface="Arial" pitchFamily="34" charset="0"/>
                    <a:cs typeface="Arial" pitchFamily="34" charset="0"/>
                  </a:rPr>
                  <a:t>a) Ta có: công sai của cấp số cộng đã cho là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m:t>
                    </m:r>
                    <m:r>
                      <a:rPr lang="vi-VN" b="1" i="1" smtClean="0">
                        <a:latin typeface="Cambria Math"/>
                        <a:cs typeface="Arial" pitchFamily="34" charset="0"/>
                      </a:rPr>
                      <m:t>𝟗</m:t>
                    </m:r>
                    <m:r>
                      <a:rPr lang="vi-VN" b="1" i="1" smtClean="0">
                        <a:latin typeface="Cambria Math"/>
                        <a:cs typeface="Arial" pitchFamily="34" charset="0"/>
                      </a:rPr>
                      <m:t>–</m:t>
                    </m:r>
                    <m:r>
                      <a:rPr lang="vi-VN" b="1" i="1" smtClean="0">
                        <a:latin typeface="Cambria Math"/>
                        <a:cs typeface="Arial" pitchFamily="34" charset="0"/>
                      </a:rPr>
                      <m:t>𝟒</m:t>
                    </m:r>
                    <m:r>
                      <a:rPr lang="vi-VN" b="1" i="1" smtClean="0">
                        <a:latin typeface="Cambria Math"/>
                        <a:cs typeface="Arial" pitchFamily="34" charset="0"/>
                      </a:rPr>
                      <m:t>=</m:t>
                    </m:r>
                    <m:r>
                      <a:rPr lang="vi-VN" b="1" i="1" smtClean="0">
                        <a:latin typeface="Cambria Math"/>
                        <a:cs typeface="Arial" pitchFamily="34" charset="0"/>
                      </a:rPr>
                      <m:t>𝟓</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98612" y="2286000"/>
                <a:ext cx="9560386" cy="506742"/>
              </a:xfrm>
              <a:prstGeom prst="rect">
                <a:avLst/>
              </a:prstGeom>
              <a:blipFill rotWithShape="1">
                <a:blip r:embed="rId6"/>
                <a:stretch>
                  <a:fillRect l="-956" b="-27711"/>
                </a:stretch>
              </a:blipFill>
            </p:spPr>
            <p:txBody>
              <a:bodyPr/>
              <a:lstStyle/>
              <a:p>
                <a:r>
                  <a:rPr lang="en-US">
                    <a:noFill/>
                  </a:rPr>
                  <a:t> </a:t>
                </a:r>
              </a:p>
            </p:txBody>
          </p:sp>
        </mc:Fallback>
      </mc:AlternateContent>
      <p:graphicFrame>
        <p:nvGraphicFramePr>
          <p:cNvPr id="33" name="Object 32"/>
          <p:cNvGraphicFramePr>
            <a:graphicFrameLocks noChangeAspect="1"/>
          </p:cNvGraphicFramePr>
          <p:nvPr>
            <p:extLst>
              <p:ext uri="{D42A27DB-BD31-4B8C-83A1-F6EECF244321}">
                <p14:modId xmlns:p14="http://schemas.microsoft.com/office/powerpoint/2010/main" val="736893050"/>
              </p:ext>
            </p:extLst>
          </p:nvPr>
        </p:nvGraphicFramePr>
        <p:xfrm>
          <a:off x="3503612" y="4460875"/>
          <a:ext cx="2263775" cy="492125"/>
        </p:xfrm>
        <a:graphic>
          <a:graphicData uri="http://schemas.openxmlformats.org/presentationml/2006/ole">
            <mc:AlternateContent xmlns:mc="http://schemas.openxmlformats.org/markup-compatibility/2006">
              <mc:Choice xmlns:v="urn:schemas-microsoft-com:vml" Requires="v">
                <p:oleObj spid="_x0000_s69962" name="Equation" r:id="rId7" imgW="1054080" imgH="228600" progId="Equation.DSMT4">
                  <p:embed/>
                </p:oleObj>
              </mc:Choice>
              <mc:Fallback>
                <p:oleObj name="Equation" r:id="rId7" imgW="1054080" imgH="228600" progId="Equation.DSMT4">
                  <p:embed/>
                  <p:pic>
                    <p:nvPicPr>
                      <p:cNvPr id="0" name=""/>
                      <p:cNvPicPr>
                        <a:picLocks noChangeAspect="1" noChangeArrowheads="1"/>
                      </p:cNvPicPr>
                      <p:nvPr/>
                    </p:nvPicPr>
                    <p:blipFill>
                      <a:blip r:embed="rId8"/>
                      <a:srcRect/>
                      <a:stretch>
                        <a:fillRect/>
                      </a:stretch>
                    </p:blipFill>
                    <p:spPr bwMode="auto">
                      <a:xfrm>
                        <a:off x="3503612" y="4460875"/>
                        <a:ext cx="2263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1946012" y="2868942"/>
                <a:ext cx="9212985" cy="461665"/>
              </a:xfrm>
              <a:prstGeom prst="rect">
                <a:avLst/>
              </a:prstGeom>
              <a:noFill/>
            </p:spPr>
            <p:txBody>
              <a:bodyPr wrap="square" rtlCol="0">
                <a:spAutoFit/>
              </a:bodyPr>
              <a:lstStyle/>
              <a:p>
                <a:r>
                  <a:rPr lang="vi-VN" b="1">
                    <a:latin typeface="Arial" pitchFamily="34" charset="0"/>
                    <a:cs typeface="Arial" pitchFamily="34" charset="0"/>
                  </a:rPr>
                  <a:t>Số hạng đầu của cấp số cộng là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𝟒</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46012" y="2868942"/>
                <a:ext cx="9212985" cy="461665"/>
              </a:xfrm>
              <a:prstGeom prst="rect">
                <a:avLst/>
              </a:prstGeom>
              <a:blipFill rotWithShape="1">
                <a:blip r:embed="rId9"/>
                <a:stretch>
                  <a:fillRect l="-992"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946012" y="3330607"/>
                <a:ext cx="10015800" cy="506742"/>
              </a:xfrm>
              <a:prstGeom prst="rect">
                <a:avLst/>
              </a:prstGeom>
              <a:noFill/>
            </p:spPr>
            <p:txBody>
              <a:bodyPr wrap="square" rtlCol="0">
                <a:spAutoFit/>
              </a:bodyPr>
              <a:lstStyle/>
              <a:p>
                <a:r>
                  <a:rPr lang="vi-VN" b="1" smtClean="0">
                    <a:latin typeface="Arial" pitchFamily="34" charset="0"/>
                    <a:cs typeface="Arial" pitchFamily="34" charset="0"/>
                  </a:rPr>
                  <a:t>Số hạng thứ 5 của cấp số cộng </a:t>
                </a:r>
                <a:r>
                  <a:rPr lang="vi-VN" b="1">
                    <a:latin typeface="Arial" pitchFamily="34" charset="0"/>
                    <a:cs typeface="Arial" pitchFamily="34" charset="0"/>
                  </a:rPr>
                  <a:t>là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a:latin typeface="Cambria Math"/>
                        <a:cs typeface="Arial" pitchFamily="34" charset="0"/>
                      </a:rPr>
                      <m:t>𝟓</m:t>
                    </m:r>
                    <m:r>
                      <a:rPr lang="vi-VN" b="1" i="1">
                        <a:latin typeface="Cambria Math"/>
                        <a:cs typeface="Arial" pitchFamily="34" charset="0"/>
                      </a:rPr>
                      <m:t> – </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𝒅</m:t>
                    </m:r>
                    <m:r>
                      <a:rPr lang="vi-VN" b="1" i="1" smtClean="0">
                        <a:latin typeface="Cambria Math"/>
                        <a:cs typeface="Arial" pitchFamily="34" charset="0"/>
                      </a:rPr>
                      <m:t>=</m:t>
                    </m:r>
                    <m:r>
                      <a:rPr lang="vi-VN" b="1" i="1" smtClean="0">
                        <a:latin typeface="Cambria Math"/>
                        <a:cs typeface="Arial" pitchFamily="34" charset="0"/>
                      </a:rPr>
                      <m:t>𝟒</m:t>
                    </m:r>
                    <m:r>
                      <a:rPr lang="vi-VN" b="1" i="1" smtClean="0">
                        <a:latin typeface="Cambria Math"/>
                        <a:cs typeface="Arial" pitchFamily="34" charset="0"/>
                      </a:rPr>
                      <m:t>+</m:t>
                    </m:r>
                    <m:r>
                      <a:rPr lang="vi-VN" b="1" i="1" smtClean="0">
                        <a:latin typeface="Cambria Math"/>
                        <a:cs typeface="Arial" pitchFamily="34" charset="0"/>
                      </a:rPr>
                      <m:t>𝟒</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𝟐𝟒</m:t>
                    </m:r>
                    <m:r>
                      <a:rPr lang="vi-VN" b="1" i="1">
                        <a:latin typeface="Cambria Math"/>
                        <a:cs typeface="Arial" pitchFamily="34" charset="0"/>
                      </a:rPr>
                      <m:t>.</m:t>
                    </m:r>
                  </m:oMath>
                </a14:m>
                <a:endParaRPr lang="en-US"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946012" y="3330607"/>
                <a:ext cx="10015800" cy="506742"/>
              </a:xfrm>
              <a:prstGeom prst="rect">
                <a:avLst/>
              </a:prstGeom>
              <a:blipFill rotWithShape="1">
                <a:blip r:embed="rId10"/>
                <a:stretch>
                  <a:fillRect l="-913" b="-27711"/>
                </a:stretch>
              </a:blipFill>
            </p:spPr>
            <p:txBody>
              <a:bodyPr/>
              <a:lstStyle/>
              <a:p>
                <a:r>
                  <a:rPr lang="en-US">
                    <a:noFill/>
                  </a:rPr>
                  <a:t> </a:t>
                </a:r>
              </a:p>
            </p:txBody>
          </p:sp>
        </mc:Fallback>
      </mc:AlternateContent>
      <p:sp>
        <p:nvSpPr>
          <p:cNvPr id="28" name="TextBox 27"/>
          <p:cNvSpPr txBox="1"/>
          <p:nvPr/>
        </p:nvSpPr>
        <p:spPr>
          <a:xfrm>
            <a:off x="1946012" y="3886200"/>
            <a:ext cx="10015800" cy="461665"/>
          </a:xfrm>
          <a:prstGeom prst="rect">
            <a:avLst/>
          </a:prstGeom>
          <a:noFill/>
        </p:spPr>
        <p:txBody>
          <a:bodyPr wrap="square" rtlCol="0">
            <a:spAutoFit/>
          </a:bodyPr>
          <a:lstStyle/>
          <a:p>
            <a:r>
              <a:rPr lang="vi-VN" b="1">
                <a:latin typeface="Arial" pitchFamily="34" charset="0"/>
                <a:cs typeface="Arial" pitchFamily="34" charset="0"/>
              </a:rPr>
              <a:t>Số hạng tổng quát của cấp số cộng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29" name="TextBox 28"/>
          <p:cNvSpPr txBox="1"/>
          <p:nvPr/>
        </p:nvSpPr>
        <p:spPr>
          <a:xfrm>
            <a:off x="1890221" y="5177135"/>
            <a:ext cx="5651991" cy="461665"/>
          </a:xfrm>
          <a:prstGeom prst="rect">
            <a:avLst/>
          </a:prstGeom>
          <a:noFill/>
        </p:spPr>
        <p:txBody>
          <a:bodyPr wrap="square" rtlCol="0">
            <a:spAutoFit/>
          </a:bodyPr>
          <a:lstStyle/>
          <a:p>
            <a:r>
              <a:rPr lang="vi-VN" b="1">
                <a:latin typeface="Arial" pitchFamily="34" charset="0"/>
                <a:cs typeface="Arial" pitchFamily="34" charset="0"/>
              </a:rPr>
              <a:t>Số hạng thứ 100 của cấp số cộng là </a:t>
            </a:r>
            <a:r>
              <a:rPr lang="en-US"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2163933004"/>
              </p:ext>
            </p:extLst>
          </p:nvPr>
        </p:nvGraphicFramePr>
        <p:xfrm>
          <a:off x="5789612" y="4495800"/>
          <a:ext cx="2863850" cy="436562"/>
        </p:xfrm>
        <a:graphic>
          <a:graphicData uri="http://schemas.openxmlformats.org/presentationml/2006/ole">
            <mc:AlternateContent xmlns:mc="http://schemas.openxmlformats.org/markup-compatibility/2006">
              <mc:Choice xmlns:v="urn:schemas-microsoft-com:vml" Requires="v">
                <p:oleObj spid="_x0000_s69963" name="Equation" r:id="rId11" imgW="1333440" imgH="203040" progId="Equation.DSMT4">
                  <p:embed/>
                </p:oleObj>
              </mc:Choice>
              <mc:Fallback>
                <p:oleObj name="Equation" r:id="rId11" imgW="1333440" imgH="203040" progId="Equation.DSMT4">
                  <p:embed/>
                  <p:pic>
                    <p:nvPicPr>
                      <p:cNvPr id="0" name=""/>
                      <p:cNvPicPr>
                        <a:picLocks noChangeAspect="1" noChangeArrowheads="1"/>
                      </p:cNvPicPr>
                      <p:nvPr/>
                    </p:nvPicPr>
                    <p:blipFill>
                      <a:blip r:embed="rId12"/>
                      <a:srcRect/>
                      <a:stretch>
                        <a:fillRect/>
                      </a:stretch>
                    </p:blipFill>
                    <p:spPr bwMode="auto">
                      <a:xfrm>
                        <a:off x="5789612" y="4495800"/>
                        <a:ext cx="28638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693011824"/>
              </p:ext>
            </p:extLst>
          </p:nvPr>
        </p:nvGraphicFramePr>
        <p:xfrm>
          <a:off x="7466012" y="5186363"/>
          <a:ext cx="2808288" cy="490537"/>
        </p:xfrm>
        <a:graphic>
          <a:graphicData uri="http://schemas.openxmlformats.org/presentationml/2006/ole">
            <mc:AlternateContent xmlns:mc="http://schemas.openxmlformats.org/markup-compatibility/2006">
              <mc:Choice xmlns:v="urn:schemas-microsoft-com:vml" Requires="v">
                <p:oleObj spid="_x0000_s69964" name="Equation" r:id="rId13" imgW="1307880" imgH="228600" progId="Equation.DSMT4">
                  <p:embed/>
                </p:oleObj>
              </mc:Choice>
              <mc:Fallback>
                <p:oleObj name="Equation" r:id="rId13" imgW="1307880" imgH="228600" progId="Equation.DSMT4">
                  <p:embed/>
                  <p:pic>
                    <p:nvPicPr>
                      <p:cNvPr id="0" name=""/>
                      <p:cNvPicPr>
                        <a:picLocks noChangeAspect="1" noChangeArrowheads="1"/>
                      </p:cNvPicPr>
                      <p:nvPr/>
                    </p:nvPicPr>
                    <p:blipFill>
                      <a:blip r:embed="rId14"/>
                      <a:srcRect/>
                      <a:stretch>
                        <a:fillRect/>
                      </a:stretch>
                    </p:blipFill>
                    <p:spPr bwMode="auto">
                      <a:xfrm>
                        <a:off x="7466012" y="5186363"/>
                        <a:ext cx="28082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2284412" y="1211264"/>
            <a:ext cx="922741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  </a:t>
            </a:r>
            <a:r>
              <a:rPr lang="pt-BR" sz="2600" b="1" smtClean="0">
                <a:latin typeface="Arial" pitchFamily="34" charset="0"/>
                <a:cs typeface="Arial" pitchFamily="34" charset="0"/>
              </a:rPr>
              <a:t>a</a:t>
            </a:r>
            <a:r>
              <a:rPr lang="pt-BR" sz="2600" b="1">
                <a:latin typeface="Arial" pitchFamily="34" charset="0"/>
                <a:cs typeface="Arial" pitchFamily="34" charset="0"/>
              </a:rPr>
              <a:t>) 4, 9, 14, 19, </a:t>
            </a:r>
            <a:r>
              <a:rPr lang="pt-BR" sz="2600" b="1" smtClean="0">
                <a:latin typeface="Arial" pitchFamily="34" charset="0"/>
                <a:cs typeface="Arial" pitchFamily="34" charset="0"/>
              </a:rPr>
              <a:t>...;	          </a:t>
            </a:r>
            <a:r>
              <a:rPr lang="pl-PL" sz="2600" b="1" smtClean="0">
                <a:latin typeface="Arial" pitchFamily="34" charset="0"/>
                <a:cs typeface="Arial" pitchFamily="34" charset="0"/>
              </a:rPr>
              <a:t>b</a:t>
            </a:r>
            <a:r>
              <a:rPr lang="pl-PL" sz="2600" b="1">
                <a:latin typeface="Arial" pitchFamily="34" charset="0"/>
                <a:cs typeface="Arial" pitchFamily="34" charset="0"/>
              </a:rPr>
              <a:t>) 1, – 1, – 3, – 5, ....</a:t>
            </a:r>
            <a:endParaRPr lang="vi-VN" sz="2600" b="1">
              <a:latin typeface="Arial" pitchFamily="34" charset="0"/>
              <a:cs typeface="Arial" pitchFamily="34" charset="0"/>
            </a:endParaRPr>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80975"/>
            <a:ext cx="9525866" cy="1676977"/>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76783"/>
            <a:ext cx="9227418"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Xác định công sai, số hạng thứ 5, số hạng tổng quát và số hạng thứ 100 của mỗi cấp số cộng </a:t>
            </a:r>
            <a:r>
              <a:rPr lang="vi-VN" sz="2600" b="1" smtClean="0">
                <a:latin typeface="Arial" pitchFamily="34" charset="0"/>
                <a:cs typeface="Arial" pitchFamily="34" charset="0"/>
              </a:rPr>
              <a:t>sau</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850" y="19573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141412" y="2400300"/>
                <a:ext cx="9560386" cy="461665"/>
              </a:xfrm>
              <a:prstGeom prst="rect">
                <a:avLst/>
              </a:prstGeom>
              <a:noFill/>
            </p:spPr>
            <p:txBody>
              <a:bodyPr wrap="square" rtlCol="0">
                <a:spAutoFit/>
              </a:bodyPr>
              <a:lstStyle/>
              <a:p>
                <a:r>
                  <a:rPr lang="vi-VN" b="1" smtClean="0">
                    <a:latin typeface="Arial" pitchFamily="34" charset="0"/>
                    <a:cs typeface="Arial" pitchFamily="34" charset="0"/>
                  </a:rPr>
                  <a:t>a) Ta có: công sai của cấp số cộng đã cho </a:t>
                </a:r>
                <a:r>
                  <a:rPr lang="vi-VN" b="1">
                    <a:latin typeface="Arial" pitchFamily="34" charset="0"/>
                    <a:cs typeface="Arial" pitchFamily="34" charset="0"/>
                  </a:rPr>
                  <a:t>là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𝟏</m:t>
                    </m:r>
                    <m:r>
                      <a:rPr lang="vi-VN" b="1" i="1" smtClean="0">
                        <a:latin typeface="Cambria Math"/>
                        <a:cs typeface="Arial" pitchFamily="34" charset="0"/>
                      </a:rPr>
                      <m:t>=</m:t>
                    </m:r>
                    <m:r>
                      <a:rPr lang="en-US" b="1" i="1" smtClean="0">
                        <a:latin typeface="Cambria Math"/>
                        <a:cs typeface="Arial" pitchFamily="34" charset="0"/>
                      </a:rPr>
                      <m:t>−</m:t>
                    </m:r>
                    <m:r>
                      <a:rPr lang="en-US" b="1" i="1" smtClean="0">
                        <a:latin typeface="Cambria Math"/>
                        <a:cs typeface="Arial" pitchFamily="34" charset="0"/>
                      </a:rPr>
                      <m:t>𝟐</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41412" y="2400300"/>
                <a:ext cx="9560386" cy="461665"/>
              </a:xfrm>
              <a:prstGeom prst="rect">
                <a:avLst/>
              </a:prstGeom>
              <a:blipFill rotWithShape="1">
                <a:blip r:embed="rId6"/>
                <a:stretch>
                  <a:fillRect l="-956" t="-9333" b="-32000"/>
                </a:stretch>
              </a:blipFill>
            </p:spPr>
            <p:txBody>
              <a:bodyPr/>
              <a:lstStyle/>
              <a:p>
                <a:r>
                  <a:rPr lang="en-US">
                    <a:noFill/>
                  </a:rPr>
                  <a:t> </a:t>
                </a:r>
              </a:p>
            </p:txBody>
          </p:sp>
        </mc:Fallback>
      </mc:AlternateContent>
      <p:graphicFrame>
        <p:nvGraphicFramePr>
          <p:cNvPr id="33" name="Object 32"/>
          <p:cNvGraphicFramePr>
            <a:graphicFrameLocks noChangeAspect="1"/>
          </p:cNvGraphicFramePr>
          <p:nvPr>
            <p:extLst>
              <p:ext uri="{D42A27DB-BD31-4B8C-83A1-F6EECF244321}">
                <p14:modId xmlns:p14="http://schemas.microsoft.com/office/powerpoint/2010/main" val="297436478"/>
              </p:ext>
            </p:extLst>
          </p:nvPr>
        </p:nvGraphicFramePr>
        <p:xfrm>
          <a:off x="2561071" y="4610100"/>
          <a:ext cx="4337050" cy="492125"/>
        </p:xfrm>
        <a:graphic>
          <a:graphicData uri="http://schemas.openxmlformats.org/presentationml/2006/ole">
            <mc:AlternateContent xmlns:mc="http://schemas.openxmlformats.org/markup-compatibility/2006">
              <mc:Choice xmlns:v="urn:schemas-microsoft-com:vml" Requires="v">
                <p:oleObj spid="_x0000_s88094" name="Equation" r:id="rId7" imgW="2019240" imgH="228600" progId="Equation.DSMT4">
                  <p:embed/>
                </p:oleObj>
              </mc:Choice>
              <mc:Fallback>
                <p:oleObj name="Equation" r:id="rId7" imgW="2019240" imgH="228600" progId="Equation.DSMT4">
                  <p:embed/>
                  <p:pic>
                    <p:nvPicPr>
                      <p:cNvPr id="0" name=""/>
                      <p:cNvPicPr>
                        <a:picLocks noChangeAspect="1" noChangeArrowheads="1"/>
                      </p:cNvPicPr>
                      <p:nvPr/>
                    </p:nvPicPr>
                    <p:blipFill>
                      <a:blip r:embed="rId8"/>
                      <a:srcRect/>
                      <a:stretch>
                        <a:fillRect/>
                      </a:stretch>
                    </p:blipFill>
                    <p:spPr bwMode="auto">
                      <a:xfrm>
                        <a:off x="2561071" y="4610100"/>
                        <a:ext cx="4337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1488812" y="2983242"/>
                <a:ext cx="9212985" cy="461665"/>
              </a:xfrm>
              <a:prstGeom prst="rect">
                <a:avLst/>
              </a:prstGeom>
              <a:noFill/>
            </p:spPr>
            <p:txBody>
              <a:bodyPr wrap="square" rtlCol="0">
                <a:spAutoFit/>
              </a:bodyPr>
              <a:lstStyle/>
              <a:p>
                <a:r>
                  <a:rPr lang="vi-VN" b="1" smtClean="0">
                    <a:latin typeface="Arial" pitchFamily="34" charset="0"/>
                    <a:cs typeface="Arial" pitchFamily="34" charset="0"/>
                  </a:rPr>
                  <a:t>Số hạng đầu của cấp số cộng </a:t>
                </a:r>
                <a:r>
                  <a:rPr lang="vi-VN" b="1">
                    <a:latin typeface="Arial" pitchFamily="34" charset="0"/>
                    <a:cs typeface="Arial" pitchFamily="34" charset="0"/>
                  </a:rPr>
                  <a:t>là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en-US" b="1" i="1" smtClean="0">
                        <a:latin typeface="Cambria Math"/>
                        <a:cs typeface="Arial" pitchFamily="34" charset="0"/>
                      </a:rPr>
                      <m:t>𝟏</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488812" y="2983242"/>
                <a:ext cx="9212985" cy="461665"/>
              </a:xfrm>
              <a:prstGeom prst="rect">
                <a:avLst/>
              </a:prstGeom>
              <a:blipFill rotWithShape="1">
                <a:blip r:embed="rId9"/>
                <a:stretch>
                  <a:fillRect l="-992"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488811" y="3444907"/>
                <a:ext cx="10700013" cy="534762"/>
              </a:xfrm>
              <a:prstGeom prst="rect">
                <a:avLst/>
              </a:prstGeom>
              <a:noFill/>
            </p:spPr>
            <p:txBody>
              <a:bodyPr wrap="square" rtlCol="0">
                <a:spAutoFit/>
              </a:bodyPr>
              <a:lstStyle/>
              <a:p>
                <a:r>
                  <a:rPr lang="vi-VN" b="1" smtClean="0">
                    <a:latin typeface="Arial" pitchFamily="34" charset="0"/>
                    <a:cs typeface="Arial" pitchFamily="34" charset="0"/>
                  </a:rPr>
                  <a:t>Số hạng thứ 5 của cấp số cộng </a:t>
                </a:r>
                <a:r>
                  <a:rPr lang="vi-VN" b="1">
                    <a:latin typeface="Arial" pitchFamily="34" charset="0"/>
                    <a:cs typeface="Arial" pitchFamily="34" charset="0"/>
                  </a:rPr>
                  <a:t>là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d>
                      <m:dPr>
                        <m:ctrlPr>
                          <a:rPr lang="vi-VN" b="1" i="1" smtClean="0">
                            <a:latin typeface="Cambria Math"/>
                            <a:cs typeface="Arial" pitchFamily="34" charset="0"/>
                          </a:rPr>
                        </m:ctrlPr>
                      </m:dPr>
                      <m:e>
                        <m:r>
                          <a:rPr lang="vi-VN" b="1" i="1">
                            <a:latin typeface="Cambria Math"/>
                            <a:cs typeface="Arial" pitchFamily="34" charset="0"/>
                          </a:rPr>
                          <m:t>𝟓</m:t>
                        </m:r>
                        <m:r>
                          <a:rPr lang="vi-VN" b="1" i="1">
                            <a:latin typeface="Cambria Math"/>
                            <a:cs typeface="Arial" pitchFamily="34" charset="0"/>
                          </a:rPr>
                          <m:t> – </m:t>
                        </m:r>
                        <m:r>
                          <a:rPr lang="vi-VN" b="1" i="1" smtClean="0">
                            <a:latin typeface="Cambria Math"/>
                            <a:cs typeface="Arial" pitchFamily="34" charset="0"/>
                          </a:rPr>
                          <m:t>𝟏</m:t>
                        </m:r>
                      </m:e>
                    </m:d>
                    <m:r>
                      <a:rPr lang="vi-VN" b="1" i="1" smtClean="0">
                        <a:latin typeface="Cambria Math"/>
                        <a:cs typeface="Arial" pitchFamily="34" charset="0"/>
                      </a:rPr>
                      <m:t>𝒅</m:t>
                    </m:r>
                    <m:r>
                      <a:rPr lang="vi-VN" b="1" i="1" smtClean="0">
                        <a:latin typeface="Cambria Math"/>
                        <a:cs typeface="Arial" pitchFamily="34" charset="0"/>
                      </a:rPr>
                      <m:t>=</m:t>
                    </m:r>
                    <m:r>
                      <a:rPr lang="en-US"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𝟒</m:t>
                    </m:r>
                    <m:r>
                      <a:rPr lang="vi-VN" b="1" i="1" smtClean="0">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m:t>
                        </m:r>
                        <m:r>
                          <a:rPr lang="en-US" b="1" i="1" smtClean="0">
                            <a:latin typeface="Cambria Math"/>
                            <a:cs typeface="Arial" pitchFamily="34" charset="0"/>
                          </a:rPr>
                          <m:t>𝟐</m:t>
                        </m:r>
                      </m:e>
                    </m:d>
                    <m:r>
                      <a:rPr lang="vi-VN" b="1" i="1" smtClean="0">
                        <a:latin typeface="Cambria Math"/>
                        <a:cs typeface="Arial" pitchFamily="34" charset="0"/>
                      </a:rPr>
                      <m:t>=</m:t>
                    </m:r>
                    <m:r>
                      <a:rPr lang="en-US" b="1" i="1" smtClean="0">
                        <a:latin typeface="Cambria Math"/>
                        <a:cs typeface="Arial" pitchFamily="34" charset="0"/>
                      </a:rPr>
                      <m:t>−</m:t>
                    </m:r>
                    <m:r>
                      <a:rPr lang="en-US" b="1" i="1" smtClean="0">
                        <a:latin typeface="Cambria Math"/>
                        <a:cs typeface="Arial" pitchFamily="34" charset="0"/>
                      </a:rPr>
                      <m:t>𝟕</m:t>
                    </m:r>
                    <m:r>
                      <a:rPr lang="vi-VN" b="1" i="1">
                        <a:latin typeface="Cambria Math"/>
                        <a:cs typeface="Arial" pitchFamily="34" charset="0"/>
                      </a:rPr>
                      <m:t>.</m:t>
                    </m:r>
                  </m:oMath>
                </a14:m>
                <a:endParaRPr lang="en-US"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488811" y="3444907"/>
                <a:ext cx="10700013" cy="534762"/>
              </a:xfrm>
              <a:prstGeom prst="rect">
                <a:avLst/>
              </a:prstGeom>
              <a:blipFill rotWithShape="1">
                <a:blip r:embed="rId10"/>
                <a:stretch>
                  <a:fillRect l="-855" b="-20455"/>
                </a:stretch>
              </a:blipFill>
            </p:spPr>
            <p:txBody>
              <a:bodyPr/>
              <a:lstStyle/>
              <a:p>
                <a:r>
                  <a:rPr lang="en-US">
                    <a:noFill/>
                  </a:rPr>
                  <a:t> </a:t>
                </a:r>
              </a:p>
            </p:txBody>
          </p:sp>
        </mc:Fallback>
      </mc:AlternateContent>
      <p:sp>
        <p:nvSpPr>
          <p:cNvPr id="28" name="TextBox 27"/>
          <p:cNvSpPr txBox="1"/>
          <p:nvPr/>
        </p:nvSpPr>
        <p:spPr>
          <a:xfrm>
            <a:off x="1488812" y="4000500"/>
            <a:ext cx="10015800" cy="461665"/>
          </a:xfrm>
          <a:prstGeom prst="rect">
            <a:avLst/>
          </a:prstGeom>
          <a:noFill/>
        </p:spPr>
        <p:txBody>
          <a:bodyPr wrap="square" rtlCol="0">
            <a:spAutoFit/>
          </a:bodyPr>
          <a:lstStyle/>
          <a:p>
            <a:r>
              <a:rPr lang="vi-VN" b="1">
                <a:latin typeface="Arial" pitchFamily="34" charset="0"/>
                <a:cs typeface="Arial" pitchFamily="34" charset="0"/>
              </a:rPr>
              <a:t>Số hạng tổng quát của cấp số cộng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29" name="TextBox 28"/>
          <p:cNvSpPr txBox="1"/>
          <p:nvPr/>
        </p:nvSpPr>
        <p:spPr>
          <a:xfrm>
            <a:off x="1433021" y="5291435"/>
            <a:ext cx="5651991" cy="461665"/>
          </a:xfrm>
          <a:prstGeom prst="rect">
            <a:avLst/>
          </a:prstGeom>
          <a:noFill/>
        </p:spPr>
        <p:txBody>
          <a:bodyPr wrap="square" rtlCol="0">
            <a:spAutoFit/>
          </a:bodyPr>
          <a:lstStyle/>
          <a:p>
            <a:r>
              <a:rPr lang="vi-VN" b="1">
                <a:latin typeface="Arial" pitchFamily="34" charset="0"/>
                <a:cs typeface="Arial" pitchFamily="34" charset="0"/>
              </a:rPr>
              <a:t>Số hạng thứ 100 của cấp số cộng là </a:t>
            </a:r>
            <a:r>
              <a:rPr lang="en-US"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197832959"/>
              </p:ext>
            </p:extLst>
          </p:nvPr>
        </p:nvGraphicFramePr>
        <p:xfrm>
          <a:off x="6925108" y="4657725"/>
          <a:ext cx="1309688" cy="382587"/>
        </p:xfrm>
        <a:graphic>
          <a:graphicData uri="http://schemas.openxmlformats.org/presentationml/2006/ole">
            <mc:AlternateContent xmlns:mc="http://schemas.openxmlformats.org/markup-compatibility/2006">
              <mc:Choice xmlns:v="urn:schemas-microsoft-com:vml" Requires="v">
                <p:oleObj spid="_x0000_s88095" name="Equation" r:id="rId11" imgW="609480" imgH="177480" progId="Equation.DSMT4">
                  <p:embed/>
                </p:oleObj>
              </mc:Choice>
              <mc:Fallback>
                <p:oleObj name="Equation" r:id="rId11" imgW="609480" imgH="177480" progId="Equation.DSMT4">
                  <p:embed/>
                  <p:pic>
                    <p:nvPicPr>
                      <p:cNvPr id="0" name=""/>
                      <p:cNvPicPr>
                        <a:picLocks noChangeAspect="1" noChangeArrowheads="1"/>
                      </p:cNvPicPr>
                      <p:nvPr/>
                    </p:nvPicPr>
                    <p:blipFill>
                      <a:blip r:embed="rId12"/>
                      <a:srcRect/>
                      <a:stretch>
                        <a:fillRect/>
                      </a:stretch>
                    </p:blipFill>
                    <p:spPr bwMode="auto">
                      <a:xfrm>
                        <a:off x="6925108" y="4657725"/>
                        <a:ext cx="13096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519221057"/>
              </p:ext>
            </p:extLst>
          </p:nvPr>
        </p:nvGraphicFramePr>
        <p:xfrm>
          <a:off x="7127875" y="5300663"/>
          <a:ext cx="3462337" cy="490537"/>
        </p:xfrm>
        <a:graphic>
          <a:graphicData uri="http://schemas.openxmlformats.org/presentationml/2006/ole">
            <mc:AlternateContent xmlns:mc="http://schemas.openxmlformats.org/markup-compatibility/2006">
              <mc:Choice xmlns:v="urn:schemas-microsoft-com:vml" Requires="v">
                <p:oleObj spid="_x0000_s88096" name="Equation" r:id="rId13" imgW="1612800" imgH="228600" progId="Equation.DSMT4">
                  <p:embed/>
                </p:oleObj>
              </mc:Choice>
              <mc:Fallback>
                <p:oleObj name="Equation" r:id="rId13" imgW="1612800" imgH="228600" progId="Equation.DSMT4">
                  <p:embed/>
                  <p:pic>
                    <p:nvPicPr>
                      <p:cNvPr id="0" name=""/>
                      <p:cNvPicPr>
                        <a:picLocks noChangeAspect="1" noChangeArrowheads="1"/>
                      </p:cNvPicPr>
                      <p:nvPr/>
                    </p:nvPicPr>
                    <p:blipFill>
                      <a:blip r:embed="rId14"/>
                      <a:srcRect/>
                      <a:stretch>
                        <a:fillRect/>
                      </a:stretch>
                    </p:blipFill>
                    <p:spPr bwMode="auto">
                      <a:xfrm>
                        <a:off x="7127875" y="5300663"/>
                        <a:ext cx="34623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2284412" y="1211264"/>
            <a:ext cx="922741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  </a:t>
            </a:r>
            <a:r>
              <a:rPr lang="pt-BR" sz="2600" b="1" smtClean="0">
                <a:latin typeface="Arial" pitchFamily="34" charset="0"/>
                <a:cs typeface="Arial" pitchFamily="34" charset="0"/>
              </a:rPr>
              <a:t>a</a:t>
            </a:r>
            <a:r>
              <a:rPr lang="pt-BR" sz="2600" b="1">
                <a:latin typeface="Arial" pitchFamily="34" charset="0"/>
                <a:cs typeface="Arial" pitchFamily="34" charset="0"/>
              </a:rPr>
              <a:t>) 4, 9, 14, 19, </a:t>
            </a:r>
            <a:r>
              <a:rPr lang="pt-BR" sz="2600" b="1" smtClean="0">
                <a:latin typeface="Arial" pitchFamily="34" charset="0"/>
                <a:cs typeface="Arial" pitchFamily="34" charset="0"/>
              </a:rPr>
              <a:t>...;	          </a:t>
            </a:r>
            <a:r>
              <a:rPr lang="pl-PL" sz="2600" b="1" smtClean="0">
                <a:latin typeface="Arial" pitchFamily="34" charset="0"/>
                <a:cs typeface="Arial" pitchFamily="34" charset="0"/>
              </a:rPr>
              <a:t>b</a:t>
            </a:r>
            <a:r>
              <a:rPr lang="pl-PL" sz="2600" b="1">
                <a:latin typeface="Arial" pitchFamily="34" charset="0"/>
                <a:cs typeface="Arial" pitchFamily="34" charset="0"/>
              </a:rPr>
              <a:t>) 1, – 1, – 3, – 5, ....</a:t>
            </a:r>
            <a:endParaRPr lang="vi-VN" sz="2600" b="1">
              <a:latin typeface="Arial" pitchFamily="34" charset="0"/>
              <a:cs typeface="Arial" pitchFamily="34" charset="0"/>
            </a:endParaRPr>
          </a:p>
        </p:txBody>
      </p:sp>
    </p:spTree>
    <p:extLst>
      <p:ext uri="{BB962C8B-B14F-4D97-AF65-F5344CB8AC3E}">
        <p14:creationId xmlns:p14="http://schemas.microsoft.com/office/powerpoint/2010/main" val="1573991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95250"/>
            <a:ext cx="9837881" cy="2647950"/>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2" y="142875"/>
                <a:ext cx="9525000" cy="1645493"/>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xét xem nó có phải là cấp số cộng không. Nếu dãy số đó là cấp số cộng, hãy tìm công sai d và viết số hạng tổng quát của nó dưới dạng </a:t>
                </a: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𝒅</m:t>
                    </m:r>
                    <m:r>
                      <a:rPr lang="vi-VN"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2" y="142875"/>
                <a:ext cx="9525000" cy="1645493"/>
              </a:xfrm>
              <a:prstGeom prst="rect">
                <a:avLst/>
              </a:prstGeom>
              <a:blipFill rotWithShape="1">
                <a:blip r:embed="rId5"/>
                <a:stretch>
                  <a:fillRect l="-704" t="-1481" r="-384"/>
                </a:stretch>
              </a:blipFill>
            </p:spPr>
            <p:txBody>
              <a:bodyPr/>
              <a:lstStyle/>
              <a:p>
                <a:r>
                  <a:rPr lang="en-US">
                    <a:noFill/>
                  </a:rPr>
                  <a:t> </a:t>
                </a:r>
              </a:p>
            </p:txBody>
          </p:sp>
        </mc:Fallback>
      </mc:AlternateContent>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068" y="2819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903412" y="3200400"/>
            <a:ext cx="6400800" cy="461665"/>
          </a:xfrm>
          <a:prstGeom prst="rect">
            <a:avLst/>
          </a:prstGeom>
          <a:noFill/>
        </p:spPr>
        <p:txBody>
          <a:bodyPr wrap="square" rtlCol="0">
            <a:spAutoFit/>
          </a:bodyPr>
          <a:lstStyle/>
          <a:p>
            <a:r>
              <a:rPr lang="vi-VN" b="1">
                <a:latin typeface="Arial" pitchFamily="34" charset="0"/>
                <a:cs typeface="Arial" pitchFamily="34" charset="0"/>
              </a:rPr>
              <a:t>a) Năm số hạng đầu của dãy số (u</a:t>
            </a:r>
            <a:r>
              <a:rPr lang="vi-VN" b="1" baseline="-25000">
                <a:latin typeface="Arial" pitchFamily="34" charset="0"/>
                <a:cs typeface="Arial" pitchFamily="34" charset="0"/>
              </a:rPr>
              <a:t>n</a:t>
            </a:r>
            <a:r>
              <a:rPr lang="vi-VN" b="1">
                <a:latin typeface="Arial" pitchFamily="34" charset="0"/>
                <a:cs typeface="Arial" pitchFamily="34" charset="0"/>
              </a:rPr>
              <a:t>)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096047309"/>
              </p:ext>
            </p:extLst>
          </p:nvPr>
        </p:nvGraphicFramePr>
        <p:xfrm>
          <a:off x="2741612" y="1752600"/>
          <a:ext cx="1854200" cy="492125"/>
        </p:xfrm>
        <a:graphic>
          <a:graphicData uri="http://schemas.openxmlformats.org/presentationml/2006/ole">
            <mc:AlternateContent xmlns:mc="http://schemas.openxmlformats.org/markup-compatibility/2006">
              <mc:Choice xmlns:v="urn:schemas-microsoft-com:vml" Requires="v">
                <p:oleObj spid="_x0000_s89191" name="Equation" r:id="rId7" imgW="863280" imgH="228600" progId="Equation.DSMT4">
                  <p:embed/>
                </p:oleObj>
              </mc:Choice>
              <mc:Fallback>
                <p:oleObj name="Equation" r:id="rId7" imgW="863280" imgH="228600" progId="Equation.DSMT4">
                  <p:embed/>
                  <p:pic>
                    <p:nvPicPr>
                      <p:cNvPr id="0" name=""/>
                      <p:cNvPicPr>
                        <a:picLocks noChangeAspect="1" noChangeArrowheads="1"/>
                      </p:cNvPicPr>
                      <p:nvPr/>
                    </p:nvPicPr>
                    <p:blipFill>
                      <a:blip r:embed="rId8"/>
                      <a:srcRect/>
                      <a:stretch>
                        <a:fillRect/>
                      </a:stretch>
                    </p:blipFill>
                    <p:spPr bwMode="auto">
                      <a:xfrm>
                        <a:off x="2741612" y="1752600"/>
                        <a:ext cx="1854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32126540"/>
              </p:ext>
            </p:extLst>
          </p:nvPr>
        </p:nvGraphicFramePr>
        <p:xfrm>
          <a:off x="8062913" y="1758107"/>
          <a:ext cx="1881188" cy="492125"/>
        </p:xfrm>
        <a:graphic>
          <a:graphicData uri="http://schemas.openxmlformats.org/presentationml/2006/ole">
            <mc:AlternateContent xmlns:mc="http://schemas.openxmlformats.org/markup-compatibility/2006">
              <mc:Choice xmlns:v="urn:schemas-microsoft-com:vml" Requires="v">
                <p:oleObj spid="_x0000_s89192" name="Equation" r:id="rId9" imgW="876240" imgH="228600" progId="Equation.DSMT4">
                  <p:embed/>
                </p:oleObj>
              </mc:Choice>
              <mc:Fallback>
                <p:oleObj name="Equation" r:id="rId9" imgW="876240" imgH="228600" progId="Equation.DSMT4">
                  <p:embed/>
                  <p:pic>
                    <p:nvPicPr>
                      <p:cNvPr id="0" name=""/>
                      <p:cNvPicPr>
                        <a:picLocks noChangeAspect="1" noChangeArrowheads="1"/>
                      </p:cNvPicPr>
                      <p:nvPr/>
                    </p:nvPicPr>
                    <p:blipFill>
                      <a:blip r:embed="rId10"/>
                      <a:srcRect/>
                      <a:stretch>
                        <a:fillRect/>
                      </a:stretch>
                    </p:blipFill>
                    <p:spPr bwMode="auto">
                      <a:xfrm>
                        <a:off x="8062913" y="1758107"/>
                        <a:ext cx="1881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76419776"/>
              </p:ext>
            </p:extLst>
          </p:nvPr>
        </p:nvGraphicFramePr>
        <p:xfrm>
          <a:off x="2741612" y="2243581"/>
          <a:ext cx="2971800" cy="492125"/>
        </p:xfrm>
        <a:graphic>
          <a:graphicData uri="http://schemas.openxmlformats.org/presentationml/2006/ole">
            <mc:AlternateContent xmlns:mc="http://schemas.openxmlformats.org/markup-compatibility/2006">
              <mc:Choice xmlns:v="urn:schemas-microsoft-com:vml" Requires="v">
                <p:oleObj spid="_x0000_s89193" name="Equation" r:id="rId11" imgW="1384200" imgH="228600" progId="Equation.DSMT4">
                  <p:embed/>
                </p:oleObj>
              </mc:Choice>
              <mc:Fallback>
                <p:oleObj name="Equation" r:id="rId11" imgW="1384200" imgH="228600" progId="Equation.DSMT4">
                  <p:embed/>
                  <p:pic>
                    <p:nvPicPr>
                      <p:cNvPr id="0" name=""/>
                      <p:cNvPicPr>
                        <a:picLocks noChangeAspect="1" noChangeArrowheads="1"/>
                      </p:cNvPicPr>
                      <p:nvPr/>
                    </p:nvPicPr>
                    <p:blipFill>
                      <a:blip r:embed="rId12"/>
                      <a:srcRect/>
                      <a:stretch>
                        <a:fillRect/>
                      </a:stretch>
                    </p:blipFill>
                    <p:spPr bwMode="auto">
                      <a:xfrm>
                        <a:off x="2741612" y="2243581"/>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226664733"/>
              </p:ext>
            </p:extLst>
          </p:nvPr>
        </p:nvGraphicFramePr>
        <p:xfrm>
          <a:off x="8062913" y="2243882"/>
          <a:ext cx="2998787" cy="492125"/>
        </p:xfrm>
        <a:graphic>
          <a:graphicData uri="http://schemas.openxmlformats.org/presentationml/2006/ole">
            <mc:AlternateContent xmlns:mc="http://schemas.openxmlformats.org/markup-compatibility/2006">
              <mc:Choice xmlns:v="urn:schemas-microsoft-com:vml" Requires="v">
                <p:oleObj spid="_x0000_s89194" name="Equation" r:id="rId13" imgW="1396800" imgH="228600" progId="Equation.DSMT4">
                  <p:embed/>
                </p:oleObj>
              </mc:Choice>
              <mc:Fallback>
                <p:oleObj name="Equation" r:id="rId13" imgW="1396800" imgH="228600" progId="Equation.DSMT4">
                  <p:embed/>
                  <p:pic>
                    <p:nvPicPr>
                      <p:cNvPr id="0" name=""/>
                      <p:cNvPicPr>
                        <a:picLocks noChangeAspect="1" noChangeArrowheads="1"/>
                      </p:cNvPicPr>
                      <p:nvPr/>
                    </p:nvPicPr>
                    <p:blipFill>
                      <a:blip r:embed="rId14"/>
                      <a:srcRect/>
                      <a:stretch>
                        <a:fillRect/>
                      </a:stretch>
                    </p:blipFill>
                    <p:spPr bwMode="auto">
                      <a:xfrm>
                        <a:off x="8062913" y="2243882"/>
                        <a:ext cx="299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0530213"/>
              </p:ext>
            </p:extLst>
          </p:nvPr>
        </p:nvGraphicFramePr>
        <p:xfrm>
          <a:off x="7743825" y="3209628"/>
          <a:ext cx="1963738" cy="490537"/>
        </p:xfrm>
        <a:graphic>
          <a:graphicData uri="http://schemas.openxmlformats.org/presentationml/2006/ole">
            <mc:AlternateContent xmlns:mc="http://schemas.openxmlformats.org/markup-compatibility/2006">
              <mc:Choice xmlns:v="urn:schemas-microsoft-com:vml" Requires="v">
                <p:oleObj spid="_x0000_s89195" name="Equation" r:id="rId15" imgW="914400" imgH="228600" progId="Equation.DSMT4">
                  <p:embed/>
                </p:oleObj>
              </mc:Choice>
              <mc:Fallback>
                <p:oleObj name="Equation" r:id="rId15" imgW="914400" imgH="228600" progId="Equation.DSMT4">
                  <p:embed/>
                  <p:pic>
                    <p:nvPicPr>
                      <p:cNvPr id="0" name="Object 29"/>
                      <p:cNvPicPr>
                        <a:picLocks noChangeAspect="1" noChangeArrowheads="1"/>
                      </p:cNvPicPr>
                      <p:nvPr/>
                    </p:nvPicPr>
                    <p:blipFill>
                      <a:blip r:embed="rId16"/>
                      <a:srcRect/>
                      <a:stretch>
                        <a:fillRect/>
                      </a:stretch>
                    </p:blipFill>
                    <p:spPr bwMode="auto">
                      <a:xfrm>
                        <a:off x="7743825" y="3209628"/>
                        <a:ext cx="196373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95118291"/>
              </p:ext>
            </p:extLst>
          </p:nvPr>
        </p:nvGraphicFramePr>
        <p:xfrm>
          <a:off x="2208212" y="3810000"/>
          <a:ext cx="2154237" cy="490538"/>
        </p:xfrm>
        <a:graphic>
          <a:graphicData uri="http://schemas.openxmlformats.org/presentationml/2006/ole">
            <mc:AlternateContent xmlns:mc="http://schemas.openxmlformats.org/markup-compatibility/2006">
              <mc:Choice xmlns:v="urn:schemas-microsoft-com:vml" Requires="v">
                <p:oleObj spid="_x0000_s89196" name="Equation" r:id="rId17" imgW="1002960" imgH="228600" progId="Equation.DSMT4">
                  <p:embed/>
                </p:oleObj>
              </mc:Choice>
              <mc:Fallback>
                <p:oleObj name="Equation" r:id="rId17" imgW="1002960" imgH="228600" progId="Equation.DSMT4">
                  <p:embed/>
                  <p:pic>
                    <p:nvPicPr>
                      <p:cNvPr id="0" name=""/>
                      <p:cNvPicPr>
                        <a:picLocks noChangeAspect="1" noChangeArrowheads="1"/>
                      </p:cNvPicPr>
                      <p:nvPr/>
                    </p:nvPicPr>
                    <p:blipFill>
                      <a:blip r:embed="rId18"/>
                      <a:srcRect/>
                      <a:stretch>
                        <a:fillRect/>
                      </a:stretch>
                    </p:blipFill>
                    <p:spPr bwMode="auto">
                      <a:xfrm>
                        <a:off x="2208212" y="3810000"/>
                        <a:ext cx="21542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083186996"/>
              </p:ext>
            </p:extLst>
          </p:nvPr>
        </p:nvGraphicFramePr>
        <p:xfrm>
          <a:off x="4527549" y="3810000"/>
          <a:ext cx="2371725" cy="490538"/>
        </p:xfrm>
        <a:graphic>
          <a:graphicData uri="http://schemas.openxmlformats.org/presentationml/2006/ole">
            <mc:AlternateContent xmlns:mc="http://schemas.openxmlformats.org/markup-compatibility/2006">
              <mc:Choice xmlns:v="urn:schemas-microsoft-com:vml" Requires="v">
                <p:oleObj spid="_x0000_s89197" name="Equation" r:id="rId19" imgW="1104840" imgH="228600" progId="Equation.DSMT4">
                  <p:embed/>
                </p:oleObj>
              </mc:Choice>
              <mc:Fallback>
                <p:oleObj name="Equation" r:id="rId19" imgW="1104840" imgH="228600" progId="Equation.DSMT4">
                  <p:embed/>
                  <p:pic>
                    <p:nvPicPr>
                      <p:cNvPr id="0" name=""/>
                      <p:cNvPicPr>
                        <a:picLocks noChangeAspect="1" noChangeArrowheads="1"/>
                      </p:cNvPicPr>
                      <p:nvPr/>
                    </p:nvPicPr>
                    <p:blipFill>
                      <a:blip r:embed="rId20"/>
                      <a:srcRect/>
                      <a:stretch>
                        <a:fillRect/>
                      </a:stretch>
                    </p:blipFill>
                    <p:spPr bwMode="auto">
                      <a:xfrm>
                        <a:off x="4527549" y="3810000"/>
                        <a:ext cx="23717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868278127"/>
              </p:ext>
            </p:extLst>
          </p:nvPr>
        </p:nvGraphicFramePr>
        <p:xfrm>
          <a:off x="7064374" y="3810000"/>
          <a:ext cx="2427288" cy="490538"/>
        </p:xfrm>
        <a:graphic>
          <a:graphicData uri="http://schemas.openxmlformats.org/presentationml/2006/ole">
            <mc:AlternateContent xmlns:mc="http://schemas.openxmlformats.org/markup-compatibility/2006">
              <mc:Choice xmlns:v="urn:schemas-microsoft-com:vml" Requires="v">
                <p:oleObj spid="_x0000_s89198" name="Equation" r:id="rId21" imgW="1130040" imgH="228600" progId="Equation.DSMT4">
                  <p:embed/>
                </p:oleObj>
              </mc:Choice>
              <mc:Fallback>
                <p:oleObj name="Equation" r:id="rId21" imgW="1130040" imgH="228600" progId="Equation.DSMT4">
                  <p:embed/>
                  <p:pic>
                    <p:nvPicPr>
                      <p:cNvPr id="0" name=""/>
                      <p:cNvPicPr>
                        <a:picLocks noChangeAspect="1" noChangeArrowheads="1"/>
                      </p:cNvPicPr>
                      <p:nvPr/>
                    </p:nvPicPr>
                    <p:blipFill>
                      <a:blip r:embed="rId22"/>
                      <a:srcRect/>
                      <a:stretch>
                        <a:fillRect/>
                      </a:stretch>
                    </p:blipFill>
                    <p:spPr bwMode="auto">
                      <a:xfrm>
                        <a:off x="7064374" y="3810000"/>
                        <a:ext cx="24272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496390180"/>
              </p:ext>
            </p:extLst>
          </p:nvPr>
        </p:nvGraphicFramePr>
        <p:xfrm>
          <a:off x="9656763" y="3810000"/>
          <a:ext cx="2370137" cy="490538"/>
        </p:xfrm>
        <a:graphic>
          <a:graphicData uri="http://schemas.openxmlformats.org/presentationml/2006/ole">
            <mc:AlternateContent xmlns:mc="http://schemas.openxmlformats.org/markup-compatibility/2006">
              <mc:Choice xmlns:v="urn:schemas-microsoft-com:vml" Requires="v">
                <p:oleObj spid="_x0000_s89199" name="Equation" r:id="rId23" imgW="1104840" imgH="228600" progId="Equation.DSMT4">
                  <p:embed/>
                </p:oleObj>
              </mc:Choice>
              <mc:Fallback>
                <p:oleObj name="Equation" r:id="rId23" imgW="1104840" imgH="228600" progId="Equation.DSMT4">
                  <p:embed/>
                  <p:pic>
                    <p:nvPicPr>
                      <p:cNvPr id="0" name=""/>
                      <p:cNvPicPr>
                        <a:picLocks noChangeAspect="1" noChangeArrowheads="1"/>
                      </p:cNvPicPr>
                      <p:nvPr/>
                    </p:nvPicPr>
                    <p:blipFill>
                      <a:blip r:embed="rId24"/>
                      <a:srcRect/>
                      <a:stretch>
                        <a:fillRect/>
                      </a:stretch>
                    </p:blipFill>
                    <p:spPr bwMode="auto">
                      <a:xfrm>
                        <a:off x="9656763" y="3810000"/>
                        <a:ext cx="23701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2226729" y="4493866"/>
            <a:ext cx="1257937"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3935066693"/>
              </p:ext>
            </p:extLst>
          </p:nvPr>
        </p:nvGraphicFramePr>
        <p:xfrm>
          <a:off x="3473553" y="4495800"/>
          <a:ext cx="5776912" cy="490538"/>
        </p:xfrm>
        <a:graphic>
          <a:graphicData uri="http://schemas.openxmlformats.org/presentationml/2006/ole">
            <mc:AlternateContent xmlns:mc="http://schemas.openxmlformats.org/markup-compatibility/2006">
              <mc:Choice xmlns:v="urn:schemas-microsoft-com:vml" Requires="v">
                <p:oleObj spid="_x0000_s89200" name="Equation" r:id="rId25" imgW="2692080" imgH="228600" progId="Equation.DSMT4">
                  <p:embed/>
                </p:oleObj>
              </mc:Choice>
              <mc:Fallback>
                <p:oleObj name="Equation" r:id="rId25" imgW="2692080" imgH="228600" progId="Equation.DSMT4">
                  <p:embed/>
                  <p:pic>
                    <p:nvPicPr>
                      <p:cNvPr id="0" name=""/>
                      <p:cNvPicPr>
                        <a:picLocks noChangeAspect="1" noChangeArrowheads="1"/>
                      </p:cNvPicPr>
                      <p:nvPr/>
                    </p:nvPicPr>
                    <p:blipFill>
                      <a:blip r:embed="rId26"/>
                      <a:srcRect/>
                      <a:stretch>
                        <a:fillRect/>
                      </a:stretch>
                    </p:blipFill>
                    <p:spPr bwMode="auto">
                      <a:xfrm>
                        <a:off x="3473553" y="4495800"/>
                        <a:ext cx="57769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8" name="TextBox 37"/>
              <p:cNvSpPr txBox="1"/>
              <p:nvPr/>
            </p:nvSpPr>
            <p:spPr>
              <a:xfrm>
                <a:off x="2187041" y="5029200"/>
                <a:ext cx="9622371" cy="830997"/>
              </a:xfrm>
              <a:prstGeom prst="rect">
                <a:avLst/>
              </a:prstGeom>
              <a:noFill/>
            </p:spPr>
            <p:txBody>
              <a:bodyPr wrap="square" rtlCol="0">
                <a:spAutoFit/>
              </a:bodyPr>
              <a:lstStyle/>
              <a:p>
                <a:r>
                  <a:rPr lang="vi-VN" b="1">
                    <a:latin typeface="Arial" pitchFamily="34" charset="0"/>
                    <a:cs typeface="Arial" pitchFamily="34" charset="0"/>
                  </a:rPr>
                  <a:t>Do đó dãy số (u</a:t>
                </a:r>
                <a:r>
                  <a:rPr lang="vi-VN" b="1" baseline="-25000">
                    <a:latin typeface="Arial" pitchFamily="34" charset="0"/>
                    <a:cs typeface="Arial" pitchFamily="34" charset="0"/>
                  </a:rPr>
                  <a:t>n</a:t>
                </a:r>
                <a:r>
                  <a:rPr lang="vi-VN" b="1">
                    <a:latin typeface="Arial" pitchFamily="34" charset="0"/>
                    <a:cs typeface="Arial" pitchFamily="34" charset="0"/>
                  </a:rPr>
                  <a:t>) là một cấp số cộng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𝟖</m:t>
                    </m:r>
                  </m:oMath>
                </a14:m>
                <a:r>
                  <a:rPr lang="vi-VN" b="1" smtClean="0">
                    <a:latin typeface="Arial" pitchFamily="34" charset="0"/>
                    <a:cs typeface="Arial" pitchFamily="34" charset="0"/>
                  </a:rPr>
                  <a:t> </a:t>
                </a:r>
                <a:r>
                  <a:rPr lang="vi-VN" b="1">
                    <a:latin typeface="Arial" pitchFamily="34" charset="0"/>
                    <a:cs typeface="Arial" pitchFamily="34" charset="0"/>
                  </a:rPr>
                  <a:t>và công sai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m:t>
                    </m:r>
                    <m:r>
                      <a:rPr lang="vi-VN" b="1" i="1" smtClean="0">
                        <a:latin typeface="Cambria Math"/>
                        <a:cs typeface="Arial" pitchFamily="34" charset="0"/>
                      </a:rPr>
                      <m:t>𝟓</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187041" y="5029200"/>
                <a:ext cx="9622371" cy="830997"/>
              </a:xfrm>
              <a:prstGeom prst="rect">
                <a:avLst/>
              </a:prstGeom>
              <a:blipFill rotWithShape="1">
                <a:blip r:embed="rId27"/>
                <a:stretch>
                  <a:fillRect l="-1014" t="-5147" b="-16912"/>
                </a:stretch>
              </a:blipFill>
            </p:spPr>
            <p:txBody>
              <a:bodyPr/>
              <a:lstStyle/>
              <a:p>
                <a:r>
                  <a:rPr lang="en-US">
                    <a:noFill/>
                  </a:rPr>
                  <a:t> </a:t>
                </a:r>
              </a:p>
            </p:txBody>
          </p:sp>
        </mc:Fallback>
      </mc:AlternateContent>
      <p:sp>
        <p:nvSpPr>
          <p:cNvPr id="39" name="TextBox 38"/>
          <p:cNvSpPr txBox="1"/>
          <p:nvPr/>
        </p:nvSpPr>
        <p:spPr>
          <a:xfrm>
            <a:off x="2187041" y="5860197"/>
            <a:ext cx="3602571" cy="461665"/>
          </a:xfrm>
          <a:prstGeom prst="rect">
            <a:avLst/>
          </a:prstGeom>
          <a:noFill/>
        </p:spPr>
        <p:txBody>
          <a:bodyPr wrap="square" rtlCol="0">
            <a:spAutoFit/>
          </a:bodyPr>
          <a:lstStyle/>
          <a:p>
            <a:r>
              <a:rPr lang="vi-VN" b="1">
                <a:latin typeface="Arial" pitchFamily="34" charset="0"/>
                <a:cs typeface="Arial" pitchFamily="34" charset="0"/>
              </a:rPr>
              <a:t>Số hạng tổng quát </a:t>
            </a:r>
            <a:r>
              <a:rPr lang="en-US" b="1" smtClean="0">
                <a:latin typeface="Arial" pitchFamily="34" charset="0"/>
                <a:cs typeface="Arial" pitchFamily="34" charset="0"/>
              </a:rPr>
              <a:t>là :</a:t>
            </a:r>
            <a:endParaRPr lang="en-US" b="1">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2195027332"/>
              </p:ext>
            </p:extLst>
          </p:nvPr>
        </p:nvGraphicFramePr>
        <p:xfrm>
          <a:off x="5681068" y="5869425"/>
          <a:ext cx="4032250" cy="490537"/>
        </p:xfrm>
        <a:graphic>
          <a:graphicData uri="http://schemas.openxmlformats.org/presentationml/2006/ole">
            <mc:AlternateContent xmlns:mc="http://schemas.openxmlformats.org/markup-compatibility/2006">
              <mc:Choice xmlns:v="urn:schemas-microsoft-com:vml" Requires="v">
                <p:oleObj spid="_x0000_s89201" name="Equation" r:id="rId28" imgW="1879560" imgH="228600" progId="Equation.DSMT4">
                  <p:embed/>
                </p:oleObj>
              </mc:Choice>
              <mc:Fallback>
                <p:oleObj name="Equation" r:id="rId28" imgW="1879560" imgH="228600" progId="Equation.DSMT4">
                  <p:embed/>
                  <p:pic>
                    <p:nvPicPr>
                      <p:cNvPr id="0" name=""/>
                      <p:cNvPicPr>
                        <a:picLocks noChangeAspect="1" noChangeArrowheads="1"/>
                      </p:cNvPicPr>
                      <p:nvPr/>
                    </p:nvPicPr>
                    <p:blipFill>
                      <a:blip r:embed="rId29"/>
                      <a:srcRect/>
                      <a:stretch>
                        <a:fillRect/>
                      </a:stretch>
                    </p:blipFill>
                    <p:spPr bwMode="auto">
                      <a:xfrm>
                        <a:off x="5681068" y="5869425"/>
                        <a:ext cx="40322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1059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95250"/>
            <a:ext cx="9837881" cy="2647950"/>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2" y="142875"/>
                <a:ext cx="9525000" cy="1645493"/>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xét xem nó có phải là cấp số cộng không. Nếu dãy số đó là cấp số cộng, hãy tìm công sai d và viết số hạng tổng quát của nó dưới dạng </a:t>
                </a: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𝒅</m:t>
                    </m:r>
                    <m:r>
                      <a:rPr lang="vi-VN"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2" y="142875"/>
                <a:ext cx="9525000" cy="1645493"/>
              </a:xfrm>
              <a:prstGeom prst="rect">
                <a:avLst/>
              </a:prstGeom>
              <a:blipFill rotWithShape="1">
                <a:blip r:embed="rId5"/>
                <a:stretch>
                  <a:fillRect l="-704" t="-1481" r="-384"/>
                </a:stretch>
              </a:blipFill>
            </p:spPr>
            <p:txBody>
              <a:bodyPr/>
              <a:lstStyle/>
              <a:p>
                <a:r>
                  <a:rPr lang="en-US">
                    <a:noFill/>
                  </a:rPr>
                  <a:t> </a:t>
                </a:r>
              </a:p>
            </p:txBody>
          </p:sp>
        </mc:Fallback>
      </mc:AlternateContent>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068" y="2819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903412" y="3200400"/>
            <a:ext cx="6400800" cy="461665"/>
          </a:xfrm>
          <a:prstGeom prst="rect">
            <a:avLst/>
          </a:prstGeom>
          <a:noFill/>
        </p:spPr>
        <p:txBody>
          <a:bodyPr wrap="square"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 </a:t>
            </a:r>
            <a:r>
              <a:rPr lang="vi-VN" b="1">
                <a:latin typeface="Arial" pitchFamily="34" charset="0"/>
                <a:cs typeface="Arial" pitchFamily="34" charset="0"/>
              </a:rPr>
              <a:t>Năm số hạng đầu của dãy số (u</a:t>
            </a:r>
            <a:r>
              <a:rPr lang="vi-VN" b="1" baseline="-25000">
                <a:latin typeface="Arial" pitchFamily="34" charset="0"/>
                <a:cs typeface="Arial" pitchFamily="34" charset="0"/>
              </a:rPr>
              <a:t>n</a:t>
            </a:r>
            <a:r>
              <a:rPr lang="vi-VN" b="1">
                <a:latin typeface="Arial" pitchFamily="34" charset="0"/>
                <a:cs typeface="Arial" pitchFamily="34" charset="0"/>
              </a:rPr>
              <a:t>)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774310833"/>
              </p:ext>
            </p:extLst>
          </p:nvPr>
        </p:nvGraphicFramePr>
        <p:xfrm>
          <a:off x="2741612" y="1752600"/>
          <a:ext cx="1854200" cy="492125"/>
        </p:xfrm>
        <a:graphic>
          <a:graphicData uri="http://schemas.openxmlformats.org/presentationml/2006/ole">
            <mc:AlternateContent xmlns:mc="http://schemas.openxmlformats.org/markup-compatibility/2006">
              <mc:Choice xmlns:v="urn:schemas-microsoft-com:vml" Requires="v">
                <p:oleObj spid="_x0000_s90192" name="Equation" r:id="rId7" imgW="863280" imgH="228600" progId="Equation.DSMT4">
                  <p:embed/>
                </p:oleObj>
              </mc:Choice>
              <mc:Fallback>
                <p:oleObj name="Equation" r:id="rId7" imgW="863280" imgH="228600" progId="Equation.DSMT4">
                  <p:embed/>
                  <p:pic>
                    <p:nvPicPr>
                      <p:cNvPr id="0" name=""/>
                      <p:cNvPicPr>
                        <a:picLocks noChangeAspect="1" noChangeArrowheads="1"/>
                      </p:cNvPicPr>
                      <p:nvPr/>
                    </p:nvPicPr>
                    <p:blipFill>
                      <a:blip r:embed="rId8"/>
                      <a:srcRect/>
                      <a:stretch>
                        <a:fillRect/>
                      </a:stretch>
                    </p:blipFill>
                    <p:spPr bwMode="auto">
                      <a:xfrm>
                        <a:off x="2741612" y="1752600"/>
                        <a:ext cx="1854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249715105"/>
              </p:ext>
            </p:extLst>
          </p:nvPr>
        </p:nvGraphicFramePr>
        <p:xfrm>
          <a:off x="8062913" y="1758107"/>
          <a:ext cx="1881188" cy="492125"/>
        </p:xfrm>
        <a:graphic>
          <a:graphicData uri="http://schemas.openxmlformats.org/presentationml/2006/ole">
            <mc:AlternateContent xmlns:mc="http://schemas.openxmlformats.org/markup-compatibility/2006">
              <mc:Choice xmlns:v="urn:schemas-microsoft-com:vml" Requires="v">
                <p:oleObj spid="_x0000_s90193" name="Equation" r:id="rId9" imgW="876240" imgH="228600" progId="Equation.DSMT4">
                  <p:embed/>
                </p:oleObj>
              </mc:Choice>
              <mc:Fallback>
                <p:oleObj name="Equation" r:id="rId9" imgW="876240" imgH="228600" progId="Equation.DSMT4">
                  <p:embed/>
                  <p:pic>
                    <p:nvPicPr>
                      <p:cNvPr id="0" name=""/>
                      <p:cNvPicPr>
                        <a:picLocks noChangeAspect="1" noChangeArrowheads="1"/>
                      </p:cNvPicPr>
                      <p:nvPr/>
                    </p:nvPicPr>
                    <p:blipFill>
                      <a:blip r:embed="rId10"/>
                      <a:srcRect/>
                      <a:stretch>
                        <a:fillRect/>
                      </a:stretch>
                    </p:blipFill>
                    <p:spPr bwMode="auto">
                      <a:xfrm>
                        <a:off x="8062913" y="1758107"/>
                        <a:ext cx="1881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87914698"/>
              </p:ext>
            </p:extLst>
          </p:nvPr>
        </p:nvGraphicFramePr>
        <p:xfrm>
          <a:off x="2741612" y="2243581"/>
          <a:ext cx="2971800" cy="492125"/>
        </p:xfrm>
        <a:graphic>
          <a:graphicData uri="http://schemas.openxmlformats.org/presentationml/2006/ole">
            <mc:AlternateContent xmlns:mc="http://schemas.openxmlformats.org/markup-compatibility/2006">
              <mc:Choice xmlns:v="urn:schemas-microsoft-com:vml" Requires="v">
                <p:oleObj spid="_x0000_s90194" name="Equation" r:id="rId11" imgW="1384200" imgH="228600" progId="Equation.DSMT4">
                  <p:embed/>
                </p:oleObj>
              </mc:Choice>
              <mc:Fallback>
                <p:oleObj name="Equation" r:id="rId11" imgW="1384200" imgH="228600" progId="Equation.DSMT4">
                  <p:embed/>
                  <p:pic>
                    <p:nvPicPr>
                      <p:cNvPr id="0" name=""/>
                      <p:cNvPicPr>
                        <a:picLocks noChangeAspect="1" noChangeArrowheads="1"/>
                      </p:cNvPicPr>
                      <p:nvPr/>
                    </p:nvPicPr>
                    <p:blipFill>
                      <a:blip r:embed="rId12"/>
                      <a:srcRect/>
                      <a:stretch>
                        <a:fillRect/>
                      </a:stretch>
                    </p:blipFill>
                    <p:spPr bwMode="auto">
                      <a:xfrm>
                        <a:off x="2741612" y="2243581"/>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694029002"/>
              </p:ext>
            </p:extLst>
          </p:nvPr>
        </p:nvGraphicFramePr>
        <p:xfrm>
          <a:off x="8062913" y="2243882"/>
          <a:ext cx="2998787" cy="492125"/>
        </p:xfrm>
        <a:graphic>
          <a:graphicData uri="http://schemas.openxmlformats.org/presentationml/2006/ole">
            <mc:AlternateContent xmlns:mc="http://schemas.openxmlformats.org/markup-compatibility/2006">
              <mc:Choice xmlns:v="urn:schemas-microsoft-com:vml" Requires="v">
                <p:oleObj spid="_x0000_s90195" name="Equation" r:id="rId13" imgW="1396800" imgH="228600" progId="Equation.DSMT4">
                  <p:embed/>
                </p:oleObj>
              </mc:Choice>
              <mc:Fallback>
                <p:oleObj name="Equation" r:id="rId13" imgW="1396800" imgH="228600" progId="Equation.DSMT4">
                  <p:embed/>
                  <p:pic>
                    <p:nvPicPr>
                      <p:cNvPr id="0" name=""/>
                      <p:cNvPicPr>
                        <a:picLocks noChangeAspect="1" noChangeArrowheads="1"/>
                      </p:cNvPicPr>
                      <p:nvPr/>
                    </p:nvPicPr>
                    <p:blipFill>
                      <a:blip r:embed="rId14"/>
                      <a:srcRect/>
                      <a:stretch>
                        <a:fillRect/>
                      </a:stretch>
                    </p:blipFill>
                    <p:spPr bwMode="auto">
                      <a:xfrm>
                        <a:off x="8062913" y="2243882"/>
                        <a:ext cx="299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559869557"/>
              </p:ext>
            </p:extLst>
          </p:nvPr>
        </p:nvGraphicFramePr>
        <p:xfrm>
          <a:off x="7731125" y="3209925"/>
          <a:ext cx="1990725" cy="490538"/>
        </p:xfrm>
        <a:graphic>
          <a:graphicData uri="http://schemas.openxmlformats.org/presentationml/2006/ole">
            <mc:AlternateContent xmlns:mc="http://schemas.openxmlformats.org/markup-compatibility/2006">
              <mc:Choice xmlns:v="urn:schemas-microsoft-com:vml" Requires="v">
                <p:oleObj spid="_x0000_s90196" name="Equation" r:id="rId15" imgW="927000" imgH="228600" progId="Equation.DSMT4">
                  <p:embed/>
                </p:oleObj>
              </mc:Choice>
              <mc:Fallback>
                <p:oleObj name="Equation" r:id="rId15" imgW="927000" imgH="228600" progId="Equation.DSMT4">
                  <p:embed/>
                  <p:pic>
                    <p:nvPicPr>
                      <p:cNvPr id="0" name=""/>
                      <p:cNvPicPr>
                        <a:picLocks noChangeAspect="1" noChangeArrowheads="1"/>
                      </p:cNvPicPr>
                      <p:nvPr/>
                    </p:nvPicPr>
                    <p:blipFill>
                      <a:blip r:embed="rId16"/>
                      <a:srcRect/>
                      <a:stretch>
                        <a:fillRect/>
                      </a:stretch>
                    </p:blipFill>
                    <p:spPr bwMode="auto">
                      <a:xfrm>
                        <a:off x="7731125" y="3209925"/>
                        <a:ext cx="19907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976452944"/>
              </p:ext>
            </p:extLst>
          </p:nvPr>
        </p:nvGraphicFramePr>
        <p:xfrm>
          <a:off x="2262188" y="3810000"/>
          <a:ext cx="2044700" cy="490538"/>
        </p:xfrm>
        <a:graphic>
          <a:graphicData uri="http://schemas.openxmlformats.org/presentationml/2006/ole">
            <mc:AlternateContent xmlns:mc="http://schemas.openxmlformats.org/markup-compatibility/2006">
              <mc:Choice xmlns:v="urn:schemas-microsoft-com:vml" Requires="v">
                <p:oleObj spid="_x0000_s90197" name="Equation" r:id="rId17" imgW="952200" imgH="228600" progId="Equation.DSMT4">
                  <p:embed/>
                </p:oleObj>
              </mc:Choice>
              <mc:Fallback>
                <p:oleObj name="Equation" r:id="rId17" imgW="952200" imgH="228600" progId="Equation.DSMT4">
                  <p:embed/>
                  <p:pic>
                    <p:nvPicPr>
                      <p:cNvPr id="0" name=""/>
                      <p:cNvPicPr>
                        <a:picLocks noChangeAspect="1" noChangeArrowheads="1"/>
                      </p:cNvPicPr>
                      <p:nvPr/>
                    </p:nvPicPr>
                    <p:blipFill>
                      <a:blip r:embed="rId18"/>
                      <a:srcRect/>
                      <a:stretch>
                        <a:fillRect/>
                      </a:stretch>
                    </p:blipFill>
                    <p:spPr bwMode="auto">
                      <a:xfrm>
                        <a:off x="2262188" y="3810000"/>
                        <a:ext cx="20447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887670272"/>
              </p:ext>
            </p:extLst>
          </p:nvPr>
        </p:nvGraphicFramePr>
        <p:xfrm>
          <a:off x="4514850" y="3810000"/>
          <a:ext cx="2398713" cy="490538"/>
        </p:xfrm>
        <a:graphic>
          <a:graphicData uri="http://schemas.openxmlformats.org/presentationml/2006/ole">
            <mc:AlternateContent xmlns:mc="http://schemas.openxmlformats.org/markup-compatibility/2006">
              <mc:Choice xmlns:v="urn:schemas-microsoft-com:vml" Requires="v">
                <p:oleObj spid="_x0000_s90198" name="Equation" r:id="rId19" imgW="1117440" imgH="228600" progId="Equation.DSMT4">
                  <p:embed/>
                </p:oleObj>
              </mc:Choice>
              <mc:Fallback>
                <p:oleObj name="Equation" r:id="rId19" imgW="1117440" imgH="228600" progId="Equation.DSMT4">
                  <p:embed/>
                  <p:pic>
                    <p:nvPicPr>
                      <p:cNvPr id="0" name=""/>
                      <p:cNvPicPr>
                        <a:picLocks noChangeAspect="1" noChangeArrowheads="1"/>
                      </p:cNvPicPr>
                      <p:nvPr/>
                    </p:nvPicPr>
                    <p:blipFill>
                      <a:blip r:embed="rId20"/>
                      <a:srcRect/>
                      <a:stretch>
                        <a:fillRect/>
                      </a:stretch>
                    </p:blipFill>
                    <p:spPr bwMode="auto">
                      <a:xfrm>
                        <a:off x="4514850" y="3810000"/>
                        <a:ext cx="23987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551010674"/>
              </p:ext>
            </p:extLst>
          </p:nvPr>
        </p:nvGraphicFramePr>
        <p:xfrm>
          <a:off x="7051675" y="3810000"/>
          <a:ext cx="2454275" cy="490538"/>
        </p:xfrm>
        <a:graphic>
          <a:graphicData uri="http://schemas.openxmlformats.org/presentationml/2006/ole">
            <mc:AlternateContent xmlns:mc="http://schemas.openxmlformats.org/markup-compatibility/2006">
              <mc:Choice xmlns:v="urn:schemas-microsoft-com:vml" Requires="v">
                <p:oleObj spid="_x0000_s90199" name="Equation" r:id="rId21" imgW="1143000" imgH="228600" progId="Equation.DSMT4">
                  <p:embed/>
                </p:oleObj>
              </mc:Choice>
              <mc:Fallback>
                <p:oleObj name="Equation" r:id="rId21" imgW="1143000" imgH="228600" progId="Equation.DSMT4">
                  <p:embed/>
                  <p:pic>
                    <p:nvPicPr>
                      <p:cNvPr id="0" name=""/>
                      <p:cNvPicPr>
                        <a:picLocks noChangeAspect="1" noChangeArrowheads="1"/>
                      </p:cNvPicPr>
                      <p:nvPr/>
                    </p:nvPicPr>
                    <p:blipFill>
                      <a:blip r:embed="rId22"/>
                      <a:srcRect/>
                      <a:stretch>
                        <a:fillRect/>
                      </a:stretch>
                    </p:blipFill>
                    <p:spPr bwMode="auto">
                      <a:xfrm>
                        <a:off x="7051675" y="3810000"/>
                        <a:ext cx="24542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875603613"/>
              </p:ext>
            </p:extLst>
          </p:nvPr>
        </p:nvGraphicFramePr>
        <p:xfrm>
          <a:off x="9644063" y="3810000"/>
          <a:ext cx="2397125" cy="490538"/>
        </p:xfrm>
        <a:graphic>
          <a:graphicData uri="http://schemas.openxmlformats.org/presentationml/2006/ole">
            <mc:AlternateContent xmlns:mc="http://schemas.openxmlformats.org/markup-compatibility/2006">
              <mc:Choice xmlns:v="urn:schemas-microsoft-com:vml" Requires="v">
                <p:oleObj spid="_x0000_s90200" name="Equation" r:id="rId23" imgW="1117440" imgH="228600" progId="Equation.DSMT4">
                  <p:embed/>
                </p:oleObj>
              </mc:Choice>
              <mc:Fallback>
                <p:oleObj name="Equation" r:id="rId23" imgW="1117440" imgH="228600" progId="Equation.DSMT4">
                  <p:embed/>
                  <p:pic>
                    <p:nvPicPr>
                      <p:cNvPr id="0" name=""/>
                      <p:cNvPicPr>
                        <a:picLocks noChangeAspect="1" noChangeArrowheads="1"/>
                      </p:cNvPicPr>
                      <p:nvPr/>
                    </p:nvPicPr>
                    <p:blipFill>
                      <a:blip r:embed="rId24"/>
                      <a:srcRect/>
                      <a:stretch>
                        <a:fillRect/>
                      </a:stretch>
                    </p:blipFill>
                    <p:spPr bwMode="auto">
                      <a:xfrm>
                        <a:off x="9644063" y="3810000"/>
                        <a:ext cx="2397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2226729" y="4493866"/>
            <a:ext cx="1257937"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2343365642"/>
              </p:ext>
            </p:extLst>
          </p:nvPr>
        </p:nvGraphicFramePr>
        <p:xfrm>
          <a:off x="3446463" y="4495800"/>
          <a:ext cx="5830887" cy="490538"/>
        </p:xfrm>
        <a:graphic>
          <a:graphicData uri="http://schemas.openxmlformats.org/presentationml/2006/ole">
            <mc:AlternateContent xmlns:mc="http://schemas.openxmlformats.org/markup-compatibility/2006">
              <mc:Choice xmlns:v="urn:schemas-microsoft-com:vml" Requires="v">
                <p:oleObj spid="_x0000_s90201" name="Equation" r:id="rId25" imgW="2717640" imgH="228600" progId="Equation.DSMT4">
                  <p:embed/>
                </p:oleObj>
              </mc:Choice>
              <mc:Fallback>
                <p:oleObj name="Equation" r:id="rId25" imgW="2717640" imgH="228600" progId="Equation.DSMT4">
                  <p:embed/>
                  <p:pic>
                    <p:nvPicPr>
                      <p:cNvPr id="0" name=""/>
                      <p:cNvPicPr>
                        <a:picLocks noChangeAspect="1" noChangeArrowheads="1"/>
                      </p:cNvPicPr>
                      <p:nvPr/>
                    </p:nvPicPr>
                    <p:blipFill>
                      <a:blip r:embed="rId26"/>
                      <a:srcRect/>
                      <a:stretch>
                        <a:fillRect/>
                      </a:stretch>
                    </p:blipFill>
                    <p:spPr bwMode="auto">
                      <a:xfrm>
                        <a:off x="3446463" y="4495800"/>
                        <a:ext cx="58308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8" name="TextBox 37"/>
              <p:cNvSpPr txBox="1"/>
              <p:nvPr/>
            </p:nvSpPr>
            <p:spPr>
              <a:xfrm>
                <a:off x="2187041" y="5029200"/>
                <a:ext cx="9622371" cy="830997"/>
              </a:xfrm>
              <a:prstGeom prst="rect">
                <a:avLst/>
              </a:prstGeom>
              <a:noFill/>
            </p:spPr>
            <p:txBody>
              <a:bodyPr wrap="square" rtlCol="0">
                <a:spAutoFit/>
              </a:bodyPr>
              <a:lstStyle/>
              <a:p>
                <a:r>
                  <a:rPr lang="vi-VN" b="1" smtClean="0">
                    <a:latin typeface="Arial" pitchFamily="34" charset="0"/>
                    <a:cs typeface="Arial" pitchFamily="34" charset="0"/>
                  </a:rPr>
                  <a:t>Do đó dãy số (u</a:t>
                </a:r>
                <a:r>
                  <a:rPr lang="vi-VN" b="1" baseline="-25000">
                    <a:latin typeface="Arial" pitchFamily="34" charset="0"/>
                    <a:cs typeface="Arial" pitchFamily="34" charset="0"/>
                  </a:rPr>
                  <a:t>n</a:t>
                </a:r>
                <a:r>
                  <a:rPr lang="vi-VN" b="1">
                    <a:latin typeface="Arial" pitchFamily="34" charset="0"/>
                    <a:cs typeface="Arial" pitchFamily="34" charset="0"/>
                  </a:rPr>
                  <a:t>) là một cấp số cộng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en-US" b="1" i="1" smtClean="0">
                        <a:latin typeface="Cambria Math"/>
                        <a:cs typeface="Arial" pitchFamily="34" charset="0"/>
                      </a:rPr>
                      <m:t>𝟐</m:t>
                    </m:r>
                  </m:oMath>
                </a14:m>
                <a:r>
                  <a:rPr lang="vi-VN" b="1" smtClean="0">
                    <a:latin typeface="Arial" pitchFamily="34" charset="0"/>
                    <a:cs typeface="Arial" pitchFamily="34" charset="0"/>
                  </a:rPr>
                  <a:t> </a:t>
                </a:r>
                <a:r>
                  <a:rPr lang="vi-VN" b="1">
                    <a:latin typeface="Arial" pitchFamily="34" charset="0"/>
                    <a:cs typeface="Arial" pitchFamily="34" charset="0"/>
                  </a:rPr>
                  <a:t>và công sai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m:t>
                    </m:r>
                    <m:r>
                      <a:rPr lang="en-US" b="1" i="1" smtClean="0">
                        <a:latin typeface="Cambria Math"/>
                        <a:cs typeface="Arial" pitchFamily="34" charset="0"/>
                      </a:rPr>
                      <m:t>𝟔</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187041" y="5029200"/>
                <a:ext cx="9622371" cy="830997"/>
              </a:xfrm>
              <a:prstGeom prst="rect">
                <a:avLst/>
              </a:prstGeom>
              <a:blipFill rotWithShape="1">
                <a:blip r:embed="rId27"/>
                <a:stretch>
                  <a:fillRect l="-1014" t="-5147" b="-16912"/>
                </a:stretch>
              </a:blipFill>
            </p:spPr>
            <p:txBody>
              <a:bodyPr/>
              <a:lstStyle/>
              <a:p>
                <a:r>
                  <a:rPr lang="en-US">
                    <a:noFill/>
                  </a:rPr>
                  <a:t> </a:t>
                </a:r>
              </a:p>
            </p:txBody>
          </p:sp>
        </mc:Fallback>
      </mc:AlternateContent>
      <p:sp>
        <p:nvSpPr>
          <p:cNvPr id="39" name="TextBox 38"/>
          <p:cNvSpPr txBox="1"/>
          <p:nvPr/>
        </p:nvSpPr>
        <p:spPr>
          <a:xfrm>
            <a:off x="2187041" y="5860197"/>
            <a:ext cx="3602571" cy="461665"/>
          </a:xfrm>
          <a:prstGeom prst="rect">
            <a:avLst/>
          </a:prstGeom>
          <a:noFill/>
        </p:spPr>
        <p:txBody>
          <a:bodyPr wrap="square" rtlCol="0">
            <a:spAutoFit/>
          </a:bodyPr>
          <a:lstStyle/>
          <a:p>
            <a:r>
              <a:rPr lang="vi-VN" b="1">
                <a:latin typeface="Arial" pitchFamily="34" charset="0"/>
                <a:cs typeface="Arial" pitchFamily="34" charset="0"/>
              </a:rPr>
              <a:t>Số hạng tổng quát </a:t>
            </a:r>
            <a:r>
              <a:rPr lang="en-US" b="1" smtClean="0">
                <a:latin typeface="Arial" pitchFamily="34" charset="0"/>
                <a:cs typeface="Arial" pitchFamily="34" charset="0"/>
              </a:rPr>
              <a:t>là :</a:t>
            </a:r>
            <a:endParaRPr lang="en-US" b="1">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399832484"/>
              </p:ext>
            </p:extLst>
          </p:nvPr>
        </p:nvGraphicFramePr>
        <p:xfrm>
          <a:off x="5668963" y="5868988"/>
          <a:ext cx="4059237" cy="490537"/>
        </p:xfrm>
        <a:graphic>
          <a:graphicData uri="http://schemas.openxmlformats.org/presentationml/2006/ole">
            <mc:AlternateContent xmlns:mc="http://schemas.openxmlformats.org/markup-compatibility/2006">
              <mc:Choice xmlns:v="urn:schemas-microsoft-com:vml" Requires="v">
                <p:oleObj spid="_x0000_s90202" name="Equation" r:id="rId28" imgW="1892160" imgH="228600" progId="Equation.DSMT4">
                  <p:embed/>
                </p:oleObj>
              </mc:Choice>
              <mc:Fallback>
                <p:oleObj name="Equation" r:id="rId28" imgW="1892160" imgH="228600" progId="Equation.DSMT4">
                  <p:embed/>
                  <p:pic>
                    <p:nvPicPr>
                      <p:cNvPr id="0" name=""/>
                      <p:cNvPicPr>
                        <a:picLocks noChangeAspect="1" noChangeArrowheads="1"/>
                      </p:cNvPicPr>
                      <p:nvPr/>
                    </p:nvPicPr>
                    <p:blipFill>
                      <a:blip r:embed="rId29"/>
                      <a:srcRect/>
                      <a:stretch>
                        <a:fillRect/>
                      </a:stretch>
                    </p:blipFill>
                    <p:spPr bwMode="auto">
                      <a:xfrm>
                        <a:off x="5668963" y="5868988"/>
                        <a:ext cx="40592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5790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95250"/>
            <a:ext cx="9837881" cy="2647950"/>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2" y="142875"/>
                <a:ext cx="9525000" cy="1645493"/>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xét xem nó có phải là cấp số cộng không. Nếu dãy số đó là cấp số cộng, hãy tìm công sai d và viết số hạng tổng quát của nó dưới dạng </a:t>
                </a: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𝒅</m:t>
                    </m:r>
                    <m:r>
                      <a:rPr lang="vi-VN"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2" y="142875"/>
                <a:ext cx="9525000" cy="1645493"/>
              </a:xfrm>
              <a:prstGeom prst="rect">
                <a:avLst/>
              </a:prstGeom>
              <a:blipFill rotWithShape="1">
                <a:blip r:embed="rId5"/>
                <a:stretch>
                  <a:fillRect l="-704" t="-1481" r="-384"/>
                </a:stretch>
              </a:blipFill>
            </p:spPr>
            <p:txBody>
              <a:bodyPr/>
              <a:lstStyle/>
              <a:p>
                <a:r>
                  <a:rPr lang="en-US">
                    <a:noFill/>
                  </a:rPr>
                  <a:t> </a:t>
                </a:r>
              </a:p>
            </p:txBody>
          </p:sp>
        </mc:Fallback>
      </mc:AlternateContent>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068" y="2819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903412" y="3200400"/>
            <a:ext cx="6019800" cy="461665"/>
          </a:xfrm>
          <a:prstGeom prst="rect">
            <a:avLst/>
          </a:prstGeom>
          <a:noFill/>
        </p:spPr>
        <p:txBody>
          <a:bodyPr wrap="square" rtlCol="0">
            <a:spAutoFit/>
          </a:bodyPr>
          <a:lstStyle/>
          <a:p>
            <a:r>
              <a:rPr lang="en-US" b="1" smtClean="0">
                <a:latin typeface="Arial" pitchFamily="34" charset="0"/>
                <a:cs typeface="Arial" pitchFamily="34" charset="0"/>
              </a:rPr>
              <a:t>c</a:t>
            </a:r>
            <a:r>
              <a:rPr lang="vi-VN" b="1" smtClean="0">
                <a:latin typeface="Arial" pitchFamily="34" charset="0"/>
                <a:cs typeface="Arial" pitchFamily="34" charset="0"/>
              </a:rPr>
              <a:t>) </a:t>
            </a:r>
            <a:r>
              <a:rPr lang="vi-VN" b="1">
                <a:latin typeface="Arial" pitchFamily="34" charset="0"/>
                <a:cs typeface="Arial" pitchFamily="34" charset="0"/>
              </a:rPr>
              <a:t>Năm số hạng đầu của dãy số (u</a:t>
            </a:r>
            <a:r>
              <a:rPr lang="vi-VN" b="1" baseline="-25000">
                <a:latin typeface="Arial" pitchFamily="34" charset="0"/>
                <a:cs typeface="Arial" pitchFamily="34" charset="0"/>
              </a:rPr>
              <a:t>n</a:t>
            </a:r>
            <a:r>
              <a:rPr lang="vi-VN" b="1">
                <a:latin typeface="Arial" pitchFamily="34" charset="0"/>
                <a:cs typeface="Arial" pitchFamily="34" charset="0"/>
              </a:rPr>
              <a:t>)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487908381"/>
              </p:ext>
            </p:extLst>
          </p:nvPr>
        </p:nvGraphicFramePr>
        <p:xfrm>
          <a:off x="2741612" y="1752600"/>
          <a:ext cx="1854200" cy="492125"/>
        </p:xfrm>
        <a:graphic>
          <a:graphicData uri="http://schemas.openxmlformats.org/presentationml/2006/ole">
            <mc:AlternateContent xmlns:mc="http://schemas.openxmlformats.org/markup-compatibility/2006">
              <mc:Choice xmlns:v="urn:schemas-microsoft-com:vml" Requires="v">
                <p:oleObj spid="_x0000_s91216" name="Equation" r:id="rId7" imgW="863280" imgH="228600" progId="Equation.DSMT4">
                  <p:embed/>
                </p:oleObj>
              </mc:Choice>
              <mc:Fallback>
                <p:oleObj name="Equation" r:id="rId7" imgW="863280" imgH="228600" progId="Equation.DSMT4">
                  <p:embed/>
                  <p:pic>
                    <p:nvPicPr>
                      <p:cNvPr id="0" name=""/>
                      <p:cNvPicPr>
                        <a:picLocks noChangeAspect="1" noChangeArrowheads="1"/>
                      </p:cNvPicPr>
                      <p:nvPr/>
                    </p:nvPicPr>
                    <p:blipFill>
                      <a:blip r:embed="rId8"/>
                      <a:srcRect/>
                      <a:stretch>
                        <a:fillRect/>
                      </a:stretch>
                    </p:blipFill>
                    <p:spPr bwMode="auto">
                      <a:xfrm>
                        <a:off x="2741612" y="1752600"/>
                        <a:ext cx="1854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852059"/>
              </p:ext>
            </p:extLst>
          </p:nvPr>
        </p:nvGraphicFramePr>
        <p:xfrm>
          <a:off x="8062913" y="1758107"/>
          <a:ext cx="1881188" cy="492125"/>
        </p:xfrm>
        <a:graphic>
          <a:graphicData uri="http://schemas.openxmlformats.org/presentationml/2006/ole">
            <mc:AlternateContent xmlns:mc="http://schemas.openxmlformats.org/markup-compatibility/2006">
              <mc:Choice xmlns:v="urn:schemas-microsoft-com:vml" Requires="v">
                <p:oleObj spid="_x0000_s91217" name="Equation" r:id="rId9" imgW="876240" imgH="228600" progId="Equation.DSMT4">
                  <p:embed/>
                </p:oleObj>
              </mc:Choice>
              <mc:Fallback>
                <p:oleObj name="Equation" r:id="rId9" imgW="876240" imgH="228600" progId="Equation.DSMT4">
                  <p:embed/>
                  <p:pic>
                    <p:nvPicPr>
                      <p:cNvPr id="0" name=""/>
                      <p:cNvPicPr>
                        <a:picLocks noChangeAspect="1" noChangeArrowheads="1"/>
                      </p:cNvPicPr>
                      <p:nvPr/>
                    </p:nvPicPr>
                    <p:blipFill>
                      <a:blip r:embed="rId10"/>
                      <a:srcRect/>
                      <a:stretch>
                        <a:fillRect/>
                      </a:stretch>
                    </p:blipFill>
                    <p:spPr bwMode="auto">
                      <a:xfrm>
                        <a:off x="8062913" y="1758107"/>
                        <a:ext cx="1881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61376477"/>
              </p:ext>
            </p:extLst>
          </p:nvPr>
        </p:nvGraphicFramePr>
        <p:xfrm>
          <a:off x="2741612" y="2243581"/>
          <a:ext cx="2971800" cy="492125"/>
        </p:xfrm>
        <a:graphic>
          <a:graphicData uri="http://schemas.openxmlformats.org/presentationml/2006/ole">
            <mc:AlternateContent xmlns:mc="http://schemas.openxmlformats.org/markup-compatibility/2006">
              <mc:Choice xmlns:v="urn:schemas-microsoft-com:vml" Requires="v">
                <p:oleObj spid="_x0000_s91218" name="Equation" r:id="rId11" imgW="1384200" imgH="228600" progId="Equation.DSMT4">
                  <p:embed/>
                </p:oleObj>
              </mc:Choice>
              <mc:Fallback>
                <p:oleObj name="Equation" r:id="rId11" imgW="1384200" imgH="228600" progId="Equation.DSMT4">
                  <p:embed/>
                  <p:pic>
                    <p:nvPicPr>
                      <p:cNvPr id="0" name=""/>
                      <p:cNvPicPr>
                        <a:picLocks noChangeAspect="1" noChangeArrowheads="1"/>
                      </p:cNvPicPr>
                      <p:nvPr/>
                    </p:nvPicPr>
                    <p:blipFill>
                      <a:blip r:embed="rId12"/>
                      <a:srcRect/>
                      <a:stretch>
                        <a:fillRect/>
                      </a:stretch>
                    </p:blipFill>
                    <p:spPr bwMode="auto">
                      <a:xfrm>
                        <a:off x="2741612" y="2243581"/>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806724191"/>
              </p:ext>
            </p:extLst>
          </p:nvPr>
        </p:nvGraphicFramePr>
        <p:xfrm>
          <a:off x="8062913" y="2243882"/>
          <a:ext cx="2998787" cy="492125"/>
        </p:xfrm>
        <a:graphic>
          <a:graphicData uri="http://schemas.openxmlformats.org/presentationml/2006/ole">
            <mc:AlternateContent xmlns:mc="http://schemas.openxmlformats.org/markup-compatibility/2006">
              <mc:Choice xmlns:v="urn:schemas-microsoft-com:vml" Requires="v">
                <p:oleObj spid="_x0000_s91219" name="Equation" r:id="rId13" imgW="1396800" imgH="228600" progId="Equation.DSMT4">
                  <p:embed/>
                </p:oleObj>
              </mc:Choice>
              <mc:Fallback>
                <p:oleObj name="Equation" r:id="rId13" imgW="1396800" imgH="228600" progId="Equation.DSMT4">
                  <p:embed/>
                  <p:pic>
                    <p:nvPicPr>
                      <p:cNvPr id="0" name=""/>
                      <p:cNvPicPr>
                        <a:picLocks noChangeAspect="1" noChangeArrowheads="1"/>
                      </p:cNvPicPr>
                      <p:nvPr/>
                    </p:nvPicPr>
                    <p:blipFill>
                      <a:blip r:embed="rId14"/>
                      <a:srcRect/>
                      <a:stretch>
                        <a:fillRect/>
                      </a:stretch>
                    </p:blipFill>
                    <p:spPr bwMode="auto">
                      <a:xfrm>
                        <a:off x="8062913" y="2243882"/>
                        <a:ext cx="299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230696795"/>
              </p:ext>
            </p:extLst>
          </p:nvPr>
        </p:nvGraphicFramePr>
        <p:xfrm>
          <a:off x="7881143" y="3200400"/>
          <a:ext cx="846138" cy="490538"/>
        </p:xfrm>
        <a:graphic>
          <a:graphicData uri="http://schemas.openxmlformats.org/presentationml/2006/ole">
            <mc:AlternateContent xmlns:mc="http://schemas.openxmlformats.org/markup-compatibility/2006">
              <mc:Choice xmlns:v="urn:schemas-microsoft-com:vml" Requires="v">
                <p:oleObj spid="_x0000_s91220" name="Equation" r:id="rId15" imgW="393480" imgH="228600" progId="Equation.DSMT4">
                  <p:embed/>
                </p:oleObj>
              </mc:Choice>
              <mc:Fallback>
                <p:oleObj name="Equation" r:id="rId15" imgW="393480" imgH="228600" progId="Equation.DSMT4">
                  <p:embed/>
                  <p:pic>
                    <p:nvPicPr>
                      <p:cNvPr id="0" name=""/>
                      <p:cNvPicPr>
                        <a:picLocks noChangeAspect="1" noChangeArrowheads="1"/>
                      </p:cNvPicPr>
                      <p:nvPr/>
                    </p:nvPicPr>
                    <p:blipFill>
                      <a:blip r:embed="rId16"/>
                      <a:srcRect/>
                      <a:stretch>
                        <a:fillRect/>
                      </a:stretch>
                    </p:blipFill>
                    <p:spPr bwMode="auto">
                      <a:xfrm>
                        <a:off x="7881143" y="3200400"/>
                        <a:ext cx="8461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046709945"/>
              </p:ext>
            </p:extLst>
          </p:nvPr>
        </p:nvGraphicFramePr>
        <p:xfrm>
          <a:off x="2032365" y="3810000"/>
          <a:ext cx="1908175" cy="490538"/>
        </p:xfrm>
        <a:graphic>
          <a:graphicData uri="http://schemas.openxmlformats.org/presentationml/2006/ole">
            <mc:AlternateContent xmlns:mc="http://schemas.openxmlformats.org/markup-compatibility/2006">
              <mc:Choice xmlns:v="urn:schemas-microsoft-com:vml" Requires="v">
                <p:oleObj spid="_x0000_s91221" name="Equation" r:id="rId17" imgW="888840" imgH="228600" progId="Equation.DSMT4">
                  <p:embed/>
                </p:oleObj>
              </mc:Choice>
              <mc:Fallback>
                <p:oleObj name="Equation" r:id="rId17" imgW="888840" imgH="228600" progId="Equation.DSMT4">
                  <p:embed/>
                  <p:pic>
                    <p:nvPicPr>
                      <p:cNvPr id="0" name=""/>
                      <p:cNvPicPr>
                        <a:picLocks noChangeAspect="1" noChangeArrowheads="1"/>
                      </p:cNvPicPr>
                      <p:nvPr/>
                    </p:nvPicPr>
                    <p:blipFill>
                      <a:blip r:embed="rId18"/>
                      <a:srcRect/>
                      <a:stretch>
                        <a:fillRect/>
                      </a:stretch>
                    </p:blipFill>
                    <p:spPr bwMode="auto">
                      <a:xfrm>
                        <a:off x="2032365" y="3810000"/>
                        <a:ext cx="19081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84685045"/>
              </p:ext>
            </p:extLst>
          </p:nvPr>
        </p:nvGraphicFramePr>
        <p:xfrm>
          <a:off x="3988326" y="3810000"/>
          <a:ext cx="3108325" cy="490538"/>
        </p:xfrm>
        <a:graphic>
          <a:graphicData uri="http://schemas.openxmlformats.org/presentationml/2006/ole">
            <mc:AlternateContent xmlns:mc="http://schemas.openxmlformats.org/markup-compatibility/2006">
              <mc:Choice xmlns:v="urn:schemas-microsoft-com:vml" Requires="v">
                <p:oleObj spid="_x0000_s91222" name="Equation" r:id="rId19" imgW="1447560" imgH="228600" progId="Equation.DSMT4">
                  <p:embed/>
                </p:oleObj>
              </mc:Choice>
              <mc:Fallback>
                <p:oleObj name="Equation" r:id="rId19" imgW="1447560" imgH="228600" progId="Equation.DSMT4">
                  <p:embed/>
                  <p:pic>
                    <p:nvPicPr>
                      <p:cNvPr id="0" name=""/>
                      <p:cNvPicPr>
                        <a:picLocks noChangeAspect="1" noChangeArrowheads="1"/>
                      </p:cNvPicPr>
                      <p:nvPr/>
                    </p:nvPicPr>
                    <p:blipFill>
                      <a:blip r:embed="rId20"/>
                      <a:srcRect/>
                      <a:stretch>
                        <a:fillRect/>
                      </a:stretch>
                    </p:blipFill>
                    <p:spPr bwMode="auto">
                      <a:xfrm>
                        <a:off x="3988326" y="3810000"/>
                        <a:ext cx="31083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130649657"/>
              </p:ext>
            </p:extLst>
          </p:nvPr>
        </p:nvGraphicFramePr>
        <p:xfrm>
          <a:off x="7132638" y="3810000"/>
          <a:ext cx="2290762" cy="490538"/>
        </p:xfrm>
        <a:graphic>
          <a:graphicData uri="http://schemas.openxmlformats.org/presentationml/2006/ole">
            <mc:AlternateContent xmlns:mc="http://schemas.openxmlformats.org/markup-compatibility/2006">
              <mc:Choice xmlns:v="urn:schemas-microsoft-com:vml" Requires="v">
                <p:oleObj spid="_x0000_s91223" name="Equation" r:id="rId21" imgW="1066680" imgH="228600" progId="Equation.DSMT4">
                  <p:embed/>
                </p:oleObj>
              </mc:Choice>
              <mc:Fallback>
                <p:oleObj name="Equation" r:id="rId21" imgW="1066680" imgH="228600" progId="Equation.DSMT4">
                  <p:embed/>
                  <p:pic>
                    <p:nvPicPr>
                      <p:cNvPr id="0" name=""/>
                      <p:cNvPicPr>
                        <a:picLocks noChangeAspect="1" noChangeArrowheads="1"/>
                      </p:cNvPicPr>
                      <p:nvPr/>
                    </p:nvPicPr>
                    <p:blipFill>
                      <a:blip r:embed="rId22"/>
                      <a:srcRect/>
                      <a:stretch>
                        <a:fillRect/>
                      </a:stretch>
                    </p:blipFill>
                    <p:spPr bwMode="auto">
                      <a:xfrm>
                        <a:off x="7132638" y="3810000"/>
                        <a:ext cx="22907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771834519"/>
              </p:ext>
            </p:extLst>
          </p:nvPr>
        </p:nvGraphicFramePr>
        <p:xfrm>
          <a:off x="9725025" y="3810000"/>
          <a:ext cx="2233613" cy="490538"/>
        </p:xfrm>
        <a:graphic>
          <a:graphicData uri="http://schemas.openxmlformats.org/presentationml/2006/ole">
            <mc:AlternateContent xmlns:mc="http://schemas.openxmlformats.org/markup-compatibility/2006">
              <mc:Choice xmlns:v="urn:schemas-microsoft-com:vml" Requires="v">
                <p:oleObj spid="_x0000_s91224" name="Equation" r:id="rId23" imgW="1041120" imgH="228600" progId="Equation.DSMT4">
                  <p:embed/>
                </p:oleObj>
              </mc:Choice>
              <mc:Fallback>
                <p:oleObj name="Equation" r:id="rId23" imgW="1041120" imgH="228600" progId="Equation.DSMT4">
                  <p:embed/>
                  <p:pic>
                    <p:nvPicPr>
                      <p:cNvPr id="0" name=""/>
                      <p:cNvPicPr>
                        <a:picLocks noChangeAspect="1" noChangeArrowheads="1"/>
                      </p:cNvPicPr>
                      <p:nvPr/>
                    </p:nvPicPr>
                    <p:blipFill>
                      <a:blip r:embed="rId24"/>
                      <a:srcRect/>
                      <a:stretch>
                        <a:fillRect/>
                      </a:stretch>
                    </p:blipFill>
                    <p:spPr bwMode="auto">
                      <a:xfrm>
                        <a:off x="9725025" y="3810000"/>
                        <a:ext cx="22336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2208212" y="4419600"/>
            <a:ext cx="1257937"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3872144893"/>
              </p:ext>
            </p:extLst>
          </p:nvPr>
        </p:nvGraphicFramePr>
        <p:xfrm>
          <a:off x="3466149" y="4419600"/>
          <a:ext cx="1662113" cy="490537"/>
        </p:xfrm>
        <a:graphic>
          <a:graphicData uri="http://schemas.openxmlformats.org/presentationml/2006/ole">
            <mc:AlternateContent xmlns:mc="http://schemas.openxmlformats.org/markup-compatibility/2006">
              <mc:Choice xmlns:v="urn:schemas-microsoft-com:vml" Requires="v">
                <p:oleObj spid="_x0000_s91225" name="Equation" r:id="rId25" imgW="774360" imgH="228600" progId="Equation.DSMT4">
                  <p:embed/>
                </p:oleObj>
              </mc:Choice>
              <mc:Fallback>
                <p:oleObj name="Equation" r:id="rId25" imgW="774360" imgH="228600" progId="Equation.DSMT4">
                  <p:embed/>
                  <p:pic>
                    <p:nvPicPr>
                      <p:cNvPr id="0" name=""/>
                      <p:cNvPicPr>
                        <a:picLocks noChangeAspect="1" noChangeArrowheads="1"/>
                      </p:cNvPicPr>
                      <p:nvPr/>
                    </p:nvPicPr>
                    <p:blipFill>
                      <a:blip r:embed="rId26"/>
                      <a:srcRect/>
                      <a:stretch>
                        <a:fillRect/>
                      </a:stretch>
                    </p:blipFill>
                    <p:spPr bwMode="auto">
                      <a:xfrm>
                        <a:off x="3466149" y="4419600"/>
                        <a:ext cx="16621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2187041" y="5029200"/>
            <a:ext cx="9622371" cy="830997"/>
          </a:xfrm>
          <a:prstGeom prst="rect">
            <a:avLst/>
          </a:prstGeom>
          <a:noFill/>
        </p:spPr>
        <p:txBody>
          <a:bodyPr wrap="square" rtlCol="0">
            <a:spAutoFit/>
          </a:bodyPr>
          <a:lstStyle/>
          <a:p>
            <a:r>
              <a:rPr lang="en-US" b="1" smtClean="0">
                <a:latin typeface="Arial" pitchFamily="34" charset="0"/>
                <a:cs typeface="Arial" pitchFamily="34" charset="0"/>
              </a:rPr>
              <a:t>D</a:t>
            </a:r>
            <a:r>
              <a:rPr lang="vi-VN" b="1" smtClean="0">
                <a:latin typeface="Arial" pitchFamily="34" charset="0"/>
                <a:cs typeface="Arial" pitchFamily="34" charset="0"/>
              </a:rPr>
              <a:t>o </a:t>
            </a:r>
            <a:r>
              <a:rPr lang="vi-VN" b="1">
                <a:latin typeface="Arial" pitchFamily="34" charset="0"/>
                <a:cs typeface="Arial" pitchFamily="34" charset="0"/>
              </a:rPr>
              <a:t>n luôn thay đổi nên hiệu hai số hạng liên tiếp của dãy số (u</a:t>
            </a:r>
            <a:r>
              <a:rPr lang="vi-VN" b="1" baseline="-25000">
                <a:latin typeface="Arial" pitchFamily="34" charset="0"/>
                <a:cs typeface="Arial" pitchFamily="34" charset="0"/>
              </a:rPr>
              <a:t>n</a:t>
            </a:r>
            <a:r>
              <a:rPr lang="vi-VN" b="1">
                <a:latin typeface="Arial" pitchFamily="34" charset="0"/>
                <a:cs typeface="Arial" pitchFamily="34" charset="0"/>
              </a:rPr>
              <a:t>) thay đổi.</a:t>
            </a:r>
            <a:endParaRPr lang="en-US" b="1">
              <a:latin typeface="Arial" pitchFamily="34" charset="0"/>
              <a:cs typeface="Arial" pitchFamily="34" charset="0"/>
            </a:endParaRPr>
          </a:p>
        </p:txBody>
      </p:sp>
      <p:sp>
        <p:nvSpPr>
          <p:cNvPr id="39" name="TextBox 38"/>
          <p:cNvSpPr txBox="1"/>
          <p:nvPr/>
        </p:nvSpPr>
        <p:spPr>
          <a:xfrm>
            <a:off x="2187041" y="5860197"/>
            <a:ext cx="8326971" cy="461665"/>
          </a:xfrm>
          <a:prstGeom prst="rect">
            <a:avLst/>
          </a:prstGeom>
          <a:noFill/>
        </p:spPr>
        <p:txBody>
          <a:bodyPr wrap="square" rtlCol="0">
            <a:spAutoFit/>
          </a:bodyPr>
          <a:lstStyle/>
          <a:p>
            <a:r>
              <a:rPr lang="vi-VN" b="1">
                <a:latin typeface="Arial" pitchFamily="34" charset="0"/>
                <a:cs typeface="Arial" pitchFamily="34" charset="0"/>
              </a:rPr>
              <a:t>Vậy dãy số (u</a:t>
            </a:r>
            <a:r>
              <a:rPr lang="vi-VN" b="1" baseline="-25000">
                <a:latin typeface="Arial" pitchFamily="34" charset="0"/>
                <a:cs typeface="Arial" pitchFamily="34" charset="0"/>
              </a:rPr>
              <a:t>n</a:t>
            </a:r>
            <a:r>
              <a:rPr lang="vi-VN" b="1">
                <a:latin typeface="Arial" pitchFamily="34" charset="0"/>
                <a:cs typeface="Arial" pitchFamily="34" charset="0"/>
              </a:rPr>
              <a:t>) không phải là cấp số cộng.</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36491771"/>
              </p:ext>
            </p:extLst>
          </p:nvPr>
        </p:nvGraphicFramePr>
        <p:xfrm>
          <a:off x="5464175" y="4419600"/>
          <a:ext cx="2097088" cy="490538"/>
        </p:xfrm>
        <a:graphic>
          <a:graphicData uri="http://schemas.openxmlformats.org/presentationml/2006/ole">
            <mc:AlternateContent xmlns:mc="http://schemas.openxmlformats.org/markup-compatibility/2006">
              <mc:Choice xmlns:v="urn:schemas-microsoft-com:vml" Requires="v">
                <p:oleObj spid="_x0000_s91226" name="Equation" r:id="rId27" imgW="977760" imgH="228600" progId="Equation.DSMT4">
                  <p:embed/>
                </p:oleObj>
              </mc:Choice>
              <mc:Fallback>
                <p:oleObj name="Equation" r:id="rId27" imgW="977760" imgH="228600" progId="Equation.DSMT4">
                  <p:embed/>
                  <p:pic>
                    <p:nvPicPr>
                      <p:cNvPr id="0" name=""/>
                      <p:cNvPicPr>
                        <a:picLocks noChangeAspect="1" noChangeArrowheads="1"/>
                      </p:cNvPicPr>
                      <p:nvPr/>
                    </p:nvPicPr>
                    <p:blipFill>
                      <a:blip r:embed="rId28"/>
                      <a:srcRect/>
                      <a:stretch>
                        <a:fillRect/>
                      </a:stretch>
                    </p:blipFill>
                    <p:spPr bwMode="auto">
                      <a:xfrm>
                        <a:off x="5464175" y="4419600"/>
                        <a:ext cx="20970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87513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95250"/>
            <a:ext cx="9837881" cy="2647950"/>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2" y="142875"/>
                <a:ext cx="9525000" cy="1645493"/>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xét xem nó có phải là cấp số cộng không. Nếu dãy số đó là cấp số cộng, hãy tìm công sai d và viết số hạng tổng quát của nó dưới dạng </a:t>
                </a: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𝒅</m:t>
                    </m:r>
                    <m:r>
                      <a:rPr lang="vi-VN"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2" y="142875"/>
                <a:ext cx="9525000" cy="1645493"/>
              </a:xfrm>
              <a:prstGeom prst="rect">
                <a:avLst/>
              </a:prstGeom>
              <a:blipFill rotWithShape="1">
                <a:blip r:embed="rId5"/>
                <a:stretch>
                  <a:fillRect l="-704" t="-1481" r="-384"/>
                </a:stretch>
              </a:blipFill>
            </p:spPr>
            <p:txBody>
              <a:bodyPr/>
              <a:lstStyle/>
              <a:p>
                <a:r>
                  <a:rPr lang="en-US">
                    <a:noFill/>
                  </a:rPr>
                  <a:t> </a:t>
                </a:r>
              </a:p>
            </p:txBody>
          </p:sp>
        </mc:Fallback>
      </mc:AlternateContent>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068" y="2819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903412" y="3200400"/>
            <a:ext cx="6019800" cy="461665"/>
          </a:xfrm>
          <a:prstGeom prst="rect">
            <a:avLst/>
          </a:prstGeom>
          <a:noFill/>
        </p:spPr>
        <p:txBody>
          <a:bodyPr wrap="square" rtlCol="0">
            <a:spAutoFit/>
          </a:bodyPr>
          <a:lstStyle/>
          <a:p>
            <a:r>
              <a:rPr lang="en-US" b="1" smtClean="0">
                <a:latin typeface="Arial" pitchFamily="34" charset="0"/>
                <a:cs typeface="Arial" pitchFamily="34" charset="0"/>
              </a:rPr>
              <a:t>c</a:t>
            </a:r>
            <a:r>
              <a:rPr lang="vi-VN" b="1" smtClean="0">
                <a:latin typeface="Arial" pitchFamily="34" charset="0"/>
                <a:cs typeface="Arial" pitchFamily="34" charset="0"/>
              </a:rPr>
              <a:t>) </a:t>
            </a:r>
            <a:r>
              <a:rPr lang="vi-VN" b="1">
                <a:latin typeface="Arial" pitchFamily="34" charset="0"/>
                <a:cs typeface="Arial" pitchFamily="34" charset="0"/>
              </a:rPr>
              <a:t>Năm số hạng đầu của dãy số (u</a:t>
            </a:r>
            <a:r>
              <a:rPr lang="vi-VN" b="1" baseline="-25000">
                <a:latin typeface="Arial" pitchFamily="34" charset="0"/>
                <a:cs typeface="Arial" pitchFamily="34" charset="0"/>
              </a:rPr>
              <a:t>n</a:t>
            </a:r>
            <a:r>
              <a:rPr lang="vi-VN" b="1">
                <a:latin typeface="Arial" pitchFamily="34" charset="0"/>
                <a:cs typeface="Arial" pitchFamily="34" charset="0"/>
              </a:rPr>
              <a:t>)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130699291"/>
              </p:ext>
            </p:extLst>
          </p:nvPr>
        </p:nvGraphicFramePr>
        <p:xfrm>
          <a:off x="2741612" y="1752600"/>
          <a:ext cx="1854200" cy="492125"/>
        </p:xfrm>
        <a:graphic>
          <a:graphicData uri="http://schemas.openxmlformats.org/presentationml/2006/ole">
            <mc:AlternateContent xmlns:mc="http://schemas.openxmlformats.org/markup-compatibility/2006">
              <mc:Choice xmlns:v="urn:schemas-microsoft-com:vml" Requires="v">
                <p:oleObj spid="_x0000_s92246" name="Equation" r:id="rId7" imgW="863280" imgH="228600" progId="Equation.DSMT4">
                  <p:embed/>
                </p:oleObj>
              </mc:Choice>
              <mc:Fallback>
                <p:oleObj name="Equation" r:id="rId7" imgW="863280" imgH="228600" progId="Equation.DSMT4">
                  <p:embed/>
                  <p:pic>
                    <p:nvPicPr>
                      <p:cNvPr id="0" name=""/>
                      <p:cNvPicPr>
                        <a:picLocks noChangeAspect="1" noChangeArrowheads="1"/>
                      </p:cNvPicPr>
                      <p:nvPr/>
                    </p:nvPicPr>
                    <p:blipFill>
                      <a:blip r:embed="rId8"/>
                      <a:srcRect/>
                      <a:stretch>
                        <a:fillRect/>
                      </a:stretch>
                    </p:blipFill>
                    <p:spPr bwMode="auto">
                      <a:xfrm>
                        <a:off x="2741612" y="1752600"/>
                        <a:ext cx="1854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56467725"/>
              </p:ext>
            </p:extLst>
          </p:nvPr>
        </p:nvGraphicFramePr>
        <p:xfrm>
          <a:off x="8062913" y="1758107"/>
          <a:ext cx="1881188" cy="492125"/>
        </p:xfrm>
        <a:graphic>
          <a:graphicData uri="http://schemas.openxmlformats.org/presentationml/2006/ole">
            <mc:AlternateContent xmlns:mc="http://schemas.openxmlformats.org/markup-compatibility/2006">
              <mc:Choice xmlns:v="urn:schemas-microsoft-com:vml" Requires="v">
                <p:oleObj spid="_x0000_s92247" name="Equation" r:id="rId9" imgW="876240" imgH="228600" progId="Equation.DSMT4">
                  <p:embed/>
                </p:oleObj>
              </mc:Choice>
              <mc:Fallback>
                <p:oleObj name="Equation" r:id="rId9" imgW="876240" imgH="228600" progId="Equation.DSMT4">
                  <p:embed/>
                  <p:pic>
                    <p:nvPicPr>
                      <p:cNvPr id="0" name=""/>
                      <p:cNvPicPr>
                        <a:picLocks noChangeAspect="1" noChangeArrowheads="1"/>
                      </p:cNvPicPr>
                      <p:nvPr/>
                    </p:nvPicPr>
                    <p:blipFill>
                      <a:blip r:embed="rId10"/>
                      <a:srcRect/>
                      <a:stretch>
                        <a:fillRect/>
                      </a:stretch>
                    </p:blipFill>
                    <p:spPr bwMode="auto">
                      <a:xfrm>
                        <a:off x="8062913" y="1758107"/>
                        <a:ext cx="1881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038431882"/>
              </p:ext>
            </p:extLst>
          </p:nvPr>
        </p:nvGraphicFramePr>
        <p:xfrm>
          <a:off x="2741612" y="2243581"/>
          <a:ext cx="2971800" cy="492125"/>
        </p:xfrm>
        <a:graphic>
          <a:graphicData uri="http://schemas.openxmlformats.org/presentationml/2006/ole">
            <mc:AlternateContent xmlns:mc="http://schemas.openxmlformats.org/markup-compatibility/2006">
              <mc:Choice xmlns:v="urn:schemas-microsoft-com:vml" Requires="v">
                <p:oleObj spid="_x0000_s92248" name="Equation" r:id="rId11" imgW="1384200" imgH="228600" progId="Equation.DSMT4">
                  <p:embed/>
                </p:oleObj>
              </mc:Choice>
              <mc:Fallback>
                <p:oleObj name="Equation" r:id="rId11" imgW="1384200" imgH="228600" progId="Equation.DSMT4">
                  <p:embed/>
                  <p:pic>
                    <p:nvPicPr>
                      <p:cNvPr id="0" name=""/>
                      <p:cNvPicPr>
                        <a:picLocks noChangeAspect="1" noChangeArrowheads="1"/>
                      </p:cNvPicPr>
                      <p:nvPr/>
                    </p:nvPicPr>
                    <p:blipFill>
                      <a:blip r:embed="rId12"/>
                      <a:srcRect/>
                      <a:stretch>
                        <a:fillRect/>
                      </a:stretch>
                    </p:blipFill>
                    <p:spPr bwMode="auto">
                      <a:xfrm>
                        <a:off x="2741612" y="2243581"/>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69697396"/>
              </p:ext>
            </p:extLst>
          </p:nvPr>
        </p:nvGraphicFramePr>
        <p:xfrm>
          <a:off x="8062913" y="2243882"/>
          <a:ext cx="2998787" cy="492125"/>
        </p:xfrm>
        <a:graphic>
          <a:graphicData uri="http://schemas.openxmlformats.org/presentationml/2006/ole">
            <mc:AlternateContent xmlns:mc="http://schemas.openxmlformats.org/markup-compatibility/2006">
              <mc:Choice xmlns:v="urn:schemas-microsoft-com:vml" Requires="v">
                <p:oleObj spid="_x0000_s92249" name="Equation" r:id="rId13" imgW="1396800" imgH="228600" progId="Equation.DSMT4">
                  <p:embed/>
                </p:oleObj>
              </mc:Choice>
              <mc:Fallback>
                <p:oleObj name="Equation" r:id="rId13" imgW="1396800" imgH="228600" progId="Equation.DSMT4">
                  <p:embed/>
                  <p:pic>
                    <p:nvPicPr>
                      <p:cNvPr id="0" name=""/>
                      <p:cNvPicPr>
                        <a:picLocks noChangeAspect="1" noChangeArrowheads="1"/>
                      </p:cNvPicPr>
                      <p:nvPr/>
                    </p:nvPicPr>
                    <p:blipFill>
                      <a:blip r:embed="rId14"/>
                      <a:srcRect/>
                      <a:stretch>
                        <a:fillRect/>
                      </a:stretch>
                    </p:blipFill>
                    <p:spPr bwMode="auto">
                      <a:xfrm>
                        <a:off x="8062913" y="2243882"/>
                        <a:ext cx="299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954156252"/>
              </p:ext>
            </p:extLst>
          </p:nvPr>
        </p:nvGraphicFramePr>
        <p:xfrm>
          <a:off x="7881143" y="3200400"/>
          <a:ext cx="846138" cy="490538"/>
        </p:xfrm>
        <a:graphic>
          <a:graphicData uri="http://schemas.openxmlformats.org/presentationml/2006/ole">
            <mc:AlternateContent xmlns:mc="http://schemas.openxmlformats.org/markup-compatibility/2006">
              <mc:Choice xmlns:v="urn:schemas-microsoft-com:vml" Requires="v">
                <p:oleObj spid="_x0000_s92250" name="Equation" r:id="rId15" imgW="393480" imgH="228600" progId="Equation.DSMT4">
                  <p:embed/>
                </p:oleObj>
              </mc:Choice>
              <mc:Fallback>
                <p:oleObj name="Equation" r:id="rId15" imgW="393480" imgH="228600" progId="Equation.DSMT4">
                  <p:embed/>
                  <p:pic>
                    <p:nvPicPr>
                      <p:cNvPr id="0" name=""/>
                      <p:cNvPicPr>
                        <a:picLocks noChangeAspect="1" noChangeArrowheads="1"/>
                      </p:cNvPicPr>
                      <p:nvPr/>
                    </p:nvPicPr>
                    <p:blipFill>
                      <a:blip r:embed="rId16"/>
                      <a:srcRect/>
                      <a:stretch>
                        <a:fillRect/>
                      </a:stretch>
                    </p:blipFill>
                    <p:spPr bwMode="auto">
                      <a:xfrm>
                        <a:off x="7881143" y="3200400"/>
                        <a:ext cx="8461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2796951"/>
              </p:ext>
            </p:extLst>
          </p:nvPr>
        </p:nvGraphicFramePr>
        <p:xfrm>
          <a:off x="2044700" y="3810000"/>
          <a:ext cx="1881188" cy="490538"/>
        </p:xfrm>
        <a:graphic>
          <a:graphicData uri="http://schemas.openxmlformats.org/presentationml/2006/ole">
            <mc:AlternateContent xmlns:mc="http://schemas.openxmlformats.org/markup-compatibility/2006">
              <mc:Choice xmlns:v="urn:schemas-microsoft-com:vml" Requires="v">
                <p:oleObj spid="_x0000_s92251" name="Equation" r:id="rId17" imgW="876240" imgH="228600" progId="Equation.DSMT4">
                  <p:embed/>
                </p:oleObj>
              </mc:Choice>
              <mc:Fallback>
                <p:oleObj name="Equation" r:id="rId17" imgW="876240" imgH="228600" progId="Equation.DSMT4">
                  <p:embed/>
                  <p:pic>
                    <p:nvPicPr>
                      <p:cNvPr id="0" name=""/>
                      <p:cNvPicPr>
                        <a:picLocks noChangeAspect="1" noChangeArrowheads="1"/>
                      </p:cNvPicPr>
                      <p:nvPr/>
                    </p:nvPicPr>
                    <p:blipFill>
                      <a:blip r:embed="rId18"/>
                      <a:srcRect/>
                      <a:stretch>
                        <a:fillRect/>
                      </a:stretch>
                    </p:blipFill>
                    <p:spPr bwMode="auto">
                      <a:xfrm>
                        <a:off x="2044700" y="3810000"/>
                        <a:ext cx="18811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43962034"/>
              </p:ext>
            </p:extLst>
          </p:nvPr>
        </p:nvGraphicFramePr>
        <p:xfrm>
          <a:off x="4478338" y="3810000"/>
          <a:ext cx="2125662" cy="490538"/>
        </p:xfrm>
        <a:graphic>
          <a:graphicData uri="http://schemas.openxmlformats.org/presentationml/2006/ole">
            <mc:AlternateContent xmlns:mc="http://schemas.openxmlformats.org/markup-compatibility/2006">
              <mc:Choice xmlns:v="urn:schemas-microsoft-com:vml" Requires="v">
                <p:oleObj spid="_x0000_s92252" name="Equation" r:id="rId19" imgW="990360" imgH="228600" progId="Equation.DSMT4">
                  <p:embed/>
                </p:oleObj>
              </mc:Choice>
              <mc:Fallback>
                <p:oleObj name="Equation" r:id="rId19" imgW="990360" imgH="228600" progId="Equation.DSMT4">
                  <p:embed/>
                  <p:pic>
                    <p:nvPicPr>
                      <p:cNvPr id="0" name=""/>
                      <p:cNvPicPr>
                        <a:picLocks noChangeAspect="1" noChangeArrowheads="1"/>
                      </p:cNvPicPr>
                      <p:nvPr/>
                    </p:nvPicPr>
                    <p:blipFill>
                      <a:blip r:embed="rId20"/>
                      <a:srcRect/>
                      <a:stretch>
                        <a:fillRect/>
                      </a:stretch>
                    </p:blipFill>
                    <p:spPr bwMode="auto">
                      <a:xfrm>
                        <a:off x="4478338" y="3810000"/>
                        <a:ext cx="21256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053357253"/>
              </p:ext>
            </p:extLst>
          </p:nvPr>
        </p:nvGraphicFramePr>
        <p:xfrm>
          <a:off x="7146925" y="3810000"/>
          <a:ext cx="2262188" cy="490538"/>
        </p:xfrm>
        <a:graphic>
          <a:graphicData uri="http://schemas.openxmlformats.org/presentationml/2006/ole">
            <mc:AlternateContent xmlns:mc="http://schemas.openxmlformats.org/markup-compatibility/2006">
              <mc:Choice xmlns:v="urn:schemas-microsoft-com:vml" Requires="v">
                <p:oleObj spid="_x0000_s92253" name="Equation" r:id="rId21" imgW="1054080" imgH="228600" progId="Equation.DSMT4">
                  <p:embed/>
                </p:oleObj>
              </mc:Choice>
              <mc:Fallback>
                <p:oleObj name="Equation" r:id="rId21" imgW="1054080" imgH="228600" progId="Equation.DSMT4">
                  <p:embed/>
                  <p:pic>
                    <p:nvPicPr>
                      <p:cNvPr id="0" name=""/>
                      <p:cNvPicPr>
                        <a:picLocks noChangeAspect="1" noChangeArrowheads="1"/>
                      </p:cNvPicPr>
                      <p:nvPr/>
                    </p:nvPicPr>
                    <p:blipFill>
                      <a:blip r:embed="rId22"/>
                      <a:srcRect/>
                      <a:stretch>
                        <a:fillRect/>
                      </a:stretch>
                    </p:blipFill>
                    <p:spPr bwMode="auto">
                      <a:xfrm>
                        <a:off x="7146925" y="3810000"/>
                        <a:ext cx="22621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713461735"/>
              </p:ext>
            </p:extLst>
          </p:nvPr>
        </p:nvGraphicFramePr>
        <p:xfrm>
          <a:off x="9725025" y="3810000"/>
          <a:ext cx="2233613" cy="490538"/>
        </p:xfrm>
        <a:graphic>
          <a:graphicData uri="http://schemas.openxmlformats.org/presentationml/2006/ole">
            <mc:AlternateContent xmlns:mc="http://schemas.openxmlformats.org/markup-compatibility/2006">
              <mc:Choice xmlns:v="urn:schemas-microsoft-com:vml" Requires="v">
                <p:oleObj spid="_x0000_s92254" name="Equation" r:id="rId23" imgW="1041120" imgH="228600" progId="Equation.DSMT4">
                  <p:embed/>
                </p:oleObj>
              </mc:Choice>
              <mc:Fallback>
                <p:oleObj name="Equation" r:id="rId23" imgW="1041120" imgH="228600" progId="Equation.DSMT4">
                  <p:embed/>
                  <p:pic>
                    <p:nvPicPr>
                      <p:cNvPr id="0" name=""/>
                      <p:cNvPicPr>
                        <a:picLocks noChangeAspect="1" noChangeArrowheads="1"/>
                      </p:cNvPicPr>
                      <p:nvPr/>
                    </p:nvPicPr>
                    <p:blipFill>
                      <a:blip r:embed="rId24"/>
                      <a:srcRect/>
                      <a:stretch>
                        <a:fillRect/>
                      </a:stretch>
                    </p:blipFill>
                    <p:spPr bwMode="auto">
                      <a:xfrm>
                        <a:off x="9725025" y="3810000"/>
                        <a:ext cx="22336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2208212" y="4419600"/>
            <a:ext cx="1257937"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387041906"/>
              </p:ext>
            </p:extLst>
          </p:nvPr>
        </p:nvGraphicFramePr>
        <p:xfrm>
          <a:off x="3478213" y="4419600"/>
          <a:ext cx="1635125" cy="490538"/>
        </p:xfrm>
        <a:graphic>
          <a:graphicData uri="http://schemas.openxmlformats.org/presentationml/2006/ole">
            <mc:AlternateContent xmlns:mc="http://schemas.openxmlformats.org/markup-compatibility/2006">
              <mc:Choice xmlns:v="urn:schemas-microsoft-com:vml" Requires="v">
                <p:oleObj spid="_x0000_s92255" name="Equation" r:id="rId25" imgW="761760" imgH="228600" progId="Equation.DSMT4">
                  <p:embed/>
                </p:oleObj>
              </mc:Choice>
              <mc:Fallback>
                <p:oleObj name="Equation" r:id="rId25" imgW="761760" imgH="228600" progId="Equation.DSMT4">
                  <p:embed/>
                  <p:pic>
                    <p:nvPicPr>
                      <p:cNvPr id="0" name=""/>
                      <p:cNvPicPr>
                        <a:picLocks noChangeAspect="1" noChangeArrowheads="1"/>
                      </p:cNvPicPr>
                      <p:nvPr/>
                    </p:nvPicPr>
                    <p:blipFill>
                      <a:blip r:embed="rId26"/>
                      <a:srcRect/>
                      <a:stretch>
                        <a:fillRect/>
                      </a:stretch>
                    </p:blipFill>
                    <p:spPr bwMode="auto">
                      <a:xfrm>
                        <a:off x="3478213" y="4419600"/>
                        <a:ext cx="1635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8" name="TextBox 37"/>
              <p:cNvSpPr txBox="1"/>
              <p:nvPr/>
            </p:nvSpPr>
            <p:spPr>
              <a:xfrm>
                <a:off x="2187041" y="5029200"/>
                <a:ext cx="9622371" cy="830997"/>
              </a:xfrm>
              <a:prstGeom prst="rect">
                <a:avLst/>
              </a:prstGeom>
              <a:noFill/>
            </p:spPr>
            <p:txBody>
              <a:bodyPr wrap="square" rtlCol="0">
                <a:spAutoFit/>
              </a:bodyPr>
              <a:lstStyle/>
              <a:p>
                <a:r>
                  <a:rPr lang="vi-VN" b="1">
                    <a:latin typeface="Arial" pitchFamily="34" charset="0"/>
                    <a:cs typeface="Arial" pitchFamily="34" charset="0"/>
                  </a:rPr>
                  <a:t>Do đó dãy số (u</a:t>
                </a:r>
                <a:r>
                  <a:rPr lang="vi-VN" b="1" baseline="-25000">
                    <a:latin typeface="Arial" pitchFamily="34" charset="0"/>
                    <a:cs typeface="Arial" pitchFamily="34" charset="0"/>
                  </a:rPr>
                  <a:t>n</a:t>
                </a:r>
                <a:r>
                  <a:rPr lang="vi-VN" b="1">
                    <a:latin typeface="Arial" pitchFamily="34" charset="0"/>
                    <a:cs typeface="Arial" pitchFamily="34" charset="0"/>
                  </a:rPr>
                  <a:t>) là một cấp số cộng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𝟐</m:t>
                    </m:r>
                  </m:oMath>
                </a14:m>
                <a:r>
                  <a:rPr lang="vi-VN" b="1" smtClean="0">
                    <a:latin typeface="Arial" pitchFamily="34" charset="0"/>
                    <a:cs typeface="Arial" pitchFamily="34" charset="0"/>
                  </a:rPr>
                  <a:t> </a:t>
                </a:r>
                <a:r>
                  <a:rPr lang="vi-VN" b="1">
                    <a:latin typeface="Arial" pitchFamily="34" charset="0"/>
                    <a:cs typeface="Arial" pitchFamily="34" charset="0"/>
                  </a:rPr>
                  <a:t>và công sai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m:t>
                    </m:r>
                    <m:r>
                      <a:rPr lang="vi-VN" b="1" i="1" smtClean="0">
                        <a:latin typeface="Cambria Math"/>
                        <a:cs typeface="Arial" pitchFamily="34" charset="0"/>
                      </a:rPr>
                      <m:t>𝟑</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187041" y="5029200"/>
                <a:ext cx="9622371" cy="830997"/>
              </a:xfrm>
              <a:prstGeom prst="rect">
                <a:avLst/>
              </a:prstGeom>
              <a:blipFill rotWithShape="1">
                <a:blip r:embed="rId27"/>
                <a:stretch>
                  <a:fillRect l="-1014" t="-5147" b="-16912"/>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2584264606"/>
              </p:ext>
            </p:extLst>
          </p:nvPr>
        </p:nvGraphicFramePr>
        <p:xfrm>
          <a:off x="5378450" y="4419600"/>
          <a:ext cx="3078162" cy="490538"/>
        </p:xfrm>
        <a:graphic>
          <a:graphicData uri="http://schemas.openxmlformats.org/presentationml/2006/ole">
            <mc:AlternateContent xmlns:mc="http://schemas.openxmlformats.org/markup-compatibility/2006">
              <mc:Choice xmlns:v="urn:schemas-microsoft-com:vml" Requires="v">
                <p:oleObj spid="_x0000_s92256" name="Equation" r:id="rId28" imgW="1434960" imgH="228600" progId="Equation.DSMT4">
                  <p:embed/>
                </p:oleObj>
              </mc:Choice>
              <mc:Fallback>
                <p:oleObj name="Equation" r:id="rId28" imgW="1434960" imgH="228600" progId="Equation.DSMT4">
                  <p:embed/>
                  <p:pic>
                    <p:nvPicPr>
                      <p:cNvPr id="0" name=""/>
                      <p:cNvPicPr>
                        <a:picLocks noChangeAspect="1" noChangeArrowheads="1"/>
                      </p:cNvPicPr>
                      <p:nvPr/>
                    </p:nvPicPr>
                    <p:blipFill>
                      <a:blip r:embed="rId29"/>
                      <a:srcRect/>
                      <a:stretch>
                        <a:fillRect/>
                      </a:stretch>
                    </p:blipFill>
                    <p:spPr bwMode="auto">
                      <a:xfrm>
                        <a:off x="5378450" y="4419600"/>
                        <a:ext cx="30781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2187041" y="5901472"/>
            <a:ext cx="3602571" cy="461665"/>
          </a:xfrm>
          <a:prstGeom prst="rect">
            <a:avLst/>
          </a:prstGeom>
          <a:noFill/>
        </p:spPr>
        <p:txBody>
          <a:bodyPr wrap="square" rtlCol="0">
            <a:spAutoFit/>
          </a:bodyPr>
          <a:lstStyle/>
          <a:p>
            <a:r>
              <a:rPr lang="vi-VN" b="1">
                <a:latin typeface="Arial" pitchFamily="34" charset="0"/>
                <a:cs typeface="Arial" pitchFamily="34" charset="0"/>
              </a:rPr>
              <a:t>Số hạng tổng quát </a:t>
            </a:r>
            <a:r>
              <a:rPr lang="en-US" b="1" smtClean="0">
                <a:latin typeface="Arial" pitchFamily="34" charset="0"/>
                <a:cs typeface="Arial" pitchFamily="34" charset="0"/>
              </a:rPr>
              <a:t>là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863295648"/>
              </p:ext>
            </p:extLst>
          </p:nvPr>
        </p:nvGraphicFramePr>
        <p:xfrm>
          <a:off x="5681663" y="5910263"/>
          <a:ext cx="4032250" cy="490537"/>
        </p:xfrm>
        <a:graphic>
          <a:graphicData uri="http://schemas.openxmlformats.org/presentationml/2006/ole">
            <mc:AlternateContent xmlns:mc="http://schemas.openxmlformats.org/markup-compatibility/2006">
              <mc:Choice xmlns:v="urn:schemas-microsoft-com:vml" Requires="v">
                <p:oleObj spid="_x0000_s92257" name="Equation" r:id="rId30" imgW="1879560" imgH="228600" progId="Equation.DSMT4">
                  <p:embed/>
                </p:oleObj>
              </mc:Choice>
              <mc:Fallback>
                <p:oleObj name="Equation" r:id="rId30" imgW="1879560" imgH="228600" progId="Equation.DSMT4">
                  <p:embed/>
                  <p:pic>
                    <p:nvPicPr>
                      <p:cNvPr id="0" name=""/>
                      <p:cNvPicPr>
                        <a:picLocks noChangeAspect="1" noChangeArrowheads="1"/>
                      </p:cNvPicPr>
                      <p:nvPr/>
                    </p:nvPicPr>
                    <p:blipFill>
                      <a:blip r:embed="rId31"/>
                      <a:srcRect/>
                      <a:stretch>
                        <a:fillRect/>
                      </a:stretch>
                    </p:blipFill>
                    <p:spPr bwMode="auto">
                      <a:xfrm>
                        <a:off x="5681663" y="5910263"/>
                        <a:ext cx="40322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723309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P spid="38"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71450"/>
            <a:ext cx="9837881" cy="1428750"/>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304800"/>
            <a:ext cx="9525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Một cấp số cộng có số hạng thứ 5 bằng 18 và số hạng thứ 12 bằng 32. Tìm số hạng thứ 50 của cấp số cộng này.</a:t>
            </a:r>
          </a:p>
        </p:txBody>
      </p:sp>
      <p:sp>
        <p:nvSpPr>
          <p:cNvPr id="10" name="Rectangle 9"/>
          <p:cNvSpPr/>
          <p:nvPr/>
        </p:nvSpPr>
        <p:spPr>
          <a:xfrm>
            <a:off x="415566" y="444770"/>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2.10</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052899" y="2133600"/>
            <a:ext cx="9680313" cy="830997"/>
          </a:xfrm>
          <a:prstGeom prst="rect">
            <a:avLst/>
          </a:prstGeom>
          <a:noFill/>
        </p:spPr>
        <p:txBody>
          <a:bodyPr wrap="square" rtlCol="0">
            <a:spAutoFit/>
          </a:bodyPr>
          <a:lstStyle/>
          <a:p>
            <a:r>
              <a:rPr lang="vi-VN" b="1">
                <a:latin typeface="Arial" pitchFamily="34" charset="0"/>
                <a:cs typeface="Arial" pitchFamily="34" charset="0"/>
              </a:rPr>
              <a:t>Ta biểu diễn số hạng thứ 5 và số hạng thứ 12 theo số hạng thứ nhất u</a:t>
            </a:r>
            <a:r>
              <a:rPr lang="vi-VN" b="1" baseline="-25000">
                <a:latin typeface="Arial" pitchFamily="34" charset="0"/>
                <a:cs typeface="Arial" pitchFamily="34" charset="0"/>
              </a:rPr>
              <a:t>1</a:t>
            </a:r>
            <a:r>
              <a:rPr lang="vi-VN" b="1">
                <a:latin typeface="Arial" pitchFamily="34" charset="0"/>
                <a:cs typeface="Arial" pitchFamily="34" charset="0"/>
              </a:rPr>
              <a:t> và công sai d.</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4473022"/>
              </p:ext>
            </p:extLst>
          </p:nvPr>
        </p:nvGraphicFramePr>
        <p:xfrm>
          <a:off x="3562350" y="3030974"/>
          <a:ext cx="2209800" cy="490538"/>
        </p:xfrm>
        <a:graphic>
          <a:graphicData uri="http://schemas.openxmlformats.org/presentationml/2006/ole">
            <mc:AlternateContent xmlns:mc="http://schemas.openxmlformats.org/markup-compatibility/2006">
              <mc:Choice xmlns:v="urn:schemas-microsoft-com:vml" Requires="v">
                <p:oleObj spid="_x0000_s93224" name="Equation" r:id="rId6" imgW="1028520" imgH="228600" progId="Equation.DSMT4">
                  <p:embed/>
                </p:oleObj>
              </mc:Choice>
              <mc:Fallback>
                <p:oleObj name="Equation" r:id="rId6" imgW="1028520" imgH="228600" progId="Equation.DSMT4">
                  <p:embed/>
                  <p:pic>
                    <p:nvPicPr>
                      <p:cNvPr id="0" name=""/>
                      <p:cNvPicPr>
                        <a:picLocks noChangeAspect="1" noChangeArrowheads="1"/>
                      </p:cNvPicPr>
                      <p:nvPr/>
                    </p:nvPicPr>
                    <p:blipFill>
                      <a:blip r:embed="rId7"/>
                      <a:srcRect/>
                      <a:stretch>
                        <a:fillRect/>
                      </a:stretch>
                    </p:blipFill>
                    <p:spPr bwMode="auto">
                      <a:xfrm>
                        <a:off x="3562350" y="3030974"/>
                        <a:ext cx="22098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052899" y="3040797"/>
            <a:ext cx="1379682"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478358796"/>
              </p:ext>
            </p:extLst>
          </p:nvPr>
        </p:nvGraphicFramePr>
        <p:xfrm>
          <a:off x="6589712" y="3040797"/>
          <a:ext cx="2044700" cy="490538"/>
        </p:xfrm>
        <a:graphic>
          <a:graphicData uri="http://schemas.openxmlformats.org/presentationml/2006/ole">
            <mc:AlternateContent xmlns:mc="http://schemas.openxmlformats.org/markup-compatibility/2006">
              <mc:Choice xmlns:v="urn:schemas-microsoft-com:vml" Requires="v">
                <p:oleObj spid="_x0000_s93225" name="Equation" r:id="rId8" imgW="952200" imgH="228600" progId="Equation.DSMT4">
                  <p:embed/>
                </p:oleObj>
              </mc:Choice>
              <mc:Fallback>
                <p:oleObj name="Equation" r:id="rId8" imgW="952200" imgH="228600" progId="Equation.DSMT4">
                  <p:embed/>
                  <p:pic>
                    <p:nvPicPr>
                      <p:cNvPr id="0" name=""/>
                      <p:cNvPicPr>
                        <a:picLocks noChangeAspect="1" noChangeArrowheads="1"/>
                      </p:cNvPicPr>
                      <p:nvPr/>
                    </p:nvPicPr>
                    <p:blipFill>
                      <a:blip r:embed="rId9"/>
                      <a:srcRect/>
                      <a:stretch>
                        <a:fillRect/>
                      </a:stretch>
                    </p:blipFill>
                    <p:spPr bwMode="auto">
                      <a:xfrm>
                        <a:off x="6589712" y="3040797"/>
                        <a:ext cx="20447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156004562"/>
              </p:ext>
            </p:extLst>
          </p:nvPr>
        </p:nvGraphicFramePr>
        <p:xfrm>
          <a:off x="3571875" y="3648075"/>
          <a:ext cx="2455862" cy="490538"/>
        </p:xfrm>
        <a:graphic>
          <a:graphicData uri="http://schemas.openxmlformats.org/presentationml/2006/ole">
            <mc:AlternateContent xmlns:mc="http://schemas.openxmlformats.org/markup-compatibility/2006">
              <mc:Choice xmlns:v="urn:schemas-microsoft-com:vml" Requires="v">
                <p:oleObj spid="_x0000_s93226" name="Equation" r:id="rId10" imgW="1143000" imgH="228600" progId="Equation.DSMT4">
                  <p:embed/>
                </p:oleObj>
              </mc:Choice>
              <mc:Fallback>
                <p:oleObj name="Equation" r:id="rId10" imgW="1143000" imgH="228600" progId="Equation.DSMT4">
                  <p:embed/>
                  <p:pic>
                    <p:nvPicPr>
                      <p:cNvPr id="0" name=""/>
                      <p:cNvPicPr>
                        <a:picLocks noChangeAspect="1" noChangeArrowheads="1"/>
                      </p:cNvPicPr>
                      <p:nvPr/>
                    </p:nvPicPr>
                    <p:blipFill>
                      <a:blip r:embed="rId11"/>
                      <a:srcRect/>
                      <a:stretch>
                        <a:fillRect/>
                      </a:stretch>
                    </p:blipFill>
                    <p:spPr bwMode="auto">
                      <a:xfrm>
                        <a:off x="3571875" y="3648075"/>
                        <a:ext cx="24558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378817628"/>
              </p:ext>
            </p:extLst>
          </p:nvPr>
        </p:nvGraphicFramePr>
        <p:xfrm>
          <a:off x="6589712" y="3657600"/>
          <a:ext cx="2181225" cy="490538"/>
        </p:xfrm>
        <a:graphic>
          <a:graphicData uri="http://schemas.openxmlformats.org/presentationml/2006/ole">
            <mc:AlternateContent xmlns:mc="http://schemas.openxmlformats.org/markup-compatibility/2006">
              <mc:Choice xmlns:v="urn:schemas-microsoft-com:vml" Requires="v">
                <p:oleObj spid="_x0000_s93227" name="Equation" r:id="rId12" imgW="1015920" imgH="228600" progId="Equation.DSMT4">
                  <p:embed/>
                </p:oleObj>
              </mc:Choice>
              <mc:Fallback>
                <p:oleObj name="Equation" r:id="rId12" imgW="1015920" imgH="228600" progId="Equation.DSMT4">
                  <p:embed/>
                  <p:pic>
                    <p:nvPicPr>
                      <p:cNvPr id="0" name=""/>
                      <p:cNvPicPr>
                        <a:picLocks noChangeAspect="1" noChangeArrowheads="1"/>
                      </p:cNvPicPr>
                      <p:nvPr/>
                    </p:nvPicPr>
                    <p:blipFill>
                      <a:blip r:embed="rId13"/>
                      <a:srcRect/>
                      <a:stretch>
                        <a:fillRect/>
                      </a:stretch>
                    </p:blipFill>
                    <p:spPr bwMode="auto">
                      <a:xfrm>
                        <a:off x="6589712" y="3657600"/>
                        <a:ext cx="21812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2052899" y="4508649"/>
            <a:ext cx="2905270" cy="461665"/>
          </a:xfrm>
          <a:prstGeom prst="rect">
            <a:avLst/>
          </a:prstGeom>
          <a:noFill/>
        </p:spPr>
        <p:txBody>
          <a:bodyPr wrap="square" rtlCol="0">
            <a:spAutoFit/>
          </a:bodyPr>
          <a:lstStyle/>
          <a:p>
            <a:r>
              <a:rPr lang="en-US" b="1" smtClean="0">
                <a:latin typeface="Arial" pitchFamily="34" charset="0"/>
                <a:cs typeface="Arial" pitchFamily="34" charset="0"/>
              </a:rPr>
              <a:t>Khi đó ta có hệ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692432393"/>
              </p:ext>
            </p:extLst>
          </p:nvPr>
        </p:nvGraphicFramePr>
        <p:xfrm>
          <a:off x="4708450" y="4221162"/>
          <a:ext cx="1935163" cy="1036638"/>
        </p:xfrm>
        <a:graphic>
          <a:graphicData uri="http://schemas.openxmlformats.org/presentationml/2006/ole">
            <mc:AlternateContent xmlns:mc="http://schemas.openxmlformats.org/markup-compatibility/2006">
              <mc:Choice xmlns:v="urn:schemas-microsoft-com:vml" Requires="v">
                <p:oleObj spid="_x0000_s93228" name="Equation" r:id="rId14" imgW="901440" imgH="482400" progId="Equation.DSMT4">
                  <p:embed/>
                </p:oleObj>
              </mc:Choice>
              <mc:Fallback>
                <p:oleObj name="Equation" r:id="rId14" imgW="901440" imgH="482400" progId="Equation.DSMT4">
                  <p:embed/>
                  <p:pic>
                    <p:nvPicPr>
                      <p:cNvPr id="0" name=""/>
                      <p:cNvPicPr>
                        <a:picLocks noChangeAspect="1" noChangeArrowheads="1"/>
                      </p:cNvPicPr>
                      <p:nvPr/>
                    </p:nvPicPr>
                    <p:blipFill>
                      <a:blip r:embed="rId15"/>
                      <a:srcRect/>
                      <a:stretch>
                        <a:fillRect/>
                      </a:stretch>
                    </p:blipFill>
                    <p:spPr bwMode="auto">
                      <a:xfrm>
                        <a:off x="4708450" y="4221162"/>
                        <a:ext cx="193516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241512107"/>
              </p:ext>
            </p:extLst>
          </p:nvPr>
        </p:nvGraphicFramePr>
        <p:xfrm>
          <a:off x="6893055" y="4221162"/>
          <a:ext cx="1581150" cy="1036637"/>
        </p:xfrm>
        <a:graphic>
          <a:graphicData uri="http://schemas.openxmlformats.org/presentationml/2006/ole">
            <mc:AlternateContent xmlns:mc="http://schemas.openxmlformats.org/markup-compatibility/2006">
              <mc:Choice xmlns:v="urn:schemas-microsoft-com:vml" Requires="v">
                <p:oleObj spid="_x0000_s93229" name="Equation" r:id="rId16" imgW="736560" imgH="482400" progId="Equation.DSMT4">
                  <p:embed/>
                </p:oleObj>
              </mc:Choice>
              <mc:Fallback>
                <p:oleObj name="Equation" r:id="rId16" imgW="736560" imgH="482400" progId="Equation.DSMT4">
                  <p:embed/>
                  <p:pic>
                    <p:nvPicPr>
                      <p:cNvPr id="0" name=""/>
                      <p:cNvPicPr>
                        <a:picLocks noChangeAspect="1" noChangeArrowheads="1"/>
                      </p:cNvPicPr>
                      <p:nvPr/>
                    </p:nvPicPr>
                    <p:blipFill>
                      <a:blip r:embed="rId17"/>
                      <a:srcRect/>
                      <a:stretch>
                        <a:fillRect/>
                      </a:stretch>
                    </p:blipFill>
                    <p:spPr bwMode="auto">
                      <a:xfrm>
                        <a:off x="6893055" y="4221162"/>
                        <a:ext cx="15811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2052899" y="5410200"/>
            <a:ext cx="9479108" cy="461665"/>
          </a:xfrm>
          <a:prstGeom prst="rect">
            <a:avLst/>
          </a:prstGeom>
          <a:noFill/>
        </p:spPr>
        <p:txBody>
          <a:bodyPr wrap="square" rtlCol="0">
            <a:spAutoFit/>
          </a:bodyPr>
          <a:lstStyle/>
          <a:p>
            <a:r>
              <a:rPr lang="en-US" b="1">
                <a:latin typeface="Arial" pitchFamily="34" charset="0"/>
                <a:cs typeface="Arial" pitchFamily="34" charset="0"/>
              </a:rPr>
              <a:t>Số hạng thứ 50 của cấp số cộng là :</a:t>
            </a:r>
          </a:p>
        </p:txBody>
      </p:sp>
      <p:graphicFrame>
        <p:nvGraphicFramePr>
          <p:cNvPr id="41" name="Object 40"/>
          <p:cNvGraphicFramePr>
            <a:graphicFrameLocks noChangeAspect="1"/>
          </p:cNvGraphicFramePr>
          <p:nvPr>
            <p:extLst>
              <p:ext uri="{D42A27DB-BD31-4B8C-83A1-F6EECF244321}">
                <p14:modId xmlns:p14="http://schemas.microsoft.com/office/powerpoint/2010/main" val="2417964359"/>
              </p:ext>
            </p:extLst>
          </p:nvPr>
        </p:nvGraphicFramePr>
        <p:xfrm>
          <a:off x="3960812" y="6019800"/>
          <a:ext cx="4743450" cy="492125"/>
        </p:xfrm>
        <a:graphic>
          <a:graphicData uri="http://schemas.openxmlformats.org/presentationml/2006/ole">
            <mc:AlternateContent xmlns:mc="http://schemas.openxmlformats.org/markup-compatibility/2006">
              <mc:Choice xmlns:v="urn:schemas-microsoft-com:vml" Requires="v">
                <p:oleObj spid="_x0000_s93230" name="Equation" r:id="rId18" imgW="2209680" imgH="228600" progId="Equation.DSMT4">
                  <p:embed/>
                </p:oleObj>
              </mc:Choice>
              <mc:Fallback>
                <p:oleObj name="Equation" r:id="rId18" imgW="2209680" imgH="228600" progId="Equation.DSMT4">
                  <p:embed/>
                  <p:pic>
                    <p:nvPicPr>
                      <p:cNvPr id="0" name=""/>
                      <p:cNvPicPr>
                        <a:picLocks noChangeAspect="1" noChangeArrowheads="1"/>
                      </p:cNvPicPr>
                      <p:nvPr/>
                    </p:nvPicPr>
                    <p:blipFill>
                      <a:blip r:embed="rId19"/>
                      <a:srcRect/>
                      <a:stretch>
                        <a:fillRect/>
                      </a:stretch>
                    </p:blipFill>
                    <p:spPr bwMode="auto">
                      <a:xfrm>
                        <a:off x="3960812" y="6019800"/>
                        <a:ext cx="4743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1131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30"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71450"/>
            <a:ext cx="9837881" cy="1428750"/>
          </a:xfrm>
          <a:prstGeom prst="roundRect">
            <a:avLst>
              <a:gd name="adj" fmla="val 382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1" y="228600"/>
            <a:ext cx="96773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Một cấp số cộng có số hạng đầu bằng 5 và công sai bằng 2. Hỏi phải lấy tổng của bao nhiêu số hạng đầu của cấp số cộng này để có tổng bằng </a:t>
            </a:r>
            <a:r>
              <a:rPr lang="vi-VN" sz="2600" b="1" smtClean="0">
                <a:latin typeface="Arial" pitchFamily="34" charset="0"/>
                <a:cs typeface="Arial" pitchFamily="34" charset="0"/>
              </a:rPr>
              <a:t>2700</a:t>
            </a:r>
            <a:r>
              <a:rPr lang="vi-VN" sz="2600" b="1">
                <a:latin typeface="Arial" pitchFamily="34" charset="0"/>
                <a:cs typeface="Arial" pitchFamily="34" charset="0"/>
              </a:rPr>
              <a:t>?</a:t>
            </a:r>
          </a:p>
        </p:txBody>
      </p:sp>
      <p:sp>
        <p:nvSpPr>
          <p:cNvPr id="10" name="Rectangle 9"/>
          <p:cNvSpPr/>
          <p:nvPr/>
        </p:nvSpPr>
        <p:spPr>
          <a:xfrm>
            <a:off x="406749" y="44477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052899" y="2318693"/>
            <a:ext cx="3355713" cy="461665"/>
          </a:xfrm>
          <a:prstGeom prst="rect">
            <a:avLst/>
          </a:prstGeom>
          <a:noFill/>
        </p:spPr>
        <p:txBody>
          <a:bodyPr wrap="square" rtlCol="0">
            <a:spAutoFit/>
          </a:bodyPr>
          <a:lstStyle/>
          <a:p>
            <a:r>
              <a:rPr lang="en-US" b="1" smtClean="0">
                <a:latin typeface="Arial" pitchFamily="34" charset="0"/>
                <a:cs typeface="Arial" pitchFamily="34" charset="0"/>
              </a:rPr>
              <a:t>Theo giả thiết, ta có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800408"/>
              </p:ext>
            </p:extLst>
          </p:nvPr>
        </p:nvGraphicFramePr>
        <p:xfrm>
          <a:off x="5408612" y="2318693"/>
          <a:ext cx="1390650" cy="490537"/>
        </p:xfrm>
        <a:graphic>
          <a:graphicData uri="http://schemas.openxmlformats.org/presentationml/2006/ole">
            <mc:AlternateContent xmlns:mc="http://schemas.openxmlformats.org/markup-compatibility/2006">
              <mc:Choice xmlns:v="urn:schemas-microsoft-com:vml" Requires="v">
                <p:oleObj spid="_x0000_s94231" name="Equation" r:id="rId6" imgW="647640" imgH="228600" progId="Equation.DSMT4">
                  <p:embed/>
                </p:oleObj>
              </mc:Choice>
              <mc:Fallback>
                <p:oleObj name="Equation" r:id="rId6" imgW="647640" imgH="228600" progId="Equation.DSMT4">
                  <p:embed/>
                  <p:pic>
                    <p:nvPicPr>
                      <p:cNvPr id="0" name=""/>
                      <p:cNvPicPr>
                        <a:picLocks noChangeAspect="1" noChangeArrowheads="1"/>
                      </p:cNvPicPr>
                      <p:nvPr/>
                    </p:nvPicPr>
                    <p:blipFill>
                      <a:blip r:embed="rId7"/>
                      <a:srcRect/>
                      <a:stretch>
                        <a:fillRect/>
                      </a:stretch>
                    </p:blipFill>
                    <p:spPr bwMode="auto">
                      <a:xfrm>
                        <a:off x="5408612" y="2318693"/>
                        <a:ext cx="13906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351072" y="6096000"/>
            <a:ext cx="9991740" cy="461665"/>
          </a:xfrm>
          <a:prstGeom prst="rect">
            <a:avLst/>
          </a:prstGeom>
          <a:noFill/>
        </p:spPr>
        <p:txBody>
          <a:bodyPr wrap="square" rtlCol="0">
            <a:spAutoFit/>
          </a:bodyPr>
          <a:lstStyle/>
          <a:p>
            <a:r>
              <a:rPr lang="vi-VN" b="1">
                <a:latin typeface="Arial" pitchFamily="34" charset="0"/>
                <a:cs typeface="Arial" pitchFamily="34" charset="0"/>
              </a:rPr>
              <a:t>Vậy tổng của </a:t>
            </a:r>
            <a:r>
              <a:rPr lang="vi-VN" b="1">
                <a:solidFill>
                  <a:srgbClr val="FF0000"/>
                </a:solidFill>
                <a:latin typeface="Arial" pitchFamily="34" charset="0"/>
                <a:cs typeface="Arial" pitchFamily="34" charset="0"/>
              </a:rPr>
              <a:t>50</a:t>
            </a:r>
            <a:r>
              <a:rPr lang="vi-VN" b="1">
                <a:latin typeface="Arial" pitchFamily="34" charset="0"/>
                <a:cs typeface="Arial" pitchFamily="34" charset="0"/>
              </a:rPr>
              <a:t> số hạng đầu của cấp số cộng đã cho bằng </a:t>
            </a:r>
            <a:r>
              <a:rPr lang="vi-VN" b="1" smtClean="0">
                <a:latin typeface="Arial" pitchFamily="34" charset="0"/>
                <a:cs typeface="Arial" pitchFamily="34" charset="0"/>
              </a:rPr>
              <a:t>2700</a:t>
            </a:r>
            <a:r>
              <a:rPr lang="vi-VN" b="1">
                <a:latin typeface="Arial" pitchFamily="34" charset="0"/>
                <a:cs typeface="Arial" pitchFamily="34" charset="0"/>
              </a:rPr>
              <a:t>.</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098034649"/>
              </p:ext>
            </p:extLst>
          </p:nvPr>
        </p:nvGraphicFramePr>
        <p:xfrm>
          <a:off x="4849813" y="2869991"/>
          <a:ext cx="3709988" cy="844550"/>
        </p:xfrm>
        <a:graphic>
          <a:graphicData uri="http://schemas.openxmlformats.org/presentationml/2006/ole">
            <mc:AlternateContent xmlns:mc="http://schemas.openxmlformats.org/markup-compatibility/2006">
              <mc:Choice xmlns:v="urn:schemas-microsoft-com:vml" Requires="v">
                <p:oleObj spid="_x0000_s94232" name="Equation" r:id="rId8" imgW="1726920" imgH="393480" progId="Equation.DSMT4">
                  <p:embed/>
                </p:oleObj>
              </mc:Choice>
              <mc:Fallback>
                <p:oleObj name="Equation" r:id="rId8" imgW="1726920" imgH="393480" progId="Equation.DSMT4">
                  <p:embed/>
                  <p:pic>
                    <p:nvPicPr>
                      <p:cNvPr id="0" name=""/>
                      <p:cNvPicPr>
                        <a:picLocks noChangeAspect="1" noChangeArrowheads="1"/>
                      </p:cNvPicPr>
                      <p:nvPr/>
                    </p:nvPicPr>
                    <p:blipFill>
                      <a:blip r:embed="rId9"/>
                      <a:srcRect/>
                      <a:stretch>
                        <a:fillRect/>
                      </a:stretch>
                    </p:blipFill>
                    <p:spPr bwMode="auto">
                      <a:xfrm>
                        <a:off x="4849813" y="2869991"/>
                        <a:ext cx="370998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83270656"/>
              </p:ext>
            </p:extLst>
          </p:nvPr>
        </p:nvGraphicFramePr>
        <p:xfrm>
          <a:off x="4849813" y="3755430"/>
          <a:ext cx="2673350" cy="436562"/>
        </p:xfrm>
        <a:graphic>
          <a:graphicData uri="http://schemas.openxmlformats.org/presentationml/2006/ole">
            <mc:AlternateContent xmlns:mc="http://schemas.openxmlformats.org/markup-compatibility/2006">
              <mc:Choice xmlns:v="urn:schemas-microsoft-com:vml" Requires="v">
                <p:oleObj spid="_x0000_s94233" name="Equation" r:id="rId10" imgW="1244520" imgH="203040" progId="Equation.DSMT4">
                  <p:embed/>
                </p:oleObj>
              </mc:Choice>
              <mc:Fallback>
                <p:oleObj name="Equation" r:id="rId10" imgW="1244520" imgH="203040" progId="Equation.DSMT4">
                  <p:embed/>
                  <p:pic>
                    <p:nvPicPr>
                      <p:cNvPr id="0" name=""/>
                      <p:cNvPicPr>
                        <a:picLocks noChangeAspect="1" noChangeArrowheads="1"/>
                      </p:cNvPicPr>
                      <p:nvPr/>
                    </p:nvPicPr>
                    <p:blipFill>
                      <a:blip r:embed="rId11"/>
                      <a:srcRect/>
                      <a:stretch>
                        <a:fillRect/>
                      </a:stretch>
                    </p:blipFill>
                    <p:spPr bwMode="auto">
                      <a:xfrm>
                        <a:off x="4849813" y="3755430"/>
                        <a:ext cx="26733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49274385"/>
              </p:ext>
            </p:extLst>
          </p:nvPr>
        </p:nvGraphicFramePr>
        <p:xfrm>
          <a:off x="4849813" y="4364037"/>
          <a:ext cx="3028950" cy="436563"/>
        </p:xfrm>
        <a:graphic>
          <a:graphicData uri="http://schemas.openxmlformats.org/presentationml/2006/ole">
            <mc:AlternateContent xmlns:mc="http://schemas.openxmlformats.org/markup-compatibility/2006">
              <mc:Choice xmlns:v="urn:schemas-microsoft-com:vml" Requires="v">
                <p:oleObj spid="_x0000_s94234" name="Equation" r:id="rId12" imgW="1409400" imgH="203040" progId="Equation.DSMT4">
                  <p:embed/>
                </p:oleObj>
              </mc:Choice>
              <mc:Fallback>
                <p:oleObj name="Equation" r:id="rId12" imgW="1409400" imgH="203040" progId="Equation.DSMT4">
                  <p:embed/>
                  <p:pic>
                    <p:nvPicPr>
                      <p:cNvPr id="0" name=""/>
                      <p:cNvPicPr>
                        <a:picLocks noChangeAspect="1" noChangeArrowheads="1"/>
                      </p:cNvPicPr>
                      <p:nvPr/>
                    </p:nvPicPr>
                    <p:blipFill>
                      <a:blip r:embed="rId13"/>
                      <a:srcRect/>
                      <a:stretch>
                        <a:fillRect/>
                      </a:stretch>
                    </p:blipFill>
                    <p:spPr bwMode="auto">
                      <a:xfrm>
                        <a:off x="4849813" y="4364037"/>
                        <a:ext cx="30289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720768554"/>
              </p:ext>
            </p:extLst>
          </p:nvPr>
        </p:nvGraphicFramePr>
        <p:xfrm>
          <a:off x="4823649" y="4953000"/>
          <a:ext cx="1663700" cy="982663"/>
        </p:xfrm>
        <a:graphic>
          <a:graphicData uri="http://schemas.openxmlformats.org/presentationml/2006/ole">
            <mc:AlternateContent xmlns:mc="http://schemas.openxmlformats.org/markup-compatibility/2006">
              <mc:Choice xmlns:v="urn:schemas-microsoft-com:vml" Requires="v">
                <p:oleObj spid="_x0000_s94235" name="Equation" r:id="rId14" imgW="774360" imgH="457200" progId="Equation.DSMT4">
                  <p:embed/>
                </p:oleObj>
              </mc:Choice>
              <mc:Fallback>
                <p:oleObj name="Equation" r:id="rId14" imgW="774360" imgH="457200" progId="Equation.DSMT4">
                  <p:embed/>
                  <p:pic>
                    <p:nvPicPr>
                      <p:cNvPr id="0" name=""/>
                      <p:cNvPicPr>
                        <a:picLocks noChangeAspect="1" noChangeArrowheads="1"/>
                      </p:cNvPicPr>
                      <p:nvPr/>
                    </p:nvPicPr>
                    <p:blipFill>
                      <a:blip r:embed="rId15"/>
                      <a:srcRect/>
                      <a:stretch>
                        <a:fillRect/>
                      </a:stretch>
                    </p:blipFill>
                    <p:spPr bwMode="auto">
                      <a:xfrm>
                        <a:off x="4823649" y="4953000"/>
                        <a:ext cx="1663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6584211" y="5486400"/>
            <a:ext cx="1077797" cy="400110"/>
          </a:xfrm>
          <a:prstGeom prst="rect">
            <a:avLst/>
          </a:prstGeom>
          <a:noFill/>
        </p:spPr>
        <p:txBody>
          <a:bodyPr wrap="square" rtlCol="0">
            <a:spAutoFit/>
          </a:bodyPr>
          <a:lstStyle/>
          <a:p>
            <a:r>
              <a:rPr lang="en-US" sz="2000" b="1" i="1" smtClean="0">
                <a:latin typeface="Arial" pitchFamily="34" charset="0"/>
                <a:cs typeface="Arial" pitchFamily="34" charset="0"/>
              </a:rPr>
              <a:t>(loại)</a:t>
            </a:r>
            <a:endParaRPr lang="en-US" sz="2000" b="1" i="1">
              <a:latin typeface="Arial" pitchFamily="34" charset="0"/>
              <a:cs typeface="Arial" pitchFamily="34" charset="0"/>
            </a:endParaRPr>
          </a:p>
        </p:txBody>
      </p:sp>
    </p:spTree>
    <p:extLst>
      <p:ext uri="{BB962C8B-B14F-4D97-AF65-F5344CB8AC3E}">
        <p14:creationId xmlns:p14="http://schemas.microsoft.com/office/powerpoint/2010/main" val="2863767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36447</TotalTime>
  <Words>1202</Words>
  <PresentationFormat>Custom</PresentationFormat>
  <Paragraphs>83</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2024-03-12T02:18:19Z</dcterms:modified>
</cp:coreProperties>
</file>