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Lst>
  <p:notesMasterIdLst>
    <p:notesMasterId r:id="rId11"/>
  </p:notesMasterIdLst>
  <p:sldIdLst>
    <p:sldId id="303" r:id="rId3"/>
    <p:sldId id="304" r:id="rId4"/>
    <p:sldId id="305" r:id="rId5"/>
    <p:sldId id="306" r:id="rId6"/>
    <p:sldId id="307" r:id="rId7"/>
    <p:sldId id="308" r:id="rId8"/>
    <p:sldId id="309" r:id="rId9"/>
    <p:sldId id="3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FFFF"/>
    <a:srgbClr val="662395"/>
    <a:srgbClr val="6BDDDD"/>
    <a:srgbClr val="00B856"/>
    <a:srgbClr val="F0AE42"/>
    <a:srgbClr val="007FCA"/>
    <a:srgbClr val="FFFF00"/>
    <a:srgbClr val="70B2E2"/>
    <a:srgbClr val="FFDC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5" autoAdjust="0"/>
    <p:restoredTop sz="95033" autoAdjust="0"/>
  </p:normalViewPr>
  <p:slideViewPr>
    <p:cSldViewPr snapToGrid="0">
      <p:cViewPr varScale="1">
        <p:scale>
          <a:sx n="68" d="100"/>
          <a:sy n="68" d="100"/>
        </p:scale>
        <p:origin x="540" y="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22/08/2024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22/08/2024</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alphaModFix amt="98000"/>
            <a:lum/>
          </a:blip>
          <a:srcRect/>
          <a:stretch>
            <a:fillRect t="-9000" b="-9000"/>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22/08/2024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22/08/2024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bg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22/08/2024</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5E9379-425D-CD1A-2FAD-8D86099A8010}"/>
              </a:ext>
            </a:extLst>
          </p:cNvPr>
          <p:cNvSpPr txBox="1"/>
          <p:nvPr/>
        </p:nvSpPr>
        <p:spPr>
          <a:xfrm>
            <a:off x="7286463" y="1235178"/>
            <a:ext cx="4905537" cy="3662541"/>
          </a:xfrm>
          <a:prstGeom prst="rect">
            <a:avLst/>
          </a:prstGeom>
          <a:noFill/>
        </p:spPr>
        <p:txBody>
          <a:bodyPr wrap="square" rtlCol="0">
            <a:spAutoFit/>
          </a:bodyPr>
          <a:lstStyle/>
          <a:p>
            <a:pPr algn="ctr"/>
            <a:r>
              <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rPr>
              <a:t>TIẾT </a:t>
            </a:r>
            <a:r>
              <a:rPr lang="en-US" sz="3600" b="1">
                <a:solidFill>
                  <a:schemeClr val="bg1"/>
                </a:solidFill>
                <a:latin typeface="Tahoma" panose="020B0604030504040204" pitchFamily="34" charset="0"/>
                <a:ea typeface="Tahoma" panose="020B0604030504040204" pitchFamily="34" charset="0"/>
                <a:cs typeface="Tahoma" panose="020B0604030504040204" pitchFamily="34" charset="0"/>
              </a:rPr>
              <a:t>31</a:t>
            </a:r>
            <a:r>
              <a:rPr lang="en-US" sz="3600" b="1">
                <a:solidFill>
                  <a:schemeClr val="bg1"/>
                </a:solidFill>
                <a:effectLst/>
                <a:latin typeface="Tahoma" panose="020B0604030504040204" pitchFamily="34" charset="0"/>
                <a:ea typeface="Tahoma" panose="020B0604030504040204" pitchFamily="34" charset="0"/>
                <a:cs typeface="Tahoma" panose="020B0604030504040204" pitchFamily="34" charset="0"/>
              </a:rPr>
              <a:t>. BÀI 16</a:t>
            </a:r>
          </a:p>
          <a:p>
            <a:pPr algn="ctr"/>
            <a:r>
              <a:rPr lang="vi-VN" sz="4800" b="1">
                <a:solidFill>
                  <a:srgbClr val="FFFF00"/>
                </a:solidFill>
                <a:effectLst/>
                <a:latin typeface="Tahoma" panose="020B0604030504040204" pitchFamily="34" charset="0"/>
                <a:ea typeface="Tahoma" panose="020B0604030504040204" pitchFamily="34" charset="0"/>
                <a:cs typeface="Tahoma" panose="020B0604030504040204" pitchFamily="34" charset="0"/>
              </a:rPr>
              <a:t>THỰC HÀNH: LẬP CHƯƠNG TRÌNH MÁY TÍNH</a:t>
            </a:r>
            <a:r>
              <a:rPr lang="en-US" sz="4800" b="1">
                <a:solidFill>
                  <a:srgbClr val="FFFF00"/>
                </a:solidFill>
                <a:effectLst/>
                <a:latin typeface="Tahoma" panose="020B0604030504040204" pitchFamily="34" charset="0"/>
                <a:ea typeface="Tahoma" panose="020B0604030504040204" pitchFamily="34" charset="0"/>
                <a:cs typeface="Tahoma" panose="020B0604030504040204" pitchFamily="34" charset="0"/>
              </a:rPr>
              <a:t> (Tiếp)</a:t>
            </a:r>
            <a:r>
              <a:rPr lang="vi-VN" sz="4800" b="1">
                <a:solidFill>
                  <a:srgbClr val="FFFF00"/>
                </a:solidFill>
                <a:effectLst/>
                <a:latin typeface="Tahoma" panose="020B0604030504040204" pitchFamily="34" charset="0"/>
                <a:ea typeface="Tahoma" panose="020B0604030504040204" pitchFamily="34" charset="0"/>
                <a:cs typeface="Tahoma" panose="020B0604030504040204" pitchFamily="34" charset="0"/>
              </a:rPr>
              <a:t> </a:t>
            </a:r>
            <a:endParaRPr lang="en-US" sz="4800">
              <a:solidFill>
                <a:srgbClr val="FFFF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117268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4047530" cy="647056"/>
            <a:chOff x="226612" y="344328"/>
            <a:chExt cx="4047530"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299" y="344328"/>
              <a:ext cx="3585261" cy="647056"/>
              <a:chOff x="6676101" y="770361"/>
              <a:chExt cx="4678828"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4678828"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20" y="983932"/>
                <a:ext cx="4389322"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KIỂM TRA BÀI CŨ</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3893316" y="480580"/>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Hỏi cá nhân">
            <a:extLst>
              <a:ext uri="{FF2B5EF4-FFF2-40B4-BE49-F238E27FC236}">
                <a16:creationId xmlns:a16="http://schemas.microsoft.com/office/drawing/2014/main" id="{F32679B4-9003-6711-FEC8-F6A12073832C}"/>
              </a:ext>
            </a:extLst>
          </p:cNvPr>
          <p:cNvGrpSpPr/>
          <p:nvPr/>
        </p:nvGrpSpPr>
        <p:grpSpPr>
          <a:xfrm>
            <a:off x="722549" y="1476814"/>
            <a:ext cx="10360893" cy="1299012"/>
            <a:chOff x="722549" y="2215664"/>
            <a:chExt cx="10360893" cy="1299012"/>
          </a:xfrm>
        </p:grpSpPr>
        <p:grpSp>
          <p:nvGrpSpPr>
            <p:cNvPr id="6" name="Group 5">
              <a:extLst>
                <a:ext uri="{FF2B5EF4-FFF2-40B4-BE49-F238E27FC236}">
                  <a16:creationId xmlns:a16="http://schemas.microsoft.com/office/drawing/2014/main" id="{CB1FD030-A115-2C82-E702-7E58AE387841}"/>
                </a:ext>
              </a:extLst>
            </p:cNvPr>
            <p:cNvGrpSpPr/>
            <p:nvPr/>
          </p:nvGrpSpPr>
          <p:grpSpPr>
            <a:xfrm>
              <a:off x="722549" y="2215664"/>
              <a:ext cx="10360893" cy="1299012"/>
              <a:chOff x="751424" y="4271768"/>
              <a:chExt cx="10360893" cy="1410704"/>
            </a:xfrm>
          </p:grpSpPr>
          <p:grpSp>
            <p:nvGrpSpPr>
              <p:cNvPr id="8" name="Group 7">
                <a:extLst>
                  <a:ext uri="{FF2B5EF4-FFF2-40B4-BE49-F238E27FC236}">
                    <a16:creationId xmlns:a16="http://schemas.microsoft.com/office/drawing/2014/main" id="{35A22897-8C0A-EF2E-7971-36CE03383FCC}"/>
                  </a:ext>
                </a:extLst>
              </p:cNvPr>
              <p:cNvGrpSpPr/>
              <p:nvPr/>
            </p:nvGrpSpPr>
            <p:grpSpPr>
              <a:xfrm>
                <a:off x="751424" y="4271768"/>
                <a:ext cx="10340110" cy="1410704"/>
                <a:chOff x="748591" y="4323722"/>
                <a:chExt cx="10193330" cy="1410704"/>
              </a:xfrm>
            </p:grpSpPr>
            <p:sp>
              <p:nvSpPr>
                <p:cNvPr id="14" name="Rectangle: Rounded Corners 13">
                  <a:extLst>
                    <a:ext uri="{FF2B5EF4-FFF2-40B4-BE49-F238E27FC236}">
                      <a16:creationId xmlns:a16="http://schemas.microsoft.com/office/drawing/2014/main" id="{6EE4611A-C39C-806D-D256-1FA1B5933F58}"/>
                    </a:ext>
                  </a:extLst>
                </p:cNvPr>
                <p:cNvSpPr/>
                <p:nvPr/>
              </p:nvSpPr>
              <p:spPr>
                <a:xfrm>
                  <a:off x="1181534" y="4593968"/>
                  <a:ext cx="9760387" cy="1140458"/>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657FE61-60B2-C2C4-57AA-7073B7AC71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12" name="Rectangle 11">
                <a:extLst>
                  <a:ext uri="{FF2B5EF4-FFF2-40B4-BE49-F238E27FC236}">
                    <a16:creationId xmlns:a16="http://schemas.microsoft.com/office/drawing/2014/main" id="{E7511B51-5083-0C5F-1E1D-6341FE46FE30}"/>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D102D7D-FA91-AE3F-E5DB-CCFB6B0A2380}"/>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5C5AF0FF-21FA-41C9-EA5E-9232DCE662F3}"/>
                </a:ext>
              </a:extLst>
            </p:cNvPr>
            <p:cNvSpPr txBox="1"/>
            <p:nvPr/>
          </p:nvSpPr>
          <p:spPr>
            <a:xfrm>
              <a:off x="1615756" y="2470098"/>
              <a:ext cx="9312221" cy="952890"/>
            </a:xfrm>
            <a:prstGeom prst="rect">
              <a:avLst/>
            </a:prstGeom>
            <a:noFill/>
          </p:spPr>
          <p:txBody>
            <a:bodyPr wrap="square">
              <a:spAutoFit/>
            </a:bodyPr>
            <a:lstStyle/>
            <a:p>
              <a:pPr>
                <a:lnSpc>
                  <a:spcPct val="150000"/>
                </a:lnSpc>
              </a:pPr>
              <a:r>
                <a:rPr lang="vi-VN" sz="2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Tạo đoạn chương trình để nhập mức lương theo giờ của nhân viên với điều kiện mức lương tối thiểu là 50.</a:t>
              </a:r>
            </a:p>
          </p:txBody>
        </p:sp>
      </p:grpSp>
      <p:pic>
        <p:nvPicPr>
          <p:cNvPr id="24" name="Picture 23">
            <a:extLst>
              <a:ext uri="{FF2B5EF4-FFF2-40B4-BE49-F238E27FC236}">
                <a16:creationId xmlns:a16="http://schemas.microsoft.com/office/drawing/2014/main" id="{C9040CE5-EF07-8A63-6F51-56C2ECC09559}"/>
              </a:ext>
            </a:extLst>
          </p:cNvPr>
          <p:cNvPicPr>
            <a:picLocks noChangeAspect="1"/>
          </p:cNvPicPr>
          <p:nvPr/>
        </p:nvPicPr>
        <p:blipFill>
          <a:blip r:embed="rId3"/>
          <a:stretch>
            <a:fillRect/>
          </a:stretch>
        </p:blipFill>
        <p:spPr>
          <a:xfrm>
            <a:off x="3693702" y="3384121"/>
            <a:ext cx="5472823" cy="3013127"/>
          </a:xfrm>
          <a:prstGeom prst="rect">
            <a:avLst/>
          </a:prstGeom>
        </p:spPr>
      </p:pic>
    </p:spTree>
    <p:extLst>
      <p:ext uri="{BB962C8B-B14F-4D97-AF65-F5344CB8AC3E}">
        <p14:creationId xmlns:p14="http://schemas.microsoft.com/office/powerpoint/2010/main" val="33099523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6001296" cy="647056"/>
            <a:chOff x="226612" y="344328"/>
            <a:chExt cx="6001296"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299" y="344328"/>
              <a:ext cx="5601920" cy="647056"/>
              <a:chOff x="6676101" y="770361"/>
              <a:chExt cx="7310603"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7310603"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19" y="983932"/>
                <a:ext cx="6956141"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Bài toán Tìm giá trị lớn nhất </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5847082" y="480581"/>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E671B36C-9F6D-FFB6-7BC4-4AFA4946A2E8}"/>
              </a:ext>
            </a:extLst>
          </p:cNvPr>
          <p:cNvSpPr txBox="1"/>
          <p:nvPr/>
        </p:nvSpPr>
        <p:spPr>
          <a:xfrm>
            <a:off x="559104" y="1004321"/>
            <a:ext cx="10559143" cy="3775393"/>
          </a:xfrm>
          <a:prstGeom prst="rect">
            <a:avLst/>
          </a:prstGeom>
          <a:noFill/>
        </p:spPr>
        <p:txBody>
          <a:bodyPr wrap="square">
            <a:spAutoFit/>
          </a:bodyPr>
          <a:lstStyle/>
          <a:p>
            <a:pPr algn="just">
              <a:lnSpc>
                <a:spcPct val="150000"/>
              </a:lnSpc>
            </a:pPr>
            <a:r>
              <a:rPr lang="vi-VN" sz="18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Yêu cầu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Tìm và hiển thị giá trị lớn nhất của một dãy số nguyên dương được nhập vào từ bàn phím. Số lượng các số trong dãy không được biết trước khi nhập dữ liệu, chỉ biết rằng quá trình nhập các số của dãy sẽ kết thúc khi nhập vào số 0.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Hướng dẫn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 Cài đặt thuật toán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i="1" u="sng"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Bước 1</a:t>
            </a:r>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Tạo các biến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Biến đầu vào: </a:t>
            </a:r>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x</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Biến đầu ra: </a:t>
            </a:r>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max</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15B88942-3F11-A4D3-582B-6D57299EFD65}"/>
              </a:ext>
            </a:extLst>
          </p:cNvPr>
          <p:cNvSpPr txBox="1"/>
          <p:nvPr/>
        </p:nvSpPr>
        <p:spPr>
          <a:xfrm>
            <a:off x="559104" y="5340508"/>
            <a:ext cx="10330543" cy="1287532"/>
          </a:xfrm>
          <a:prstGeom prst="rect">
            <a:avLst/>
          </a:prstGeom>
          <a:noFill/>
        </p:spPr>
        <p:txBody>
          <a:bodyPr wrap="square">
            <a:spAutoFit/>
          </a:bodyPr>
          <a:lstStyle/>
          <a:p>
            <a:pPr>
              <a:lnSpc>
                <a:spcPct val="150000"/>
              </a:lnSpc>
            </a:pPr>
            <a:r>
              <a:rPr lang="vi-VN" sz="1800" i="1" u="sng"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Bước 2</a:t>
            </a:r>
            <a:r>
              <a:rPr lang="vi-VN" sz="1800"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Tạo chương trình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Nhận dạng các khối lệnh trong Hình 16.3 tương ứng với từng phần của sơ đồ khối đã được trình bày trong bài trước và lắp ghép chúng lại theo đúng thứ tự.</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8E35BA43-BBD7-60C7-476F-B8C2E731D499}"/>
              </a:ext>
            </a:extLst>
          </p:cNvPr>
          <p:cNvPicPr>
            <a:picLocks noChangeAspect="1"/>
          </p:cNvPicPr>
          <p:nvPr/>
        </p:nvPicPr>
        <p:blipFill>
          <a:blip r:embed="rId2"/>
          <a:stretch>
            <a:fillRect/>
          </a:stretch>
        </p:blipFill>
        <p:spPr>
          <a:xfrm>
            <a:off x="5072322" y="2366790"/>
            <a:ext cx="5817325" cy="3454263"/>
          </a:xfrm>
          <a:prstGeom prst="rect">
            <a:avLst/>
          </a:prstGeom>
        </p:spPr>
      </p:pic>
    </p:spTree>
    <p:extLst>
      <p:ext uri="{BB962C8B-B14F-4D97-AF65-F5344CB8AC3E}">
        <p14:creationId xmlns:p14="http://schemas.microsoft.com/office/powerpoint/2010/main" val="109149292"/>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6001296" cy="647056"/>
            <a:chOff x="226612" y="344328"/>
            <a:chExt cx="6001296"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299" y="344328"/>
              <a:ext cx="5601920" cy="647056"/>
              <a:chOff x="6676101" y="770361"/>
              <a:chExt cx="7310603"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7310603"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19" y="983932"/>
                <a:ext cx="6956141"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Bài toán Tìm giá trị lớn nhất </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5847082" y="480581"/>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11F00E59-F45D-7738-6FA8-3DE7826A44BC}"/>
              </a:ext>
            </a:extLst>
          </p:cNvPr>
          <p:cNvSpPr txBox="1"/>
          <p:nvPr/>
        </p:nvSpPr>
        <p:spPr>
          <a:xfrm>
            <a:off x="1105987" y="1107809"/>
            <a:ext cx="10241281" cy="872034"/>
          </a:xfrm>
          <a:prstGeom prst="rect">
            <a:avLst/>
          </a:prstGeom>
          <a:noFill/>
        </p:spPr>
        <p:txBody>
          <a:bodyPr wrap="square">
            <a:spAutoFit/>
          </a:bodyPr>
          <a:lstStyle/>
          <a:p>
            <a:pPr algn="just">
              <a:lnSpc>
                <a:spcPct val="150000"/>
              </a:lnSpc>
            </a:pP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 Gỡ lỗi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Khi chạy chương trình, lần lượt nhập các số trong bộ dữ liệu kiểm thử (Bảng 16.2). </a:t>
            </a:r>
            <a:endParaRPr lang="vi-VN"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0277334-98F2-D0DF-BFDE-372F7B1DC6B6}"/>
              </a:ext>
            </a:extLst>
          </p:cNvPr>
          <p:cNvPicPr>
            <a:picLocks noChangeAspect="1"/>
          </p:cNvPicPr>
          <p:nvPr/>
        </p:nvPicPr>
        <p:blipFill>
          <a:blip r:embed="rId2"/>
          <a:stretch>
            <a:fillRect/>
          </a:stretch>
        </p:blipFill>
        <p:spPr>
          <a:xfrm>
            <a:off x="1421537" y="2180139"/>
            <a:ext cx="9275035" cy="4167827"/>
          </a:xfrm>
          <a:prstGeom prst="rect">
            <a:avLst/>
          </a:prstGeom>
        </p:spPr>
      </p:pic>
    </p:spTree>
    <p:extLst>
      <p:ext uri="{BB962C8B-B14F-4D97-AF65-F5344CB8AC3E}">
        <p14:creationId xmlns:p14="http://schemas.microsoft.com/office/powerpoint/2010/main" val="238978775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6001296" cy="647056"/>
            <a:chOff x="226612" y="344328"/>
            <a:chExt cx="6001296"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299" y="344328"/>
              <a:ext cx="5601920" cy="647056"/>
              <a:chOff x="6676101" y="770361"/>
              <a:chExt cx="7310603"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7310603"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19" y="983932"/>
                <a:ext cx="6956141"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Bài toán Tìm giá trị lớn nhất </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5847082" y="480581"/>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28505F0-7CB5-5CC9-B59E-5DEB60AD048A}"/>
              </a:ext>
            </a:extLst>
          </p:cNvPr>
          <p:cNvSpPr txBox="1"/>
          <p:nvPr/>
        </p:nvSpPr>
        <p:spPr>
          <a:xfrm>
            <a:off x="984068" y="1427659"/>
            <a:ext cx="9744892" cy="5115311"/>
          </a:xfrm>
          <a:prstGeom prst="rect">
            <a:avLst/>
          </a:prstGeom>
          <a:noFill/>
        </p:spPr>
        <p:txBody>
          <a:bodyPr wrap="square">
            <a:spAutoFit/>
          </a:bodyPr>
          <a:lstStyle/>
          <a:p>
            <a:pPr marL="0" algn="just" rtl="0" eaLnBrk="1" latinLnBrk="0" hangingPunct="1">
              <a:lnSpc>
                <a:spcPct val="150000"/>
              </a:lnSpc>
              <a:spcBef>
                <a:spcPts val="0"/>
              </a:spcBef>
              <a:spcAft>
                <a:spcPts val="0"/>
              </a:spcAft>
            </a:pPr>
            <a:r>
              <a:rPr lang="vi-VN" sz="20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Cần nhập từng số và nhấn phím </a:t>
            </a:r>
            <a:r>
              <a:rPr lang="vi-VN" sz="2000" b="1"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Enter</a:t>
            </a:r>
            <a:r>
              <a:rPr lang="vi-VN" sz="20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trước khi nhập số tiếp theo cho đến khi kết thúc bằng số 0.</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0" algn="just" rtl="0" eaLnBrk="1" latinLnBrk="0" hangingPunct="1">
              <a:lnSpc>
                <a:spcPct val="150000"/>
              </a:lnSpc>
              <a:spcBef>
                <a:spcPts val="0"/>
              </a:spcBef>
              <a:spcAft>
                <a:spcPts val="0"/>
              </a:spcAft>
            </a:pPr>
            <a:r>
              <a:rPr lang="vi-VN" sz="20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Mặc dù bài toán yêu cầu đầu vào là những số nguyên dương nhưng chương trình sẽ tốt hơn nếu phát hiện được và loại bỏ những dữ liệu không đúng yêu cầu. </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0" algn="just" rtl="0" eaLnBrk="1" latinLnBrk="0" hangingPunct="1">
              <a:lnSpc>
                <a:spcPct val="150000"/>
              </a:lnSpc>
              <a:spcBef>
                <a:spcPts val="0"/>
              </a:spcBef>
              <a:spcAft>
                <a:spcPts val="0"/>
              </a:spcAft>
            </a:pPr>
            <a:r>
              <a:rPr lang="vi-VN" sz="20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Với mỗi bộ giá trị đầu vào (từ tình huống 1 đến tình huống 4), chương trình cần trả lại đúng giá trị đầu ra. </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0" algn="just" rtl="0" eaLnBrk="1" latinLnBrk="0" hangingPunct="1">
              <a:lnSpc>
                <a:spcPct val="150000"/>
              </a:lnSpc>
              <a:spcBef>
                <a:spcPts val="0"/>
              </a:spcBef>
              <a:spcAft>
                <a:spcPts val="0"/>
              </a:spcAft>
            </a:pPr>
            <a:r>
              <a:rPr lang="vi-VN" sz="20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Bộ giá trị ở tình huống 5 đại diện trường hợp không có số nguyên dương nào được nhập. </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0" algn="just" rtl="0" eaLnBrk="1" latinLnBrk="0" hangingPunct="1">
              <a:lnSpc>
                <a:spcPct val="150000"/>
              </a:lnSpc>
              <a:spcBef>
                <a:spcPts val="0"/>
              </a:spcBef>
              <a:spcAft>
                <a:spcPts val="0"/>
              </a:spcAft>
            </a:pPr>
            <a:r>
              <a:rPr lang="vi-VN" sz="20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Tình huống 6, 7 có những giá trị đầu vào không hợp lệ nhưng chương trình vẫn xử lí đúng. </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p>
            <a:pPr marL="0" algn="just" rtl="0" eaLnBrk="1" latinLnBrk="0" hangingPunct="1">
              <a:lnSpc>
                <a:spcPct val="150000"/>
              </a:lnSpc>
              <a:spcBef>
                <a:spcPts val="0"/>
              </a:spcBef>
              <a:spcAft>
                <a:spcPts val="0"/>
              </a:spcAft>
            </a:pPr>
            <a:r>
              <a:rPr lang="vi-VN" sz="2000" kern="1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Bộ giá trị ở tình huống 8 cho thấy có những giá trị đầu vào không hợp lệ, dẫn đến kết quả sai. Việc chỉnh sửa chương trình để có một chương trình hoạt động tốt trong tình huống này là bài tập vận dụng.</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2287238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6001296" cy="647056"/>
            <a:chOff x="226612" y="344328"/>
            <a:chExt cx="6001296"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299" y="344328"/>
              <a:ext cx="5601920" cy="647056"/>
              <a:chOff x="6676101" y="770361"/>
              <a:chExt cx="7310603"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7310603"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19" y="983932"/>
                <a:ext cx="6956141"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Bài toán Tìm giá trị lớn nhất </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5847082" y="480581"/>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5776CD79-22D5-808F-D11C-279B75549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788" y="1107809"/>
            <a:ext cx="3748425" cy="5602052"/>
          </a:xfrm>
          <a:prstGeom prst="rect">
            <a:avLst/>
          </a:prstGeom>
        </p:spPr>
      </p:pic>
    </p:spTree>
    <p:extLst>
      <p:ext uri="{BB962C8B-B14F-4D97-AF65-F5344CB8AC3E}">
        <p14:creationId xmlns:p14="http://schemas.microsoft.com/office/powerpoint/2010/main" val="232218995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2924490" cy="647056"/>
            <a:chOff x="226612" y="344328"/>
            <a:chExt cx="2924490"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299" y="344328"/>
              <a:ext cx="2484049" cy="647056"/>
              <a:chOff x="6676101" y="770361"/>
              <a:chExt cx="3241727"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3241727"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19" y="983932"/>
                <a:ext cx="2870570"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LUYỆN TẬP</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2770276" y="480581"/>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92F9D968-E9D5-8DA1-D766-8748BF357255}"/>
              </a:ext>
            </a:extLst>
          </p:cNvPr>
          <p:cNvSpPr/>
          <p:nvPr/>
        </p:nvSpPr>
        <p:spPr>
          <a:xfrm>
            <a:off x="670591" y="1345226"/>
            <a:ext cx="5808867" cy="1678986"/>
          </a:xfrm>
          <a:prstGeom prst="rect">
            <a:avLst/>
          </a:prstGeom>
        </p:spPr>
        <p:txBody>
          <a:bodyPr wrap="square">
            <a:spAutoFit/>
          </a:bodyPr>
          <a:lstStyle/>
          <a:p>
            <a:pPr algn="just" defTabSz="342900">
              <a:lnSpc>
                <a:spcPct val="150000"/>
              </a:lnSpc>
            </a:pPr>
            <a:r>
              <a:rPr lang="vi-VN" sz="2400" dirty="0">
                <a:latin typeface="Times New Roman" panose="02020603050405020304" pitchFamily="18" charset="0"/>
                <a:ea typeface="Tahoma" panose="020B0604030504040204" pitchFamily="34" charset="0"/>
                <a:cs typeface="Times New Roman" panose="02020603050405020304" pitchFamily="18" charset="0"/>
              </a:rPr>
              <a:t>Hãy thay đổi chương trình ở phần thực hành để nhập vào 1 dãy gồm n chữ số. Trong đó, n được nhập vào từ bàn phím</a:t>
            </a:r>
          </a:p>
        </p:txBody>
      </p:sp>
      <p:pic>
        <p:nvPicPr>
          <p:cNvPr id="7" name="Picture 6">
            <a:extLst>
              <a:ext uri="{FF2B5EF4-FFF2-40B4-BE49-F238E27FC236}">
                <a16:creationId xmlns:a16="http://schemas.microsoft.com/office/drawing/2014/main" id="{9C22B87B-358B-15F1-2EAB-EBD789A17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458" y="560439"/>
            <a:ext cx="5242223" cy="5897152"/>
          </a:xfrm>
          <a:prstGeom prst="rect">
            <a:avLst/>
          </a:prstGeom>
        </p:spPr>
      </p:pic>
    </p:spTree>
    <p:extLst>
      <p:ext uri="{BB962C8B-B14F-4D97-AF65-F5344CB8AC3E}">
        <p14:creationId xmlns:p14="http://schemas.microsoft.com/office/powerpoint/2010/main" val="18290858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3F5F16D-03A6-008A-1F3D-BFD1F23C1989}"/>
              </a:ext>
            </a:extLst>
          </p:cNvPr>
          <p:cNvGrpSpPr/>
          <p:nvPr/>
        </p:nvGrpSpPr>
        <p:grpSpPr>
          <a:xfrm>
            <a:off x="501916" y="344328"/>
            <a:ext cx="2924490" cy="647056"/>
            <a:chOff x="226612" y="344328"/>
            <a:chExt cx="2924490" cy="647056"/>
          </a:xfrm>
        </p:grpSpPr>
        <p:grpSp>
          <p:nvGrpSpPr>
            <p:cNvPr id="2" name="Group 1">
              <a:extLst>
                <a:ext uri="{FF2B5EF4-FFF2-40B4-BE49-F238E27FC236}">
                  <a16:creationId xmlns:a16="http://schemas.microsoft.com/office/drawing/2014/main" id="{B3386BE8-D369-E84C-42E2-49526828F139}"/>
                </a:ext>
              </a:extLst>
            </p:cNvPr>
            <p:cNvGrpSpPr/>
            <p:nvPr/>
          </p:nvGrpSpPr>
          <p:grpSpPr>
            <a:xfrm>
              <a:off x="426299" y="344328"/>
              <a:ext cx="2484049" cy="647056"/>
              <a:chOff x="6676101" y="770361"/>
              <a:chExt cx="3241727" cy="1887793"/>
            </a:xfrm>
          </p:grpSpPr>
          <p:sp>
            <p:nvSpPr>
              <p:cNvPr id="5" name="Rectangle 4">
                <a:extLst>
                  <a:ext uri="{FF2B5EF4-FFF2-40B4-BE49-F238E27FC236}">
                    <a16:creationId xmlns:a16="http://schemas.microsoft.com/office/drawing/2014/main" id="{42D3F725-449F-C46A-1EB4-AEC547DEB417}"/>
                  </a:ext>
                </a:extLst>
              </p:cNvPr>
              <p:cNvSpPr/>
              <p:nvPr/>
            </p:nvSpPr>
            <p:spPr>
              <a:xfrm>
                <a:off x="6676101" y="770361"/>
                <a:ext cx="3241727" cy="188779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64CA590-755B-C3D2-48CC-90D46B1786CD}"/>
                  </a:ext>
                </a:extLst>
              </p:cNvPr>
              <p:cNvSpPr txBox="1"/>
              <p:nvPr/>
            </p:nvSpPr>
            <p:spPr>
              <a:xfrm>
                <a:off x="6783219" y="983932"/>
                <a:ext cx="2788984" cy="152650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VẬN DỤNG</a:t>
                </a:r>
                <a:endParaRPr lang="vi-VN" sz="2800" b="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Isosceles Triangle 8">
              <a:extLst>
                <a:ext uri="{FF2B5EF4-FFF2-40B4-BE49-F238E27FC236}">
                  <a16:creationId xmlns:a16="http://schemas.microsoft.com/office/drawing/2014/main" id="{C3778848-C546-A64C-8493-21EA6BA8767C}"/>
                </a:ext>
              </a:extLst>
            </p:cNvPr>
            <p:cNvSpPr/>
            <p:nvPr/>
          </p:nvSpPr>
          <p:spPr>
            <a:xfrm rot="16200000" flipV="1">
              <a:off x="2770276" y="480581"/>
              <a:ext cx="400653" cy="360998"/>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B453089-F6D3-16E8-46BC-B7D0AEB962BD}"/>
                </a:ext>
              </a:extLst>
            </p:cNvPr>
            <p:cNvSpPr/>
            <p:nvPr/>
          </p:nvSpPr>
          <p:spPr>
            <a:xfrm rot="16200000">
              <a:off x="208084" y="492405"/>
              <a:ext cx="374406" cy="337349"/>
            </a:xfrm>
            <a:prstGeom prst="triangle">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AF8B897A-CB76-44B8-30FD-9F0A438B30F8}"/>
              </a:ext>
            </a:extLst>
          </p:cNvPr>
          <p:cNvSpPr/>
          <p:nvPr/>
        </p:nvSpPr>
        <p:spPr>
          <a:xfrm>
            <a:off x="880982" y="1315240"/>
            <a:ext cx="10110650" cy="1709571"/>
          </a:xfrm>
          <a:prstGeom prst="rect">
            <a:avLst/>
          </a:prstGeom>
        </p:spPr>
        <p:txBody>
          <a:bodyPr wrap="square">
            <a:spAutoFit/>
          </a:bodyPr>
          <a:lstStyle/>
          <a:p>
            <a:pPr algn="just">
              <a:lnSpc>
                <a:spcPct val="150000"/>
              </a:lnSpc>
            </a:pPr>
            <a:r>
              <a:rPr lang="vi-VN" sz="1800" dirty="0">
                <a:effectLst/>
                <a:latin typeface="Times New Roman" panose="02020603050405020304" pitchFamily="18" charset="0"/>
                <a:ea typeface="Tahoma" panose="020B0604030504040204" pitchFamily="34" charset="0"/>
                <a:cs typeface="Times New Roman" panose="02020603050405020304" pitchFamily="18" charset="0"/>
              </a:rPr>
              <a:t>Ngôn ngữ lập trình trực quan không phân biệt dữ liệu đầu vào là dạng số hay dạng chữ. </a:t>
            </a:r>
            <a:endParaRPr lang="vi-VN" sz="2400" dirty="0">
              <a:latin typeface="Times New Roman" panose="02020603050405020304" pitchFamily="18" charset="0"/>
              <a:ea typeface="Tahoma" panose="020B0604030504040204" pitchFamily="34" charset="0"/>
              <a:cs typeface="Times New Roman" panose="02020603050405020304" pitchFamily="18" charset="0"/>
            </a:endParaRPr>
          </a:p>
          <a:p>
            <a:pPr algn="just">
              <a:lnSpc>
                <a:spcPct val="150000"/>
              </a:lnSpc>
            </a:pPr>
            <a:r>
              <a:rPr lang="vi-VN" sz="1800" dirty="0">
                <a:effectLst/>
                <a:latin typeface="Times New Roman" panose="02020603050405020304" pitchFamily="18" charset="0"/>
                <a:ea typeface="Tahoma" panose="020B0604030504040204" pitchFamily="34" charset="0"/>
                <a:cs typeface="Times New Roman" panose="02020603050405020304" pitchFamily="18" charset="0"/>
              </a:rPr>
              <a:t>Vì vậy, chương trình được lập trong Nhiệm vụ 2 cho kết quả sai khi thực hiện với bộ dữ liệu ở tình huống 8 (Bảng 16.2). Em hãy sửa chương trình để có thể xác thực dữ liệu và bỏ qua dữ liệu dạng chữ trong bộ dữ liệu đầu vào.</a:t>
            </a:r>
            <a:endParaRPr lang="vi-VN" sz="24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1509481-3493-7347-CC8F-7DF83AF8B9AF}"/>
              </a:ext>
            </a:extLst>
          </p:cNvPr>
          <p:cNvPicPr>
            <a:picLocks noChangeAspect="1"/>
          </p:cNvPicPr>
          <p:nvPr/>
        </p:nvPicPr>
        <p:blipFill>
          <a:blip r:embed="rId2"/>
          <a:stretch>
            <a:fillRect/>
          </a:stretch>
        </p:blipFill>
        <p:spPr>
          <a:xfrm>
            <a:off x="2716523" y="3024811"/>
            <a:ext cx="7167706" cy="3288903"/>
          </a:xfrm>
          <a:prstGeom prst="rect">
            <a:avLst/>
          </a:prstGeom>
        </p:spPr>
      </p:pic>
    </p:spTree>
    <p:extLst>
      <p:ext uri="{BB962C8B-B14F-4D97-AF65-F5344CB8AC3E}">
        <p14:creationId xmlns:p14="http://schemas.microsoft.com/office/powerpoint/2010/main" val="2982588620"/>
      </p:ext>
    </p:extLst>
  </p:cSld>
  <p:clrMapOvr>
    <a:masterClrMapping/>
  </p:clrMapOvr>
  <p:transition spd="med">
    <p:pull/>
  </p:transition>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1626</TotalTime>
  <Words>508</Words>
  <PresentationFormat>Widescreen</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Grandview Display</vt:lpstr>
      <vt:lpstr>Tahoma</vt:lpstr>
      <vt:lpstr>Times New Roman</vt:lpstr>
      <vt:lpstr>UTM Avo</vt:lpstr>
      <vt:lpstr>DashVTI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2023-06-05T12:10:35Z</dcterms:created>
  <dcterms:modified xsi:type="dcterms:W3CDTF">2024-08-22T14:25:52Z</dcterms:modified>
</cp:coreProperties>
</file>