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sldIdLst>
    <p:sldId id="256" r:id="rId2"/>
    <p:sldId id="257" r:id="rId3"/>
    <p:sldId id="259" r:id="rId4"/>
    <p:sldId id="278" r:id="rId5"/>
    <p:sldId id="270" r:id="rId6"/>
    <p:sldId id="261" r:id="rId7"/>
    <p:sldId id="271" r:id="rId8"/>
    <p:sldId id="272" r:id="rId9"/>
    <p:sldId id="273" r:id="rId10"/>
    <p:sldId id="274" r:id="rId11"/>
    <p:sldId id="275" r:id="rId12"/>
    <p:sldId id="276" r:id="rId13"/>
    <p:sldId id="284" r:id="rId14"/>
    <p:sldId id="283" r:id="rId15"/>
    <p:sldId id="281" r:id="rId16"/>
    <p:sldId id="282" r:id="rId17"/>
    <p:sldId id="285" r:id="rId18"/>
    <p:sldId id="286" r:id="rId19"/>
    <p:sldId id="269" r:id="rId20"/>
  </p:sldIdLst>
  <p:sldSz cx="18288000" cy="10287000"/>
  <p:notesSz cx="6858000" cy="9144000"/>
  <p:embeddedFontLst>
    <p:embeddedFont>
      <p:font typeface=".VnTime" panose="020B7200000000000000"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E289E-3477-4B67-9D9E-98D25384C45D}" v="488" dt="2021-10-15T08:23:25.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250" y="4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75051-FBF5-4988-B865-CB0E87948D00}"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F7910F5F-EBA8-4688-8BCF-E3D013C374CE}">
      <dgm:prSet phldrT="[Text]" custT="1"/>
      <dgm:spPr/>
      <dgm:t>
        <a:bodyPr/>
        <a:lstStyle/>
        <a:p>
          <a:r>
            <a:rPr lang="nl-NL" altLang="en-US" sz="4400" b="1" u="none"/>
            <a:t>I. Tìm hiểu yếu tố đối thoại độc thoại và độc thoại nội tâm trong văn bản tự sự</a:t>
          </a:r>
          <a:endParaRPr lang="en-US" sz="4400" b="1" u="none" dirty="0"/>
        </a:p>
      </dgm:t>
    </dgm:pt>
    <dgm:pt modelId="{383F4197-DD98-476B-ABCE-397C4A175CAC}" type="parTrans" cxnId="{E39CAA06-11A9-45DA-876B-C8EE7BA20AF2}">
      <dgm:prSet/>
      <dgm:spPr/>
      <dgm:t>
        <a:bodyPr/>
        <a:lstStyle/>
        <a:p>
          <a:endParaRPr lang="en-US" sz="4400" b="1" u="none">
            <a:solidFill>
              <a:schemeClr val="bg1"/>
            </a:solidFill>
          </a:endParaRPr>
        </a:p>
      </dgm:t>
    </dgm:pt>
    <dgm:pt modelId="{7E78A68A-F2E3-4642-AB18-5FBFD18F1A26}" type="sibTrans" cxnId="{E39CAA06-11A9-45DA-876B-C8EE7BA20AF2}">
      <dgm:prSet/>
      <dgm:spPr/>
      <dgm:t>
        <a:bodyPr/>
        <a:lstStyle/>
        <a:p>
          <a:endParaRPr lang="en-US" sz="4400" b="1" u="none">
            <a:solidFill>
              <a:schemeClr val="bg1"/>
            </a:solidFill>
          </a:endParaRPr>
        </a:p>
      </dgm:t>
    </dgm:pt>
    <dgm:pt modelId="{D5090F00-F6B2-47C6-9A0C-6B0FA5340623}">
      <dgm:prSet phldrT="[Text]" custT="1"/>
      <dgm:spPr/>
      <dgm:t>
        <a:bodyPr/>
        <a:lstStyle/>
        <a:p>
          <a:r>
            <a:rPr lang="en-US" sz="4400" b="1" u="none" dirty="0"/>
            <a:t>II. </a:t>
          </a:r>
          <a:r>
            <a:rPr lang="en-US" sz="4400" b="1" u="none" dirty="0" err="1"/>
            <a:t>Luyện</a:t>
          </a:r>
          <a:r>
            <a:rPr lang="en-US" sz="4400" b="1" u="none" dirty="0"/>
            <a:t> </a:t>
          </a:r>
          <a:r>
            <a:rPr lang="en-US" sz="4400" b="1" u="none" dirty="0" err="1"/>
            <a:t>tập</a:t>
          </a:r>
          <a:endParaRPr lang="en-US" sz="4400" b="1" u="none" dirty="0"/>
        </a:p>
      </dgm:t>
    </dgm:pt>
    <dgm:pt modelId="{ED63F16B-EBDF-4131-8557-0F9A6AE0D002}" type="parTrans" cxnId="{16D3EE04-40AF-4A34-8DAB-B2B017CB6929}">
      <dgm:prSet/>
      <dgm:spPr/>
      <dgm:t>
        <a:bodyPr/>
        <a:lstStyle/>
        <a:p>
          <a:endParaRPr lang="en-US" sz="4400" b="1" u="none">
            <a:solidFill>
              <a:schemeClr val="bg1"/>
            </a:solidFill>
          </a:endParaRPr>
        </a:p>
      </dgm:t>
    </dgm:pt>
    <dgm:pt modelId="{67094658-27CF-4C09-9C6D-8ACD596BAF90}" type="sibTrans" cxnId="{16D3EE04-40AF-4A34-8DAB-B2B017CB6929}">
      <dgm:prSet/>
      <dgm:spPr/>
      <dgm:t>
        <a:bodyPr/>
        <a:lstStyle/>
        <a:p>
          <a:endParaRPr lang="en-US" sz="4400" b="1" u="none">
            <a:solidFill>
              <a:schemeClr val="bg1"/>
            </a:solidFill>
          </a:endParaRPr>
        </a:p>
      </dgm:t>
    </dgm:pt>
    <dgm:pt modelId="{CB8A93E4-7F84-4BCF-9D51-4A6CF751BD71}" type="pres">
      <dgm:prSet presAssocID="{AC575051-FBF5-4988-B865-CB0E87948D00}" presName="linear" presStyleCnt="0">
        <dgm:presLayoutVars>
          <dgm:dir/>
          <dgm:animLvl val="lvl"/>
          <dgm:resizeHandles val="exact"/>
        </dgm:presLayoutVars>
      </dgm:prSet>
      <dgm:spPr/>
    </dgm:pt>
    <dgm:pt modelId="{B5C31534-F3C5-4632-AF66-7061F80A3CA0}" type="pres">
      <dgm:prSet presAssocID="{F7910F5F-EBA8-4688-8BCF-E3D013C374CE}" presName="parentLin" presStyleCnt="0"/>
      <dgm:spPr/>
    </dgm:pt>
    <dgm:pt modelId="{8E4AAEBB-643C-4F35-AE5F-C65C792E9993}" type="pres">
      <dgm:prSet presAssocID="{F7910F5F-EBA8-4688-8BCF-E3D013C374CE}" presName="parentLeftMargin" presStyleLbl="node1" presStyleIdx="0" presStyleCnt="2"/>
      <dgm:spPr/>
    </dgm:pt>
    <dgm:pt modelId="{402C5EDD-A833-4E2F-B38A-825E6AF90C28}" type="pres">
      <dgm:prSet presAssocID="{F7910F5F-EBA8-4688-8BCF-E3D013C374CE}" presName="parentText" presStyleLbl="node1" presStyleIdx="0" presStyleCnt="2">
        <dgm:presLayoutVars>
          <dgm:chMax val="0"/>
          <dgm:bulletEnabled val="1"/>
        </dgm:presLayoutVars>
      </dgm:prSet>
      <dgm:spPr/>
    </dgm:pt>
    <dgm:pt modelId="{0FA5DBAB-CB56-4F49-82EF-817470128923}" type="pres">
      <dgm:prSet presAssocID="{F7910F5F-EBA8-4688-8BCF-E3D013C374CE}" presName="negativeSpace" presStyleCnt="0"/>
      <dgm:spPr/>
    </dgm:pt>
    <dgm:pt modelId="{38131C74-56AD-40CB-B43F-4BD89FEF0563}" type="pres">
      <dgm:prSet presAssocID="{F7910F5F-EBA8-4688-8BCF-E3D013C374CE}" presName="childText" presStyleLbl="conFgAcc1" presStyleIdx="0" presStyleCnt="2">
        <dgm:presLayoutVars>
          <dgm:bulletEnabled val="1"/>
        </dgm:presLayoutVars>
      </dgm:prSet>
      <dgm:spPr/>
    </dgm:pt>
    <dgm:pt modelId="{217A133D-C6E3-45B6-A91E-0777B87319EC}" type="pres">
      <dgm:prSet presAssocID="{7E78A68A-F2E3-4642-AB18-5FBFD18F1A26}" presName="spaceBetweenRectangles" presStyleCnt="0"/>
      <dgm:spPr/>
    </dgm:pt>
    <dgm:pt modelId="{9CDF8D41-9AD0-4D14-8764-FBE83F3A091D}" type="pres">
      <dgm:prSet presAssocID="{D5090F00-F6B2-47C6-9A0C-6B0FA5340623}" presName="parentLin" presStyleCnt="0"/>
      <dgm:spPr/>
    </dgm:pt>
    <dgm:pt modelId="{9159E9C7-B17A-430F-A2D4-5E8917511834}" type="pres">
      <dgm:prSet presAssocID="{D5090F00-F6B2-47C6-9A0C-6B0FA5340623}" presName="parentLeftMargin" presStyleLbl="node1" presStyleIdx="0" presStyleCnt="2"/>
      <dgm:spPr/>
    </dgm:pt>
    <dgm:pt modelId="{FA77BB86-56E5-4E91-B03E-CC27E0252250}" type="pres">
      <dgm:prSet presAssocID="{D5090F00-F6B2-47C6-9A0C-6B0FA5340623}" presName="parentText" presStyleLbl="node1" presStyleIdx="1" presStyleCnt="2">
        <dgm:presLayoutVars>
          <dgm:chMax val="0"/>
          <dgm:bulletEnabled val="1"/>
        </dgm:presLayoutVars>
      </dgm:prSet>
      <dgm:spPr/>
    </dgm:pt>
    <dgm:pt modelId="{A0EE2CED-0965-4B4C-8A3C-4060CB92D3E3}" type="pres">
      <dgm:prSet presAssocID="{D5090F00-F6B2-47C6-9A0C-6B0FA5340623}" presName="negativeSpace" presStyleCnt="0"/>
      <dgm:spPr/>
    </dgm:pt>
    <dgm:pt modelId="{73504F81-C905-4604-8ACB-3A07AF985A8D}" type="pres">
      <dgm:prSet presAssocID="{D5090F00-F6B2-47C6-9A0C-6B0FA5340623}" presName="childText" presStyleLbl="conFgAcc1" presStyleIdx="1" presStyleCnt="2">
        <dgm:presLayoutVars>
          <dgm:bulletEnabled val="1"/>
        </dgm:presLayoutVars>
      </dgm:prSet>
      <dgm:spPr/>
    </dgm:pt>
  </dgm:ptLst>
  <dgm:cxnLst>
    <dgm:cxn modelId="{16D3EE04-40AF-4A34-8DAB-B2B017CB6929}" srcId="{AC575051-FBF5-4988-B865-CB0E87948D00}" destId="{D5090F00-F6B2-47C6-9A0C-6B0FA5340623}" srcOrd="1" destOrd="0" parTransId="{ED63F16B-EBDF-4131-8557-0F9A6AE0D002}" sibTransId="{67094658-27CF-4C09-9C6D-8ACD596BAF90}"/>
    <dgm:cxn modelId="{E39CAA06-11A9-45DA-876B-C8EE7BA20AF2}" srcId="{AC575051-FBF5-4988-B865-CB0E87948D00}" destId="{F7910F5F-EBA8-4688-8BCF-E3D013C374CE}" srcOrd="0" destOrd="0" parTransId="{383F4197-DD98-476B-ABCE-397C4A175CAC}" sibTransId="{7E78A68A-F2E3-4642-AB18-5FBFD18F1A26}"/>
    <dgm:cxn modelId="{3F51465D-8FC8-4459-9A70-80F4ED6F65FA}" type="presOf" srcId="{F7910F5F-EBA8-4688-8BCF-E3D013C374CE}" destId="{402C5EDD-A833-4E2F-B38A-825E6AF90C28}" srcOrd="1" destOrd="0" presId="urn:microsoft.com/office/officeart/2005/8/layout/list1"/>
    <dgm:cxn modelId="{C1FED684-DE39-4E6C-BFB0-069F5110EB7D}" type="presOf" srcId="{AC575051-FBF5-4988-B865-CB0E87948D00}" destId="{CB8A93E4-7F84-4BCF-9D51-4A6CF751BD71}" srcOrd="0" destOrd="0" presId="urn:microsoft.com/office/officeart/2005/8/layout/list1"/>
    <dgm:cxn modelId="{B39A4FA6-6713-42A8-85F5-A79EBDCABEFA}" type="presOf" srcId="{D5090F00-F6B2-47C6-9A0C-6B0FA5340623}" destId="{FA77BB86-56E5-4E91-B03E-CC27E0252250}" srcOrd="1" destOrd="0" presId="urn:microsoft.com/office/officeart/2005/8/layout/list1"/>
    <dgm:cxn modelId="{F71C9CA6-2B89-498F-9AC1-B0B08E6C1178}" type="presOf" srcId="{F7910F5F-EBA8-4688-8BCF-E3D013C374CE}" destId="{8E4AAEBB-643C-4F35-AE5F-C65C792E9993}" srcOrd="0" destOrd="0" presId="urn:microsoft.com/office/officeart/2005/8/layout/list1"/>
    <dgm:cxn modelId="{5B35E2DE-2486-4826-8466-DD91779106DF}" type="presOf" srcId="{D5090F00-F6B2-47C6-9A0C-6B0FA5340623}" destId="{9159E9C7-B17A-430F-A2D4-5E8917511834}" srcOrd="0" destOrd="0" presId="urn:microsoft.com/office/officeart/2005/8/layout/list1"/>
    <dgm:cxn modelId="{767CC904-B153-43B2-A869-4253D946AEC6}" type="presParOf" srcId="{CB8A93E4-7F84-4BCF-9D51-4A6CF751BD71}" destId="{B5C31534-F3C5-4632-AF66-7061F80A3CA0}" srcOrd="0" destOrd="0" presId="urn:microsoft.com/office/officeart/2005/8/layout/list1"/>
    <dgm:cxn modelId="{D92E3AA8-64E9-440C-912B-4940F1B3F087}" type="presParOf" srcId="{B5C31534-F3C5-4632-AF66-7061F80A3CA0}" destId="{8E4AAEBB-643C-4F35-AE5F-C65C792E9993}" srcOrd="0" destOrd="0" presId="urn:microsoft.com/office/officeart/2005/8/layout/list1"/>
    <dgm:cxn modelId="{DBEAB5C6-9D08-46E5-93FA-E2074174C8CE}" type="presParOf" srcId="{B5C31534-F3C5-4632-AF66-7061F80A3CA0}" destId="{402C5EDD-A833-4E2F-B38A-825E6AF90C28}" srcOrd="1" destOrd="0" presId="urn:microsoft.com/office/officeart/2005/8/layout/list1"/>
    <dgm:cxn modelId="{7ED62734-02BB-4154-8BCA-DE8CEF335A1A}" type="presParOf" srcId="{CB8A93E4-7F84-4BCF-9D51-4A6CF751BD71}" destId="{0FA5DBAB-CB56-4F49-82EF-817470128923}" srcOrd="1" destOrd="0" presId="urn:microsoft.com/office/officeart/2005/8/layout/list1"/>
    <dgm:cxn modelId="{CC222BCB-2C2D-45FC-9656-0A952FDD10EC}" type="presParOf" srcId="{CB8A93E4-7F84-4BCF-9D51-4A6CF751BD71}" destId="{38131C74-56AD-40CB-B43F-4BD89FEF0563}" srcOrd="2" destOrd="0" presId="urn:microsoft.com/office/officeart/2005/8/layout/list1"/>
    <dgm:cxn modelId="{B1AB8F6F-4F91-4D70-AD37-BA47332A290E}" type="presParOf" srcId="{CB8A93E4-7F84-4BCF-9D51-4A6CF751BD71}" destId="{217A133D-C6E3-45B6-A91E-0777B87319EC}" srcOrd="3" destOrd="0" presId="urn:microsoft.com/office/officeart/2005/8/layout/list1"/>
    <dgm:cxn modelId="{3257A65C-D0F4-45D8-ADF8-997B25DB6AF2}" type="presParOf" srcId="{CB8A93E4-7F84-4BCF-9D51-4A6CF751BD71}" destId="{9CDF8D41-9AD0-4D14-8764-FBE83F3A091D}" srcOrd="4" destOrd="0" presId="urn:microsoft.com/office/officeart/2005/8/layout/list1"/>
    <dgm:cxn modelId="{D09463DA-6115-4D05-9DCB-DBD8ED449FD8}" type="presParOf" srcId="{9CDF8D41-9AD0-4D14-8764-FBE83F3A091D}" destId="{9159E9C7-B17A-430F-A2D4-5E8917511834}" srcOrd="0" destOrd="0" presId="urn:microsoft.com/office/officeart/2005/8/layout/list1"/>
    <dgm:cxn modelId="{8DA3F4AC-1B49-4FE8-9E27-1CA4A7AD521D}" type="presParOf" srcId="{9CDF8D41-9AD0-4D14-8764-FBE83F3A091D}" destId="{FA77BB86-56E5-4E91-B03E-CC27E0252250}" srcOrd="1" destOrd="0" presId="urn:microsoft.com/office/officeart/2005/8/layout/list1"/>
    <dgm:cxn modelId="{2D1B7C75-F63A-4D15-9AAD-4372A64EC310}" type="presParOf" srcId="{CB8A93E4-7F84-4BCF-9D51-4A6CF751BD71}" destId="{A0EE2CED-0965-4B4C-8A3C-4060CB92D3E3}" srcOrd="5" destOrd="0" presId="urn:microsoft.com/office/officeart/2005/8/layout/list1"/>
    <dgm:cxn modelId="{BBEB4919-74A1-4811-A598-2DEE3F8656D2}" type="presParOf" srcId="{CB8A93E4-7F84-4BCF-9D51-4A6CF751BD71}" destId="{73504F81-C905-4604-8ACB-3A07AF985A8D}" srcOrd="6"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8265DA-F965-4A42-92DC-51FB2D377BDF}" type="doc">
      <dgm:prSet loTypeId="urn:microsoft.com/office/officeart/2005/8/layout/hProcess9" loCatId="process" qsTypeId="urn:microsoft.com/office/officeart/2005/8/quickstyle/simple1" qsCatId="simple" csTypeId="urn:microsoft.com/office/officeart/2005/8/colors/colorful3" csCatId="colorful" phldr="1"/>
      <dgm:spPr/>
    </dgm:pt>
    <dgm:pt modelId="{75E30E72-A51F-4443-A2CE-DE304DFF4490}">
      <dgm:prSet phldrT="[Text]" custT="1"/>
      <dgm:spPr/>
      <dgm:t>
        <a:bodyPr/>
        <a:lstStyle/>
        <a:p>
          <a:r>
            <a:rPr lang="nl-NL" altLang="en-US" sz="2400" b="1">
              <a:latin typeface="Arial" panose="020B0604020202020204" pitchFamily="34" charset="0"/>
              <a:cs typeface="Arial" panose="020B0604020202020204" pitchFamily="34" charset="0"/>
            </a:rPr>
            <a:t>Phải có hoàn cảnh giao tiếp</a:t>
          </a:r>
          <a:endParaRPr lang="en-US" sz="2400" dirty="0">
            <a:latin typeface="Arial" panose="020B0604020202020204" pitchFamily="34" charset="0"/>
            <a:cs typeface="Arial" panose="020B0604020202020204" pitchFamily="34" charset="0"/>
          </a:endParaRPr>
        </a:p>
      </dgm:t>
    </dgm:pt>
    <dgm:pt modelId="{10FAC890-EEED-46E0-8BBD-F1DE8648D930}" type="parTrans" cxnId="{153F9B74-B6EA-4094-B415-3CB2EF1F2814}">
      <dgm:prSet/>
      <dgm:spPr/>
      <dgm:t>
        <a:bodyPr/>
        <a:lstStyle/>
        <a:p>
          <a:endParaRPr lang="en-US" sz="1800">
            <a:latin typeface="Arial" panose="020B0604020202020204" pitchFamily="34" charset="0"/>
            <a:cs typeface="Arial" panose="020B0604020202020204" pitchFamily="34" charset="0"/>
          </a:endParaRPr>
        </a:p>
      </dgm:t>
    </dgm:pt>
    <dgm:pt modelId="{78338B64-95E5-4E5A-BE9C-4846DAF2552E}" type="sibTrans" cxnId="{153F9B74-B6EA-4094-B415-3CB2EF1F2814}">
      <dgm:prSet/>
      <dgm:spPr/>
      <dgm:t>
        <a:bodyPr/>
        <a:lstStyle/>
        <a:p>
          <a:endParaRPr lang="en-US" sz="1800">
            <a:latin typeface="Arial" panose="020B0604020202020204" pitchFamily="34" charset="0"/>
            <a:cs typeface="Arial" panose="020B0604020202020204" pitchFamily="34" charset="0"/>
          </a:endParaRPr>
        </a:p>
      </dgm:t>
    </dgm:pt>
    <dgm:pt modelId="{0770E3F8-F134-4E95-B27F-21280809B086}">
      <dgm:prSet phldrT="[Text]" custT="1"/>
      <dgm:spPr/>
      <dgm:t>
        <a:bodyPr/>
        <a:lstStyle/>
        <a:p>
          <a:r>
            <a:rPr lang="nl-NL" altLang="en-US" sz="2400" b="1">
              <a:latin typeface="Arial" panose="020B0604020202020204" pitchFamily="34" charset="0"/>
              <a:cs typeface="Arial" panose="020B0604020202020204" pitchFamily="34" charset="0"/>
            </a:rPr>
            <a:t>Phải có sự hiện diện của người tham gia giao tiếp</a:t>
          </a:r>
        </a:p>
        <a:p>
          <a:r>
            <a:rPr lang="nl-NL" altLang="en-US" sz="2400" b="1">
              <a:latin typeface="Arial" panose="020B0604020202020204" pitchFamily="34" charset="0"/>
              <a:cs typeface="Arial" panose="020B0604020202020204" pitchFamily="34" charset="0"/>
            </a:rPr>
            <a:t>( 2 người trở lên)</a:t>
          </a:r>
          <a:endParaRPr lang="en-US" sz="2400" dirty="0">
            <a:latin typeface="Arial" panose="020B0604020202020204" pitchFamily="34" charset="0"/>
            <a:cs typeface="Arial" panose="020B0604020202020204" pitchFamily="34" charset="0"/>
          </a:endParaRPr>
        </a:p>
      </dgm:t>
    </dgm:pt>
    <dgm:pt modelId="{5322B414-A2A1-4A4A-86AF-AFF9AE05AA84}" type="parTrans" cxnId="{C21A991E-F2D3-4308-A9A4-7B585B936CB8}">
      <dgm:prSet/>
      <dgm:spPr/>
      <dgm:t>
        <a:bodyPr/>
        <a:lstStyle/>
        <a:p>
          <a:endParaRPr lang="en-US" sz="1800">
            <a:latin typeface="Arial" panose="020B0604020202020204" pitchFamily="34" charset="0"/>
            <a:cs typeface="Arial" panose="020B0604020202020204" pitchFamily="34" charset="0"/>
          </a:endParaRPr>
        </a:p>
      </dgm:t>
    </dgm:pt>
    <dgm:pt modelId="{A9F7E305-B298-4F29-B942-D18096E95AA2}" type="sibTrans" cxnId="{C21A991E-F2D3-4308-A9A4-7B585B936CB8}">
      <dgm:prSet/>
      <dgm:spPr/>
      <dgm:t>
        <a:bodyPr/>
        <a:lstStyle/>
        <a:p>
          <a:endParaRPr lang="en-US" sz="1800">
            <a:latin typeface="Arial" panose="020B0604020202020204" pitchFamily="34" charset="0"/>
            <a:cs typeface="Arial" panose="020B0604020202020204" pitchFamily="34" charset="0"/>
          </a:endParaRPr>
        </a:p>
      </dgm:t>
    </dgm:pt>
    <dgm:pt modelId="{62B19A83-9EC2-48CA-BDF5-F8031EAD6A7D}">
      <dgm:prSet phldrT="[Text]" custT="1"/>
      <dgm:spPr/>
      <dgm:t>
        <a:bodyPr/>
        <a:lstStyle/>
        <a:p>
          <a:r>
            <a:rPr lang="nl-NL" altLang="en-US" sz="2400" b="1" dirty="0">
              <a:latin typeface="Arial" panose="020B0604020202020204" pitchFamily="34" charset="0"/>
              <a:cs typeface="Arial" panose="020B0604020202020204" pitchFamily="34" charset="0"/>
            </a:rPr>
            <a:t>Giữa 2 người phải có nhu cầu trao đổi thông tin</a:t>
          </a:r>
          <a:endParaRPr lang="en-US" sz="2400" dirty="0">
            <a:latin typeface="Arial" panose="020B0604020202020204" pitchFamily="34" charset="0"/>
            <a:cs typeface="Arial" panose="020B0604020202020204" pitchFamily="34" charset="0"/>
          </a:endParaRPr>
        </a:p>
      </dgm:t>
    </dgm:pt>
    <dgm:pt modelId="{EECDA8D3-51F4-4F63-B297-6D1619F790BB}" type="parTrans" cxnId="{068481D9-575C-4394-B4DE-C09031726AAF}">
      <dgm:prSet/>
      <dgm:spPr/>
      <dgm:t>
        <a:bodyPr/>
        <a:lstStyle/>
        <a:p>
          <a:endParaRPr lang="en-US" sz="1800">
            <a:latin typeface="Arial" panose="020B0604020202020204" pitchFamily="34" charset="0"/>
            <a:cs typeface="Arial" panose="020B0604020202020204" pitchFamily="34" charset="0"/>
          </a:endParaRPr>
        </a:p>
      </dgm:t>
    </dgm:pt>
    <dgm:pt modelId="{B125AD5D-446E-40E2-BCF3-BFFBFB6BB862}" type="sibTrans" cxnId="{068481D9-575C-4394-B4DE-C09031726AAF}">
      <dgm:prSet/>
      <dgm:spPr/>
      <dgm:t>
        <a:bodyPr/>
        <a:lstStyle/>
        <a:p>
          <a:endParaRPr lang="en-US" sz="1800">
            <a:latin typeface="Arial" panose="020B0604020202020204" pitchFamily="34" charset="0"/>
            <a:cs typeface="Arial" panose="020B0604020202020204" pitchFamily="34" charset="0"/>
          </a:endParaRPr>
        </a:p>
      </dgm:t>
    </dgm:pt>
    <dgm:pt modelId="{37E1EDB8-12C7-4FE4-899F-D200F6E57599}" type="pres">
      <dgm:prSet presAssocID="{8B8265DA-F965-4A42-92DC-51FB2D377BDF}" presName="CompostProcess" presStyleCnt="0">
        <dgm:presLayoutVars>
          <dgm:dir/>
          <dgm:resizeHandles val="exact"/>
        </dgm:presLayoutVars>
      </dgm:prSet>
      <dgm:spPr/>
    </dgm:pt>
    <dgm:pt modelId="{15B0FBD2-28C8-43EE-8D2E-E067C30BA966}" type="pres">
      <dgm:prSet presAssocID="{8B8265DA-F965-4A42-92DC-51FB2D377BDF}" presName="arrow" presStyleLbl="bgShp" presStyleIdx="0" presStyleCnt="1" custScaleX="116784" custLinFactNeighborX="-30754" custLinFactNeighborY="7813"/>
      <dgm:spPr/>
    </dgm:pt>
    <dgm:pt modelId="{BBBE44D9-35B2-4DDA-8583-F8FE57969A4A}" type="pres">
      <dgm:prSet presAssocID="{8B8265DA-F965-4A42-92DC-51FB2D377BDF}" presName="linearProcess" presStyleCnt="0"/>
      <dgm:spPr/>
    </dgm:pt>
    <dgm:pt modelId="{B8C598D2-24E5-412A-904E-D48BEB099A14}" type="pres">
      <dgm:prSet presAssocID="{75E30E72-A51F-4443-A2CE-DE304DFF4490}" presName="textNode" presStyleLbl="node1" presStyleIdx="0" presStyleCnt="3">
        <dgm:presLayoutVars>
          <dgm:bulletEnabled val="1"/>
        </dgm:presLayoutVars>
      </dgm:prSet>
      <dgm:spPr/>
    </dgm:pt>
    <dgm:pt modelId="{2F00F9D9-572F-487D-B8AC-97AC8BB968B3}" type="pres">
      <dgm:prSet presAssocID="{78338B64-95E5-4E5A-BE9C-4846DAF2552E}" presName="sibTrans" presStyleCnt="0"/>
      <dgm:spPr/>
    </dgm:pt>
    <dgm:pt modelId="{5EE71080-C01A-4A1F-B796-DA4413932C14}" type="pres">
      <dgm:prSet presAssocID="{0770E3F8-F134-4E95-B27F-21280809B086}" presName="textNode" presStyleLbl="node1" presStyleIdx="1" presStyleCnt="3" custLinFactNeighborX="-56922" custLinFactNeighborY="1395">
        <dgm:presLayoutVars>
          <dgm:bulletEnabled val="1"/>
        </dgm:presLayoutVars>
      </dgm:prSet>
      <dgm:spPr/>
    </dgm:pt>
    <dgm:pt modelId="{4D0A2DDC-D0A1-4758-9AF7-6E6BF443B847}" type="pres">
      <dgm:prSet presAssocID="{A9F7E305-B298-4F29-B942-D18096E95AA2}" presName="sibTrans" presStyleCnt="0"/>
      <dgm:spPr/>
    </dgm:pt>
    <dgm:pt modelId="{55B5D38F-5DC0-4D90-BC46-178C0A8D1336}" type="pres">
      <dgm:prSet presAssocID="{62B19A83-9EC2-48CA-BDF5-F8031EAD6A7D}" presName="textNode" presStyleLbl="node1" presStyleIdx="2" presStyleCnt="3" custLinFactNeighborX="-57963" custLinFactNeighborY="-453">
        <dgm:presLayoutVars>
          <dgm:bulletEnabled val="1"/>
        </dgm:presLayoutVars>
      </dgm:prSet>
      <dgm:spPr/>
    </dgm:pt>
  </dgm:ptLst>
  <dgm:cxnLst>
    <dgm:cxn modelId="{84EF9E17-D58B-418D-88A3-AE9FEE993A2F}" type="presOf" srcId="{0770E3F8-F134-4E95-B27F-21280809B086}" destId="{5EE71080-C01A-4A1F-B796-DA4413932C14}" srcOrd="0" destOrd="0" presId="urn:microsoft.com/office/officeart/2005/8/layout/hProcess9"/>
    <dgm:cxn modelId="{C21A991E-F2D3-4308-A9A4-7B585B936CB8}" srcId="{8B8265DA-F965-4A42-92DC-51FB2D377BDF}" destId="{0770E3F8-F134-4E95-B27F-21280809B086}" srcOrd="1" destOrd="0" parTransId="{5322B414-A2A1-4A4A-86AF-AFF9AE05AA84}" sibTransId="{A9F7E305-B298-4F29-B942-D18096E95AA2}"/>
    <dgm:cxn modelId="{31F4E642-840F-49F5-8B43-449449DA7259}" type="presOf" srcId="{75E30E72-A51F-4443-A2CE-DE304DFF4490}" destId="{B8C598D2-24E5-412A-904E-D48BEB099A14}" srcOrd="0" destOrd="0" presId="urn:microsoft.com/office/officeart/2005/8/layout/hProcess9"/>
    <dgm:cxn modelId="{153F9B74-B6EA-4094-B415-3CB2EF1F2814}" srcId="{8B8265DA-F965-4A42-92DC-51FB2D377BDF}" destId="{75E30E72-A51F-4443-A2CE-DE304DFF4490}" srcOrd="0" destOrd="0" parTransId="{10FAC890-EEED-46E0-8BBD-F1DE8648D930}" sibTransId="{78338B64-95E5-4E5A-BE9C-4846DAF2552E}"/>
    <dgm:cxn modelId="{6FBBD6CF-2FA4-4A4D-9958-F21C8A9E193D}" type="presOf" srcId="{62B19A83-9EC2-48CA-BDF5-F8031EAD6A7D}" destId="{55B5D38F-5DC0-4D90-BC46-178C0A8D1336}" srcOrd="0" destOrd="0" presId="urn:microsoft.com/office/officeart/2005/8/layout/hProcess9"/>
    <dgm:cxn modelId="{068481D9-575C-4394-B4DE-C09031726AAF}" srcId="{8B8265DA-F965-4A42-92DC-51FB2D377BDF}" destId="{62B19A83-9EC2-48CA-BDF5-F8031EAD6A7D}" srcOrd="2" destOrd="0" parTransId="{EECDA8D3-51F4-4F63-B297-6D1619F790BB}" sibTransId="{B125AD5D-446E-40E2-BCF3-BFFBFB6BB862}"/>
    <dgm:cxn modelId="{45808BF9-278E-4159-80A8-22B9584AC65A}" type="presOf" srcId="{8B8265DA-F965-4A42-92DC-51FB2D377BDF}" destId="{37E1EDB8-12C7-4FE4-899F-D200F6E57599}" srcOrd="0" destOrd="0" presId="urn:microsoft.com/office/officeart/2005/8/layout/hProcess9"/>
    <dgm:cxn modelId="{4A271CC2-1091-4FA5-90FB-21CD201C038A}" type="presParOf" srcId="{37E1EDB8-12C7-4FE4-899F-D200F6E57599}" destId="{15B0FBD2-28C8-43EE-8D2E-E067C30BA966}" srcOrd="0" destOrd="0" presId="urn:microsoft.com/office/officeart/2005/8/layout/hProcess9"/>
    <dgm:cxn modelId="{1E22896F-3F55-4466-B124-009F475B61BA}" type="presParOf" srcId="{37E1EDB8-12C7-4FE4-899F-D200F6E57599}" destId="{BBBE44D9-35B2-4DDA-8583-F8FE57969A4A}" srcOrd="1" destOrd="0" presId="urn:microsoft.com/office/officeart/2005/8/layout/hProcess9"/>
    <dgm:cxn modelId="{1D4DAE7E-D3FD-474B-9622-CB9CADD0EC4D}" type="presParOf" srcId="{BBBE44D9-35B2-4DDA-8583-F8FE57969A4A}" destId="{B8C598D2-24E5-412A-904E-D48BEB099A14}" srcOrd="0" destOrd="0" presId="urn:microsoft.com/office/officeart/2005/8/layout/hProcess9"/>
    <dgm:cxn modelId="{2FA79E3E-EAB5-451F-B6B7-606B4F051502}" type="presParOf" srcId="{BBBE44D9-35B2-4DDA-8583-F8FE57969A4A}" destId="{2F00F9D9-572F-487D-B8AC-97AC8BB968B3}" srcOrd="1" destOrd="0" presId="urn:microsoft.com/office/officeart/2005/8/layout/hProcess9"/>
    <dgm:cxn modelId="{C707AEF0-A483-4FBB-A4B2-6DF7762970BB}" type="presParOf" srcId="{BBBE44D9-35B2-4DDA-8583-F8FE57969A4A}" destId="{5EE71080-C01A-4A1F-B796-DA4413932C14}" srcOrd="2" destOrd="0" presId="urn:microsoft.com/office/officeart/2005/8/layout/hProcess9"/>
    <dgm:cxn modelId="{55465D05-B2F2-464F-BEA1-498AFE7DBFBA}" type="presParOf" srcId="{BBBE44D9-35B2-4DDA-8583-F8FE57969A4A}" destId="{4D0A2DDC-D0A1-4758-9AF7-6E6BF443B847}" srcOrd="3" destOrd="0" presId="urn:microsoft.com/office/officeart/2005/8/layout/hProcess9"/>
    <dgm:cxn modelId="{148BCBEB-BC9F-4301-A1D0-C389905D69AF}" type="presParOf" srcId="{BBBE44D9-35B2-4DDA-8583-F8FE57969A4A}" destId="{55B5D38F-5DC0-4D90-BC46-178C0A8D1336}"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DEBC73-3BE9-41F6-8EAD-60C26DA62811}" type="doc">
      <dgm:prSet loTypeId="urn:microsoft.com/office/officeart/2005/8/layout/pyramid2" loCatId="list" qsTypeId="urn:microsoft.com/office/officeart/2005/8/quickstyle/simple1" qsCatId="simple" csTypeId="urn:microsoft.com/office/officeart/2005/8/colors/accent6_3" csCatId="accent6" phldr="1"/>
      <dgm:spPr/>
    </dgm:pt>
    <dgm:pt modelId="{56597F3F-D8D6-439C-B45A-2896FC135DC4}">
      <dgm:prSet phldrT="[Text]" custT="1"/>
      <dgm:spPr/>
      <dgm:t>
        <a:bodyPr/>
        <a:lstStyle/>
        <a:p>
          <a:pPr algn="just"/>
          <a:r>
            <a:rPr lang="en-US" altLang="en-US" sz="2800" b="1" dirty="0" err="1">
              <a:solidFill>
                <a:srgbClr val="002060"/>
              </a:solidFill>
              <a:latin typeface="Arial" panose="020B0604020202020204" pitchFamily="34" charset="0"/>
              <a:cs typeface="Arial" panose="020B0604020202020204" pitchFamily="34" charset="0"/>
            </a:rPr>
            <a:t>Đối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thoại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hình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thức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đối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đáp</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trò</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chuyện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giữa</a:t>
          </a:r>
          <a:r>
            <a:rPr lang="en-US" altLang="en-US" sz="2800" dirty="0">
              <a:solidFill>
                <a:srgbClr val="002060"/>
              </a:solidFill>
              <a:latin typeface="Arial" panose="020B0604020202020204" pitchFamily="34" charset="0"/>
              <a:cs typeface="Arial" panose="020B0604020202020204" pitchFamily="34" charset="0"/>
            </a:rPr>
            <a:t> 2 </a:t>
          </a:r>
          <a:r>
            <a:rPr lang="en-US" altLang="en-US" sz="2800" dirty="0" err="1">
              <a:solidFill>
                <a:srgbClr val="002060"/>
              </a:solidFill>
              <a:latin typeface="Arial" panose="020B0604020202020204" pitchFamily="34" charset="0"/>
              <a:cs typeface="Arial" panose="020B0604020202020204" pitchFamily="34" charset="0"/>
            </a:rPr>
            <a:t>hoặc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nhiều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người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Trong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văn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bản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tự</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sự</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đối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thoại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được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thể</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hiện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bằng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các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gạch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đầu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dòng</a:t>
          </a:r>
          <a:r>
            <a:rPr lang="en-US" altLang="en-US" sz="2800" dirty="0">
              <a:solidFill>
                <a:srgbClr val="002060"/>
              </a:solidFill>
              <a:latin typeface="Arial" panose="020B0604020202020204" pitchFamily="34" charset="0"/>
              <a:cs typeface="Arial" panose="020B0604020202020204" pitchFamily="34" charset="0"/>
            </a:rPr>
            <a:t> ở </a:t>
          </a:r>
          <a:r>
            <a:rPr lang="en-US" altLang="en-US" sz="2800" dirty="0" err="1">
              <a:solidFill>
                <a:srgbClr val="002060"/>
              </a:solidFill>
              <a:latin typeface="Arial" panose="020B0604020202020204" pitchFamily="34" charset="0"/>
              <a:cs typeface="Arial" panose="020B0604020202020204" pitchFamily="34" charset="0"/>
            </a:rPr>
            <a:t>đầu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trao</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đáp</a:t>
          </a:r>
          <a:r>
            <a:rPr lang="vi-VN" altLang="en-US" sz="2800" dirty="0">
              <a:solidFill>
                <a:srgbClr val="002060"/>
              </a:solidFill>
              <a:latin typeface="Arial" panose="020B0604020202020204" pitchFamily="34" charset="0"/>
              <a:cs typeface="Arial" panose="020B0604020202020204" pitchFamily="34" charset="0"/>
            </a:rPr>
            <a:t> </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mỗi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lượt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lời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một</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lần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gạch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đầu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dòng</a:t>
          </a:r>
          <a:r>
            <a:rPr lang="en-US" altLang="en-US" sz="2800" dirty="0">
              <a:solidFill>
                <a:srgbClr val="002060"/>
              </a:solidFill>
              <a:latin typeface="Arial" panose="020B0604020202020204" pitchFamily="34" charset="0"/>
              <a:cs typeface="Arial" panose="020B0604020202020204" pitchFamily="34" charset="0"/>
            </a:rPr>
            <a:t>). </a:t>
          </a:r>
          <a:endParaRPr lang="en-US" sz="2800" dirty="0">
            <a:solidFill>
              <a:srgbClr val="002060"/>
            </a:solidFill>
            <a:latin typeface="Arial" panose="020B0604020202020204" pitchFamily="34" charset="0"/>
            <a:cs typeface="Arial" panose="020B0604020202020204" pitchFamily="34" charset="0"/>
          </a:endParaRPr>
        </a:p>
      </dgm:t>
    </dgm:pt>
    <dgm:pt modelId="{B4113B1D-368B-47C5-8FC6-28815592EEF2}" type="parTrans" cxnId="{8D78B0DB-22A0-4583-933C-0AF511A81938}">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E27668D9-2426-458F-851E-5A143ECA36B9}" type="sibTrans" cxnId="{8D78B0DB-22A0-4583-933C-0AF511A81938}">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BC7560BD-78A5-495D-BAAD-AB951E5AF492}">
      <dgm:prSet phldrT="[Text]" custT="1"/>
      <dgm:spPr/>
      <dgm:t>
        <a:bodyPr/>
        <a:lstStyle/>
        <a:p>
          <a:pPr algn="just"/>
          <a:r>
            <a:rPr lang="nl-NL" altLang="en-US" sz="2800" b="1" dirty="0">
              <a:solidFill>
                <a:srgbClr val="002060"/>
              </a:solidFill>
              <a:latin typeface="Arial" panose="020B0604020202020204" pitchFamily="34" charset="0"/>
              <a:cs typeface="Arial" panose="020B0604020202020204" pitchFamily="34" charset="0"/>
            </a:rPr>
            <a:t>Độc thoại nội tâm : </a:t>
          </a:r>
          <a:r>
            <a:rPr lang="nl-NL" altLang="en-US" sz="2800" dirty="0">
              <a:solidFill>
                <a:srgbClr val="002060"/>
              </a:solidFill>
              <a:latin typeface="Arial" panose="020B0604020202020204" pitchFamily="34" charset="0"/>
              <a:cs typeface="Arial" panose="020B0604020202020204" pitchFamily="34" charset="0"/>
            </a:rPr>
            <a:t>Lời của một người nào đó nói với chính mình hoặc là </a:t>
          </a:r>
          <a:r>
            <a:rPr lang="vi-VN" altLang="en-US" sz="2800" dirty="0">
              <a:solidFill>
                <a:srgbClr val="002060"/>
              </a:solidFill>
              <a:latin typeface="Arial" panose="020B0604020202020204" pitchFamily="34" charset="0"/>
              <a:cs typeface="Arial" panose="020B0604020202020204" pitchFamily="34" charset="0"/>
            </a:rPr>
            <a:t> </a:t>
          </a:r>
          <a:r>
            <a:rPr lang="nl-NL" altLang="en-US" sz="2800" dirty="0">
              <a:solidFill>
                <a:srgbClr val="002060"/>
              </a:solidFill>
              <a:latin typeface="Arial" panose="020B0604020202020204" pitchFamily="34" charset="0"/>
              <a:cs typeface="Arial" panose="020B0604020202020204" pitchFamily="34" charset="0"/>
            </a:rPr>
            <a:t>nói với một ai đó trong tưởng tượng song không nói thành lời, không có gạch đầu dòng.</a:t>
          </a:r>
          <a:endParaRPr lang="en-US" sz="2800" dirty="0">
            <a:solidFill>
              <a:srgbClr val="002060"/>
            </a:solidFill>
            <a:latin typeface="Arial" panose="020B0604020202020204" pitchFamily="34" charset="0"/>
            <a:cs typeface="Arial" panose="020B0604020202020204" pitchFamily="34" charset="0"/>
          </a:endParaRPr>
        </a:p>
      </dgm:t>
    </dgm:pt>
    <dgm:pt modelId="{95A456BE-377D-4682-A054-0C17EE5B232E}" type="parTrans" cxnId="{894493FD-0A49-49B8-9E22-EED2159E54FA}">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F9635874-B1E3-4398-99A7-6E153005C766}" type="sibTrans" cxnId="{894493FD-0A49-49B8-9E22-EED2159E54FA}">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7628C863-7059-4605-A352-D2B06E6A6BBF}">
      <dgm:prSet custT="1"/>
      <dgm:spPr/>
      <dgm:t>
        <a:bodyPr/>
        <a:lstStyle/>
        <a:p>
          <a:pPr algn="just"/>
          <a:r>
            <a:rPr lang="nl-NL" altLang="en-US" sz="2800" b="1" dirty="0">
              <a:solidFill>
                <a:srgbClr val="002060"/>
              </a:solidFill>
              <a:latin typeface="Arial" panose="020B0604020202020204" pitchFamily="34" charset="0"/>
              <a:cs typeface="Arial" panose="020B0604020202020204" pitchFamily="34" charset="0"/>
            </a:rPr>
            <a:t>Độc thoại:</a:t>
          </a:r>
          <a:r>
            <a:rPr lang="nl-NL" altLang="en-US" sz="2800" dirty="0">
              <a:solidFill>
                <a:srgbClr val="002060"/>
              </a:solidFill>
              <a:latin typeface="Arial" panose="020B0604020202020204" pitchFamily="34" charset="0"/>
              <a:cs typeface="Arial" panose="020B0604020202020204" pitchFamily="34" charset="0"/>
            </a:rPr>
            <a:t> Lời của 1 người nào đó nói với chính mình hoặc nói với ai đó trong tưởng tượng, nói thành lời thì phía trước câu nói có gạch đầu dòng.</a:t>
          </a:r>
          <a:endParaRPr lang="en-US" sz="2800" dirty="0">
            <a:solidFill>
              <a:srgbClr val="002060"/>
            </a:solidFill>
            <a:latin typeface="Arial" panose="020B0604020202020204" pitchFamily="34" charset="0"/>
            <a:cs typeface="Arial" panose="020B0604020202020204" pitchFamily="34" charset="0"/>
          </a:endParaRPr>
        </a:p>
      </dgm:t>
    </dgm:pt>
    <dgm:pt modelId="{92B58DC0-D267-4CDB-894F-07143A1CF72D}" type="parTrans" cxnId="{64C9159A-9B50-4A51-AF90-679194EAC0AE}">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08AC9A0D-1EC5-405F-BB07-A1162401AF87}" type="sibTrans" cxnId="{64C9159A-9B50-4A51-AF90-679194EAC0AE}">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1247E646-C150-4A8C-B9E4-FA895B5924B2}" type="pres">
      <dgm:prSet presAssocID="{68DEBC73-3BE9-41F6-8EAD-60C26DA62811}" presName="compositeShape" presStyleCnt="0">
        <dgm:presLayoutVars>
          <dgm:dir/>
          <dgm:resizeHandles/>
        </dgm:presLayoutVars>
      </dgm:prSet>
      <dgm:spPr/>
    </dgm:pt>
    <dgm:pt modelId="{88866D33-D5A1-422B-9FFB-E862EC653923}" type="pres">
      <dgm:prSet presAssocID="{68DEBC73-3BE9-41F6-8EAD-60C26DA62811}" presName="pyramid" presStyleLbl="node1" presStyleIdx="0" presStyleCnt="1"/>
      <dgm:spPr/>
    </dgm:pt>
    <dgm:pt modelId="{FAF9BBCD-90EA-40FB-8A9B-99D4EB7EE34F}" type="pres">
      <dgm:prSet presAssocID="{68DEBC73-3BE9-41F6-8EAD-60C26DA62811}" presName="theList" presStyleCnt="0"/>
      <dgm:spPr/>
    </dgm:pt>
    <dgm:pt modelId="{979FACA5-EEE8-4615-93CA-14482076C5D8}" type="pres">
      <dgm:prSet presAssocID="{56597F3F-D8D6-439C-B45A-2896FC135DC4}" presName="aNode" presStyleLbl="fgAcc1" presStyleIdx="0" presStyleCnt="3" custScaleX="223162" custLinFactNeighborX="58434" custLinFactNeighborY="13958">
        <dgm:presLayoutVars>
          <dgm:bulletEnabled val="1"/>
        </dgm:presLayoutVars>
      </dgm:prSet>
      <dgm:spPr/>
    </dgm:pt>
    <dgm:pt modelId="{3B122345-E635-48F4-8860-96914383FC4D}" type="pres">
      <dgm:prSet presAssocID="{56597F3F-D8D6-439C-B45A-2896FC135DC4}" presName="aSpace" presStyleCnt="0"/>
      <dgm:spPr/>
    </dgm:pt>
    <dgm:pt modelId="{8ADB1742-6E55-448B-8928-DAD9593C728A}" type="pres">
      <dgm:prSet presAssocID="{7628C863-7059-4605-A352-D2B06E6A6BBF}" presName="aNode" presStyleLbl="fgAcc1" presStyleIdx="1" presStyleCnt="3" custScaleX="219862" custLinFactNeighborX="58500" custLinFactNeighborY="79617">
        <dgm:presLayoutVars>
          <dgm:bulletEnabled val="1"/>
        </dgm:presLayoutVars>
      </dgm:prSet>
      <dgm:spPr/>
    </dgm:pt>
    <dgm:pt modelId="{178BFB4C-3CA5-45BD-A5EB-6BDB7B8D10D5}" type="pres">
      <dgm:prSet presAssocID="{7628C863-7059-4605-A352-D2B06E6A6BBF}" presName="aSpace" presStyleCnt="0"/>
      <dgm:spPr/>
    </dgm:pt>
    <dgm:pt modelId="{25D07703-1780-42AD-8C26-5A78DFF8ACC3}" type="pres">
      <dgm:prSet presAssocID="{BC7560BD-78A5-495D-BAAD-AB951E5AF492}" presName="aNode" presStyleLbl="fgAcc1" presStyleIdx="2" presStyleCnt="3" custScaleX="223088" custLinFactNeighborX="58397" custLinFactNeighborY="77077">
        <dgm:presLayoutVars>
          <dgm:bulletEnabled val="1"/>
        </dgm:presLayoutVars>
      </dgm:prSet>
      <dgm:spPr/>
    </dgm:pt>
    <dgm:pt modelId="{36717E3E-766C-4B01-8350-619B1A608BB2}" type="pres">
      <dgm:prSet presAssocID="{BC7560BD-78A5-495D-BAAD-AB951E5AF492}" presName="aSpace" presStyleCnt="0"/>
      <dgm:spPr/>
    </dgm:pt>
  </dgm:ptLst>
  <dgm:cxnLst>
    <dgm:cxn modelId="{F1B03606-1E47-41A1-9FC3-653C88EE1718}" type="presOf" srcId="{7628C863-7059-4605-A352-D2B06E6A6BBF}" destId="{8ADB1742-6E55-448B-8928-DAD9593C728A}" srcOrd="0" destOrd="0" presId="urn:microsoft.com/office/officeart/2005/8/layout/pyramid2"/>
    <dgm:cxn modelId="{26DBEA4E-EE2B-48D3-B8FA-D6262B274D3B}" type="presOf" srcId="{56597F3F-D8D6-439C-B45A-2896FC135DC4}" destId="{979FACA5-EEE8-4615-93CA-14482076C5D8}" srcOrd="0" destOrd="0" presId="urn:microsoft.com/office/officeart/2005/8/layout/pyramid2"/>
    <dgm:cxn modelId="{EA9FAD51-3145-46AD-AE31-5EC5F08C0DAB}" type="presOf" srcId="{68DEBC73-3BE9-41F6-8EAD-60C26DA62811}" destId="{1247E646-C150-4A8C-B9E4-FA895B5924B2}" srcOrd="0" destOrd="0" presId="urn:microsoft.com/office/officeart/2005/8/layout/pyramid2"/>
    <dgm:cxn modelId="{64C9159A-9B50-4A51-AF90-679194EAC0AE}" srcId="{68DEBC73-3BE9-41F6-8EAD-60C26DA62811}" destId="{7628C863-7059-4605-A352-D2B06E6A6BBF}" srcOrd="1" destOrd="0" parTransId="{92B58DC0-D267-4CDB-894F-07143A1CF72D}" sibTransId="{08AC9A0D-1EC5-405F-BB07-A1162401AF87}"/>
    <dgm:cxn modelId="{9C3DD7D4-4984-4B8D-A639-BBB71B840016}" type="presOf" srcId="{BC7560BD-78A5-495D-BAAD-AB951E5AF492}" destId="{25D07703-1780-42AD-8C26-5A78DFF8ACC3}" srcOrd="0" destOrd="0" presId="urn:microsoft.com/office/officeart/2005/8/layout/pyramid2"/>
    <dgm:cxn modelId="{8D78B0DB-22A0-4583-933C-0AF511A81938}" srcId="{68DEBC73-3BE9-41F6-8EAD-60C26DA62811}" destId="{56597F3F-D8D6-439C-B45A-2896FC135DC4}" srcOrd="0" destOrd="0" parTransId="{B4113B1D-368B-47C5-8FC6-28815592EEF2}" sibTransId="{E27668D9-2426-458F-851E-5A143ECA36B9}"/>
    <dgm:cxn modelId="{894493FD-0A49-49B8-9E22-EED2159E54FA}" srcId="{68DEBC73-3BE9-41F6-8EAD-60C26DA62811}" destId="{BC7560BD-78A5-495D-BAAD-AB951E5AF492}" srcOrd="2" destOrd="0" parTransId="{95A456BE-377D-4682-A054-0C17EE5B232E}" sibTransId="{F9635874-B1E3-4398-99A7-6E153005C766}"/>
    <dgm:cxn modelId="{3FEAAA54-E173-418E-B6AE-FB56EA35905A}" type="presParOf" srcId="{1247E646-C150-4A8C-B9E4-FA895B5924B2}" destId="{88866D33-D5A1-422B-9FFB-E862EC653923}" srcOrd="0" destOrd="0" presId="urn:microsoft.com/office/officeart/2005/8/layout/pyramid2"/>
    <dgm:cxn modelId="{6636A083-4A47-4F5D-93A9-B11E1573347C}" type="presParOf" srcId="{1247E646-C150-4A8C-B9E4-FA895B5924B2}" destId="{FAF9BBCD-90EA-40FB-8A9B-99D4EB7EE34F}" srcOrd="1" destOrd="0" presId="urn:microsoft.com/office/officeart/2005/8/layout/pyramid2"/>
    <dgm:cxn modelId="{15B05E57-32C9-45B8-AECF-84C4F8F6EEBC}" type="presParOf" srcId="{FAF9BBCD-90EA-40FB-8A9B-99D4EB7EE34F}" destId="{979FACA5-EEE8-4615-93CA-14482076C5D8}" srcOrd="0" destOrd="0" presId="urn:microsoft.com/office/officeart/2005/8/layout/pyramid2"/>
    <dgm:cxn modelId="{66F7D33C-4C3A-4250-9D58-43C19FCC32EA}" type="presParOf" srcId="{FAF9BBCD-90EA-40FB-8A9B-99D4EB7EE34F}" destId="{3B122345-E635-48F4-8860-96914383FC4D}" srcOrd="1" destOrd="0" presId="urn:microsoft.com/office/officeart/2005/8/layout/pyramid2"/>
    <dgm:cxn modelId="{757C9F29-589C-486D-9740-49C5A045B088}" type="presParOf" srcId="{FAF9BBCD-90EA-40FB-8A9B-99D4EB7EE34F}" destId="{8ADB1742-6E55-448B-8928-DAD9593C728A}" srcOrd="2" destOrd="0" presId="urn:microsoft.com/office/officeart/2005/8/layout/pyramid2"/>
    <dgm:cxn modelId="{99E4C392-34F3-4137-9701-02DD37F7A012}" type="presParOf" srcId="{FAF9BBCD-90EA-40FB-8A9B-99D4EB7EE34F}" destId="{178BFB4C-3CA5-45BD-A5EB-6BDB7B8D10D5}" srcOrd="3" destOrd="0" presId="urn:microsoft.com/office/officeart/2005/8/layout/pyramid2"/>
    <dgm:cxn modelId="{72BFCA18-C2A2-48C8-8C8B-390ED1A9ADBE}" type="presParOf" srcId="{FAF9BBCD-90EA-40FB-8A9B-99D4EB7EE34F}" destId="{25D07703-1780-42AD-8C26-5A78DFF8ACC3}" srcOrd="4" destOrd="0" presId="urn:microsoft.com/office/officeart/2005/8/layout/pyramid2"/>
    <dgm:cxn modelId="{C6D3871E-2AFA-431D-9679-FAFFA4EFF48D}" type="presParOf" srcId="{FAF9BBCD-90EA-40FB-8A9B-99D4EB7EE34F}" destId="{36717E3E-766C-4B01-8350-619B1A608BB2}" srcOrd="5" destOrd="0" presId="urn:microsoft.com/office/officeart/2005/8/layout/pyramid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31C74-56AD-40CB-B43F-4BD89FEF0563}">
      <dsp:nvSpPr>
        <dsp:cNvPr id="0" name=""/>
        <dsp:cNvSpPr/>
      </dsp:nvSpPr>
      <dsp:spPr>
        <a:xfrm>
          <a:off x="0" y="923174"/>
          <a:ext cx="14782800" cy="1562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C5EDD-A833-4E2F-B38A-825E6AF90C28}">
      <dsp:nvSpPr>
        <dsp:cNvPr id="0" name=""/>
        <dsp:cNvSpPr/>
      </dsp:nvSpPr>
      <dsp:spPr>
        <a:xfrm>
          <a:off x="739140" y="8054"/>
          <a:ext cx="10347960" cy="18302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28" tIns="0" rIns="391128" bIns="0" numCol="1" spcCol="1270" anchor="ctr" anchorCtr="0">
          <a:noAutofit/>
        </a:bodyPr>
        <a:lstStyle/>
        <a:p>
          <a:pPr marL="0" lvl="0" indent="0" algn="l" defTabSz="1955800">
            <a:lnSpc>
              <a:spcPct val="90000"/>
            </a:lnSpc>
            <a:spcBef>
              <a:spcPct val="0"/>
            </a:spcBef>
            <a:spcAft>
              <a:spcPct val="35000"/>
            </a:spcAft>
            <a:buNone/>
          </a:pPr>
          <a:r>
            <a:rPr lang="nl-NL" altLang="en-US" sz="4400" b="1" u="none" kern="1200"/>
            <a:t>I. Tìm hiểu yếu tố đối thoại độc thoại và độc thoại nội tâm trong văn bản tự sự</a:t>
          </a:r>
          <a:endParaRPr lang="en-US" sz="4400" b="1" u="none" kern="1200" dirty="0"/>
        </a:p>
      </dsp:txBody>
      <dsp:txXfrm>
        <a:off x="828485" y="97399"/>
        <a:ext cx="10169270" cy="1651550"/>
      </dsp:txXfrm>
    </dsp:sp>
    <dsp:sp modelId="{73504F81-C905-4604-8ACB-3A07AF985A8D}">
      <dsp:nvSpPr>
        <dsp:cNvPr id="0" name=""/>
        <dsp:cNvSpPr/>
      </dsp:nvSpPr>
      <dsp:spPr>
        <a:xfrm>
          <a:off x="0" y="3735494"/>
          <a:ext cx="14782800" cy="15624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FA77BB86-56E5-4E91-B03E-CC27E0252250}">
      <dsp:nvSpPr>
        <dsp:cNvPr id="0" name=""/>
        <dsp:cNvSpPr/>
      </dsp:nvSpPr>
      <dsp:spPr>
        <a:xfrm>
          <a:off x="739140" y="2820374"/>
          <a:ext cx="10347960" cy="18302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128" tIns="0" rIns="391128" bIns="0" numCol="1" spcCol="1270" anchor="ctr" anchorCtr="0">
          <a:noAutofit/>
        </a:bodyPr>
        <a:lstStyle/>
        <a:p>
          <a:pPr marL="0" lvl="0" indent="0" algn="l" defTabSz="1955800">
            <a:lnSpc>
              <a:spcPct val="90000"/>
            </a:lnSpc>
            <a:spcBef>
              <a:spcPct val="0"/>
            </a:spcBef>
            <a:spcAft>
              <a:spcPct val="35000"/>
            </a:spcAft>
            <a:buNone/>
          </a:pPr>
          <a:r>
            <a:rPr lang="en-US" sz="4400" b="1" u="none" kern="1200" dirty="0"/>
            <a:t>II. </a:t>
          </a:r>
          <a:r>
            <a:rPr lang="en-US" sz="4400" b="1" u="none" kern="1200" dirty="0" err="1"/>
            <a:t>Luyện</a:t>
          </a:r>
          <a:r>
            <a:rPr lang="en-US" sz="4400" b="1" u="none" kern="1200" dirty="0"/>
            <a:t> </a:t>
          </a:r>
          <a:r>
            <a:rPr lang="en-US" sz="4400" b="1" u="none" kern="1200" dirty="0" err="1"/>
            <a:t>tập</a:t>
          </a:r>
          <a:endParaRPr lang="en-US" sz="4400" b="1" u="none" kern="1200" dirty="0"/>
        </a:p>
      </dsp:txBody>
      <dsp:txXfrm>
        <a:off x="828485" y="2909719"/>
        <a:ext cx="10169270" cy="1651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0FBD2-28C8-43EE-8D2E-E067C30BA966}">
      <dsp:nvSpPr>
        <dsp:cNvPr id="0" name=""/>
        <dsp:cNvSpPr/>
      </dsp:nvSpPr>
      <dsp:spPr>
        <a:xfrm>
          <a:off x="0" y="0"/>
          <a:ext cx="10576534" cy="563865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598D2-24E5-412A-904E-D48BEB099A14}">
      <dsp:nvSpPr>
        <dsp:cNvPr id="0" name=""/>
        <dsp:cNvSpPr/>
      </dsp:nvSpPr>
      <dsp:spPr>
        <a:xfrm>
          <a:off x="0" y="1691597"/>
          <a:ext cx="3196409" cy="225546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altLang="en-US" sz="2400" b="1" kern="1200">
              <a:latin typeface="Arial" panose="020B0604020202020204" pitchFamily="34" charset="0"/>
              <a:cs typeface="Arial" panose="020B0604020202020204" pitchFamily="34" charset="0"/>
            </a:rPr>
            <a:t>Phải có hoàn cảnh giao tiếp</a:t>
          </a:r>
          <a:endParaRPr lang="en-US" sz="2400" kern="1200" dirty="0">
            <a:latin typeface="Arial" panose="020B0604020202020204" pitchFamily="34" charset="0"/>
            <a:cs typeface="Arial" panose="020B0604020202020204" pitchFamily="34" charset="0"/>
          </a:endParaRPr>
        </a:p>
      </dsp:txBody>
      <dsp:txXfrm>
        <a:off x="110103" y="1801700"/>
        <a:ext cx="2976203" cy="2035257"/>
      </dsp:txXfrm>
    </dsp:sp>
    <dsp:sp modelId="{5EE71080-C01A-4A1F-B796-DA4413932C14}">
      <dsp:nvSpPr>
        <dsp:cNvPr id="0" name=""/>
        <dsp:cNvSpPr/>
      </dsp:nvSpPr>
      <dsp:spPr>
        <a:xfrm>
          <a:off x="3425900" y="1723061"/>
          <a:ext cx="3196409" cy="2255463"/>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altLang="en-US" sz="2400" b="1" kern="1200">
              <a:latin typeface="Arial" panose="020B0604020202020204" pitchFamily="34" charset="0"/>
              <a:cs typeface="Arial" panose="020B0604020202020204" pitchFamily="34" charset="0"/>
            </a:rPr>
            <a:t>Phải có sự hiện diện của người tham gia giao tiếp</a:t>
          </a:r>
        </a:p>
        <a:p>
          <a:pPr marL="0" lvl="0" indent="0" algn="ctr" defTabSz="1066800">
            <a:lnSpc>
              <a:spcPct val="90000"/>
            </a:lnSpc>
            <a:spcBef>
              <a:spcPct val="0"/>
            </a:spcBef>
            <a:spcAft>
              <a:spcPct val="35000"/>
            </a:spcAft>
            <a:buNone/>
          </a:pPr>
          <a:r>
            <a:rPr lang="nl-NL" altLang="en-US" sz="2400" b="1" kern="1200">
              <a:latin typeface="Arial" panose="020B0604020202020204" pitchFamily="34" charset="0"/>
              <a:cs typeface="Arial" panose="020B0604020202020204" pitchFamily="34" charset="0"/>
            </a:rPr>
            <a:t>( 2 người trở lên)</a:t>
          </a:r>
          <a:endParaRPr lang="en-US" sz="2400" kern="1200" dirty="0">
            <a:latin typeface="Arial" panose="020B0604020202020204" pitchFamily="34" charset="0"/>
            <a:cs typeface="Arial" panose="020B0604020202020204" pitchFamily="34" charset="0"/>
          </a:endParaRPr>
        </a:p>
      </dsp:txBody>
      <dsp:txXfrm>
        <a:off x="3536003" y="1833164"/>
        <a:ext cx="2976203" cy="2035257"/>
      </dsp:txXfrm>
    </dsp:sp>
    <dsp:sp modelId="{55B5D38F-5DC0-4D90-BC46-178C0A8D1336}">
      <dsp:nvSpPr>
        <dsp:cNvPr id="0" name=""/>
        <dsp:cNvSpPr/>
      </dsp:nvSpPr>
      <dsp:spPr>
        <a:xfrm>
          <a:off x="7149498" y="1681380"/>
          <a:ext cx="3196409" cy="2255463"/>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altLang="en-US" sz="2400" b="1" kern="1200" dirty="0">
              <a:latin typeface="Arial" panose="020B0604020202020204" pitchFamily="34" charset="0"/>
              <a:cs typeface="Arial" panose="020B0604020202020204" pitchFamily="34" charset="0"/>
            </a:rPr>
            <a:t>Giữa 2 người phải có nhu cầu trao đổi thông tin</a:t>
          </a:r>
          <a:endParaRPr lang="en-US" sz="2400" kern="1200" dirty="0">
            <a:latin typeface="Arial" panose="020B0604020202020204" pitchFamily="34" charset="0"/>
            <a:cs typeface="Arial" panose="020B0604020202020204" pitchFamily="34" charset="0"/>
          </a:endParaRPr>
        </a:p>
      </dsp:txBody>
      <dsp:txXfrm>
        <a:off x="7259601" y="1791483"/>
        <a:ext cx="2976203" cy="2035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66D33-D5A1-422B-9FFB-E862EC653923}">
      <dsp:nvSpPr>
        <dsp:cNvPr id="0" name=""/>
        <dsp:cNvSpPr/>
      </dsp:nvSpPr>
      <dsp:spPr>
        <a:xfrm>
          <a:off x="3734436" y="0"/>
          <a:ext cx="6831380" cy="6831380"/>
        </a:xfrm>
        <a:prstGeom prst="triangl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FACA5-EEE8-4615-93CA-14482076C5D8}">
      <dsp:nvSpPr>
        <dsp:cNvPr id="0" name=""/>
        <dsp:cNvSpPr/>
      </dsp:nvSpPr>
      <dsp:spPr>
        <a:xfrm>
          <a:off x="7010386" y="715021"/>
          <a:ext cx="9909278" cy="1617115"/>
        </a:xfrm>
        <a:prstGeom prst="round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altLang="en-US" sz="2800" b="1" kern="1200" dirty="0" err="1">
              <a:solidFill>
                <a:srgbClr val="002060"/>
              </a:solidFill>
              <a:latin typeface="Arial" panose="020B0604020202020204" pitchFamily="34" charset="0"/>
              <a:cs typeface="Arial" panose="020B0604020202020204" pitchFamily="34" charset="0"/>
            </a:rPr>
            <a:t>Đối</a:t>
          </a:r>
          <a:r>
            <a:rPr lang="en-US" altLang="en-US" sz="2800" b="1" kern="1200" dirty="0">
              <a:solidFill>
                <a:srgbClr val="002060"/>
              </a:solidFill>
              <a:latin typeface="Arial" panose="020B0604020202020204" pitchFamily="34" charset="0"/>
              <a:cs typeface="Arial" panose="020B0604020202020204" pitchFamily="34" charset="0"/>
            </a:rPr>
            <a:t> </a:t>
          </a:r>
          <a:r>
            <a:rPr lang="en-US" altLang="en-US" sz="2800" b="1" kern="1200" dirty="0" err="1">
              <a:solidFill>
                <a:srgbClr val="002060"/>
              </a:solidFill>
              <a:latin typeface="Arial" panose="020B0604020202020204" pitchFamily="34" charset="0"/>
              <a:cs typeface="Arial" panose="020B0604020202020204" pitchFamily="34" charset="0"/>
            </a:rPr>
            <a:t>thoại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là</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hình</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thức</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đối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đáp</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trò</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chuyện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giữa</a:t>
          </a:r>
          <a:r>
            <a:rPr lang="en-US" altLang="en-US" sz="2800" kern="1200" dirty="0">
              <a:solidFill>
                <a:srgbClr val="002060"/>
              </a:solidFill>
              <a:latin typeface="Arial" panose="020B0604020202020204" pitchFamily="34" charset="0"/>
              <a:cs typeface="Arial" panose="020B0604020202020204" pitchFamily="34" charset="0"/>
            </a:rPr>
            <a:t> 2 </a:t>
          </a:r>
          <a:r>
            <a:rPr lang="en-US" altLang="en-US" sz="2800" kern="1200" dirty="0" err="1">
              <a:solidFill>
                <a:srgbClr val="002060"/>
              </a:solidFill>
              <a:latin typeface="Arial" panose="020B0604020202020204" pitchFamily="34" charset="0"/>
              <a:cs typeface="Arial" panose="020B0604020202020204" pitchFamily="34" charset="0"/>
            </a:rPr>
            <a:t>hoặc</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nhiều</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người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Trong</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văn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bản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tự</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sự</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đối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thoại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được</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thể</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hiện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bằng</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các</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gạch</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đầu</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dòng</a:t>
          </a:r>
          <a:r>
            <a:rPr lang="en-US" altLang="en-US" sz="2800" kern="1200" dirty="0">
              <a:solidFill>
                <a:srgbClr val="002060"/>
              </a:solidFill>
              <a:latin typeface="Arial" panose="020B0604020202020204" pitchFamily="34" charset="0"/>
              <a:cs typeface="Arial" panose="020B0604020202020204" pitchFamily="34" charset="0"/>
            </a:rPr>
            <a:t> ở </a:t>
          </a:r>
          <a:r>
            <a:rPr lang="en-US" altLang="en-US" sz="2800" kern="1200" dirty="0" err="1">
              <a:solidFill>
                <a:srgbClr val="002060"/>
              </a:solidFill>
              <a:latin typeface="Arial" panose="020B0604020202020204" pitchFamily="34" charset="0"/>
              <a:cs typeface="Arial" panose="020B0604020202020204" pitchFamily="34" charset="0"/>
            </a:rPr>
            <a:t>đầu</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lời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trao</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và</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lời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đáp</a:t>
          </a:r>
          <a:r>
            <a:rPr lang="vi-VN"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mỗi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lượt</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lời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là</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một</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lần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gạch</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đầu</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dòng</a:t>
          </a:r>
          <a:r>
            <a:rPr lang="en-US" altLang="en-US" sz="2800" kern="1200" dirty="0">
              <a:solidFill>
                <a:srgbClr val="002060"/>
              </a:solidFill>
              <a:latin typeface="Arial" panose="020B0604020202020204" pitchFamily="34" charset="0"/>
              <a:cs typeface="Arial" panose="020B0604020202020204" pitchFamily="34" charset="0"/>
            </a:rPr>
            <a:t>). </a:t>
          </a:r>
          <a:endParaRPr lang="en-US" sz="2800" kern="1200" dirty="0">
            <a:solidFill>
              <a:srgbClr val="002060"/>
            </a:solidFill>
            <a:latin typeface="Arial" panose="020B0604020202020204" pitchFamily="34" charset="0"/>
            <a:cs typeface="Arial" panose="020B0604020202020204" pitchFamily="34" charset="0"/>
          </a:endParaRPr>
        </a:p>
      </dsp:txBody>
      <dsp:txXfrm>
        <a:off x="7089327" y="793962"/>
        <a:ext cx="9751396" cy="1459233"/>
      </dsp:txXfrm>
    </dsp:sp>
    <dsp:sp modelId="{8ADB1742-6E55-448B-8928-DAD9593C728A}">
      <dsp:nvSpPr>
        <dsp:cNvPr id="0" name=""/>
        <dsp:cNvSpPr/>
      </dsp:nvSpPr>
      <dsp:spPr>
        <a:xfrm>
          <a:off x="7086583" y="2666999"/>
          <a:ext cx="9762745" cy="1617115"/>
        </a:xfrm>
        <a:prstGeom prst="roundRect">
          <a:avLst/>
        </a:prstGeom>
        <a:solidFill>
          <a:schemeClr val="lt1">
            <a:alpha val="90000"/>
            <a:hueOff val="0"/>
            <a:satOff val="0"/>
            <a:lumOff val="0"/>
            <a:alphaOff val="0"/>
          </a:schemeClr>
        </a:solidFill>
        <a:ln w="25400" cap="flat" cmpd="sng" algn="ctr">
          <a:solidFill>
            <a:schemeClr val="accent6">
              <a:shade val="80000"/>
              <a:hueOff val="-190846"/>
              <a:satOff val="8505"/>
              <a:lumOff val="118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altLang="en-US" sz="2800" b="1" kern="1200" dirty="0">
              <a:solidFill>
                <a:srgbClr val="002060"/>
              </a:solidFill>
              <a:latin typeface="Arial" panose="020B0604020202020204" pitchFamily="34" charset="0"/>
              <a:cs typeface="Arial" panose="020B0604020202020204" pitchFamily="34" charset="0"/>
            </a:rPr>
            <a:t>Độc thoại:</a:t>
          </a:r>
          <a:r>
            <a:rPr lang="nl-NL" altLang="en-US" sz="2800" kern="1200" dirty="0">
              <a:solidFill>
                <a:srgbClr val="002060"/>
              </a:solidFill>
              <a:latin typeface="Arial" panose="020B0604020202020204" pitchFamily="34" charset="0"/>
              <a:cs typeface="Arial" panose="020B0604020202020204" pitchFamily="34" charset="0"/>
            </a:rPr>
            <a:t> Lời của 1 người nào đó nói với chính mình hoặc nói với ai đó trong tưởng tượng, nói thành lời thì phía trước câu nói có gạch đầu dòng.</a:t>
          </a:r>
          <a:endParaRPr lang="en-US" sz="2800" kern="1200" dirty="0">
            <a:solidFill>
              <a:srgbClr val="002060"/>
            </a:solidFill>
            <a:latin typeface="Arial" panose="020B0604020202020204" pitchFamily="34" charset="0"/>
            <a:cs typeface="Arial" panose="020B0604020202020204" pitchFamily="34" charset="0"/>
          </a:endParaRPr>
        </a:p>
      </dsp:txBody>
      <dsp:txXfrm>
        <a:off x="7165524" y="2745940"/>
        <a:ext cx="9604863" cy="1459233"/>
      </dsp:txXfrm>
    </dsp:sp>
    <dsp:sp modelId="{25D07703-1780-42AD-8C26-5A78DFF8ACC3}">
      <dsp:nvSpPr>
        <dsp:cNvPr id="0" name=""/>
        <dsp:cNvSpPr/>
      </dsp:nvSpPr>
      <dsp:spPr>
        <a:xfrm>
          <a:off x="7010386" y="4481120"/>
          <a:ext cx="9905992" cy="1617115"/>
        </a:xfrm>
        <a:prstGeom prst="roundRect">
          <a:avLst/>
        </a:prstGeom>
        <a:solidFill>
          <a:schemeClr val="lt1">
            <a:alpha val="90000"/>
            <a:hueOff val="0"/>
            <a:satOff val="0"/>
            <a:lumOff val="0"/>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nl-NL" altLang="en-US" sz="2800" b="1" kern="1200" dirty="0">
              <a:solidFill>
                <a:srgbClr val="002060"/>
              </a:solidFill>
              <a:latin typeface="Arial" panose="020B0604020202020204" pitchFamily="34" charset="0"/>
              <a:cs typeface="Arial" panose="020B0604020202020204" pitchFamily="34" charset="0"/>
            </a:rPr>
            <a:t>Độc thoại nội tâm : </a:t>
          </a:r>
          <a:r>
            <a:rPr lang="nl-NL" altLang="en-US" sz="2800" kern="1200" dirty="0">
              <a:solidFill>
                <a:srgbClr val="002060"/>
              </a:solidFill>
              <a:latin typeface="Arial" panose="020B0604020202020204" pitchFamily="34" charset="0"/>
              <a:cs typeface="Arial" panose="020B0604020202020204" pitchFamily="34" charset="0"/>
            </a:rPr>
            <a:t>Lời của một người nào đó nói với chính mình hoặc là </a:t>
          </a:r>
          <a:r>
            <a:rPr lang="vi-VN" altLang="en-US" sz="2800" kern="1200" dirty="0">
              <a:solidFill>
                <a:srgbClr val="002060"/>
              </a:solidFill>
              <a:latin typeface="Arial" panose="020B0604020202020204" pitchFamily="34" charset="0"/>
              <a:cs typeface="Arial" panose="020B0604020202020204" pitchFamily="34" charset="0"/>
            </a:rPr>
            <a:t> </a:t>
          </a:r>
          <a:r>
            <a:rPr lang="nl-NL" altLang="en-US" sz="2800" kern="1200" dirty="0">
              <a:solidFill>
                <a:srgbClr val="002060"/>
              </a:solidFill>
              <a:latin typeface="Arial" panose="020B0604020202020204" pitchFamily="34" charset="0"/>
              <a:cs typeface="Arial" panose="020B0604020202020204" pitchFamily="34" charset="0"/>
            </a:rPr>
            <a:t>nói với một ai đó trong tưởng tượng song không nói thành lời, không có gạch đầu dòng.</a:t>
          </a:r>
          <a:endParaRPr lang="en-US" sz="2800" kern="1200" dirty="0">
            <a:solidFill>
              <a:srgbClr val="002060"/>
            </a:solidFill>
            <a:latin typeface="Arial" panose="020B0604020202020204" pitchFamily="34" charset="0"/>
            <a:cs typeface="Arial" panose="020B0604020202020204" pitchFamily="34" charset="0"/>
          </a:endParaRPr>
        </a:p>
      </dsp:txBody>
      <dsp:txXfrm>
        <a:off x="7089327" y="4560061"/>
        <a:ext cx="9748110" cy="145923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F2212E-3408-4DF2-A1A3-0D0CFE10805C}" type="datetimeFigureOut">
              <a:rPr lang="en-US" smtClean="0"/>
              <a:t>10/15/2021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9116C-F648-4C2A-BCF1-8559A5B688C5}" type="slidenum">
              <a:rPr lang="en-US" smtClean="0"/>
              <a:t>‹#›</a:t>
            </a:fld>
            <a:endParaRPr lang="en-US"/>
          </a:p>
        </p:txBody>
      </p:sp>
    </p:spTree>
    <p:extLst>
      <p:ext uri="{BB962C8B-B14F-4D97-AF65-F5344CB8AC3E}">
        <p14:creationId xmlns:p14="http://schemas.microsoft.com/office/powerpoint/2010/main" val="3108034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9116C-F648-4C2A-BCF1-8559A5B688C5}" type="slidenum">
              <a:rPr lang="en-US" smtClean="0"/>
              <a:t>10</a:t>
            </a:fld>
            <a:endParaRPr lang="en-US"/>
          </a:p>
        </p:txBody>
      </p:sp>
    </p:spTree>
    <p:extLst>
      <p:ext uri="{BB962C8B-B14F-4D97-AF65-F5344CB8AC3E}">
        <p14:creationId xmlns:p14="http://schemas.microsoft.com/office/powerpoint/2010/main" val="1418199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9116C-F648-4C2A-BCF1-8559A5B688C5}" type="slidenum">
              <a:rPr lang="en-US" smtClean="0"/>
              <a:t>11</a:t>
            </a:fld>
            <a:endParaRPr lang="en-US"/>
          </a:p>
        </p:txBody>
      </p:sp>
    </p:spTree>
    <p:extLst>
      <p:ext uri="{BB962C8B-B14F-4D97-AF65-F5344CB8AC3E}">
        <p14:creationId xmlns:p14="http://schemas.microsoft.com/office/powerpoint/2010/main" val="141819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9116C-F648-4C2A-BCF1-8559A5B688C5}" type="slidenum">
              <a:rPr lang="en-US" smtClean="0"/>
              <a:t>12</a:t>
            </a:fld>
            <a:endParaRPr lang="en-US"/>
          </a:p>
        </p:txBody>
      </p:sp>
    </p:spTree>
    <p:extLst>
      <p:ext uri="{BB962C8B-B14F-4D97-AF65-F5344CB8AC3E}">
        <p14:creationId xmlns:p14="http://schemas.microsoft.com/office/powerpoint/2010/main" val="141819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9116C-F648-4C2A-BCF1-8559A5B68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621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9116C-F648-4C2A-BCF1-8559A5B68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906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9116C-F648-4C2A-BCF1-8559A5B68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04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9116C-F648-4C2A-BCF1-8559A5B68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90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9116C-F648-4C2A-BCF1-8559A5B688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0837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24" Type="http://schemas.openxmlformats.org/officeDocument/2006/relationships/image" Target="../media/image23.sv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 Id="rId22" Type="http://schemas.openxmlformats.org/officeDocument/2006/relationships/image" Target="../media/image21.sv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6.png"/><Relationship Id="rId7" Type="http://schemas.openxmlformats.org/officeDocument/2006/relationships/image" Target="../media/image12.png"/><Relationship Id="rId12"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15.svg"/><Relationship Id="rId4" Type="http://schemas.openxmlformats.org/officeDocument/2006/relationships/image" Target="../media/image37.sv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6.png"/><Relationship Id="rId7" Type="http://schemas.openxmlformats.org/officeDocument/2006/relationships/image" Target="../media/image12.png"/><Relationship Id="rId12"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15.svg"/><Relationship Id="rId4" Type="http://schemas.openxmlformats.org/officeDocument/2006/relationships/image" Target="../media/image37.sv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6.png"/><Relationship Id="rId7" Type="http://schemas.openxmlformats.org/officeDocument/2006/relationships/image" Target="../media/image12.png"/><Relationship Id="rId12" Type="http://schemas.openxmlformats.org/officeDocument/2006/relationships/image" Target="../media/image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15.svg"/><Relationship Id="rId4" Type="http://schemas.openxmlformats.org/officeDocument/2006/relationships/image" Target="../media/image37.sv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6.png"/><Relationship Id="rId7" Type="http://schemas.openxmlformats.org/officeDocument/2006/relationships/image" Target="../media/image12.png"/><Relationship Id="rId12"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15.svg"/><Relationship Id="rId4" Type="http://schemas.openxmlformats.org/officeDocument/2006/relationships/image" Target="../media/image37.sv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13" Type="http://schemas.microsoft.com/office/2007/relationships/diagramDrawing" Target="../diagrams/drawing3.xml"/><Relationship Id="rId3" Type="http://schemas.openxmlformats.org/officeDocument/2006/relationships/image" Target="../media/image38.png"/><Relationship Id="rId7" Type="http://schemas.openxmlformats.org/officeDocument/2006/relationships/image" Target="../media/image14.png"/><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diagramQuickStyle" Target="../diagrams/quickStyle3.xml"/><Relationship Id="rId5" Type="http://schemas.openxmlformats.org/officeDocument/2006/relationships/image" Target="../media/image12.png"/><Relationship Id="rId10" Type="http://schemas.openxmlformats.org/officeDocument/2006/relationships/diagramLayout" Target="../diagrams/layout3.xml"/><Relationship Id="rId4" Type="http://schemas.openxmlformats.org/officeDocument/2006/relationships/image" Target="../media/image39.svg"/><Relationship Id="rId9"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6.png"/><Relationship Id="rId7" Type="http://schemas.openxmlformats.org/officeDocument/2006/relationships/image" Target="../media/image12.png"/><Relationship Id="rId12"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15.svg"/><Relationship Id="rId4" Type="http://schemas.openxmlformats.org/officeDocument/2006/relationships/image" Target="../media/image37.sv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8.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39.sv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6.png"/><Relationship Id="rId7" Type="http://schemas.openxmlformats.org/officeDocument/2006/relationships/image" Target="../media/image12.png"/><Relationship Id="rId12" Type="http://schemas.openxmlformats.org/officeDocument/2006/relationships/image" Target="../media/image7.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6.png"/><Relationship Id="rId5" Type="http://schemas.openxmlformats.org/officeDocument/2006/relationships/image" Target="../media/image38.png"/><Relationship Id="rId10" Type="http://schemas.openxmlformats.org/officeDocument/2006/relationships/image" Target="../media/image15.svg"/><Relationship Id="rId4" Type="http://schemas.openxmlformats.org/officeDocument/2006/relationships/image" Target="../media/image37.sv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63.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image" Target="../media/image15.svg"/><Relationship Id="rId2" Type="http://schemas.openxmlformats.org/officeDocument/2006/relationships/image" Target="../media/image33.jpeg"/><Relationship Id="rId16" Type="http://schemas.openxmlformats.org/officeDocument/2006/relationships/image" Target="../media/image66.svg"/><Relationship Id="rId1" Type="http://schemas.openxmlformats.org/officeDocument/2006/relationships/slideLayout" Target="../slideLayouts/slideLayout7.xml"/><Relationship Id="rId6" Type="http://schemas.openxmlformats.org/officeDocument/2006/relationships/image" Target="../media/image62.svg"/><Relationship Id="rId11" Type="http://schemas.openxmlformats.org/officeDocument/2006/relationships/image" Target="../media/image14.png"/><Relationship Id="rId5" Type="http://schemas.openxmlformats.org/officeDocument/2006/relationships/image" Target="../media/image61.png"/><Relationship Id="rId15" Type="http://schemas.openxmlformats.org/officeDocument/2006/relationships/image" Target="../media/image65.png"/><Relationship Id="rId10" Type="http://schemas.openxmlformats.org/officeDocument/2006/relationships/image" Target="../media/image13.svg"/><Relationship Id="rId4" Type="http://schemas.openxmlformats.org/officeDocument/2006/relationships/image" Target="../media/image37.svg"/><Relationship Id="rId9" Type="http://schemas.openxmlformats.org/officeDocument/2006/relationships/image" Target="../media/image12.png"/><Relationship Id="rId14" Type="http://schemas.openxmlformats.org/officeDocument/2006/relationships/image" Target="../media/image64.sv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2.jpeg"/><Relationship Id="rId3" Type="http://schemas.openxmlformats.org/officeDocument/2006/relationships/image" Target="../media/image24.png"/><Relationship Id="rId7" Type="http://schemas.openxmlformats.org/officeDocument/2006/relationships/image" Target="../media/image12.png"/><Relationship Id="rId12"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7.sv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15.sv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14.png"/><Relationship Id="rId5" Type="http://schemas.openxmlformats.org/officeDocument/2006/relationships/image" Target="../media/image36.png"/><Relationship Id="rId10" Type="http://schemas.openxmlformats.org/officeDocument/2006/relationships/image" Target="../media/image13.svg"/><Relationship Id="rId4" Type="http://schemas.openxmlformats.org/officeDocument/2006/relationships/image" Target="../media/image35.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diagramLayout" Target="../diagrams/layout1.xml"/><Relationship Id="rId3" Type="http://schemas.openxmlformats.org/officeDocument/2006/relationships/image" Target="../media/image40.png"/><Relationship Id="rId7" Type="http://schemas.openxmlformats.org/officeDocument/2006/relationships/image" Target="../media/image15.svg"/><Relationship Id="rId12" Type="http://schemas.openxmlformats.org/officeDocument/2006/relationships/diagramData" Target="../diagrams/data1.xml"/><Relationship Id="rId2" Type="http://schemas.openxmlformats.org/officeDocument/2006/relationships/image" Target="../media/image1.jpeg"/><Relationship Id="rId16" Type="http://schemas.microsoft.com/office/2007/relationships/diagramDrawing" Target="../diagrams/drawing1.xml"/><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svg"/><Relationship Id="rId5" Type="http://schemas.openxmlformats.org/officeDocument/2006/relationships/image" Target="../media/image41.png"/><Relationship Id="rId15" Type="http://schemas.openxmlformats.org/officeDocument/2006/relationships/diagramColors" Target="../diagrams/colors1.xml"/><Relationship Id="rId10" Type="http://schemas.openxmlformats.org/officeDocument/2006/relationships/image" Target="../media/image45.png"/><Relationship Id="rId4" Type="http://schemas.openxmlformats.org/officeDocument/2006/relationships/image" Target="../media/image13.svg"/><Relationship Id="rId9" Type="http://schemas.openxmlformats.org/officeDocument/2006/relationships/image" Target="../media/image44.png"/><Relationship Id="rId1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3.sv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42.png"/><Relationship Id="rId10" Type="http://schemas.openxmlformats.org/officeDocument/2006/relationships/image" Target="../media/image46.svg"/><Relationship Id="rId4" Type="http://schemas.openxmlformats.org/officeDocument/2006/relationships/image" Target="../media/image41.pn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15.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6.sv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13.sv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7.svg"/><Relationship Id="rId7" Type="http://schemas.openxmlformats.org/officeDocument/2006/relationships/image" Target="../media/image42.png"/><Relationship Id="rId12" Type="http://schemas.openxmlformats.org/officeDocument/2006/relationships/image" Target="../media/image4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5.png"/><Relationship Id="rId5" Type="http://schemas.openxmlformats.org/officeDocument/2006/relationships/image" Target="../media/image13.svg"/><Relationship Id="rId10" Type="http://schemas.openxmlformats.org/officeDocument/2006/relationships/image" Target="../media/image44.png"/><Relationship Id="rId4" Type="http://schemas.openxmlformats.org/officeDocument/2006/relationships/image" Target="../media/image40.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47.jpeg"/><Relationship Id="rId13" Type="http://schemas.microsoft.com/office/2007/relationships/diagramDrawing" Target="../diagrams/drawing2.xml"/><Relationship Id="rId3" Type="http://schemas.openxmlformats.org/officeDocument/2006/relationships/image" Target="../media/image39.svg"/><Relationship Id="rId7" Type="http://schemas.openxmlformats.org/officeDocument/2006/relationships/image" Target="../media/image15.svg"/><Relationship Id="rId12" Type="http://schemas.openxmlformats.org/officeDocument/2006/relationships/diagramColors" Target="../diagrams/colors2.xml"/><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diagramQuickStyle" Target="../diagrams/quickStyle2.xml"/><Relationship Id="rId5" Type="http://schemas.openxmlformats.org/officeDocument/2006/relationships/image" Target="../media/image13.svg"/><Relationship Id="rId10" Type="http://schemas.openxmlformats.org/officeDocument/2006/relationships/diagramLayout" Target="../diagrams/layout2.xml"/><Relationship Id="rId4" Type="http://schemas.openxmlformats.org/officeDocument/2006/relationships/image" Target="../media/image12.png"/><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740977">
            <a:off x="12501847" y="6440241"/>
            <a:ext cx="7529839" cy="665449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61029"/>
          <a:stretch>
            <a:fillRect/>
          </a:stretch>
        </p:blipFill>
        <p:spPr>
          <a:xfrm>
            <a:off x="2609149" y="2563982"/>
            <a:ext cx="13069702" cy="5159036"/>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31959" y="6819439"/>
            <a:ext cx="5367443" cy="6294443"/>
          </a:xfrm>
          <a:prstGeom prst="rect">
            <a:avLst/>
          </a:prstGeom>
        </p:spPr>
      </p:pic>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3076952" y="-3608218"/>
            <a:ext cx="3916541" cy="6172200"/>
          </a:xfrm>
          <a:prstGeom prst="rect">
            <a:avLst/>
          </a:prstGeom>
        </p:spPr>
      </p:pic>
      <p:sp>
        <p:nvSpPr>
          <p:cNvPr id="8" name="TextBox 8"/>
          <p:cNvSpPr txBox="1"/>
          <p:nvPr/>
        </p:nvSpPr>
        <p:spPr>
          <a:xfrm>
            <a:off x="3916150" y="3642393"/>
            <a:ext cx="10455699" cy="3323987"/>
          </a:xfrm>
          <a:prstGeom prst="rect">
            <a:avLst/>
          </a:prstGeom>
        </p:spPr>
        <p:txBody>
          <a:bodyPr wrap="square" lIns="0" tIns="0" rIns="0" bIns="0" rtlCol="0" anchor="t">
            <a:spAutoFit/>
          </a:bodyPr>
          <a:lstStyle/>
          <a:p>
            <a:pPr algn="ctr"/>
            <a:r>
              <a:rPr lang="en-US" sz="7200" b="1" dirty="0">
                <a:solidFill>
                  <a:srgbClr val="2E2C7F"/>
                </a:solidFill>
                <a:latin typeface="Arial" panose="020B0604020202020204" pitchFamily="34" charset="0"/>
                <a:cs typeface="Arial" panose="020B0604020202020204" pitchFamily="34" charset="0"/>
              </a:rPr>
              <a:t>CHÀO MỪNG CÁC EM ĐẾN VỚI BÀI HỌC NGÀY HÔM NAY!</a:t>
            </a:r>
          </a:p>
        </p:txBody>
      </p:sp>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624468">
            <a:off x="47822" y="-3210610"/>
            <a:ext cx="3820738" cy="6198838"/>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955662" y="8775558"/>
            <a:ext cx="502856" cy="482742"/>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727828" y="1637582"/>
            <a:ext cx="502856" cy="482742"/>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224851" y="8303192"/>
            <a:ext cx="502856" cy="482742"/>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610141" y="3159651"/>
            <a:ext cx="502856" cy="482742"/>
          </a:xfrm>
          <a:prstGeom prst="rect">
            <a:avLst/>
          </a:prstGeom>
        </p:spPr>
      </p:pic>
      <p:pic>
        <p:nvPicPr>
          <p:cNvPr id="17" name="Picture 17"/>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124698">
            <a:off x="14226595" y="5247256"/>
            <a:ext cx="3027443" cy="640212"/>
          </a:xfrm>
          <a:prstGeom prst="rect">
            <a:avLst/>
          </a:prstGeom>
        </p:spPr>
      </p:pic>
      <p:pic>
        <p:nvPicPr>
          <p:cNvPr id="18" name="Picture 11">
            <a:extLst>
              <a:ext uri="{FF2B5EF4-FFF2-40B4-BE49-F238E27FC236}">
                <a16:creationId xmlns:a16="http://schemas.microsoft.com/office/drawing/2014/main" id="{A9EA9EAD-2D92-4CA5-8D1C-B38B253C6B9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9236892" y="7179429"/>
            <a:ext cx="2444708" cy="2561699"/>
          </a:xfrm>
          <a:prstGeom prst="rect">
            <a:avLst/>
          </a:prstGeom>
        </p:spPr>
      </p:pic>
      <p:pic>
        <p:nvPicPr>
          <p:cNvPr id="19" name="Picture 20">
            <a:extLst>
              <a:ext uri="{FF2B5EF4-FFF2-40B4-BE49-F238E27FC236}">
                <a16:creationId xmlns:a16="http://schemas.microsoft.com/office/drawing/2014/main" id="{5BEE8780-86F7-4B5A-8D24-3D98944B09D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359845" y="3191521"/>
            <a:ext cx="3123752" cy="3061277"/>
          </a:xfrm>
          <a:prstGeom prst="rect">
            <a:avLst/>
          </a:prstGeom>
        </p:spPr>
      </p:pic>
      <p:pic>
        <p:nvPicPr>
          <p:cNvPr id="20" name="Picture 5">
            <a:extLst>
              <a:ext uri="{FF2B5EF4-FFF2-40B4-BE49-F238E27FC236}">
                <a16:creationId xmlns:a16="http://schemas.microsoft.com/office/drawing/2014/main" id="{25E4D682-E26D-46FE-9C6A-D61316B1CC32}"/>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7461160" y="1331384"/>
            <a:ext cx="1956737" cy="1942506"/>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4406482" y="-1973163"/>
            <a:ext cx="8085315" cy="1447800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78167" y="2299381"/>
            <a:ext cx="502856" cy="48274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99762" y="7982008"/>
            <a:ext cx="502856" cy="482742"/>
          </a:xfrm>
          <a:prstGeom prst="rect">
            <a:avLst/>
          </a:prstGeom>
        </p:spPr>
      </p:pic>
      <p:pic>
        <p:nvPicPr>
          <p:cNvPr id="1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02728" y="6667500"/>
            <a:ext cx="3118935" cy="3657600"/>
          </a:xfrm>
          <a:prstGeom prst="rect">
            <a:avLst/>
          </a:prstGeom>
        </p:spPr>
      </p:pic>
      <p:sp>
        <p:nvSpPr>
          <p:cNvPr id="11" name="TextBox 10">
            <a:extLst>
              <a:ext uri="{FF2B5EF4-FFF2-40B4-BE49-F238E27FC236}">
                <a16:creationId xmlns:a16="http://schemas.microsoft.com/office/drawing/2014/main" id="{66700A8E-09D2-4205-B789-9936E2596EFC}"/>
              </a:ext>
            </a:extLst>
          </p:cNvPr>
          <p:cNvSpPr txBox="1"/>
          <p:nvPr/>
        </p:nvSpPr>
        <p:spPr>
          <a:xfrm>
            <a:off x="1952106" y="1990479"/>
            <a:ext cx="9258300" cy="1306191"/>
          </a:xfrm>
          <a:prstGeom prst="rect">
            <a:avLst/>
          </a:prstGeom>
          <a:noFill/>
        </p:spPr>
        <p:txBody>
          <a:bodyPr wrap="square">
            <a:spAutoFit/>
          </a:bodyPr>
          <a:lstStyle/>
          <a:p>
            <a:pPr algn="just">
              <a:lnSpc>
                <a:spcPct val="130000"/>
              </a:lnSpc>
            </a:pP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Câu</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 -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Hà</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nắng</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gớm</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Hai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nói</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lời</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chính</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mình</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Box 12">
            <a:extLst>
              <a:ext uri="{FF2B5EF4-FFF2-40B4-BE49-F238E27FC236}">
                <a16:creationId xmlns:a16="http://schemas.microsoft.com/office/drawing/2014/main" id="{104B2123-8816-4593-8312-1FFD0434A11B}"/>
              </a:ext>
            </a:extLst>
          </p:cNvPr>
          <p:cNvSpPr txBox="1"/>
          <p:nvPr/>
        </p:nvSpPr>
        <p:spPr>
          <a:xfrm>
            <a:off x="1674110" y="3535990"/>
            <a:ext cx="9258300" cy="1306191"/>
          </a:xfrm>
          <a:prstGeom prst="rect">
            <a:avLst/>
          </a:prstGeom>
          <a:noFill/>
        </p:spPr>
        <p:txBody>
          <a:bodyPr wrap="square">
            <a:spAutoFit/>
          </a:bodyPr>
          <a:lstStyle/>
          <a:p>
            <a:pPr algn="just">
              <a:lnSpc>
                <a:spcPct val="130000"/>
              </a:lnSpc>
              <a:tabLst>
                <a:tab pos="1143000" algn="ctr"/>
                <a:tab pos="4826000" algn="ctr"/>
              </a:tabLst>
            </a:pP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vi-VN"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Câu: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Chúng</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bay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ăn</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miếng</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cơm</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thế</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này</a:t>
            </a:r>
            <a:r>
              <a:rPr lang="fr-FR"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sz="3200" dirty="0">
                <a:solidFill>
                  <a:srgbClr val="00206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nói</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ai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đó</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tưởng</a:t>
            </a:r>
            <a:r>
              <a:rPr lang="fr-FR"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tượng</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AE3ADF1B-597D-4A01-ABEE-2837C15F40B4}"/>
              </a:ext>
            </a:extLst>
          </p:cNvPr>
          <p:cNvSpPr txBox="1"/>
          <p:nvPr/>
        </p:nvSpPr>
        <p:spPr>
          <a:xfrm>
            <a:off x="1712995" y="5266049"/>
            <a:ext cx="13468028" cy="2554545"/>
          </a:xfrm>
          <a:prstGeom prst="rect">
            <a:avLst/>
          </a:prstGeom>
          <a:noFill/>
        </p:spPr>
        <p:txBody>
          <a:bodyPr wrap="square">
            <a:spAutoFit/>
          </a:bodyPr>
          <a:lstStyle/>
          <a:p>
            <a:pPr algn="just"/>
            <a:r>
              <a:rPr lang="en-US" altLang="en-US" sz="24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vi-VN" altLang="en-US" sz="24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Đây</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không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phải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là</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câu</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đối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thoại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vì</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không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hướng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tới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một</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người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tiếp</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chuyện</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cụ</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thể</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nào</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cả</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cũng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không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liên</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quan</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đến</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chủ</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đề</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mà</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2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người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đàn</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bà</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đang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trao</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đổi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Sau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câu</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nói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ông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lão</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chẳng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có</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ai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đáp</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lại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Đây</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chỉ</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là</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một</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câu</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nói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bâng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quơ</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đánh</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trống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lảng</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để</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tìm</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cách</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thoái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sym typeface="Wingdings" panose="05000000000000000000" pitchFamily="2" charset="2"/>
              </a:rPr>
              <a:t>lui</a:t>
            </a:r>
            <a:r>
              <a:rPr lang="en-US" altLang="en-US" sz="32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endParaRPr lang="en-US" sz="3200" b="1" dirty="0">
              <a:solidFill>
                <a:srgbClr val="002060"/>
              </a:solidFill>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664A71E5-B718-4C24-A031-7260DEDBD579}"/>
              </a:ext>
            </a:extLst>
          </p:cNvPr>
          <p:cNvSpPr/>
          <p:nvPr/>
        </p:nvSpPr>
        <p:spPr>
          <a:xfrm>
            <a:off x="1712995" y="5444820"/>
            <a:ext cx="573005" cy="30828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9">
            <a:extLst>
              <a:ext uri="{FF2B5EF4-FFF2-40B4-BE49-F238E27FC236}">
                <a16:creationId xmlns:a16="http://schemas.microsoft.com/office/drawing/2014/main" id="{9C863234-E28E-4A92-8DEE-3B092801DAEA}"/>
              </a:ext>
            </a:extLst>
          </p:cNvPr>
          <p:cNvSpPr txBox="1">
            <a:spLocks noChangeArrowheads="1"/>
          </p:cNvSpPr>
          <p:nvPr/>
        </p:nvSpPr>
        <p:spPr bwMode="auto">
          <a:xfrm>
            <a:off x="892502" y="246459"/>
            <a:ext cx="157834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en-US" sz="4000" b="1" dirty="0">
                <a:solidFill>
                  <a:srgbClr val="FF0000"/>
                </a:solidFill>
              </a:rPr>
              <a:t>I. Tìm hiểu yếu tố đối thoại độc thoại và độc thoại nội tâm trong văn bản tự sự</a:t>
            </a:r>
            <a:endParaRPr lang="en-US" altLang="en-US" sz="4000" b="1" dirty="0">
              <a:solidFill>
                <a:srgbClr val="FF0000"/>
              </a:solidFill>
            </a:endParaRPr>
          </a:p>
        </p:txBody>
      </p:sp>
    </p:spTree>
    <p:extLst>
      <p:ext uri="{BB962C8B-B14F-4D97-AF65-F5344CB8AC3E}">
        <p14:creationId xmlns:p14="http://schemas.microsoft.com/office/powerpoint/2010/main" val="83468552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770" decel="100000"/>
                                        <p:tgtEl>
                                          <p:spTgt spid="17"/>
                                        </p:tgtEl>
                                      </p:cBhvr>
                                    </p:animEffect>
                                    <p:animScale>
                                      <p:cBhvr>
                                        <p:cTn id="34" dur="770" decel="100000"/>
                                        <p:tgtEl>
                                          <p:spTgt spid="17"/>
                                        </p:tgtEl>
                                      </p:cBhvr>
                                      <p:from x="10000" y="10000"/>
                                      <p:to x="200000" y="450000"/>
                                    </p:animScale>
                                    <p:animScale>
                                      <p:cBhvr>
                                        <p:cTn id="35" dur="1230" accel="100000" fill="hold">
                                          <p:stCondLst>
                                            <p:cond delay="770"/>
                                          </p:stCondLst>
                                        </p:cTn>
                                        <p:tgtEl>
                                          <p:spTgt spid="17"/>
                                        </p:tgtEl>
                                      </p:cBhvr>
                                      <p:from x="200000" y="450000"/>
                                      <p:to x="100000" y="100000"/>
                                    </p:animScale>
                                    <p:set>
                                      <p:cBhvr>
                                        <p:cTn id="36" dur="770" fill="hold"/>
                                        <p:tgtEl>
                                          <p:spTgt spid="17"/>
                                        </p:tgtEl>
                                        <p:attrNameLst>
                                          <p:attrName>ppt_x</p:attrName>
                                        </p:attrNameLst>
                                      </p:cBhvr>
                                      <p:to>
                                        <p:strVal val="(0.5)"/>
                                      </p:to>
                                    </p:set>
                                    <p:anim from="(0.5)" to="(#ppt_x)" calcmode="lin" valueType="num">
                                      <p:cBhvr>
                                        <p:cTn id="37" dur="1230" accel="100000" fill="hold">
                                          <p:stCondLst>
                                            <p:cond delay="770"/>
                                          </p:stCondLst>
                                        </p:cTn>
                                        <p:tgtEl>
                                          <p:spTgt spid="17"/>
                                        </p:tgtEl>
                                        <p:attrNameLst>
                                          <p:attrName>ppt_x</p:attrName>
                                        </p:attrNameLst>
                                      </p:cBhvr>
                                    </p:anim>
                                    <p:set>
                                      <p:cBhvr>
                                        <p:cTn id="38" dur="770" fill="hold"/>
                                        <p:tgtEl>
                                          <p:spTgt spid="17"/>
                                        </p:tgtEl>
                                        <p:attrNameLst>
                                          <p:attrName>ppt_y</p:attrName>
                                        </p:attrNameLst>
                                      </p:cBhvr>
                                      <p:to>
                                        <p:strVal val="(#ppt_y+0.4)"/>
                                      </p:to>
                                    </p:set>
                                    <p:anim from="(#ppt_y+0.4)" to="(#ppt_y)" calcmode="lin" valueType="num">
                                      <p:cBhvr>
                                        <p:cTn id="39" dur="1230" accel="100000" fill="hold">
                                          <p:stCondLst>
                                            <p:cond delay="770"/>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4921634" y="-1096131"/>
            <a:ext cx="8085315" cy="1447800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78167" y="2299381"/>
            <a:ext cx="502856" cy="48274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99762" y="7982008"/>
            <a:ext cx="502856" cy="482742"/>
          </a:xfrm>
          <a:prstGeom prst="rect">
            <a:avLst/>
          </a:prstGeom>
        </p:spPr>
      </p:pic>
      <p:pic>
        <p:nvPicPr>
          <p:cNvPr id="1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181023" y="6407505"/>
            <a:ext cx="3340640" cy="3917595"/>
          </a:xfrm>
          <a:prstGeom prst="rect">
            <a:avLst/>
          </a:prstGeom>
        </p:spPr>
      </p:pic>
      <p:sp>
        <p:nvSpPr>
          <p:cNvPr id="9" name="Text Box 9">
            <a:extLst>
              <a:ext uri="{FF2B5EF4-FFF2-40B4-BE49-F238E27FC236}">
                <a16:creationId xmlns:a16="http://schemas.microsoft.com/office/drawing/2014/main" id="{3395A908-F6CB-4699-86C4-0DF28CDFB192}"/>
              </a:ext>
            </a:extLst>
          </p:cNvPr>
          <p:cNvSpPr txBox="1">
            <a:spLocks noChangeArrowheads="1"/>
          </p:cNvSpPr>
          <p:nvPr/>
        </p:nvSpPr>
        <p:spPr bwMode="auto">
          <a:xfrm>
            <a:off x="656240" y="487857"/>
            <a:ext cx="157834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en-US" sz="4000" b="1" dirty="0">
                <a:solidFill>
                  <a:srgbClr val="FF0000"/>
                </a:solidFill>
              </a:rPr>
              <a:t>I. Tìm hiểu yếu tố đối thoại độc thoại và độc thoại nội tâm trong văn bản tự sự</a:t>
            </a:r>
            <a:endParaRPr lang="en-US" altLang="en-US" sz="4000" b="1" dirty="0">
              <a:solidFill>
                <a:srgbClr val="FF0000"/>
              </a:solidFill>
            </a:endParaRPr>
          </a:p>
        </p:txBody>
      </p:sp>
      <p:sp>
        <p:nvSpPr>
          <p:cNvPr id="10" name="Speech Bubble: Oval 9">
            <a:extLst>
              <a:ext uri="{FF2B5EF4-FFF2-40B4-BE49-F238E27FC236}">
                <a16:creationId xmlns:a16="http://schemas.microsoft.com/office/drawing/2014/main" id="{4B2DB019-630E-4D89-9060-28B9298B7C98}"/>
              </a:ext>
            </a:extLst>
          </p:cNvPr>
          <p:cNvSpPr/>
          <p:nvPr/>
        </p:nvSpPr>
        <p:spPr>
          <a:xfrm>
            <a:off x="10820400" y="1378832"/>
            <a:ext cx="7267213" cy="2826540"/>
          </a:xfrm>
          <a:prstGeom prst="wedgeEllipseCallout">
            <a:avLst>
              <a:gd name="adj1" fmla="val 33197"/>
              <a:gd name="adj2" fmla="val 112836"/>
            </a:avLst>
          </a:prstGeom>
          <a:solidFill>
            <a:srgbClr val="66C1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200" dirty="0">
                <a:solidFill>
                  <a:srgbClr val="002060"/>
                </a:solidFill>
                <a:latin typeface="Arial" panose="020B0604020202020204" pitchFamily="34" charset="0"/>
                <a:cs typeface="Arial" panose="020B0604020202020204" pitchFamily="34" charset="0"/>
              </a:rPr>
              <a:t>Nhận xét về đặc điểm, cách trình bày lời nói của ông Hai?</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Cách</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diễn</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đạt</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như</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trên</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có</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tác</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dụng</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như</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thế</a:t>
            </a: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nào</a:t>
            </a:r>
            <a:r>
              <a:rPr lang="en-US" altLang="en-US" sz="3200" dirty="0">
                <a:solidFill>
                  <a:srgbClr val="002060"/>
                </a:solidFill>
                <a:latin typeface="Arial" panose="020B0604020202020204" pitchFamily="34" charset="0"/>
                <a:cs typeface="Arial" panose="020B0604020202020204" pitchFamily="34" charset="0"/>
              </a:rPr>
              <a:t>? </a:t>
            </a:r>
          </a:p>
        </p:txBody>
      </p:sp>
      <p:sp>
        <p:nvSpPr>
          <p:cNvPr id="11" name="Rectangle 14">
            <a:extLst>
              <a:ext uri="{FF2B5EF4-FFF2-40B4-BE49-F238E27FC236}">
                <a16:creationId xmlns:a16="http://schemas.microsoft.com/office/drawing/2014/main" id="{DE4F0EE0-6649-4C6B-B59C-C5BB75323E34}"/>
              </a:ext>
            </a:extLst>
          </p:cNvPr>
          <p:cNvSpPr>
            <a:spLocks noChangeArrowheads="1"/>
          </p:cNvSpPr>
          <p:nvPr/>
        </p:nvSpPr>
        <p:spPr bwMode="auto">
          <a:xfrm>
            <a:off x="2455068" y="3560375"/>
            <a:ext cx="7543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Có</a:t>
            </a:r>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gạch</a:t>
            </a:r>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đầu</a:t>
            </a:r>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dòng</a:t>
            </a:r>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trước</a:t>
            </a:r>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lời</a:t>
            </a:r>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nói</a:t>
            </a:r>
            <a:r>
              <a:rPr lang="en-US" altLang="en-US" sz="3600" dirty="0">
                <a:solidFill>
                  <a:srgbClr val="002060"/>
                </a:solidFill>
                <a:cs typeface="Arial" panose="020B0604020202020204" pitchFamily="34" charset="0"/>
              </a:rPr>
              <a:t>.</a:t>
            </a:r>
          </a:p>
          <a:p>
            <a:pPr eaLnBrk="1" hangingPunct="1"/>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Nói</a:t>
            </a:r>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thành</a:t>
            </a:r>
            <a:r>
              <a:rPr lang="en-US" altLang="en-US" sz="3600" dirty="0">
                <a:solidFill>
                  <a:srgbClr val="002060"/>
                </a:solidFill>
                <a:cs typeface="Arial" panose="020B0604020202020204" pitchFamily="34" charset="0"/>
              </a:rPr>
              <a:t> </a:t>
            </a:r>
            <a:r>
              <a:rPr lang="en-US" altLang="en-US" sz="3600" dirty="0" err="1">
                <a:solidFill>
                  <a:srgbClr val="002060"/>
                </a:solidFill>
                <a:cs typeface="Arial" panose="020B0604020202020204" pitchFamily="34" charset="0"/>
              </a:rPr>
              <a:t>lời</a:t>
            </a:r>
            <a:endParaRPr lang="en-US" altLang="en-US" sz="3600" dirty="0">
              <a:solidFill>
                <a:srgbClr val="002060"/>
              </a:solidFill>
              <a:cs typeface="Arial" panose="020B0604020202020204" pitchFamily="34" charset="0"/>
            </a:endParaRPr>
          </a:p>
        </p:txBody>
      </p:sp>
      <p:sp>
        <p:nvSpPr>
          <p:cNvPr id="14" name="TextBox 13">
            <a:extLst>
              <a:ext uri="{FF2B5EF4-FFF2-40B4-BE49-F238E27FC236}">
                <a16:creationId xmlns:a16="http://schemas.microsoft.com/office/drawing/2014/main" id="{BB7A4BF9-5D4A-4E9B-BFFE-C908B3B3B5B6}"/>
              </a:ext>
            </a:extLst>
          </p:cNvPr>
          <p:cNvSpPr txBox="1"/>
          <p:nvPr/>
        </p:nvSpPr>
        <p:spPr>
          <a:xfrm>
            <a:off x="2336850" y="4823592"/>
            <a:ext cx="11455350" cy="1754326"/>
          </a:xfrm>
          <a:prstGeom prst="rect">
            <a:avLst/>
          </a:prstGeom>
          <a:noFill/>
        </p:spPr>
        <p:txBody>
          <a:bodyPr wrap="square">
            <a:spAutoFit/>
          </a:bodyPr>
          <a:lstStyle/>
          <a:p>
            <a:pPr algn="just"/>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Tác</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dụng</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khắc</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họa</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sâu</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sắc</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tâm</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trạng</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đau</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đớn</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tủi</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hổ</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lòng</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căm</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giận</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sâu</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sắc</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của</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ông</a:t>
            </a:r>
            <a:r>
              <a:rPr lang="en-US" altLang="en-US" sz="3600" dirty="0">
                <a:solidFill>
                  <a:srgbClr val="002060"/>
                </a:solidFill>
                <a:latin typeface="Arial" panose="020B0604020202020204" pitchFamily="34" charset="0"/>
                <a:cs typeface="Arial" panose="020B0604020202020204" pitchFamily="34" charset="0"/>
              </a:rPr>
              <a:t> Hai </a:t>
            </a:r>
            <a:r>
              <a:rPr lang="en-US" altLang="en-US" sz="3600" dirty="0" err="1">
                <a:solidFill>
                  <a:srgbClr val="002060"/>
                </a:solidFill>
                <a:latin typeface="Arial" panose="020B0604020202020204" pitchFamily="34" charset="0"/>
                <a:cs typeface="Arial" panose="020B0604020202020204" pitchFamily="34" charset="0"/>
              </a:rPr>
              <a:t>đối</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với</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những</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kẻ</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đang</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tâm</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theo</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giặc</a:t>
            </a:r>
            <a:r>
              <a:rPr lang="en-US" altLang="en-US" sz="3600" dirty="0">
                <a:solidFill>
                  <a:srgbClr val="002060"/>
                </a:solidFill>
                <a:latin typeface="Arial" panose="020B0604020202020204" pitchFamily="34" charset="0"/>
                <a:cs typeface="Arial" panose="020B0604020202020204" pitchFamily="34" charset="0"/>
              </a:rPr>
              <a:t>.     </a:t>
            </a:r>
            <a:endParaRPr lang="en-US" sz="3600" dirty="0">
              <a:solidFill>
                <a:srgbClr val="00206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04BEC06-C1A8-485F-BF18-48E5A75D489B}"/>
              </a:ext>
            </a:extLst>
          </p:cNvPr>
          <p:cNvSpPr txBox="1"/>
          <p:nvPr/>
        </p:nvSpPr>
        <p:spPr>
          <a:xfrm>
            <a:off x="2455068" y="7018353"/>
            <a:ext cx="9258300" cy="707886"/>
          </a:xfrm>
          <a:prstGeom prst="rect">
            <a:avLst/>
          </a:prstGeom>
          <a:noFill/>
        </p:spPr>
        <p:txBody>
          <a:bodyPr wrap="square">
            <a:spAutoFit/>
          </a:bodyPr>
          <a:lstStyle/>
          <a:p>
            <a:pPr eaLnBrk="1" hangingPunct="1">
              <a:spcBef>
                <a:spcPct val="20000"/>
              </a:spcBef>
            </a:pPr>
            <a:r>
              <a:rPr lang="en-US" altLang="en-US" sz="4000" b="1" dirty="0">
                <a:solidFill>
                  <a:srgbClr val="FF0000"/>
                </a:solidFill>
                <a:latin typeface="Arial" panose="020B0604020202020204" pitchFamily="34" charset="0"/>
                <a:cs typeface="Arial" panose="020B0604020202020204" pitchFamily="34" charset="0"/>
                <a:sym typeface="Wingdings" panose="05000000000000000000" pitchFamily="2" charset="2"/>
              </a:rPr>
              <a:t></a:t>
            </a:r>
            <a:r>
              <a:rPr lang="vi-VN" altLang="en-US" sz="40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sz="4000" b="1" dirty="0" err="1">
                <a:solidFill>
                  <a:srgbClr val="FF0000"/>
                </a:solidFill>
                <a:latin typeface="Arial" panose="020B0604020202020204" pitchFamily="34" charset="0"/>
                <a:cs typeface="Arial" panose="020B0604020202020204" pitchFamily="34" charset="0"/>
                <a:sym typeface="Wingdings" panose="05000000000000000000" pitchFamily="2" charset="2"/>
              </a:rPr>
              <a:t>Độc</a:t>
            </a:r>
            <a:r>
              <a:rPr lang="en-US" altLang="en-US" sz="40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sz="4000" b="1" dirty="0" err="1">
                <a:solidFill>
                  <a:srgbClr val="FF0000"/>
                </a:solidFill>
                <a:latin typeface="Arial" panose="020B0604020202020204" pitchFamily="34" charset="0"/>
                <a:cs typeface="Arial" panose="020B0604020202020204" pitchFamily="34" charset="0"/>
                <a:sym typeface="Wingdings" panose="05000000000000000000" pitchFamily="2" charset="2"/>
              </a:rPr>
              <a:t>thoại</a:t>
            </a:r>
            <a:r>
              <a:rPr lang="en-US" altLang="en-US" sz="4000" b="1" dirty="0">
                <a:solidFill>
                  <a:srgbClr val="FF0000"/>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009A460E-C455-474F-95E4-9544D49C4993}"/>
              </a:ext>
            </a:extLst>
          </p:cNvPr>
          <p:cNvSpPr txBox="1"/>
          <p:nvPr/>
        </p:nvSpPr>
        <p:spPr>
          <a:xfrm>
            <a:off x="3886200" y="2299381"/>
            <a:ext cx="3429000" cy="707886"/>
          </a:xfrm>
          <a:prstGeom prst="rect">
            <a:avLst/>
          </a:prstGeom>
          <a:noFill/>
        </p:spPr>
        <p:txBody>
          <a:bodyPr wrap="square" rtlCol="0">
            <a:spAutoFit/>
          </a:bodyPr>
          <a:lstStyle/>
          <a:p>
            <a:r>
              <a:rPr lang="vi-VN" sz="4000" b="1" i="1" u="sng" dirty="0">
                <a:solidFill>
                  <a:srgbClr val="002060"/>
                </a:solidFill>
              </a:rPr>
              <a:t>Ví dụ b</a:t>
            </a:r>
            <a:endParaRPr lang="en-US" sz="4000" b="1" i="1" u="sng" dirty="0">
              <a:solidFill>
                <a:srgbClr val="002060"/>
              </a:solidFill>
            </a:endParaRPr>
          </a:p>
        </p:txBody>
      </p:sp>
    </p:spTree>
    <p:extLst>
      <p:ext uri="{BB962C8B-B14F-4D97-AF65-F5344CB8AC3E}">
        <p14:creationId xmlns:p14="http://schemas.microsoft.com/office/powerpoint/2010/main" val="408454499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10"/>
                                        </p:tgtEl>
                                        <p:attrNameLst>
                                          <p:attrName>ppt_x</p:attrName>
                                        </p:attrNameLst>
                                      </p:cBhvr>
                                      <p:tavLst>
                                        <p:tav tm="0">
                                          <p:val>
                                            <p:strVal val="ppt_x"/>
                                          </p:val>
                                        </p:tav>
                                        <p:tav tm="100000">
                                          <p:val>
                                            <p:strVal val="ppt_x"/>
                                          </p:val>
                                        </p:tav>
                                      </p:tavLst>
                                    </p:anim>
                                    <p:anim calcmode="lin" valueType="num">
                                      <p:cBhvr additive="base">
                                        <p:cTn id="32" dur="500"/>
                                        <p:tgtEl>
                                          <p:spTgt spid="10"/>
                                        </p:tgtEl>
                                        <p:attrNameLst>
                                          <p:attrName>ppt_y</p:attrName>
                                        </p:attrNameLst>
                                      </p:cBhvr>
                                      <p:tavLst>
                                        <p:tav tm="0">
                                          <p:val>
                                            <p:strVal val="ppt_y"/>
                                          </p:val>
                                        </p:tav>
                                        <p:tav tm="100000">
                                          <p:val>
                                            <p:strVal val="1+ppt_h/2"/>
                                          </p:val>
                                        </p:tav>
                                      </p:tavLst>
                                    </p:anim>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800" decel="100000"/>
                                        <p:tgtEl>
                                          <p:spTgt spid="11"/>
                                        </p:tgtEl>
                                      </p:cBhvr>
                                    </p:animEffect>
                                    <p:anim calcmode="lin" valueType="num">
                                      <p:cBhvr>
                                        <p:cTn id="39" dur="800" decel="100000" fill="hold"/>
                                        <p:tgtEl>
                                          <p:spTgt spid="11"/>
                                        </p:tgtEl>
                                        <p:attrNameLst>
                                          <p:attrName>style.rotation</p:attrName>
                                        </p:attrNameLst>
                                      </p:cBhvr>
                                      <p:tavLst>
                                        <p:tav tm="0">
                                          <p:val>
                                            <p:fltVal val="-90"/>
                                          </p:val>
                                        </p:tav>
                                        <p:tav tm="100000">
                                          <p:val>
                                            <p:fltVal val="0"/>
                                          </p:val>
                                        </p:tav>
                                      </p:tavLst>
                                    </p:anim>
                                    <p:anim calcmode="lin" valueType="num">
                                      <p:cBhvr>
                                        <p:cTn id="40" dur="800" decel="100000" fill="hold"/>
                                        <p:tgtEl>
                                          <p:spTgt spid="11"/>
                                        </p:tgtEl>
                                        <p:attrNameLst>
                                          <p:attrName>ppt_x</p:attrName>
                                        </p:attrNameLst>
                                      </p:cBhvr>
                                      <p:tavLst>
                                        <p:tav tm="0">
                                          <p:val>
                                            <p:strVal val="#ppt_x+0.4"/>
                                          </p:val>
                                        </p:tav>
                                        <p:tav tm="100000">
                                          <p:val>
                                            <p:strVal val="#ppt_x-0.05"/>
                                          </p:val>
                                        </p:tav>
                                      </p:tavLst>
                                    </p:anim>
                                    <p:anim calcmode="lin" valueType="num">
                                      <p:cBhvr>
                                        <p:cTn id="41" dur="800" decel="100000" fill="hold"/>
                                        <p:tgtEl>
                                          <p:spTgt spid="11"/>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Effect transition="in" filter="fade">
                                      <p:cBhvr>
                                        <p:cTn id="55" dur="1000"/>
                                        <p:tgtEl>
                                          <p:spTgt spid="16">
                                            <p:txEl>
                                              <p:pRg st="0" end="0"/>
                                            </p:txEl>
                                          </p:spTgt>
                                        </p:tgtEl>
                                      </p:cBhvr>
                                    </p:animEffect>
                                    <p:anim calcmode="lin" valueType="num">
                                      <p:cBhvr>
                                        <p:cTn id="5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1"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4696010" y="-1564024"/>
            <a:ext cx="8085315" cy="1447800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78167" y="2299381"/>
            <a:ext cx="502856" cy="48274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99762" y="7982008"/>
            <a:ext cx="502856" cy="482742"/>
          </a:xfrm>
          <a:prstGeom prst="rect">
            <a:avLst/>
          </a:prstGeom>
        </p:spPr>
      </p:pic>
      <p:pic>
        <p:nvPicPr>
          <p:cNvPr id="1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011400" y="6208586"/>
            <a:ext cx="3510263" cy="4116514"/>
          </a:xfrm>
          <a:prstGeom prst="rect">
            <a:avLst/>
          </a:prstGeom>
        </p:spPr>
      </p:pic>
      <p:sp>
        <p:nvSpPr>
          <p:cNvPr id="9" name="Text Box 9">
            <a:extLst>
              <a:ext uri="{FF2B5EF4-FFF2-40B4-BE49-F238E27FC236}">
                <a16:creationId xmlns:a16="http://schemas.microsoft.com/office/drawing/2014/main" id="{B97C4AD1-E4A4-4DC9-AECA-572D8789544A}"/>
              </a:ext>
            </a:extLst>
          </p:cNvPr>
          <p:cNvSpPr txBox="1">
            <a:spLocks noChangeArrowheads="1"/>
          </p:cNvSpPr>
          <p:nvPr/>
        </p:nvSpPr>
        <p:spPr bwMode="auto">
          <a:xfrm>
            <a:off x="838200" y="308879"/>
            <a:ext cx="157834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en-US" sz="4000" b="1" dirty="0">
                <a:solidFill>
                  <a:srgbClr val="FF0000"/>
                </a:solidFill>
              </a:rPr>
              <a:t>I. Tìm hiểu yếu tố đối thoại độc thoại và độc thoại nội tâm trong văn bản tự sự</a:t>
            </a:r>
            <a:endParaRPr lang="en-US" altLang="en-US" sz="4000" b="1" dirty="0">
              <a:solidFill>
                <a:srgbClr val="FF0000"/>
              </a:solidFill>
            </a:endParaRPr>
          </a:p>
        </p:txBody>
      </p:sp>
      <p:sp>
        <p:nvSpPr>
          <p:cNvPr id="11" name="TextBox 10">
            <a:extLst>
              <a:ext uri="{FF2B5EF4-FFF2-40B4-BE49-F238E27FC236}">
                <a16:creationId xmlns:a16="http://schemas.microsoft.com/office/drawing/2014/main" id="{C9A870ED-64E5-40CC-A016-AA91D4BED7B3}"/>
              </a:ext>
            </a:extLst>
          </p:cNvPr>
          <p:cNvSpPr txBox="1"/>
          <p:nvPr/>
        </p:nvSpPr>
        <p:spPr>
          <a:xfrm>
            <a:off x="2667000" y="2884541"/>
            <a:ext cx="12801600" cy="1754326"/>
          </a:xfrm>
          <a:prstGeom prst="rect">
            <a:avLst/>
          </a:prstGeom>
          <a:noFill/>
        </p:spPr>
        <p:txBody>
          <a:bodyPr wrap="square">
            <a:spAutoFit/>
          </a:bodyPr>
          <a:lstStyle/>
          <a:p>
            <a:r>
              <a:rPr lang="fr-FR" sz="3600"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câu</a:t>
            </a:r>
            <a:r>
              <a:rPr lang="fr-FR" sz="3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Chúng</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nó</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cũng</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là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trẻ</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con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làng</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Việt</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gian</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đấy</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ư ?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Chúng</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nó</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cũng</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bị</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rẻ</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rúng</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hắt</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hủi</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đấy</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ư ?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Khốn</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nạn</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fr-FR" sz="3600" b="1" i="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đầu</a:t>
            </a:r>
            <a:r>
              <a:rPr lang="fr-FR" sz="3600" b="1"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fr-FR" sz="36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endParaRPr lang="en-US" sz="3600" dirty="0">
              <a:solidFill>
                <a:srgbClr val="00206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1B6CA60-AFFA-43BF-BC6D-592CCF4C6453}"/>
              </a:ext>
            </a:extLst>
          </p:cNvPr>
          <p:cNvSpPr txBox="1"/>
          <p:nvPr/>
        </p:nvSpPr>
        <p:spPr>
          <a:xfrm>
            <a:off x="2667000" y="4824102"/>
            <a:ext cx="11811000" cy="2898294"/>
          </a:xfrm>
          <a:prstGeom prst="rect">
            <a:avLst/>
          </a:prstGeom>
          <a:noFill/>
        </p:spPr>
        <p:txBody>
          <a:bodyPr wrap="square">
            <a:spAutoFit/>
          </a:bodyPr>
          <a:lstStyle/>
          <a:p>
            <a:pPr algn="just">
              <a:lnSpc>
                <a:spcPct val="130000"/>
              </a:lnSpc>
            </a:pP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Hai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hỏi</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chính</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mình</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phát</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thành</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lời</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chỉ</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thầm</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nên</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không</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gạch</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đầu</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dòng</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sz="3600" dirty="0">
                <a:solidFill>
                  <a:srgbClr val="00206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fr-FR"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Độc</a:t>
            </a:r>
            <a:r>
              <a:rPr lang="fr-F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thoại</a:t>
            </a:r>
            <a:r>
              <a:rPr lang="fr-F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nội</a:t>
            </a:r>
            <a:r>
              <a:rPr lang="fr-F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tâm</a:t>
            </a:r>
            <a:r>
              <a:rPr lang="fr-F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33ED9D4F-6707-48D6-B791-39DE34726F4F}"/>
              </a:ext>
            </a:extLst>
          </p:cNvPr>
          <p:cNvSpPr txBox="1"/>
          <p:nvPr/>
        </p:nvSpPr>
        <p:spPr>
          <a:xfrm>
            <a:off x="3886200" y="1958082"/>
            <a:ext cx="3429000" cy="707886"/>
          </a:xfrm>
          <a:prstGeom prst="rect">
            <a:avLst/>
          </a:prstGeom>
          <a:noFill/>
        </p:spPr>
        <p:txBody>
          <a:bodyPr wrap="square" rtlCol="0">
            <a:spAutoFit/>
          </a:bodyPr>
          <a:lstStyle/>
          <a:p>
            <a:r>
              <a:rPr lang="vi-VN" sz="4000" b="1" i="1" u="sng" dirty="0">
                <a:solidFill>
                  <a:srgbClr val="002060"/>
                </a:solidFill>
              </a:rPr>
              <a:t>Ví dụ c</a:t>
            </a:r>
            <a:endParaRPr lang="en-US" sz="4000" b="1" i="1" u="sng" dirty="0">
              <a:solidFill>
                <a:srgbClr val="002060"/>
              </a:solidFill>
            </a:endParaRPr>
          </a:p>
        </p:txBody>
      </p:sp>
    </p:spTree>
    <p:extLst>
      <p:ext uri="{BB962C8B-B14F-4D97-AF65-F5344CB8AC3E}">
        <p14:creationId xmlns:p14="http://schemas.microsoft.com/office/powerpoint/2010/main" val="211108870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4425532" y="-1973163"/>
            <a:ext cx="8085315" cy="1447800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78167" y="2299381"/>
            <a:ext cx="502856" cy="48274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99762" y="7982008"/>
            <a:ext cx="502856" cy="482742"/>
          </a:xfrm>
          <a:prstGeom prst="rect">
            <a:avLst/>
          </a:prstGeom>
        </p:spPr>
      </p:pic>
      <p:pic>
        <p:nvPicPr>
          <p:cNvPr id="1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544800" y="6834109"/>
            <a:ext cx="2976863" cy="3490991"/>
          </a:xfrm>
          <a:prstGeom prst="rect">
            <a:avLst/>
          </a:prstGeom>
        </p:spPr>
      </p:pic>
      <p:sp>
        <p:nvSpPr>
          <p:cNvPr id="9" name="Text Box 9">
            <a:extLst>
              <a:ext uri="{FF2B5EF4-FFF2-40B4-BE49-F238E27FC236}">
                <a16:creationId xmlns:a16="http://schemas.microsoft.com/office/drawing/2014/main" id="{B97C4AD1-E4A4-4DC9-AECA-572D8789544A}"/>
              </a:ext>
            </a:extLst>
          </p:cNvPr>
          <p:cNvSpPr txBox="1">
            <a:spLocks noChangeArrowheads="1"/>
          </p:cNvSpPr>
          <p:nvPr/>
        </p:nvSpPr>
        <p:spPr bwMode="auto">
          <a:xfrm>
            <a:off x="838200" y="308879"/>
            <a:ext cx="157834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I. Tìm hiểu yếu tố đối thoại độc thoại và độc thoại nội tâm trong văn bản tự sự</a:t>
            </a:r>
            <a:endParaRPr kumimoji="0" lang="en-US" alt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2" name="Speech Bubble: Oval 1">
            <a:extLst>
              <a:ext uri="{FF2B5EF4-FFF2-40B4-BE49-F238E27FC236}">
                <a16:creationId xmlns:a16="http://schemas.microsoft.com/office/drawing/2014/main" id="{C91DEDAF-6155-49CC-9E15-7FD3112348EC}"/>
              </a:ext>
            </a:extLst>
          </p:cNvPr>
          <p:cNvSpPr/>
          <p:nvPr/>
        </p:nvSpPr>
        <p:spPr>
          <a:xfrm>
            <a:off x="9601200" y="1825306"/>
            <a:ext cx="6105990" cy="2819400"/>
          </a:xfrm>
          <a:prstGeom prst="wedgeEllipseCallout">
            <a:avLst>
              <a:gd name="adj1" fmla="val 54778"/>
              <a:gd name="adj2" fmla="val 7415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dirty="0">
                <a:solidFill>
                  <a:schemeClr val="bg1"/>
                </a:solidFill>
                <a:latin typeface="Arial" panose="020B0604020202020204" pitchFamily="34" charset="0"/>
                <a:cs typeface="Arial" panose="020B0604020202020204" pitchFamily="34" charset="0"/>
              </a:rPr>
              <a:t>Theo </a:t>
            </a:r>
            <a:r>
              <a:rPr lang="en-US" altLang="en-US" sz="3600" dirty="0" err="1">
                <a:solidFill>
                  <a:schemeClr val="bg1"/>
                </a:solidFill>
                <a:latin typeface="Arial" panose="020B0604020202020204" pitchFamily="34" charset="0"/>
                <a:cs typeface="Arial" panose="020B0604020202020204" pitchFamily="34" charset="0"/>
              </a:rPr>
              <a:t>em</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đối</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thoại</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và</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độc</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thoại</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giống</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và</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khác</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nhau</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như</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thế</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nào</a:t>
            </a:r>
            <a:r>
              <a:rPr lang="en-US" altLang="en-US" sz="3600" dirty="0">
                <a:solidFill>
                  <a:schemeClr val="bg1"/>
                </a:solidFill>
                <a:latin typeface="Arial" panose="020B0604020202020204" pitchFamily="34" charset="0"/>
                <a:cs typeface="Arial" panose="020B0604020202020204" pitchFamily="34" charset="0"/>
              </a:rPr>
              <a:t>?</a:t>
            </a:r>
            <a:endParaRPr lang="en-US" sz="3600" dirty="0">
              <a:solidFill>
                <a:schemeClr val="bg1"/>
              </a:solidFill>
              <a:latin typeface="Arial" panose="020B0604020202020204" pitchFamily="34" charset="0"/>
              <a:cs typeface="Arial" panose="020B0604020202020204" pitchFamily="34" charset="0"/>
            </a:endParaRPr>
          </a:p>
        </p:txBody>
      </p:sp>
      <p:sp>
        <p:nvSpPr>
          <p:cNvPr id="15" name="Rectangle 6">
            <a:extLst>
              <a:ext uri="{FF2B5EF4-FFF2-40B4-BE49-F238E27FC236}">
                <a16:creationId xmlns:a16="http://schemas.microsoft.com/office/drawing/2014/main" id="{6B5FAED8-CDBB-42AE-893B-00F7AF301A09}"/>
              </a:ext>
            </a:extLst>
          </p:cNvPr>
          <p:cNvSpPr>
            <a:spLocks noChangeArrowheads="1"/>
          </p:cNvSpPr>
          <p:nvPr/>
        </p:nvSpPr>
        <p:spPr bwMode="auto">
          <a:xfrm>
            <a:off x="1981200" y="2538969"/>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pPr>
            <a:r>
              <a:rPr lang="en-US" altLang="en-US" sz="3200" b="1" dirty="0" err="1">
                <a:solidFill>
                  <a:srgbClr val="0000FF"/>
                </a:solidFill>
              </a:rPr>
              <a:t>Giống</a:t>
            </a:r>
            <a:r>
              <a:rPr lang="en-US" altLang="en-US" sz="3200" b="1" dirty="0">
                <a:solidFill>
                  <a:srgbClr val="0000FF"/>
                </a:solidFill>
              </a:rPr>
              <a:t>:  -  </a:t>
            </a:r>
            <a:r>
              <a:rPr lang="nl-NL" altLang="en-US" sz="3200" b="1" dirty="0">
                <a:solidFill>
                  <a:srgbClr val="0000FF"/>
                </a:solidFill>
              </a:rPr>
              <a:t>Đều là lời nói của nhân vật</a:t>
            </a:r>
          </a:p>
          <a:p>
            <a:pPr eaLnBrk="1" hangingPunct="1">
              <a:spcBef>
                <a:spcPct val="20000"/>
              </a:spcBef>
            </a:pPr>
            <a:r>
              <a:rPr lang="nl-NL" altLang="en-US" sz="3200" b="1" dirty="0">
                <a:solidFill>
                  <a:srgbClr val="0000FF"/>
                </a:solidFill>
              </a:rPr>
              <a:t>              -  Đều có dấu gạch đầu dòng</a:t>
            </a:r>
            <a:r>
              <a:rPr lang="en-US" altLang="en-US" sz="3200" b="1" dirty="0">
                <a:solidFill>
                  <a:srgbClr val="0000FF"/>
                </a:solidFill>
              </a:rPr>
              <a:t> </a:t>
            </a:r>
          </a:p>
        </p:txBody>
      </p:sp>
      <p:sp>
        <p:nvSpPr>
          <p:cNvPr id="16" name="Text Box 7">
            <a:extLst>
              <a:ext uri="{FF2B5EF4-FFF2-40B4-BE49-F238E27FC236}">
                <a16:creationId xmlns:a16="http://schemas.microsoft.com/office/drawing/2014/main" id="{15149E14-4F68-4FD5-91AD-C3332769348D}"/>
              </a:ext>
            </a:extLst>
          </p:cNvPr>
          <p:cNvSpPr txBox="1">
            <a:spLocks noChangeArrowheads="1"/>
          </p:cNvSpPr>
          <p:nvPr/>
        </p:nvSpPr>
        <p:spPr bwMode="auto">
          <a:xfrm>
            <a:off x="1871607" y="4133808"/>
            <a:ext cx="274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200" b="1" dirty="0" err="1">
                <a:solidFill>
                  <a:srgbClr val="0000FF"/>
                </a:solidFill>
              </a:rPr>
              <a:t>Khác</a:t>
            </a:r>
            <a:r>
              <a:rPr lang="vi-VN" altLang="en-US" sz="3200" b="1" dirty="0">
                <a:solidFill>
                  <a:srgbClr val="0000FF"/>
                </a:solidFill>
              </a:rPr>
              <a:t> nhau </a:t>
            </a:r>
            <a:r>
              <a:rPr lang="en-US" altLang="en-US" sz="3200" b="1" dirty="0">
                <a:solidFill>
                  <a:srgbClr val="0000FF"/>
                </a:solidFill>
              </a:rPr>
              <a:t>:</a:t>
            </a:r>
          </a:p>
        </p:txBody>
      </p:sp>
      <p:graphicFrame>
        <p:nvGraphicFramePr>
          <p:cNvPr id="17" name="Group 139">
            <a:extLst>
              <a:ext uri="{FF2B5EF4-FFF2-40B4-BE49-F238E27FC236}">
                <a16:creationId xmlns:a16="http://schemas.microsoft.com/office/drawing/2014/main" id="{6039C069-734C-4055-AEC3-144F5590B980}"/>
              </a:ext>
            </a:extLst>
          </p:cNvPr>
          <p:cNvGraphicFramePr>
            <a:graphicFrameLocks noGrp="1"/>
          </p:cNvGraphicFramePr>
          <p:nvPr>
            <p:extLst>
              <p:ext uri="{D42A27DB-BD31-4B8C-83A1-F6EECF244321}">
                <p14:modId xmlns:p14="http://schemas.microsoft.com/office/powerpoint/2010/main" val="2417621598"/>
              </p:ext>
            </p:extLst>
          </p:nvPr>
        </p:nvGraphicFramePr>
        <p:xfrm>
          <a:off x="1981200" y="5042826"/>
          <a:ext cx="11963400" cy="3224874"/>
        </p:xfrm>
        <a:graphic>
          <a:graphicData uri="http://schemas.openxmlformats.org/drawingml/2006/table">
            <a:tbl>
              <a:tblPr/>
              <a:tblGrid>
                <a:gridCol w="59436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74064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36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               Đối thoại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3600" b="1" i="0" u="none" strike="noStrike" cap="none" normalizeH="0" baseline="0" dirty="0">
                          <a:ln>
                            <a:noFill/>
                          </a:ln>
                          <a:solidFill>
                            <a:srgbClr val="0000FF"/>
                          </a:solidFill>
                          <a:effectLst/>
                          <a:latin typeface="Arial" panose="020B0604020202020204" pitchFamily="34" charset="0"/>
                          <a:cs typeface="Arial" panose="020B0604020202020204" pitchFamily="34" charset="0"/>
                        </a:rPr>
                        <a:t>             Độc thoại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84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 name="Text Box 132">
            <a:extLst>
              <a:ext uri="{FF2B5EF4-FFF2-40B4-BE49-F238E27FC236}">
                <a16:creationId xmlns:a16="http://schemas.microsoft.com/office/drawing/2014/main" id="{3C9FB649-7554-4917-A924-6B4107FC7601}"/>
              </a:ext>
            </a:extLst>
          </p:cNvPr>
          <p:cNvSpPr txBox="1">
            <a:spLocks noChangeArrowheads="1"/>
          </p:cNvSpPr>
          <p:nvPr/>
        </p:nvSpPr>
        <p:spPr bwMode="auto">
          <a:xfrm>
            <a:off x="2146243" y="5945787"/>
            <a:ext cx="557423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nl-NL" altLang="en-US" b="1" dirty="0"/>
              <a:t>- </a:t>
            </a:r>
            <a:r>
              <a:rPr lang="nl-NL" altLang="en-US" sz="3200" dirty="0">
                <a:solidFill>
                  <a:srgbClr val="0000FF"/>
                </a:solidFill>
              </a:rPr>
              <a:t>Là hình thức đối đáp trò chuyện giữa 2 hoặc nhiều người.</a:t>
            </a:r>
            <a:endParaRPr lang="en-US" altLang="en-US" sz="3200" dirty="0">
              <a:solidFill>
                <a:srgbClr val="0000FF"/>
              </a:solidFill>
            </a:endParaRPr>
          </a:p>
        </p:txBody>
      </p:sp>
      <p:sp>
        <p:nvSpPr>
          <p:cNvPr id="19" name="Text Box 134">
            <a:extLst>
              <a:ext uri="{FF2B5EF4-FFF2-40B4-BE49-F238E27FC236}">
                <a16:creationId xmlns:a16="http://schemas.microsoft.com/office/drawing/2014/main" id="{B7A1CDCE-A619-4744-8DB4-E88517BEFDDE}"/>
              </a:ext>
            </a:extLst>
          </p:cNvPr>
          <p:cNvSpPr txBox="1">
            <a:spLocks noChangeArrowheads="1"/>
          </p:cNvSpPr>
          <p:nvPr/>
        </p:nvSpPr>
        <p:spPr bwMode="auto">
          <a:xfrm>
            <a:off x="2328807" y="5468895"/>
            <a:ext cx="3825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sz="1800"/>
          </a:p>
        </p:txBody>
      </p:sp>
      <p:sp>
        <p:nvSpPr>
          <p:cNvPr id="20" name="Text Box 138">
            <a:extLst>
              <a:ext uri="{FF2B5EF4-FFF2-40B4-BE49-F238E27FC236}">
                <a16:creationId xmlns:a16="http://schemas.microsoft.com/office/drawing/2014/main" id="{B1FE6F0B-C841-482D-839B-75B10E1496A0}"/>
              </a:ext>
            </a:extLst>
          </p:cNvPr>
          <p:cNvSpPr txBox="1">
            <a:spLocks noChangeArrowheads="1"/>
          </p:cNvSpPr>
          <p:nvPr/>
        </p:nvSpPr>
        <p:spPr bwMode="auto">
          <a:xfrm>
            <a:off x="7967494" y="5912889"/>
            <a:ext cx="599298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nl-NL" altLang="en-US" dirty="0"/>
              <a:t>- </a:t>
            </a:r>
            <a:r>
              <a:rPr lang="nl-NL" altLang="en-US" sz="3200" dirty="0">
                <a:solidFill>
                  <a:srgbClr val="0000FF"/>
                </a:solidFill>
              </a:rPr>
              <a:t>Lời nói với chính mình hoặc với ai đó trong tưởng tượng.</a:t>
            </a:r>
            <a:endParaRPr lang="en-US" altLang="en-US" sz="3200" dirty="0">
              <a:solidFill>
                <a:srgbClr val="0000FF"/>
              </a:solidFill>
            </a:endParaRPr>
          </a:p>
        </p:txBody>
      </p:sp>
      <p:sp>
        <p:nvSpPr>
          <p:cNvPr id="21" name="Text Box 140">
            <a:extLst>
              <a:ext uri="{FF2B5EF4-FFF2-40B4-BE49-F238E27FC236}">
                <a16:creationId xmlns:a16="http://schemas.microsoft.com/office/drawing/2014/main" id="{1880AC95-3E05-4336-B676-E77331EA7483}"/>
              </a:ext>
            </a:extLst>
          </p:cNvPr>
          <p:cNvSpPr txBox="1">
            <a:spLocks noChangeArrowheads="1"/>
          </p:cNvSpPr>
          <p:nvPr/>
        </p:nvSpPr>
        <p:spPr bwMode="auto">
          <a:xfrm>
            <a:off x="2269394" y="7410440"/>
            <a:ext cx="5195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just" eaLnBrk="1" hangingPunct="1"/>
            <a:r>
              <a:rPr lang="nl-NL" altLang="en-US" sz="3200" dirty="0">
                <a:solidFill>
                  <a:srgbClr val="0000FF"/>
                </a:solidFill>
              </a:rPr>
              <a:t>- Nhu cầu trao đổi thông tin</a:t>
            </a:r>
            <a:r>
              <a:rPr lang="en-US" altLang="en-US" dirty="0"/>
              <a:t> </a:t>
            </a:r>
          </a:p>
        </p:txBody>
      </p:sp>
      <p:sp>
        <p:nvSpPr>
          <p:cNvPr id="22" name="Text Box 141">
            <a:extLst>
              <a:ext uri="{FF2B5EF4-FFF2-40B4-BE49-F238E27FC236}">
                <a16:creationId xmlns:a16="http://schemas.microsoft.com/office/drawing/2014/main" id="{6B512908-0FB7-46DE-AA3B-1C205113778B}"/>
              </a:ext>
            </a:extLst>
          </p:cNvPr>
          <p:cNvSpPr txBox="1">
            <a:spLocks noChangeArrowheads="1"/>
          </p:cNvSpPr>
          <p:nvPr/>
        </p:nvSpPr>
        <p:spPr bwMode="auto">
          <a:xfrm>
            <a:off x="8385037" y="7272138"/>
            <a:ext cx="462498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200" dirty="0">
                <a:solidFill>
                  <a:srgbClr val="0000FF"/>
                </a:solidFill>
              </a:rPr>
              <a:t>- </a:t>
            </a:r>
            <a:r>
              <a:rPr lang="en-US" altLang="en-US" sz="3200" dirty="0" err="1">
                <a:solidFill>
                  <a:srgbClr val="0000FF"/>
                </a:solidFill>
              </a:rPr>
              <a:t>Nhu</a:t>
            </a:r>
            <a:r>
              <a:rPr lang="en-US" altLang="en-US" sz="3200" dirty="0">
                <a:solidFill>
                  <a:srgbClr val="0000FF"/>
                </a:solidFill>
              </a:rPr>
              <a:t> </a:t>
            </a:r>
            <a:r>
              <a:rPr lang="en-US" altLang="en-US" sz="3200" dirty="0" err="1">
                <a:solidFill>
                  <a:srgbClr val="0000FF"/>
                </a:solidFill>
              </a:rPr>
              <a:t>cầu</a:t>
            </a:r>
            <a:r>
              <a:rPr lang="en-US" altLang="en-US" sz="3200" dirty="0">
                <a:solidFill>
                  <a:srgbClr val="0000FF"/>
                </a:solidFill>
              </a:rPr>
              <a:t> </a:t>
            </a:r>
            <a:r>
              <a:rPr lang="en-US" altLang="en-US" sz="3200" dirty="0" err="1">
                <a:solidFill>
                  <a:srgbClr val="0000FF"/>
                </a:solidFill>
              </a:rPr>
              <a:t>bộc</a:t>
            </a:r>
            <a:r>
              <a:rPr lang="en-US" altLang="en-US" sz="3200" dirty="0">
                <a:solidFill>
                  <a:srgbClr val="0000FF"/>
                </a:solidFill>
              </a:rPr>
              <a:t> </a:t>
            </a:r>
            <a:r>
              <a:rPr lang="en-US" altLang="en-US" sz="3200" dirty="0" err="1">
                <a:solidFill>
                  <a:srgbClr val="0000FF"/>
                </a:solidFill>
              </a:rPr>
              <a:t>lộ</a:t>
            </a:r>
            <a:r>
              <a:rPr lang="en-US" altLang="en-US" sz="3200" dirty="0">
                <a:solidFill>
                  <a:srgbClr val="0000FF"/>
                </a:solidFill>
              </a:rPr>
              <a:t> </a:t>
            </a:r>
            <a:r>
              <a:rPr lang="en-US" altLang="en-US" sz="3200" dirty="0" err="1">
                <a:solidFill>
                  <a:srgbClr val="0000FF"/>
                </a:solidFill>
              </a:rPr>
              <a:t>nội</a:t>
            </a:r>
            <a:r>
              <a:rPr lang="en-US" altLang="en-US" sz="3200" dirty="0">
                <a:solidFill>
                  <a:srgbClr val="0000FF"/>
                </a:solidFill>
              </a:rPr>
              <a:t> </a:t>
            </a:r>
            <a:r>
              <a:rPr lang="en-US" altLang="en-US" sz="3200" dirty="0" err="1">
                <a:solidFill>
                  <a:srgbClr val="0000FF"/>
                </a:solidFill>
              </a:rPr>
              <a:t>tâm</a:t>
            </a:r>
            <a:endParaRPr lang="en-US" altLang="en-US" sz="3200" dirty="0">
              <a:solidFill>
                <a:srgbClr val="0000FF"/>
              </a:solidFill>
            </a:endParaRPr>
          </a:p>
        </p:txBody>
      </p:sp>
    </p:spTree>
    <p:extLst>
      <p:ext uri="{BB962C8B-B14F-4D97-AF65-F5344CB8AC3E}">
        <p14:creationId xmlns:p14="http://schemas.microsoft.com/office/powerpoint/2010/main" val="261164546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770" decel="100000"/>
                                        <p:tgtEl>
                                          <p:spTgt spid="17"/>
                                        </p:tgtEl>
                                      </p:cBhvr>
                                    </p:animEffect>
                                    <p:animScale>
                                      <p:cBhvr>
                                        <p:cTn id="39" dur="770" decel="100000"/>
                                        <p:tgtEl>
                                          <p:spTgt spid="17"/>
                                        </p:tgtEl>
                                      </p:cBhvr>
                                      <p:from x="10000" y="10000"/>
                                      <p:to x="200000" y="450000"/>
                                    </p:animScale>
                                    <p:animScale>
                                      <p:cBhvr>
                                        <p:cTn id="40" dur="1230" accel="100000" fill="hold">
                                          <p:stCondLst>
                                            <p:cond delay="770"/>
                                          </p:stCondLst>
                                        </p:cTn>
                                        <p:tgtEl>
                                          <p:spTgt spid="17"/>
                                        </p:tgtEl>
                                      </p:cBhvr>
                                      <p:from x="200000" y="450000"/>
                                      <p:to x="100000" y="100000"/>
                                    </p:animScale>
                                    <p:set>
                                      <p:cBhvr>
                                        <p:cTn id="41" dur="770" fill="hold"/>
                                        <p:tgtEl>
                                          <p:spTgt spid="17"/>
                                        </p:tgtEl>
                                        <p:attrNameLst>
                                          <p:attrName>ppt_x</p:attrName>
                                        </p:attrNameLst>
                                      </p:cBhvr>
                                      <p:to>
                                        <p:strVal val="(0.5)"/>
                                      </p:to>
                                    </p:set>
                                    <p:anim from="(0.5)" to="(#ppt_x)" calcmode="lin" valueType="num">
                                      <p:cBhvr>
                                        <p:cTn id="42" dur="1230" accel="100000" fill="hold">
                                          <p:stCondLst>
                                            <p:cond delay="770"/>
                                          </p:stCondLst>
                                        </p:cTn>
                                        <p:tgtEl>
                                          <p:spTgt spid="17"/>
                                        </p:tgtEl>
                                        <p:attrNameLst>
                                          <p:attrName>ppt_x</p:attrName>
                                        </p:attrNameLst>
                                      </p:cBhvr>
                                    </p:anim>
                                    <p:set>
                                      <p:cBhvr>
                                        <p:cTn id="43" dur="770" fill="hold"/>
                                        <p:tgtEl>
                                          <p:spTgt spid="17"/>
                                        </p:tgtEl>
                                        <p:attrNameLst>
                                          <p:attrName>ppt_y</p:attrName>
                                        </p:attrNameLst>
                                      </p:cBhvr>
                                      <p:to>
                                        <p:strVal val="(#ppt_y+0.4)"/>
                                      </p:to>
                                    </p:set>
                                    <p:anim from="(#ppt_y+0.4)" to="(#ppt_y)" calcmode="lin" valueType="num">
                                      <p:cBhvr>
                                        <p:cTn id="44" dur="1230" accel="100000" fill="hold">
                                          <p:stCondLst>
                                            <p:cond delay="770"/>
                                          </p:stCondLst>
                                        </p:cTn>
                                        <p:tgtEl>
                                          <p:spTgt spid="17"/>
                                        </p:tgtEl>
                                        <p:attrNameLst>
                                          <p:attrName>ppt_y</p:attrName>
                                        </p:attrNameLst>
                                      </p:cBhvr>
                                    </p:anim>
                                  </p:childTnLst>
                                </p:cTn>
                              </p:par>
                              <p:par>
                                <p:cTn id="45" presetID="5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770" decel="100000"/>
                                        <p:tgtEl>
                                          <p:spTgt spid="16"/>
                                        </p:tgtEl>
                                      </p:cBhvr>
                                    </p:animEffect>
                                    <p:animScale>
                                      <p:cBhvr>
                                        <p:cTn id="48" dur="770" decel="100000"/>
                                        <p:tgtEl>
                                          <p:spTgt spid="16"/>
                                        </p:tgtEl>
                                      </p:cBhvr>
                                      <p:from x="10000" y="10000"/>
                                      <p:to x="200000" y="450000"/>
                                    </p:animScale>
                                    <p:animScale>
                                      <p:cBhvr>
                                        <p:cTn id="49" dur="1230" accel="100000" fill="hold">
                                          <p:stCondLst>
                                            <p:cond delay="770"/>
                                          </p:stCondLst>
                                        </p:cTn>
                                        <p:tgtEl>
                                          <p:spTgt spid="16"/>
                                        </p:tgtEl>
                                      </p:cBhvr>
                                      <p:from x="200000" y="450000"/>
                                      <p:to x="100000" y="100000"/>
                                    </p:animScale>
                                    <p:set>
                                      <p:cBhvr>
                                        <p:cTn id="50" dur="770" fill="hold"/>
                                        <p:tgtEl>
                                          <p:spTgt spid="16"/>
                                        </p:tgtEl>
                                        <p:attrNameLst>
                                          <p:attrName>ppt_x</p:attrName>
                                        </p:attrNameLst>
                                      </p:cBhvr>
                                      <p:to>
                                        <p:strVal val="(0.5)"/>
                                      </p:to>
                                    </p:set>
                                    <p:anim from="(0.5)" to="(#ppt_x)" calcmode="lin" valueType="num">
                                      <p:cBhvr>
                                        <p:cTn id="51" dur="1230" accel="100000" fill="hold">
                                          <p:stCondLst>
                                            <p:cond delay="770"/>
                                          </p:stCondLst>
                                        </p:cTn>
                                        <p:tgtEl>
                                          <p:spTgt spid="16"/>
                                        </p:tgtEl>
                                        <p:attrNameLst>
                                          <p:attrName>ppt_x</p:attrName>
                                        </p:attrNameLst>
                                      </p:cBhvr>
                                    </p:anim>
                                    <p:set>
                                      <p:cBhvr>
                                        <p:cTn id="52" dur="770" fill="hold"/>
                                        <p:tgtEl>
                                          <p:spTgt spid="16"/>
                                        </p:tgtEl>
                                        <p:attrNameLst>
                                          <p:attrName>ppt_y</p:attrName>
                                        </p:attrNameLst>
                                      </p:cBhvr>
                                      <p:to>
                                        <p:strVal val="(#ppt_y+0.4)"/>
                                      </p:to>
                                    </p:set>
                                    <p:anim from="(#ppt_y+0.4)" to="(#ppt_y)" calcmode="lin" valueType="num">
                                      <p:cBhvr>
                                        <p:cTn id="53" dur="1230" accel="100000" fill="hold">
                                          <p:stCondLst>
                                            <p:cond delay="770"/>
                                          </p:stCondLst>
                                        </p:cTn>
                                        <p:tgtEl>
                                          <p:spTgt spid="16"/>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0"/>
                                        </p:tgtEl>
                                        <p:attrNameLst>
                                          <p:attrName>ppt_y</p:attrName>
                                        </p:attrNameLst>
                                      </p:cBhvr>
                                      <p:tavLst>
                                        <p:tav tm="0">
                                          <p:val>
                                            <p:strVal val="#ppt_y"/>
                                          </p:val>
                                        </p:tav>
                                        <p:tav tm="100000">
                                          <p:val>
                                            <p:strVal val="#ppt_y"/>
                                          </p:val>
                                        </p:tav>
                                      </p:tavLst>
                                    </p:anim>
                                    <p:anim calcmode="lin" valueType="num">
                                      <p:cBhvr>
                                        <p:cTn id="6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21"/>
                                        </p:tgtEl>
                                        <p:attrNameLst>
                                          <p:attrName>ppt_y</p:attrName>
                                        </p:attrNameLst>
                                      </p:cBhvr>
                                      <p:tavLst>
                                        <p:tav tm="0">
                                          <p:val>
                                            <p:strVal val="#ppt_y"/>
                                          </p:val>
                                        </p:tav>
                                        <p:tav tm="100000">
                                          <p:val>
                                            <p:strVal val="#ppt_y"/>
                                          </p:val>
                                        </p:tav>
                                      </p:tavLst>
                                    </p:anim>
                                    <p:anim calcmode="lin" valueType="num">
                                      <p:cBhvr>
                                        <p:cTn id="7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22"/>
                                        </p:tgtEl>
                                        <p:attrNameLst>
                                          <p:attrName>ppt_y</p:attrName>
                                        </p:attrNameLst>
                                      </p:cBhvr>
                                      <p:tavLst>
                                        <p:tav tm="0">
                                          <p:val>
                                            <p:strVal val="#ppt_y"/>
                                          </p:val>
                                        </p:tav>
                                        <p:tav tm="100000">
                                          <p:val>
                                            <p:strVal val="#ppt_y"/>
                                          </p:val>
                                        </p:tav>
                                      </p:tavLst>
                                    </p:anim>
                                    <p:anim calcmode="lin" valueType="num">
                                      <p:cBhvr>
                                        <p:cTn id="8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2" grpId="1" animBg="1"/>
      <p:bldP spid="15" grpId="0"/>
      <p:bldP spid="16" grpId="0"/>
      <p:bldP spid="18"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78167" y="2299381"/>
            <a:ext cx="502856" cy="482742"/>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899762" y="7982008"/>
            <a:ext cx="502856" cy="482742"/>
          </a:xfrm>
          <a:prstGeom prst="rect">
            <a:avLst/>
          </a:prstGeom>
        </p:spPr>
      </p:pic>
      <p:sp>
        <p:nvSpPr>
          <p:cNvPr id="9" name="Text Box 9">
            <a:extLst>
              <a:ext uri="{FF2B5EF4-FFF2-40B4-BE49-F238E27FC236}">
                <a16:creationId xmlns:a16="http://schemas.microsoft.com/office/drawing/2014/main" id="{B97C4AD1-E4A4-4DC9-AECA-572D8789544A}"/>
              </a:ext>
            </a:extLst>
          </p:cNvPr>
          <p:cNvSpPr txBox="1">
            <a:spLocks noChangeArrowheads="1"/>
          </p:cNvSpPr>
          <p:nvPr/>
        </p:nvSpPr>
        <p:spPr bwMode="auto">
          <a:xfrm>
            <a:off x="838200" y="308879"/>
            <a:ext cx="15783488" cy="13234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I. Tìm hiểu yếu tố đối thoại độc thoại và độc thoại nội tâm trong văn bản tự sự</a:t>
            </a:r>
            <a:endParaRPr kumimoji="0" lang="en-US" alt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graphicFrame>
        <p:nvGraphicFramePr>
          <p:cNvPr id="2" name="Diagram 1">
            <a:extLst>
              <a:ext uri="{FF2B5EF4-FFF2-40B4-BE49-F238E27FC236}">
                <a16:creationId xmlns:a16="http://schemas.microsoft.com/office/drawing/2014/main" id="{B9D593BB-B6C4-4C47-9829-6D0C4327B316}"/>
              </a:ext>
            </a:extLst>
          </p:cNvPr>
          <p:cNvGraphicFramePr/>
          <p:nvPr>
            <p:extLst>
              <p:ext uri="{D42A27DB-BD31-4B8C-83A1-F6EECF244321}">
                <p14:modId xmlns:p14="http://schemas.microsoft.com/office/powerpoint/2010/main" val="155827583"/>
              </p:ext>
            </p:extLst>
          </p:nvPr>
        </p:nvGraphicFramePr>
        <p:xfrm>
          <a:off x="-2438400" y="1855587"/>
          <a:ext cx="18059400" cy="68313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5" name="TextBox 14">
            <a:extLst>
              <a:ext uri="{FF2B5EF4-FFF2-40B4-BE49-F238E27FC236}">
                <a16:creationId xmlns:a16="http://schemas.microsoft.com/office/drawing/2014/main" id="{CB9BF25A-6A10-4764-A81D-A282034A21FE}"/>
              </a:ext>
            </a:extLst>
          </p:cNvPr>
          <p:cNvSpPr txBox="1"/>
          <p:nvPr/>
        </p:nvSpPr>
        <p:spPr>
          <a:xfrm>
            <a:off x="1143000" y="8908544"/>
            <a:ext cx="16306800" cy="1200329"/>
          </a:xfrm>
          <a:prstGeom prst="rect">
            <a:avLst/>
          </a:prstGeom>
          <a:solidFill>
            <a:srgbClr val="FFFF00"/>
          </a:solidFill>
        </p:spPr>
        <p:txBody>
          <a:bodyPr wrap="square">
            <a:spAutoFit/>
          </a:bodyPr>
          <a:lstStyle/>
          <a:p>
            <a:pPr eaLnBrk="1" hangingPunct="1"/>
            <a:r>
              <a:rPr lang="vi-VN" altLang="en-US" sz="36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3600" b="1" dirty="0" err="1">
                <a:solidFill>
                  <a:srgbClr val="002060"/>
                </a:solidFill>
                <a:latin typeface="Arial" panose="020B0604020202020204" pitchFamily="34" charset="0"/>
                <a:cs typeface="Arial" panose="020B0604020202020204" pitchFamily="34" charset="0"/>
              </a:rPr>
              <a:t>Đối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thoại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độc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thoại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độc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thoại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nội</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tâm</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là</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những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hình</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thức</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quan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trọng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để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thể</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hiện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nhân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vật</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trong</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văn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bản</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tự</a:t>
            </a:r>
            <a:r>
              <a:rPr lang="en-US" altLang="en-US" sz="3600" b="1" dirty="0">
                <a:solidFill>
                  <a:srgbClr val="002060"/>
                </a:solidFill>
                <a:latin typeface="Arial" panose="020B0604020202020204" pitchFamily="34" charset="0"/>
                <a:cs typeface="Arial" panose="020B0604020202020204" pitchFamily="34" charset="0"/>
              </a:rPr>
              <a:t> </a:t>
            </a:r>
            <a:r>
              <a:rPr lang="en-US" altLang="en-US" sz="3600" b="1" dirty="0" err="1">
                <a:solidFill>
                  <a:srgbClr val="002060"/>
                </a:solidFill>
                <a:latin typeface="Arial" panose="020B0604020202020204" pitchFamily="34" charset="0"/>
                <a:cs typeface="Arial" panose="020B0604020202020204" pitchFamily="34" charset="0"/>
              </a:rPr>
              <a:t>sự</a:t>
            </a:r>
            <a:r>
              <a:rPr lang="en-US" altLang="en-US" sz="36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406016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4696010" y="-1564024"/>
            <a:ext cx="8085315" cy="1447800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78167" y="2299381"/>
            <a:ext cx="502856" cy="48274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99762" y="7982008"/>
            <a:ext cx="502856" cy="482742"/>
          </a:xfrm>
          <a:prstGeom prst="rect">
            <a:avLst/>
          </a:prstGeom>
        </p:spPr>
      </p:pic>
      <p:pic>
        <p:nvPicPr>
          <p:cNvPr id="1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258800" y="4153299"/>
            <a:ext cx="5262863" cy="6171802"/>
          </a:xfrm>
          <a:prstGeom prst="rect">
            <a:avLst/>
          </a:prstGeom>
        </p:spPr>
      </p:pic>
      <p:sp>
        <p:nvSpPr>
          <p:cNvPr id="9" name="Text Box 9">
            <a:extLst>
              <a:ext uri="{FF2B5EF4-FFF2-40B4-BE49-F238E27FC236}">
                <a16:creationId xmlns:a16="http://schemas.microsoft.com/office/drawing/2014/main" id="{B97C4AD1-E4A4-4DC9-AECA-572D8789544A}"/>
              </a:ext>
            </a:extLst>
          </p:cNvPr>
          <p:cNvSpPr txBox="1">
            <a:spLocks noChangeArrowheads="1"/>
          </p:cNvSpPr>
          <p:nvPr/>
        </p:nvSpPr>
        <p:spPr bwMode="auto">
          <a:xfrm>
            <a:off x="-152400" y="3162300"/>
            <a:ext cx="15783488"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13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LUYỆN TẬP</a:t>
            </a:r>
            <a:endParaRPr kumimoji="0" lang="en-US" altLang="en-US" sz="13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385942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78167" y="2299381"/>
            <a:ext cx="502856" cy="482742"/>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899762" y="7982008"/>
            <a:ext cx="502856" cy="482742"/>
          </a:xfrm>
          <a:prstGeom prst="rect">
            <a:avLst/>
          </a:prstGeom>
        </p:spPr>
      </p:pic>
      <p:pic>
        <p:nvPicPr>
          <p:cNvPr id="12"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67970" y="5981700"/>
            <a:ext cx="3720029" cy="4362508"/>
          </a:xfrm>
          <a:prstGeom prst="rect">
            <a:avLst/>
          </a:prstGeom>
        </p:spPr>
      </p:pic>
      <p:sp>
        <p:nvSpPr>
          <p:cNvPr id="9" name="Text Box 9">
            <a:extLst>
              <a:ext uri="{FF2B5EF4-FFF2-40B4-BE49-F238E27FC236}">
                <a16:creationId xmlns:a16="http://schemas.microsoft.com/office/drawing/2014/main" id="{B97C4AD1-E4A4-4DC9-AECA-572D8789544A}"/>
              </a:ext>
            </a:extLst>
          </p:cNvPr>
          <p:cNvSpPr txBox="1">
            <a:spLocks noChangeArrowheads="1"/>
          </p:cNvSpPr>
          <p:nvPr/>
        </p:nvSpPr>
        <p:spPr bwMode="auto">
          <a:xfrm>
            <a:off x="838200" y="571500"/>
            <a:ext cx="15392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kumimoji="0" lang="vi-VN" altLang="en-US" sz="3200" b="1" i="0" u="none" strike="noStrike" kern="1200" cap="none" spc="0" normalizeH="0" baseline="0" noProof="0" dirty="0">
                <a:ln>
                  <a:noFill/>
                </a:ln>
                <a:solidFill>
                  <a:srgbClr val="FF0000"/>
                </a:solidFill>
                <a:effectLst/>
                <a:uLnTx/>
                <a:uFillTx/>
              </a:rPr>
              <a:t>Bài 1/ trang 78: </a:t>
            </a:r>
            <a:r>
              <a:rPr lang="fr-FR" sz="3200" i="1" dirty="0" err="1">
                <a:solidFill>
                  <a:srgbClr val="002060"/>
                </a:solidFill>
              </a:rPr>
              <a:t>Tác</a:t>
            </a:r>
            <a:r>
              <a:rPr lang="fr-FR" sz="3200" i="1" dirty="0">
                <a:solidFill>
                  <a:srgbClr val="002060"/>
                </a:solidFill>
              </a:rPr>
              <a:t> </a:t>
            </a:r>
            <a:r>
              <a:rPr lang="fr-FR" sz="3200" i="1" dirty="0" err="1">
                <a:solidFill>
                  <a:srgbClr val="002060"/>
                </a:solidFill>
              </a:rPr>
              <a:t>dụng</a:t>
            </a:r>
            <a:r>
              <a:rPr lang="fr-FR" sz="3200" i="1" dirty="0">
                <a:solidFill>
                  <a:srgbClr val="002060"/>
                </a:solidFill>
              </a:rPr>
              <a:t> </a:t>
            </a:r>
            <a:r>
              <a:rPr lang="fr-FR" sz="3200" i="1" dirty="0" err="1">
                <a:solidFill>
                  <a:srgbClr val="002060"/>
                </a:solidFill>
              </a:rPr>
              <a:t>của</a:t>
            </a:r>
            <a:r>
              <a:rPr lang="fr-FR" sz="3200" i="1" dirty="0">
                <a:solidFill>
                  <a:srgbClr val="002060"/>
                </a:solidFill>
              </a:rPr>
              <a:t> </a:t>
            </a:r>
            <a:r>
              <a:rPr lang="fr-FR" sz="3200" i="1" dirty="0" err="1">
                <a:solidFill>
                  <a:srgbClr val="002060"/>
                </a:solidFill>
              </a:rPr>
              <a:t>các</a:t>
            </a:r>
            <a:r>
              <a:rPr lang="fr-FR" sz="3200" i="1" dirty="0">
                <a:solidFill>
                  <a:srgbClr val="002060"/>
                </a:solidFill>
              </a:rPr>
              <a:t> </a:t>
            </a:r>
            <a:r>
              <a:rPr lang="fr-FR" sz="3200" i="1" dirty="0" err="1">
                <a:solidFill>
                  <a:srgbClr val="002060"/>
                </a:solidFill>
              </a:rPr>
              <a:t>câu</a:t>
            </a:r>
            <a:r>
              <a:rPr lang="fr-FR" sz="3200" i="1" dirty="0">
                <a:solidFill>
                  <a:srgbClr val="002060"/>
                </a:solidFill>
              </a:rPr>
              <a:t> </a:t>
            </a:r>
            <a:r>
              <a:rPr lang="fr-FR" sz="3200" i="1" dirty="0" err="1">
                <a:solidFill>
                  <a:srgbClr val="002060"/>
                </a:solidFill>
              </a:rPr>
              <a:t>văn</a:t>
            </a:r>
            <a:r>
              <a:rPr lang="fr-FR" sz="3200" i="1" dirty="0">
                <a:solidFill>
                  <a:srgbClr val="002060"/>
                </a:solidFill>
              </a:rPr>
              <a:t> </a:t>
            </a:r>
            <a:r>
              <a:rPr lang="fr-FR" sz="3200" i="1" dirty="0" err="1">
                <a:solidFill>
                  <a:srgbClr val="002060"/>
                </a:solidFill>
              </a:rPr>
              <a:t>nghị</a:t>
            </a:r>
            <a:r>
              <a:rPr lang="fr-FR" sz="3200" i="1" dirty="0">
                <a:solidFill>
                  <a:srgbClr val="002060"/>
                </a:solidFill>
              </a:rPr>
              <a:t> </a:t>
            </a:r>
            <a:r>
              <a:rPr lang="fr-FR" sz="3200" i="1" dirty="0" err="1">
                <a:solidFill>
                  <a:srgbClr val="002060"/>
                </a:solidFill>
              </a:rPr>
              <a:t>luận</a:t>
            </a:r>
            <a:r>
              <a:rPr lang="fr-FR" sz="3200" i="1" dirty="0">
                <a:solidFill>
                  <a:srgbClr val="002060"/>
                </a:solidFill>
              </a:rPr>
              <a:t> </a:t>
            </a:r>
            <a:r>
              <a:rPr lang="fr-FR" sz="3200" i="1" dirty="0" err="1">
                <a:solidFill>
                  <a:srgbClr val="002060"/>
                </a:solidFill>
              </a:rPr>
              <a:t>đó</a:t>
            </a:r>
            <a:r>
              <a:rPr lang="fr-FR" sz="3200" i="1" dirty="0">
                <a:solidFill>
                  <a:srgbClr val="002060"/>
                </a:solidFill>
              </a:rPr>
              <a:t> </a:t>
            </a:r>
            <a:r>
              <a:rPr lang="fr-FR" sz="3200" i="1" dirty="0" err="1">
                <a:solidFill>
                  <a:srgbClr val="002060"/>
                </a:solidFill>
              </a:rPr>
              <a:t>trong</a:t>
            </a:r>
            <a:r>
              <a:rPr lang="fr-FR" sz="3200" i="1" dirty="0">
                <a:solidFill>
                  <a:srgbClr val="002060"/>
                </a:solidFill>
              </a:rPr>
              <a:t> </a:t>
            </a:r>
            <a:r>
              <a:rPr lang="fr-FR" sz="3200" i="1" dirty="0" err="1">
                <a:solidFill>
                  <a:srgbClr val="002060"/>
                </a:solidFill>
              </a:rPr>
              <a:t>đoạn</a:t>
            </a:r>
            <a:r>
              <a:rPr lang="fr-FR" sz="3200" i="1" dirty="0">
                <a:solidFill>
                  <a:srgbClr val="002060"/>
                </a:solidFill>
              </a:rPr>
              <a:t> </a:t>
            </a:r>
            <a:r>
              <a:rPr lang="fr-FR" sz="3200" i="1" dirty="0" err="1">
                <a:solidFill>
                  <a:srgbClr val="002060"/>
                </a:solidFill>
              </a:rPr>
              <a:t>văn</a:t>
            </a:r>
            <a:r>
              <a:rPr lang="fr-FR" sz="3200" i="1" dirty="0">
                <a:solidFill>
                  <a:srgbClr val="002060"/>
                </a:solidFill>
              </a:rPr>
              <a:t> </a:t>
            </a:r>
            <a:r>
              <a:rPr lang="fr-FR" sz="3200" i="1" dirty="0" err="1">
                <a:solidFill>
                  <a:srgbClr val="002060"/>
                </a:solidFill>
              </a:rPr>
              <a:t>tự</a:t>
            </a:r>
            <a:r>
              <a:rPr lang="fr-FR" sz="3200" i="1" dirty="0">
                <a:solidFill>
                  <a:srgbClr val="002060"/>
                </a:solidFill>
              </a:rPr>
              <a:t> </a:t>
            </a:r>
            <a:r>
              <a:rPr lang="fr-FR" sz="3200" i="1" dirty="0" err="1">
                <a:solidFill>
                  <a:srgbClr val="002060"/>
                </a:solidFill>
              </a:rPr>
              <a:t>sự</a:t>
            </a:r>
            <a:r>
              <a:rPr lang="fr-FR" sz="3200" i="1" dirty="0">
                <a:solidFill>
                  <a:srgbClr val="002060"/>
                </a:solidFill>
              </a:rPr>
              <a:t> ?</a:t>
            </a:r>
            <a:endParaRPr lang="en-US" sz="3200" dirty="0">
              <a:solidFill>
                <a:srgbClr val="00206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srgbClr val="FF0000"/>
              </a:solidFill>
              <a:effectLst/>
              <a:uLnTx/>
              <a:uFillTx/>
            </a:endParaRPr>
          </a:p>
        </p:txBody>
      </p:sp>
      <p:sp>
        <p:nvSpPr>
          <p:cNvPr id="16" name="Text Box 6">
            <a:extLst>
              <a:ext uri="{FF2B5EF4-FFF2-40B4-BE49-F238E27FC236}">
                <a16:creationId xmlns:a16="http://schemas.microsoft.com/office/drawing/2014/main" id="{EE4D2FA4-4D6B-4B46-A593-86A5BAAB95F7}"/>
              </a:ext>
            </a:extLst>
          </p:cNvPr>
          <p:cNvSpPr txBox="1">
            <a:spLocks noChangeArrowheads="1"/>
          </p:cNvSpPr>
          <p:nvPr/>
        </p:nvSpPr>
        <p:spPr bwMode="auto">
          <a:xfrm>
            <a:off x="2590800" y="2214562"/>
            <a:ext cx="2819400" cy="646331"/>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vi-VN" altLang="en-US" sz="3600" b="1" dirty="0">
                <a:solidFill>
                  <a:srgbClr val="FF3300"/>
                </a:solidFill>
                <a:cs typeface="Arial" panose="020B0604020202020204" pitchFamily="34" charset="0"/>
              </a:rPr>
              <a:t>Lời bà Hai</a:t>
            </a:r>
            <a:endParaRPr lang="en-US" altLang="en-US" sz="3600" b="1" dirty="0">
              <a:solidFill>
                <a:srgbClr val="FF3300"/>
              </a:solidFill>
              <a:cs typeface="Arial" panose="020B0604020202020204" pitchFamily="34" charset="0"/>
            </a:endParaRPr>
          </a:p>
        </p:txBody>
      </p:sp>
      <p:sp>
        <p:nvSpPr>
          <p:cNvPr id="18" name="Text Box 11">
            <a:extLst>
              <a:ext uri="{FF2B5EF4-FFF2-40B4-BE49-F238E27FC236}">
                <a16:creationId xmlns:a16="http://schemas.microsoft.com/office/drawing/2014/main" id="{348A8CA7-1755-4EA8-A69D-A15F5B8BBD8A}"/>
              </a:ext>
            </a:extLst>
          </p:cNvPr>
          <p:cNvSpPr txBox="1">
            <a:spLocks noChangeArrowheads="1"/>
          </p:cNvSpPr>
          <p:nvPr/>
        </p:nvSpPr>
        <p:spPr bwMode="auto">
          <a:xfrm>
            <a:off x="1905000" y="3086100"/>
            <a:ext cx="4800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200" dirty="0">
                <a:solidFill>
                  <a:srgbClr val="002060"/>
                </a:solidFill>
                <a:latin typeface=".VnTime" panose="020B7200000000000000" pitchFamily="34" charset="0"/>
              </a:rPr>
              <a:t>- </a:t>
            </a:r>
            <a:r>
              <a:rPr lang="en-US" altLang="en-US" sz="3200" dirty="0" err="1">
                <a:solidFill>
                  <a:srgbClr val="002060"/>
                </a:solidFill>
              </a:rPr>
              <a:t>Này</a:t>
            </a:r>
            <a:r>
              <a:rPr lang="en-US" altLang="en-US" sz="3200" dirty="0">
                <a:solidFill>
                  <a:srgbClr val="002060"/>
                </a:solidFill>
              </a:rPr>
              <a:t>, </a:t>
            </a:r>
            <a:r>
              <a:rPr lang="en-US" altLang="en-US" sz="3200" dirty="0" err="1">
                <a:solidFill>
                  <a:srgbClr val="002060"/>
                </a:solidFill>
              </a:rPr>
              <a:t>thầy</a:t>
            </a:r>
            <a:r>
              <a:rPr lang="en-US" altLang="en-US" sz="3200" dirty="0">
                <a:solidFill>
                  <a:srgbClr val="002060"/>
                </a:solidFill>
              </a:rPr>
              <a:t> </a:t>
            </a:r>
            <a:r>
              <a:rPr lang="en-US" altLang="en-US" sz="3200" dirty="0" err="1">
                <a:solidFill>
                  <a:srgbClr val="002060"/>
                </a:solidFill>
              </a:rPr>
              <a:t>nó</a:t>
            </a:r>
            <a:r>
              <a:rPr lang="en-US" altLang="en-US" sz="3200" dirty="0">
                <a:solidFill>
                  <a:srgbClr val="002060"/>
                </a:solidFill>
              </a:rPr>
              <a:t> ạ.</a:t>
            </a:r>
            <a:endParaRPr lang="en-US" altLang="en-US" sz="3200" dirty="0">
              <a:solidFill>
                <a:srgbClr val="002060"/>
              </a:solidFill>
              <a:latin typeface=".VnTime" panose="020B7200000000000000" pitchFamily="34" charset="0"/>
            </a:endParaRPr>
          </a:p>
          <a:p>
            <a:r>
              <a:rPr lang="en-US" altLang="en-US" sz="3200" dirty="0">
                <a:solidFill>
                  <a:srgbClr val="002060"/>
                </a:solidFill>
                <a:latin typeface=".VnTime" panose="020B7200000000000000" pitchFamily="34" charset="0"/>
              </a:rPr>
              <a:t>- </a:t>
            </a:r>
            <a:r>
              <a:rPr lang="en-US" altLang="en-US" sz="3200" dirty="0" err="1">
                <a:solidFill>
                  <a:srgbClr val="002060"/>
                </a:solidFill>
              </a:rPr>
              <a:t>Thầy</a:t>
            </a:r>
            <a:r>
              <a:rPr lang="en-US" altLang="en-US" sz="3200" dirty="0">
                <a:solidFill>
                  <a:srgbClr val="002060"/>
                </a:solidFill>
              </a:rPr>
              <a:t> </a:t>
            </a:r>
            <a:r>
              <a:rPr lang="en-US" altLang="en-US" sz="3200" dirty="0" err="1">
                <a:solidFill>
                  <a:srgbClr val="002060"/>
                </a:solidFill>
              </a:rPr>
              <a:t>nó</a:t>
            </a:r>
            <a:r>
              <a:rPr lang="en-US" altLang="en-US" sz="3200" dirty="0">
                <a:solidFill>
                  <a:srgbClr val="002060"/>
                </a:solidFill>
              </a:rPr>
              <a:t> </a:t>
            </a:r>
            <a:r>
              <a:rPr lang="en-US" altLang="en-US" sz="3200" dirty="0" err="1">
                <a:solidFill>
                  <a:srgbClr val="002060"/>
                </a:solidFill>
              </a:rPr>
              <a:t>ngủ</a:t>
            </a:r>
            <a:r>
              <a:rPr lang="en-US" altLang="en-US" sz="3200" dirty="0">
                <a:solidFill>
                  <a:srgbClr val="002060"/>
                </a:solidFill>
              </a:rPr>
              <a:t> </a:t>
            </a:r>
            <a:r>
              <a:rPr lang="en-US" altLang="en-US" sz="3200" dirty="0" err="1">
                <a:solidFill>
                  <a:srgbClr val="002060"/>
                </a:solidFill>
              </a:rPr>
              <a:t>rồi</a:t>
            </a:r>
            <a:r>
              <a:rPr lang="en-US" altLang="en-US" sz="3200" dirty="0">
                <a:solidFill>
                  <a:srgbClr val="002060"/>
                </a:solidFill>
              </a:rPr>
              <a:t> à? </a:t>
            </a:r>
            <a:endParaRPr lang="en-US" altLang="en-US" sz="3200" dirty="0">
              <a:solidFill>
                <a:srgbClr val="002060"/>
              </a:solidFill>
              <a:latin typeface=".VnTime" panose="020B7200000000000000" pitchFamily="34" charset="0"/>
            </a:endParaRPr>
          </a:p>
          <a:p>
            <a:r>
              <a:rPr lang="en-US" altLang="en-US" sz="3200" dirty="0">
                <a:solidFill>
                  <a:srgbClr val="002060"/>
                </a:solidFill>
                <a:latin typeface=".VnTime" panose="020B7200000000000000" pitchFamily="34" charset="0"/>
              </a:rPr>
              <a:t>- </a:t>
            </a:r>
            <a:r>
              <a:rPr lang="en-US" altLang="en-US" sz="3200" dirty="0" err="1">
                <a:solidFill>
                  <a:srgbClr val="002060"/>
                </a:solidFill>
              </a:rPr>
              <a:t>Tôi</a:t>
            </a:r>
            <a:r>
              <a:rPr lang="en-US" altLang="en-US" sz="3200" dirty="0">
                <a:solidFill>
                  <a:srgbClr val="002060"/>
                </a:solidFill>
              </a:rPr>
              <a:t> </a:t>
            </a:r>
            <a:r>
              <a:rPr lang="en-US" altLang="en-US" sz="3200" dirty="0" err="1">
                <a:solidFill>
                  <a:srgbClr val="002060"/>
                </a:solidFill>
              </a:rPr>
              <a:t>thấy</a:t>
            </a:r>
            <a:r>
              <a:rPr lang="en-US" altLang="en-US" sz="3200" dirty="0">
                <a:solidFill>
                  <a:srgbClr val="002060"/>
                </a:solidFill>
              </a:rPr>
              <a:t> </a:t>
            </a:r>
            <a:r>
              <a:rPr lang="en-US" altLang="en-US" sz="3200" dirty="0" err="1">
                <a:solidFill>
                  <a:srgbClr val="002060"/>
                </a:solidFill>
              </a:rPr>
              <a:t>người</a:t>
            </a:r>
            <a:r>
              <a:rPr lang="en-US" altLang="en-US" sz="3200" dirty="0">
                <a:solidFill>
                  <a:srgbClr val="002060"/>
                </a:solidFill>
              </a:rPr>
              <a:t> ta </a:t>
            </a:r>
            <a:r>
              <a:rPr lang="en-US" altLang="en-US" sz="3200" dirty="0" err="1">
                <a:solidFill>
                  <a:srgbClr val="002060"/>
                </a:solidFill>
              </a:rPr>
              <a:t>đồn</a:t>
            </a:r>
            <a:r>
              <a:rPr lang="en-US" altLang="en-US" sz="3200" dirty="0">
                <a:solidFill>
                  <a:srgbClr val="002060"/>
                </a:solidFill>
                <a:latin typeface=".VnTime" panose="020B7200000000000000" pitchFamily="34" charset="0"/>
              </a:rPr>
              <a:t>...</a:t>
            </a:r>
          </a:p>
        </p:txBody>
      </p:sp>
      <p:sp>
        <p:nvSpPr>
          <p:cNvPr id="19" name="Text Box 12">
            <a:extLst>
              <a:ext uri="{FF2B5EF4-FFF2-40B4-BE49-F238E27FC236}">
                <a16:creationId xmlns:a16="http://schemas.microsoft.com/office/drawing/2014/main" id="{52C8A554-0373-4B7E-91F8-FDDE5C10AA26}"/>
              </a:ext>
            </a:extLst>
          </p:cNvPr>
          <p:cNvSpPr txBox="1">
            <a:spLocks noChangeArrowheads="1"/>
          </p:cNvSpPr>
          <p:nvPr/>
        </p:nvSpPr>
        <p:spPr bwMode="auto">
          <a:xfrm>
            <a:off x="10363200" y="2753548"/>
            <a:ext cx="374681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dirty="0">
                <a:solidFill>
                  <a:srgbClr val="002060"/>
                </a:solidFill>
                <a:latin typeface=".VnTime" panose="020B7200000000000000" pitchFamily="34" charset="0"/>
              </a:rPr>
              <a:t>…</a:t>
            </a:r>
          </a:p>
          <a:p>
            <a:r>
              <a:rPr lang="en-US" altLang="en-US" sz="3600" dirty="0">
                <a:solidFill>
                  <a:srgbClr val="002060"/>
                </a:solidFill>
                <a:latin typeface=".VnTime" panose="020B7200000000000000" pitchFamily="34" charset="0"/>
              </a:rPr>
              <a:t>-</a:t>
            </a:r>
            <a:r>
              <a:rPr lang="en-US" altLang="en-US" sz="4400" dirty="0">
                <a:solidFill>
                  <a:srgbClr val="002060"/>
                </a:solidFill>
                <a:latin typeface=".VnTime" panose="020B7200000000000000" pitchFamily="34" charset="0"/>
              </a:rPr>
              <a:t> </a:t>
            </a:r>
            <a:r>
              <a:rPr lang="en-US" altLang="en-US" sz="3200" dirty="0" err="1">
                <a:solidFill>
                  <a:srgbClr val="002060"/>
                </a:solidFill>
              </a:rPr>
              <a:t>Gì</a:t>
            </a:r>
            <a:r>
              <a:rPr lang="en-US" altLang="en-US" sz="3200" dirty="0">
                <a:solidFill>
                  <a:srgbClr val="002060"/>
                </a:solidFill>
              </a:rPr>
              <a:t>?</a:t>
            </a:r>
            <a:r>
              <a:rPr lang="en-US" altLang="en-US" sz="3200" dirty="0">
                <a:solidFill>
                  <a:srgbClr val="002060"/>
                </a:solidFill>
                <a:latin typeface=".VnTime" panose="020B7200000000000000" pitchFamily="34" charset="0"/>
              </a:rPr>
              <a:t>...</a:t>
            </a:r>
          </a:p>
          <a:p>
            <a:r>
              <a:rPr lang="en-US" altLang="en-US" sz="3200" dirty="0">
                <a:solidFill>
                  <a:srgbClr val="002060"/>
                </a:solidFill>
              </a:rPr>
              <a:t>- </a:t>
            </a:r>
            <a:r>
              <a:rPr lang="en-US" altLang="en-US" sz="3200" dirty="0" err="1">
                <a:solidFill>
                  <a:srgbClr val="002060"/>
                </a:solidFill>
              </a:rPr>
              <a:t>Biết</a:t>
            </a:r>
            <a:r>
              <a:rPr lang="en-US" altLang="en-US" sz="3200" dirty="0">
                <a:solidFill>
                  <a:srgbClr val="002060"/>
                </a:solidFill>
              </a:rPr>
              <a:t> </a:t>
            </a:r>
            <a:r>
              <a:rPr lang="en-US" altLang="en-US" sz="3200" dirty="0" err="1">
                <a:solidFill>
                  <a:srgbClr val="002060"/>
                </a:solidFill>
              </a:rPr>
              <a:t>rồi</a:t>
            </a:r>
            <a:r>
              <a:rPr lang="en-US" altLang="en-US" sz="3200" dirty="0">
                <a:solidFill>
                  <a:srgbClr val="002060"/>
                </a:solidFill>
              </a:rPr>
              <a:t> !</a:t>
            </a:r>
          </a:p>
        </p:txBody>
      </p:sp>
      <p:sp>
        <p:nvSpPr>
          <p:cNvPr id="11" name="Text Box 6">
            <a:extLst>
              <a:ext uri="{FF2B5EF4-FFF2-40B4-BE49-F238E27FC236}">
                <a16:creationId xmlns:a16="http://schemas.microsoft.com/office/drawing/2014/main" id="{42494E72-FAD2-40B9-AFC5-1A8D834E3287}"/>
              </a:ext>
            </a:extLst>
          </p:cNvPr>
          <p:cNvSpPr txBox="1">
            <a:spLocks noChangeArrowheads="1"/>
          </p:cNvSpPr>
          <p:nvPr/>
        </p:nvSpPr>
        <p:spPr bwMode="auto">
          <a:xfrm>
            <a:off x="10058402" y="2213195"/>
            <a:ext cx="2819400" cy="646331"/>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ct val="50000"/>
              </a:spcBef>
            </a:pPr>
            <a:r>
              <a:rPr lang="vi-VN" altLang="en-US" sz="3600" b="1" dirty="0">
                <a:solidFill>
                  <a:srgbClr val="FF3300"/>
                </a:solidFill>
                <a:cs typeface="Arial" panose="020B0604020202020204" pitchFamily="34" charset="0"/>
              </a:rPr>
              <a:t>Lời ông Hai</a:t>
            </a:r>
            <a:endParaRPr lang="en-US" altLang="en-US" sz="3600" b="1" dirty="0">
              <a:solidFill>
                <a:srgbClr val="FF3300"/>
              </a:solidFill>
              <a:cs typeface="Arial" panose="020B0604020202020204" pitchFamily="34" charset="0"/>
            </a:endParaRPr>
          </a:p>
        </p:txBody>
      </p:sp>
      <p:sp>
        <p:nvSpPr>
          <p:cNvPr id="13" name="Text Box 13">
            <a:extLst>
              <a:ext uri="{FF2B5EF4-FFF2-40B4-BE49-F238E27FC236}">
                <a16:creationId xmlns:a16="http://schemas.microsoft.com/office/drawing/2014/main" id="{1C7EF890-3D1B-4423-AD09-856F3B0EE487}"/>
              </a:ext>
            </a:extLst>
          </p:cNvPr>
          <p:cNvSpPr txBox="1">
            <a:spLocks noChangeArrowheads="1"/>
          </p:cNvSpPr>
          <p:nvPr/>
        </p:nvSpPr>
        <p:spPr bwMode="auto">
          <a:xfrm>
            <a:off x="1662925" y="5265837"/>
            <a:ext cx="13015242" cy="35394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u="sng" dirty="0" err="1">
                <a:solidFill>
                  <a:srgbClr val="FF3300"/>
                </a:solidFill>
              </a:rPr>
              <a:t>Tác</a:t>
            </a:r>
            <a:r>
              <a:rPr lang="en-US" altLang="en-US" b="1" u="sng" dirty="0">
                <a:solidFill>
                  <a:srgbClr val="FF3300"/>
                </a:solidFill>
              </a:rPr>
              <a:t> </a:t>
            </a:r>
            <a:r>
              <a:rPr lang="en-US" altLang="en-US" b="1" u="sng" dirty="0" err="1">
                <a:solidFill>
                  <a:srgbClr val="FF3300"/>
                </a:solidFill>
              </a:rPr>
              <a:t>dụng</a:t>
            </a:r>
            <a:r>
              <a:rPr lang="en-US" altLang="en-US" b="1" u="sng" dirty="0">
                <a:solidFill>
                  <a:srgbClr val="FF3300"/>
                </a:solidFill>
              </a:rPr>
              <a:t>: </a:t>
            </a:r>
            <a:r>
              <a:rPr lang="en-US" altLang="en-US" i="1" dirty="0">
                <a:solidFill>
                  <a:srgbClr val="0000FF"/>
                </a:solidFill>
                <a:latin typeface="Arial Unicode MS" pitchFamily="34" charset="-128"/>
              </a:rPr>
              <a:t> </a:t>
            </a:r>
            <a:r>
              <a:rPr lang="nl-NL" altLang="en-US" dirty="0">
                <a:solidFill>
                  <a:srgbClr val="002060"/>
                </a:solidFill>
              </a:rPr>
              <a:t>Cuộc đối thoại này diễn ra không bình thường vì có ba lượt lời trao nhưng chỉ 2 lời đáp. </a:t>
            </a:r>
          </a:p>
          <a:p>
            <a:pPr>
              <a:spcBef>
                <a:spcPct val="50000"/>
              </a:spcBef>
              <a:buFontTx/>
              <a:buNone/>
            </a:pPr>
            <a:r>
              <a:rPr lang="nl-NL" altLang="en-US" dirty="0">
                <a:solidFill>
                  <a:srgbClr val="002060"/>
                </a:solidFill>
                <a:sym typeface="Wingdings" panose="05000000000000000000" pitchFamily="2" charset="2"/>
              </a:rPr>
              <a:t></a:t>
            </a:r>
            <a:r>
              <a:rPr lang="nl-NL" altLang="en-US" dirty="0">
                <a:solidFill>
                  <a:srgbClr val="002060"/>
                </a:solidFill>
              </a:rPr>
              <a:t>Thái độ bà Hai còn rụt rè khi muốn chia sẻ cùng chồng.</a:t>
            </a:r>
          </a:p>
          <a:p>
            <a:pPr>
              <a:spcBef>
                <a:spcPct val="50000"/>
              </a:spcBef>
              <a:buFontTx/>
              <a:buNone/>
            </a:pPr>
            <a:r>
              <a:rPr lang="nl-NL" altLang="en-US" dirty="0">
                <a:solidFill>
                  <a:srgbClr val="002060"/>
                </a:solidFill>
                <a:sym typeface="Wingdings" panose="05000000000000000000" pitchFamily="2" charset="2"/>
              </a:rPr>
              <a:t></a:t>
            </a:r>
            <a:r>
              <a:rPr lang="nl-NL" altLang="en-US" dirty="0">
                <a:solidFill>
                  <a:srgbClr val="002060"/>
                </a:solidFill>
              </a:rPr>
              <a:t> Ông Hai buồn chán tâm trạng của ông từ chỗ không muốn trả lời, đến gắt gỏng vô cớ nhằm bày tỏ tâm trạng bực bội, đau khổ của ông Hai khi nói đến chuyện làng Chợ Dầu theo Tây </a:t>
            </a:r>
            <a:r>
              <a:rPr lang="nl-NL" altLang="en-US" dirty="0">
                <a:solidFill>
                  <a:srgbClr val="002060"/>
                </a:solidFill>
                <a:sym typeface="Wingdings" panose="05000000000000000000" pitchFamily="2" charset="2"/>
              </a:rPr>
              <a:t></a:t>
            </a:r>
            <a:r>
              <a:rPr lang="nl-NL" altLang="en-US" dirty="0">
                <a:solidFill>
                  <a:srgbClr val="002060"/>
                </a:solidFill>
              </a:rPr>
              <a:t> yêu làng tha </a:t>
            </a:r>
            <a:r>
              <a:rPr lang="vi-VN" altLang="en-US" dirty="0">
                <a:solidFill>
                  <a:srgbClr val="002060"/>
                </a:solidFill>
              </a:rPr>
              <a:t>thiết.</a:t>
            </a:r>
            <a:endParaRPr lang="en-US" altLang="en-US" dirty="0">
              <a:solidFill>
                <a:srgbClr val="002060"/>
              </a:solidFill>
            </a:endParaRPr>
          </a:p>
        </p:txBody>
      </p:sp>
    </p:spTree>
    <p:extLst>
      <p:ext uri="{BB962C8B-B14F-4D97-AF65-F5344CB8AC3E}">
        <p14:creationId xmlns:p14="http://schemas.microsoft.com/office/powerpoint/2010/main" val="30348741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checkerboard(across)">
                                      <p:cBhvr>
                                        <p:cTn id="28" dur="500"/>
                                        <p:tgtEl>
                                          <p:spTgt spid="1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checkerboard(across)">
                                      <p:cBhvr>
                                        <p:cTn id="33" dur="500"/>
                                        <p:tgtEl>
                                          <p:spTgt spid="1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ox(in)">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box(in)">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9">
                                            <p:txEl>
                                              <p:pRg st="2" end="2"/>
                                            </p:txEl>
                                          </p:spTgt>
                                        </p:tgtEl>
                                        <p:attrNameLst>
                                          <p:attrName>style.visibility</p:attrName>
                                        </p:attrNameLst>
                                      </p:cBhvr>
                                      <p:to>
                                        <p:strVal val="visible"/>
                                      </p:to>
                                    </p:set>
                                    <p:animEffect transition="in" filter="checkerboard(across)">
                                      <p:cBhvr>
                                        <p:cTn id="53" dur="500"/>
                                        <p:tgtEl>
                                          <p:spTgt spid="1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200000">
            <a:off x="4696010" y="-1564024"/>
            <a:ext cx="8085315" cy="14478000"/>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78167" y="2299381"/>
            <a:ext cx="502856" cy="482742"/>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899762" y="7982008"/>
            <a:ext cx="502856" cy="482742"/>
          </a:xfrm>
          <a:prstGeom prst="rect">
            <a:avLst/>
          </a:prstGeom>
        </p:spPr>
      </p:pic>
      <p:pic>
        <p:nvPicPr>
          <p:cNvPr id="12"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258800" y="4153299"/>
            <a:ext cx="5262863" cy="6171802"/>
          </a:xfrm>
          <a:prstGeom prst="rect">
            <a:avLst/>
          </a:prstGeom>
        </p:spPr>
      </p:pic>
      <p:sp>
        <p:nvSpPr>
          <p:cNvPr id="9" name="Text Box 9">
            <a:extLst>
              <a:ext uri="{FF2B5EF4-FFF2-40B4-BE49-F238E27FC236}">
                <a16:creationId xmlns:a16="http://schemas.microsoft.com/office/drawing/2014/main" id="{B97C4AD1-E4A4-4DC9-AECA-572D8789544A}"/>
              </a:ext>
            </a:extLst>
          </p:cNvPr>
          <p:cNvSpPr txBox="1">
            <a:spLocks noChangeArrowheads="1"/>
          </p:cNvSpPr>
          <p:nvPr/>
        </p:nvSpPr>
        <p:spPr bwMode="auto">
          <a:xfrm>
            <a:off x="609600" y="2591172"/>
            <a:ext cx="15783488"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13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VẬN DỤNG</a:t>
            </a:r>
            <a:endParaRPr kumimoji="0" lang="en-US" altLang="en-US" sz="13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0146EF8E-351D-4B4C-A02A-CAD1C56DF9E2}"/>
              </a:ext>
            </a:extLst>
          </p:cNvPr>
          <p:cNvSpPr txBox="1"/>
          <p:nvPr/>
        </p:nvSpPr>
        <p:spPr>
          <a:xfrm>
            <a:off x="2665934" y="5479838"/>
            <a:ext cx="10972800" cy="646331"/>
          </a:xfrm>
          <a:prstGeom prst="rect">
            <a:avLst/>
          </a:prstGeom>
          <a:noFill/>
        </p:spPr>
        <p:txBody>
          <a:bodyPr wrap="square" rtlCol="0">
            <a:spAutoFit/>
          </a:bodyPr>
          <a:lstStyle/>
          <a:p>
            <a:pPr algn="ctr"/>
            <a:r>
              <a:rPr lang="vi-VN" sz="3600" b="1" dirty="0"/>
              <a:t>Hãy vẽ sơ đồ tư duy tổng kết nội dung bài học.</a:t>
            </a:r>
            <a:endParaRPr lang="en-US" sz="3600" b="1" dirty="0"/>
          </a:p>
        </p:txBody>
      </p:sp>
    </p:spTree>
    <p:extLst>
      <p:ext uri="{BB962C8B-B14F-4D97-AF65-F5344CB8AC3E}">
        <p14:creationId xmlns:p14="http://schemas.microsoft.com/office/powerpoint/2010/main" val="4266839751"/>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C3D5062-02EB-4709-A2B0-758A528CA0C5}"/>
              </a:ext>
            </a:extLst>
          </p:cNvPr>
          <p:cNvGrpSpPr/>
          <p:nvPr/>
        </p:nvGrpSpPr>
        <p:grpSpPr>
          <a:xfrm>
            <a:off x="762000" y="2247900"/>
            <a:ext cx="15697200" cy="7446962"/>
            <a:chOff x="0" y="1354138"/>
            <a:chExt cx="9131300" cy="4106862"/>
          </a:xfrm>
        </p:grpSpPr>
        <p:pic>
          <p:nvPicPr>
            <p:cNvPr id="17" name="Picture 4" descr="Cover">
              <a:extLst>
                <a:ext uri="{FF2B5EF4-FFF2-40B4-BE49-F238E27FC236}">
                  <a16:creationId xmlns:a16="http://schemas.microsoft.com/office/drawing/2014/main" id="{2F78CA1F-A570-47EC-ADC2-9C1D80CA1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138" y="2838450"/>
              <a:ext cx="22177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06A4DDE2-BBDB-4411-AEE1-26E172D580B4}"/>
                </a:ext>
              </a:extLst>
            </p:cNvPr>
            <p:cNvGrpSpPr/>
            <p:nvPr/>
          </p:nvGrpSpPr>
          <p:grpSpPr>
            <a:xfrm>
              <a:off x="0" y="1354138"/>
              <a:ext cx="9131300" cy="4106862"/>
              <a:chOff x="0" y="1354138"/>
              <a:chExt cx="9131300" cy="4106862"/>
            </a:xfrm>
          </p:grpSpPr>
          <p:pic>
            <p:nvPicPr>
              <p:cNvPr id="19" name="Picture 2" descr="Cover">
                <a:extLst>
                  <a:ext uri="{FF2B5EF4-FFF2-40B4-BE49-F238E27FC236}">
                    <a16:creationId xmlns:a16="http://schemas.microsoft.com/office/drawing/2014/main" id="{32CF2E4F-F623-4E85-B040-B29BCA576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638" y="3068638"/>
                <a:ext cx="2379662"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Cover">
                <a:extLst>
                  <a:ext uri="{FF2B5EF4-FFF2-40B4-BE49-F238E27FC236}">
                    <a16:creationId xmlns:a16="http://schemas.microsoft.com/office/drawing/2014/main" id="{DEDFCE4F-F79A-41FE-BD35-3C743E3D9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1475" y="2279650"/>
                <a:ext cx="237331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over">
                <a:extLst>
                  <a:ext uri="{FF2B5EF4-FFF2-40B4-BE49-F238E27FC236}">
                    <a16:creationId xmlns:a16="http://schemas.microsoft.com/office/drawing/2014/main" id="{EC234F2A-0105-45EC-A8EC-2438AB69B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863" y="4721225"/>
                <a:ext cx="22796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Cover">
                <a:extLst>
                  <a:ext uri="{FF2B5EF4-FFF2-40B4-BE49-F238E27FC236}">
                    <a16:creationId xmlns:a16="http://schemas.microsoft.com/office/drawing/2014/main" id="{6DBABF01-5B09-438B-B204-6F20A0BF0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88" y="4087813"/>
                <a:ext cx="30003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Cover">
                <a:extLst>
                  <a:ext uri="{FF2B5EF4-FFF2-40B4-BE49-F238E27FC236}">
                    <a16:creationId xmlns:a16="http://schemas.microsoft.com/office/drawing/2014/main" id="{4A7435DE-45F7-4B30-891A-86BB0ED2B3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863" y="3000375"/>
                <a:ext cx="21621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Cover">
                <a:extLst>
                  <a:ext uri="{FF2B5EF4-FFF2-40B4-BE49-F238E27FC236}">
                    <a16:creationId xmlns:a16="http://schemas.microsoft.com/office/drawing/2014/main" id="{C2C598BE-CB98-4C45-8CA5-8B70FD30AA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188" y="3117850"/>
                <a:ext cx="1603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Cover">
                <a:extLst>
                  <a:ext uri="{FF2B5EF4-FFF2-40B4-BE49-F238E27FC236}">
                    <a16:creationId xmlns:a16="http://schemas.microsoft.com/office/drawing/2014/main" id="{F8516CBB-8656-41B6-8231-DCF4717B3A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475" y="2695575"/>
                <a:ext cx="173355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Cover">
                <a:extLst>
                  <a:ext uri="{FF2B5EF4-FFF2-40B4-BE49-F238E27FC236}">
                    <a16:creationId xmlns:a16="http://schemas.microsoft.com/office/drawing/2014/main" id="{74D66894-808B-4C7C-B637-063AED47A9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27325" y="2863850"/>
                <a:ext cx="23971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Cover">
                <a:extLst>
                  <a:ext uri="{FF2B5EF4-FFF2-40B4-BE49-F238E27FC236}">
                    <a16:creationId xmlns:a16="http://schemas.microsoft.com/office/drawing/2014/main" id="{56D88D09-632C-4A56-A004-921FC96936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006600"/>
                <a:ext cx="32178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Cover">
                <a:extLst>
                  <a:ext uri="{FF2B5EF4-FFF2-40B4-BE49-F238E27FC236}">
                    <a16:creationId xmlns:a16="http://schemas.microsoft.com/office/drawing/2014/main" id="{5EE525F9-67E4-424E-8146-A7164ABBD07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363" y="1354138"/>
                <a:ext cx="313055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3" descr="Cover">
                <a:extLst>
                  <a:ext uri="{FF2B5EF4-FFF2-40B4-BE49-F238E27FC236}">
                    <a16:creationId xmlns:a16="http://schemas.microsoft.com/office/drawing/2014/main" id="{AFF8FC40-E4AD-4B31-8443-42259B3F50F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63863" y="1882775"/>
                <a:ext cx="2162175"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4" descr="Cover">
                <a:extLst>
                  <a:ext uri="{FF2B5EF4-FFF2-40B4-BE49-F238E27FC236}">
                    <a16:creationId xmlns:a16="http://schemas.microsoft.com/office/drawing/2014/main" id="{345E308C-4463-4368-9BCE-3EFACAE472E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8750" y="2608263"/>
                <a:ext cx="196373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2" name="TextBox 31">
            <a:extLst>
              <a:ext uri="{FF2B5EF4-FFF2-40B4-BE49-F238E27FC236}">
                <a16:creationId xmlns:a16="http://schemas.microsoft.com/office/drawing/2014/main" id="{309E7B4D-2553-4348-94F9-BC6A64900CC6}"/>
              </a:ext>
            </a:extLst>
          </p:cNvPr>
          <p:cNvSpPr txBox="1"/>
          <p:nvPr/>
        </p:nvSpPr>
        <p:spPr>
          <a:xfrm>
            <a:off x="5230816" y="711157"/>
            <a:ext cx="9144000" cy="1107996"/>
          </a:xfrm>
          <a:prstGeom prst="rect">
            <a:avLst/>
          </a:prstGeom>
          <a:noFill/>
          <a:ln>
            <a:solidFill>
              <a:schemeClr val="accent1"/>
            </a:solidFill>
          </a:ln>
        </p:spPr>
        <p:txBody>
          <a:bodyPr wrap="square">
            <a:spAutoFit/>
          </a:bodyPr>
          <a:lstStyle/>
          <a:p>
            <a:pPr algn="ctr"/>
            <a:r>
              <a:rPr lang="en-US" sz="6600" b="1" kern="10" dirty="0">
                <a:ln w="9525">
                  <a:solidFill>
                    <a:srgbClr val="FF00FF"/>
                  </a:solidFill>
                  <a:round/>
                  <a:headEnd/>
                  <a:tailEnd/>
                </a:ln>
                <a:solidFill>
                  <a:srgbClr val="FF0000"/>
                </a:solidFill>
                <a:latin typeface="Arial" panose="020B0604020202020204" pitchFamily="34" charset="0"/>
                <a:cs typeface="Arial" panose="020B0604020202020204" pitchFamily="34" charset="0"/>
              </a:rPr>
              <a:t>HỆ THỐNG BÀI HỌC</a:t>
            </a:r>
          </a:p>
        </p:txBody>
      </p:sp>
    </p:spTree>
    <p:extLst>
      <p:ext uri="{BB962C8B-B14F-4D97-AF65-F5344CB8AC3E}">
        <p14:creationId xmlns:p14="http://schemas.microsoft.com/office/powerpoint/2010/main" val="979577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5101343" y="-1404813"/>
            <a:ext cx="8085315" cy="13646101"/>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8005829" y="-9890630"/>
            <a:ext cx="2276342" cy="1956231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911379" y="4475492"/>
            <a:ext cx="695841" cy="668008"/>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402379" y="2411742"/>
            <a:ext cx="534580" cy="513197"/>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14129" y="6253492"/>
            <a:ext cx="534580" cy="513197"/>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751379" y="8031492"/>
            <a:ext cx="534580" cy="5131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228129" y="9523742"/>
            <a:ext cx="534580" cy="513197"/>
          </a:xfrm>
          <a:prstGeom prst="rect">
            <a:avLst/>
          </a:prstGeom>
        </p:spPr>
      </p:pic>
      <p:sp>
        <p:nvSpPr>
          <p:cNvPr id="16" name="TextBox 8">
            <a:extLst>
              <a:ext uri="{FF2B5EF4-FFF2-40B4-BE49-F238E27FC236}">
                <a16:creationId xmlns:a16="http://schemas.microsoft.com/office/drawing/2014/main" id="{B0AF0F2D-2686-4D29-9FEB-7C5ACD588553}"/>
              </a:ext>
            </a:extLst>
          </p:cNvPr>
          <p:cNvSpPr txBox="1"/>
          <p:nvPr/>
        </p:nvSpPr>
        <p:spPr>
          <a:xfrm>
            <a:off x="3751820" y="3695700"/>
            <a:ext cx="11329370" cy="3118674"/>
          </a:xfrm>
          <a:prstGeom prst="rect">
            <a:avLst/>
          </a:prstGeom>
        </p:spPr>
        <p:txBody>
          <a:bodyPr wrap="square" lIns="0" tIns="0" rIns="0" bIns="0" rtlCol="0" anchor="t">
            <a:spAutoFit/>
          </a:bodyPr>
          <a:lstStyle/>
          <a:p>
            <a:pPr algn="ctr">
              <a:lnSpc>
                <a:spcPct val="150000"/>
              </a:lnSpc>
            </a:pPr>
            <a:r>
              <a:rPr lang="en-US" sz="7200" b="1" dirty="0">
                <a:solidFill>
                  <a:srgbClr val="2E2C7F"/>
                </a:solidFill>
                <a:latin typeface="Arial" panose="020B0604020202020204" pitchFamily="34" charset="0"/>
                <a:cs typeface="Arial" panose="020B0604020202020204" pitchFamily="34" charset="0"/>
              </a:rPr>
              <a:t>CẢM ƠN CÁC EM ĐÃ LẮNG NGHE BÀI GIẢNG!</a:t>
            </a:r>
          </a:p>
        </p:txBody>
      </p:sp>
      <p:pic>
        <p:nvPicPr>
          <p:cNvPr id="18" name="Picture 16">
            <a:extLst>
              <a:ext uri="{FF2B5EF4-FFF2-40B4-BE49-F238E27FC236}">
                <a16:creationId xmlns:a16="http://schemas.microsoft.com/office/drawing/2014/main" id="{ADF4F82B-751E-4B53-A9D8-DCEA7E355C6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5215987" y="6785739"/>
            <a:ext cx="3072013" cy="3572108"/>
          </a:xfrm>
          <a:prstGeom prst="rect">
            <a:avLst/>
          </a:prstGeom>
        </p:spPr>
      </p:pic>
      <p:pic>
        <p:nvPicPr>
          <p:cNvPr id="19" name="Picture 10">
            <a:extLst>
              <a:ext uri="{FF2B5EF4-FFF2-40B4-BE49-F238E27FC236}">
                <a16:creationId xmlns:a16="http://schemas.microsoft.com/office/drawing/2014/main" id="{5BD25672-A40D-403C-B2ED-8E71403933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15898" y="848380"/>
            <a:ext cx="4010101" cy="3900735"/>
          </a:xfrm>
          <a:prstGeom prst="rect">
            <a:avLst/>
          </a:prstGeom>
        </p:spPr>
      </p:pic>
    </p:spTree>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1000" y="8911074"/>
            <a:ext cx="19734210" cy="308936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954734" y="6818093"/>
            <a:ext cx="4131595" cy="3658339"/>
          </a:xfrm>
          <a:prstGeom prst="rect">
            <a:avLst/>
          </a:prstGeom>
        </p:spPr>
      </p:pic>
      <p:sp>
        <p:nvSpPr>
          <p:cNvPr id="14" name="TextBox 14"/>
          <p:cNvSpPr txBox="1"/>
          <p:nvPr/>
        </p:nvSpPr>
        <p:spPr>
          <a:xfrm>
            <a:off x="1979352" y="921878"/>
            <a:ext cx="14190635" cy="909544"/>
          </a:xfrm>
          <a:prstGeom prst="rect">
            <a:avLst/>
          </a:prstGeom>
        </p:spPr>
        <p:txBody>
          <a:bodyPr wrap="square" lIns="0" tIns="0" rIns="0" bIns="0" rtlCol="0" anchor="t">
            <a:spAutoFit/>
          </a:bodyPr>
          <a:lstStyle/>
          <a:p>
            <a:pPr algn="ctr">
              <a:lnSpc>
                <a:spcPts val="8000"/>
              </a:lnSpc>
            </a:pPr>
            <a:r>
              <a:rPr lang="en-US" sz="4800" b="1" dirty="0" err="1">
                <a:solidFill>
                  <a:srgbClr val="2E2C7F"/>
                </a:solidFill>
                <a:latin typeface="Arial" panose="020B0604020202020204" pitchFamily="34" charset="0"/>
                <a:cs typeface="Arial" panose="020B0604020202020204" pitchFamily="34" charset="0"/>
              </a:rPr>
              <a:t>Nhắc</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lại</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các</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yếu</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tố</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cần</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có</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trong</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văn</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bản</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tự</a:t>
            </a:r>
            <a:r>
              <a:rPr lang="en-US" sz="4800" b="1" dirty="0">
                <a:solidFill>
                  <a:srgbClr val="2E2C7F"/>
                </a:solidFill>
                <a:latin typeface="Arial" panose="020B0604020202020204" pitchFamily="34" charset="0"/>
                <a:cs typeface="Arial" panose="020B0604020202020204" pitchFamily="34" charset="0"/>
              </a:rPr>
              <a:t> </a:t>
            </a:r>
            <a:r>
              <a:rPr lang="en-US" sz="4800" b="1" dirty="0" err="1">
                <a:solidFill>
                  <a:srgbClr val="2E2C7F"/>
                </a:solidFill>
                <a:latin typeface="Arial" panose="020B0604020202020204" pitchFamily="34" charset="0"/>
                <a:cs typeface="Arial" panose="020B0604020202020204" pitchFamily="34" charset="0"/>
              </a:rPr>
              <a:t>sự</a:t>
            </a:r>
            <a:r>
              <a:rPr lang="en-US" sz="4800" b="1" dirty="0">
                <a:solidFill>
                  <a:srgbClr val="2E2C7F"/>
                </a:solidFill>
                <a:latin typeface="Arial" panose="020B0604020202020204" pitchFamily="34" charset="0"/>
                <a:cs typeface="Arial" panose="020B0604020202020204" pitchFamily="34" charset="0"/>
              </a:rPr>
              <a:t>?</a:t>
            </a:r>
          </a:p>
        </p:txBody>
      </p:sp>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65262" y="5735595"/>
            <a:ext cx="502856" cy="482742"/>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6826" y="8254880"/>
            <a:ext cx="502856" cy="482742"/>
          </a:xfrm>
          <a:prstGeom prst="rect">
            <a:avLst/>
          </a:prstGeom>
        </p:spPr>
      </p:pic>
      <p:pic>
        <p:nvPicPr>
          <p:cNvPr id="21" name="Picture 3">
            <a:extLst>
              <a:ext uri="{FF2B5EF4-FFF2-40B4-BE49-F238E27FC236}">
                <a16:creationId xmlns:a16="http://schemas.microsoft.com/office/drawing/2014/main" id="{2868D89A-6ACC-420B-9A3A-11E97305F73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47125">
            <a:off x="-1251363" y="-72658"/>
            <a:ext cx="2958078" cy="1877035"/>
          </a:xfrm>
          <a:prstGeom prst="rect">
            <a:avLst/>
          </a:prstGeom>
        </p:spPr>
      </p:pic>
      <p:pic>
        <p:nvPicPr>
          <p:cNvPr id="23" name="Picture 6">
            <a:extLst>
              <a:ext uri="{FF2B5EF4-FFF2-40B4-BE49-F238E27FC236}">
                <a16:creationId xmlns:a16="http://schemas.microsoft.com/office/drawing/2014/main" id="{1030FB49-8379-4561-AB7C-4A8F67C3001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840200" y="-245529"/>
            <a:ext cx="2068684" cy="2057400"/>
          </a:xfrm>
          <a:prstGeom prst="rect">
            <a:avLst/>
          </a:prstGeom>
        </p:spPr>
      </p:pic>
      <p:grpSp>
        <p:nvGrpSpPr>
          <p:cNvPr id="2" name="Group 1">
            <a:extLst>
              <a:ext uri="{FF2B5EF4-FFF2-40B4-BE49-F238E27FC236}">
                <a16:creationId xmlns:a16="http://schemas.microsoft.com/office/drawing/2014/main" id="{AD415DBB-F0E8-4E05-AB59-B4B561238F82}"/>
              </a:ext>
            </a:extLst>
          </p:cNvPr>
          <p:cNvGrpSpPr/>
          <p:nvPr/>
        </p:nvGrpSpPr>
        <p:grpSpPr>
          <a:xfrm>
            <a:off x="401553" y="2379879"/>
            <a:ext cx="13814104" cy="5682077"/>
            <a:chOff x="401553" y="2379879"/>
            <a:chExt cx="13814104" cy="5682077"/>
          </a:xfrm>
        </p:grpSpPr>
        <p:sp>
          <p:nvSpPr>
            <p:cNvPr id="12" name="AutoShape 20">
              <a:extLst>
                <a:ext uri="{FF2B5EF4-FFF2-40B4-BE49-F238E27FC236}">
                  <a16:creationId xmlns:a16="http://schemas.microsoft.com/office/drawing/2014/main" id="{3BEC3E70-8F87-4B38-895D-8EA7680306A5}"/>
                </a:ext>
              </a:extLst>
            </p:cNvPr>
            <p:cNvSpPr>
              <a:spLocks noChangeArrowheads="1"/>
            </p:cNvSpPr>
            <p:nvPr/>
          </p:nvSpPr>
          <p:spPr bwMode="auto">
            <a:xfrm>
              <a:off x="401553" y="5017024"/>
              <a:ext cx="3577472" cy="1277937"/>
            </a:xfrm>
            <a:prstGeom prst="flowChartAlternateProcess">
              <a:avLst/>
            </a:prstGeom>
            <a:solidFill>
              <a:schemeClr val="accent6">
                <a:lumMod val="20000"/>
                <a:lumOff val="80000"/>
              </a:schemeClr>
            </a:solidFill>
            <a:ln w="38100" cmpd="dbl">
              <a:solidFill>
                <a:srgbClr val="FF0000"/>
              </a:solidFill>
              <a:miter lim="800000"/>
              <a:headEnd/>
              <a:tailEnd/>
            </a:ln>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200" b="1" dirty="0">
                  <a:solidFill>
                    <a:srgbClr val="002060"/>
                  </a:solidFill>
                  <a:cs typeface="Arial" panose="020B0604020202020204" pitchFamily="34" charset="0"/>
                </a:rPr>
                <a:t>VĂN BẢN TỰ SỰ</a:t>
              </a:r>
            </a:p>
          </p:txBody>
        </p:sp>
        <p:sp>
          <p:nvSpPr>
            <p:cNvPr id="13" name="Line 21">
              <a:extLst>
                <a:ext uri="{FF2B5EF4-FFF2-40B4-BE49-F238E27FC236}">
                  <a16:creationId xmlns:a16="http://schemas.microsoft.com/office/drawing/2014/main" id="{1E058A12-08B6-4DB0-B19C-D4D69069422F}"/>
                </a:ext>
              </a:extLst>
            </p:cNvPr>
            <p:cNvSpPr>
              <a:spLocks noChangeShapeType="1"/>
            </p:cNvSpPr>
            <p:nvPr/>
          </p:nvSpPr>
          <p:spPr bwMode="auto">
            <a:xfrm flipV="1">
              <a:off x="4020146" y="4565673"/>
              <a:ext cx="1008417" cy="863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Arial" panose="020B0604020202020204" pitchFamily="34" charset="0"/>
                <a:cs typeface="Arial" panose="020B0604020202020204" pitchFamily="34" charset="0"/>
              </a:endParaRPr>
            </a:p>
          </p:txBody>
        </p:sp>
        <p:sp>
          <p:nvSpPr>
            <p:cNvPr id="18" name="Line 22">
              <a:extLst>
                <a:ext uri="{FF2B5EF4-FFF2-40B4-BE49-F238E27FC236}">
                  <a16:creationId xmlns:a16="http://schemas.microsoft.com/office/drawing/2014/main" id="{1FB8B379-92EB-418F-8A4E-CB0CE9A5893F}"/>
                </a:ext>
              </a:extLst>
            </p:cNvPr>
            <p:cNvSpPr>
              <a:spLocks noChangeShapeType="1"/>
            </p:cNvSpPr>
            <p:nvPr/>
          </p:nvSpPr>
          <p:spPr bwMode="auto">
            <a:xfrm>
              <a:off x="4109001" y="5515999"/>
              <a:ext cx="902495" cy="77896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Arial" panose="020B0604020202020204" pitchFamily="34" charset="0"/>
                <a:cs typeface="Arial" panose="020B0604020202020204" pitchFamily="34" charset="0"/>
              </a:endParaRPr>
            </a:p>
          </p:txBody>
        </p:sp>
        <p:sp>
          <p:nvSpPr>
            <p:cNvPr id="19" name="AutoShape 23">
              <a:extLst>
                <a:ext uri="{FF2B5EF4-FFF2-40B4-BE49-F238E27FC236}">
                  <a16:creationId xmlns:a16="http://schemas.microsoft.com/office/drawing/2014/main" id="{4298DF7A-7EEB-4A8D-B3B7-E4A66F1036A6}"/>
                </a:ext>
              </a:extLst>
            </p:cNvPr>
            <p:cNvSpPr>
              <a:spLocks noChangeArrowheads="1"/>
            </p:cNvSpPr>
            <p:nvPr/>
          </p:nvSpPr>
          <p:spPr bwMode="auto">
            <a:xfrm>
              <a:off x="4876800" y="3927691"/>
              <a:ext cx="2085423" cy="792163"/>
            </a:xfrm>
            <a:prstGeom prst="flowChartTerminator">
              <a:avLst/>
            </a:prstGeom>
            <a:solidFill>
              <a:schemeClr val="accent6">
                <a:lumMod val="20000"/>
                <a:lumOff val="80000"/>
              </a:schemeClr>
            </a:solidFill>
            <a:ln w="38100" cmpd="dbl">
              <a:solidFill>
                <a:schemeClr val="accent6">
                  <a:lumMod val="75000"/>
                </a:schemeClr>
              </a:solidFill>
              <a:miter lim="800000"/>
              <a:headEnd/>
              <a:tailEnd/>
            </a:ln>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000" b="1" dirty="0">
                  <a:solidFill>
                    <a:srgbClr val="002060"/>
                  </a:solidFill>
                  <a:cs typeface="Arial" panose="020B0604020202020204" pitchFamily="34" charset="0"/>
                </a:rPr>
                <a:t>NHÂN VẬT</a:t>
              </a:r>
            </a:p>
          </p:txBody>
        </p:sp>
        <p:sp>
          <p:nvSpPr>
            <p:cNvPr id="20" name="AutoShape 24">
              <a:extLst>
                <a:ext uri="{FF2B5EF4-FFF2-40B4-BE49-F238E27FC236}">
                  <a16:creationId xmlns:a16="http://schemas.microsoft.com/office/drawing/2014/main" id="{881D1D55-58B2-4CE9-9394-41D769CB4124}"/>
                </a:ext>
              </a:extLst>
            </p:cNvPr>
            <p:cNvSpPr>
              <a:spLocks noChangeArrowheads="1"/>
            </p:cNvSpPr>
            <p:nvPr/>
          </p:nvSpPr>
          <p:spPr bwMode="auto">
            <a:xfrm>
              <a:off x="4970177" y="6126141"/>
              <a:ext cx="2094938" cy="606565"/>
            </a:xfrm>
            <a:prstGeom prst="flowChartTerminator">
              <a:avLst/>
            </a:prstGeom>
            <a:solidFill>
              <a:schemeClr val="accent6">
                <a:lumMod val="20000"/>
                <a:lumOff val="80000"/>
              </a:schemeClr>
            </a:solidFill>
            <a:ln w="38100" cmpd="dbl">
              <a:solidFill>
                <a:schemeClr val="accent6">
                  <a:lumMod val="75000"/>
                </a:schemeClr>
              </a:solidFill>
              <a:miter lim="800000"/>
              <a:headEnd/>
              <a:tailEnd/>
            </a:ln>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200" b="1" dirty="0">
                  <a:solidFill>
                    <a:srgbClr val="002060"/>
                  </a:solidFill>
                  <a:cs typeface="Arial" panose="020B0604020202020204" pitchFamily="34" charset="0"/>
                </a:rPr>
                <a:t>SỰ VIỆC</a:t>
              </a:r>
            </a:p>
          </p:txBody>
        </p:sp>
        <p:sp>
          <p:nvSpPr>
            <p:cNvPr id="22" name="Line 25">
              <a:extLst>
                <a:ext uri="{FF2B5EF4-FFF2-40B4-BE49-F238E27FC236}">
                  <a16:creationId xmlns:a16="http://schemas.microsoft.com/office/drawing/2014/main" id="{B5473410-BD0B-4198-84C5-7FCDF99A8D9D}"/>
                </a:ext>
              </a:extLst>
            </p:cNvPr>
            <p:cNvSpPr>
              <a:spLocks noChangeShapeType="1"/>
            </p:cNvSpPr>
            <p:nvPr/>
          </p:nvSpPr>
          <p:spPr bwMode="auto">
            <a:xfrm flipV="1">
              <a:off x="7035248" y="3711791"/>
              <a:ext cx="647700" cy="792163"/>
            </a:xfrm>
            <a:prstGeom prst="line">
              <a:avLst/>
            </a:prstGeom>
            <a:noFill/>
            <a:ln w="38100" cmpd="dbl">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Arial" panose="020B0604020202020204" pitchFamily="34" charset="0"/>
                <a:cs typeface="Arial" panose="020B0604020202020204" pitchFamily="34" charset="0"/>
              </a:endParaRPr>
            </a:p>
          </p:txBody>
        </p:sp>
        <p:sp>
          <p:nvSpPr>
            <p:cNvPr id="25" name="Line 26">
              <a:extLst>
                <a:ext uri="{FF2B5EF4-FFF2-40B4-BE49-F238E27FC236}">
                  <a16:creationId xmlns:a16="http://schemas.microsoft.com/office/drawing/2014/main" id="{A6970AAF-A850-4A74-BF29-6A38086FD547}"/>
                </a:ext>
              </a:extLst>
            </p:cNvPr>
            <p:cNvSpPr>
              <a:spLocks noChangeShapeType="1"/>
            </p:cNvSpPr>
            <p:nvPr/>
          </p:nvSpPr>
          <p:spPr bwMode="auto">
            <a:xfrm>
              <a:off x="7035248" y="4503954"/>
              <a:ext cx="647700" cy="71437"/>
            </a:xfrm>
            <a:prstGeom prst="line">
              <a:avLst/>
            </a:prstGeom>
            <a:noFill/>
            <a:ln w="38100" cmpd="dbl">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Arial" panose="020B0604020202020204" pitchFamily="34" charset="0"/>
                <a:cs typeface="Arial" panose="020B0604020202020204" pitchFamily="34" charset="0"/>
              </a:endParaRPr>
            </a:p>
          </p:txBody>
        </p:sp>
        <p:sp>
          <p:nvSpPr>
            <p:cNvPr id="26" name="Line 27">
              <a:extLst>
                <a:ext uri="{FF2B5EF4-FFF2-40B4-BE49-F238E27FC236}">
                  <a16:creationId xmlns:a16="http://schemas.microsoft.com/office/drawing/2014/main" id="{DED47385-05BD-4C87-A8A5-2096D74CDAAB}"/>
                </a:ext>
              </a:extLst>
            </p:cNvPr>
            <p:cNvSpPr>
              <a:spLocks noChangeShapeType="1"/>
            </p:cNvSpPr>
            <p:nvPr/>
          </p:nvSpPr>
          <p:spPr bwMode="auto">
            <a:xfrm>
              <a:off x="7035248" y="4503954"/>
              <a:ext cx="719138" cy="863600"/>
            </a:xfrm>
            <a:prstGeom prst="line">
              <a:avLst/>
            </a:prstGeom>
            <a:noFill/>
            <a:ln w="38100" cmpd="dbl">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Arial" panose="020B0604020202020204" pitchFamily="34" charset="0"/>
                <a:cs typeface="Arial" panose="020B0604020202020204" pitchFamily="34" charset="0"/>
              </a:endParaRPr>
            </a:p>
          </p:txBody>
        </p:sp>
        <p:sp>
          <p:nvSpPr>
            <p:cNvPr id="27" name="Line 28">
              <a:extLst>
                <a:ext uri="{FF2B5EF4-FFF2-40B4-BE49-F238E27FC236}">
                  <a16:creationId xmlns:a16="http://schemas.microsoft.com/office/drawing/2014/main" id="{160E55AC-68D0-4818-BE8A-5DA3498BA22A}"/>
                </a:ext>
              </a:extLst>
            </p:cNvPr>
            <p:cNvSpPr>
              <a:spLocks noChangeShapeType="1"/>
            </p:cNvSpPr>
            <p:nvPr/>
          </p:nvSpPr>
          <p:spPr bwMode="auto">
            <a:xfrm flipV="1">
              <a:off x="7035248" y="2775166"/>
              <a:ext cx="719138" cy="1727200"/>
            </a:xfrm>
            <a:prstGeom prst="line">
              <a:avLst/>
            </a:prstGeom>
            <a:noFill/>
            <a:ln w="38100" cmpd="dbl">
              <a:solidFill>
                <a:srgbClr val="00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Arial" panose="020B0604020202020204" pitchFamily="34" charset="0"/>
                <a:cs typeface="Arial" panose="020B0604020202020204" pitchFamily="34" charset="0"/>
              </a:endParaRPr>
            </a:p>
          </p:txBody>
        </p:sp>
        <p:sp>
          <p:nvSpPr>
            <p:cNvPr id="28" name="Rectangle 29" descr="Parchment">
              <a:extLst>
                <a:ext uri="{FF2B5EF4-FFF2-40B4-BE49-F238E27FC236}">
                  <a16:creationId xmlns:a16="http://schemas.microsoft.com/office/drawing/2014/main" id="{BDA82D5C-DCB8-43DC-8FC2-99146BD8F8A1}"/>
                </a:ext>
              </a:extLst>
            </p:cNvPr>
            <p:cNvSpPr>
              <a:spLocks noChangeArrowheads="1"/>
            </p:cNvSpPr>
            <p:nvPr/>
          </p:nvSpPr>
          <p:spPr bwMode="auto">
            <a:xfrm>
              <a:off x="7754386" y="2379879"/>
              <a:ext cx="2706205" cy="561755"/>
            </a:xfrm>
            <a:prstGeom prst="rect">
              <a:avLst/>
            </a:prstGeom>
            <a:blipFill dpi="0" rotWithShape="1">
              <a:blip r:embed="rId13"/>
              <a:srcRect/>
              <a:tile tx="0" ty="0" sx="100000" sy="100000" flip="none" algn="tl"/>
            </a:blip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200" dirty="0">
                  <a:solidFill>
                    <a:srgbClr val="0000FF"/>
                  </a:solidFill>
                  <a:cs typeface="Arial" panose="020B0604020202020204" pitchFamily="34" charset="0"/>
                </a:rPr>
                <a:t>LAI LỊCH</a:t>
              </a:r>
            </a:p>
          </p:txBody>
        </p:sp>
        <p:sp>
          <p:nvSpPr>
            <p:cNvPr id="30" name="Rectangle 30" descr="Parchment">
              <a:extLst>
                <a:ext uri="{FF2B5EF4-FFF2-40B4-BE49-F238E27FC236}">
                  <a16:creationId xmlns:a16="http://schemas.microsoft.com/office/drawing/2014/main" id="{5420274C-63A3-4366-9D0A-AE14A417997A}"/>
                </a:ext>
              </a:extLst>
            </p:cNvPr>
            <p:cNvSpPr>
              <a:spLocks noChangeArrowheads="1"/>
            </p:cNvSpPr>
            <p:nvPr/>
          </p:nvSpPr>
          <p:spPr bwMode="auto">
            <a:xfrm>
              <a:off x="7754386" y="3424454"/>
              <a:ext cx="2779230" cy="561754"/>
            </a:xfrm>
            <a:prstGeom prst="rect">
              <a:avLst/>
            </a:prstGeom>
            <a:blipFill dpi="0" rotWithShape="1">
              <a:blip r:embed="rId13"/>
              <a:srcRect/>
              <a:tile tx="0" ty="0" sx="100000" sy="100000" flip="none" algn="tl"/>
            </a:blip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dirty="0">
                  <a:solidFill>
                    <a:srgbClr val="0000FF"/>
                  </a:solidFill>
                  <a:cs typeface="Arial" panose="020B0604020202020204" pitchFamily="34" charset="0"/>
                </a:rPr>
                <a:t>NGOẠI HÌNH</a:t>
              </a:r>
            </a:p>
          </p:txBody>
        </p:sp>
        <p:sp>
          <p:nvSpPr>
            <p:cNvPr id="31" name="Rectangle 31" descr="Parchment">
              <a:extLst>
                <a:ext uri="{FF2B5EF4-FFF2-40B4-BE49-F238E27FC236}">
                  <a16:creationId xmlns:a16="http://schemas.microsoft.com/office/drawing/2014/main" id="{72A073E1-56D1-4712-B72D-A552AAA7650B}"/>
                </a:ext>
              </a:extLst>
            </p:cNvPr>
            <p:cNvSpPr>
              <a:spLocks noChangeArrowheads="1"/>
            </p:cNvSpPr>
            <p:nvPr/>
          </p:nvSpPr>
          <p:spPr bwMode="auto">
            <a:xfrm>
              <a:off x="7851465" y="4431409"/>
              <a:ext cx="2682151" cy="603205"/>
            </a:xfrm>
            <a:prstGeom prst="rect">
              <a:avLst/>
            </a:prstGeom>
            <a:blipFill dpi="0" rotWithShape="1">
              <a:blip r:embed="rId13"/>
              <a:srcRect/>
              <a:tile tx="0" ty="0" sx="100000" sy="100000" flip="none" algn="tl"/>
            </a:blip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dirty="0">
                  <a:solidFill>
                    <a:srgbClr val="0000FF"/>
                  </a:solidFill>
                  <a:cs typeface="Arial" panose="020B0604020202020204" pitchFamily="34" charset="0"/>
                </a:rPr>
                <a:t>HÀNH ĐỘNG</a:t>
              </a:r>
            </a:p>
          </p:txBody>
        </p:sp>
        <p:sp>
          <p:nvSpPr>
            <p:cNvPr id="32" name="Rectangle 32" descr="Parchment">
              <a:extLst>
                <a:ext uri="{FF2B5EF4-FFF2-40B4-BE49-F238E27FC236}">
                  <a16:creationId xmlns:a16="http://schemas.microsoft.com/office/drawing/2014/main" id="{91F03A48-3B1F-4328-8EAD-DB66D1430F55}"/>
                </a:ext>
              </a:extLst>
            </p:cNvPr>
            <p:cNvSpPr>
              <a:spLocks noChangeArrowheads="1"/>
            </p:cNvSpPr>
            <p:nvPr/>
          </p:nvSpPr>
          <p:spPr bwMode="auto">
            <a:xfrm>
              <a:off x="7885354" y="5470957"/>
              <a:ext cx="2682150" cy="545884"/>
            </a:xfrm>
            <a:prstGeom prst="rect">
              <a:avLst/>
            </a:prstGeom>
            <a:blipFill dpi="0" rotWithShape="1">
              <a:blip r:embed="rId13"/>
              <a:srcRect/>
              <a:tile tx="0" ty="0" sx="100000" sy="100000" flip="none" algn="tl"/>
            </a:blip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2800" dirty="0">
                  <a:solidFill>
                    <a:srgbClr val="0000FF"/>
                  </a:solidFill>
                  <a:cs typeface="Arial" panose="020B0604020202020204" pitchFamily="34" charset="0"/>
                </a:rPr>
                <a:t>NGÔN NGỮ</a:t>
              </a:r>
            </a:p>
          </p:txBody>
        </p:sp>
        <p:sp>
          <p:nvSpPr>
            <p:cNvPr id="33" name="Line 33">
              <a:extLst>
                <a:ext uri="{FF2B5EF4-FFF2-40B4-BE49-F238E27FC236}">
                  <a16:creationId xmlns:a16="http://schemas.microsoft.com/office/drawing/2014/main" id="{1F12A999-59CC-463E-A86E-6051662F600D}"/>
                </a:ext>
              </a:extLst>
            </p:cNvPr>
            <p:cNvSpPr>
              <a:spLocks noChangeShapeType="1"/>
            </p:cNvSpPr>
            <p:nvPr/>
          </p:nvSpPr>
          <p:spPr bwMode="auto">
            <a:xfrm flipH="1">
              <a:off x="8005066" y="6126141"/>
              <a:ext cx="1639239" cy="5762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Arial" panose="020B0604020202020204" pitchFamily="34" charset="0"/>
                <a:cs typeface="Arial" panose="020B0604020202020204" pitchFamily="34" charset="0"/>
              </a:endParaRPr>
            </a:p>
          </p:txBody>
        </p:sp>
        <p:sp>
          <p:nvSpPr>
            <p:cNvPr id="34" name="Line 34">
              <a:extLst>
                <a:ext uri="{FF2B5EF4-FFF2-40B4-BE49-F238E27FC236}">
                  <a16:creationId xmlns:a16="http://schemas.microsoft.com/office/drawing/2014/main" id="{10E7D913-7E46-4F3F-BA21-01006D095FC8}"/>
                </a:ext>
              </a:extLst>
            </p:cNvPr>
            <p:cNvSpPr>
              <a:spLocks noChangeShapeType="1"/>
            </p:cNvSpPr>
            <p:nvPr/>
          </p:nvSpPr>
          <p:spPr bwMode="auto">
            <a:xfrm>
              <a:off x="9672172" y="6067054"/>
              <a:ext cx="73025" cy="6477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Arial" panose="020B0604020202020204" pitchFamily="34" charset="0"/>
                <a:cs typeface="Arial" panose="020B0604020202020204" pitchFamily="34" charset="0"/>
              </a:endParaRPr>
            </a:p>
          </p:txBody>
        </p:sp>
        <p:sp>
          <p:nvSpPr>
            <p:cNvPr id="35" name="Line 35">
              <a:extLst>
                <a:ext uri="{FF2B5EF4-FFF2-40B4-BE49-F238E27FC236}">
                  <a16:creationId xmlns:a16="http://schemas.microsoft.com/office/drawing/2014/main" id="{856D2860-AFBA-44A8-A8A5-EEC7F3AFCD1C}"/>
                </a:ext>
              </a:extLst>
            </p:cNvPr>
            <p:cNvSpPr>
              <a:spLocks noChangeShapeType="1"/>
            </p:cNvSpPr>
            <p:nvPr/>
          </p:nvSpPr>
          <p:spPr bwMode="auto">
            <a:xfrm>
              <a:off x="9644306" y="6108775"/>
              <a:ext cx="3600000" cy="48274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latin typeface="Arial" panose="020B0604020202020204" pitchFamily="34" charset="0"/>
                <a:cs typeface="Arial" panose="020B0604020202020204" pitchFamily="34" charset="0"/>
              </a:endParaRPr>
            </a:p>
          </p:txBody>
        </p:sp>
        <p:sp>
          <p:nvSpPr>
            <p:cNvPr id="36" name="Rectangle 36">
              <a:extLst>
                <a:ext uri="{FF2B5EF4-FFF2-40B4-BE49-F238E27FC236}">
                  <a16:creationId xmlns:a16="http://schemas.microsoft.com/office/drawing/2014/main" id="{182318C2-6A5F-4EF3-AAE5-694EA0C20A7C}"/>
                </a:ext>
              </a:extLst>
            </p:cNvPr>
            <p:cNvSpPr>
              <a:spLocks noChangeArrowheads="1"/>
            </p:cNvSpPr>
            <p:nvPr/>
          </p:nvSpPr>
          <p:spPr bwMode="auto">
            <a:xfrm>
              <a:off x="7265514" y="6730382"/>
              <a:ext cx="1794911" cy="1296988"/>
            </a:xfrm>
            <a:prstGeom prst="rect">
              <a:avLst/>
            </a:prstGeom>
            <a:solidFill>
              <a:schemeClr val="accent5">
                <a:lumMod val="20000"/>
                <a:lumOff val="80000"/>
              </a:schemeClr>
            </a:solidFill>
            <a:ln w="28575">
              <a:solidFill>
                <a:schemeClr val="accent5">
                  <a:lumMod val="75000"/>
                </a:schemeClr>
              </a:solidFill>
              <a:miter lim="800000"/>
              <a:headEnd/>
              <a:tailEnd/>
            </a:ln>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200" dirty="0" err="1">
                  <a:cs typeface="Arial" panose="020B0604020202020204" pitchFamily="34" charset="0"/>
                </a:rPr>
                <a:t>Đối</a:t>
              </a:r>
              <a:r>
                <a:rPr lang="en-US" altLang="en-US" sz="3200" dirty="0">
                  <a:cs typeface="Arial" panose="020B0604020202020204" pitchFamily="34" charset="0"/>
                </a:rPr>
                <a:t> </a:t>
              </a:r>
              <a:r>
                <a:rPr lang="en-US" altLang="en-US" sz="3200" dirty="0" err="1">
                  <a:cs typeface="Arial" panose="020B0604020202020204" pitchFamily="34" charset="0"/>
                </a:rPr>
                <a:t>thoại</a:t>
              </a:r>
              <a:endParaRPr lang="en-US" altLang="en-US" sz="3200" dirty="0">
                <a:cs typeface="Arial" panose="020B0604020202020204" pitchFamily="34" charset="0"/>
              </a:endParaRPr>
            </a:p>
          </p:txBody>
        </p:sp>
        <p:sp>
          <p:nvSpPr>
            <p:cNvPr id="37" name="Rectangle 37">
              <a:extLst>
                <a:ext uri="{FF2B5EF4-FFF2-40B4-BE49-F238E27FC236}">
                  <a16:creationId xmlns:a16="http://schemas.microsoft.com/office/drawing/2014/main" id="{F94D301C-09B3-48ED-95FA-A367C03F82E9}"/>
                </a:ext>
              </a:extLst>
            </p:cNvPr>
            <p:cNvSpPr>
              <a:spLocks noChangeArrowheads="1"/>
            </p:cNvSpPr>
            <p:nvPr/>
          </p:nvSpPr>
          <p:spPr bwMode="auto">
            <a:xfrm>
              <a:off x="9355165" y="6764968"/>
              <a:ext cx="2086527" cy="1296988"/>
            </a:xfrm>
            <a:prstGeom prst="rect">
              <a:avLst/>
            </a:prstGeom>
            <a:solidFill>
              <a:schemeClr val="accent5">
                <a:lumMod val="20000"/>
                <a:lumOff val="80000"/>
              </a:schemeClr>
            </a:solidFill>
            <a:ln w="28575">
              <a:solidFill>
                <a:schemeClr val="accent5">
                  <a:lumMod val="75000"/>
                </a:schemeClr>
              </a:solidFill>
              <a:miter lim="800000"/>
              <a:headEnd/>
              <a:tailEnd/>
            </a:ln>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200" dirty="0" err="1">
                  <a:cs typeface="Arial" panose="020B0604020202020204" pitchFamily="34" charset="0"/>
                </a:rPr>
                <a:t>Độc</a:t>
              </a:r>
              <a:r>
                <a:rPr lang="en-US" altLang="en-US" sz="3200" dirty="0">
                  <a:cs typeface="Arial" panose="020B0604020202020204" pitchFamily="34" charset="0"/>
                </a:rPr>
                <a:t> </a:t>
              </a:r>
              <a:r>
                <a:rPr lang="en-US" altLang="en-US" sz="3200" dirty="0" err="1">
                  <a:cs typeface="Arial" panose="020B0604020202020204" pitchFamily="34" charset="0"/>
                </a:rPr>
                <a:t>thoại</a:t>
              </a:r>
              <a:endParaRPr lang="en-US" altLang="en-US" sz="3200" dirty="0">
                <a:cs typeface="Arial" panose="020B0604020202020204" pitchFamily="34" charset="0"/>
              </a:endParaRPr>
            </a:p>
          </p:txBody>
        </p:sp>
        <p:sp>
          <p:nvSpPr>
            <p:cNvPr id="38" name="Rectangle 38">
              <a:extLst>
                <a:ext uri="{FF2B5EF4-FFF2-40B4-BE49-F238E27FC236}">
                  <a16:creationId xmlns:a16="http://schemas.microsoft.com/office/drawing/2014/main" id="{2A173AFF-B285-48C1-BA1A-94A434474094}"/>
                </a:ext>
              </a:extLst>
            </p:cNvPr>
            <p:cNvSpPr>
              <a:spLocks noChangeArrowheads="1"/>
            </p:cNvSpPr>
            <p:nvPr/>
          </p:nvSpPr>
          <p:spPr bwMode="auto">
            <a:xfrm>
              <a:off x="11810664" y="6698185"/>
              <a:ext cx="2404993" cy="1296988"/>
            </a:xfrm>
            <a:prstGeom prst="rect">
              <a:avLst/>
            </a:prstGeom>
            <a:solidFill>
              <a:schemeClr val="accent5">
                <a:lumMod val="20000"/>
                <a:lumOff val="80000"/>
              </a:schemeClr>
            </a:solidFill>
            <a:ln w="28575">
              <a:solidFill>
                <a:schemeClr val="accent5">
                  <a:lumMod val="75000"/>
                </a:schemeClr>
              </a:solidFill>
              <a:miter lim="800000"/>
              <a:headEnd/>
              <a:tailEnd/>
            </a:ln>
            <a:effec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3200" dirty="0" err="1">
                  <a:cs typeface="Arial" panose="020B0604020202020204" pitchFamily="34" charset="0"/>
                </a:rPr>
                <a:t>Độc</a:t>
              </a:r>
              <a:r>
                <a:rPr lang="en-US" altLang="en-US" sz="3200" dirty="0">
                  <a:cs typeface="Arial" panose="020B0604020202020204" pitchFamily="34" charset="0"/>
                </a:rPr>
                <a:t> </a:t>
              </a:r>
              <a:r>
                <a:rPr lang="en-US" altLang="en-US" sz="3200" dirty="0" err="1">
                  <a:cs typeface="Arial" panose="020B0604020202020204" pitchFamily="34" charset="0"/>
                </a:rPr>
                <a:t>thoại</a:t>
              </a:r>
              <a:endParaRPr lang="en-US" altLang="en-US" sz="3200" dirty="0">
                <a:cs typeface="Arial" panose="020B0604020202020204" pitchFamily="34" charset="0"/>
              </a:endParaRPr>
            </a:p>
            <a:p>
              <a:pPr algn="ctr" eaLnBrk="1" hangingPunct="1"/>
              <a:r>
                <a:rPr lang="en-US" altLang="en-US" sz="3200" dirty="0" err="1">
                  <a:cs typeface="Arial" panose="020B0604020202020204" pitchFamily="34" charset="0"/>
                </a:rPr>
                <a:t>Nội</a:t>
              </a:r>
              <a:r>
                <a:rPr lang="en-US" altLang="en-US" sz="3200" dirty="0">
                  <a:cs typeface="Arial" panose="020B0604020202020204" pitchFamily="34" charset="0"/>
                </a:rPr>
                <a:t> </a:t>
              </a:r>
              <a:r>
                <a:rPr lang="en-US" altLang="en-US" sz="3200" dirty="0" err="1">
                  <a:cs typeface="Arial" panose="020B0604020202020204" pitchFamily="34" charset="0"/>
                </a:rPr>
                <a:t>tâm</a:t>
              </a:r>
              <a:endParaRPr lang="en-US" altLang="en-US" sz="3200" dirty="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3153" r="28464"/>
          <a:stretch/>
        </p:blipFill>
        <p:spPr>
          <a:xfrm>
            <a:off x="7868039" y="-190500"/>
            <a:ext cx="10572362" cy="4809825"/>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200000">
            <a:off x="5101341" y="-1944587"/>
            <a:ext cx="8085315" cy="14478000"/>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678167" y="2299381"/>
            <a:ext cx="502856" cy="48274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1899762" y="7982008"/>
            <a:ext cx="502856" cy="482742"/>
          </a:xfrm>
          <a:prstGeom prst="rect">
            <a:avLst/>
          </a:prstGeom>
        </p:spPr>
      </p:pic>
      <p:sp>
        <p:nvSpPr>
          <p:cNvPr id="11" name="TextBox 11"/>
          <p:cNvSpPr txBox="1"/>
          <p:nvPr/>
        </p:nvSpPr>
        <p:spPr>
          <a:xfrm>
            <a:off x="2185302" y="2423996"/>
            <a:ext cx="14183956" cy="5262979"/>
          </a:xfrm>
          <a:prstGeom prst="rect">
            <a:avLst/>
          </a:prstGeom>
        </p:spPr>
        <p:txBody>
          <a:bodyPr wrap="square" lIns="0" tIns="0" rIns="0" bIns="0" rtlCol="0" anchor="t">
            <a:spAutoFit/>
          </a:bodyPr>
          <a:lstStyle/>
          <a:p>
            <a:pPr marL="0" marR="0">
              <a:lnSpc>
                <a:spcPct val="150000"/>
              </a:lnSpc>
              <a:spcBef>
                <a:spcPts val="0"/>
              </a:spcBef>
              <a:spcAft>
                <a:spcPts val="0"/>
              </a:spcAft>
            </a:pPr>
            <a:r>
              <a:rPr lang="en-US" sz="6000" b="1" kern="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vi-VN" sz="6000" b="1" kern="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a:t>
            </a:r>
            <a:r>
              <a:rPr lang="en-US" sz="6000" b="1" kern="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i</a:t>
            </a:r>
            <a:r>
              <a:rPr lang="vi-VN" sz="6000" b="1" kern="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ết :</a:t>
            </a:r>
            <a:endParaRPr lang="en-US" sz="6000" b="1" kern="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ctr" eaLnBrk="1" hangingPunct="1">
              <a:spcBef>
                <a:spcPct val="50000"/>
              </a:spcBef>
            </a:pPr>
            <a:r>
              <a:rPr lang="en-US" altLang="en-US" sz="7200" b="1" dirty="0">
                <a:solidFill>
                  <a:srgbClr val="002060"/>
                </a:solidFill>
                <a:latin typeface="Arial" panose="020B0604020202020204" pitchFamily="34" charset="0"/>
                <a:cs typeface="Arial" panose="020B0604020202020204" pitchFamily="34" charset="0"/>
              </a:rPr>
              <a:t>ĐỐI THOẠI , ĐỘC THOẠI VÀ ĐỘC THOẠI NỘI TÂM TRONG VĂN BẢN TỰ SỰ</a:t>
            </a:r>
            <a:r>
              <a:rPr lang="en-US" altLang="en-US" sz="4800" dirty="0">
                <a:solidFill>
                  <a:srgbClr val="002060"/>
                </a:solidFill>
                <a:latin typeface="Arial" panose="020B0604020202020204" pitchFamily="34" charset="0"/>
                <a:cs typeface="Arial" panose="020B0604020202020204" pitchFamily="34" charset="0"/>
              </a:rPr>
              <a:t> </a:t>
            </a:r>
          </a:p>
        </p:txBody>
      </p:sp>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65862" y="8915457"/>
            <a:ext cx="389488" cy="373909"/>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81465" y="1200396"/>
            <a:ext cx="313421" cy="300884"/>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3332" y="7163251"/>
            <a:ext cx="353227" cy="339098"/>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68282" y="781501"/>
            <a:ext cx="352037" cy="337956"/>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1332" y="9049201"/>
            <a:ext cx="382174" cy="366887"/>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777515">
            <a:off x="-763304" y="8338354"/>
            <a:ext cx="6428524" cy="3897293"/>
          </a:xfrm>
          <a:prstGeom prst="rect">
            <a:avLst/>
          </a:prstGeom>
        </p:spPr>
      </p:pic>
      <p:sp>
        <p:nvSpPr>
          <p:cNvPr id="20" name="TextBox 7">
            <a:extLst>
              <a:ext uri="{FF2B5EF4-FFF2-40B4-BE49-F238E27FC236}">
                <a16:creationId xmlns:a16="http://schemas.microsoft.com/office/drawing/2014/main" id="{F190E582-32F8-44C6-9B0F-778A0C8A9C21}"/>
              </a:ext>
            </a:extLst>
          </p:cNvPr>
          <p:cNvSpPr txBox="1"/>
          <p:nvPr/>
        </p:nvSpPr>
        <p:spPr>
          <a:xfrm>
            <a:off x="5334000" y="535969"/>
            <a:ext cx="9260393" cy="923330"/>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2E2C7F"/>
                </a:solidFill>
                <a:effectLst/>
                <a:uLnTx/>
                <a:uFillTx/>
                <a:latin typeface="Arial" panose="020B0604020202020204" pitchFamily="34" charset="0"/>
                <a:ea typeface="+mn-ea"/>
                <a:cs typeface="Arial" panose="020B0604020202020204" pitchFamily="34" charset="0"/>
              </a:rPr>
              <a:t>NỘI DUNG BÀI HỌC</a:t>
            </a:r>
          </a:p>
        </p:txBody>
      </p:sp>
      <p:graphicFrame>
        <p:nvGraphicFramePr>
          <p:cNvPr id="2" name="Diagram 1">
            <a:extLst>
              <a:ext uri="{FF2B5EF4-FFF2-40B4-BE49-F238E27FC236}">
                <a16:creationId xmlns:a16="http://schemas.microsoft.com/office/drawing/2014/main" id="{32344460-6068-4960-884C-FE25DB86DCE1}"/>
              </a:ext>
            </a:extLst>
          </p:cNvPr>
          <p:cNvGraphicFramePr/>
          <p:nvPr>
            <p:extLst>
              <p:ext uri="{D42A27DB-BD31-4B8C-83A1-F6EECF244321}">
                <p14:modId xmlns:p14="http://schemas.microsoft.com/office/powerpoint/2010/main" val="3826064552"/>
              </p:ext>
            </p:extLst>
          </p:nvPr>
        </p:nvGraphicFramePr>
        <p:xfrm>
          <a:off x="2572796" y="2490525"/>
          <a:ext cx="14782800" cy="530594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745485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65862" y="8915457"/>
            <a:ext cx="389488" cy="373909"/>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581465" y="1200396"/>
            <a:ext cx="313421" cy="300884"/>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3332" y="7163251"/>
            <a:ext cx="353227" cy="339098"/>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282" y="781501"/>
            <a:ext cx="352037" cy="33795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021332" y="9049201"/>
            <a:ext cx="382174" cy="366887"/>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777515">
            <a:off x="-763304" y="8338354"/>
            <a:ext cx="6428524" cy="3897293"/>
          </a:xfrm>
          <a:prstGeom prst="rect">
            <a:avLst/>
          </a:prstGeom>
        </p:spPr>
      </p:pic>
      <p:sp>
        <p:nvSpPr>
          <p:cNvPr id="21" name="Rectangle: Rounded Corners 20">
            <a:extLst>
              <a:ext uri="{FF2B5EF4-FFF2-40B4-BE49-F238E27FC236}">
                <a16:creationId xmlns:a16="http://schemas.microsoft.com/office/drawing/2014/main" id="{D3D6287B-CD4B-4FB0-A7EA-6648F09D5F79}"/>
              </a:ext>
            </a:extLst>
          </p:cNvPr>
          <p:cNvSpPr/>
          <p:nvPr/>
        </p:nvSpPr>
        <p:spPr>
          <a:xfrm>
            <a:off x="2438399" y="3382230"/>
            <a:ext cx="14306269" cy="6172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pt-BR" sz="3200" b="1" dirty="0">
                <a:latin typeface="Arial" pitchFamily="34" charset="0"/>
                <a:cs typeface="Arial" pitchFamily="34" charset="0"/>
              </a:rPr>
              <a:t>Nhóm 1: Đọc và trả lời ví dụ a</a:t>
            </a:r>
          </a:p>
          <a:p>
            <a:endParaRPr lang="en-US" sz="4400" dirty="0">
              <a:latin typeface="Arial" pitchFamily="34" charset="0"/>
              <a:cs typeface="Arial" pitchFamily="34" charset="0"/>
            </a:endParaRPr>
          </a:p>
          <a:p>
            <a:r>
              <a:rPr lang="pt-BR" sz="3600" dirty="0">
                <a:latin typeface="Arial" panose="020B0604020202020204" pitchFamily="34" charset="0"/>
                <a:cs typeface="Arial" panose="020B0604020202020204" pitchFamily="34" charset="0"/>
              </a:rPr>
              <a:t>? Hoạt cảnh trên thuộc tác phẩm nào? của ai?</a:t>
            </a:r>
            <a:endParaRPr lang="en-US" sz="3600" dirty="0">
              <a:latin typeface="Arial" panose="020B0604020202020204" pitchFamily="34" charset="0"/>
              <a:cs typeface="Arial" panose="020B0604020202020204" pitchFamily="34" charset="0"/>
            </a:endParaRPr>
          </a:p>
          <a:p>
            <a:r>
              <a:rPr lang="pt-BR" sz="3600" dirty="0">
                <a:latin typeface="Arial" panose="020B0604020202020204" pitchFamily="34" charset="0"/>
                <a:cs typeface="Arial" panose="020B0604020202020204" pitchFamily="34" charset="0"/>
              </a:rPr>
              <a:t>? Nội dung của đoạn trích</a:t>
            </a:r>
            <a:endParaRPr lang="en-US" sz="3600" dirty="0">
              <a:latin typeface="Arial" panose="020B0604020202020204" pitchFamily="34" charset="0"/>
              <a:cs typeface="Arial" panose="020B0604020202020204" pitchFamily="34" charset="0"/>
            </a:endParaRPr>
          </a:p>
          <a:p>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Trong</a:t>
            </a:r>
            <a:r>
              <a:rPr lang="fr-FR" sz="3600" dirty="0">
                <a:latin typeface="Arial" panose="020B0604020202020204" pitchFamily="34" charset="0"/>
                <a:cs typeface="Arial" panose="020B0604020202020204" pitchFamily="34" charset="0"/>
              </a:rPr>
              <a:t> 3 </a:t>
            </a:r>
            <a:r>
              <a:rPr lang="fr-FR" sz="3600" dirty="0" err="1">
                <a:latin typeface="Arial" panose="020B0604020202020204" pitchFamily="34" charset="0"/>
                <a:cs typeface="Arial" panose="020B0604020202020204" pitchFamily="34" charset="0"/>
              </a:rPr>
              <a:t>câu</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đầu</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đoạn</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trích</a:t>
            </a:r>
            <a:r>
              <a:rPr lang="fr-FR" sz="3600" dirty="0">
                <a:latin typeface="Arial" panose="020B0604020202020204" pitchFamily="34" charset="0"/>
                <a:cs typeface="Arial" panose="020B0604020202020204" pitchFamily="34" charset="0"/>
              </a:rPr>
              <a:t>, ai </a:t>
            </a:r>
            <a:r>
              <a:rPr lang="fr-FR" sz="3600" dirty="0" err="1">
                <a:latin typeface="Arial" panose="020B0604020202020204" pitchFamily="34" charset="0"/>
                <a:cs typeface="Arial" panose="020B0604020202020204" pitchFamily="34" charset="0"/>
              </a:rPr>
              <a:t>nói</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với</a:t>
            </a:r>
            <a:r>
              <a:rPr lang="fr-FR" sz="3600" dirty="0">
                <a:latin typeface="Arial" panose="020B0604020202020204" pitchFamily="34" charset="0"/>
                <a:cs typeface="Arial" panose="020B0604020202020204" pitchFamily="34" charset="0"/>
              </a:rPr>
              <a:t> ai? </a:t>
            </a:r>
            <a:r>
              <a:rPr lang="fr-FR" sz="3600" dirty="0" err="1">
                <a:latin typeface="Arial" panose="020B0604020202020204" pitchFamily="34" charset="0"/>
                <a:cs typeface="Arial" panose="020B0604020202020204" pitchFamily="34" charset="0"/>
              </a:rPr>
              <a:t>Tham</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gia</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câu</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chuyện</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có</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ít</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nhất</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mấy</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người</a:t>
            </a:r>
            <a:r>
              <a:rPr lang="fr-FR" sz="3600" dirty="0">
                <a:latin typeface="Arial" panose="020B0604020202020204" pitchFamily="34" charset="0"/>
                <a:cs typeface="Arial" panose="020B0604020202020204" pitchFamily="34" charset="0"/>
              </a:rPr>
              <a:t>?</a:t>
            </a:r>
            <a:r>
              <a:rPr lang="fr-FR" sz="3600" b="1"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Dấu</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hiệu</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nào</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cho</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thấy</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đó</a:t>
            </a:r>
            <a:r>
              <a:rPr lang="fr-FR" sz="3600" dirty="0">
                <a:latin typeface="Arial" panose="020B0604020202020204" pitchFamily="34" charset="0"/>
                <a:cs typeface="Arial" panose="020B0604020202020204" pitchFamily="34" charset="0"/>
              </a:rPr>
              <a:t> là </a:t>
            </a:r>
            <a:r>
              <a:rPr lang="fr-FR" sz="3600" dirty="0" err="1">
                <a:latin typeface="Arial" panose="020B0604020202020204" pitchFamily="34" charset="0"/>
                <a:cs typeface="Arial" panose="020B0604020202020204" pitchFamily="34" charset="0"/>
              </a:rPr>
              <a:t>cuộc</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trò</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chuyện</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trao</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đổi</a:t>
            </a:r>
            <a:r>
              <a:rPr lang="fr-FR" sz="3600" dirty="0">
                <a:latin typeface="Arial" panose="020B0604020202020204" pitchFamily="34" charset="0"/>
                <a:cs typeface="Arial" panose="020B0604020202020204" pitchFamily="34" charset="0"/>
              </a:rPr>
              <a:t> qua </a:t>
            </a:r>
            <a:r>
              <a:rPr lang="fr-FR" sz="3600" dirty="0" err="1">
                <a:latin typeface="Arial" panose="020B0604020202020204" pitchFamily="34" charset="0"/>
                <a:cs typeface="Arial" panose="020B0604020202020204" pitchFamily="34" charset="0"/>
              </a:rPr>
              <a:t>lại</a:t>
            </a:r>
            <a:r>
              <a:rPr lang="fr-FR"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Vậy</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thế</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nào</a:t>
            </a:r>
            <a:r>
              <a:rPr lang="fr-FR" sz="3600" dirty="0">
                <a:latin typeface="Arial" panose="020B0604020202020204" pitchFamily="34" charset="0"/>
                <a:cs typeface="Arial" panose="020B0604020202020204" pitchFamily="34" charset="0"/>
              </a:rPr>
              <a:t> là </a:t>
            </a:r>
            <a:r>
              <a:rPr lang="fr-FR" sz="3600" dirty="0" err="1">
                <a:latin typeface="Arial" panose="020B0604020202020204" pitchFamily="34" charset="0"/>
                <a:cs typeface="Arial" panose="020B0604020202020204" pitchFamily="34" charset="0"/>
              </a:rPr>
              <a:t>đối</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thoại</a:t>
            </a:r>
            <a:r>
              <a:rPr lang="fr-FR"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Làm</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thế</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nào</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để</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nhận</a:t>
            </a:r>
            <a:r>
              <a:rPr lang="fr-FR" sz="3600" dirty="0">
                <a:latin typeface="Arial" panose="020B0604020202020204" pitchFamily="34" charset="0"/>
                <a:cs typeface="Arial" panose="020B0604020202020204" pitchFamily="34" charset="0"/>
              </a:rPr>
              <a:t> ra </a:t>
            </a:r>
            <a:r>
              <a:rPr lang="fr-FR" sz="3600" dirty="0" err="1">
                <a:latin typeface="Arial" panose="020B0604020202020204" pitchFamily="34" charset="0"/>
                <a:cs typeface="Arial" panose="020B0604020202020204" pitchFamily="34" charset="0"/>
              </a:rPr>
              <a:t>đối</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thoại</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trong</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văn</a:t>
            </a:r>
            <a:r>
              <a:rPr lang="fr-FR" sz="3600" dirty="0">
                <a:latin typeface="Arial" panose="020B0604020202020204" pitchFamily="34" charset="0"/>
                <a:cs typeface="Arial" panose="020B0604020202020204" pitchFamily="34" charset="0"/>
              </a:rPr>
              <a:t> </a:t>
            </a:r>
            <a:r>
              <a:rPr lang="fr-FR" sz="3600" dirty="0" err="1">
                <a:latin typeface="Arial" panose="020B0604020202020204" pitchFamily="34" charset="0"/>
                <a:cs typeface="Arial" panose="020B0604020202020204" pitchFamily="34" charset="0"/>
              </a:rPr>
              <a:t>bản</a:t>
            </a:r>
            <a:endParaRPr lang="en-US" sz="3600" dirty="0">
              <a:latin typeface="Arial" panose="020B0604020202020204" pitchFamily="34" charset="0"/>
              <a:cs typeface="Arial" panose="020B0604020202020204" pitchFamily="34" charset="0"/>
            </a:endParaRPr>
          </a:p>
        </p:txBody>
      </p:sp>
      <p:sp>
        <p:nvSpPr>
          <p:cNvPr id="17" name="Text Box 9">
            <a:extLst>
              <a:ext uri="{FF2B5EF4-FFF2-40B4-BE49-F238E27FC236}">
                <a16:creationId xmlns:a16="http://schemas.microsoft.com/office/drawing/2014/main" id="{D179EC4B-CBAF-48CE-9356-9B0EFEE6680F}"/>
              </a:ext>
            </a:extLst>
          </p:cNvPr>
          <p:cNvSpPr txBox="1">
            <a:spLocks noChangeArrowheads="1"/>
          </p:cNvSpPr>
          <p:nvPr/>
        </p:nvSpPr>
        <p:spPr bwMode="auto">
          <a:xfrm>
            <a:off x="1152301" y="519292"/>
            <a:ext cx="15087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en-US" sz="4000" b="1" dirty="0">
                <a:solidFill>
                  <a:srgbClr val="FF0000"/>
                </a:solidFill>
              </a:rPr>
              <a:t>I. Tìm hiểu yếu tố đối thoại độc thoại và độc thoại nội tâm trong văn bản tự sự</a:t>
            </a:r>
            <a:endParaRPr lang="en-US" altLang="en-US" sz="4000" b="1" dirty="0">
              <a:solidFill>
                <a:srgbClr val="FF0000"/>
              </a:solidFill>
            </a:endParaRPr>
          </a:p>
        </p:txBody>
      </p:sp>
      <p:sp>
        <p:nvSpPr>
          <p:cNvPr id="18" name="TextBox 7">
            <a:extLst>
              <a:ext uri="{FF2B5EF4-FFF2-40B4-BE49-F238E27FC236}">
                <a16:creationId xmlns:a16="http://schemas.microsoft.com/office/drawing/2014/main" id="{DBB85A8A-C2FB-4C9C-8B23-0778376B34A6}"/>
              </a:ext>
            </a:extLst>
          </p:cNvPr>
          <p:cNvSpPr txBox="1"/>
          <p:nvPr/>
        </p:nvSpPr>
        <p:spPr>
          <a:xfrm>
            <a:off x="3066766" y="2189508"/>
            <a:ext cx="12782835" cy="830997"/>
          </a:xfrm>
          <a:prstGeom prst="rect">
            <a:avLst/>
          </a:prstGeom>
        </p:spPr>
        <p:txBody>
          <a:bodyPr lIns="0" tIns="0" rIns="0" bIns="0" rtlCol="0" anchor="t">
            <a:spAutoFit/>
          </a:bodyPr>
          <a:lstStyle/>
          <a:p>
            <a:pPr algn="ctr"/>
            <a:r>
              <a:rPr lang="en-US" sz="5400" b="1" dirty="0">
                <a:solidFill>
                  <a:srgbClr val="2E2C7F"/>
                </a:solidFill>
                <a:latin typeface="Arial" panose="020B0604020202020204" pitchFamily="34" charset="0"/>
                <a:cs typeface="Arial" panose="020B0604020202020204" pitchFamily="34" charset="0"/>
              </a:rPr>
              <a:t>HOẠT ĐỘNG NHÓM – PHIẾU BÀI TẬP</a:t>
            </a:r>
          </a:p>
        </p:txBody>
      </p:sp>
    </p:spTree>
    <p:extLst>
      <p:ext uri="{BB962C8B-B14F-4D97-AF65-F5344CB8AC3E}">
        <p14:creationId xmlns:p14="http://schemas.microsoft.com/office/powerpoint/2010/main" val="2686692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770" decel="100000"/>
                                        <p:tgtEl>
                                          <p:spTgt spid="17"/>
                                        </p:tgtEl>
                                      </p:cBhvr>
                                    </p:animEffect>
                                    <p:animScale>
                                      <p:cBhvr>
                                        <p:cTn id="13" dur="770" decel="100000"/>
                                        <p:tgtEl>
                                          <p:spTgt spid="17"/>
                                        </p:tgtEl>
                                      </p:cBhvr>
                                      <p:from x="10000" y="10000"/>
                                      <p:to x="200000" y="450000"/>
                                    </p:animScale>
                                    <p:animScale>
                                      <p:cBhvr>
                                        <p:cTn id="14" dur="1230" accel="100000" fill="hold">
                                          <p:stCondLst>
                                            <p:cond delay="770"/>
                                          </p:stCondLst>
                                        </p:cTn>
                                        <p:tgtEl>
                                          <p:spTgt spid="17"/>
                                        </p:tgtEl>
                                      </p:cBhvr>
                                      <p:from x="200000" y="450000"/>
                                      <p:to x="100000" y="100000"/>
                                    </p:animScale>
                                    <p:set>
                                      <p:cBhvr>
                                        <p:cTn id="15" dur="770" fill="hold"/>
                                        <p:tgtEl>
                                          <p:spTgt spid="17"/>
                                        </p:tgtEl>
                                        <p:attrNameLst>
                                          <p:attrName>ppt_x</p:attrName>
                                        </p:attrNameLst>
                                      </p:cBhvr>
                                      <p:to>
                                        <p:strVal val="(0.5)"/>
                                      </p:to>
                                    </p:set>
                                    <p:anim from="(0.5)" to="(#ppt_x)" calcmode="lin" valueType="num">
                                      <p:cBhvr>
                                        <p:cTn id="16" dur="1230" accel="100000" fill="hold">
                                          <p:stCondLst>
                                            <p:cond delay="770"/>
                                          </p:stCondLst>
                                        </p:cTn>
                                        <p:tgtEl>
                                          <p:spTgt spid="17"/>
                                        </p:tgtEl>
                                        <p:attrNameLst>
                                          <p:attrName>ppt_x</p:attrName>
                                        </p:attrNameLst>
                                      </p:cBhvr>
                                    </p:anim>
                                    <p:set>
                                      <p:cBhvr>
                                        <p:cTn id="17" dur="770" fill="hold"/>
                                        <p:tgtEl>
                                          <p:spTgt spid="17"/>
                                        </p:tgtEl>
                                        <p:attrNameLst>
                                          <p:attrName>ppt_y</p:attrName>
                                        </p:attrNameLst>
                                      </p:cBhvr>
                                      <p:to>
                                        <p:strVal val="(#ppt_y+0.4)"/>
                                      </p:to>
                                    </p:set>
                                    <p:anim from="(#ppt_y+0.4)" to="(#ppt_y)" calcmode="lin" valueType="num">
                                      <p:cBhvr>
                                        <p:cTn id="18" dur="1230" accel="100000" fill="hold">
                                          <p:stCondLst>
                                            <p:cond delay="770"/>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365862" y="8915457"/>
            <a:ext cx="389488" cy="373909"/>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581465" y="1200396"/>
            <a:ext cx="313421" cy="300884"/>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3332" y="7163251"/>
            <a:ext cx="353227" cy="339098"/>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668282" y="781501"/>
            <a:ext cx="352037" cy="337956"/>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1332" y="9049201"/>
            <a:ext cx="382174" cy="366887"/>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777515">
            <a:off x="-763304" y="8338354"/>
            <a:ext cx="6428524" cy="3897293"/>
          </a:xfrm>
          <a:prstGeom prst="rect">
            <a:avLst/>
          </a:prstGeom>
        </p:spPr>
      </p:pic>
      <p:sp>
        <p:nvSpPr>
          <p:cNvPr id="20" name="TextBox 7">
            <a:extLst>
              <a:ext uri="{FF2B5EF4-FFF2-40B4-BE49-F238E27FC236}">
                <a16:creationId xmlns:a16="http://schemas.microsoft.com/office/drawing/2014/main" id="{F190E582-32F8-44C6-9B0F-778A0C8A9C21}"/>
              </a:ext>
            </a:extLst>
          </p:cNvPr>
          <p:cNvSpPr txBox="1"/>
          <p:nvPr/>
        </p:nvSpPr>
        <p:spPr>
          <a:xfrm>
            <a:off x="2971800" y="1807332"/>
            <a:ext cx="12782835" cy="830997"/>
          </a:xfrm>
          <a:prstGeom prst="rect">
            <a:avLst/>
          </a:prstGeom>
        </p:spPr>
        <p:txBody>
          <a:bodyPr lIns="0" tIns="0" rIns="0" bIns="0" rtlCol="0" anchor="t">
            <a:spAutoFit/>
          </a:bodyPr>
          <a:lstStyle/>
          <a:p>
            <a:pPr algn="ctr"/>
            <a:r>
              <a:rPr lang="en-US" sz="5400" b="1" dirty="0">
                <a:solidFill>
                  <a:srgbClr val="2E2C7F"/>
                </a:solidFill>
                <a:latin typeface="Arial" panose="020B0604020202020204" pitchFamily="34" charset="0"/>
                <a:cs typeface="Arial" panose="020B0604020202020204" pitchFamily="34" charset="0"/>
              </a:rPr>
              <a:t>HOẠT ĐỘNG NHÓM – PHIẾU BÀI TẬP</a:t>
            </a:r>
          </a:p>
        </p:txBody>
      </p:sp>
      <p:sp>
        <p:nvSpPr>
          <p:cNvPr id="21" name="Rectangle: Rounded Corners 20">
            <a:extLst>
              <a:ext uri="{FF2B5EF4-FFF2-40B4-BE49-F238E27FC236}">
                <a16:creationId xmlns:a16="http://schemas.microsoft.com/office/drawing/2014/main" id="{D3D6287B-CD4B-4FB0-A7EA-6648F09D5F79}"/>
              </a:ext>
            </a:extLst>
          </p:cNvPr>
          <p:cNvSpPr/>
          <p:nvPr/>
        </p:nvSpPr>
        <p:spPr>
          <a:xfrm>
            <a:off x="2057400" y="3166510"/>
            <a:ext cx="15697201" cy="588269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it-IT" sz="4400" b="1" dirty="0">
                <a:latin typeface="Arial" pitchFamily="34" charset="0"/>
                <a:cs typeface="Arial" pitchFamily="34" charset="0"/>
              </a:rPr>
              <a:t>Nhóm 2: Đọc ví dụ b và trả lời câu hỏi</a:t>
            </a:r>
            <a:endParaRPr lang="en-US" sz="4400" dirty="0">
              <a:latin typeface="Arial" pitchFamily="34" charset="0"/>
              <a:cs typeface="Arial" pitchFamily="34" charset="0"/>
            </a:endParaRPr>
          </a:p>
          <a:p>
            <a:endParaRPr lang="fr-FR" sz="3200" dirty="0">
              <a:latin typeface="Arial" panose="020B0604020202020204" pitchFamily="34" charset="0"/>
              <a:cs typeface="Arial" panose="020B0604020202020204" pitchFamily="34" charset="0"/>
            </a:endParaRPr>
          </a:p>
          <a:p>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Ông</a:t>
            </a:r>
            <a:r>
              <a:rPr lang="fr-FR" sz="3200" dirty="0">
                <a:latin typeface="Arial" panose="020B0604020202020204" pitchFamily="34" charset="0"/>
                <a:cs typeface="Arial" panose="020B0604020202020204" pitchFamily="34" charset="0"/>
              </a:rPr>
              <a:t> Hai </a:t>
            </a:r>
            <a:r>
              <a:rPr lang="fr-FR" sz="3200" dirty="0" err="1">
                <a:latin typeface="Arial" panose="020B0604020202020204" pitchFamily="34" charset="0"/>
                <a:cs typeface="Arial" panose="020B0604020202020204" pitchFamily="34" charset="0"/>
              </a:rPr>
              <a:t>nói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với</a:t>
            </a:r>
            <a:r>
              <a:rPr lang="fr-FR" sz="3200" dirty="0">
                <a:latin typeface="Arial" panose="020B0604020202020204" pitchFamily="34" charset="0"/>
                <a:cs typeface="Arial" panose="020B0604020202020204" pitchFamily="34" charset="0"/>
              </a:rPr>
              <a:t> ai ? </a:t>
            </a:r>
            <a:endParaRPr lang="en-US" sz="3200" dirty="0">
              <a:latin typeface="Arial" panose="020B0604020202020204" pitchFamily="34" charset="0"/>
              <a:cs typeface="Arial" panose="020B0604020202020204" pitchFamily="34" charset="0"/>
            </a:endParaRPr>
          </a:p>
          <a:p>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Trong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đoạn</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trích</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còn</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có</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câu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nào</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kiểu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này</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không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Hãy</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dẫn</a:t>
            </a:r>
            <a:r>
              <a:rPr lang="fr-FR" sz="3200" dirty="0">
                <a:latin typeface="Arial" panose="020B0604020202020204" pitchFamily="34" charset="0"/>
                <a:cs typeface="Arial" panose="020B0604020202020204" pitchFamily="34" charset="0"/>
              </a:rPr>
              <a:t> ra </a:t>
            </a:r>
            <a:r>
              <a:rPr lang="fr-FR" sz="3200" dirty="0" err="1">
                <a:latin typeface="Arial" panose="020B0604020202020204" pitchFamily="34" charset="0"/>
                <a:cs typeface="Arial" panose="020B0604020202020204" pitchFamily="34" charset="0"/>
              </a:rPr>
              <a:t>các</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câu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đó</a:t>
            </a:r>
            <a:r>
              <a:rPr lang="fr-FR"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Câu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này</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ông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nói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với</a:t>
            </a:r>
            <a:r>
              <a:rPr lang="fr-FR" sz="3200" dirty="0">
                <a:latin typeface="Arial" panose="020B0604020202020204" pitchFamily="34" charset="0"/>
                <a:cs typeface="Arial" panose="020B0604020202020204" pitchFamily="34" charset="0"/>
              </a:rPr>
              <a:t> ai ? </a:t>
            </a:r>
            <a:endParaRPr lang="en-US" sz="3200" dirty="0">
              <a:latin typeface="Arial" panose="020B0604020202020204" pitchFamily="34" charset="0"/>
              <a:cs typeface="Arial" panose="020B0604020202020204" pitchFamily="34" charset="0"/>
            </a:endParaRPr>
          </a:p>
          <a:p>
            <a:r>
              <a:rPr lang="fr-FR" sz="3200" dirty="0">
                <a:latin typeface="Arial" panose="020B0604020202020204" pitchFamily="34" charset="0"/>
                <a:cs typeface="Arial" panose="020B0604020202020204" pitchFamily="34" charset="0"/>
              </a:rPr>
              <a:t>? Hai </a:t>
            </a:r>
            <a:r>
              <a:rPr lang="fr-FR" sz="3200" dirty="0" err="1">
                <a:latin typeface="Arial" panose="020B0604020202020204" pitchFamily="34" charset="0"/>
                <a:cs typeface="Arial" panose="020B0604020202020204" pitchFamily="34" charset="0"/>
              </a:rPr>
              <a:t>câu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trên</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có</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phải</a:t>
            </a:r>
            <a:r>
              <a:rPr lang="fr-FR" sz="3200" dirty="0">
                <a:latin typeface="Arial" panose="020B0604020202020204" pitchFamily="34" charset="0"/>
                <a:cs typeface="Arial" panose="020B0604020202020204" pitchFamily="34" charset="0"/>
              </a:rPr>
              <a:t> là </a:t>
            </a:r>
            <a:r>
              <a:rPr lang="fr-FR" sz="3200" dirty="0" err="1">
                <a:latin typeface="Arial" panose="020B0604020202020204" pitchFamily="34" charset="0"/>
                <a:cs typeface="Arial" panose="020B0604020202020204" pitchFamily="34" charset="0"/>
              </a:rPr>
              <a:t>đối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thoại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không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Vì</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sao</a:t>
            </a:r>
            <a:r>
              <a:rPr lang="fr-FR"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Vậy</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em</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hiểu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thế</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nào</a:t>
            </a:r>
            <a:r>
              <a:rPr lang="fr-FR" sz="3200" dirty="0">
                <a:latin typeface="Arial" panose="020B0604020202020204" pitchFamily="34" charset="0"/>
                <a:cs typeface="Arial" panose="020B0604020202020204" pitchFamily="34" charset="0"/>
              </a:rPr>
              <a:t> là </a:t>
            </a:r>
            <a:r>
              <a:rPr lang="fr-FR" sz="3200" dirty="0" err="1">
                <a:latin typeface="Arial" panose="020B0604020202020204" pitchFamily="34" charset="0"/>
                <a:cs typeface="Arial" panose="020B0604020202020204" pitchFamily="34" charset="0"/>
              </a:rPr>
              <a:t>độc</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thoại</a:t>
            </a:r>
            <a:r>
              <a:rPr lang="fr-FR"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Dấu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hiệu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nào</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nhận</a:t>
            </a:r>
            <a:r>
              <a:rPr lang="fr-FR" sz="3200" dirty="0">
                <a:latin typeface="Arial" panose="020B0604020202020204" pitchFamily="34" charset="0"/>
                <a:cs typeface="Arial" panose="020B0604020202020204" pitchFamily="34" charset="0"/>
              </a:rPr>
              <a:t> ra </a:t>
            </a:r>
            <a:r>
              <a:rPr lang="fr-FR" sz="3200" dirty="0" err="1">
                <a:latin typeface="Arial" panose="020B0604020202020204" pitchFamily="34" charset="0"/>
                <a:cs typeface="Arial" panose="020B0604020202020204" pitchFamily="34" charset="0"/>
              </a:rPr>
              <a:t>độc</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thoại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trong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văn</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bản</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tự</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sự</a:t>
            </a:r>
            <a:r>
              <a:rPr lang="fr-FR"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
        <p:nvSpPr>
          <p:cNvPr id="17" name="Text Box 9">
            <a:extLst>
              <a:ext uri="{FF2B5EF4-FFF2-40B4-BE49-F238E27FC236}">
                <a16:creationId xmlns:a16="http://schemas.microsoft.com/office/drawing/2014/main" id="{5DE32EB3-E96D-4AE3-BB62-975AAF509FDA}"/>
              </a:ext>
            </a:extLst>
          </p:cNvPr>
          <p:cNvSpPr txBox="1">
            <a:spLocks noChangeArrowheads="1"/>
          </p:cNvSpPr>
          <p:nvPr/>
        </p:nvSpPr>
        <p:spPr bwMode="auto">
          <a:xfrm>
            <a:off x="304800" y="306410"/>
            <a:ext cx="170663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en-US" sz="4000" b="1" dirty="0">
                <a:solidFill>
                  <a:srgbClr val="FF0000"/>
                </a:solidFill>
              </a:rPr>
              <a:t>I. Tìm hiểu yếu tố đối thoại độc thoại và độc thoại nội tâm trong văn bản tự sự</a:t>
            </a:r>
            <a:endParaRPr lang="en-US" altLang="en-US" sz="40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770" decel="100000"/>
                                        <p:tgtEl>
                                          <p:spTgt spid="17"/>
                                        </p:tgtEl>
                                      </p:cBhvr>
                                    </p:animEffect>
                                    <p:animScale>
                                      <p:cBhvr>
                                        <p:cTn id="13" dur="770" decel="100000"/>
                                        <p:tgtEl>
                                          <p:spTgt spid="17"/>
                                        </p:tgtEl>
                                      </p:cBhvr>
                                      <p:from x="10000" y="10000"/>
                                      <p:to x="200000" y="450000"/>
                                    </p:animScale>
                                    <p:animScale>
                                      <p:cBhvr>
                                        <p:cTn id="14" dur="1230" accel="100000" fill="hold">
                                          <p:stCondLst>
                                            <p:cond delay="770"/>
                                          </p:stCondLst>
                                        </p:cTn>
                                        <p:tgtEl>
                                          <p:spTgt spid="17"/>
                                        </p:tgtEl>
                                      </p:cBhvr>
                                      <p:from x="200000" y="450000"/>
                                      <p:to x="100000" y="100000"/>
                                    </p:animScale>
                                    <p:set>
                                      <p:cBhvr>
                                        <p:cTn id="15" dur="770" fill="hold"/>
                                        <p:tgtEl>
                                          <p:spTgt spid="17"/>
                                        </p:tgtEl>
                                        <p:attrNameLst>
                                          <p:attrName>ppt_x</p:attrName>
                                        </p:attrNameLst>
                                      </p:cBhvr>
                                      <p:to>
                                        <p:strVal val="(0.5)"/>
                                      </p:to>
                                    </p:set>
                                    <p:anim from="(0.5)" to="(#ppt_x)" calcmode="lin" valueType="num">
                                      <p:cBhvr>
                                        <p:cTn id="16" dur="1230" accel="100000" fill="hold">
                                          <p:stCondLst>
                                            <p:cond delay="770"/>
                                          </p:stCondLst>
                                        </p:cTn>
                                        <p:tgtEl>
                                          <p:spTgt spid="17"/>
                                        </p:tgtEl>
                                        <p:attrNameLst>
                                          <p:attrName>ppt_x</p:attrName>
                                        </p:attrNameLst>
                                      </p:cBhvr>
                                    </p:anim>
                                    <p:set>
                                      <p:cBhvr>
                                        <p:cTn id="17" dur="770" fill="hold"/>
                                        <p:tgtEl>
                                          <p:spTgt spid="17"/>
                                        </p:tgtEl>
                                        <p:attrNameLst>
                                          <p:attrName>ppt_y</p:attrName>
                                        </p:attrNameLst>
                                      </p:cBhvr>
                                      <p:to>
                                        <p:strVal val="(#ppt_y+0.4)"/>
                                      </p:to>
                                    </p:set>
                                    <p:anim from="(#ppt_y+0.4)" to="(#ppt_y)" calcmode="lin" valueType="num">
                                      <p:cBhvr>
                                        <p:cTn id="18" dur="1230" accel="100000" fill="hold">
                                          <p:stCondLst>
                                            <p:cond delay="770"/>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79694" y="6743700"/>
            <a:ext cx="5367443" cy="629444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365862" y="8915457"/>
            <a:ext cx="389488" cy="373909"/>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581465" y="1200396"/>
            <a:ext cx="313421" cy="300884"/>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3332" y="7163251"/>
            <a:ext cx="353227" cy="339098"/>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668282" y="781501"/>
            <a:ext cx="352037" cy="337956"/>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021332" y="9049201"/>
            <a:ext cx="382174" cy="366887"/>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777515">
            <a:off x="-763304" y="8338354"/>
            <a:ext cx="6428524" cy="3897293"/>
          </a:xfrm>
          <a:prstGeom prst="rect">
            <a:avLst/>
          </a:prstGeom>
        </p:spPr>
      </p:pic>
      <p:sp>
        <p:nvSpPr>
          <p:cNvPr id="20" name="TextBox 7">
            <a:extLst>
              <a:ext uri="{FF2B5EF4-FFF2-40B4-BE49-F238E27FC236}">
                <a16:creationId xmlns:a16="http://schemas.microsoft.com/office/drawing/2014/main" id="{F190E582-32F8-44C6-9B0F-778A0C8A9C21}"/>
              </a:ext>
            </a:extLst>
          </p:cNvPr>
          <p:cNvSpPr txBox="1"/>
          <p:nvPr/>
        </p:nvSpPr>
        <p:spPr>
          <a:xfrm>
            <a:off x="2752583" y="807303"/>
            <a:ext cx="12782835" cy="830997"/>
          </a:xfrm>
          <a:prstGeom prst="rect">
            <a:avLst/>
          </a:prstGeom>
        </p:spPr>
        <p:txBody>
          <a:bodyPr lIns="0" tIns="0" rIns="0" bIns="0" rtlCol="0" anchor="t">
            <a:spAutoFit/>
          </a:bodyPr>
          <a:lstStyle/>
          <a:p>
            <a:pPr algn="ctr"/>
            <a:r>
              <a:rPr lang="en-US" sz="5400" b="1" dirty="0">
                <a:solidFill>
                  <a:srgbClr val="2E2C7F"/>
                </a:solidFill>
                <a:latin typeface="Arial" panose="020B0604020202020204" pitchFamily="34" charset="0"/>
                <a:cs typeface="Arial" panose="020B0604020202020204" pitchFamily="34" charset="0"/>
              </a:rPr>
              <a:t>HOẠT ĐỘNG NHÓM – PHIẾU BÀI TẬP</a:t>
            </a:r>
          </a:p>
        </p:txBody>
      </p:sp>
      <p:sp>
        <p:nvSpPr>
          <p:cNvPr id="21" name="Rectangle: Rounded Corners 20">
            <a:extLst>
              <a:ext uri="{FF2B5EF4-FFF2-40B4-BE49-F238E27FC236}">
                <a16:creationId xmlns:a16="http://schemas.microsoft.com/office/drawing/2014/main" id="{D3D6287B-CD4B-4FB0-A7EA-6648F09D5F79}"/>
              </a:ext>
            </a:extLst>
          </p:cNvPr>
          <p:cNvSpPr/>
          <p:nvPr/>
        </p:nvSpPr>
        <p:spPr>
          <a:xfrm>
            <a:off x="2039088" y="2324100"/>
            <a:ext cx="12758055" cy="62944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fr-FR" sz="4000" b="1" dirty="0" err="1">
                <a:latin typeface="Arial" pitchFamily="34" charset="0"/>
                <a:cs typeface="Arial" pitchFamily="34" charset="0"/>
              </a:rPr>
              <a:t>Nhóm</a:t>
            </a:r>
            <a:r>
              <a:rPr lang="fr-FR" sz="4000" b="1" dirty="0">
                <a:latin typeface="Arial" pitchFamily="34" charset="0"/>
                <a:cs typeface="Arial" pitchFamily="34" charset="0"/>
              </a:rPr>
              <a:t> 3: </a:t>
            </a:r>
            <a:r>
              <a:rPr lang="fr-FR" sz="4000" b="1" dirty="0" err="1">
                <a:latin typeface="Arial" pitchFamily="34" charset="0"/>
                <a:cs typeface="Arial" pitchFamily="34" charset="0"/>
              </a:rPr>
              <a:t>Đọc</a:t>
            </a:r>
            <a:r>
              <a:rPr lang="fr-FR" sz="4000" b="1" dirty="0">
                <a:latin typeface="Arial" pitchFamily="34" charset="0"/>
                <a:cs typeface="Arial" pitchFamily="34" charset="0"/>
              </a:rPr>
              <a:t> </a:t>
            </a:r>
            <a:r>
              <a:rPr lang="fr-FR" sz="4000" b="1" dirty="0" err="1">
                <a:latin typeface="Arial" pitchFamily="34" charset="0"/>
                <a:cs typeface="Arial" pitchFamily="34" charset="0"/>
              </a:rPr>
              <a:t>ví</a:t>
            </a:r>
            <a:r>
              <a:rPr lang="fr-FR" sz="4000" b="1" dirty="0">
                <a:latin typeface="Arial" pitchFamily="34" charset="0"/>
                <a:cs typeface="Arial" pitchFamily="34" charset="0"/>
              </a:rPr>
              <a:t> </a:t>
            </a:r>
            <a:r>
              <a:rPr lang="fr-FR" sz="4000" b="1" dirty="0" err="1">
                <a:latin typeface="Arial" pitchFamily="34" charset="0"/>
                <a:cs typeface="Arial" pitchFamily="34" charset="0"/>
              </a:rPr>
              <a:t>dụ</a:t>
            </a:r>
            <a:r>
              <a:rPr lang="fr-FR" sz="4000" b="1" dirty="0">
                <a:latin typeface="Arial" pitchFamily="34" charset="0"/>
                <a:cs typeface="Arial" pitchFamily="34" charset="0"/>
              </a:rPr>
              <a:t> c </a:t>
            </a:r>
            <a:r>
              <a:rPr lang="fr-FR" sz="4000" b="1" dirty="0" err="1">
                <a:latin typeface="Arial" pitchFamily="34" charset="0"/>
                <a:cs typeface="Arial" pitchFamily="34" charset="0"/>
              </a:rPr>
              <a:t>và</a:t>
            </a:r>
            <a:r>
              <a:rPr lang="fr-FR" sz="4000" b="1" dirty="0">
                <a:latin typeface="Arial" pitchFamily="34" charset="0"/>
                <a:cs typeface="Arial" pitchFamily="34" charset="0"/>
              </a:rPr>
              <a:t> </a:t>
            </a:r>
            <a:r>
              <a:rPr lang="fr-FR" sz="4000" b="1" dirty="0" err="1">
                <a:latin typeface="Arial" pitchFamily="34" charset="0"/>
                <a:cs typeface="Arial" pitchFamily="34" charset="0"/>
              </a:rPr>
              <a:t>trả</a:t>
            </a:r>
            <a:r>
              <a:rPr lang="fr-FR" sz="4000" b="1" dirty="0">
                <a:latin typeface="Arial" pitchFamily="34" charset="0"/>
                <a:cs typeface="Arial" pitchFamily="34" charset="0"/>
              </a:rPr>
              <a:t> </a:t>
            </a:r>
            <a:r>
              <a:rPr lang="fr-FR" sz="4000" b="1" dirty="0" err="1">
                <a:latin typeface="Arial" pitchFamily="34" charset="0"/>
                <a:cs typeface="Arial" pitchFamily="34" charset="0"/>
              </a:rPr>
              <a:t>lời</a:t>
            </a:r>
            <a:r>
              <a:rPr lang="fr-FR" sz="4000" b="1" dirty="0">
                <a:latin typeface="Arial" pitchFamily="34" charset="0"/>
                <a:cs typeface="Arial" pitchFamily="34" charset="0"/>
              </a:rPr>
              <a:t> </a:t>
            </a:r>
            <a:r>
              <a:rPr lang="fr-FR" sz="4000" b="1" dirty="0" err="1">
                <a:latin typeface="Arial" pitchFamily="34" charset="0"/>
                <a:cs typeface="Arial" pitchFamily="34" charset="0"/>
              </a:rPr>
              <a:t>câu</a:t>
            </a:r>
            <a:r>
              <a:rPr lang="fr-FR" sz="4000" b="1" dirty="0">
                <a:latin typeface="Arial" pitchFamily="34" charset="0"/>
                <a:cs typeface="Arial" pitchFamily="34" charset="0"/>
              </a:rPr>
              <a:t> </a:t>
            </a:r>
            <a:r>
              <a:rPr lang="fr-FR" sz="4000" b="1" dirty="0" err="1">
                <a:latin typeface="Arial" pitchFamily="34" charset="0"/>
                <a:cs typeface="Arial" pitchFamily="34" charset="0"/>
              </a:rPr>
              <a:t>hỏi</a:t>
            </a:r>
            <a:endParaRPr lang="fr-FR" sz="4000" b="1" dirty="0">
              <a:latin typeface="Arial" pitchFamily="34" charset="0"/>
              <a:cs typeface="Arial" pitchFamily="34" charset="0"/>
            </a:endParaRPr>
          </a:p>
          <a:p>
            <a:pPr algn="just"/>
            <a:endParaRPr lang="fr-FR" sz="3200" dirty="0">
              <a:latin typeface="Arial" panose="020B0604020202020204" pitchFamily="34" charset="0"/>
              <a:cs typeface="Arial" panose="020B0604020202020204" pitchFamily="34" charset="0"/>
            </a:endParaRPr>
          </a:p>
          <a:p>
            <a:pPr algn="just"/>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Những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câu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như</a:t>
            </a:r>
            <a:r>
              <a:rPr lang="fr-FR" sz="3200" dirty="0">
                <a:latin typeface="Arial" panose="020B0604020202020204" pitchFamily="34" charset="0"/>
                <a:cs typeface="Arial" panose="020B0604020202020204" pitchFamily="34" charset="0"/>
              </a:rPr>
              <a:t>: </a:t>
            </a:r>
            <a:r>
              <a:rPr lang="fr-FR" sz="3200" i="1" dirty="0">
                <a:latin typeface="Arial" panose="020B0604020202020204" pitchFamily="34" charset="0"/>
                <a:cs typeface="Arial" panose="020B0604020202020204" pitchFamily="34" charset="0"/>
              </a:rPr>
              <a:t>“</a:t>
            </a:r>
            <a:r>
              <a:rPr lang="fr-FR" sz="3200" i="1" dirty="0" err="1">
                <a:latin typeface="Arial" panose="020B0604020202020204" pitchFamily="34" charset="0"/>
                <a:cs typeface="Arial" panose="020B0604020202020204" pitchFamily="34" charset="0"/>
              </a:rPr>
              <a:t>Chúng</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nó</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cũng</a:t>
            </a:r>
            <a:r>
              <a:rPr lang="fr-FR" sz="3200" i="1" dirty="0">
                <a:latin typeface="Arial" panose="020B0604020202020204" pitchFamily="34" charset="0"/>
                <a:cs typeface="Arial" panose="020B0604020202020204" pitchFamily="34" charset="0"/>
              </a:rPr>
              <a:t> là </a:t>
            </a:r>
            <a:r>
              <a:rPr lang="fr-FR" sz="3200" i="1" dirty="0" err="1">
                <a:latin typeface="Arial" panose="020B0604020202020204" pitchFamily="34" charset="0"/>
                <a:cs typeface="Arial" panose="020B0604020202020204" pitchFamily="34" charset="0"/>
              </a:rPr>
              <a:t>trẻ</a:t>
            </a:r>
            <a:r>
              <a:rPr lang="fr-FR" sz="3200" i="1" dirty="0">
                <a:latin typeface="Arial" panose="020B0604020202020204" pitchFamily="34" charset="0"/>
                <a:cs typeface="Arial" panose="020B0604020202020204" pitchFamily="34" charset="0"/>
              </a:rPr>
              <a:t> con </a:t>
            </a:r>
            <a:r>
              <a:rPr lang="fr-FR" sz="3200" i="1" dirty="0" err="1">
                <a:latin typeface="Arial" panose="020B0604020202020204" pitchFamily="34" charset="0"/>
                <a:cs typeface="Arial" panose="020B0604020202020204" pitchFamily="34" charset="0"/>
              </a:rPr>
              <a:t>làng</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Việt</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gian</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đấy</a:t>
            </a:r>
            <a:r>
              <a:rPr lang="fr-FR" sz="3200" i="1" dirty="0">
                <a:latin typeface="Arial" panose="020B0604020202020204" pitchFamily="34" charset="0"/>
                <a:cs typeface="Arial" panose="020B0604020202020204" pitchFamily="34" charset="0"/>
              </a:rPr>
              <a:t> ư ? </a:t>
            </a:r>
            <a:r>
              <a:rPr lang="fr-FR" sz="3200" i="1" dirty="0" err="1">
                <a:latin typeface="Arial" panose="020B0604020202020204" pitchFamily="34" charset="0"/>
                <a:cs typeface="Arial" panose="020B0604020202020204" pitchFamily="34" charset="0"/>
              </a:rPr>
              <a:t>Chúng</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nó</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cũng</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bị</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người</a:t>
            </a:r>
            <a:r>
              <a:rPr lang="fr-FR" sz="3200" i="1" dirty="0">
                <a:latin typeface="Arial" panose="020B0604020202020204" pitchFamily="34" charset="0"/>
                <a:cs typeface="Arial" panose="020B0604020202020204" pitchFamily="34" charset="0"/>
              </a:rPr>
              <a:t> ta </a:t>
            </a:r>
            <a:r>
              <a:rPr lang="fr-FR" sz="3200" i="1" dirty="0" err="1">
                <a:latin typeface="Arial" panose="020B0604020202020204" pitchFamily="34" charset="0"/>
                <a:cs typeface="Arial" panose="020B0604020202020204" pitchFamily="34" charset="0"/>
              </a:rPr>
              <a:t>rẻ</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rúng</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hắt</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hủi</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đấy</a:t>
            </a:r>
            <a:r>
              <a:rPr lang="fr-FR" sz="3200" i="1" dirty="0">
                <a:latin typeface="Arial" panose="020B0604020202020204" pitchFamily="34" charset="0"/>
                <a:cs typeface="Arial" panose="020B0604020202020204" pitchFamily="34" charset="0"/>
              </a:rPr>
              <a:t> ư ? </a:t>
            </a:r>
            <a:r>
              <a:rPr lang="fr-FR" sz="3200" i="1" dirty="0" err="1">
                <a:latin typeface="Arial" panose="020B0604020202020204" pitchFamily="34" charset="0"/>
                <a:cs typeface="Arial" panose="020B0604020202020204" pitchFamily="34" charset="0"/>
              </a:rPr>
              <a:t>Khốn</a:t>
            </a:r>
            <a:r>
              <a:rPr lang="fr-FR" sz="3200" i="1" dirty="0">
                <a:latin typeface="Arial" panose="020B0604020202020204" pitchFamily="34" charset="0"/>
                <a:cs typeface="Arial" panose="020B0604020202020204" pitchFamily="34" charset="0"/>
              </a:rPr>
              <a:t> </a:t>
            </a:r>
            <a:r>
              <a:rPr lang="fr-FR" sz="3200" i="1" dirty="0" err="1">
                <a:latin typeface="Arial" panose="020B0604020202020204" pitchFamily="34" charset="0"/>
                <a:cs typeface="Arial" panose="020B0604020202020204" pitchFamily="34" charset="0"/>
              </a:rPr>
              <a:t>nạn</a:t>
            </a:r>
            <a:r>
              <a:rPr lang="fr-FR" sz="3200" i="1" dirty="0">
                <a:latin typeface="Arial" panose="020B0604020202020204" pitchFamily="34" charset="0"/>
                <a:cs typeface="Arial" panose="020B0604020202020204" pitchFamily="34" charset="0"/>
              </a:rPr>
              <a:t>...</a:t>
            </a:r>
            <a:r>
              <a:rPr lang="fr-FR" sz="3200" i="1" dirty="0" err="1">
                <a:latin typeface="Arial" panose="020B0604020202020204" pitchFamily="34" charset="0"/>
                <a:cs typeface="Arial" panose="020B0604020202020204" pitchFamily="34" charset="0"/>
              </a:rPr>
              <a:t>đầu</a:t>
            </a:r>
            <a:r>
              <a:rPr lang="fr-FR" sz="3200" i="1" dirty="0">
                <a:latin typeface="Arial" panose="020B0604020202020204" pitchFamily="34" charset="0"/>
                <a:cs typeface="Arial" panose="020B0604020202020204" pitchFamily="34" charset="0"/>
              </a:rPr>
              <a:t>” </a:t>
            </a:r>
            <a:r>
              <a:rPr lang="fr-FR" sz="3200" dirty="0">
                <a:latin typeface="Arial" panose="020B0604020202020204" pitchFamily="34" charset="0"/>
                <a:cs typeface="Arial" panose="020B0604020202020204" pitchFamily="34" charset="0"/>
              </a:rPr>
              <a:t>là </a:t>
            </a:r>
            <a:r>
              <a:rPr lang="fr-FR" sz="3200" dirty="0" err="1">
                <a:latin typeface="Arial" panose="020B0604020202020204" pitchFamily="34" charset="0"/>
                <a:cs typeface="Arial" panose="020B0604020202020204" pitchFamily="34" charset="0"/>
              </a:rPr>
              <a:t>những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câu</a:t>
            </a:r>
            <a:r>
              <a:rPr lang="fr-FR" sz="3200" dirty="0">
                <a:latin typeface="Arial" panose="020B0604020202020204" pitchFamily="34" charset="0"/>
                <a:cs typeface="Arial" panose="020B0604020202020204" pitchFamily="34" charset="0"/>
              </a:rPr>
              <a:t> ai </a:t>
            </a:r>
            <a:r>
              <a:rPr lang="fr-FR" sz="3200" dirty="0" err="1">
                <a:latin typeface="Arial" panose="020B0604020202020204" pitchFamily="34" charset="0"/>
                <a:cs typeface="Arial" panose="020B0604020202020204" pitchFamily="34" charset="0"/>
              </a:rPr>
              <a:t>hỏi</a:t>
            </a:r>
            <a:r>
              <a:rPr lang="fr-FR" sz="3200" dirty="0">
                <a:latin typeface="Arial" panose="020B0604020202020204" pitchFamily="34" charset="0"/>
                <a:cs typeface="Arial" panose="020B0604020202020204" pitchFamily="34" charset="0"/>
              </a:rPr>
              <a:t> ai ? </a:t>
            </a:r>
            <a:r>
              <a:rPr lang="fr-FR" sz="3200" dirty="0" err="1">
                <a:latin typeface="Arial" panose="020B0604020202020204" pitchFamily="34" charset="0"/>
                <a:cs typeface="Arial" panose="020B0604020202020204" pitchFamily="34" charset="0"/>
              </a:rPr>
              <a:t>Tại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sao</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trước</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những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câu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này</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không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có</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gạch</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đầu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dòng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như</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những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câu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đã</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nêu</a:t>
            </a:r>
            <a:r>
              <a:rPr lang="fr-FR" sz="3200" dirty="0">
                <a:latin typeface="Arial" panose="020B0604020202020204" pitchFamily="34" charset="0"/>
                <a:cs typeface="Arial" panose="020B0604020202020204" pitchFamily="34" charset="0"/>
              </a:rPr>
              <a:t> ở  </a:t>
            </a:r>
            <a:endParaRPr lang="en-US" sz="3200" dirty="0">
              <a:latin typeface="Arial" panose="020B0604020202020204" pitchFamily="34" charset="0"/>
              <a:cs typeface="Arial" panose="020B0604020202020204" pitchFamily="34" charset="0"/>
            </a:endParaRPr>
          </a:p>
          <a:p>
            <a:pPr algn="just"/>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Vậy</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độc</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thoại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nội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tâm</a:t>
            </a:r>
            <a:r>
              <a:rPr lang="fr-FR" sz="3200" dirty="0">
                <a:latin typeface="Arial" panose="020B0604020202020204" pitchFamily="34" charset="0"/>
                <a:cs typeface="Arial" panose="020B0604020202020204" pitchFamily="34" charset="0"/>
              </a:rPr>
              <a:t> là </a:t>
            </a:r>
            <a:r>
              <a:rPr lang="fr-FR" sz="3200" dirty="0" err="1">
                <a:latin typeface="Arial" panose="020B0604020202020204" pitchFamily="34" charset="0"/>
                <a:cs typeface="Arial" panose="020B0604020202020204" pitchFamily="34" charset="0"/>
              </a:rPr>
              <a:t>gì</a:t>
            </a:r>
            <a:r>
              <a:rPr lang="fr-FR"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algn="just"/>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Trong</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văn</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bản</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tự</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sự</a:t>
            </a:r>
            <a:r>
              <a:rPr lang="fr-FR" sz="3200" dirty="0">
                <a:latin typeface="Arial" panose="020B0604020202020204" pitchFamily="34" charset="0"/>
                <a:cs typeface="Arial" panose="020B0604020202020204" pitchFamily="34" charset="0"/>
              </a:rPr>
              <a:t> ta </a:t>
            </a:r>
            <a:r>
              <a:rPr lang="fr-FR" sz="3200" dirty="0" err="1">
                <a:latin typeface="Arial" panose="020B0604020202020204" pitchFamily="34" charset="0"/>
                <a:cs typeface="Arial" panose="020B0604020202020204" pitchFamily="34" charset="0"/>
              </a:rPr>
              <a:t>nhận</a:t>
            </a:r>
            <a:r>
              <a:rPr lang="fr-FR" sz="3200" dirty="0">
                <a:latin typeface="Arial" panose="020B0604020202020204" pitchFamily="34" charset="0"/>
                <a:cs typeface="Arial" panose="020B0604020202020204" pitchFamily="34" charset="0"/>
              </a:rPr>
              <a:t> ra </a:t>
            </a:r>
            <a:r>
              <a:rPr lang="fr-FR" sz="3200" dirty="0" err="1">
                <a:latin typeface="Arial" panose="020B0604020202020204" pitchFamily="34" charset="0"/>
                <a:cs typeface="Arial" panose="020B0604020202020204" pitchFamily="34" charset="0"/>
              </a:rPr>
              <a:t>độc</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thoại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nội</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tâm</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nhờ</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dấu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hiệu</a:t>
            </a:r>
            <a:r>
              <a:rPr lang="fr-FR" sz="3200" dirty="0">
                <a:latin typeface="Arial" panose="020B0604020202020204" pitchFamily="34" charset="0"/>
                <a:cs typeface="Arial" panose="020B0604020202020204" pitchFamily="34" charset="0"/>
              </a:rPr>
              <a:t> </a:t>
            </a:r>
            <a:r>
              <a:rPr lang="fr-FR" sz="3200" dirty="0" err="1">
                <a:latin typeface="Arial" panose="020B0604020202020204" pitchFamily="34" charset="0"/>
                <a:cs typeface="Arial" panose="020B0604020202020204" pitchFamily="34" charset="0"/>
              </a:rPr>
              <a:t>nào</a:t>
            </a:r>
            <a:r>
              <a:rPr lang="fr-FR"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516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21332" y="9049201"/>
            <a:ext cx="382174" cy="366887"/>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777515">
            <a:off x="-916546" y="8834033"/>
            <a:ext cx="6428524" cy="3897293"/>
          </a:xfrm>
          <a:prstGeom prst="rect">
            <a:avLst/>
          </a:prstGeom>
        </p:spPr>
      </p:pic>
      <p:sp>
        <p:nvSpPr>
          <p:cNvPr id="17" name="Text Box 7">
            <a:extLst>
              <a:ext uri="{FF2B5EF4-FFF2-40B4-BE49-F238E27FC236}">
                <a16:creationId xmlns:a16="http://schemas.microsoft.com/office/drawing/2014/main" id="{CDA6A863-ECE9-4D03-A5E7-095C56364303}"/>
              </a:ext>
            </a:extLst>
          </p:cNvPr>
          <p:cNvSpPr txBox="1">
            <a:spLocks noChangeArrowheads="1"/>
          </p:cNvSpPr>
          <p:nvPr/>
        </p:nvSpPr>
        <p:spPr bwMode="auto">
          <a:xfrm>
            <a:off x="2419003" y="4820001"/>
            <a:ext cx="10439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dirty="0">
                <a:cs typeface="Arial" panose="020B0604020202020204" pitchFamily="34" charset="0"/>
                <a:sym typeface="Wingdings" panose="05000000000000000000" pitchFamily="2" charset="2"/>
              </a:rPr>
              <a:t></a:t>
            </a:r>
            <a:r>
              <a:rPr lang="en-US" altLang="en-US" dirty="0">
                <a:cs typeface="Arial" panose="020B0604020202020204" pitchFamily="34" charset="0"/>
              </a:rPr>
              <a:t> </a:t>
            </a:r>
            <a:r>
              <a:rPr lang="en-US" altLang="en-US" sz="3200" dirty="0" err="1">
                <a:solidFill>
                  <a:srgbClr val="0000FF"/>
                </a:solidFill>
                <a:cs typeface="Arial" panose="020B0604020202020204" pitchFamily="34" charset="0"/>
              </a:rPr>
              <a:t>Lời</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của</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những</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người</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tản</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cư</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nói</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với</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nhau.Tham</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gia</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câu</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chuyện</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có</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ít</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nhất</a:t>
            </a:r>
            <a:r>
              <a:rPr lang="en-US" altLang="en-US" sz="3200" dirty="0">
                <a:solidFill>
                  <a:srgbClr val="0000FF"/>
                </a:solidFill>
                <a:cs typeface="Arial" panose="020B0604020202020204" pitchFamily="34" charset="0"/>
              </a:rPr>
              <a:t> 2 </a:t>
            </a:r>
            <a:r>
              <a:rPr lang="en-US" altLang="en-US" sz="3200" dirty="0" err="1">
                <a:solidFill>
                  <a:srgbClr val="0000FF"/>
                </a:solidFill>
                <a:cs typeface="Arial" panose="020B0604020202020204" pitchFamily="34" charset="0"/>
              </a:rPr>
              <a:t>người</a:t>
            </a:r>
            <a:r>
              <a:rPr lang="en-US" altLang="en-US" sz="3200" dirty="0">
                <a:solidFill>
                  <a:srgbClr val="0000FF"/>
                </a:solidFill>
                <a:cs typeface="Arial" panose="020B0604020202020204" pitchFamily="34" charset="0"/>
              </a:rPr>
              <a:t>.</a:t>
            </a:r>
          </a:p>
        </p:txBody>
      </p:sp>
      <p:sp>
        <p:nvSpPr>
          <p:cNvPr id="18" name="Text Box 9">
            <a:extLst>
              <a:ext uri="{FF2B5EF4-FFF2-40B4-BE49-F238E27FC236}">
                <a16:creationId xmlns:a16="http://schemas.microsoft.com/office/drawing/2014/main" id="{4C44D242-795D-4CC9-9693-C6D7D8B71805}"/>
              </a:ext>
            </a:extLst>
          </p:cNvPr>
          <p:cNvSpPr txBox="1">
            <a:spLocks noChangeArrowheads="1"/>
          </p:cNvSpPr>
          <p:nvPr/>
        </p:nvSpPr>
        <p:spPr bwMode="auto">
          <a:xfrm>
            <a:off x="2450958" y="5900906"/>
            <a:ext cx="14173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200" dirty="0">
                <a:solidFill>
                  <a:srgbClr val="0000FF"/>
                </a:solidFill>
                <a:cs typeface="Arial" panose="020B0604020202020204" pitchFamily="34" charset="0"/>
                <a:sym typeface="Wingdings" panose="05000000000000000000" pitchFamily="2" charset="2"/>
              </a:rPr>
              <a:t></a:t>
            </a:r>
            <a:r>
              <a:rPr lang="en-US" altLang="en-US" sz="3200" dirty="0" err="1">
                <a:solidFill>
                  <a:srgbClr val="0000FF"/>
                </a:solidFill>
                <a:cs typeface="Arial" panose="020B0604020202020204" pitchFamily="34" charset="0"/>
              </a:rPr>
              <a:t>Dấu</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hiệu</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có</a:t>
            </a:r>
            <a:r>
              <a:rPr lang="en-US" altLang="en-US" sz="3200" dirty="0">
                <a:solidFill>
                  <a:srgbClr val="0000FF"/>
                </a:solidFill>
                <a:cs typeface="Arial" panose="020B0604020202020204" pitchFamily="34" charset="0"/>
              </a:rPr>
              <a:t> 2 </a:t>
            </a:r>
            <a:r>
              <a:rPr lang="en-US" altLang="en-US" sz="3200" dirty="0" err="1">
                <a:solidFill>
                  <a:srgbClr val="0000FF"/>
                </a:solidFill>
                <a:cs typeface="Arial" panose="020B0604020202020204" pitchFamily="34" charset="0"/>
              </a:rPr>
              <a:t>lượt</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người</a:t>
            </a:r>
            <a:r>
              <a:rPr lang="en-US" altLang="en-US" sz="3200" dirty="0">
                <a:solidFill>
                  <a:srgbClr val="0000FF"/>
                </a:solidFill>
                <a:cs typeface="Arial" panose="020B0604020202020204" pitchFamily="34" charset="0"/>
              </a:rPr>
              <a:t> qua </a:t>
            </a:r>
            <a:r>
              <a:rPr lang="en-US" altLang="en-US" sz="3200" dirty="0" err="1">
                <a:solidFill>
                  <a:srgbClr val="0000FF"/>
                </a:solidFill>
                <a:cs typeface="Arial" panose="020B0604020202020204" pitchFamily="34" charset="0"/>
              </a:rPr>
              <a:t>lại</a:t>
            </a:r>
            <a:endParaRPr lang="en-US" altLang="en-US" sz="3200" dirty="0">
              <a:solidFill>
                <a:srgbClr val="0000FF"/>
              </a:solidFill>
              <a:cs typeface="Arial" panose="020B0604020202020204" pitchFamily="34" charset="0"/>
            </a:endParaRPr>
          </a:p>
          <a:p>
            <a:pPr eaLnBrk="1" hangingPunct="1"/>
            <a:r>
              <a:rPr lang="en-US" altLang="en-US" sz="3200" u="sng" dirty="0" err="1">
                <a:solidFill>
                  <a:srgbClr val="FF3300"/>
                </a:solidFill>
                <a:cs typeface="Arial" panose="020B0604020202020204" pitchFamily="34" charset="0"/>
              </a:rPr>
              <a:t>Lượt</a:t>
            </a:r>
            <a:r>
              <a:rPr lang="en-US" altLang="en-US" sz="3200" u="sng" dirty="0">
                <a:solidFill>
                  <a:srgbClr val="FF3300"/>
                </a:solidFill>
                <a:cs typeface="Arial" panose="020B0604020202020204" pitchFamily="34" charset="0"/>
              </a:rPr>
              <a:t> 1</a:t>
            </a:r>
            <a:r>
              <a:rPr lang="en-US" altLang="en-US" sz="3200" u="sng" dirty="0">
                <a:solidFill>
                  <a:srgbClr val="0000FF"/>
                </a:solidFill>
                <a:cs typeface="Arial" panose="020B0604020202020204" pitchFamily="34" charset="0"/>
              </a:rPr>
              <a:t>:</a:t>
            </a:r>
            <a:r>
              <a:rPr lang="en-US" altLang="en-US" sz="3200" dirty="0">
                <a:solidFill>
                  <a:srgbClr val="0000FF"/>
                </a:solidFill>
                <a:cs typeface="Arial" panose="020B0604020202020204" pitchFamily="34" charset="0"/>
              </a:rPr>
              <a:t> - Sao </a:t>
            </a:r>
            <a:r>
              <a:rPr lang="en-US" altLang="en-US" sz="3200" dirty="0" err="1">
                <a:solidFill>
                  <a:srgbClr val="0000FF"/>
                </a:solidFill>
                <a:cs typeface="Arial" panose="020B0604020202020204" pitchFamily="34" charset="0"/>
              </a:rPr>
              <a:t>bảo</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làng</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chợ</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Dầu</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tinh</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thần</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lắm</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cơ</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mà</a:t>
            </a:r>
            <a:r>
              <a:rPr lang="en-US" altLang="en-US" sz="3200" dirty="0">
                <a:solidFill>
                  <a:srgbClr val="0000FF"/>
                </a:solidFill>
                <a:cs typeface="Arial" panose="020B0604020202020204" pitchFamily="34" charset="0"/>
              </a:rPr>
              <a:t>?...</a:t>
            </a:r>
            <a:r>
              <a:rPr lang="vi-VN" altLang="en-US" sz="3200" dirty="0">
                <a:solidFill>
                  <a:srgbClr val="0000FF"/>
                </a:solidFill>
                <a:cs typeface="Arial" panose="020B0604020202020204" pitchFamily="34" charset="0"/>
              </a:rPr>
              <a:t> </a:t>
            </a:r>
            <a:r>
              <a:rPr lang="en-US" altLang="en-US" sz="3200" dirty="0">
                <a:solidFill>
                  <a:srgbClr val="0000FF"/>
                </a:solidFill>
                <a:cs typeface="Arial" panose="020B0604020202020204" pitchFamily="34" charset="0"/>
              </a:rPr>
              <a:t>(</a:t>
            </a:r>
            <a:r>
              <a:rPr lang="en-US" altLang="en-US" sz="3200" dirty="0" err="1">
                <a:solidFill>
                  <a:srgbClr val="FF0000"/>
                </a:solidFill>
                <a:cs typeface="Arial" panose="020B0604020202020204" pitchFamily="34" charset="0"/>
              </a:rPr>
              <a:t>lời</a:t>
            </a:r>
            <a:r>
              <a:rPr lang="en-US" altLang="en-US" sz="3200" dirty="0">
                <a:solidFill>
                  <a:srgbClr val="FF0000"/>
                </a:solidFill>
                <a:cs typeface="Arial" panose="020B0604020202020204" pitchFamily="34" charset="0"/>
              </a:rPr>
              <a:t> </a:t>
            </a:r>
            <a:r>
              <a:rPr lang="en-US" altLang="en-US" sz="3200" dirty="0" err="1">
                <a:solidFill>
                  <a:srgbClr val="FF0000"/>
                </a:solidFill>
                <a:cs typeface="Arial" panose="020B0604020202020204" pitchFamily="34" charset="0"/>
              </a:rPr>
              <a:t>trao</a:t>
            </a:r>
            <a:r>
              <a:rPr lang="en-US" altLang="en-US" sz="3200" dirty="0">
                <a:solidFill>
                  <a:srgbClr val="FF0000"/>
                </a:solidFill>
                <a:cs typeface="Arial" panose="020B0604020202020204" pitchFamily="34" charset="0"/>
              </a:rPr>
              <a:t>)</a:t>
            </a:r>
          </a:p>
          <a:p>
            <a:pPr eaLnBrk="1" hangingPunct="1"/>
            <a:r>
              <a:rPr lang="en-US" altLang="en-US" sz="3200" u="sng" dirty="0" err="1">
                <a:solidFill>
                  <a:srgbClr val="FF3300"/>
                </a:solidFill>
                <a:cs typeface="Arial" panose="020B0604020202020204" pitchFamily="34" charset="0"/>
              </a:rPr>
              <a:t>Lượt</a:t>
            </a:r>
            <a:r>
              <a:rPr lang="en-US" altLang="en-US" sz="3200" u="sng" dirty="0">
                <a:solidFill>
                  <a:srgbClr val="FF3300"/>
                </a:solidFill>
                <a:cs typeface="Arial" panose="020B0604020202020204" pitchFamily="34" charset="0"/>
              </a:rPr>
              <a:t> 2:</a:t>
            </a:r>
            <a:r>
              <a:rPr lang="en-US" altLang="en-US" sz="3200" dirty="0">
                <a:solidFill>
                  <a:srgbClr val="0000FF"/>
                </a:solidFill>
                <a:cs typeface="Arial" panose="020B0604020202020204" pitchFamily="34" charset="0"/>
              </a:rPr>
              <a:t> - </a:t>
            </a:r>
            <a:r>
              <a:rPr lang="en-US" altLang="en-US" sz="3200" dirty="0" err="1">
                <a:solidFill>
                  <a:srgbClr val="0000FF"/>
                </a:solidFill>
                <a:cs typeface="Arial" panose="020B0604020202020204" pitchFamily="34" charset="0"/>
              </a:rPr>
              <a:t>Ấy</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thế</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mà</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bây</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giờ</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đổ</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đốn</a:t>
            </a:r>
            <a:r>
              <a:rPr lang="en-US" altLang="en-US" sz="3200" dirty="0">
                <a:solidFill>
                  <a:srgbClr val="0000FF"/>
                </a:solidFill>
                <a:cs typeface="Arial" panose="020B0604020202020204" pitchFamily="34" charset="0"/>
              </a:rPr>
              <a:t> ra </a:t>
            </a:r>
            <a:r>
              <a:rPr lang="en-US" altLang="en-US" sz="3200" dirty="0" err="1">
                <a:solidFill>
                  <a:srgbClr val="0000FF"/>
                </a:solidFill>
                <a:cs typeface="Arial" panose="020B0604020202020204" pitchFamily="34" charset="0"/>
              </a:rPr>
              <a:t>thế</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đấy</a:t>
            </a:r>
            <a:r>
              <a:rPr lang="en-US" altLang="en-US" sz="3200" dirty="0">
                <a:solidFill>
                  <a:srgbClr val="0000FF"/>
                </a:solidFill>
                <a:cs typeface="Arial" panose="020B0604020202020204" pitchFamily="34" charset="0"/>
              </a:rPr>
              <a:t>!  </a:t>
            </a:r>
            <a:r>
              <a:rPr lang="en-US" altLang="en-US" sz="3200" dirty="0">
                <a:solidFill>
                  <a:srgbClr val="FF0000"/>
                </a:solidFill>
                <a:cs typeface="Arial" panose="020B0604020202020204" pitchFamily="34" charset="0"/>
              </a:rPr>
              <a:t>(</a:t>
            </a:r>
            <a:r>
              <a:rPr lang="en-US" altLang="en-US" sz="3200" dirty="0" err="1">
                <a:solidFill>
                  <a:srgbClr val="FF0000"/>
                </a:solidFill>
                <a:cs typeface="Arial" panose="020B0604020202020204" pitchFamily="34" charset="0"/>
              </a:rPr>
              <a:t>lời</a:t>
            </a:r>
            <a:r>
              <a:rPr lang="en-US" altLang="en-US" sz="3200" dirty="0">
                <a:solidFill>
                  <a:srgbClr val="FF0000"/>
                </a:solidFill>
                <a:cs typeface="Arial" panose="020B0604020202020204" pitchFamily="34" charset="0"/>
              </a:rPr>
              <a:t> </a:t>
            </a:r>
            <a:r>
              <a:rPr lang="en-US" altLang="en-US" sz="3200" dirty="0" err="1">
                <a:solidFill>
                  <a:srgbClr val="FF0000"/>
                </a:solidFill>
                <a:cs typeface="Arial" panose="020B0604020202020204" pitchFamily="34" charset="0"/>
              </a:rPr>
              <a:t>đáp</a:t>
            </a:r>
            <a:r>
              <a:rPr lang="en-US" altLang="en-US" sz="3200" dirty="0">
                <a:solidFill>
                  <a:srgbClr val="FF0000"/>
                </a:solidFill>
                <a:cs typeface="Arial" panose="020B0604020202020204" pitchFamily="34" charset="0"/>
              </a:rPr>
              <a:t>)</a:t>
            </a:r>
          </a:p>
          <a:p>
            <a:pPr eaLnBrk="1" hangingPunct="1"/>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Có</a:t>
            </a:r>
            <a:r>
              <a:rPr lang="en-US" altLang="en-US" sz="3200" dirty="0">
                <a:solidFill>
                  <a:srgbClr val="0000FF"/>
                </a:solidFill>
                <a:cs typeface="Arial" panose="020B0604020202020204" pitchFamily="34" charset="0"/>
              </a:rPr>
              <a:t> 2 </a:t>
            </a:r>
            <a:r>
              <a:rPr lang="en-US" altLang="en-US" sz="3200" dirty="0" err="1">
                <a:solidFill>
                  <a:srgbClr val="0000FF"/>
                </a:solidFill>
                <a:cs typeface="Arial" panose="020B0604020202020204" pitchFamily="34" charset="0"/>
              </a:rPr>
              <a:t>gạch</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đầu</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dòng</a:t>
            </a:r>
            <a:r>
              <a:rPr lang="en-US" altLang="en-US" sz="3200" dirty="0">
                <a:solidFill>
                  <a:srgbClr val="0000FF"/>
                </a:solidFill>
                <a:cs typeface="Arial" panose="020B0604020202020204" pitchFamily="34" charset="0"/>
              </a:rPr>
              <a:t> ở 2 </a:t>
            </a:r>
            <a:r>
              <a:rPr lang="en-US" altLang="en-US" sz="3200" dirty="0" err="1">
                <a:solidFill>
                  <a:srgbClr val="0000FF"/>
                </a:solidFill>
                <a:cs typeface="Arial" panose="020B0604020202020204" pitchFamily="34" charset="0"/>
              </a:rPr>
              <a:t>lượt</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lời</a:t>
            </a:r>
            <a:r>
              <a:rPr lang="en-US" altLang="en-US" sz="3200" dirty="0">
                <a:cs typeface="Arial" panose="020B0604020202020204" pitchFamily="34" charset="0"/>
              </a:rPr>
              <a:t>.</a:t>
            </a:r>
          </a:p>
        </p:txBody>
      </p:sp>
      <p:sp>
        <p:nvSpPr>
          <p:cNvPr id="19" name="Rectangle 14">
            <a:extLst>
              <a:ext uri="{FF2B5EF4-FFF2-40B4-BE49-F238E27FC236}">
                <a16:creationId xmlns:a16="http://schemas.microsoft.com/office/drawing/2014/main" id="{88A7D7AE-72A2-464E-AD8B-36B8F1197963}"/>
              </a:ext>
            </a:extLst>
          </p:cNvPr>
          <p:cNvSpPr>
            <a:spLocks noChangeArrowheads="1"/>
          </p:cNvSpPr>
          <p:nvPr/>
        </p:nvSpPr>
        <p:spPr bwMode="auto">
          <a:xfrm>
            <a:off x="2590800" y="2116789"/>
            <a:ext cx="6553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Có</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người</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hỏi</a:t>
            </a:r>
            <a:r>
              <a:rPr lang="en-US" altLang="en-US" sz="3200" dirty="0">
                <a:solidFill>
                  <a:srgbClr val="0000FF"/>
                </a:solidFill>
                <a:cs typeface="Arial" panose="020B0604020202020204" pitchFamily="34" charset="0"/>
              </a:rPr>
              <a:t> </a:t>
            </a:r>
            <a:r>
              <a:rPr lang="en-US" altLang="en-US" sz="3200" dirty="0">
                <a:solidFill>
                  <a:srgbClr val="0000FF"/>
                </a:solidFill>
                <a:cs typeface="Arial" panose="020B0604020202020204" pitchFamily="34" charset="0"/>
                <a:sym typeface="Wingdings" panose="05000000000000000000" pitchFamily="2" charset="2"/>
              </a:rPr>
              <a:t> </a:t>
            </a:r>
            <a:r>
              <a:rPr lang="en-US" altLang="en-US" sz="3200" dirty="0">
                <a:solidFill>
                  <a:srgbClr val="FF3300"/>
                </a:solidFill>
                <a:cs typeface="Arial" panose="020B0604020202020204" pitchFamily="34" charset="0"/>
                <a:sym typeface="Wingdings" panose="05000000000000000000" pitchFamily="2" charset="2"/>
              </a:rPr>
              <a:t>(1)</a:t>
            </a:r>
            <a:endParaRPr lang="en-US" altLang="en-US" sz="3200" dirty="0">
              <a:solidFill>
                <a:srgbClr val="FF3300"/>
              </a:solidFill>
              <a:cs typeface="Arial" panose="020B0604020202020204" pitchFamily="34" charset="0"/>
            </a:endParaRPr>
          </a:p>
          <a:p>
            <a:pPr eaLnBrk="1" hangingPunct="1"/>
            <a:r>
              <a:rPr lang="en-US" altLang="en-US" sz="3200" dirty="0">
                <a:solidFill>
                  <a:srgbClr val="0000FF"/>
                </a:solidFill>
                <a:cs typeface="Arial" panose="020B0604020202020204" pitchFamily="34" charset="0"/>
              </a:rPr>
              <a:t>  - Sao </a:t>
            </a:r>
            <a:r>
              <a:rPr lang="en-US" altLang="en-US" sz="3200" dirty="0" err="1">
                <a:solidFill>
                  <a:srgbClr val="0000FF"/>
                </a:solidFill>
                <a:cs typeface="Arial" panose="020B0604020202020204" pitchFamily="34" charset="0"/>
              </a:rPr>
              <a:t>bảo</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làng</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Chợ</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Dầu</a:t>
            </a:r>
            <a:r>
              <a:rPr lang="en-US" altLang="en-US" sz="3200" dirty="0">
                <a:solidFill>
                  <a:srgbClr val="0000FF"/>
                </a:solidFill>
                <a:cs typeface="Arial" panose="020B0604020202020204" pitchFamily="34" charset="0"/>
              </a:rPr>
              <a:t> </a:t>
            </a:r>
          </a:p>
          <a:p>
            <a:pPr eaLnBrk="1" hangingPunct="1"/>
            <a:r>
              <a:rPr lang="en-US" altLang="en-US" sz="3200" dirty="0" err="1">
                <a:solidFill>
                  <a:srgbClr val="0000FF"/>
                </a:solidFill>
                <a:cs typeface="Arial" panose="020B0604020202020204" pitchFamily="34" charset="0"/>
              </a:rPr>
              <a:t>tinh</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thần</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lắm</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cơ</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mà</a:t>
            </a:r>
            <a:r>
              <a:rPr lang="en-US" altLang="en-US" sz="3200" dirty="0">
                <a:solidFill>
                  <a:srgbClr val="0000FF"/>
                </a:solidFill>
                <a:cs typeface="Arial" panose="020B0604020202020204" pitchFamily="34" charset="0"/>
              </a:rPr>
              <a:t> ? . . . </a:t>
            </a:r>
            <a:r>
              <a:rPr lang="en-US" altLang="en-US" sz="3200" dirty="0">
                <a:solidFill>
                  <a:srgbClr val="FF3300"/>
                </a:solidFill>
                <a:cs typeface="Arial" panose="020B0604020202020204" pitchFamily="34" charset="0"/>
              </a:rPr>
              <a:t>(2)</a:t>
            </a:r>
          </a:p>
          <a:p>
            <a:pPr eaLnBrk="1" hangingPunct="1"/>
            <a:r>
              <a:rPr lang="en-US" altLang="en-US" sz="3200" dirty="0">
                <a:solidFill>
                  <a:srgbClr val="0000FF"/>
                </a:solidFill>
                <a:cs typeface="Arial" panose="020B0604020202020204" pitchFamily="34" charset="0"/>
              </a:rPr>
              <a:t>  - </a:t>
            </a:r>
            <a:r>
              <a:rPr lang="en-US" altLang="en-US" sz="3200" dirty="0" err="1">
                <a:solidFill>
                  <a:srgbClr val="0000FF"/>
                </a:solidFill>
                <a:cs typeface="Arial" panose="020B0604020202020204" pitchFamily="34" charset="0"/>
              </a:rPr>
              <a:t>Ấy</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thế</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mà</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bây</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giờ</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đổ</a:t>
            </a:r>
            <a:r>
              <a:rPr lang="en-US" altLang="en-US" sz="3200" dirty="0">
                <a:solidFill>
                  <a:srgbClr val="0000FF"/>
                </a:solidFill>
                <a:cs typeface="Arial" panose="020B0604020202020204" pitchFamily="34" charset="0"/>
              </a:rPr>
              <a:t> </a:t>
            </a:r>
          </a:p>
          <a:p>
            <a:pPr eaLnBrk="1" hangingPunct="1"/>
            <a:r>
              <a:rPr lang="en-US" altLang="en-US" sz="3200" dirty="0" err="1">
                <a:solidFill>
                  <a:srgbClr val="0000FF"/>
                </a:solidFill>
                <a:cs typeface="Arial" panose="020B0604020202020204" pitchFamily="34" charset="0"/>
              </a:rPr>
              <a:t>đốn</a:t>
            </a:r>
            <a:r>
              <a:rPr lang="en-US" altLang="en-US" sz="3200" dirty="0">
                <a:solidFill>
                  <a:srgbClr val="0000FF"/>
                </a:solidFill>
                <a:cs typeface="Arial" panose="020B0604020202020204" pitchFamily="34" charset="0"/>
              </a:rPr>
              <a:t> ra </a:t>
            </a:r>
            <a:r>
              <a:rPr lang="en-US" altLang="en-US" sz="3200" dirty="0" err="1">
                <a:solidFill>
                  <a:srgbClr val="0000FF"/>
                </a:solidFill>
                <a:cs typeface="Arial" panose="020B0604020202020204" pitchFamily="34" charset="0"/>
              </a:rPr>
              <a:t>thế</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đấy</a:t>
            </a:r>
            <a:r>
              <a:rPr lang="en-US" altLang="en-US" sz="3200" dirty="0">
                <a:solidFill>
                  <a:srgbClr val="0000FF"/>
                </a:solidFill>
                <a:cs typeface="Arial" panose="020B0604020202020204" pitchFamily="34" charset="0"/>
              </a:rPr>
              <a:t>! </a:t>
            </a:r>
            <a:r>
              <a:rPr lang="en-US" altLang="en-US" sz="3200" dirty="0">
                <a:solidFill>
                  <a:srgbClr val="FF3300"/>
                </a:solidFill>
                <a:cs typeface="Arial" panose="020B0604020202020204" pitchFamily="34" charset="0"/>
              </a:rPr>
              <a:t>(3)</a:t>
            </a:r>
            <a:r>
              <a:rPr lang="en-US" altLang="en-US" sz="3200" dirty="0">
                <a:solidFill>
                  <a:srgbClr val="0000FF"/>
                </a:solidFill>
                <a:cs typeface="Arial" panose="020B0604020202020204" pitchFamily="34" charset="0"/>
              </a:rPr>
              <a:t> </a:t>
            </a:r>
          </a:p>
        </p:txBody>
      </p:sp>
      <p:sp>
        <p:nvSpPr>
          <p:cNvPr id="22" name="Rectangle 6">
            <a:extLst>
              <a:ext uri="{FF2B5EF4-FFF2-40B4-BE49-F238E27FC236}">
                <a16:creationId xmlns:a16="http://schemas.microsoft.com/office/drawing/2014/main" id="{079686A6-6C4D-4A5D-90B9-EA3E12D5704C}"/>
              </a:ext>
            </a:extLst>
          </p:cNvPr>
          <p:cNvSpPr>
            <a:spLocks noChangeArrowheads="1"/>
          </p:cNvSpPr>
          <p:nvPr/>
        </p:nvSpPr>
        <p:spPr bwMode="auto">
          <a:xfrm>
            <a:off x="2297717" y="8257282"/>
            <a:ext cx="143264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3200" b="1" dirty="0">
                <a:solidFill>
                  <a:srgbClr val="0000FF"/>
                </a:solidFill>
                <a:cs typeface="Arial" panose="020B0604020202020204" pitchFamily="34" charset="0"/>
                <a:sym typeface="Wingdings" panose="05000000000000000000" pitchFamily="2" charset="2"/>
              </a:rPr>
              <a:t></a:t>
            </a:r>
            <a:r>
              <a:rPr lang="en-US" altLang="en-US" sz="3200" b="1" dirty="0" err="1">
                <a:solidFill>
                  <a:srgbClr val="0000FF"/>
                </a:solidFill>
                <a:cs typeface="Arial" panose="020B0604020202020204" pitchFamily="34" charset="0"/>
              </a:rPr>
              <a:t>Tạo</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cho</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câu</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chuyện</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giống</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như</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cuộc</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sống</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thực</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thể</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hiện</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thái</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độ</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căm</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giận</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của</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những</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người</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tản</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cư</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đối</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với</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dân</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làng</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chợ</a:t>
            </a:r>
            <a:r>
              <a:rPr lang="en-US" altLang="en-US" sz="3200" b="1" dirty="0">
                <a:solidFill>
                  <a:srgbClr val="0000FF"/>
                </a:solidFill>
                <a:cs typeface="Arial" panose="020B0604020202020204" pitchFamily="34" charset="0"/>
              </a:rPr>
              <a:t> </a:t>
            </a:r>
            <a:r>
              <a:rPr lang="en-US" altLang="en-US" sz="3200" b="1" dirty="0" err="1">
                <a:solidFill>
                  <a:srgbClr val="0000FF"/>
                </a:solidFill>
                <a:cs typeface="Arial" panose="020B0604020202020204" pitchFamily="34" charset="0"/>
              </a:rPr>
              <a:t>Dầu</a:t>
            </a:r>
            <a:r>
              <a:rPr lang="en-US" altLang="en-US" sz="3200" b="1" dirty="0">
                <a:solidFill>
                  <a:srgbClr val="0000FF"/>
                </a:solidFill>
                <a:cs typeface="Arial" panose="020B0604020202020204" pitchFamily="34" charset="0"/>
              </a:rPr>
              <a:t>.</a:t>
            </a:r>
          </a:p>
        </p:txBody>
      </p:sp>
      <p:sp>
        <p:nvSpPr>
          <p:cNvPr id="2" name="Rectangle 1">
            <a:extLst>
              <a:ext uri="{FF2B5EF4-FFF2-40B4-BE49-F238E27FC236}">
                <a16:creationId xmlns:a16="http://schemas.microsoft.com/office/drawing/2014/main" id="{F8DB6253-B83E-47BF-A88C-8C4A2DA45590}"/>
              </a:ext>
            </a:extLst>
          </p:cNvPr>
          <p:cNvSpPr/>
          <p:nvPr/>
        </p:nvSpPr>
        <p:spPr>
          <a:xfrm>
            <a:off x="1663842" y="1974371"/>
            <a:ext cx="15392400" cy="744171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9">
            <a:extLst>
              <a:ext uri="{FF2B5EF4-FFF2-40B4-BE49-F238E27FC236}">
                <a16:creationId xmlns:a16="http://schemas.microsoft.com/office/drawing/2014/main" id="{8004AC3B-E6F4-4666-A0B6-F5CFE0E8DABC}"/>
              </a:ext>
            </a:extLst>
          </p:cNvPr>
          <p:cNvSpPr txBox="1">
            <a:spLocks noChangeArrowheads="1"/>
          </p:cNvSpPr>
          <p:nvPr/>
        </p:nvSpPr>
        <p:spPr bwMode="auto">
          <a:xfrm>
            <a:off x="1695797" y="503795"/>
            <a:ext cx="157834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en-US" sz="4000" b="1" dirty="0">
                <a:solidFill>
                  <a:srgbClr val="FF0000"/>
                </a:solidFill>
              </a:rPr>
              <a:t>I. Tìm hiểu yếu tố đối thoại độc thoại và độc thoại nội tâm trong văn bản tự sự</a:t>
            </a:r>
            <a:endParaRPr lang="en-US" altLang="en-US" sz="4000" b="1" dirty="0">
              <a:solidFill>
                <a:srgbClr val="FF0000"/>
              </a:solidFill>
            </a:endParaRPr>
          </a:p>
        </p:txBody>
      </p:sp>
    </p:spTree>
    <p:extLst>
      <p:ext uri="{BB962C8B-B14F-4D97-AF65-F5344CB8AC3E}">
        <p14:creationId xmlns:p14="http://schemas.microsoft.com/office/powerpoint/2010/main" val="25957988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7"/>
                                        </p:tgtEl>
                                        <p:attrNameLst>
                                          <p:attrName>ppt_y</p:attrName>
                                        </p:attrNameLst>
                                      </p:cBhvr>
                                      <p:tavLst>
                                        <p:tav tm="0">
                                          <p:val>
                                            <p:strVal val="#ppt_y"/>
                                          </p:val>
                                        </p:tav>
                                        <p:tav tm="100000">
                                          <p:val>
                                            <p:strVal val="#ppt_y"/>
                                          </p:val>
                                        </p:tav>
                                      </p:tavLst>
                                    </p:anim>
                                    <p:anim calcmode="lin" valueType="num">
                                      <p:cBhvr>
                                        <p:cTn id="1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800" decel="100000"/>
                                        <p:tgtEl>
                                          <p:spTgt spid="22"/>
                                        </p:tgtEl>
                                      </p:cBhvr>
                                    </p:animEffect>
                                    <p:anim calcmode="lin" valueType="num">
                                      <p:cBhvr>
                                        <p:cTn id="30" dur="800" decel="100000" fill="hold"/>
                                        <p:tgtEl>
                                          <p:spTgt spid="22"/>
                                        </p:tgtEl>
                                        <p:attrNameLst>
                                          <p:attrName>style.rotation</p:attrName>
                                        </p:attrNameLst>
                                      </p:cBhvr>
                                      <p:tavLst>
                                        <p:tav tm="0">
                                          <p:val>
                                            <p:fltVal val="-90"/>
                                          </p:val>
                                        </p:tav>
                                        <p:tav tm="100000">
                                          <p:val>
                                            <p:fltVal val="0"/>
                                          </p:val>
                                        </p:tav>
                                      </p:tavLst>
                                    </p:anim>
                                    <p:anim calcmode="lin" valueType="num">
                                      <p:cBhvr>
                                        <p:cTn id="31" dur="800" decel="100000" fill="hold"/>
                                        <p:tgtEl>
                                          <p:spTgt spid="22"/>
                                        </p:tgtEl>
                                        <p:attrNameLst>
                                          <p:attrName>ppt_x</p:attrName>
                                        </p:attrNameLst>
                                      </p:cBhvr>
                                      <p:tavLst>
                                        <p:tav tm="0">
                                          <p:val>
                                            <p:strVal val="#ppt_x+0.4"/>
                                          </p:val>
                                        </p:tav>
                                        <p:tav tm="100000">
                                          <p:val>
                                            <p:strVal val="#ppt_x-0.05"/>
                                          </p:val>
                                        </p:tav>
                                      </p:tavLst>
                                    </p:anim>
                                    <p:anim calcmode="lin" valueType="num">
                                      <p:cBhvr>
                                        <p:cTn id="32" dur="800" decel="100000" fill="hold"/>
                                        <p:tgtEl>
                                          <p:spTgt spid="22"/>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770" decel="100000"/>
                                        <p:tgtEl>
                                          <p:spTgt spid="23"/>
                                        </p:tgtEl>
                                      </p:cBhvr>
                                    </p:animEffect>
                                    <p:animScale>
                                      <p:cBhvr>
                                        <p:cTn id="40" dur="770" decel="100000"/>
                                        <p:tgtEl>
                                          <p:spTgt spid="23"/>
                                        </p:tgtEl>
                                      </p:cBhvr>
                                      <p:from x="10000" y="10000"/>
                                      <p:to x="200000" y="450000"/>
                                    </p:animScale>
                                    <p:animScale>
                                      <p:cBhvr>
                                        <p:cTn id="41" dur="1230" accel="100000" fill="hold">
                                          <p:stCondLst>
                                            <p:cond delay="770"/>
                                          </p:stCondLst>
                                        </p:cTn>
                                        <p:tgtEl>
                                          <p:spTgt spid="23"/>
                                        </p:tgtEl>
                                      </p:cBhvr>
                                      <p:from x="200000" y="450000"/>
                                      <p:to x="100000" y="100000"/>
                                    </p:animScale>
                                    <p:set>
                                      <p:cBhvr>
                                        <p:cTn id="42" dur="770" fill="hold"/>
                                        <p:tgtEl>
                                          <p:spTgt spid="23"/>
                                        </p:tgtEl>
                                        <p:attrNameLst>
                                          <p:attrName>ppt_x</p:attrName>
                                        </p:attrNameLst>
                                      </p:cBhvr>
                                      <p:to>
                                        <p:strVal val="(0.5)"/>
                                      </p:to>
                                    </p:set>
                                    <p:anim from="(0.5)" to="(#ppt_x)" calcmode="lin" valueType="num">
                                      <p:cBhvr>
                                        <p:cTn id="43" dur="1230" accel="100000" fill="hold">
                                          <p:stCondLst>
                                            <p:cond delay="770"/>
                                          </p:stCondLst>
                                        </p:cTn>
                                        <p:tgtEl>
                                          <p:spTgt spid="23"/>
                                        </p:tgtEl>
                                        <p:attrNameLst>
                                          <p:attrName>ppt_x</p:attrName>
                                        </p:attrNameLst>
                                      </p:cBhvr>
                                    </p:anim>
                                    <p:set>
                                      <p:cBhvr>
                                        <p:cTn id="44" dur="770" fill="hold"/>
                                        <p:tgtEl>
                                          <p:spTgt spid="23"/>
                                        </p:tgtEl>
                                        <p:attrNameLst>
                                          <p:attrName>ppt_y</p:attrName>
                                        </p:attrNameLst>
                                      </p:cBhvr>
                                      <p:to>
                                        <p:strVal val="(#ppt_y+0.4)"/>
                                      </p:to>
                                    </p:set>
                                    <p:anim from="(#ppt_y+0.4)" to="(#ppt_y)" calcmode="lin" valueType="num">
                                      <p:cBhvr>
                                        <p:cTn id="45" dur="1230" accel="100000" fill="hold">
                                          <p:stCondLst>
                                            <p:cond delay="770"/>
                                          </p:stCondLst>
                                        </p:cTn>
                                        <p:tgtEl>
                                          <p:spTgt spid="2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7762" y="4783095"/>
            <a:ext cx="502856" cy="482742"/>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807382" y="3291171"/>
            <a:ext cx="502856" cy="482742"/>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331097" y="9258300"/>
            <a:ext cx="502856" cy="482742"/>
          </a:xfrm>
          <a:prstGeom prst="rect">
            <a:avLst/>
          </a:prstGeom>
        </p:spPr>
      </p:pic>
      <p:sp>
        <p:nvSpPr>
          <p:cNvPr id="5" name="Speech Bubble: Oval 4">
            <a:extLst>
              <a:ext uri="{FF2B5EF4-FFF2-40B4-BE49-F238E27FC236}">
                <a16:creationId xmlns:a16="http://schemas.microsoft.com/office/drawing/2014/main" id="{AF68A7B4-6718-486F-A4D3-1F4BCC0016B5}"/>
              </a:ext>
            </a:extLst>
          </p:cNvPr>
          <p:cNvSpPr/>
          <p:nvPr/>
        </p:nvSpPr>
        <p:spPr>
          <a:xfrm>
            <a:off x="8908749" y="1799021"/>
            <a:ext cx="5791200" cy="2262471"/>
          </a:xfrm>
          <a:prstGeom prst="wedgeEllipseCallout">
            <a:avLst>
              <a:gd name="adj1" fmla="val 33444"/>
              <a:gd name="adj2" fmla="val 73051"/>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buFontTx/>
              <a:buNone/>
            </a:pP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Điều</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kiện</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để</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có</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đối</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thoại</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diễn</a:t>
            </a:r>
            <a:r>
              <a:rPr lang="en-US" altLang="en-US" sz="2800" b="1" dirty="0">
                <a:solidFill>
                  <a:schemeClr val="tx1"/>
                </a:solidFill>
                <a:latin typeface="Arial" panose="020B0604020202020204" pitchFamily="34" charset="0"/>
                <a:cs typeface="Arial" panose="020B0604020202020204" pitchFamily="34" charset="0"/>
              </a:rPr>
              <a:t> ra </a:t>
            </a:r>
            <a:r>
              <a:rPr lang="en-US" altLang="en-US" sz="2800" b="1" dirty="0" err="1">
                <a:solidFill>
                  <a:schemeClr val="tx1"/>
                </a:solidFill>
                <a:latin typeface="Arial" panose="020B0604020202020204" pitchFamily="34" charset="0"/>
                <a:cs typeface="Arial" panose="020B0604020202020204" pitchFamily="34" charset="0"/>
              </a:rPr>
              <a:t>là</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gì</a:t>
            </a:r>
            <a:r>
              <a:rPr lang="en-US" altLang="en-US" sz="2800" b="1" dirty="0">
                <a:solidFill>
                  <a:schemeClr val="tx1"/>
                </a:solidFill>
                <a:latin typeface="Arial" panose="020B0604020202020204" pitchFamily="34" charset="0"/>
                <a:cs typeface="Arial" panose="020B0604020202020204" pitchFamily="34" charset="0"/>
              </a:rPr>
              <a:t>?</a:t>
            </a:r>
          </a:p>
        </p:txBody>
      </p:sp>
      <p:pic>
        <p:nvPicPr>
          <p:cNvPr id="1026" name="Picture 2" descr="Cuộc đối thoại đáng nhớ - Trung tâm Truyền Giáo Việt Nam">
            <a:extLst>
              <a:ext uri="{FF2B5EF4-FFF2-40B4-BE49-F238E27FC236}">
                <a16:creationId xmlns:a16="http://schemas.microsoft.com/office/drawing/2014/main" id="{20B96DD5-BF8A-43B4-978A-979DA3C10D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2788" y="4783095"/>
            <a:ext cx="6267450" cy="3905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128DD780-AC7E-458B-83ED-AD5FFB7CFAE4}"/>
              </a:ext>
            </a:extLst>
          </p:cNvPr>
          <p:cNvGraphicFramePr/>
          <p:nvPr>
            <p:extLst>
              <p:ext uri="{D42A27DB-BD31-4B8C-83A1-F6EECF244321}">
                <p14:modId xmlns:p14="http://schemas.microsoft.com/office/powerpoint/2010/main" val="4154057697"/>
              </p:ext>
            </p:extLst>
          </p:nvPr>
        </p:nvGraphicFramePr>
        <p:xfrm>
          <a:off x="622903" y="3875413"/>
          <a:ext cx="10654697" cy="56386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Text Box 9">
            <a:extLst>
              <a:ext uri="{FF2B5EF4-FFF2-40B4-BE49-F238E27FC236}">
                <a16:creationId xmlns:a16="http://schemas.microsoft.com/office/drawing/2014/main" id="{355B61AA-A6B3-40FE-BAA4-3E687042C429}"/>
              </a:ext>
            </a:extLst>
          </p:cNvPr>
          <p:cNvSpPr txBox="1">
            <a:spLocks noChangeArrowheads="1"/>
          </p:cNvSpPr>
          <p:nvPr/>
        </p:nvSpPr>
        <p:spPr bwMode="auto">
          <a:xfrm>
            <a:off x="656240" y="487857"/>
            <a:ext cx="157834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nl-NL" altLang="en-US" sz="4000" b="1" dirty="0">
                <a:solidFill>
                  <a:srgbClr val="FF0000"/>
                </a:solidFill>
              </a:rPr>
              <a:t>I. Tìm hiểu yếu tố đối thoại độc thoại và độc thoại nội tâm trong văn bản tự sự</a:t>
            </a:r>
            <a:endParaRPr lang="en-US" altLang="en-US" sz="4000" b="1" dirty="0">
              <a:solidFill>
                <a:srgbClr val="FF0000"/>
              </a:solidFill>
            </a:endParaRPr>
          </a:p>
        </p:txBody>
      </p:sp>
    </p:spTree>
    <p:extLst>
      <p:ext uri="{BB962C8B-B14F-4D97-AF65-F5344CB8AC3E}">
        <p14:creationId xmlns:p14="http://schemas.microsoft.com/office/powerpoint/2010/main" val="35473648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gtEl>
                                        <p:attrNameLst>
                                          <p:attrName>ppt_x</p:attrName>
                                        </p:attrNameLst>
                                      </p:cBhvr>
                                      <p:tavLst>
                                        <p:tav tm="0">
                                          <p:val>
                                            <p:strVal val="ppt_x"/>
                                          </p:val>
                                        </p:tav>
                                        <p:tav tm="100000">
                                          <p:val>
                                            <p:strVal val="ppt_x"/>
                                          </p:val>
                                        </p:tav>
                                      </p:tavLst>
                                    </p:anim>
                                    <p:anim calcmode="lin" valueType="num">
                                      <p:cBhvr additive="base">
                                        <p:cTn id="14" dur="500"/>
                                        <p:tgtEl>
                                          <p:spTgt spid="5"/>
                                        </p:tgtEl>
                                        <p:attrNameLst>
                                          <p:attrName>ppt_y</p:attrName>
                                        </p:attrNameLst>
                                      </p:cBhvr>
                                      <p:tavLst>
                                        <p:tav tm="0">
                                          <p:val>
                                            <p:strVal val="ppt_y"/>
                                          </p:val>
                                        </p:tav>
                                        <p:tav tm="100000">
                                          <p:val>
                                            <p:strVal val="1+ppt_h/2"/>
                                          </p:val>
                                        </p:tav>
                                      </p:tavLst>
                                    </p:anim>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70" decel="100000"/>
                                        <p:tgtEl>
                                          <p:spTgt spid="13"/>
                                        </p:tgtEl>
                                      </p:cBhvr>
                                    </p:animEffect>
                                    <p:animScale>
                                      <p:cBhvr>
                                        <p:cTn id="21" dur="770" decel="100000"/>
                                        <p:tgtEl>
                                          <p:spTgt spid="13"/>
                                        </p:tgtEl>
                                      </p:cBhvr>
                                      <p:from x="10000" y="10000"/>
                                      <p:to x="200000" y="450000"/>
                                    </p:animScale>
                                    <p:animScale>
                                      <p:cBhvr>
                                        <p:cTn id="22" dur="1230" accel="100000" fill="hold">
                                          <p:stCondLst>
                                            <p:cond delay="770"/>
                                          </p:stCondLst>
                                        </p:cTn>
                                        <p:tgtEl>
                                          <p:spTgt spid="13"/>
                                        </p:tgtEl>
                                      </p:cBhvr>
                                      <p:from x="200000" y="450000"/>
                                      <p:to x="100000" y="100000"/>
                                    </p:animScale>
                                    <p:set>
                                      <p:cBhvr>
                                        <p:cTn id="23" dur="770" fill="hold"/>
                                        <p:tgtEl>
                                          <p:spTgt spid="13"/>
                                        </p:tgtEl>
                                        <p:attrNameLst>
                                          <p:attrName>ppt_x</p:attrName>
                                        </p:attrNameLst>
                                      </p:cBhvr>
                                      <p:to>
                                        <p:strVal val="(0.5)"/>
                                      </p:to>
                                    </p:set>
                                    <p:anim from="(0.5)" to="(#ppt_x)" calcmode="lin" valueType="num">
                                      <p:cBhvr>
                                        <p:cTn id="24" dur="1230" accel="100000" fill="hold">
                                          <p:stCondLst>
                                            <p:cond delay="770"/>
                                          </p:stCondLst>
                                        </p:cTn>
                                        <p:tgtEl>
                                          <p:spTgt spid="13"/>
                                        </p:tgtEl>
                                        <p:attrNameLst>
                                          <p:attrName>ppt_x</p:attrName>
                                        </p:attrNameLst>
                                      </p:cBhvr>
                                    </p:anim>
                                    <p:set>
                                      <p:cBhvr>
                                        <p:cTn id="25" dur="770" fill="hold"/>
                                        <p:tgtEl>
                                          <p:spTgt spid="13"/>
                                        </p:tgtEl>
                                        <p:attrNameLst>
                                          <p:attrName>ppt_y</p:attrName>
                                        </p:attrNameLst>
                                      </p:cBhvr>
                                      <p:to>
                                        <p:strVal val="(#ppt_y+0.4)"/>
                                      </p:to>
                                    </p:set>
                                    <p:anim from="(#ppt_y+0.4)" to="(#ppt_y)" calcmode="lin" valueType="num">
                                      <p:cBhvr>
                                        <p:cTn id="26" dur="1230" accel="100000" fill="hold">
                                          <p:stCondLst>
                                            <p:cond delay="770"/>
                                          </p:stCondLst>
                                        </p:cTn>
                                        <p:tgtEl>
                                          <p:spTgt spid="13"/>
                                        </p:tgtEl>
                                        <p:attrNameLst>
                                          <p:attrName>ppt_y</p:attrName>
                                        </p:attrNameLst>
                                      </p:cBhvr>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anim calcmode="lin" valueType="num">
                                      <p:cBhvr>
                                        <p:cTn id="37" dur="1000" fill="hold"/>
                                        <p:tgtEl>
                                          <p:spTgt spid="1026"/>
                                        </p:tgtEl>
                                        <p:attrNameLst>
                                          <p:attrName>ppt_x</p:attrName>
                                        </p:attrNameLst>
                                      </p:cBhvr>
                                      <p:tavLst>
                                        <p:tav tm="0">
                                          <p:val>
                                            <p:strVal val="#ppt_x"/>
                                          </p:val>
                                        </p:tav>
                                        <p:tav tm="100000">
                                          <p:val>
                                            <p:strVal val="#ppt_x"/>
                                          </p:val>
                                        </p:tav>
                                      </p:tavLst>
                                    </p:anim>
                                    <p:anim calcmode="lin" valueType="num">
                                      <p:cBhvr>
                                        <p:cTn id="3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9" grpId="0">
        <p:bldAsOne/>
      </p:bldGraphic>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Jang - AN1</Template>
  <TotalTime>371</TotalTime>
  <Words>1435</Words>
  <PresentationFormat>Custom</PresentationFormat>
  <Paragraphs>122</Paragraphs>
  <Slides>19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 Unicode MS</vt:lpstr>
      <vt:lpstr>.VnTime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2021-09-04T10:21:51Z</dcterms:created>
  <dcterms:modified xsi:type="dcterms:W3CDTF">2021-10-15T08:23:40Z</dcterms:modified>
  <dc:identifier>DAEpB18oPaE</dc:identifier>
</cp:coreProperties>
</file>