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67" r:id="rId13"/>
    <p:sldId id="269" r:id="rId14"/>
    <p:sldId id="272" r:id="rId15"/>
    <p:sldId id="273" r:id="rId16"/>
    <p:sldId id="274" r:id="rId17"/>
    <p:sldId id="278" r:id="rId18"/>
    <p:sldId id="279" r:id="rId19"/>
    <p:sldId id="280" r:id="rId20"/>
    <p:sldId id="281" r:id="rId21"/>
    <p:sldId id="275" r:id="rId22"/>
    <p:sldId id="276" r:id="rId23"/>
    <p:sldId id="277" r:id="rId24"/>
    <p:sldId id="282" r:id="rId25"/>
    <p:sldId id="283" r:id="rId26"/>
    <p:sldId id="284" r:id="rId27"/>
    <p:sldId id="285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DD9A4-5461-43DE-A81B-2C3F0EAB684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9FC6-AD4F-4EAB-B267-CABEE68DBFE0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BC328-8E44-4291-819E-2F9E4B57F23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BC00-2C27-4972-84C2-E6F64A7A6B0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83FF19-28B6-4F03-935F-01F49AFE318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77EE-B73D-4451-9A6C-0BEE9D17F18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1BE4B-1FD1-4D11-8307-F5A5DD7F3D0B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2FA-259A-486F-9514-A6CB77DD1AD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598CD-3807-4D7E-B3C0-4E03DBC3761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41BC-0411-449A-9977-9B559B82772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1D016-7B21-4B13-ACD5-B344892BE41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5A4-0CA7-40B7-9FCC-DCF4374852C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F799CB-78A1-4192-8C99-7CAD3F86D878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8A1E-19C4-4FB7-B807-D4AD8D7F5AE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01294-F967-4E6F-80BA-7088EE5B58F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0EB-FF5A-4563-9560-312EBCB26BC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03716-C75D-4618-A300-285709306069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D00F-A655-49D3-8F24-63B66968466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BBA2F-0C06-467F-863D-0C4670A3FC8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BE45-4A94-41A0-BD2A-CF86BB635A7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E25A5-FB98-475E-840A-B7E10F244D82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96FF-A9BC-402E-9DAF-EE84C3F347A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598CD-3807-4D7E-B3C0-4E03DBC3761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41BC-0411-449A-9977-9B559B82772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38385-47C9-4656-9D88-B02D73DF4EF7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054A-0116-453B-B1FD-1BEB5C36988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8598CD-3807-4D7E-B3C0-4E03DBC3761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41BC-0411-449A-9977-9B559B827727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03D96-7A8B-4E85-96F4-5B3546029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vi-VN" sz="3600" b="1"/>
              <a:t>CHỦ ĐỀ 1</a:t>
            </a:r>
            <a:r>
              <a:rPr lang="en-US" altLang="vi-VN" sz="3600"/>
              <a:t/>
            </a:r>
            <a:br>
              <a:rPr lang="en-US" altLang="vi-VN" sz="3600"/>
            </a:br>
            <a:r>
              <a:rPr lang="en-US" altLang="vi-VN" sz="3600" b="1"/>
              <a:t>MÁY TÍNH VÀ CHƯƠNG TRÌNH MÁY TÍNH</a:t>
            </a:r>
            <a:endParaRPr lang="en-US" altLang="vi-VN" sz="360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xmlns="" id="{33EA421A-E426-4B60-8861-269682281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r>
              <a:rPr lang="en-US" altLang="vi-VN">
                <a:solidFill>
                  <a:srgbClr val="898989"/>
                </a:solidFill>
                <a:latin typeface="UTM Times" panose="02040603050506020204" pitchFamily="18" charset="0"/>
              </a:rPr>
              <a:t>Chương trình máy tính là gì?</a:t>
            </a:r>
          </a:p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r>
              <a:rPr lang="en-US" altLang="vi-VN">
                <a:solidFill>
                  <a:srgbClr val="898989"/>
                </a:solidFill>
                <a:latin typeface="UTM Times" panose="02040603050506020204" pitchFamily="18" charset="0"/>
              </a:rPr>
              <a:t>Ngôn ngữ lập trình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243DB8-BB5D-4DC8-A2C8-2A198D26968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21584"/>
          <a:stretch/>
        </p:blipFill>
        <p:spPr bwMode="auto">
          <a:xfrm>
            <a:off x="2468880" y="1325880"/>
            <a:ext cx="4206240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xmlns="" id="{44FAFB97-A6D5-40EB-AAE8-FAC445F6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vi-VN" sz="2800" i="1"/>
              <a:t>Đánh dấu </a:t>
            </a:r>
            <a:r>
              <a:rPr lang="en-US" altLang="vi-VN" sz="2800" i="1">
                <a:sym typeface="Wingdings" panose="05000000000000000000" pitchFamily="2" charset="2"/>
              </a:rPr>
              <a:t></a:t>
            </a:r>
            <a:r>
              <a:rPr lang="en-US" altLang="vi-VN" sz="2800" i="1"/>
              <a:t>  vào hình thể hiện việc con người đang “ra lệnh” (thao tác, điều khiển) một thiết bị nào đó hoạt động.</a:t>
            </a:r>
            <a:endParaRPr lang="en-US" altLang="vi-VN" sz="2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7C3ADA7-71C9-4147-AF7F-176E39C0A3AE}"/>
              </a:ext>
            </a:extLst>
          </p:cNvPr>
          <p:cNvSpPr/>
          <p:nvPr/>
        </p:nvSpPr>
        <p:spPr>
          <a:xfrm>
            <a:off x="2530475" y="4664075"/>
            <a:ext cx="822325" cy="822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xmlns="" id="{75C95C87-2945-46CF-A8B3-7054753F3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5867400"/>
            <a:ext cx="464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i="1"/>
              <a:t>8. Bạn nữ bỏ rác đúng nơi quy định.</a:t>
            </a:r>
            <a:endParaRPr lang="ru-RU" altLang="vi-VN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xmlns="" id="{7422EE78-0713-4EDD-93B8-23D787DF9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vi-VN"/>
              <a:t>Tóm lại, việc “ra lệnh” thực chất là “kích hoạt” các chương trình đã được cài đặt sẵn bên trong thiết bị để điều khiển hoạt động của chúng.</a:t>
            </a:r>
            <a:endParaRPr lang="ru-RU" altLang="vi-VN"/>
          </a:p>
          <a:p>
            <a:pPr marL="0" indent="0">
              <a:buFont typeface="Arial" panose="020B0604020202020204" pitchFamily="34" charset="0"/>
              <a:buNone/>
            </a:pPr>
            <a:endParaRPr lang="ru-RU" altLang="vi-V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D69AB-3F0C-43A6-9A0D-C765896E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Khám phá</a:t>
            </a:r>
            <a:br>
              <a:rPr lang="en-US" b="1" cap="all"/>
            </a:br>
            <a:r>
              <a:rPr lang="en-US"/>
              <a:t> 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xmlns="" id="{79CE8E55-11D2-4D21-8EA0-BE632D297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Chương trình máy tính là gì?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Chương trình và ngôn ngữ lập trình</a:t>
            </a:r>
          </a:p>
          <a:p>
            <a:pPr marL="514350" indent="-514350" eaLnBrk="1" hangingPunct="1"/>
            <a:endParaRPr lang="en-US" altLang="vi-V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>
            <a:extLst>
              <a:ext uri="{FF2B5EF4-FFF2-40B4-BE49-F238E27FC236}">
                <a16:creationId xmlns:a16="http://schemas.microsoft.com/office/drawing/2014/main" xmlns="" id="{4C2F4DC1-3D96-48CC-991E-89FD2A7B57DA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042988"/>
            <a:ext cx="5429250" cy="3811587"/>
            <a:chOff x="1708711" y="1668620"/>
            <a:chExt cx="5428770" cy="3810953"/>
          </a:xfrm>
        </p:grpSpPr>
        <p:pic>
          <p:nvPicPr>
            <p:cNvPr id="14360" name="Picture 3">
              <a:extLst>
                <a:ext uri="{FF2B5EF4-FFF2-40B4-BE49-F238E27FC236}">
                  <a16:creationId xmlns:a16="http://schemas.microsoft.com/office/drawing/2014/main" xmlns="" id="{5A9C2B01-1F0E-4483-A14A-C43234C82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2" t="22643" r="17323" b="9894"/>
            <a:stretch>
              <a:fillRect/>
            </a:stretch>
          </p:blipFill>
          <p:spPr bwMode="auto">
            <a:xfrm>
              <a:off x="1708711" y="1668620"/>
              <a:ext cx="5428770" cy="381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950E2CF-CD5E-4D5E-BFE9-56BAEE6241B5}"/>
                </a:ext>
              </a:extLst>
            </p:cNvPr>
            <p:cNvSpPr/>
            <p:nvPr/>
          </p:nvSpPr>
          <p:spPr>
            <a:xfrm>
              <a:off x="3419885" y="1981305"/>
              <a:ext cx="1098453" cy="10428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30B25AE0-C04D-40E8-9DC4-D6D63B0652B7}"/>
                </a:ext>
              </a:extLst>
            </p:cNvPr>
            <p:cNvSpPr/>
            <p:nvPr/>
          </p:nvSpPr>
          <p:spPr>
            <a:xfrm>
              <a:off x="2872245" y="3885988"/>
              <a:ext cx="1096866" cy="10428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339" name="Picture 14">
            <a:extLst>
              <a:ext uri="{FF2B5EF4-FFF2-40B4-BE49-F238E27FC236}">
                <a16:creationId xmlns:a16="http://schemas.microsoft.com/office/drawing/2014/main" xmlns="" id="{ABF5B155-DCA9-4CFF-9A02-53B2C40F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35541">
            <a:off x="6045200" y="2019300"/>
            <a:ext cx="8699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C71DAB5-FFA5-44E3-B907-09F95750175C}"/>
              </a:ext>
            </a:extLst>
          </p:cNvPr>
          <p:cNvCxnSpPr/>
          <p:nvPr/>
        </p:nvCxnSpPr>
        <p:spPr>
          <a:xfrm>
            <a:off x="6943725" y="2295525"/>
            <a:ext cx="703263" cy="366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81CFD56-9BC8-4B94-B6B9-A9C36D81CF9F}"/>
              </a:ext>
            </a:extLst>
          </p:cNvPr>
          <p:cNvCxnSpPr/>
          <p:nvPr/>
        </p:nvCxnSpPr>
        <p:spPr>
          <a:xfrm flipH="1">
            <a:off x="6897688" y="2955925"/>
            <a:ext cx="655637" cy="382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6FF1191-76BC-490E-9A70-15E285ACADA1}"/>
              </a:ext>
            </a:extLst>
          </p:cNvPr>
          <p:cNvCxnSpPr/>
          <p:nvPr/>
        </p:nvCxnSpPr>
        <p:spPr>
          <a:xfrm>
            <a:off x="6897688" y="3686175"/>
            <a:ext cx="69850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838C6C4-5BA5-4B24-BED6-0D1B27CF67D5}"/>
              </a:ext>
            </a:extLst>
          </p:cNvPr>
          <p:cNvCxnSpPr/>
          <p:nvPr/>
        </p:nvCxnSpPr>
        <p:spPr>
          <a:xfrm flipH="1">
            <a:off x="6943725" y="4468813"/>
            <a:ext cx="703263" cy="496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 Box 35848">
            <a:extLst>
              <a:ext uri="{FF2B5EF4-FFF2-40B4-BE49-F238E27FC236}">
                <a16:creationId xmlns:a16="http://schemas.microsoft.com/office/drawing/2014/main" xmlns="" id="{D90CFC85-58FD-4C3F-8F93-5085E06D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2154238"/>
            <a:ext cx="498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2400" b="1">
                <a:solidFill>
                  <a:srgbClr val="000000"/>
                </a:solidFill>
                <a:latin typeface="UTM Isador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altLang="vi-VN" sz="24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5" name="Text Box 27">
            <a:extLst>
              <a:ext uri="{FF2B5EF4-FFF2-40B4-BE49-F238E27FC236}">
                <a16:creationId xmlns:a16="http://schemas.microsoft.com/office/drawing/2014/main" xmlns="" id="{495AEE1C-050A-4861-AF01-6D884A8B7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484188"/>
            <a:ext cx="28638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b="1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1. 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trái 90</a:t>
            </a:r>
            <a:r>
              <a:rPr lang="en-US" altLang="vi-VN" baseline="30000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b="1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2. 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 1 bước.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b="1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3. 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phải 90</a:t>
            </a:r>
            <a:r>
              <a:rPr lang="en-US" altLang="vi-VN" baseline="30000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b="1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4. 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 bom.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b="1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5. 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 3 bước.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6" name="Rectangle 25">
            <a:extLst>
              <a:ext uri="{FF2B5EF4-FFF2-40B4-BE49-F238E27FC236}">
                <a16:creationId xmlns:a16="http://schemas.microsoft.com/office/drawing/2014/main" xmlns="" id="{B4E4B18D-BCD1-42BC-80F8-883D6A60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5088"/>
            <a:ext cx="524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1</a:t>
            </a:r>
            <a:r>
              <a:rPr lang="en-US" sz="3200">
                <a:latin typeface="+mn-lt"/>
                <a:cs typeface="+mn-cs"/>
              </a:rPr>
              <a:t>. Chương trình máy tính là gì?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51B7BF6-38B2-40F1-92C9-7C31B25AA8F8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2563813"/>
            <a:ext cx="869950" cy="868362"/>
            <a:chOff x="7740988" y="3153553"/>
            <a:chExt cx="869611" cy="867872"/>
          </a:xfrm>
        </p:grpSpPr>
        <p:pic>
          <p:nvPicPr>
            <p:cNvPr id="14358" name="Picture 13">
              <a:extLst>
                <a:ext uri="{FF2B5EF4-FFF2-40B4-BE49-F238E27FC236}">
                  <a16:creationId xmlns:a16="http://schemas.microsoft.com/office/drawing/2014/main" xmlns="" id="{71B97E3C-5D43-4628-8F3F-36C4B428B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36996">
              <a:off x="7740988" y="3153553"/>
              <a:ext cx="869611" cy="867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9" name="Text Box 35848">
              <a:extLst>
                <a:ext uri="{FF2B5EF4-FFF2-40B4-BE49-F238E27FC236}">
                  <a16:creationId xmlns:a16="http://schemas.microsoft.com/office/drawing/2014/main" xmlns="" id="{490E4790-EE9E-43A8-99D9-554AD898C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3525" y="3309937"/>
              <a:ext cx="4984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24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A651760-D63C-4C5E-8533-B559078501A6}"/>
              </a:ext>
            </a:extLst>
          </p:cNvPr>
          <p:cNvGrpSpPr>
            <a:grpSpLocks/>
          </p:cNvGrpSpPr>
          <p:nvPr/>
        </p:nvGrpSpPr>
        <p:grpSpPr bwMode="auto">
          <a:xfrm>
            <a:off x="7718425" y="3938588"/>
            <a:ext cx="869950" cy="866775"/>
            <a:chOff x="7693209" y="4526924"/>
            <a:chExt cx="869611" cy="867872"/>
          </a:xfrm>
        </p:grpSpPr>
        <p:pic>
          <p:nvPicPr>
            <p:cNvPr id="14356" name="Picture 16">
              <a:extLst>
                <a:ext uri="{FF2B5EF4-FFF2-40B4-BE49-F238E27FC236}">
                  <a16:creationId xmlns:a16="http://schemas.microsoft.com/office/drawing/2014/main" xmlns="" id="{2B328B21-8A35-423B-94DF-22C623EA4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44811">
              <a:off x="7693209" y="4526924"/>
              <a:ext cx="869611" cy="867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 Box 35848">
              <a:extLst>
                <a:ext uri="{FF2B5EF4-FFF2-40B4-BE49-F238E27FC236}">
                  <a16:creationId xmlns:a16="http://schemas.microsoft.com/office/drawing/2014/main" xmlns="" id="{814630D7-E94E-45CC-9434-DA37B534A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7325" y="4681537"/>
              <a:ext cx="4984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24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BBD435E-5D16-4264-98C4-8F08694039DF}"/>
              </a:ext>
            </a:extLst>
          </p:cNvPr>
          <p:cNvGrpSpPr>
            <a:grpSpLocks/>
          </p:cNvGrpSpPr>
          <p:nvPr/>
        </p:nvGrpSpPr>
        <p:grpSpPr bwMode="auto">
          <a:xfrm>
            <a:off x="6111875" y="4716463"/>
            <a:ext cx="868363" cy="868362"/>
            <a:chOff x="6085973" y="5305916"/>
            <a:chExt cx="869611" cy="867872"/>
          </a:xfrm>
        </p:grpSpPr>
        <p:pic>
          <p:nvPicPr>
            <p:cNvPr id="14354" name="Picture 17">
              <a:extLst>
                <a:ext uri="{FF2B5EF4-FFF2-40B4-BE49-F238E27FC236}">
                  <a16:creationId xmlns:a16="http://schemas.microsoft.com/office/drawing/2014/main" xmlns="" id="{8A85B96D-80CF-46FB-A439-A6846A0F5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670993">
              <a:off x="6085973" y="5305916"/>
              <a:ext cx="869611" cy="867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35848">
              <a:extLst>
                <a:ext uri="{FF2B5EF4-FFF2-40B4-BE49-F238E27FC236}">
                  <a16:creationId xmlns:a16="http://schemas.microsoft.com/office/drawing/2014/main" xmlns="" id="{6EC42EE1-AA7A-486B-ADE7-E4CC0E3ED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525" y="5443537"/>
              <a:ext cx="4984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24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2CB78CF-8F1A-4328-9409-EFF3EFA057FD}"/>
              </a:ext>
            </a:extLst>
          </p:cNvPr>
          <p:cNvGrpSpPr>
            <a:grpSpLocks/>
          </p:cNvGrpSpPr>
          <p:nvPr/>
        </p:nvGrpSpPr>
        <p:grpSpPr bwMode="auto">
          <a:xfrm>
            <a:off x="6065838" y="3343275"/>
            <a:ext cx="869950" cy="868363"/>
            <a:chOff x="6040450" y="3932456"/>
            <a:chExt cx="869611" cy="867872"/>
          </a:xfrm>
        </p:grpSpPr>
        <p:pic>
          <p:nvPicPr>
            <p:cNvPr id="14352" name="Picture 15">
              <a:extLst>
                <a:ext uri="{FF2B5EF4-FFF2-40B4-BE49-F238E27FC236}">
                  <a16:creationId xmlns:a16="http://schemas.microsoft.com/office/drawing/2014/main" xmlns="" id="{63166375-65B1-4446-A8F5-949138FE5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73356">
              <a:off x="6040450" y="3932456"/>
              <a:ext cx="869611" cy="867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Text Box 35848">
              <a:extLst>
                <a:ext uri="{FF2B5EF4-FFF2-40B4-BE49-F238E27FC236}">
                  <a16:creationId xmlns:a16="http://schemas.microsoft.com/office/drawing/2014/main" xmlns="" id="{D9F8E4DE-2FEE-49C4-B753-E959C09D1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525" y="4071937"/>
              <a:ext cx="4984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24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4362CD-0A9E-4440-AD15-5897F0A70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/>
              <a:t>Chương trình máy tính là một dãy các câu lệnh (bước lệnh) mà máy tính có thể hiểu và thực hiện.</a:t>
            </a:r>
            <a:endParaRPr lang="ru-RU" alt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xmlns="" id="{EDD767E7-5EA4-40D6-8807-156E6A86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/>
              <a:t>2. Chương trình và ngôn ngữ lập trình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xmlns="" id="{9FBF3F9D-96A2-4847-B8CA-B75DD29D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1219200"/>
            <a:ext cx="8656637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xmlns="" id="{5A976004-35B6-4411-8A06-DFC7A12B7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5088"/>
            <a:ext cx="16176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xmlns="" id="{9AE32374-5C39-4F2F-9DCA-DB953707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404938"/>
            <a:ext cx="14747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FD0AB27-9D2A-4F1C-90E2-A3164DCC6B6E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2295525"/>
            <a:ext cx="1654175" cy="474663"/>
            <a:chOff x="2126120" y="2933785"/>
            <a:chExt cx="1653481" cy="474578"/>
          </a:xfrm>
        </p:grpSpPr>
        <p:sp>
          <p:nvSpPr>
            <p:cNvPr id="15372" name="TextBox 8">
              <a:extLst>
                <a:ext uri="{FF2B5EF4-FFF2-40B4-BE49-F238E27FC236}">
                  <a16:creationId xmlns:a16="http://schemas.microsoft.com/office/drawing/2014/main" xmlns="" id="{E6838F47-91CD-4FAB-9AAD-19CF9BEAC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120" y="2933785"/>
              <a:ext cx="16534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200" b="1">
                  <a:solidFill>
                    <a:srgbClr val="00206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Viết chương trình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A845A4DA-DF70-45C5-8C4B-639B86043DD3}"/>
                </a:ext>
              </a:extLst>
            </p:cNvPr>
            <p:cNvCxnSpPr/>
            <p:nvPr/>
          </p:nvCxnSpPr>
          <p:spPr bwMode="auto">
            <a:xfrm>
              <a:off x="2348277" y="3408363"/>
              <a:ext cx="1159975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C25EC1-6485-47CB-B9AD-1A4FD0B68BFA}"/>
              </a:ext>
            </a:extLst>
          </p:cNvPr>
          <p:cNvGrpSpPr>
            <a:grpSpLocks/>
          </p:cNvGrpSpPr>
          <p:nvPr/>
        </p:nvGrpSpPr>
        <p:grpSpPr bwMode="auto">
          <a:xfrm>
            <a:off x="6273800" y="2333625"/>
            <a:ext cx="1143000" cy="436563"/>
            <a:chOff x="6248401" y="2971800"/>
            <a:chExt cx="1142999" cy="436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4293A137-517E-46D1-B0CC-6F29189D265D}"/>
                </a:ext>
              </a:extLst>
            </p:cNvPr>
            <p:cNvCxnSpPr/>
            <p:nvPr/>
          </p:nvCxnSpPr>
          <p:spPr bwMode="auto">
            <a:xfrm>
              <a:off x="6248401" y="3408363"/>
              <a:ext cx="77946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1" name="TextBox 16">
              <a:extLst>
                <a:ext uri="{FF2B5EF4-FFF2-40B4-BE49-F238E27FC236}">
                  <a16:creationId xmlns:a16="http://schemas.microsoft.com/office/drawing/2014/main" xmlns="" id="{D3C40C26-CF20-46FE-8DB3-76F1C1A04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2017" y="2971800"/>
              <a:ext cx="9893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200" b="1">
                  <a:solidFill>
                    <a:srgbClr val="00206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Dịch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347" name="Picture 11">
            <a:extLst>
              <a:ext uri="{FF2B5EF4-FFF2-40B4-BE49-F238E27FC236}">
                <a16:creationId xmlns:a16="http://schemas.microsoft.com/office/drawing/2014/main" xmlns="" id="{FC307D6C-E18B-4ECC-82EC-9FDBAA0EE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1219200"/>
            <a:ext cx="23241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4">
            <a:extLst>
              <a:ext uri="{FF2B5EF4-FFF2-40B4-BE49-F238E27FC236}">
                <a16:creationId xmlns:a16="http://schemas.microsoft.com/office/drawing/2014/main" xmlns="" id="{33BC6410-C43E-4042-988A-EC58E7F37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4572000"/>
            <a:ext cx="8423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/>
              <a:t>Việc tạo ra chương trình máy tính thực chất gồm hai bước sau:</a:t>
            </a:r>
            <a:endParaRPr lang="ru-RU" altLang="vi-VN" sz="2400"/>
          </a:p>
          <a:p>
            <a:pPr eaLnBrk="1" hangingPunct="1"/>
            <a:r>
              <a:rPr lang="en-US" altLang="vi-VN" sz="2400"/>
              <a:t>Bước 1: Viết </a:t>
            </a:r>
            <a:r>
              <a:rPr lang="en-US" altLang="vi-VN" sz="2400" b="1"/>
              <a:t>chương trình</a:t>
            </a:r>
            <a:r>
              <a:rPr lang="en-US" altLang="vi-VN" sz="2400"/>
              <a:t> bằng một ngôn ngữ lập trình.</a:t>
            </a:r>
            <a:endParaRPr lang="ru-RU" altLang="vi-VN" sz="2400"/>
          </a:p>
          <a:p>
            <a:pPr eaLnBrk="1" hangingPunct="1"/>
            <a:r>
              <a:rPr lang="en-US" altLang="vi-VN" sz="2400"/>
              <a:t>Bước 2: Biên dịch chương trình thành ngôn ngữ máy để máy tính hiểu được và thực thi (thông qua </a:t>
            </a:r>
            <a:r>
              <a:rPr lang="en-US" altLang="vi-VN" sz="2400" b="1"/>
              <a:t>trình biên dịch</a:t>
            </a:r>
            <a:r>
              <a:rPr lang="en-US" altLang="vi-VN" sz="2400"/>
              <a:t>).</a:t>
            </a:r>
            <a:endParaRPr lang="ru-RU" alt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429B1F6E-7E50-4DCE-B32A-8B1D457F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vi-VN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34E72C-1F4E-4F0B-AEA7-C89635D34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/>
              <a:t>		</a:t>
            </a:r>
            <a:endParaRPr lang="en-US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dotted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dotted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dotted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dotted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dotted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A. </a:t>
            </a:r>
            <a:r>
              <a:rPr lang="en-US" u="dotted"/>
              <a:t>                                             </a:t>
            </a:r>
            <a:r>
              <a:rPr lang="en-US"/>
              <a:t>được dùng trong giao tiếp hằng ngày.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xmlns="" id="{B9C2B96F-0935-4BE7-A101-D2D0FB41B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31099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xmlns="" id="{0D84EAA9-D88F-4626-A8AD-6B118858D234}"/>
              </a:ext>
            </a:extLst>
          </p:cNvPr>
          <p:cNvSpPr/>
          <p:nvPr/>
        </p:nvSpPr>
        <p:spPr>
          <a:xfrm>
            <a:off x="4310063" y="1752600"/>
            <a:ext cx="1023937" cy="709613"/>
          </a:xfrm>
          <a:prstGeom prst="wedgeEllipseCallout">
            <a:avLst>
              <a:gd name="adj1" fmla="val -45239"/>
              <a:gd name="adj2" fmla="val 73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>
                <a:latin typeface="UTM Times"/>
                <a:ea typeface="Calibri"/>
                <a:cs typeface="Times New Roman"/>
              </a:rPr>
              <a:t>Hello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8212EF-FD5C-450B-9430-7DFAE9A75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4800600"/>
            <a:ext cx="360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2060"/>
                </a:solidFill>
              </a:rPr>
              <a:t>Ngôn ngữ tự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xmlns="" id="{913F0B62-11B9-4C61-B737-C160CE18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/>
              <a:t>B. Chương trình phải được viết bằng một ngôn ngữ nhất định được gọi là ………………………..…….</a:t>
            </a:r>
          </a:p>
          <a:p>
            <a:pPr marL="0" indent="0" eaLnBrk="1" hangingPunct="1"/>
            <a:endParaRPr lang="en-US" altLang="vi-VN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xmlns="" id="{A171A5EB-AD58-4B5D-8D6E-BF7635BA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4958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E8DE30-E9CF-433D-9DDD-67578E60A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5359400"/>
            <a:ext cx="361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2060"/>
                </a:solidFill>
              </a:rPr>
              <a:t>ngôn ngữ lập trình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xmlns="" id="{98F3959F-61E0-4181-A258-3D5325DE9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/>
              <a:t>C. ……….……..…….……là ngôn ngữ duy nhất máy tính có thể hiểu được trực tiếp.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xmlns="" id="{F14B3D1F-A9C6-4878-A63C-07A06935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34" b="34567"/>
          <a:stretch>
            <a:fillRect/>
          </a:stretch>
        </p:blipFill>
        <p:spPr bwMode="auto">
          <a:xfrm>
            <a:off x="1066800" y="533400"/>
            <a:ext cx="6096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5F2867-FAE1-4D60-B200-00306B155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4876800"/>
            <a:ext cx="361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2060"/>
                </a:solidFill>
              </a:rPr>
              <a:t>Ngôn ngữ máy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xmlns="" id="{743CBAE3-3543-4F97-8C4F-0BD889FD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/>
              <a:t>D. Để máy tính có thể xử lý thì thông tin đưa vào máy tính phải được chuyển thành dạng ………….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C880A1B9-8AF3-48CB-88B3-730B10E3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-11" r="78716" b="68210"/>
          <a:stretch>
            <a:fillRect/>
          </a:stretch>
        </p:blipFill>
        <p:spPr bwMode="auto">
          <a:xfrm>
            <a:off x="2057400" y="609600"/>
            <a:ext cx="4146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40CE5D-623F-41D2-90E4-B74B9578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5359400"/>
            <a:ext cx="361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2060"/>
                </a:solidFill>
              </a:rPr>
              <a:t>dãy 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xmlns="" id="{BE8CDF2B-2105-429F-900B-215C05D8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vi-VN"/>
              <a:t>E. …………………………..làm nhiệm vụ chuyển đổi chương trình được viết bằng ngôn ngữ </a:t>
            </a:r>
            <a:br>
              <a:rPr lang="en-US" altLang="vi-VN"/>
            </a:br>
            <a:r>
              <a:rPr lang="en-US" altLang="vi-VN"/>
              <a:t>lập trình sang ngôn ngữ máy.</a:t>
            </a:r>
          </a:p>
        </p:txBody>
      </p:sp>
      <p:grpSp>
        <p:nvGrpSpPr>
          <p:cNvPr id="20483" name="Canvas 35866">
            <a:extLst>
              <a:ext uri="{FF2B5EF4-FFF2-40B4-BE49-F238E27FC236}">
                <a16:creationId xmlns:a16="http://schemas.microsoft.com/office/drawing/2014/main" xmlns="" id="{AF3373BF-CF49-4669-89BB-83EBE505AA30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219200"/>
            <a:ext cx="8656638" cy="2740025"/>
            <a:chOff x="0" y="0"/>
            <a:chExt cx="5829300" cy="955040"/>
          </a:xfrm>
        </p:grpSpPr>
        <p:sp>
          <p:nvSpPr>
            <p:cNvPr id="20485" name="Rectangle 13">
              <a:extLst>
                <a:ext uri="{FF2B5EF4-FFF2-40B4-BE49-F238E27FC236}">
                  <a16:creationId xmlns:a16="http://schemas.microsoft.com/office/drawing/2014/main" xmlns="" id="{7D332C0D-C7EF-4056-9F2A-E4BF10AE9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829300" cy="95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pic>
          <p:nvPicPr>
            <p:cNvPr id="20486" name="Picture 14">
              <a:extLst>
                <a:ext uri="{FF2B5EF4-FFF2-40B4-BE49-F238E27FC236}">
                  <a16:creationId xmlns:a16="http://schemas.microsoft.com/office/drawing/2014/main" xmlns="" id="{96DCACCF-8AD9-4310-9972-15D6E5F96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90" y="40601"/>
              <a:ext cx="1089881" cy="89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Box 8">
              <a:extLst>
                <a:ext uri="{FF2B5EF4-FFF2-40B4-BE49-F238E27FC236}">
                  <a16:creationId xmlns:a16="http://schemas.microsoft.com/office/drawing/2014/main" xmlns="" id="{E2DDEAC5-0F3A-4A06-B777-9FB53407C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771" y="374967"/>
              <a:ext cx="198882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200" b="1">
                  <a:solidFill>
                    <a:srgbClr val="00206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Viết chương trình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88" name="Picture 16">
              <a:extLst>
                <a:ext uri="{FF2B5EF4-FFF2-40B4-BE49-F238E27FC236}">
                  <a16:creationId xmlns:a16="http://schemas.microsoft.com/office/drawing/2014/main" xmlns="" id="{BA00A5E9-89CC-4D0A-8F7E-BC566D7BE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410" y="64770"/>
              <a:ext cx="992505" cy="89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28314139-14AD-4E9B-B58A-84B474148906}"/>
                </a:ext>
              </a:extLst>
            </p:cNvPr>
            <p:cNvCxnSpPr/>
            <p:nvPr/>
          </p:nvCxnSpPr>
          <p:spPr>
            <a:xfrm>
              <a:off x="1396124" y="540046"/>
              <a:ext cx="781445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D8C7591C-26FD-447E-B65C-EE4147A61086}"/>
                </a:ext>
              </a:extLst>
            </p:cNvPr>
            <p:cNvCxnSpPr/>
            <p:nvPr/>
          </p:nvCxnSpPr>
          <p:spPr>
            <a:xfrm>
              <a:off x="4022677" y="540046"/>
              <a:ext cx="524883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1" name="TextBox 16">
              <a:extLst>
                <a:ext uri="{FF2B5EF4-FFF2-40B4-BE49-F238E27FC236}">
                  <a16:creationId xmlns:a16="http://schemas.microsoft.com/office/drawing/2014/main" xmlns="" id="{8E9284CF-D57E-4261-A9EF-DFC82AFA9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169" y="356002"/>
              <a:ext cx="78168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200" b="1">
                  <a:solidFill>
                    <a:srgbClr val="00206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Dịch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92" name="Picture 20">
              <a:extLst>
                <a:ext uri="{FF2B5EF4-FFF2-40B4-BE49-F238E27FC236}">
                  <a16:creationId xmlns:a16="http://schemas.microsoft.com/office/drawing/2014/main" xmlns="" id="{94CEE65D-60F3-4B39-BE68-72A23537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210" y="0"/>
              <a:ext cx="1565232" cy="95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0E7068-7760-4D2B-8EFE-1E2C8CA6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4495800"/>
            <a:ext cx="361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2060"/>
                </a:solidFill>
              </a:rPr>
              <a:t>Trình biên dịch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0A96B-DD60-47E4-AF56-1643CB7F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Khởi Động</a:t>
            </a:r>
            <a:endParaRPr 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xmlns="" id="{0F842412-494F-4D2D-A2AA-508EDBF4E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vi-VN" i="1"/>
              <a:t>Hãy quan sát những hình dưới đây, em đánh dấu </a:t>
            </a:r>
            <a:r>
              <a:rPr lang="en-US" altLang="vi-VN" i="1">
                <a:sym typeface="Wingdings" panose="05000000000000000000" pitchFamily="2" charset="2"/>
              </a:rPr>
              <a:t></a:t>
            </a:r>
            <a:r>
              <a:rPr lang="en-US" altLang="vi-VN" i="1"/>
              <a:t>  vào hình thể hiện việc con người đang </a:t>
            </a:r>
            <a:br>
              <a:rPr lang="en-US" altLang="vi-VN" i="1"/>
            </a:br>
            <a:r>
              <a:rPr lang="en-US" altLang="vi-VN" i="1"/>
              <a:t>“ra lệnh” (thao tác, điều khiển) một thiết bị nào đó hoạt động.</a:t>
            </a:r>
            <a:endParaRPr lang="en-US" altLang="vi-VN"/>
          </a:p>
          <a:p>
            <a:pPr eaLnBrk="1" hangingPunct="1"/>
            <a:endParaRPr lang="en-US" altLang="vi-V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xmlns="" id="{54E7304D-DBAB-4D82-89C2-50A8F7CA1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/>
              <a:t>F. Dãy các lệnh để máy thực hiện 1 nhiệm vụ nào đó được gọi là ……….………………………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xmlns="" id="{923F5045-3B50-4141-9EDD-10CC53046363}"/>
              </a:ext>
            </a:extLst>
          </p:cNvPr>
          <p:cNvSpPr/>
          <p:nvPr/>
        </p:nvSpPr>
        <p:spPr>
          <a:xfrm>
            <a:off x="3048000" y="838200"/>
            <a:ext cx="2971800" cy="23622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400" i="1"/>
              <a:t>B1: Quay trái 90</a:t>
            </a:r>
            <a:r>
              <a:rPr lang="en-US" sz="2400" i="1" baseline="30000"/>
              <a:t>0</a:t>
            </a:r>
            <a:r>
              <a:rPr lang="en-US" sz="2400" i="1"/>
              <a:t>.</a:t>
            </a:r>
            <a:endParaRPr lang="en-US" sz="2400"/>
          </a:p>
          <a:p>
            <a:pPr fontAlgn="auto">
              <a:spcAft>
                <a:spcPts val="0"/>
              </a:spcAft>
              <a:defRPr/>
            </a:pPr>
            <a:r>
              <a:rPr lang="en-US" sz="2400" i="1"/>
              <a:t>B2: Tiến 2 bước.</a:t>
            </a:r>
            <a:endParaRPr lang="en-US" sz="2400"/>
          </a:p>
          <a:p>
            <a:pPr fontAlgn="auto">
              <a:spcAft>
                <a:spcPts val="0"/>
              </a:spcAft>
              <a:defRPr/>
            </a:pPr>
            <a:r>
              <a:rPr lang="en-US" sz="2400" i="1"/>
              <a:t>B3: Quay phải 90</a:t>
            </a:r>
            <a:r>
              <a:rPr lang="en-US" sz="2400" i="1" baseline="30000"/>
              <a:t>0</a:t>
            </a:r>
            <a:r>
              <a:rPr lang="en-US" sz="2400" i="1"/>
              <a:t>.</a:t>
            </a:r>
            <a:endParaRPr lang="en-US" sz="2400"/>
          </a:p>
          <a:p>
            <a:pPr fontAlgn="auto">
              <a:spcAft>
                <a:spcPts val="0"/>
              </a:spcAft>
              <a:defRPr/>
            </a:pPr>
            <a:r>
              <a:rPr lang="en-US" sz="2400" i="1"/>
              <a:t>B4: Tiến 1 bước.</a:t>
            </a:r>
            <a:endParaRPr lang="en-US" sz="2400"/>
          </a:p>
          <a:p>
            <a:pPr algn="ctr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9D8557-50A0-4E15-B60B-0E4B19A54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49800"/>
            <a:ext cx="3611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>
                <a:solidFill>
                  <a:srgbClr val="002060"/>
                </a:solidFill>
                <a:latin typeface="+mj-lt"/>
              </a:rPr>
              <a:t>chương trình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91792-E326-4D77-9EA3-FF66C222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Trải nghiệm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55F41502-D649-4346-8896-D3B0788A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Giải cứu thỏ con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Hội trại xuân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Trò chơi tư duy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001440F5-0BF4-4230-BFCC-1FE61CBC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1. Giải cứu thỏ con</a:t>
            </a:r>
          </a:p>
        </p:txBody>
      </p:sp>
      <p:grpSp>
        <p:nvGrpSpPr>
          <p:cNvPr id="23555" name="Group 4">
            <a:extLst>
              <a:ext uri="{FF2B5EF4-FFF2-40B4-BE49-F238E27FC236}">
                <a16:creationId xmlns:a16="http://schemas.microsoft.com/office/drawing/2014/main" xmlns="" id="{54550A7F-CC52-446B-874B-5D9DFB807B6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330325"/>
            <a:ext cx="8469312" cy="5146675"/>
            <a:chOff x="-397940" y="-129198"/>
            <a:chExt cx="6195073" cy="3838718"/>
          </a:xfrm>
        </p:grpSpPr>
        <p:grpSp>
          <p:nvGrpSpPr>
            <p:cNvPr id="23561" name="Group 5">
              <a:extLst>
                <a:ext uri="{FF2B5EF4-FFF2-40B4-BE49-F238E27FC236}">
                  <a16:creationId xmlns:a16="http://schemas.microsoft.com/office/drawing/2014/main" xmlns="" id="{4FBA0097-4538-4DD0-8907-B3502579E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97940" y="-129198"/>
              <a:ext cx="3276953" cy="3838718"/>
              <a:chOff x="-472879" y="-153538"/>
              <a:chExt cx="3894050" cy="4561887"/>
            </a:xfrm>
          </p:grpSpPr>
          <p:pic>
            <p:nvPicPr>
              <p:cNvPr id="23563" name="Picture 7">
                <a:extLst>
                  <a:ext uri="{FF2B5EF4-FFF2-40B4-BE49-F238E27FC236}">
                    <a16:creationId xmlns:a16="http://schemas.microsoft.com/office/drawing/2014/main" xmlns="" id="{F60FCCF9-218B-4939-B851-4FCB324DC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2879" y="-153538"/>
                <a:ext cx="3894050" cy="4561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AA013698-1A42-4C46-9D65-EF72243363FF}"/>
                  </a:ext>
                </a:extLst>
              </p:cNvPr>
              <p:cNvSpPr/>
              <p:nvPr/>
            </p:nvSpPr>
            <p:spPr>
              <a:xfrm>
                <a:off x="297098" y="3568298"/>
                <a:ext cx="567133" cy="5515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3565" name="Picture 9">
                <a:extLst>
                  <a:ext uri="{FF2B5EF4-FFF2-40B4-BE49-F238E27FC236}">
                    <a16:creationId xmlns:a16="http://schemas.microsoft.com/office/drawing/2014/main" xmlns="" id="{EF190A41-2AB7-4553-9CF0-29A03881B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653" b="91740"/>
              <a:stretch>
                <a:fillRect/>
              </a:stretch>
            </p:blipFill>
            <p:spPr bwMode="auto">
              <a:xfrm>
                <a:off x="1595887" y="2751827"/>
                <a:ext cx="396240" cy="310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 Box 35888">
              <a:extLst>
                <a:ext uri="{FF2B5EF4-FFF2-40B4-BE49-F238E27FC236}">
                  <a16:creationId xmlns:a16="http://schemas.microsoft.com/office/drawing/2014/main" xmlns="" id="{5527DD56-72A0-4F20-97D6-97C1F170C506}"/>
                </a:ext>
              </a:extLst>
            </p:cNvPr>
            <p:cNvSpPr txBox="1"/>
            <p:nvPr/>
          </p:nvSpPr>
          <p:spPr>
            <a:xfrm>
              <a:off x="2990481" y="223651"/>
              <a:ext cx="2806652" cy="3243137"/>
            </a:xfrm>
            <a:prstGeom prst="rect">
              <a:avLst/>
            </a:prstGeom>
            <a:noFill/>
            <a:ln w="6350">
              <a:noFill/>
            </a:ln>
          </p:spPr>
          <p:txBody>
            <a:bodyPr/>
            <a:lstStyle/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400" b="1" i="1" baseline="-25000">
                  <a:latin typeface="UTM Times"/>
                  <a:ea typeface="Calibri"/>
                  <a:cs typeface="Times New Roman"/>
                </a:rPr>
                <a:t>Các bước lệnh của Robot</a:t>
              </a:r>
              <a:endParaRPr lang="en-US" sz="2400" baseline="-25000">
                <a:latin typeface="UTM Times"/>
                <a:ea typeface="Calibri"/>
                <a:cs typeface="Times New Roman"/>
              </a:endParaRPr>
            </a:p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400" b="1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Bước 1.</a:t>
              </a:r>
              <a:r>
                <a:rPr lang="en-US" sz="2400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 </a:t>
              </a:r>
              <a:r>
                <a:rPr lang="en-US" sz="2400" u="dotted" baseline="-25000">
                  <a:solidFill>
                    <a:srgbClr val="002060"/>
                  </a:solidFill>
                  <a:latin typeface="UTM Isadora"/>
                  <a:ea typeface="Calibri"/>
                  <a:cs typeface="Times New Roman"/>
                </a:rPr>
                <a:t>Tiến 3 bước.</a:t>
              </a:r>
              <a:endParaRPr lang="en-US" sz="2400" baseline="-25000">
                <a:latin typeface="UTM Times"/>
                <a:ea typeface="Calibri"/>
                <a:cs typeface="Times New Roman"/>
              </a:endParaRPr>
            </a:p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400" b="1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Bước 2.</a:t>
              </a:r>
              <a:r>
                <a:rPr lang="en-US" sz="2400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 </a:t>
              </a:r>
              <a:r>
                <a:rPr lang="en-US" sz="2400" u="dotted" baseline="-25000">
                  <a:solidFill>
                    <a:srgbClr val="002060"/>
                  </a:solidFill>
                  <a:latin typeface="UTM Isadora"/>
                  <a:ea typeface="Calibri"/>
                  <a:cs typeface="Times New Roman"/>
                </a:rPr>
                <a:t>Nắm tay Thỏ.</a:t>
              </a:r>
              <a:endParaRPr lang="en-US" sz="2400" baseline="-25000">
                <a:latin typeface="UTM Times"/>
                <a:ea typeface="Calibri"/>
                <a:cs typeface="Times New Roman"/>
              </a:endParaRPr>
            </a:p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400" b="1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Bước 3.</a:t>
              </a:r>
              <a:r>
                <a:rPr lang="en-US" sz="2400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 …………………………………</a:t>
              </a:r>
              <a:endParaRPr lang="en-US" sz="2400" baseline="-25000">
                <a:latin typeface="UTM Times"/>
                <a:ea typeface="Calibri"/>
                <a:cs typeface="Times New Roman"/>
              </a:endParaRPr>
            </a:p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400" b="1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Bước 4.</a:t>
              </a:r>
              <a:r>
                <a:rPr lang="en-US" sz="2400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 …………………………………</a:t>
              </a:r>
              <a:endParaRPr lang="en-US" sz="2400" baseline="-25000">
                <a:latin typeface="UTM Times"/>
                <a:ea typeface="Calibri"/>
                <a:cs typeface="Times New Roman"/>
              </a:endParaRPr>
            </a:p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400" b="1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Bước 5.</a:t>
              </a:r>
              <a:r>
                <a:rPr lang="en-US" sz="2400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 …………………………………</a:t>
              </a:r>
              <a:endParaRPr lang="en-US" sz="2400" baseline="-25000">
                <a:latin typeface="UTM Times"/>
                <a:ea typeface="Calibri"/>
                <a:cs typeface="Times New Roman"/>
              </a:endParaRPr>
            </a:p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400" b="1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Bước 6.</a:t>
              </a:r>
              <a:r>
                <a:rPr lang="en-US" sz="2400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 …………………………………</a:t>
              </a:r>
              <a:endParaRPr lang="en-US" sz="2400" baseline="-25000">
                <a:latin typeface="UTM Times"/>
                <a:ea typeface="Calibri"/>
                <a:cs typeface="Times New Roman"/>
              </a:endParaRPr>
            </a:p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400" b="1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Bước 7.</a:t>
              </a:r>
              <a:r>
                <a:rPr lang="en-US" sz="2400" baseline="-25000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 …………………………………</a:t>
              </a:r>
              <a:endParaRPr lang="en-US" sz="2400" baseline="-25000">
                <a:latin typeface="UTM Times"/>
                <a:ea typeface="Calibri"/>
                <a:cs typeface="Times New Roman"/>
              </a:endParaRPr>
            </a:p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400" baseline="-25000">
                  <a:latin typeface="UTM Times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5C5719-5407-4A6A-8753-0E7E9E5B4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92513"/>
            <a:ext cx="2697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Tiến 2 bước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1C878A-5C55-4C25-9751-002EFD980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114800"/>
            <a:ext cx="2697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Quay phải 90 độ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CF48B5-D073-4C4C-B9CD-7F5D5CFE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59313"/>
            <a:ext cx="2697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Tiến 4 bước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F1E287-3AF6-4B78-9A75-E5F6BD2A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3" y="5192713"/>
            <a:ext cx="2698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Quay trái 90 độ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C285B9-41F7-478F-9A65-53754A8B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3" y="5726113"/>
            <a:ext cx="2698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Tiến 4 bước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1EA0E2E7-465E-4648-A9E7-3C5793CD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2. Hội trại xuân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xmlns="" id="{AA66EA97-BF7C-4840-A255-39762D85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500438"/>
            <a:ext cx="7207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xmlns="" id="{DA671D85-0897-47C5-9493-2A210C70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598738"/>
            <a:ext cx="7207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>
            <a:extLst>
              <a:ext uri="{FF2B5EF4-FFF2-40B4-BE49-F238E27FC236}">
                <a16:creationId xmlns:a16="http://schemas.microsoft.com/office/drawing/2014/main" xmlns="" id="{741870ED-F8DC-4A22-A61F-DF5B4855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19263"/>
            <a:ext cx="7207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>
            <a:extLst>
              <a:ext uri="{FF2B5EF4-FFF2-40B4-BE49-F238E27FC236}">
                <a16:creationId xmlns:a16="http://schemas.microsoft.com/office/drawing/2014/main" xmlns="" id="{9B686858-E0E4-4329-975E-BE396BA7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62575"/>
            <a:ext cx="7207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>
            <a:extLst>
              <a:ext uri="{FF2B5EF4-FFF2-40B4-BE49-F238E27FC236}">
                <a16:creationId xmlns:a16="http://schemas.microsoft.com/office/drawing/2014/main" xmlns="" id="{818B466A-A91F-4138-A603-32F6A8B23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52938"/>
            <a:ext cx="7207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>
            <a:extLst>
              <a:ext uri="{FF2B5EF4-FFF2-40B4-BE49-F238E27FC236}">
                <a16:creationId xmlns:a16="http://schemas.microsoft.com/office/drawing/2014/main" xmlns="" id="{CF5A21BB-CD17-4707-89F4-DE5F741A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29013"/>
            <a:ext cx="7207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>
            <a:extLst>
              <a:ext uri="{FF2B5EF4-FFF2-40B4-BE49-F238E27FC236}">
                <a16:creationId xmlns:a16="http://schemas.microsoft.com/office/drawing/2014/main" xmlns="" id="{51EEF46D-B326-440B-9D60-6089746E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8738"/>
            <a:ext cx="7207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>
            <a:extLst>
              <a:ext uri="{FF2B5EF4-FFF2-40B4-BE49-F238E27FC236}">
                <a16:creationId xmlns:a16="http://schemas.microsoft.com/office/drawing/2014/main" xmlns="" id="{BBB1E60A-5801-4033-9F68-CFBA3C05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19263"/>
            <a:ext cx="7207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3">
            <a:extLst>
              <a:ext uri="{FF2B5EF4-FFF2-40B4-BE49-F238E27FC236}">
                <a16:creationId xmlns:a16="http://schemas.microsoft.com/office/drawing/2014/main" xmlns="" id="{111F9211-1884-4E5F-9660-A7B0FE9E1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52938"/>
            <a:ext cx="7207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4">
            <a:extLst>
              <a:ext uri="{FF2B5EF4-FFF2-40B4-BE49-F238E27FC236}">
                <a16:creationId xmlns:a16="http://schemas.microsoft.com/office/drawing/2014/main" xmlns="" id="{3944806F-FB9B-4660-9824-1F0931A8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5332413"/>
            <a:ext cx="7207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9">
            <a:extLst>
              <a:ext uri="{FF2B5EF4-FFF2-40B4-BE49-F238E27FC236}">
                <a16:creationId xmlns:a16="http://schemas.microsoft.com/office/drawing/2014/main" xmlns="" id="{3F085338-DA16-498C-8FC0-41C2EBA9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1" t="30502" r="10829" b="59534"/>
          <a:stretch>
            <a:fillRect/>
          </a:stretch>
        </p:blipFill>
        <p:spPr bwMode="auto">
          <a:xfrm>
            <a:off x="2085975" y="4332288"/>
            <a:ext cx="1585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0" name="Group 15">
            <a:extLst>
              <a:ext uri="{FF2B5EF4-FFF2-40B4-BE49-F238E27FC236}">
                <a16:creationId xmlns:a16="http://schemas.microsoft.com/office/drawing/2014/main" xmlns="" id="{ADD9CFE7-BE22-43EA-8119-A34C32EDDCE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909763"/>
            <a:ext cx="4437063" cy="4338637"/>
            <a:chOff x="2948695" y="196321"/>
            <a:chExt cx="3144052" cy="2751930"/>
          </a:xfrm>
        </p:grpSpPr>
        <p:sp>
          <p:nvSpPr>
            <p:cNvPr id="24607" name="Text Box 36008">
              <a:extLst>
                <a:ext uri="{FF2B5EF4-FFF2-40B4-BE49-F238E27FC236}">
                  <a16:creationId xmlns:a16="http://schemas.microsoft.com/office/drawing/2014/main" xmlns="" id="{3204D4FC-ACEC-4713-B1F0-9BC34F312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3194" y="196321"/>
              <a:ext cx="1036062" cy="366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 u="sng">
                  <a:solidFill>
                    <a:srgbClr val="002060"/>
                  </a:solidFill>
                  <a:latin typeface="UTM Times" panose="02040603050506020204" pitchFamily="18" charset="0"/>
                  <a:cs typeface="Calibri" panose="020F0502020204030204" pitchFamily="34" charset="0"/>
                </a:rPr>
                <a:t>Tiến 2 bước</a:t>
              </a:r>
              <a:endParaRPr lang="en-US" altLang="vi-VN" sz="1600">
                <a:latin typeface="UTM Times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8" name="Text Box 36014">
              <a:extLst>
                <a:ext uri="{FF2B5EF4-FFF2-40B4-BE49-F238E27FC236}">
                  <a16:creationId xmlns:a16="http://schemas.microsoft.com/office/drawing/2014/main" xmlns="" id="{4D264493-DF8E-42AE-82F7-13BB895C2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349" y="203428"/>
              <a:ext cx="1065169" cy="368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......................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9" name="Text Box 36019">
              <a:extLst>
                <a:ext uri="{FF2B5EF4-FFF2-40B4-BE49-F238E27FC236}">
                  <a16:creationId xmlns:a16="http://schemas.microsoft.com/office/drawing/2014/main" xmlns="" id="{D952A32C-43F8-4F19-8102-1B3C22F11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3194" y="749123"/>
              <a:ext cx="1065310" cy="35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 u="sng">
                  <a:solidFill>
                    <a:srgbClr val="002060"/>
                  </a:solidFill>
                  <a:latin typeface="UTM Times" panose="02040603050506020204" pitchFamily="18" charset="0"/>
                  <a:cs typeface="Calibri" panose="020F0502020204030204" pitchFamily="34" charset="0"/>
                </a:rPr>
                <a:t>Ôm nải chuối</a:t>
              </a:r>
              <a:endParaRPr lang="en-US" altLang="vi-VN" sz="1600">
                <a:latin typeface="UTM Times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0" name="Text Box 36024">
              <a:extLst>
                <a:ext uri="{FF2B5EF4-FFF2-40B4-BE49-F238E27FC236}">
                  <a16:creationId xmlns:a16="http://schemas.microsoft.com/office/drawing/2014/main" xmlns="" id="{1C288E32-E709-47BF-A906-7D4137E0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3346" y="838984"/>
              <a:ext cx="1194078" cy="27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..........................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 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1" name="Text Box 36029">
              <a:extLst>
                <a:ext uri="{FF2B5EF4-FFF2-40B4-BE49-F238E27FC236}">
                  <a16:creationId xmlns:a16="http://schemas.microsoft.com/office/drawing/2014/main" xmlns="" id="{68C18D12-5C7D-45A9-B40D-F47E7CCA1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428" y="1377944"/>
              <a:ext cx="1269415" cy="314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…........................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2" name="Text Box 36034">
              <a:extLst>
                <a:ext uri="{FF2B5EF4-FFF2-40B4-BE49-F238E27FC236}">
                  <a16:creationId xmlns:a16="http://schemas.microsoft.com/office/drawing/2014/main" xmlns="" id="{839E6870-F886-4D5A-A98D-F344418F9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3346" y="1362069"/>
              <a:ext cx="1194078" cy="29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..........................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 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 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3" name="Text Box 36039">
              <a:extLst>
                <a:ext uri="{FF2B5EF4-FFF2-40B4-BE49-F238E27FC236}">
                  <a16:creationId xmlns:a16="http://schemas.microsoft.com/office/drawing/2014/main" xmlns="" id="{F89F1D08-E258-491E-B5FE-ADE330ECC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428" y="1979558"/>
              <a:ext cx="1269415" cy="34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........................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4" name="Text Box 36044">
              <a:extLst>
                <a:ext uri="{FF2B5EF4-FFF2-40B4-BE49-F238E27FC236}">
                  <a16:creationId xmlns:a16="http://schemas.microsoft.com/office/drawing/2014/main" xmlns="" id="{02C49186-7174-4A6C-930E-F77700E05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3346" y="1984704"/>
              <a:ext cx="1239401" cy="298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..........................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 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 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5" name="Text Box 36069">
              <a:extLst>
                <a:ext uri="{FF2B5EF4-FFF2-40B4-BE49-F238E27FC236}">
                  <a16:creationId xmlns:a16="http://schemas.microsoft.com/office/drawing/2014/main" xmlns="" id="{DA8ECF24-08D5-4C40-BF53-93C0A67AF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425" y="2564073"/>
              <a:ext cx="1215418" cy="38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........................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 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latin typeface="UTM Times" panose="02040603050506020204" pitchFamily="18" charset="0"/>
                  <a:cs typeface="Calibri" panose="020F0502020204030204" pitchFamily="34" charset="0"/>
                </a:rPr>
                <a:t> </a:t>
              </a:r>
              <a:endPara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616" name="Group 33">
              <a:extLst>
                <a:ext uri="{FF2B5EF4-FFF2-40B4-BE49-F238E27FC236}">
                  <a16:creationId xmlns:a16="http://schemas.microsoft.com/office/drawing/2014/main" xmlns="" id="{3DEC03F5-E917-4816-9938-52608A61F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8695" y="268364"/>
              <a:ext cx="3144051" cy="2679887"/>
              <a:chOff x="2948301" y="-525567"/>
              <a:chExt cx="3145073" cy="3643435"/>
            </a:xfrm>
          </p:grpSpPr>
          <p:sp>
            <p:nvSpPr>
              <p:cNvPr id="24617" name="Text Box 36073">
                <a:extLst>
                  <a:ext uri="{FF2B5EF4-FFF2-40B4-BE49-F238E27FC236}">
                    <a16:creationId xmlns:a16="http://schemas.microsoft.com/office/drawing/2014/main" xmlns="" id="{7F5C7523-D9EA-4CCA-BB01-80CDACECC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7729" y="2617450"/>
                <a:ext cx="382616" cy="500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10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8" name="Text Box 36074">
                <a:extLst>
                  <a:ext uri="{FF2B5EF4-FFF2-40B4-BE49-F238E27FC236}">
                    <a16:creationId xmlns:a16="http://schemas.microsoft.com/office/drawing/2014/main" xmlns="" id="{94B5A738-91EE-4566-B8E9-19C4206EF6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353" y="2558964"/>
                <a:ext cx="1240021" cy="487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>
                    <a:latin typeface="UTM Times" panose="02040603050506020204" pitchFamily="18" charset="0"/>
                    <a:cs typeface="Calibri" panose="020F0502020204030204" pitchFamily="34" charset="0"/>
                  </a:rPr>
                  <a:t>...........................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>
                    <a:latin typeface="UTM Times" panose="02040603050506020204" pitchFamily="18" charset="0"/>
                    <a:cs typeface="Calibri" panose="020F0502020204030204" pitchFamily="34" charset="0"/>
                  </a:rPr>
                  <a:t> 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9" name="Text Box 36073">
                <a:extLst>
                  <a:ext uri="{FF2B5EF4-FFF2-40B4-BE49-F238E27FC236}">
                    <a16:creationId xmlns:a16="http://schemas.microsoft.com/office/drawing/2014/main" xmlns="" id="{98437976-27BD-4266-A4F5-6190A8602F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4714" y="1869225"/>
                <a:ext cx="382616" cy="50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9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0" name="Text Box 36073">
                <a:extLst>
                  <a:ext uri="{FF2B5EF4-FFF2-40B4-BE49-F238E27FC236}">
                    <a16:creationId xmlns:a16="http://schemas.microsoft.com/office/drawing/2014/main" xmlns="" id="{CBE4DE98-9C7E-46DC-A236-0A327263B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4714" y="1010726"/>
                <a:ext cx="382616" cy="50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8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1" name="Text Box 36073">
                <a:extLst>
                  <a:ext uri="{FF2B5EF4-FFF2-40B4-BE49-F238E27FC236}">
                    <a16:creationId xmlns:a16="http://schemas.microsoft.com/office/drawing/2014/main" xmlns="" id="{935A1806-6D0F-4043-AE17-424723015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5100" y="267707"/>
                <a:ext cx="382616" cy="50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7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2" name="Text Box 36073">
                <a:extLst>
                  <a:ext uri="{FF2B5EF4-FFF2-40B4-BE49-F238E27FC236}">
                    <a16:creationId xmlns:a16="http://schemas.microsoft.com/office/drawing/2014/main" xmlns="" id="{1E865EA5-A3CD-4E25-81B4-B8D03E7A07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5100" y="-525567"/>
                <a:ext cx="382616" cy="50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6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3" name="Text Box 36073">
                <a:extLst>
                  <a:ext uri="{FF2B5EF4-FFF2-40B4-BE49-F238E27FC236}">
                    <a16:creationId xmlns:a16="http://schemas.microsoft.com/office/drawing/2014/main" xmlns="" id="{307C3970-F3C5-44F7-8BE7-EEFACFC473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8301" y="-525542"/>
                <a:ext cx="382616" cy="50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1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4" name="Text Box 36073">
                <a:extLst>
                  <a:ext uri="{FF2B5EF4-FFF2-40B4-BE49-F238E27FC236}">
                    <a16:creationId xmlns:a16="http://schemas.microsoft.com/office/drawing/2014/main" xmlns="" id="{30527CBC-2523-4653-8974-1E1093A5E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8301" y="228496"/>
                <a:ext cx="382616" cy="50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2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5" name="Text Box 36073">
                <a:extLst>
                  <a:ext uri="{FF2B5EF4-FFF2-40B4-BE49-F238E27FC236}">
                    <a16:creationId xmlns:a16="http://schemas.microsoft.com/office/drawing/2014/main" xmlns="" id="{AD2AEA22-DA46-4596-9A8C-2E8F1CAA1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8301" y="1030797"/>
                <a:ext cx="382616" cy="50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3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6" name="Text Box 36073">
                <a:extLst>
                  <a:ext uri="{FF2B5EF4-FFF2-40B4-BE49-F238E27FC236}">
                    <a16:creationId xmlns:a16="http://schemas.microsoft.com/office/drawing/2014/main" xmlns="" id="{E738BCA6-5C77-4418-B4A3-75428923A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8301" y="1856129"/>
                <a:ext cx="382616" cy="50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4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7" name="Text Box 36073">
                <a:extLst>
                  <a:ext uri="{FF2B5EF4-FFF2-40B4-BE49-F238E27FC236}">
                    <a16:creationId xmlns:a16="http://schemas.microsoft.com/office/drawing/2014/main" xmlns="" id="{7535523D-3424-4198-B9FE-FCEE46444B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8301" y="2617450"/>
                <a:ext cx="382616" cy="500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600" b="1">
                    <a:latin typeface="UTM Times" panose="02040603050506020204" pitchFamily="18" charset="0"/>
                    <a:cs typeface="Calibri" panose="020F0502020204030204" pitchFamily="34" charset="0"/>
                  </a:rPr>
                  <a:t>5</a:t>
                </a:r>
                <a:endParaRPr lang="en-US" alt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4591" name="Picture 21">
            <a:extLst>
              <a:ext uri="{FF2B5EF4-FFF2-40B4-BE49-F238E27FC236}">
                <a16:creationId xmlns:a16="http://schemas.microsoft.com/office/drawing/2014/main" xmlns="" id="{70462B9B-2694-425F-BD66-09BE37BE9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40141" r="70125" b="40753"/>
          <a:stretch>
            <a:fillRect/>
          </a:stretch>
        </p:blipFill>
        <p:spPr bwMode="auto">
          <a:xfrm>
            <a:off x="3659188" y="5235575"/>
            <a:ext cx="4079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1">
            <a:extLst>
              <a:ext uri="{FF2B5EF4-FFF2-40B4-BE49-F238E27FC236}">
                <a16:creationId xmlns:a16="http://schemas.microsoft.com/office/drawing/2014/main" xmlns="" id="{4CAD3651-886E-4AEA-9884-FE40F9B9924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524000"/>
            <a:ext cx="4016375" cy="4676775"/>
            <a:chOff x="487362" y="1524000"/>
            <a:chExt cx="4016365" cy="46773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09932F-DBC8-4CD4-AF81-B3E5CEC7890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362" y="1524000"/>
              <a:ext cx="4016365" cy="46773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2703F4AC-3DA2-4DC3-A0D0-B185A97F7E00}"/>
                </a:ext>
              </a:extLst>
            </p:cNvPr>
            <p:cNvSpPr/>
            <p:nvPr/>
          </p:nvSpPr>
          <p:spPr bwMode="auto">
            <a:xfrm>
              <a:off x="2241546" y="2233696"/>
              <a:ext cx="814385" cy="8811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pic>
          <p:nvPicPr>
            <p:cNvPr id="24603" name="Picture 18">
              <a:extLst>
                <a:ext uri="{FF2B5EF4-FFF2-40B4-BE49-F238E27FC236}">
                  <a16:creationId xmlns:a16="http://schemas.microsoft.com/office/drawing/2014/main" xmlns="" id="{AF17C943-45ED-4A9D-9E21-4351A7BB5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531" y="2395178"/>
              <a:ext cx="725849" cy="620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20">
              <a:extLst>
                <a:ext uri="{FF2B5EF4-FFF2-40B4-BE49-F238E27FC236}">
                  <a16:creationId xmlns:a16="http://schemas.microsoft.com/office/drawing/2014/main" xmlns="" id="{9F4871D5-E388-4D61-A265-2741AF3BC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371" y="4227653"/>
              <a:ext cx="494653" cy="60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22">
              <a:extLst>
                <a:ext uri="{FF2B5EF4-FFF2-40B4-BE49-F238E27FC236}">
                  <a16:creationId xmlns:a16="http://schemas.microsoft.com/office/drawing/2014/main" xmlns="" id="{A94E2354-8330-4382-85D9-98FB0BF75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396" y="5208980"/>
              <a:ext cx="577991" cy="56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D73005AE-4091-4AE2-9686-7DC609D541A4}"/>
                </a:ext>
              </a:extLst>
            </p:cNvPr>
            <p:cNvSpPr/>
            <p:nvPr/>
          </p:nvSpPr>
          <p:spPr bwMode="auto">
            <a:xfrm>
              <a:off x="3397243" y="5055011"/>
              <a:ext cx="814385" cy="8827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3E9AEFB-BDF5-482B-A666-CFC54155A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3624263"/>
            <a:ext cx="1849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Quay phải 180 độ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D154AAF-EC86-45E1-89E0-41882F137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4546600"/>
            <a:ext cx="1792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Tiến 1 bước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C6D941D-7274-45F1-9969-A0285ED1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440363"/>
            <a:ext cx="1790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Quay trái 90 độ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5BB45512-0450-4254-B805-A9A9FFDF1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1782763"/>
            <a:ext cx="1792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Tiến 5 bước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CCA5E4D-B4ED-4E6A-8A91-9923CA31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2709863"/>
            <a:ext cx="1792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Quay phải 90 độ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5771AC26-EF75-4556-B520-7A379F99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3624263"/>
            <a:ext cx="1792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Tiến 5 bước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8A1FEA5-064C-4B59-B880-7FFC8342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4589463"/>
            <a:ext cx="1790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Quay phải 90 độ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62E39AD2-AB2D-4155-ACFB-2019F24F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5453063"/>
            <a:ext cx="1792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2060"/>
                </a:solidFill>
                <a:latin typeface="UTM Times" panose="02040603050506020204" pitchFamily="18" charset="0"/>
              </a:rPr>
              <a:t>Tiến 2 bước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xmlns="" id="{C5E0F171-D40D-4AD0-8697-E382D2B4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3. Trò chơi tư duy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xmlns="" id="{35680055-3106-4B28-9FD1-6780036A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533400"/>
            <a:ext cx="76485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1" name="Text Box 35888">
            <a:extLst>
              <a:ext uri="{FF2B5EF4-FFF2-40B4-BE49-F238E27FC236}">
                <a16:creationId xmlns:a16="http://schemas.microsoft.com/office/drawing/2014/main" xmlns="" id="{62D08408-1FEA-44F9-A719-F32A0903A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2908300"/>
            <a:ext cx="4198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1.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A sang cột B. 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162452-0B02-4871-958F-26175EFDCA6F}"/>
              </a:ext>
            </a:extLst>
          </p:cNvPr>
          <p:cNvSpPr/>
          <p:nvPr/>
        </p:nvSpPr>
        <p:spPr bwMode="auto">
          <a:xfrm>
            <a:off x="3135313" y="3886200"/>
            <a:ext cx="198437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6" name="Text Box 363">
            <a:extLst>
              <a:ext uri="{FF2B5EF4-FFF2-40B4-BE49-F238E27FC236}">
                <a16:creationId xmlns:a16="http://schemas.microsoft.com/office/drawing/2014/main" xmlns="" id="{363A11B0-62AA-46D5-B22D-B6AB9EE8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5202238"/>
            <a:ext cx="9763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A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7" name="Text Box 2166">
            <a:extLst>
              <a:ext uri="{FF2B5EF4-FFF2-40B4-BE49-F238E27FC236}">
                <a16:creationId xmlns:a16="http://schemas.microsoft.com/office/drawing/2014/main" xmlns="" id="{7C368DF9-50F1-4449-A90D-1CD9C353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94300"/>
            <a:ext cx="974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B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8" name="Text Box 2167">
            <a:extLst>
              <a:ext uri="{FF2B5EF4-FFF2-40B4-BE49-F238E27FC236}">
                <a16:creationId xmlns:a16="http://schemas.microsoft.com/office/drawing/2014/main" xmlns="" id="{E5CD4B2F-11CC-4EC4-9888-9072C919D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5183188"/>
            <a:ext cx="9747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C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DE8FAAF-18ED-47BD-8881-490D971C20B4}"/>
              </a:ext>
            </a:extLst>
          </p:cNvPr>
          <p:cNvSpPr/>
          <p:nvPr/>
        </p:nvSpPr>
        <p:spPr bwMode="auto">
          <a:xfrm>
            <a:off x="1827213" y="3886200"/>
            <a:ext cx="198437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052FAC5-08CA-4F21-8923-255E76127C5A}"/>
              </a:ext>
            </a:extLst>
          </p:cNvPr>
          <p:cNvSpPr/>
          <p:nvPr/>
        </p:nvSpPr>
        <p:spPr bwMode="auto">
          <a:xfrm>
            <a:off x="542925" y="3886200"/>
            <a:ext cx="196850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01FC5F9-B097-481F-92CA-5DAA4BDD8170}"/>
              </a:ext>
            </a:extLst>
          </p:cNvPr>
          <p:cNvGrpSpPr>
            <a:grpSpLocks/>
          </p:cNvGrpSpPr>
          <p:nvPr/>
        </p:nvGrpSpPr>
        <p:grpSpPr bwMode="auto">
          <a:xfrm>
            <a:off x="239713" y="4425950"/>
            <a:ext cx="1127125" cy="315913"/>
            <a:chOff x="550863" y="4425806"/>
            <a:chExt cx="1127337" cy="31654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0DBBBC1A-276F-40FC-B846-8FA2517C29EE}"/>
                </a:ext>
              </a:extLst>
            </p:cNvPr>
            <p:cNvSpPr/>
            <p:nvPr/>
          </p:nvSpPr>
          <p:spPr bwMode="auto">
            <a:xfrm>
              <a:off x="550863" y="4454438"/>
              <a:ext cx="792311" cy="2290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21" name="Text Box 363">
              <a:extLst>
                <a:ext uri="{FF2B5EF4-FFF2-40B4-BE49-F238E27FC236}">
                  <a16:creationId xmlns:a16="http://schemas.microsoft.com/office/drawing/2014/main" xmlns="" id="{6764E7AD-D935-49BC-847D-4B34C4541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100" y="4425806"/>
              <a:ext cx="975100" cy="31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1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5BC477E-818B-4701-A234-0F01C172771A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4652963"/>
            <a:ext cx="1257300" cy="328612"/>
            <a:chOff x="420688" y="4653750"/>
            <a:chExt cx="1257512" cy="32845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16625165-970B-44B7-9A09-E6740D3C912D}"/>
                </a:ext>
              </a:extLst>
            </p:cNvPr>
            <p:cNvSpPr/>
            <p:nvPr/>
          </p:nvSpPr>
          <p:spPr bwMode="auto">
            <a:xfrm>
              <a:off x="420688" y="4693418"/>
              <a:ext cx="1055865" cy="22690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19" name="Text Box 363">
              <a:extLst>
                <a:ext uri="{FF2B5EF4-FFF2-40B4-BE49-F238E27FC236}">
                  <a16:creationId xmlns:a16="http://schemas.microsoft.com/office/drawing/2014/main" xmlns="" id="{F95BCDC3-38A1-4EB9-967E-968053ED4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100" y="4653750"/>
              <a:ext cx="975100" cy="32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2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613" name="Group 1">
            <a:extLst>
              <a:ext uri="{FF2B5EF4-FFF2-40B4-BE49-F238E27FC236}">
                <a16:creationId xmlns:a16="http://schemas.microsoft.com/office/drawing/2014/main" xmlns="" id="{7AC08E14-717A-43FB-9E2F-7EE77C5CD1AC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1355725" cy="258763"/>
            <a:chOff x="311150" y="4901513"/>
            <a:chExt cx="1356057" cy="25945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51FC3D8B-2D63-4468-A2A3-FEC28A096429}"/>
                </a:ext>
              </a:extLst>
            </p:cNvPr>
            <p:cNvSpPr/>
            <p:nvPr/>
          </p:nvSpPr>
          <p:spPr bwMode="auto">
            <a:xfrm>
              <a:off x="311150" y="4931756"/>
              <a:ext cx="1276663" cy="22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17" name="Text Box 363">
              <a:extLst>
                <a:ext uri="{FF2B5EF4-FFF2-40B4-BE49-F238E27FC236}">
                  <a16:creationId xmlns:a16="http://schemas.microsoft.com/office/drawing/2014/main" xmlns="" id="{AC9BD527-9BB6-4D9B-AB10-52DC658EE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07" y="4901513"/>
              <a:ext cx="975100" cy="22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3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35888">
            <a:extLst>
              <a:ext uri="{FF2B5EF4-FFF2-40B4-BE49-F238E27FC236}">
                <a16:creationId xmlns:a16="http://schemas.microsoft.com/office/drawing/2014/main" xmlns="" id="{B8F7EC65-3D76-4B79-B938-5AA9D6EC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3213100"/>
            <a:ext cx="4198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2.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2 từ cột A sang cột C.</a:t>
            </a: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xmlns="" id="{75DE735C-C7C0-4624-85A6-C927584017F5}"/>
              </a:ext>
            </a:extLst>
          </p:cNvPr>
          <p:cNvSpPr/>
          <p:nvPr/>
        </p:nvSpPr>
        <p:spPr>
          <a:xfrm>
            <a:off x="1001713" y="1295400"/>
            <a:ext cx="7140575" cy="1143000"/>
          </a:xfrm>
          <a:prstGeom prst="round2DiagRect">
            <a:avLst>
              <a:gd name="adj1" fmla="val 2051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</a:p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3 đĩa từ cột A (cột nguồn) sang cột B (cột đích), </a:t>
            </a:r>
          </a:p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cột C (cột trung chuyển).</a:t>
            </a:r>
            <a:endParaRPr lang="ru-RU" altLang="vi-VN" sz="2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6 C 2.77778E-6 -0.03241 2.77778E-6 -0.06528 0.00052 -0.09861 C 0.00069 -0.11042 0.00607 -0.13033 0.01337 -0.13866 C 0.01857 -0.14398 0.02448 -0.14699 0.03038 -0.15116 C 0.03316 -0.15324 0.04323 -0.15394 0.04566 -0.1544 C 0.05868 -0.15371 0.07239 -0.1544 0.08576 -0.15232 C 0.08698 -0.15209 0.08784 -0.15047 0.08941 -0.15 C 0.09653 -0.14723 0.10451 -0.14329 0.11198 -0.14121 C 0.1217 -0.12894 0.12673 -0.11273 0.13246 -0.09746 C 0.13715 -0.03773 0.13541 0.00879 0.13541 0.07615 " pathEditMode="relative" rAng="0" ptsTypes="fffffffff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38 C 0.00486 -0.00879 0.00781 -0.02615 0.00903 -0.03518 C 0.00729 -0.04884 0.00347 -0.06134 0.00104 -0.07476 C -0.00052 -0.10856 -0.00052 -0.09629 0.00104 -0.14583 C 0.00121 -0.15532 0.00174 -0.1662 0.00712 -0.1743 C 0.00868 -0.18032 0.00677 -0.17523 0.01111 -0.18078 C 0.01493 -0.18587 0.01701 -0.19259 0.02222 -0.19606 C 0.02378 -0.19884 0.02569 -0.20347 0.02795 -0.20601 C 0.03038 -0.20856 0.0316 -0.2081 0.0342 -0.20925 C 0.04653 -0.2162 0.05851 -0.21712 0.0724 -0.21828 C 0.08038 -0.22106 0.08524 -0.22268 0.0934 -0.22291 C 0.10625 -0.22291 0.1191 -0.22291 0.13194 -0.22268 C 0.14566 -0.22199 0.1592 -0.21643 0.17309 -0.21481 C 0.18767 -0.21064 0.20174 -0.20462 0.21615 -0.20162 C 0.22118 -0.19814 0.2243 -0.19814 0.23038 -0.19722 C 0.23576 -0.19351 0.24115 -0.19027 0.2474 -0.18819 C 0.25208 -0.18425 0.2566 -0.18333 0.26163 -0.17962 C 0.26805 -0.17476 0.27205 -0.16851 0.27639 -0.16111 C 0.27899 -0.15162 0.27639 -0.16226 0.27882 -0.14583 C 0.28038 -0.1324 0.28403 -0.11898 0.28594 -0.10532 C 0.28507 -0.06018 0.28507 -0.01481 0.28455 0.03056 C 0.28455 0.03403 0.28264 0.04167 0.28264 0.04213 " pathEditMode="relative" rAng="0" ptsTypes="fffffffffffffffffffffA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86BFC1AC-77D7-477F-B9E4-B483FB45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3. Trò chơi tư duy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xmlns="" id="{EB30D140-19A7-4101-AEEE-DB74E5FF2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533400"/>
            <a:ext cx="76485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1" name="Text Box 35888">
            <a:extLst>
              <a:ext uri="{FF2B5EF4-FFF2-40B4-BE49-F238E27FC236}">
                <a16:creationId xmlns:a16="http://schemas.microsoft.com/office/drawing/2014/main" xmlns="" id="{5BCB8417-DD50-4CCD-AAC8-77D924B32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2908300"/>
            <a:ext cx="41989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3.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B sang cột C.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923FD1-9BBF-4DA8-9D93-49B1E45CBC27}"/>
              </a:ext>
            </a:extLst>
          </p:cNvPr>
          <p:cNvSpPr/>
          <p:nvPr/>
        </p:nvSpPr>
        <p:spPr bwMode="auto">
          <a:xfrm>
            <a:off x="3149600" y="3886200"/>
            <a:ext cx="198438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0" name="Text Box 363">
            <a:extLst>
              <a:ext uri="{FF2B5EF4-FFF2-40B4-BE49-F238E27FC236}">
                <a16:creationId xmlns:a16="http://schemas.microsoft.com/office/drawing/2014/main" xmlns="" id="{34F24D06-B881-4C88-8578-6437D844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02238"/>
            <a:ext cx="974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A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2166">
            <a:extLst>
              <a:ext uri="{FF2B5EF4-FFF2-40B4-BE49-F238E27FC236}">
                <a16:creationId xmlns:a16="http://schemas.microsoft.com/office/drawing/2014/main" xmlns="" id="{7E1DF00C-785E-41BB-BFCA-452B2DD53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94300"/>
            <a:ext cx="974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B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2" name="Text Box 2167">
            <a:extLst>
              <a:ext uri="{FF2B5EF4-FFF2-40B4-BE49-F238E27FC236}">
                <a16:creationId xmlns:a16="http://schemas.microsoft.com/office/drawing/2014/main" xmlns="" id="{41F390ED-ED41-4342-85A5-9DB80295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5183188"/>
            <a:ext cx="9747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C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265D2B-25C4-4049-AE63-F8C218FAA14C}"/>
              </a:ext>
            </a:extLst>
          </p:cNvPr>
          <p:cNvSpPr/>
          <p:nvPr/>
        </p:nvSpPr>
        <p:spPr bwMode="auto">
          <a:xfrm>
            <a:off x="1827213" y="3886200"/>
            <a:ext cx="198437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5D65F89-8F30-4C69-B07C-E6D84DA14FE5}"/>
              </a:ext>
            </a:extLst>
          </p:cNvPr>
          <p:cNvSpPr/>
          <p:nvPr/>
        </p:nvSpPr>
        <p:spPr bwMode="auto">
          <a:xfrm>
            <a:off x="531813" y="3886200"/>
            <a:ext cx="196850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299E6AE-C50A-48D6-AFE2-D6F2054F9C43}"/>
              </a:ext>
            </a:extLst>
          </p:cNvPr>
          <p:cNvGrpSpPr>
            <a:grpSpLocks/>
          </p:cNvGrpSpPr>
          <p:nvPr/>
        </p:nvGrpSpPr>
        <p:grpSpPr bwMode="auto">
          <a:xfrm>
            <a:off x="1531938" y="4910138"/>
            <a:ext cx="1127125" cy="317500"/>
            <a:chOff x="1600200" y="4941256"/>
            <a:chExt cx="1127337" cy="31654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B0828329-C7EB-4721-B9B7-0139F4F4BE02}"/>
                </a:ext>
              </a:extLst>
            </p:cNvPr>
            <p:cNvSpPr/>
            <p:nvPr/>
          </p:nvSpPr>
          <p:spPr bwMode="auto">
            <a:xfrm>
              <a:off x="1600200" y="4969745"/>
              <a:ext cx="792311" cy="22949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47" name="Text Box 363">
              <a:extLst>
                <a:ext uri="{FF2B5EF4-FFF2-40B4-BE49-F238E27FC236}">
                  <a16:creationId xmlns:a16="http://schemas.microsoft.com/office/drawing/2014/main" xmlns="" id="{7471FCCD-D6F8-4453-BE2F-497E58D6D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437" y="4941256"/>
              <a:ext cx="975100" cy="31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1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636" name="Group 1">
            <a:extLst>
              <a:ext uri="{FF2B5EF4-FFF2-40B4-BE49-F238E27FC236}">
                <a16:creationId xmlns:a16="http://schemas.microsoft.com/office/drawing/2014/main" xmlns="" id="{700C7326-AF3B-45CF-81F9-34F769B840CA}"/>
              </a:ext>
            </a:extLst>
          </p:cNvPr>
          <p:cNvGrpSpPr>
            <a:grpSpLocks/>
          </p:cNvGrpSpPr>
          <p:nvPr/>
        </p:nvGrpSpPr>
        <p:grpSpPr bwMode="auto">
          <a:xfrm>
            <a:off x="2705100" y="4899025"/>
            <a:ext cx="1257300" cy="328613"/>
            <a:chOff x="420688" y="4653750"/>
            <a:chExt cx="1257512" cy="32845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749A30D7-5EBA-4977-AFEB-2EC84C3262BE}"/>
                </a:ext>
              </a:extLst>
            </p:cNvPr>
            <p:cNvSpPr/>
            <p:nvPr/>
          </p:nvSpPr>
          <p:spPr bwMode="auto">
            <a:xfrm>
              <a:off x="420688" y="4693419"/>
              <a:ext cx="1055866" cy="2269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45" name="Text Box 363">
              <a:extLst>
                <a:ext uri="{FF2B5EF4-FFF2-40B4-BE49-F238E27FC236}">
                  <a16:creationId xmlns:a16="http://schemas.microsoft.com/office/drawing/2014/main" xmlns="" id="{C42DF14B-B135-4FFE-8245-8CEBCE693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100" y="4653750"/>
              <a:ext cx="975100" cy="32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2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9EC286D-8D25-4436-B7A5-C3D637C2BFB0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1355725" cy="258763"/>
            <a:chOff x="311150" y="4901513"/>
            <a:chExt cx="1356057" cy="25945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B9355E4A-1E13-45D1-ACBC-948D0C1CB882}"/>
                </a:ext>
              </a:extLst>
            </p:cNvPr>
            <p:cNvSpPr/>
            <p:nvPr/>
          </p:nvSpPr>
          <p:spPr bwMode="auto">
            <a:xfrm>
              <a:off x="311150" y="4931756"/>
              <a:ext cx="1276663" cy="22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43" name="Text Box 363">
              <a:extLst>
                <a:ext uri="{FF2B5EF4-FFF2-40B4-BE49-F238E27FC236}">
                  <a16:creationId xmlns:a16="http://schemas.microsoft.com/office/drawing/2014/main" xmlns="" id="{4B704FE8-8DCD-4494-9C43-D29ED4A5F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07" y="4901513"/>
              <a:ext cx="975100" cy="22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3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35888">
            <a:extLst>
              <a:ext uri="{FF2B5EF4-FFF2-40B4-BE49-F238E27FC236}">
                <a16:creationId xmlns:a16="http://schemas.microsoft.com/office/drawing/2014/main" xmlns="" id="{C5A1B340-0EC0-4ED3-BF5A-DB5C102C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810000"/>
            <a:ext cx="4198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4.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3 từ cột A sang cột B.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9" name="Text Box 35888">
            <a:extLst>
              <a:ext uri="{FF2B5EF4-FFF2-40B4-BE49-F238E27FC236}">
                <a16:creationId xmlns:a16="http://schemas.microsoft.com/office/drawing/2014/main" xmlns="" id="{AF692AC0-631E-4BA9-9FBF-8D7F8C842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2908300"/>
            <a:ext cx="4198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1.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A sang cột B. 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0" name="Text Box 35888">
            <a:extLst>
              <a:ext uri="{FF2B5EF4-FFF2-40B4-BE49-F238E27FC236}">
                <a16:creationId xmlns:a16="http://schemas.microsoft.com/office/drawing/2014/main" xmlns="" id="{AF3205B7-6C1C-41E1-84A7-C4A21FA5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3213100"/>
            <a:ext cx="4198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2.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2 từ cột A sang cột C.</a:t>
            </a: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xmlns="" id="{AD54F9BA-F425-40FF-ACC3-0952F5F34838}"/>
              </a:ext>
            </a:extLst>
          </p:cNvPr>
          <p:cNvSpPr/>
          <p:nvPr/>
        </p:nvSpPr>
        <p:spPr>
          <a:xfrm>
            <a:off x="1001713" y="1295400"/>
            <a:ext cx="7140575" cy="1143000"/>
          </a:xfrm>
          <a:prstGeom prst="round2DiagRect">
            <a:avLst>
              <a:gd name="adj1" fmla="val 2051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</a:p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3 đĩa từ cột A (cột nguồn) sang cột B (cột đích), </a:t>
            </a:r>
          </a:p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cột C (cột trung chuyển).</a:t>
            </a:r>
            <a:endParaRPr lang="ru-RU" altLang="vi-VN" sz="2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088 C 0.00034 -0.02037 0.00104 -0.02778 0.00225 -0.03657 C 0.00382 -0.06366 0.00364 -0.09005 0.00156 -0.11713 C 0.00173 -0.12708 0.00156 -0.13681 0.00225 -0.14653 C 0.0026 -0.15208 0.00486 -0.16366 0.00486 -0.16343 C 0.00521 -0.17639 0.00191 -0.2037 0.00989 -0.21829 C 0.01232 -0.22893 0.02291 -0.23727 0.03142 -0.23912 C 0.03889 -0.23912 0.06996 -0.23912 0.08507 -0.2375 C 0.09635 -0.23565 0.10711 -0.22893 0.11823 -0.22616 C 0.121 -0.22431 0.12361 -0.22338 0.12673 -0.22199 C 0.13246 -0.21736 0.13003 -0.22014 0.1342 -0.21505 C 0.13611 -0.20833 0.13559 -0.20093 0.13663 -0.19375 C 0.13784 -0.14074 0.14097 -0.08681 0.14097 -0.03426 " pathEditMode="relative" rAng="0" ptsTypes="ffffffffffff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C -0.00122 -0.00579 0.00069 -0.0088 0.00156 -0.01435 C 0.00312 -0.02523 0.00399 -0.03657 0.00503 -0.04768 C 0.00642 -0.08125 0.00851 -0.11389 0.00503 -0.14768 C 0.00521 -0.15926 0.00503 -0.1706 0.00573 -0.18218 C 0.00573 -0.18356 0.00694 -0.18426 0.00746 -0.18542 C 0.01128 -0.19514 0.01736 -0.20532 0.02587 -0.20764 C 0.03524 -0.21435 0.04601 -0.21643 0.0566 -0.21782 C 0.05903 -0.21852 0.06146 -0.21991 0.06406 -0.21991 C 0.07604 -0.22014 0.08785 -0.21968 0.09982 -0.21875 C 0.10607 -0.21829 0.11736 -0.2044 0.12413 -0.20208 C 0.12743 -0.19931 0.12934 -0.1963 0.1316 -0.19213 C 0.13351 -0.18495 0.1342 -0.18472 0.13489 -0.17546 C 0.13455 -0.13681 0.13385 -0.10046 0.1316 -0.06227 C 0.1316 -0.05718 0.13333 -0.01412 0.13333 0.00671 " pathEditMode="relative" ptsTypes="ffffffffffffffA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0CD4A2C6-7949-4B81-A114-A254706E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3. Trò chơi tư duy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xmlns="" id="{01D4FBCB-5242-42E3-A539-B5CBE117E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457200"/>
            <a:ext cx="76485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1" name="Text Box 35888">
            <a:extLst>
              <a:ext uri="{FF2B5EF4-FFF2-40B4-BE49-F238E27FC236}">
                <a16:creationId xmlns:a16="http://schemas.microsoft.com/office/drawing/2014/main" xmlns="" id="{B14C4849-C79D-4F10-B649-83F59D336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2908300"/>
            <a:ext cx="4198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5.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C sang cột A.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830B81-AB7A-4B4F-AFEA-B5E8F290BA8B}"/>
              </a:ext>
            </a:extLst>
          </p:cNvPr>
          <p:cNvSpPr/>
          <p:nvPr/>
        </p:nvSpPr>
        <p:spPr bwMode="auto">
          <a:xfrm>
            <a:off x="3143250" y="3886200"/>
            <a:ext cx="198438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4" name="Text Box 363">
            <a:extLst>
              <a:ext uri="{FF2B5EF4-FFF2-40B4-BE49-F238E27FC236}">
                <a16:creationId xmlns:a16="http://schemas.microsoft.com/office/drawing/2014/main" xmlns="" id="{926F80C9-F1D0-4D85-AA74-660988E01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02238"/>
            <a:ext cx="974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A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5" name="Text Box 2166">
            <a:extLst>
              <a:ext uri="{FF2B5EF4-FFF2-40B4-BE49-F238E27FC236}">
                <a16:creationId xmlns:a16="http://schemas.microsoft.com/office/drawing/2014/main" xmlns="" id="{2275C823-C7DB-40F3-90A7-DFC002F8D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5194300"/>
            <a:ext cx="974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B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6" name="Text Box 2167">
            <a:extLst>
              <a:ext uri="{FF2B5EF4-FFF2-40B4-BE49-F238E27FC236}">
                <a16:creationId xmlns:a16="http://schemas.microsoft.com/office/drawing/2014/main" xmlns="" id="{7D367E77-CC2A-4B89-9185-93770938B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5183188"/>
            <a:ext cx="9747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C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ED3F1DC-F334-42C9-8E61-9E4DF1CCE2B6}"/>
              </a:ext>
            </a:extLst>
          </p:cNvPr>
          <p:cNvSpPr/>
          <p:nvPr/>
        </p:nvSpPr>
        <p:spPr bwMode="auto">
          <a:xfrm>
            <a:off x="1820863" y="3886200"/>
            <a:ext cx="198437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742F99-31A8-439A-AD00-9D7E90707677}"/>
              </a:ext>
            </a:extLst>
          </p:cNvPr>
          <p:cNvSpPr/>
          <p:nvPr/>
        </p:nvSpPr>
        <p:spPr bwMode="auto">
          <a:xfrm>
            <a:off x="531813" y="3886200"/>
            <a:ext cx="196850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4497F2-3A27-4899-A3AF-C5754EB63D85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4675188"/>
            <a:ext cx="1127125" cy="315912"/>
            <a:chOff x="1600200" y="4941256"/>
            <a:chExt cx="1127337" cy="31654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3948BAE-AACA-482C-8B3D-5C29F54CBD32}"/>
                </a:ext>
              </a:extLst>
            </p:cNvPr>
            <p:cNvSpPr/>
            <p:nvPr/>
          </p:nvSpPr>
          <p:spPr bwMode="auto">
            <a:xfrm>
              <a:off x="1600200" y="4969888"/>
              <a:ext cx="792311" cy="2290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73" name="Text Box 363">
              <a:extLst>
                <a:ext uri="{FF2B5EF4-FFF2-40B4-BE49-F238E27FC236}">
                  <a16:creationId xmlns:a16="http://schemas.microsoft.com/office/drawing/2014/main" xmlns="" id="{65F96796-698F-472C-8FA7-5F0BBB48F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437" y="4941256"/>
              <a:ext cx="975100" cy="31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1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14D4D1-917F-4BCD-99FA-3F0C0E53B0BC}"/>
              </a:ext>
            </a:extLst>
          </p:cNvPr>
          <p:cNvGrpSpPr>
            <a:grpSpLocks/>
          </p:cNvGrpSpPr>
          <p:nvPr/>
        </p:nvGrpSpPr>
        <p:grpSpPr bwMode="auto">
          <a:xfrm>
            <a:off x="2705100" y="4899025"/>
            <a:ext cx="1257300" cy="328613"/>
            <a:chOff x="420688" y="4653750"/>
            <a:chExt cx="1257512" cy="32845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31236EE2-DF97-4188-8FAE-D6CAD427DC73}"/>
                </a:ext>
              </a:extLst>
            </p:cNvPr>
            <p:cNvSpPr/>
            <p:nvPr/>
          </p:nvSpPr>
          <p:spPr bwMode="auto">
            <a:xfrm>
              <a:off x="420688" y="4693419"/>
              <a:ext cx="1055866" cy="2269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71" name="Text Box 363">
              <a:extLst>
                <a:ext uri="{FF2B5EF4-FFF2-40B4-BE49-F238E27FC236}">
                  <a16:creationId xmlns:a16="http://schemas.microsoft.com/office/drawing/2014/main" xmlns="" id="{45D79F52-1139-4E85-938A-8F70E2858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100" y="4653750"/>
              <a:ext cx="975100" cy="32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2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661" name="Group 3">
            <a:extLst>
              <a:ext uri="{FF2B5EF4-FFF2-40B4-BE49-F238E27FC236}">
                <a16:creationId xmlns:a16="http://schemas.microsoft.com/office/drawing/2014/main" xmlns="" id="{735AF74C-4BCE-4A63-A107-9406F8A959F4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4922838"/>
            <a:ext cx="1355725" cy="258762"/>
            <a:chOff x="311150" y="4901513"/>
            <a:chExt cx="1356057" cy="25945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D7B196C2-A219-4E40-87F8-382D38C83C4A}"/>
                </a:ext>
              </a:extLst>
            </p:cNvPr>
            <p:cNvSpPr/>
            <p:nvPr/>
          </p:nvSpPr>
          <p:spPr bwMode="auto">
            <a:xfrm>
              <a:off x="311150" y="4931755"/>
              <a:ext cx="1276663" cy="2292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69" name="Text Box 363">
              <a:extLst>
                <a:ext uri="{FF2B5EF4-FFF2-40B4-BE49-F238E27FC236}">
                  <a16:creationId xmlns:a16="http://schemas.microsoft.com/office/drawing/2014/main" xmlns="" id="{8FF1FC1B-8741-41E1-A000-6BB11553F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07" y="4901513"/>
              <a:ext cx="975100" cy="22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3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35888">
            <a:extLst>
              <a:ext uri="{FF2B5EF4-FFF2-40B4-BE49-F238E27FC236}">
                <a16:creationId xmlns:a16="http://schemas.microsoft.com/office/drawing/2014/main" xmlns="" id="{9B435596-F77E-4DA2-9C88-71F8AF4C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4432300"/>
            <a:ext cx="41989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6.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2 từ cột C sang cột B.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3" name="Text Box 35888">
            <a:extLst>
              <a:ext uri="{FF2B5EF4-FFF2-40B4-BE49-F238E27FC236}">
                <a16:creationId xmlns:a16="http://schemas.microsoft.com/office/drawing/2014/main" xmlns="" id="{7BA2EFDB-C9DC-45F9-8D45-54E5D49F0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2908300"/>
            <a:ext cx="41989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3.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B sang cột C.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4" name="Text Box 35888">
            <a:extLst>
              <a:ext uri="{FF2B5EF4-FFF2-40B4-BE49-F238E27FC236}">
                <a16:creationId xmlns:a16="http://schemas.microsoft.com/office/drawing/2014/main" xmlns="" id="{E973D760-FBE0-4A29-8ECF-FFFB71114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810000"/>
            <a:ext cx="36655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4.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3 từ cột A sang cột B.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5" name="Text Box 35888">
            <a:extLst>
              <a:ext uri="{FF2B5EF4-FFF2-40B4-BE49-F238E27FC236}">
                <a16:creationId xmlns:a16="http://schemas.microsoft.com/office/drawing/2014/main" xmlns="" id="{717C51CB-B650-4D6A-BA79-80B688B4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2908300"/>
            <a:ext cx="4198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1.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A sang cột B. 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6" name="Text Box 35888">
            <a:extLst>
              <a:ext uri="{FF2B5EF4-FFF2-40B4-BE49-F238E27FC236}">
                <a16:creationId xmlns:a16="http://schemas.microsoft.com/office/drawing/2014/main" xmlns="" id="{31C8DFF4-1751-442B-9AA4-9A39E84A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3213100"/>
            <a:ext cx="4198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2.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2 từ cột A sang cột C.</a:t>
            </a: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xmlns="" id="{71B0698A-E9C6-47BD-A977-C09D5122D371}"/>
              </a:ext>
            </a:extLst>
          </p:cNvPr>
          <p:cNvSpPr/>
          <p:nvPr/>
        </p:nvSpPr>
        <p:spPr>
          <a:xfrm>
            <a:off x="1001713" y="1295400"/>
            <a:ext cx="7140575" cy="1143000"/>
          </a:xfrm>
          <a:prstGeom prst="round2DiagRect">
            <a:avLst>
              <a:gd name="adj1" fmla="val 2051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</a:p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3 đĩa từ cột A (cột nguồn) sang cột B (cột đích), </a:t>
            </a:r>
          </a:p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cột C (cột trung chuyển).</a:t>
            </a:r>
            <a:endParaRPr lang="ru-RU" altLang="vi-VN" sz="2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C -0.00087 -0.01667 0.00069 -0.02755 0.00226 -0.04167 C 0.00278 -0.08055 -0.00017 -0.10625 0.00972 -0.13958 C 0.00937 -0.14514 0.00937 -0.15069 0.00868 -0.15625 C 0.00833 -0.15926 0.00729 -0.16227 0.00677 -0.16505 C 0.00365 -0.19722 0.01267 -0.2037 -0.00972 -0.20579 C -0.01892 -0.2081 -0.02656 -0.20856 -0.03629 -0.20926 C -0.03941 -0.20995 -0.04236 -0.21088 -0.04549 -0.21134 C -0.0526 -0.21227 -0.06667 -0.21366 -0.06667 -0.21343 C -0.0941 -0.2206 -0.07379 -0.2169 -0.13472 -0.21805 C -0.1434 -0.22176 -0.1526 -0.21875 -0.16146 -0.22153 C -0.18958 -0.22106 -0.21788 -0.22176 -0.24618 -0.22037 C -0.24931 -0.22014 -0.25174 -0.21042 -0.25174 -0.21018 C -0.25278 -0.20555 -0.25417 -0.19491 -0.25903 -0.19259 C -0.26458 -0.19028 -0.2724 -0.18912 -0.2783 -0.18727 C -0.28889 -0.17824 -0.28802 -0.16042 -0.29306 -0.1463 C -0.2941 -0.13912 -0.29549 -0.13218 -0.29757 -0.12546 C -0.2967 -0.11435 -0.29514 -0.10301 -0.29201 -0.09236 C -0.28819 -0.04792 -0.28924 -0.00208 -0.28924 0.0412 " pathEditMode="relative" rAng="0" ptsTypes="ffffffffffffffffff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00833 C 0.00782 -0.04097 0.00382 -0.10277 0.0158 -0.14236 C 0.01719 -0.1625 0.01754 -0.16388 0.01754 -0.19351 C 0.01754 -0.20231 0.01719 -0.21111 0.0165 -0.21944 C 0.01615 -0.22338 0.01129 -0.22592 0.0092 -0.228 C 0.00052 -0.23657 -0.01024 -0.23773 -0.02083 -0.24166 C -0.05121 -0.24166 -0.08177 -0.24166 -0.11215 -0.24097 C -0.1158 -0.24074 -0.12135 -0.23449 -0.12135 -0.23425 C -0.12361 -0.23032 -0.12534 -0.23055 -0.12882 -0.228 C -0.13073 -0.2243 -0.13472 -0.21921 -0.13593 -0.21504 C -0.13715 -0.21134 -0.13889 -0.20439 -0.13889 -0.20416 C -0.13958 -0.19861 -0.14097 -0.19675 -0.14253 -0.19166 C -0.14323 -0.16736 -0.14132 -0.13032 -0.14791 -0.1037 C -0.14757 -0.08865 -0.14757 -0.07384 -0.14705 -0.05879 C -0.1467 -0.04884 -0.13958 -0.03935 -0.13958 -0.02986 " pathEditMode="relative" rAng="0" ptsTypes="ffffffffffffffA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4DB57519-7975-424D-96F5-C1CCA215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3. Trò chơi tư duy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xmlns="" id="{FA1DCDBB-EECB-4392-85BF-55AD72A55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533400"/>
            <a:ext cx="76485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1" name="Text Box 35888">
            <a:extLst>
              <a:ext uri="{FF2B5EF4-FFF2-40B4-BE49-F238E27FC236}">
                <a16:creationId xmlns:a16="http://schemas.microsoft.com/office/drawing/2014/main" xmlns="" id="{F9BB5EB6-B630-4400-8A43-8F1E8E92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2908300"/>
            <a:ext cx="4198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 b="1">
              <a:solidFill>
                <a:srgbClr val="000000"/>
              </a:solidFill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7.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A sang cột B.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F394284-8BC0-4FA1-AB08-1E7CA126854A}"/>
              </a:ext>
            </a:extLst>
          </p:cNvPr>
          <p:cNvSpPr/>
          <p:nvPr/>
        </p:nvSpPr>
        <p:spPr bwMode="auto">
          <a:xfrm>
            <a:off x="3146425" y="3886200"/>
            <a:ext cx="198438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8" name="Text Box 363">
            <a:extLst>
              <a:ext uri="{FF2B5EF4-FFF2-40B4-BE49-F238E27FC236}">
                <a16:creationId xmlns:a16="http://schemas.microsoft.com/office/drawing/2014/main" xmlns="" id="{DF8CB373-4EC4-4507-9FEA-F1D04B90F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02238"/>
            <a:ext cx="974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A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9" name="Text Box 2166">
            <a:extLst>
              <a:ext uri="{FF2B5EF4-FFF2-40B4-BE49-F238E27FC236}">
                <a16:creationId xmlns:a16="http://schemas.microsoft.com/office/drawing/2014/main" xmlns="" id="{3BE6101B-1B69-4FED-B991-7CAEBCD0C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5194300"/>
            <a:ext cx="974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B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0" name="Text Box 2167">
            <a:extLst>
              <a:ext uri="{FF2B5EF4-FFF2-40B4-BE49-F238E27FC236}">
                <a16:creationId xmlns:a16="http://schemas.microsoft.com/office/drawing/2014/main" xmlns="" id="{121FD0BF-091C-44D4-A3CE-1FE30C41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5181600"/>
            <a:ext cx="974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C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6177594-8DDA-4CF3-B705-6DB46CEC0EF2}"/>
              </a:ext>
            </a:extLst>
          </p:cNvPr>
          <p:cNvSpPr/>
          <p:nvPr/>
        </p:nvSpPr>
        <p:spPr bwMode="auto">
          <a:xfrm>
            <a:off x="1820863" y="3886200"/>
            <a:ext cx="198437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6F7A18-9B4F-4DE3-A1A9-BC3034C7D76F}"/>
              </a:ext>
            </a:extLst>
          </p:cNvPr>
          <p:cNvSpPr/>
          <p:nvPr/>
        </p:nvSpPr>
        <p:spPr bwMode="auto">
          <a:xfrm>
            <a:off x="536575" y="3886200"/>
            <a:ext cx="196850" cy="1285875"/>
          </a:xfrm>
          <a:prstGeom prst="rect">
            <a:avLst/>
          </a:prstGeom>
          <a:gradFill flip="none" rotWithShape="1">
            <a:gsLst>
              <a:gs pos="23000">
                <a:schemeClr val="accent4">
                  <a:lumMod val="50000"/>
                  <a:shade val="30000"/>
                  <a:satMod val="115000"/>
                </a:schemeClr>
              </a:gs>
              <a:gs pos="51000">
                <a:srgbClr val="8A6600"/>
              </a:gs>
              <a:gs pos="84000">
                <a:schemeClr val="accent4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4620F02-10F3-4869-A9A1-DFE1D59D6D47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4899025"/>
            <a:ext cx="1127125" cy="317500"/>
            <a:chOff x="1600200" y="4941256"/>
            <a:chExt cx="1127337" cy="31654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6C8B2B94-F24B-4654-9824-A0802937F282}"/>
                </a:ext>
              </a:extLst>
            </p:cNvPr>
            <p:cNvSpPr/>
            <p:nvPr/>
          </p:nvSpPr>
          <p:spPr bwMode="auto">
            <a:xfrm>
              <a:off x="1600200" y="4969745"/>
              <a:ext cx="792311" cy="2294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699" name="Text Box 363">
              <a:extLst>
                <a:ext uri="{FF2B5EF4-FFF2-40B4-BE49-F238E27FC236}">
                  <a16:creationId xmlns:a16="http://schemas.microsoft.com/office/drawing/2014/main" xmlns="" id="{E278806A-42BA-4472-93EF-68AD0A9DA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437" y="4941256"/>
              <a:ext cx="975100" cy="31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1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684" name="Group 1">
            <a:extLst>
              <a:ext uri="{FF2B5EF4-FFF2-40B4-BE49-F238E27FC236}">
                <a16:creationId xmlns:a16="http://schemas.microsoft.com/office/drawing/2014/main" xmlns="" id="{F6BB232E-44CA-439C-B142-F8BF682D4D93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4673600"/>
            <a:ext cx="1257300" cy="328613"/>
            <a:chOff x="420688" y="4653750"/>
            <a:chExt cx="1257512" cy="32845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59512D64-6886-48C2-AD08-291E9C885862}"/>
                </a:ext>
              </a:extLst>
            </p:cNvPr>
            <p:cNvSpPr/>
            <p:nvPr/>
          </p:nvSpPr>
          <p:spPr bwMode="auto">
            <a:xfrm>
              <a:off x="420688" y="4693419"/>
              <a:ext cx="1055865" cy="2269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697" name="Text Box 363">
              <a:extLst>
                <a:ext uri="{FF2B5EF4-FFF2-40B4-BE49-F238E27FC236}">
                  <a16:creationId xmlns:a16="http://schemas.microsoft.com/office/drawing/2014/main" xmlns="" id="{6C7F14C8-3B22-486E-83B2-AB6060A29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100" y="4653750"/>
              <a:ext cx="975100" cy="32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2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685" name="Group 3">
            <a:extLst>
              <a:ext uri="{FF2B5EF4-FFF2-40B4-BE49-F238E27FC236}">
                <a16:creationId xmlns:a16="http://schemas.microsoft.com/office/drawing/2014/main" xmlns="" id="{E3C7A7D3-E582-424F-9109-0AE814BC21FC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4922838"/>
            <a:ext cx="1355725" cy="258762"/>
            <a:chOff x="311150" y="4901513"/>
            <a:chExt cx="1356057" cy="25945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0294AF7-8D2D-4822-83D0-E2CCB47D8C22}"/>
                </a:ext>
              </a:extLst>
            </p:cNvPr>
            <p:cNvSpPr/>
            <p:nvPr/>
          </p:nvSpPr>
          <p:spPr bwMode="auto">
            <a:xfrm>
              <a:off x="311150" y="4931755"/>
              <a:ext cx="1276663" cy="2292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695" name="Text Box 363">
              <a:extLst>
                <a:ext uri="{FF2B5EF4-FFF2-40B4-BE49-F238E27FC236}">
                  <a16:creationId xmlns:a16="http://schemas.microsoft.com/office/drawing/2014/main" xmlns="" id="{BA4D123D-6F47-4DE8-904E-B514CE9AF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07" y="4901513"/>
              <a:ext cx="975100" cy="22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000" b="1">
                  <a:latin typeface="UTM Times" panose="02040603050506020204" pitchFamily="18" charset="0"/>
                  <a:cs typeface="Calibri" panose="020F0502020204030204" pitchFamily="34" charset="0"/>
                </a:rPr>
                <a:t>Đĩa 3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86" name="Text Box 35888">
            <a:extLst>
              <a:ext uri="{FF2B5EF4-FFF2-40B4-BE49-F238E27FC236}">
                <a16:creationId xmlns:a16="http://schemas.microsoft.com/office/drawing/2014/main" xmlns="" id="{D00E0B1E-E83D-4FC8-A13C-73B776BF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2908300"/>
            <a:ext cx="41989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3.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B sang cột C.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7" name="Text Box 35888">
            <a:extLst>
              <a:ext uri="{FF2B5EF4-FFF2-40B4-BE49-F238E27FC236}">
                <a16:creationId xmlns:a16="http://schemas.microsoft.com/office/drawing/2014/main" xmlns="" id="{5BC73438-8C5D-4140-8529-03644422D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810000"/>
            <a:ext cx="4198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4.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3 từ cột A sang cột B.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8" name="Text Box 35888">
            <a:extLst>
              <a:ext uri="{FF2B5EF4-FFF2-40B4-BE49-F238E27FC236}">
                <a16:creationId xmlns:a16="http://schemas.microsoft.com/office/drawing/2014/main" xmlns="" id="{965BC1C4-F9BB-49FA-859B-D614B2A3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4432300"/>
            <a:ext cx="41989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6.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2 từ cột C sang cột B.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9" name="Text Box 35888">
            <a:extLst>
              <a:ext uri="{FF2B5EF4-FFF2-40B4-BE49-F238E27FC236}">
                <a16:creationId xmlns:a16="http://schemas.microsoft.com/office/drawing/2014/main" xmlns="" id="{2F6E6A45-31A2-4AA2-8BB8-DC9A549B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810000"/>
            <a:ext cx="4198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4.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3 từ cột A sang cột B.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0" name="Text Box 35888">
            <a:extLst>
              <a:ext uri="{FF2B5EF4-FFF2-40B4-BE49-F238E27FC236}">
                <a16:creationId xmlns:a16="http://schemas.microsoft.com/office/drawing/2014/main" xmlns="" id="{D2422C45-1FA3-4BA1-9BEB-6E4DAFA2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2908300"/>
            <a:ext cx="4198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1.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A sang cột B. 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1" name="Text Box 35888">
            <a:extLst>
              <a:ext uri="{FF2B5EF4-FFF2-40B4-BE49-F238E27FC236}">
                <a16:creationId xmlns:a16="http://schemas.microsoft.com/office/drawing/2014/main" xmlns="" id="{5748A827-9151-4229-B0FE-1CC5BAD5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3213100"/>
            <a:ext cx="4198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2.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2 từ cột A sang cột C.</a:t>
            </a: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2" name="Text Box 35888">
            <a:extLst>
              <a:ext uri="{FF2B5EF4-FFF2-40B4-BE49-F238E27FC236}">
                <a16:creationId xmlns:a16="http://schemas.microsoft.com/office/drawing/2014/main" xmlns="" id="{E196B6BA-628E-4DDB-A058-16DE1E7E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43375"/>
            <a:ext cx="41989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400"/>
              </a:spcAft>
            </a:pP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b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Bước 5.</a:t>
            </a: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vi-VN" sz="1400" u="sng">
                <a:solidFill>
                  <a:srgbClr val="002060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Chuyển đĩa 1 từ cột C sang cột A.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sz="1400">
                <a:latin typeface="UTM Times" panose="02040603050506020204" pitchFamily="18" charset="0"/>
                <a:cs typeface="Calibri" panose="020F0502020204030204" pitchFamily="34" charset="0"/>
              </a:rPr>
              <a:t>  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xmlns="" id="{29E84336-0186-4DE4-AF85-48CA8BE86305}"/>
              </a:ext>
            </a:extLst>
          </p:cNvPr>
          <p:cNvSpPr/>
          <p:nvPr/>
        </p:nvSpPr>
        <p:spPr>
          <a:xfrm>
            <a:off x="1001713" y="1295400"/>
            <a:ext cx="7140575" cy="1143000"/>
          </a:xfrm>
          <a:prstGeom prst="round2DiagRect">
            <a:avLst>
              <a:gd name="adj1" fmla="val 2051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</a:p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3 đĩa từ cột A (cột nguồn) sang cột B (cột đích), </a:t>
            </a:r>
          </a:p>
          <a:p>
            <a:pPr algn="just" eaLnBrk="1" hangingPunct="1">
              <a:spcAft>
                <a:spcPts val="400"/>
              </a:spcAft>
            </a:pPr>
            <a:r>
              <a:rPr lang="en-US" altLang="vi-V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cột C (cột trung chuyển).</a:t>
            </a:r>
            <a:endParaRPr lang="ru-RU" altLang="vi-VN" sz="2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0231 C 0.00122 -0.03356 -0.00469 -0.06944 -0.00087 -0.10231 C -0.00052 -0.13403 -0.0125 -0.21204 0.0184 -0.23889 C 0.02309 -0.24306 0.03819 -0.24213 0.0408 -0.24236 C 0.06615 -0.2537 0.0941 -0.24375 0.12083 -0.24352 C 0.12882 -0.2412 0.13733 -0.23704 0.1441 -0.23125 C 0.14358 -0.22361 0.14271 -0.21736 0.1408 -0.21019 C 0.13976 -0.20046 0.13854 -0.19097 0.1375 -0.18125 C 0.13785 -0.14352 0.13785 -0.10556 0.13837 -0.06782 C 0.13837 -0.06667 0.13924 -0.06458 0.13924 -0.06435 " pathEditMode="relative" rAng="0" ptsTypes="fffffffff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09FBEEEB-68BC-42CD-98A9-0738B2AE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>
                <a:latin typeface="UTM Times" panose="02040603050506020204" pitchFamily="18" charset="0"/>
              </a:rPr>
              <a:t>Ghi nhớ</a:t>
            </a:r>
            <a:endParaRPr lang="ru-RU" altLang="vi-VN">
              <a:latin typeface="UTM Times" panose="02040603050506020204" pitchFamily="18" charset="0"/>
            </a:endParaRPr>
          </a:p>
        </p:txBody>
      </p:sp>
      <p:grpSp>
        <p:nvGrpSpPr>
          <p:cNvPr id="29699" name="Group 3">
            <a:extLst>
              <a:ext uri="{FF2B5EF4-FFF2-40B4-BE49-F238E27FC236}">
                <a16:creationId xmlns:a16="http://schemas.microsoft.com/office/drawing/2014/main" xmlns="" id="{8FA3823B-A7F3-4BA1-982E-83EA6EDB74AF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1635125"/>
            <a:ext cx="8491537" cy="2784475"/>
            <a:chOff x="0" y="0"/>
            <a:chExt cx="5584825" cy="1258570"/>
          </a:xfrm>
        </p:grpSpPr>
        <p:pic>
          <p:nvPicPr>
            <p:cNvPr id="29700" name="Picture 4">
              <a:extLst>
                <a:ext uri="{FF2B5EF4-FFF2-40B4-BE49-F238E27FC236}">
                  <a16:creationId xmlns:a16="http://schemas.microsoft.com/office/drawing/2014/main" xmlns="" id="{32E44380-BE1B-4DDB-9ECF-650A3FAF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46" r="43939"/>
            <a:stretch>
              <a:fillRect/>
            </a:stretch>
          </p:blipFill>
          <p:spPr bwMode="auto">
            <a:xfrm flipH="1">
              <a:off x="647700" y="0"/>
              <a:ext cx="4305300" cy="1258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5">
              <a:extLst>
                <a:ext uri="{FF2B5EF4-FFF2-40B4-BE49-F238E27FC236}">
                  <a16:creationId xmlns:a16="http://schemas.microsoft.com/office/drawing/2014/main" xmlns="" id="{8D496EA7-B61C-429A-BC95-157B19BC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82"/>
            <a:stretch>
              <a:fillRect/>
            </a:stretch>
          </p:blipFill>
          <p:spPr bwMode="auto">
            <a:xfrm flipH="1">
              <a:off x="0" y="9525"/>
              <a:ext cx="756285" cy="124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6">
              <a:extLst>
                <a:ext uri="{FF2B5EF4-FFF2-40B4-BE49-F238E27FC236}">
                  <a16:creationId xmlns:a16="http://schemas.microsoft.com/office/drawing/2014/main" xmlns="" id="{7398443C-4E61-460D-A395-2B421A20C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4"/>
            <a:stretch>
              <a:fillRect/>
            </a:stretch>
          </p:blipFill>
          <p:spPr bwMode="auto">
            <a:xfrm flipH="1">
              <a:off x="4867275" y="0"/>
              <a:ext cx="717550" cy="124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35878">
              <a:extLst>
                <a:ext uri="{FF2B5EF4-FFF2-40B4-BE49-F238E27FC236}">
                  <a16:creationId xmlns:a16="http://schemas.microsoft.com/office/drawing/2014/main" xmlns="" id="{91714623-5815-4F5C-BB9B-60A601400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69" y="247650"/>
              <a:ext cx="5405393" cy="8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8573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Chương trình</a:t>
              </a:r>
              <a:r>
                <a:rPr lang="en-US" altLang="vi-VN" i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máy tính là một dãy các lệnh mà máy tính có thể hiểu và thực hiện được.</a:t>
              </a:r>
              <a:endParaRPr lang="ru-RU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Ngôn ngữ lập trình là ngôn ngữ dùng để viết các chương trình máy tính.</a:t>
              </a:r>
              <a:endParaRPr lang="ru-RU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60BC30FA-0A13-4743-BC47-7DEFFFDE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vi-VN" sz="2800" i="1"/>
              <a:t>Đánh dấu </a:t>
            </a:r>
            <a:r>
              <a:rPr lang="en-US" altLang="vi-VN" sz="2800" i="1">
                <a:sym typeface="Wingdings" panose="05000000000000000000" pitchFamily="2" charset="2"/>
              </a:rPr>
              <a:t></a:t>
            </a:r>
            <a:r>
              <a:rPr lang="en-US" altLang="vi-VN" sz="2800" i="1"/>
              <a:t>  vào hình thể hiện việc con người đang “ra lệnh” (thao tác, điều khiển) một thiết bị nào đó hoạt động.</a:t>
            </a:r>
            <a:endParaRPr lang="en-US" altLang="vi-VN" sz="2800"/>
          </a:p>
        </p:txBody>
      </p:sp>
      <p:grpSp>
        <p:nvGrpSpPr>
          <p:cNvPr id="4099" name="Group 2">
            <a:extLst>
              <a:ext uri="{FF2B5EF4-FFF2-40B4-BE49-F238E27FC236}">
                <a16:creationId xmlns:a16="http://schemas.microsoft.com/office/drawing/2014/main" xmlns="" id="{E65E89F4-D45C-409D-A175-69275ECF9B25}"/>
              </a:ext>
            </a:extLst>
          </p:cNvPr>
          <p:cNvGrpSpPr>
            <a:grpSpLocks/>
          </p:cNvGrpSpPr>
          <p:nvPr/>
        </p:nvGrpSpPr>
        <p:grpSpPr bwMode="auto">
          <a:xfrm>
            <a:off x="2468563" y="1325563"/>
            <a:ext cx="4206875" cy="4206875"/>
            <a:chOff x="1852612" y="1600199"/>
            <a:chExt cx="4776788" cy="43481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AB9F881-2B04-4D59-BDBB-A9F8B2DA3D4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76" t="-424" r="16711" b="417"/>
            <a:stretch/>
          </p:blipFill>
          <p:spPr bwMode="auto">
            <a:xfrm>
              <a:off x="1852612" y="1600199"/>
              <a:ext cx="4776788" cy="43481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F87AA21-AC6D-47DB-8396-74BBC39E192E}"/>
                </a:ext>
              </a:extLst>
            </p:cNvPr>
            <p:cNvSpPr/>
            <p:nvPr/>
          </p:nvSpPr>
          <p:spPr>
            <a:xfrm>
              <a:off x="1865229" y="5034427"/>
              <a:ext cx="935530" cy="85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/>
                <a:t>v</a:t>
              </a:r>
            </a:p>
          </p:txBody>
        </p:sp>
      </p:grpSp>
      <p:sp>
        <p:nvSpPr>
          <p:cNvPr id="4100" name="Rectangle 5">
            <a:extLst>
              <a:ext uri="{FF2B5EF4-FFF2-40B4-BE49-F238E27FC236}">
                <a16:creationId xmlns:a16="http://schemas.microsoft.com/office/drawing/2014/main" xmlns="" id="{61F62800-6553-456B-A7F1-21A8408D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948363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i="1"/>
              <a:t>1. Em bé chơi mô hình lắp ráp.</a:t>
            </a:r>
            <a:endParaRPr lang="en-US" altLang="vi-VN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389060-C112-4DF9-ACB5-970A50CD3F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r="20806"/>
          <a:stretch/>
        </p:blipFill>
        <p:spPr bwMode="auto">
          <a:xfrm>
            <a:off x="2438400" y="1325880"/>
            <a:ext cx="4206240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xmlns="" id="{449ECA4D-DE84-4AFB-9A07-8346D176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vi-VN" sz="2800" i="1"/>
              <a:t>Đánh dấu </a:t>
            </a:r>
            <a:r>
              <a:rPr lang="en-US" altLang="vi-VN" sz="2800" i="1">
                <a:sym typeface="Wingdings" panose="05000000000000000000" pitchFamily="2" charset="2"/>
              </a:rPr>
              <a:t></a:t>
            </a:r>
            <a:r>
              <a:rPr lang="en-US" altLang="vi-VN" sz="2800" i="1"/>
              <a:t>  vào hình thể hiện việc con người đang “ra lệnh” (thao tác, điều khiển) một thiết bị nào đó hoạt động.</a:t>
            </a:r>
            <a:endParaRPr lang="en-US" altLang="vi-VN" sz="2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0C6C081-43F2-4973-92A0-5FB7AE3982E0}"/>
              </a:ext>
            </a:extLst>
          </p:cNvPr>
          <p:cNvSpPr/>
          <p:nvPr/>
        </p:nvSpPr>
        <p:spPr>
          <a:xfrm>
            <a:off x="2528888" y="4724400"/>
            <a:ext cx="823912" cy="823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xmlns="" id="{477020AD-35B3-4252-925B-F76774415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5868988"/>
            <a:ext cx="512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i="1"/>
              <a:t>2. Bạn gái nhấn nút mở cửa thang máy.</a:t>
            </a:r>
            <a:endParaRPr lang="en-US" altLang="vi-VN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4EBDAA-F813-4DFA-8588-49876298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4800600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>
                <a:solidFill>
                  <a:srgbClr val="7030A0"/>
                </a:solidFill>
                <a:sym typeface="Wingdings" panose="05000000000000000000" pitchFamily="2" charset="2"/>
              </a:rPr>
              <a:t></a:t>
            </a:r>
            <a:endParaRPr lang="en-US" altLang="vi-VN" sz="5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DF747D-8F51-46AF-8A89-F1412224E84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28199" r="9119" b="1873"/>
          <a:stretch/>
        </p:blipFill>
        <p:spPr bwMode="auto">
          <a:xfrm>
            <a:off x="2468880" y="1325880"/>
            <a:ext cx="4206240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xmlns="" id="{349828E2-08F4-463A-B41D-6574C829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vi-VN" sz="2800" i="1"/>
              <a:t>Đánh dấu </a:t>
            </a:r>
            <a:r>
              <a:rPr lang="en-US" altLang="vi-VN" sz="2800" i="1">
                <a:sym typeface="Wingdings" panose="05000000000000000000" pitchFamily="2" charset="2"/>
              </a:rPr>
              <a:t></a:t>
            </a:r>
            <a:r>
              <a:rPr lang="en-US" altLang="vi-VN" sz="2800" i="1"/>
              <a:t>  vào hình thể hiện việc con người đang “ra lệnh” (thao tác, điều khiển) một thiết bị nào đó hoạt động.</a:t>
            </a:r>
            <a:endParaRPr lang="en-US" altLang="vi-VN" sz="2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D6C769A-F02E-4D77-9455-78A2DEB09DE0}"/>
              </a:ext>
            </a:extLst>
          </p:cNvPr>
          <p:cNvSpPr/>
          <p:nvPr/>
        </p:nvSpPr>
        <p:spPr>
          <a:xfrm>
            <a:off x="2590800" y="4722813"/>
            <a:ext cx="822325" cy="822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xmlns="" id="{417E5029-A5E4-4FA5-8B8E-3CAA9C350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5867400"/>
            <a:ext cx="4016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00" i="1"/>
              <a:t>3. Bạn gái lau dọn nhà cửa.</a:t>
            </a:r>
            <a:endParaRPr lang="en-US" altLang="vi-VN"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9E3C9C-04DF-482A-8ADF-CCACF45485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1245" r="8723" b="7398"/>
          <a:stretch/>
        </p:blipFill>
        <p:spPr bwMode="auto">
          <a:xfrm>
            <a:off x="2468880" y="1325880"/>
            <a:ext cx="4206240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xmlns="" id="{4167D790-637D-475A-B2BA-8DC992DC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vi-VN" sz="2800" i="1"/>
              <a:t>Đánh dấu </a:t>
            </a:r>
            <a:r>
              <a:rPr lang="en-US" altLang="vi-VN" sz="2800" i="1">
                <a:sym typeface="Wingdings" panose="05000000000000000000" pitchFamily="2" charset="2"/>
              </a:rPr>
              <a:t></a:t>
            </a:r>
            <a:r>
              <a:rPr lang="en-US" altLang="vi-VN" sz="2800" i="1"/>
              <a:t>  vào hình thể hiện việc con người đang “ra lệnh” (thao tác, điều khiển) một thiết bị nào đó hoạt động.</a:t>
            </a:r>
            <a:endParaRPr lang="en-US" altLang="vi-VN" sz="2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577DF54-FD5B-4323-80A4-A46A5EC97E6E}"/>
              </a:ext>
            </a:extLst>
          </p:cNvPr>
          <p:cNvSpPr/>
          <p:nvPr/>
        </p:nvSpPr>
        <p:spPr>
          <a:xfrm>
            <a:off x="2514600" y="4632325"/>
            <a:ext cx="822325" cy="822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xmlns="" id="{82978A77-AC28-40ED-8079-40DE4075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i="1"/>
              <a:t>4. Bạn trai điều khiển robot hoạt động.</a:t>
            </a:r>
            <a:endParaRPr lang="en-US" altLang="vi-VN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734657-CB98-461E-8A92-A90B25ABB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648200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>
                <a:solidFill>
                  <a:srgbClr val="7030A0"/>
                </a:solidFill>
                <a:sym typeface="Wingdings" panose="05000000000000000000" pitchFamily="2" charset="2"/>
              </a:rPr>
              <a:t></a:t>
            </a:r>
            <a:endParaRPr lang="en-US" altLang="vi-VN" sz="5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135A5BB3-C8F5-4926-A2F2-6330982F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vi-VN" sz="2800" i="1"/>
              <a:t>Đánh dấu </a:t>
            </a:r>
            <a:r>
              <a:rPr lang="en-US" altLang="vi-VN" sz="2800" i="1">
                <a:sym typeface="Wingdings" panose="05000000000000000000" pitchFamily="2" charset="2"/>
              </a:rPr>
              <a:t></a:t>
            </a:r>
            <a:r>
              <a:rPr lang="en-US" altLang="vi-VN" sz="2800" i="1"/>
              <a:t>  vào hình thể hiện việc con người đang “ra lệnh” (thao tác, điều khiển) một thiết bị nào đó hoạt động.</a:t>
            </a:r>
            <a:endParaRPr lang="en-US" altLang="vi-VN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47ED6A-00B8-43F2-ABDE-C713D40E3E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r="-1715" b="6656"/>
          <a:stretch/>
        </p:blipFill>
        <p:spPr>
          <a:xfrm>
            <a:off x="2341969" y="1307068"/>
            <a:ext cx="4206240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B6B9ADF-3CF0-4FEA-AB8E-3D7A5F63078A}"/>
              </a:ext>
            </a:extLst>
          </p:cNvPr>
          <p:cNvSpPr/>
          <p:nvPr/>
        </p:nvSpPr>
        <p:spPr>
          <a:xfrm>
            <a:off x="2438400" y="4664075"/>
            <a:ext cx="822325" cy="822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xmlns="" id="{8510943B-9988-48A2-ACAD-C179E867F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783263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i="1"/>
              <a:t>5. Thao tác mở cửa sổ Computer.</a:t>
            </a:r>
            <a:endParaRPr lang="en-US" altLang="vi-VN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7B6FC3-E7EA-429B-9827-30632BCA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714875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>
                <a:solidFill>
                  <a:srgbClr val="7030A0"/>
                </a:solidFill>
                <a:sym typeface="Wingdings" panose="05000000000000000000" pitchFamily="2" charset="2"/>
              </a:rPr>
              <a:t></a:t>
            </a:r>
            <a:endParaRPr lang="en-US" altLang="vi-VN" sz="5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6C6EB8DF-81D9-47C6-8032-CB4275AF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vi-VN" sz="2800" i="1"/>
              <a:t>Đánh dấu </a:t>
            </a:r>
            <a:r>
              <a:rPr lang="en-US" altLang="vi-VN" sz="2800" i="1">
                <a:sym typeface="Wingdings" panose="05000000000000000000" pitchFamily="2" charset="2"/>
              </a:rPr>
              <a:t></a:t>
            </a:r>
            <a:r>
              <a:rPr lang="en-US" altLang="vi-VN" sz="2800" i="1"/>
              <a:t>  vào hình thể hiện việc con người đang “ra lệnh” (thao tác, điều khiển) một thiết bị nào đó hoạt động.</a:t>
            </a:r>
            <a:endParaRPr lang="en-US" altLang="vi-VN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C9F369-8A6C-478E-B030-05982C39494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r="13499" b="827"/>
          <a:stretch/>
        </p:blipFill>
        <p:spPr>
          <a:xfrm>
            <a:off x="2362200" y="1295400"/>
            <a:ext cx="4206240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E1D33A9-BB51-4624-8318-118A2F0319AF}"/>
              </a:ext>
            </a:extLst>
          </p:cNvPr>
          <p:cNvSpPr/>
          <p:nvPr/>
        </p:nvSpPr>
        <p:spPr>
          <a:xfrm>
            <a:off x="2438400" y="4664075"/>
            <a:ext cx="822325" cy="822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xmlns="" id="{A67A693B-BF6C-401E-B47D-2C4481048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5791200"/>
            <a:ext cx="514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i="1"/>
              <a:t>6. Thao tác với máy điều hòa không khí.</a:t>
            </a:r>
            <a:endParaRPr lang="en-US" altLang="vi-VN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232062-046A-4ECB-95F0-6723374E7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14875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>
                <a:solidFill>
                  <a:srgbClr val="7030A0"/>
                </a:solidFill>
                <a:sym typeface="Wingdings" panose="05000000000000000000" pitchFamily="2" charset="2"/>
              </a:rPr>
              <a:t></a:t>
            </a:r>
            <a:endParaRPr lang="en-US" altLang="vi-VN" sz="5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BA74FE20-B6DE-43AA-9447-7E877AF5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vi-VN" sz="2800" i="1"/>
              <a:t>Đánh dấu </a:t>
            </a:r>
            <a:r>
              <a:rPr lang="en-US" altLang="vi-VN" sz="2800" i="1">
                <a:sym typeface="Wingdings" panose="05000000000000000000" pitchFamily="2" charset="2"/>
              </a:rPr>
              <a:t></a:t>
            </a:r>
            <a:r>
              <a:rPr lang="en-US" altLang="vi-VN" sz="2800" i="1"/>
              <a:t>  vào hình thể hiện việc con người đang “ra lệnh” (thao tác, điều khiển) một thiết bị nào đó hoạt động.</a:t>
            </a:r>
            <a:endParaRPr lang="en-US" altLang="vi-VN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8AEF14-06AF-4EEB-8AD9-90639F98830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r="3184"/>
          <a:stretch/>
        </p:blipFill>
        <p:spPr>
          <a:xfrm rot="5400000">
            <a:off x="2468880" y="1325880"/>
            <a:ext cx="4206240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E7B1331-0154-44A4-BDE1-F08582EC55CA}"/>
              </a:ext>
            </a:extLst>
          </p:cNvPr>
          <p:cNvSpPr/>
          <p:nvPr/>
        </p:nvSpPr>
        <p:spPr>
          <a:xfrm>
            <a:off x="2590800" y="4724400"/>
            <a:ext cx="822325" cy="822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xmlns="" id="{D845A634-9B9B-4881-9741-625153EBB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867400"/>
            <a:ext cx="441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i="1"/>
              <a:t>7. Tính toán với máy tính cầm tay.</a:t>
            </a:r>
            <a:endParaRPr lang="en-US" altLang="vi-VN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BC16BB-4B2E-41AA-8257-588D32DF4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791075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>
                <a:solidFill>
                  <a:srgbClr val="7030A0"/>
                </a:solidFill>
                <a:sym typeface="Wingdings" panose="05000000000000000000" pitchFamily="2" charset="2"/>
              </a:rPr>
              <a:t></a:t>
            </a:r>
            <a:endParaRPr lang="en-US" altLang="vi-VN" sz="5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u" id="{C37FC7B5-C768-49BA-A365-33A0FC547497}" vid="{0FEF6E7C-2A1F-4187-88B4-AB05AAAAD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179</TotalTime>
  <Words>1320</Words>
  <Application>Microsoft Office PowerPoint</Application>
  <PresentationFormat>On-screen Show (4:3)</PresentationFormat>
  <Paragraphs>257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Theme8</vt:lpstr>
      <vt:lpstr>CHỦ ĐỀ 1 MÁY TÍNH VÀ CHƯƠNG TRÌNH MÁY TÍNH</vt:lpstr>
      <vt:lpstr>Khởi Động</vt:lpstr>
      <vt:lpstr>Đánh dấu   vào hình thể hiện việc con người đang “ra lệnh” (thao tác, điều khiển) một thiết bị nào đó hoạt động.</vt:lpstr>
      <vt:lpstr>Đánh dấu   vào hình thể hiện việc con người đang “ra lệnh” (thao tác, điều khiển) một thiết bị nào đó hoạt động.</vt:lpstr>
      <vt:lpstr>Đánh dấu   vào hình thể hiện việc con người đang “ra lệnh” (thao tác, điều khiển) một thiết bị nào đó hoạt động.</vt:lpstr>
      <vt:lpstr>Đánh dấu   vào hình thể hiện việc con người đang “ra lệnh” (thao tác, điều khiển) một thiết bị nào đó hoạt động.</vt:lpstr>
      <vt:lpstr>Đánh dấu   vào hình thể hiện việc con người đang “ra lệnh” (thao tác, điều khiển) một thiết bị nào đó hoạt động.</vt:lpstr>
      <vt:lpstr>Đánh dấu   vào hình thể hiện việc con người đang “ra lệnh” (thao tác, điều khiển) một thiết bị nào đó hoạt động.</vt:lpstr>
      <vt:lpstr>Đánh dấu   vào hình thể hiện việc con người đang “ra lệnh” (thao tác, điều khiển) một thiết bị nào đó hoạt động.</vt:lpstr>
      <vt:lpstr>Đánh dấu   vào hình thể hiện việc con người đang “ra lệnh” (thao tác, điều khiển) một thiết bị nào đó hoạt động.</vt:lpstr>
      <vt:lpstr>PowerPoint Presentation</vt:lpstr>
      <vt:lpstr>Khám phá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Trải nghiệm </vt:lpstr>
      <vt:lpstr>1. Giải cứu thỏ con</vt:lpstr>
      <vt:lpstr>2. Hội trại xuân</vt:lpstr>
      <vt:lpstr>3. Trò chơi tư duy</vt:lpstr>
      <vt:lpstr>3. Trò chơi tư duy</vt:lpstr>
      <vt:lpstr>3. Trò chơi tư duy</vt:lpstr>
      <vt:lpstr>3. Trò chơi tư duy</vt:lpstr>
      <vt:lpstr>Ghi nhớ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44</cp:revision>
  <dcterms:created xsi:type="dcterms:W3CDTF">2017-07-15T03:40:50Z</dcterms:created>
  <dcterms:modified xsi:type="dcterms:W3CDTF">2018-08-20T04:37:47Z</dcterms:modified>
</cp:coreProperties>
</file>