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8" r:id="rId22"/>
    <p:sldId id="279" r:id="rId23"/>
  </p:sldIdLst>
  <p:sldSz cx="18288000" cy="10287000"/>
  <p:notesSz cx="6858000" cy="9144000"/>
  <p:embeddedFontLst>
    <p:embeddedFont>
      <p:font typeface="Calibri"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1" d="100"/>
          <a:sy n="41" d="100"/>
        </p:scale>
        <p:origin x="-1056"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4F7E6B-A578-40EA-955A-4C31DDD95E29}" type="datetimeFigureOut">
              <a:rPr lang="vi-VN" smtClean="0"/>
              <a:t>24/09/2021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87563-8F86-4006-A22A-514DE0A670DC}" type="slidenum">
              <a:rPr lang="vi-VN" smtClean="0"/>
              <a:t>‹#›</a:t>
            </a:fld>
            <a:endParaRPr lang="vi-VN"/>
          </a:p>
        </p:txBody>
      </p:sp>
    </p:spTree>
    <p:extLst>
      <p:ext uri="{BB962C8B-B14F-4D97-AF65-F5344CB8AC3E}">
        <p14:creationId xmlns:p14="http://schemas.microsoft.com/office/powerpoint/2010/main" val="194814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8E87563-8F86-4006-A22A-514DE0A670DC}" type="slidenum">
              <a:rPr lang="vi-VN" smtClean="0"/>
              <a:t>16</a:t>
            </a:fld>
            <a:endParaRPr lang="vi-VN"/>
          </a:p>
        </p:txBody>
      </p:sp>
    </p:spTree>
    <p:extLst>
      <p:ext uri="{BB962C8B-B14F-4D97-AF65-F5344CB8AC3E}">
        <p14:creationId xmlns:p14="http://schemas.microsoft.com/office/powerpoint/2010/main" val="378442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9.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3.jpeg"/><Relationship Id="rId7" Type="http://schemas.openxmlformats.org/officeDocument/2006/relationships/image" Target="../media/image11.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svg"/><Relationship Id="rId7" Type="http://schemas.openxmlformats.org/officeDocument/2006/relationships/image" Target="../media/image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8.svg"/><Relationship Id="rId5" Type="http://schemas.openxmlformats.org/officeDocument/2006/relationships/image" Target="../media/image5.svg"/><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2.svg"/><Relationship Id="rId7" Type="http://schemas.openxmlformats.org/officeDocument/2006/relationships/image" Target="../media/image7.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svg"/><Relationship Id="rId7" Type="http://schemas.openxmlformats.org/officeDocument/2006/relationships/image" Target="../media/image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2.svg"/><Relationship Id="rId5" Type="http://schemas.openxmlformats.org/officeDocument/2006/relationships/image" Target="../media/image5.svg"/><Relationship Id="rId10"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sv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3.svg"/><Relationship Id="rId5" Type="http://schemas.openxmlformats.org/officeDocument/2006/relationships/image" Target="../media/image7.sv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9.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svg"/><Relationship Id="rId7" Type="http://schemas.openxmlformats.org/officeDocument/2006/relationships/image" Target="../media/image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13.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955" r="21147"/>
          <a:stretch>
            <a:fillRect/>
          </a:stretch>
        </p:blipFill>
        <p:spPr>
          <a:xfrm>
            <a:off x="0" y="0"/>
            <a:ext cx="8316662"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0" y="2498499"/>
            <a:ext cx="8777275" cy="4229051"/>
          </a:xfrm>
          <a:prstGeom prst="rect">
            <a:avLst/>
          </a:prstGeom>
        </p:spPr>
      </p:pic>
      <p:sp>
        <p:nvSpPr>
          <p:cNvPr id="4" name="TextBox 4"/>
          <p:cNvSpPr txBox="1"/>
          <p:nvPr/>
        </p:nvSpPr>
        <p:spPr>
          <a:xfrm>
            <a:off x="9800468" y="3313565"/>
            <a:ext cx="7200192" cy="2598917"/>
          </a:xfrm>
          <a:prstGeom prst="rect">
            <a:avLst/>
          </a:prstGeom>
        </p:spPr>
        <p:txBody>
          <a:bodyPr lIns="0" tIns="0" rIns="0" bIns="0" rtlCol="0" anchor="t">
            <a:spAutoFit/>
          </a:bodyPr>
          <a:lstStyle/>
          <a:p>
            <a:pPr algn="ctr">
              <a:lnSpc>
                <a:spcPct val="150000"/>
              </a:lnSpc>
            </a:pPr>
            <a:r>
              <a:rPr lang="en-US" sz="6000" b="1">
                <a:solidFill>
                  <a:srgbClr val="000000"/>
                </a:solidFill>
                <a:latin typeface="Arial" pitchFamily="34" charset="0"/>
                <a:cs typeface="Arial" pitchFamily="34" charset="0"/>
              </a:rPr>
              <a:t>CHÀO MỪNG THẦY CÔ VÀ CÁC EM</a:t>
            </a:r>
          </a:p>
        </p:txBody>
      </p:sp>
      <p:grpSp>
        <p:nvGrpSpPr>
          <p:cNvPr id="5" name="Group 5"/>
          <p:cNvGrpSpPr/>
          <p:nvPr/>
        </p:nvGrpSpPr>
        <p:grpSpPr>
          <a:xfrm rot="8967874">
            <a:off x="15666483" y="1418878"/>
            <a:ext cx="1621262" cy="312652"/>
            <a:chOff x="0" y="0"/>
            <a:chExt cx="2994890" cy="577549"/>
          </a:xfrm>
        </p:grpSpPr>
        <p:sp>
          <p:nvSpPr>
            <p:cNvPr id="6" name="Freeform 6"/>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7" name="Group 7"/>
          <p:cNvGrpSpPr/>
          <p:nvPr/>
        </p:nvGrpSpPr>
        <p:grpSpPr>
          <a:xfrm rot="-969351">
            <a:off x="9041026" y="7545456"/>
            <a:ext cx="1621262" cy="312652"/>
            <a:chOff x="0" y="0"/>
            <a:chExt cx="2994890" cy="577549"/>
          </a:xfrm>
        </p:grpSpPr>
        <p:sp>
          <p:nvSpPr>
            <p:cNvPr id="8" name="Freeform 8"/>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104353">
            <a:off x="16153750" y="7249070"/>
            <a:ext cx="1693821" cy="90542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94556">
            <a:off x="8129859" y="1632615"/>
            <a:ext cx="1908601" cy="579521"/>
          </a:xfrm>
          <a:prstGeom prst="rect">
            <a:avLst/>
          </a:prstGeom>
        </p:spPr>
      </p:pic>
      <p:grpSp>
        <p:nvGrpSpPr>
          <p:cNvPr id="11" name="Group 11"/>
          <p:cNvGrpSpPr/>
          <p:nvPr/>
        </p:nvGrpSpPr>
        <p:grpSpPr>
          <a:xfrm>
            <a:off x="9851657" y="8315467"/>
            <a:ext cx="6141054" cy="942833"/>
            <a:chOff x="0" y="0"/>
            <a:chExt cx="7745475" cy="1189159"/>
          </a:xfrm>
        </p:grpSpPr>
        <p:sp>
          <p:nvSpPr>
            <p:cNvPr id="12" name="Freeform 12"/>
            <p:cNvSpPr/>
            <p:nvPr/>
          </p:nvSpPr>
          <p:spPr>
            <a:xfrm>
              <a:off x="0" y="-4073"/>
              <a:ext cx="7751866" cy="1195762"/>
            </a:xfrm>
            <a:custGeom>
              <a:avLst/>
              <a:gdLst/>
              <a:ahLst/>
              <a:cxnLst/>
              <a:rect l="l" t="t" r="r" b="b"/>
              <a:pathLst>
                <a:path w="7751866" h="1195762">
                  <a:moveTo>
                    <a:pt x="7124088" y="1141284"/>
                  </a:moveTo>
                  <a:cubicBezTo>
                    <a:pt x="7124088" y="1141284"/>
                    <a:pt x="6393214" y="1195762"/>
                    <a:pt x="5379946" y="1193141"/>
                  </a:cubicBezTo>
                  <a:cubicBezTo>
                    <a:pt x="3002068"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2004334" y="15681"/>
                    <a:pt x="4503143" y="7673"/>
                  </a:cubicBezTo>
                  <a:cubicBezTo>
                    <a:pt x="6174286" y="0"/>
                    <a:pt x="6891019" y="6979"/>
                    <a:pt x="6891019" y="6979"/>
                  </a:cubicBezTo>
                  <a:cubicBezTo>
                    <a:pt x="7259327" y="14458"/>
                    <a:pt x="7397586" y="42638"/>
                    <a:pt x="7595327" y="165219"/>
                  </a:cubicBezTo>
                  <a:cubicBezTo>
                    <a:pt x="7746344" y="258836"/>
                    <a:pt x="7751866" y="476157"/>
                    <a:pt x="7742726" y="628060"/>
                  </a:cubicBezTo>
                  <a:lnTo>
                    <a:pt x="7742726" y="628061"/>
                  </a:lnTo>
                  <a:cubicBezTo>
                    <a:pt x="7742724" y="942635"/>
                    <a:pt x="7699941" y="1091222"/>
                    <a:pt x="7124088" y="1141284"/>
                  </a:cubicBezTo>
                  <a:close/>
                </a:path>
              </a:pathLst>
            </a:custGeom>
            <a:solidFill>
              <a:srgbClr val="FFD352"/>
            </a:solidFill>
          </p:spPr>
        </p:sp>
      </p:grpSp>
      <p:sp>
        <p:nvSpPr>
          <p:cNvPr id="13" name="TextBox 13"/>
          <p:cNvSpPr txBox="1"/>
          <p:nvPr/>
        </p:nvSpPr>
        <p:spPr>
          <a:xfrm>
            <a:off x="10255685" y="8501133"/>
            <a:ext cx="5322741" cy="538609"/>
          </a:xfrm>
          <a:prstGeom prst="rect">
            <a:avLst/>
          </a:prstGeom>
        </p:spPr>
        <p:txBody>
          <a:bodyPr lIns="0" tIns="0" rIns="0" bIns="0" rtlCol="0" anchor="t">
            <a:spAutoFit/>
          </a:bodyPr>
          <a:lstStyle/>
          <a:p>
            <a:pPr algn="ctr">
              <a:lnSpc>
                <a:spcPts val="4200"/>
              </a:lnSpc>
            </a:pPr>
            <a:r>
              <a:rPr lang="en-US" sz="3000">
                <a:solidFill>
                  <a:srgbClr val="000000"/>
                </a:solidFill>
                <a:latin typeface="Arial" pitchFamily="34" charset="0"/>
                <a:cs typeface="Arial" pitchFamily="34" charset="0"/>
              </a:rPr>
              <a:t>Giáo viên: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0" y="3924560"/>
            <a:ext cx="6972300" cy="5223892"/>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004" r="11" b="-8984"/>
              </a:stretch>
            </a:blipFill>
          </p:spPr>
        </p:sp>
      </p:grpSp>
      <p:grpSp>
        <p:nvGrpSpPr>
          <p:cNvPr id="4" name="Group 4"/>
          <p:cNvGrpSpPr/>
          <p:nvPr/>
        </p:nvGrpSpPr>
        <p:grpSpPr>
          <a:xfrm>
            <a:off x="2136380" y="2793899"/>
            <a:ext cx="7080264" cy="6356242"/>
            <a:chOff x="0" y="0"/>
            <a:chExt cx="8233580" cy="5812963"/>
          </a:xfrm>
        </p:grpSpPr>
        <p:sp>
          <p:nvSpPr>
            <p:cNvPr id="5" name="Freeform 5"/>
            <p:cNvSpPr/>
            <p:nvPr/>
          </p:nvSpPr>
          <p:spPr>
            <a:xfrm>
              <a:off x="0" y="-4073"/>
              <a:ext cx="8239971" cy="5819566"/>
            </a:xfrm>
            <a:custGeom>
              <a:avLst/>
              <a:gdLst/>
              <a:ahLst/>
              <a:cxnLst/>
              <a:rect l="l" t="t" r="r" b="b"/>
              <a:pathLst>
                <a:path w="8239971" h="5819566">
                  <a:moveTo>
                    <a:pt x="7612193" y="5765088"/>
                  </a:moveTo>
                  <a:cubicBezTo>
                    <a:pt x="7612193" y="5765088"/>
                    <a:pt x="6881318" y="5819566"/>
                    <a:pt x="5797999" y="5816945"/>
                  </a:cubicBezTo>
                  <a:cubicBezTo>
                    <a:pt x="3166192" y="5814782"/>
                    <a:pt x="1057074" y="5806958"/>
                    <a:pt x="1057074" y="5806958"/>
                  </a:cubicBezTo>
                  <a:cubicBezTo>
                    <a:pt x="812932" y="5798124"/>
                    <a:pt x="449110" y="5776893"/>
                    <a:pt x="282371" y="5718716"/>
                  </a:cubicBezTo>
                  <a:cubicBezTo>
                    <a:pt x="4469" y="5621752"/>
                    <a:pt x="0" y="5448474"/>
                    <a:pt x="0" y="4435180"/>
                  </a:cubicBezTo>
                  <a:lnTo>
                    <a:pt x="0" y="4435132"/>
                  </a:lnTo>
                  <a:cubicBezTo>
                    <a:pt x="8536" y="491230"/>
                    <a:pt x="0" y="345608"/>
                    <a:pt x="77597" y="223930"/>
                  </a:cubicBezTo>
                  <a:cubicBezTo>
                    <a:pt x="217372" y="4759"/>
                    <a:pt x="519255" y="4073"/>
                    <a:pt x="937909" y="4073"/>
                  </a:cubicBezTo>
                  <a:cubicBezTo>
                    <a:pt x="937909" y="4073"/>
                    <a:pt x="2061912" y="15681"/>
                    <a:pt x="4827563" y="7673"/>
                  </a:cubicBezTo>
                  <a:cubicBezTo>
                    <a:pt x="6662391" y="0"/>
                    <a:pt x="7379124" y="6979"/>
                    <a:pt x="7379124" y="6979"/>
                  </a:cubicBezTo>
                  <a:cubicBezTo>
                    <a:pt x="7747432" y="14458"/>
                    <a:pt x="7885692" y="42638"/>
                    <a:pt x="8083431" y="165219"/>
                  </a:cubicBezTo>
                  <a:cubicBezTo>
                    <a:pt x="8234449" y="258836"/>
                    <a:pt x="8239971" y="476157"/>
                    <a:pt x="8230830" y="4435132"/>
                  </a:cubicBezTo>
                  <a:lnTo>
                    <a:pt x="8230830" y="4435179"/>
                  </a:lnTo>
                  <a:cubicBezTo>
                    <a:pt x="8230829" y="5566439"/>
                    <a:pt x="8188046" y="5715026"/>
                    <a:pt x="7612193" y="5765088"/>
                  </a:cubicBezTo>
                  <a:close/>
                </a:path>
              </a:pathLst>
            </a:custGeom>
            <a:solidFill>
              <a:srgbClr val="F8F8F8"/>
            </a:solidFill>
          </p:spPr>
        </p:sp>
      </p:grpSp>
      <p:sp>
        <p:nvSpPr>
          <p:cNvPr id="6" name="TextBox 6"/>
          <p:cNvSpPr txBox="1"/>
          <p:nvPr/>
        </p:nvSpPr>
        <p:spPr>
          <a:xfrm>
            <a:off x="2459482" y="3332073"/>
            <a:ext cx="6376162" cy="5079404"/>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Biến đối khí hậu được hiểu là những thay đối của khí hậu vượt ra khỏi trạng thái trung bình đã được duy trì trong một khoảng thời gian dài, thường là một vài thập kỉ hoặc dài hơn do các yếu tố tự nhiên và các hoạt động của con người</a:t>
            </a:r>
          </a:p>
        </p:txBody>
      </p:sp>
      <p:grpSp>
        <p:nvGrpSpPr>
          <p:cNvPr id="7" name="Group 7"/>
          <p:cNvGrpSpPr/>
          <p:nvPr/>
        </p:nvGrpSpPr>
        <p:grpSpPr>
          <a:xfrm>
            <a:off x="7028211" y="2275364"/>
            <a:ext cx="5849590" cy="244004"/>
            <a:chOff x="0" y="0"/>
            <a:chExt cx="3945965" cy="120553"/>
          </a:xfrm>
        </p:grpSpPr>
        <p:sp>
          <p:nvSpPr>
            <p:cNvPr id="8" name="Freeform 8"/>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000000"/>
            </a:solidFill>
          </p:spPr>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866507" flipH="1">
            <a:off x="459986" y="3243803"/>
            <a:ext cx="1577563" cy="843279"/>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31430" y="1148636"/>
            <a:ext cx="1196332" cy="1126727"/>
          </a:xfrm>
          <a:prstGeom prst="rect">
            <a:avLst/>
          </a:prstGeom>
        </p:spPr>
      </p:pic>
      <p:sp>
        <p:nvSpPr>
          <p:cNvPr id="11" name="TextBox 11"/>
          <p:cNvSpPr txBox="1"/>
          <p:nvPr/>
        </p:nvSpPr>
        <p:spPr>
          <a:xfrm>
            <a:off x="7262174" y="690702"/>
            <a:ext cx="7894141" cy="1456681"/>
          </a:xfrm>
          <a:prstGeom prst="rect">
            <a:avLst/>
          </a:prstGeom>
        </p:spPr>
        <p:txBody>
          <a:bodyPr lIns="0" tIns="0" rIns="0" bIns="0" rtlCol="0" anchor="t">
            <a:spAutoFit/>
          </a:bodyPr>
          <a:lstStyle/>
          <a:p>
            <a:pPr algn="just">
              <a:lnSpc>
                <a:spcPct val="150000"/>
              </a:lnSpc>
            </a:pPr>
            <a:r>
              <a:rPr lang="en-US" sz="7200" b="1" smtClean="0">
                <a:solidFill>
                  <a:srgbClr val="000000"/>
                </a:solidFill>
                <a:latin typeface="Arial" pitchFamily="34" charset="0"/>
                <a:cs typeface="Arial" pitchFamily="34" charset="0"/>
              </a:rPr>
              <a:t>Khái niệm</a:t>
            </a:r>
            <a:endParaRPr lang="en-US" sz="7200" b="1">
              <a:solidFill>
                <a:srgbClr val="000000"/>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70887" y="3154368"/>
            <a:ext cx="4922629" cy="2768944"/>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041" r="11" b="-9021"/>
              </a:stretch>
            </a:blipFill>
          </p:spPr>
        </p:sp>
      </p:grpSp>
      <p:grpSp>
        <p:nvGrpSpPr>
          <p:cNvPr id="4" name="Group 4"/>
          <p:cNvGrpSpPr/>
          <p:nvPr/>
        </p:nvGrpSpPr>
        <p:grpSpPr>
          <a:xfrm>
            <a:off x="1101710" y="7666397"/>
            <a:ext cx="15586090" cy="2174910"/>
            <a:chOff x="0" y="0"/>
            <a:chExt cx="17333780" cy="2743130"/>
          </a:xfrm>
        </p:grpSpPr>
        <p:sp>
          <p:nvSpPr>
            <p:cNvPr id="5" name="Freeform 5"/>
            <p:cNvSpPr/>
            <p:nvPr/>
          </p:nvSpPr>
          <p:spPr>
            <a:xfrm>
              <a:off x="0" y="-4073"/>
              <a:ext cx="17340171" cy="2749732"/>
            </a:xfrm>
            <a:custGeom>
              <a:avLst/>
              <a:gdLst/>
              <a:ahLst/>
              <a:cxnLst/>
              <a:rect l="l" t="t" r="r" b="b"/>
              <a:pathLst>
                <a:path w="17340171" h="2749732">
                  <a:moveTo>
                    <a:pt x="16712392" y="2695255"/>
                  </a:moveTo>
                  <a:cubicBezTo>
                    <a:pt x="16712392" y="2695255"/>
                    <a:pt x="15981519" y="2749733"/>
                    <a:pt x="13592155" y="2747111"/>
                  </a:cubicBezTo>
                  <a:cubicBezTo>
                    <a:pt x="6226110" y="2744948"/>
                    <a:pt x="1057074" y="2737124"/>
                    <a:pt x="1057074" y="2737124"/>
                  </a:cubicBezTo>
                  <a:cubicBezTo>
                    <a:pt x="812932" y="2728290"/>
                    <a:pt x="449110" y="2707059"/>
                    <a:pt x="282371" y="2648882"/>
                  </a:cubicBezTo>
                  <a:cubicBezTo>
                    <a:pt x="4469" y="2551919"/>
                    <a:pt x="0" y="2378640"/>
                    <a:pt x="0" y="1907559"/>
                  </a:cubicBezTo>
                  <a:lnTo>
                    <a:pt x="0" y="1907542"/>
                  </a:lnTo>
                  <a:cubicBezTo>
                    <a:pt x="8536" y="491230"/>
                    <a:pt x="0" y="345608"/>
                    <a:pt x="77597" y="223930"/>
                  </a:cubicBezTo>
                  <a:cubicBezTo>
                    <a:pt x="217372" y="4759"/>
                    <a:pt x="519255" y="4073"/>
                    <a:pt x="937909" y="4073"/>
                  </a:cubicBezTo>
                  <a:cubicBezTo>
                    <a:pt x="937909" y="4073"/>
                    <a:pt x="3135391" y="15681"/>
                    <a:pt x="10876046" y="7673"/>
                  </a:cubicBezTo>
                  <a:cubicBezTo>
                    <a:pt x="15762591" y="0"/>
                    <a:pt x="16479324" y="6979"/>
                    <a:pt x="16479324" y="6979"/>
                  </a:cubicBezTo>
                  <a:cubicBezTo>
                    <a:pt x="16847632" y="14458"/>
                    <a:pt x="16985892" y="42638"/>
                    <a:pt x="17183632" y="165219"/>
                  </a:cubicBezTo>
                  <a:cubicBezTo>
                    <a:pt x="17334649" y="258836"/>
                    <a:pt x="17340171" y="476157"/>
                    <a:pt x="17331031" y="1907542"/>
                  </a:cubicBezTo>
                  <a:lnTo>
                    <a:pt x="17331031" y="1907559"/>
                  </a:lnTo>
                  <a:cubicBezTo>
                    <a:pt x="17331029" y="2496605"/>
                    <a:pt x="17288246" y="2645193"/>
                    <a:pt x="16712392" y="2695255"/>
                  </a:cubicBezTo>
                  <a:close/>
                </a:path>
              </a:pathLst>
            </a:custGeom>
            <a:solidFill>
              <a:srgbClr val="F8F8F8"/>
            </a:solidFill>
          </p:spPr>
        </p:sp>
      </p:grpSp>
      <p:sp>
        <p:nvSpPr>
          <p:cNvPr id="6" name="TextBox 6"/>
          <p:cNvSpPr txBox="1"/>
          <p:nvPr/>
        </p:nvSpPr>
        <p:spPr>
          <a:xfrm>
            <a:off x="1370886" y="7658100"/>
            <a:ext cx="14631113" cy="2233881"/>
          </a:xfrm>
          <a:prstGeom prst="rect">
            <a:avLst/>
          </a:prstGeom>
        </p:spPr>
        <p:txBody>
          <a:bodyPr wrap="square" lIns="0" tIns="0" rIns="0" bIns="0" rtlCol="0" anchor="t">
            <a:spAutoFit/>
          </a:bodyPr>
          <a:lstStyle/>
          <a:p>
            <a:pPr algn="just">
              <a:lnSpc>
                <a:spcPct val="150000"/>
              </a:lnSpc>
            </a:pPr>
            <a:r>
              <a:rPr lang="en-US" sz="3226">
                <a:solidFill>
                  <a:srgbClr val="000000"/>
                </a:solidFill>
                <a:latin typeface="Arial" pitchFamily="34" charset="0"/>
                <a:cs typeface="Arial" pitchFamily="34" charset="0"/>
              </a:rPr>
              <a:t>Sử dụng quá nhiều nguyên liệu hoá thạch như: than đá, dầu mỏ,... vào các hoạt động sản xuất, sinh hoạt hằng ngày và phương tiện vận tải, phát thải các chất khí gây hiệu ứng nhà kính vào bầu khí quyển). </a:t>
            </a:r>
          </a:p>
        </p:txBody>
      </p:sp>
      <p:grpSp>
        <p:nvGrpSpPr>
          <p:cNvPr id="7" name="Group 7"/>
          <p:cNvGrpSpPr>
            <a:grpSpLocks noChangeAspect="1"/>
          </p:cNvGrpSpPr>
          <p:nvPr/>
        </p:nvGrpSpPr>
        <p:grpSpPr>
          <a:xfrm>
            <a:off x="6891682" y="3722844"/>
            <a:ext cx="5051283" cy="2841311"/>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281" r="11" b="-9261"/>
              </a:stretch>
            </a:blipFill>
          </p:spPr>
        </p:sp>
      </p:grpSp>
      <p:grpSp>
        <p:nvGrpSpPr>
          <p:cNvPr id="9" name="Group 9"/>
          <p:cNvGrpSpPr/>
          <p:nvPr/>
        </p:nvGrpSpPr>
        <p:grpSpPr>
          <a:xfrm>
            <a:off x="7028211" y="2275364"/>
            <a:ext cx="4477989" cy="241392"/>
            <a:chOff x="0" y="0"/>
            <a:chExt cx="3945965" cy="120553"/>
          </a:xfrm>
        </p:grpSpPr>
        <p:sp>
          <p:nvSpPr>
            <p:cNvPr id="10" name="Freeform 10"/>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000000"/>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6507" flipH="1">
            <a:off x="82683" y="6373215"/>
            <a:ext cx="1577563" cy="84327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95350" y="576402"/>
            <a:ext cx="1196332" cy="1126727"/>
          </a:xfrm>
          <a:prstGeom prst="rect">
            <a:avLst/>
          </a:prstGeom>
        </p:spPr>
      </p:pic>
      <p:sp>
        <p:nvSpPr>
          <p:cNvPr id="13" name="TextBox 13"/>
          <p:cNvSpPr txBox="1"/>
          <p:nvPr/>
        </p:nvSpPr>
        <p:spPr>
          <a:xfrm>
            <a:off x="7992719" y="576402"/>
            <a:ext cx="2943820" cy="1335237"/>
          </a:xfrm>
          <a:prstGeom prst="rect">
            <a:avLst/>
          </a:prstGeom>
        </p:spPr>
        <p:txBody>
          <a:bodyPr lIns="0" tIns="0" rIns="0" bIns="0" rtlCol="0" anchor="t">
            <a:spAutoFit/>
          </a:bodyPr>
          <a:lstStyle/>
          <a:p>
            <a:pPr algn="just">
              <a:lnSpc>
                <a:spcPct val="150000"/>
              </a:lnSpc>
            </a:pPr>
            <a:r>
              <a:rPr lang="en-US" sz="6600" smtClean="0">
                <a:solidFill>
                  <a:srgbClr val="000000"/>
                </a:solidFill>
                <a:latin typeface="Arial" pitchFamily="34" charset="0"/>
                <a:cs typeface="Arial" pitchFamily="34" charset="0"/>
              </a:rPr>
              <a:t>Ví dụ</a:t>
            </a:r>
            <a:endParaRPr lang="en-US" sz="6600">
              <a:solidFill>
                <a:srgbClr val="000000"/>
              </a:solidFill>
              <a:latin typeface="Arial" pitchFamily="34" charset="0"/>
              <a:cs typeface="Arial" pitchFamily="34" charset="0"/>
            </a:endParaRPr>
          </a:p>
        </p:txBody>
      </p:sp>
      <p:grpSp>
        <p:nvGrpSpPr>
          <p:cNvPr id="14" name="Group 14"/>
          <p:cNvGrpSpPr>
            <a:grpSpLocks noChangeAspect="1"/>
          </p:cNvGrpSpPr>
          <p:nvPr/>
        </p:nvGrpSpPr>
        <p:grpSpPr>
          <a:xfrm>
            <a:off x="12610425" y="4398380"/>
            <a:ext cx="5051283" cy="2841311"/>
            <a:chOff x="0" y="0"/>
            <a:chExt cx="11289030" cy="6350000"/>
          </a:xfrm>
        </p:grpSpPr>
        <p:sp>
          <p:nvSpPr>
            <p:cNvPr id="15" name="Freeform 1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16669" r="11" b="-16650"/>
              </a:stretch>
            </a:blipFill>
          </p:spPr>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14250" y="495299"/>
            <a:ext cx="8170743" cy="9445765"/>
            <a:chOff x="0" y="0"/>
            <a:chExt cx="6407097" cy="4140750"/>
          </a:xfrm>
        </p:grpSpPr>
        <p:sp>
          <p:nvSpPr>
            <p:cNvPr id="3" name="Freeform 3"/>
            <p:cNvSpPr/>
            <p:nvPr/>
          </p:nvSpPr>
          <p:spPr>
            <a:xfrm>
              <a:off x="0" y="-4073"/>
              <a:ext cx="6413488" cy="4147353"/>
            </a:xfrm>
            <a:custGeom>
              <a:avLst/>
              <a:gdLst/>
              <a:ahLst/>
              <a:cxnLst/>
              <a:rect l="l" t="t" r="r" b="b"/>
              <a:pathLst>
                <a:path w="6413488" h="4147353">
                  <a:moveTo>
                    <a:pt x="5785710" y="4092875"/>
                  </a:moveTo>
                  <a:cubicBezTo>
                    <a:pt x="5785710" y="4092875"/>
                    <a:pt x="5054836" y="4147353"/>
                    <a:pt x="4233650" y="4144731"/>
                  </a:cubicBezTo>
                  <a:cubicBezTo>
                    <a:pt x="2552042" y="4142568"/>
                    <a:pt x="1057074" y="4134744"/>
                    <a:pt x="1057074" y="4134744"/>
                  </a:cubicBezTo>
                  <a:cubicBezTo>
                    <a:pt x="812932" y="4125910"/>
                    <a:pt x="449110" y="4104679"/>
                    <a:pt x="282371" y="4046502"/>
                  </a:cubicBezTo>
                  <a:cubicBezTo>
                    <a:pt x="4469" y="3949539"/>
                    <a:pt x="0" y="3776260"/>
                    <a:pt x="0" y="3058323"/>
                  </a:cubicBezTo>
                  <a:lnTo>
                    <a:pt x="0" y="3058292"/>
                  </a:lnTo>
                  <a:cubicBezTo>
                    <a:pt x="8536" y="491230"/>
                    <a:pt x="0" y="345608"/>
                    <a:pt x="77597" y="223930"/>
                  </a:cubicBezTo>
                  <a:cubicBezTo>
                    <a:pt x="217372" y="4759"/>
                    <a:pt x="519255" y="4073"/>
                    <a:pt x="937909" y="4073"/>
                  </a:cubicBezTo>
                  <a:cubicBezTo>
                    <a:pt x="937909" y="4073"/>
                    <a:pt x="1846457" y="15681"/>
                    <a:pt x="3613585" y="7673"/>
                  </a:cubicBezTo>
                  <a:cubicBezTo>
                    <a:pt x="4835908" y="0"/>
                    <a:pt x="5552641" y="6979"/>
                    <a:pt x="5552641" y="6979"/>
                  </a:cubicBezTo>
                  <a:cubicBezTo>
                    <a:pt x="5920949" y="14458"/>
                    <a:pt x="6059209" y="42638"/>
                    <a:pt x="6256949" y="165219"/>
                  </a:cubicBezTo>
                  <a:cubicBezTo>
                    <a:pt x="6407966" y="258836"/>
                    <a:pt x="6413488" y="476157"/>
                    <a:pt x="6404348" y="3058292"/>
                  </a:cubicBezTo>
                  <a:lnTo>
                    <a:pt x="6404348" y="3058323"/>
                  </a:lnTo>
                  <a:cubicBezTo>
                    <a:pt x="6404347" y="3894225"/>
                    <a:pt x="6361563" y="4042813"/>
                    <a:pt x="5785710" y="4092875"/>
                  </a:cubicBezTo>
                  <a:close/>
                </a:path>
              </a:pathLst>
            </a:custGeom>
            <a:solidFill>
              <a:srgbClr val="FFD352"/>
            </a:solidFill>
          </p:spPr>
        </p:sp>
      </p:grpSp>
      <p:grpSp>
        <p:nvGrpSpPr>
          <p:cNvPr id="4" name="Group 4"/>
          <p:cNvGrpSpPr/>
          <p:nvPr/>
        </p:nvGrpSpPr>
        <p:grpSpPr>
          <a:xfrm>
            <a:off x="1309225" y="1319258"/>
            <a:ext cx="5531679" cy="1213474"/>
            <a:chOff x="0" y="0"/>
            <a:chExt cx="6578682" cy="1443153"/>
          </a:xfrm>
        </p:grpSpPr>
        <p:sp>
          <p:nvSpPr>
            <p:cNvPr id="5" name="Freeform 5"/>
            <p:cNvSpPr/>
            <p:nvPr/>
          </p:nvSpPr>
          <p:spPr>
            <a:xfrm>
              <a:off x="-6350" y="-2540"/>
              <a:ext cx="6587572" cy="1446963"/>
            </a:xfrm>
            <a:custGeom>
              <a:avLst/>
              <a:gdLst/>
              <a:ahLst/>
              <a:cxnLst/>
              <a:rect l="l" t="t" r="r" b="b"/>
              <a:pathLst>
                <a:path w="6587572" h="1446963">
                  <a:moveTo>
                    <a:pt x="5651583" y="1427913"/>
                  </a:moveTo>
                  <a:cubicBezTo>
                    <a:pt x="5647773" y="1435533"/>
                    <a:pt x="5633803" y="1438073"/>
                    <a:pt x="5627453" y="1438073"/>
                  </a:cubicBezTo>
                  <a:cubicBezTo>
                    <a:pt x="5605862" y="1438073"/>
                    <a:pt x="5584273" y="1439343"/>
                    <a:pt x="5562683" y="1439343"/>
                  </a:cubicBezTo>
                  <a:cubicBezTo>
                    <a:pt x="5229942" y="1446963"/>
                    <a:pt x="1394460" y="1440613"/>
                    <a:pt x="1127760" y="1436803"/>
                  </a:cubicBezTo>
                  <a:cubicBezTo>
                    <a:pt x="1003300" y="1435533"/>
                    <a:pt x="878840" y="1429183"/>
                    <a:pt x="754380" y="1416483"/>
                  </a:cubicBezTo>
                  <a:cubicBezTo>
                    <a:pt x="576580" y="1398703"/>
                    <a:pt x="394970" y="1368223"/>
                    <a:pt x="242570" y="1271703"/>
                  </a:cubicBezTo>
                  <a:cubicBezTo>
                    <a:pt x="125730" y="1199313"/>
                    <a:pt x="35560" y="1088823"/>
                    <a:pt x="12700" y="951663"/>
                  </a:cubicBezTo>
                  <a:cubicBezTo>
                    <a:pt x="0" y="878003"/>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5233753" y="0"/>
                    <a:pt x="5504262" y="7620"/>
                  </a:cubicBezTo>
                  <a:cubicBezTo>
                    <a:pt x="5702383" y="13970"/>
                    <a:pt x="5901772" y="35560"/>
                    <a:pt x="6094812" y="85090"/>
                  </a:cubicBezTo>
                  <a:cubicBezTo>
                    <a:pt x="6173553" y="105410"/>
                    <a:pt x="6252292" y="130810"/>
                    <a:pt x="6327222" y="165100"/>
                  </a:cubicBezTo>
                  <a:cubicBezTo>
                    <a:pt x="6395803" y="196850"/>
                    <a:pt x="6463112" y="237490"/>
                    <a:pt x="6511372" y="297180"/>
                  </a:cubicBezTo>
                  <a:cubicBezTo>
                    <a:pt x="6555822" y="353060"/>
                    <a:pt x="6578682" y="421640"/>
                    <a:pt x="6583762" y="492760"/>
                  </a:cubicBezTo>
                  <a:cubicBezTo>
                    <a:pt x="6587572" y="574771"/>
                    <a:pt x="6586303" y="893243"/>
                    <a:pt x="6577412" y="949123"/>
                  </a:cubicBezTo>
                  <a:cubicBezTo>
                    <a:pt x="6560903" y="1043103"/>
                    <a:pt x="6512643" y="1125653"/>
                    <a:pt x="6444062" y="1191693"/>
                  </a:cubicBezTo>
                  <a:cubicBezTo>
                    <a:pt x="6357703" y="1272973"/>
                    <a:pt x="6245942" y="1323773"/>
                    <a:pt x="6132912" y="1359333"/>
                  </a:cubicBezTo>
                  <a:cubicBezTo>
                    <a:pt x="5970353" y="1410133"/>
                    <a:pt x="5797633" y="1429183"/>
                    <a:pt x="5628722" y="1436803"/>
                  </a:cubicBezTo>
                  <a:cubicBezTo>
                    <a:pt x="5621103" y="1436803"/>
                    <a:pt x="5616022" y="1434263"/>
                    <a:pt x="5618562" y="1426643"/>
                  </a:cubicBezTo>
                  <a:cubicBezTo>
                    <a:pt x="5622372" y="1419023"/>
                    <a:pt x="5636342" y="1416483"/>
                    <a:pt x="5642692" y="1416483"/>
                  </a:cubicBezTo>
                  <a:cubicBezTo>
                    <a:pt x="5731592" y="1412673"/>
                    <a:pt x="5819222" y="1405053"/>
                    <a:pt x="5906853" y="1391083"/>
                  </a:cubicBezTo>
                  <a:cubicBezTo>
                    <a:pt x="6126562" y="1358063"/>
                    <a:pt x="6398342" y="1281863"/>
                    <a:pt x="6503753" y="1064693"/>
                  </a:cubicBezTo>
                  <a:cubicBezTo>
                    <a:pt x="6524072" y="1024053"/>
                    <a:pt x="6535503" y="980873"/>
                    <a:pt x="6541853" y="935153"/>
                  </a:cubicBezTo>
                  <a:cubicBezTo>
                    <a:pt x="6549472" y="876733"/>
                    <a:pt x="6550743" y="529590"/>
                    <a:pt x="6541853" y="471170"/>
                  </a:cubicBezTo>
                  <a:cubicBezTo>
                    <a:pt x="6531693" y="400050"/>
                    <a:pt x="6501212" y="335280"/>
                    <a:pt x="6450412" y="284480"/>
                  </a:cubicBezTo>
                  <a:cubicBezTo>
                    <a:pt x="6397072" y="231140"/>
                    <a:pt x="6327222" y="194310"/>
                    <a:pt x="6257372" y="166370"/>
                  </a:cubicBezTo>
                  <a:cubicBezTo>
                    <a:pt x="6091003" y="97790"/>
                    <a:pt x="5909392" y="64770"/>
                    <a:pt x="5731592" y="45720"/>
                  </a:cubicBezTo>
                  <a:cubicBezTo>
                    <a:pt x="5610942" y="33020"/>
                    <a:pt x="5490292" y="27940"/>
                    <a:pt x="5369642" y="26670"/>
                  </a:cubicBezTo>
                  <a:cubicBezTo>
                    <a:pt x="5222322"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616405"/>
                    <a:pt x="38100" y="905943"/>
                    <a:pt x="55880" y="975793"/>
                  </a:cubicBezTo>
                  <a:cubicBezTo>
                    <a:pt x="71120" y="1038023"/>
                    <a:pt x="101600" y="1096443"/>
                    <a:pt x="143510" y="1145973"/>
                  </a:cubicBezTo>
                  <a:cubicBezTo>
                    <a:pt x="247650" y="1270433"/>
                    <a:pt x="407670" y="1335203"/>
                    <a:pt x="563880" y="1366953"/>
                  </a:cubicBezTo>
                  <a:cubicBezTo>
                    <a:pt x="810260" y="1416483"/>
                    <a:pt x="1064260" y="1415213"/>
                    <a:pt x="1314450" y="1419023"/>
                  </a:cubicBezTo>
                  <a:cubicBezTo>
                    <a:pt x="1610360" y="1422833"/>
                    <a:pt x="5373452" y="1425373"/>
                    <a:pt x="5642692" y="1417753"/>
                  </a:cubicBezTo>
                  <a:cubicBezTo>
                    <a:pt x="5649042" y="1416483"/>
                    <a:pt x="5654122" y="1420293"/>
                    <a:pt x="5651583" y="1427913"/>
                  </a:cubicBezTo>
                  <a:close/>
                </a:path>
              </a:pathLst>
            </a:custGeom>
            <a:solidFill>
              <a:srgbClr val="FFD352"/>
            </a:solidFill>
          </p:spPr>
        </p:sp>
      </p:grpSp>
      <p:pic>
        <p:nvPicPr>
          <p:cNvPr id="6" name="Picture 6"/>
          <p:cNvPicPr>
            <a:picLocks noChangeAspect="1"/>
          </p:cNvPicPr>
          <p:nvPr/>
        </p:nvPicPr>
        <p:blipFill>
          <a:blip r:embed="rId2"/>
          <a:srcRect r="9434"/>
          <a:stretch>
            <a:fillRect/>
          </a:stretch>
        </p:blipFill>
        <p:spPr>
          <a:xfrm>
            <a:off x="1309225" y="3855455"/>
            <a:ext cx="7344231" cy="5402845"/>
          </a:xfrm>
          <a:prstGeom prst="rect">
            <a:avLst/>
          </a:prstGeom>
        </p:spPr>
      </p:pic>
      <p:sp>
        <p:nvSpPr>
          <p:cNvPr id="7" name="TextBox 7"/>
          <p:cNvSpPr txBox="1"/>
          <p:nvPr/>
        </p:nvSpPr>
        <p:spPr>
          <a:xfrm>
            <a:off x="9915794" y="800100"/>
            <a:ext cx="7175804" cy="914096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Là hiện tượng nóng lên của </a:t>
            </a:r>
            <a:r>
              <a:rPr lang="en-US" sz="3600" smtClean="0">
                <a:solidFill>
                  <a:srgbClr val="000000"/>
                </a:solidFill>
                <a:latin typeface="Arial" pitchFamily="34" charset="0"/>
                <a:cs typeface="Arial" pitchFamily="34" charset="0"/>
              </a:rPr>
              <a:t>bề </a:t>
            </a:r>
            <a:r>
              <a:rPr lang="en-US" sz="3600">
                <a:solidFill>
                  <a:srgbClr val="000000"/>
                </a:solidFill>
                <a:latin typeface="Arial" pitchFamily="34" charset="0"/>
                <a:cs typeface="Arial" pitchFamily="34" charset="0"/>
              </a:rPr>
              <a:t>mặt và khí quyển Trái Đất, hiện tượng băng tan ở hai cực của Trái Đất làm nước biển dâng và hiện tượng chất lượng bầu khí quyển bị xấu đi bởi sự gia tăng hàm lượng các chất khí gây hại cho sức khoẻ con người như: khí cacbonic (hay còn gọi là khí cacbon đioxit), khí mê tan (loại khí sinh ra do sự phân huỷ rác, phân gia súc, gia </a:t>
            </a:r>
            <a:r>
              <a:rPr lang="en-US" sz="3600" smtClean="0">
                <a:solidFill>
                  <a:srgbClr val="000000"/>
                </a:solidFill>
                <a:latin typeface="Arial" pitchFamily="34" charset="0"/>
                <a:cs typeface="Arial" pitchFamily="34" charset="0"/>
              </a:rPr>
              <a:t>cầm....). </a:t>
            </a:r>
            <a:endParaRPr lang="en-US" sz="3600">
              <a:solidFill>
                <a:srgbClr val="000000"/>
              </a:solidFill>
              <a:latin typeface="Arial" pitchFamily="34" charset="0"/>
              <a:cs typeface="Arial" pitchFamily="34" charset="0"/>
            </a:endParaRPr>
          </a:p>
        </p:txBody>
      </p:sp>
      <p:sp>
        <p:nvSpPr>
          <p:cNvPr id="8" name="TextBox 8"/>
          <p:cNvSpPr txBox="1"/>
          <p:nvPr/>
        </p:nvSpPr>
        <p:spPr>
          <a:xfrm>
            <a:off x="2429024" y="1231557"/>
            <a:ext cx="5495776" cy="1092543"/>
          </a:xfrm>
          <a:prstGeom prst="rect">
            <a:avLst/>
          </a:prstGeom>
        </p:spPr>
        <p:txBody>
          <a:bodyPr lIns="0" tIns="0" rIns="0" bIns="0" rtlCol="0" anchor="t">
            <a:spAutoFit/>
          </a:bodyPr>
          <a:lstStyle/>
          <a:p>
            <a:pPr algn="just">
              <a:lnSpc>
                <a:spcPct val="150000"/>
              </a:lnSpc>
            </a:pPr>
            <a:r>
              <a:rPr lang="en-US" sz="5400">
                <a:solidFill>
                  <a:srgbClr val="000000"/>
                </a:solidFill>
                <a:latin typeface="Arial" pitchFamily="34" charset="0"/>
                <a:cs typeface="Arial" pitchFamily="34" charset="0"/>
              </a:rPr>
              <a:t>Biểu hiện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2387629" y="4263013"/>
            <a:ext cx="4871671" cy="4780790"/>
            <a:chOff x="0" y="0"/>
            <a:chExt cx="6843280" cy="6715619"/>
          </a:xfrm>
        </p:grpSpPr>
        <p:sp>
          <p:nvSpPr>
            <p:cNvPr id="3" name="Freeform 3"/>
            <p:cNvSpPr/>
            <p:nvPr/>
          </p:nvSpPr>
          <p:spPr>
            <a:xfrm>
              <a:off x="0" y="-2540"/>
              <a:ext cx="6845820" cy="6715619"/>
            </a:xfrm>
            <a:custGeom>
              <a:avLst/>
              <a:gdLst/>
              <a:ahLst/>
              <a:cxnLst/>
              <a:rect l="l" t="t" r="r" b="b"/>
              <a:pathLst>
                <a:path w="6845820" h="6715619">
                  <a:moveTo>
                    <a:pt x="6340360" y="6694029"/>
                  </a:moveTo>
                  <a:cubicBezTo>
                    <a:pt x="6334010" y="6700379"/>
                    <a:pt x="6322580" y="6701649"/>
                    <a:pt x="6314960" y="6700379"/>
                  </a:cubicBezTo>
                  <a:cubicBezTo>
                    <a:pt x="6259080" y="6697839"/>
                    <a:pt x="6204470" y="6697839"/>
                    <a:pt x="6148590" y="6696569"/>
                  </a:cubicBezTo>
                  <a:cubicBezTo>
                    <a:pt x="5953010" y="6695299"/>
                    <a:pt x="5757430" y="6704189"/>
                    <a:pt x="5561850" y="6706729"/>
                  </a:cubicBezTo>
                  <a:cubicBezTo>
                    <a:pt x="5398020" y="6709269"/>
                    <a:pt x="5232920" y="6710539"/>
                    <a:pt x="5069090" y="6711810"/>
                  </a:cubicBezTo>
                  <a:cubicBezTo>
                    <a:pt x="3755656" y="6713079"/>
                    <a:pt x="1977496" y="6714349"/>
                    <a:pt x="1555750" y="6714349"/>
                  </a:cubicBezTo>
                  <a:cubicBezTo>
                    <a:pt x="1362710" y="6714349"/>
                    <a:pt x="1168400" y="6715619"/>
                    <a:pt x="975360" y="6715619"/>
                  </a:cubicBezTo>
                  <a:cubicBezTo>
                    <a:pt x="844550" y="6715619"/>
                    <a:pt x="712470" y="6715619"/>
                    <a:pt x="581660" y="6715619"/>
                  </a:cubicBezTo>
                  <a:cubicBezTo>
                    <a:pt x="449580" y="6715619"/>
                    <a:pt x="317500" y="6713079"/>
                    <a:pt x="194310" y="6657199"/>
                  </a:cubicBezTo>
                  <a:cubicBezTo>
                    <a:pt x="109220" y="6617829"/>
                    <a:pt x="33020" y="6551789"/>
                    <a:pt x="29210" y="6452729"/>
                  </a:cubicBezTo>
                  <a:cubicBezTo>
                    <a:pt x="27940" y="6413359"/>
                    <a:pt x="26670" y="6372719"/>
                    <a:pt x="25400" y="6333349"/>
                  </a:cubicBezTo>
                  <a:cubicBezTo>
                    <a:pt x="21590" y="6145389"/>
                    <a:pt x="15240" y="5956159"/>
                    <a:pt x="10160" y="5766929"/>
                  </a:cubicBezTo>
                  <a:cubicBezTo>
                    <a:pt x="5080" y="5601829"/>
                    <a:pt x="0" y="2323481"/>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6247650" y="0"/>
                    <a:pt x="6355600" y="5080"/>
                  </a:cubicBezTo>
                  <a:cubicBezTo>
                    <a:pt x="6480060" y="11430"/>
                    <a:pt x="6615950" y="31750"/>
                    <a:pt x="6721360" y="102870"/>
                  </a:cubicBezTo>
                  <a:cubicBezTo>
                    <a:pt x="6760730" y="129540"/>
                    <a:pt x="6795020" y="163830"/>
                    <a:pt x="6815341" y="207010"/>
                  </a:cubicBezTo>
                  <a:cubicBezTo>
                    <a:pt x="6831850" y="241300"/>
                    <a:pt x="6835660" y="276860"/>
                    <a:pt x="6835660" y="314960"/>
                  </a:cubicBezTo>
                  <a:cubicBezTo>
                    <a:pt x="6833120" y="515620"/>
                    <a:pt x="6845820" y="5849479"/>
                    <a:pt x="6839470" y="5992989"/>
                  </a:cubicBezTo>
                  <a:cubicBezTo>
                    <a:pt x="6833120" y="6112369"/>
                    <a:pt x="6822960" y="6231749"/>
                    <a:pt x="6807720" y="6349859"/>
                  </a:cubicBezTo>
                  <a:cubicBezTo>
                    <a:pt x="6803910" y="6380339"/>
                    <a:pt x="6802641" y="6412089"/>
                    <a:pt x="6793750" y="6441299"/>
                  </a:cubicBezTo>
                  <a:cubicBezTo>
                    <a:pt x="6777241" y="6494639"/>
                    <a:pt x="6741680" y="6540360"/>
                    <a:pt x="6699770" y="6575919"/>
                  </a:cubicBezTo>
                  <a:cubicBezTo>
                    <a:pt x="6595630" y="6663549"/>
                    <a:pt x="6452120" y="6700379"/>
                    <a:pt x="6318770" y="6701649"/>
                  </a:cubicBezTo>
                  <a:cubicBezTo>
                    <a:pt x="6294640" y="6701649"/>
                    <a:pt x="6322580" y="6685139"/>
                    <a:pt x="6334010" y="6685139"/>
                  </a:cubicBezTo>
                  <a:cubicBezTo>
                    <a:pt x="6462280" y="6685139"/>
                    <a:pt x="6601980" y="6648310"/>
                    <a:pt x="6693420" y="6553060"/>
                  </a:cubicBezTo>
                  <a:cubicBezTo>
                    <a:pt x="6731520" y="6512419"/>
                    <a:pt x="6759460" y="6461619"/>
                    <a:pt x="6765810" y="6405739"/>
                  </a:cubicBezTo>
                  <a:cubicBezTo>
                    <a:pt x="6768350" y="6380339"/>
                    <a:pt x="6770891" y="6356209"/>
                    <a:pt x="6773430" y="6330809"/>
                  </a:cubicBezTo>
                  <a:cubicBezTo>
                    <a:pt x="6842010" y="5770739"/>
                    <a:pt x="6798830" y="382270"/>
                    <a:pt x="6798830" y="320040"/>
                  </a:cubicBezTo>
                  <a:cubicBezTo>
                    <a:pt x="6798830" y="275590"/>
                    <a:pt x="6791210" y="233680"/>
                    <a:pt x="6768350" y="195580"/>
                  </a:cubicBezTo>
                  <a:cubicBezTo>
                    <a:pt x="6742950" y="153670"/>
                    <a:pt x="6702310" y="121920"/>
                    <a:pt x="6659130" y="97790"/>
                  </a:cubicBezTo>
                  <a:cubicBezTo>
                    <a:pt x="6516890" y="19050"/>
                    <a:pt x="6349250" y="19050"/>
                    <a:pt x="6190500" y="20320"/>
                  </a:cubicBezTo>
                  <a:cubicBezTo>
                    <a:pt x="6020320"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4163668"/>
                  </a:cubicBezTo>
                  <a:cubicBezTo>
                    <a:pt x="45720" y="5705969"/>
                    <a:pt x="52070" y="5907899"/>
                    <a:pt x="57150" y="6108559"/>
                  </a:cubicBezTo>
                  <a:cubicBezTo>
                    <a:pt x="60960" y="6221589"/>
                    <a:pt x="63500" y="6334619"/>
                    <a:pt x="67310" y="6447649"/>
                  </a:cubicBezTo>
                  <a:cubicBezTo>
                    <a:pt x="71120" y="6563219"/>
                    <a:pt x="176530" y="6630529"/>
                    <a:pt x="275590" y="6664819"/>
                  </a:cubicBezTo>
                  <a:cubicBezTo>
                    <a:pt x="356870" y="6692760"/>
                    <a:pt x="441960" y="6701649"/>
                    <a:pt x="527050" y="6701649"/>
                  </a:cubicBezTo>
                  <a:cubicBezTo>
                    <a:pt x="615950" y="6701649"/>
                    <a:pt x="703580" y="6701649"/>
                    <a:pt x="792480" y="6701649"/>
                  </a:cubicBezTo>
                  <a:cubicBezTo>
                    <a:pt x="962660" y="6701649"/>
                    <a:pt x="1131570" y="6701649"/>
                    <a:pt x="1301750" y="6700379"/>
                  </a:cubicBezTo>
                  <a:cubicBezTo>
                    <a:pt x="1504950" y="6700379"/>
                    <a:pt x="1708150" y="6699110"/>
                    <a:pt x="3280744" y="6697839"/>
                  </a:cubicBezTo>
                  <a:cubicBezTo>
                    <a:pt x="4904281" y="6696569"/>
                    <a:pt x="5183390" y="6695299"/>
                    <a:pt x="5368810" y="6694029"/>
                  </a:cubicBezTo>
                  <a:cubicBezTo>
                    <a:pt x="5489460" y="6692760"/>
                    <a:pt x="5610110" y="6691489"/>
                    <a:pt x="5730760" y="6687679"/>
                  </a:cubicBezTo>
                  <a:cubicBezTo>
                    <a:pt x="5932690" y="6680060"/>
                    <a:pt x="6135890" y="6676249"/>
                    <a:pt x="6337820" y="6683869"/>
                  </a:cubicBezTo>
                  <a:cubicBezTo>
                    <a:pt x="6346710" y="6685139"/>
                    <a:pt x="6345440" y="6688949"/>
                    <a:pt x="6340360" y="6694029"/>
                  </a:cubicBezTo>
                  <a:close/>
                </a:path>
              </a:pathLst>
            </a:custGeom>
            <a:solidFill>
              <a:srgbClr val="000000"/>
            </a:solidFill>
          </p:spPr>
        </p:sp>
      </p:grpSp>
      <p:grpSp>
        <p:nvGrpSpPr>
          <p:cNvPr id="6" name="Group 6"/>
          <p:cNvGrpSpPr>
            <a:grpSpLocks noChangeAspect="1"/>
          </p:cNvGrpSpPr>
          <p:nvPr/>
        </p:nvGrpSpPr>
        <p:grpSpPr>
          <a:xfrm>
            <a:off x="12387629" y="1243197"/>
            <a:ext cx="4871671" cy="2740281"/>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8706" r="11" b="-18686"/>
              </a:stretch>
            </a:blipFill>
          </p:spPr>
        </p:sp>
      </p:grpSp>
      <p:grpSp>
        <p:nvGrpSpPr>
          <p:cNvPr id="8" name="Group 8"/>
          <p:cNvGrpSpPr>
            <a:grpSpLocks noChangeAspect="1"/>
          </p:cNvGrpSpPr>
          <p:nvPr/>
        </p:nvGrpSpPr>
        <p:grpSpPr>
          <a:xfrm>
            <a:off x="7052498" y="1243197"/>
            <a:ext cx="5054458" cy="7629370"/>
            <a:chOff x="0" y="0"/>
            <a:chExt cx="4206875" cy="6350000"/>
          </a:xfrm>
        </p:grpSpPr>
        <p:sp>
          <p:nvSpPr>
            <p:cNvPr id="9" name="Freeform 9"/>
            <p:cNvSpPr/>
            <p:nvPr/>
          </p:nvSpPr>
          <p:spPr>
            <a:xfrm>
              <a:off x="0" y="0"/>
              <a:ext cx="4206875" cy="6350128"/>
            </a:xfrm>
            <a:custGeom>
              <a:avLst/>
              <a:gdLst/>
              <a:ahLst/>
              <a:cxnLst/>
              <a:rect l="l" t="t" r="r" b="b"/>
              <a:pathLst>
                <a:path w="4206875" h="6350128">
                  <a:moveTo>
                    <a:pt x="4206875" y="132334"/>
                  </a:moveTo>
                  <a:lnTo>
                    <a:pt x="4206875" y="6217793"/>
                  </a:lnTo>
                  <a:cubicBezTo>
                    <a:pt x="4206875" y="6290818"/>
                    <a:pt x="4147566" y="6350128"/>
                    <a:pt x="4074541" y="6350128"/>
                  </a:cubicBezTo>
                  <a:lnTo>
                    <a:pt x="132334" y="6350128"/>
                  </a:lnTo>
                  <a:cubicBezTo>
                    <a:pt x="59309" y="6350000"/>
                    <a:pt x="0" y="6290691"/>
                    <a:pt x="0" y="6217666"/>
                  </a:cubicBezTo>
                  <a:lnTo>
                    <a:pt x="0" y="132334"/>
                  </a:lnTo>
                  <a:cubicBezTo>
                    <a:pt x="0" y="59309"/>
                    <a:pt x="59309" y="0"/>
                    <a:pt x="132334" y="0"/>
                  </a:cubicBezTo>
                  <a:lnTo>
                    <a:pt x="4074668" y="0"/>
                  </a:lnTo>
                  <a:cubicBezTo>
                    <a:pt x="4147566" y="0"/>
                    <a:pt x="4206875" y="59309"/>
                    <a:pt x="4206875" y="132334"/>
                  </a:cubicBezTo>
                  <a:close/>
                </a:path>
              </a:pathLst>
            </a:custGeom>
            <a:blipFill>
              <a:blip r:embed="rId3"/>
              <a:stretch>
                <a:fillRect l="-63280" r="-63280" b="-2"/>
              </a:stretch>
            </a:blipFill>
          </p:spPr>
        </p:sp>
      </p:grpSp>
      <p:grpSp>
        <p:nvGrpSpPr>
          <p:cNvPr id="10" name="Group 10"/>
          <p:cNvGrpSpPr/>
          <p:nvPr/>
        </p:nvGrpSpPr>
        <p:grpSpPr>
          <a:xfrm rot="-10800000">
            <a:off x="838200" y="2202140"/>
            <a:ext cx="4215653" cy="121960"/>
            <a:chOff x="0" y="0"/>
            <a:chExt cx="4010941" cy="116037"/>
          </a:xfrm>
        </p:grpSpPr>
        <p:sp>
          <p:nvSpPr>
            <p:cNvPr id="11" name="Freeform 11"/>
            <p:cNvSpPr/>
            <p:nvPr/>
          </p:nvSpPr>
          <p:spPr>
            <a:xfrm>
              <a:off x="0" y="-3119"/>
              <a:ext cx="4010941" cy="119156"/>
            </a:xfrm>
            <a:custGeom>
              <a:avLst/>
              <a:gdLst/>
              <a:ahLst/>
              <a:cxnLst/>
              <a:rect l="l" t="t" r="r" b="b"/>
              <a:pathLst>
                <a:path w="4010941" h="119156">
                  <a:moveTo>
                    <a:pt x="0" y="119156"/>
                  </a:moveTo>
                  <a:cubicBezTo>
                    <a:pt x="11436" y="119128"/>
                    <a:pt x="25672" y="111883"/>
                    <a:pt x="36703" y="108928"/>
                  </a:cubicBezTo>
                  <a:cubicBezTo>
                    <a:pt x="47817" y="105950"/>
                    <a:pt x="62064" y="99462"/>
                    <a:pt x="73603" y="99435"/>
                  </a:cubicBezTo>
                  <a:cubicBezTo>
                    <a:pt x="106040" y="99356"/>
                    <a:pt x="138477" y="99112"/>
                    <a:pt x="170912" y="98674"/>
                  </a:cubicBezTo>
                  <a:cubicBezTo>
                    <a:pt x="434387" y="95119"/>
                    <a:pt x="697523" y="79785"/>
                    <a:pt x="960392" y="62359"/>
                  </a:cubicBezTo>
                  <a:cubicBezTo>
                    <a:pt x="1222028" y="45016"/>
                    <a:pt x="1483558" y="25574"/>
                    <a:pt x="1745513" y="13546"/>
                  </a:cubicBezTo>
                  <a:cubicBezTo>
                    <a:pt x="2008679" y="1462"/>
                    <a:pt x="2271328" y="0"/>
                    <a:pt x="2534614" y="8544"/>
                  </a:cubicBezTo>
                  <a:cubicBezTo>
                    <a:pt x="2779370" y="16487"/>
                    <a:pt x="3024016" y="27282"/>
                    <a:pt x="3268716" y="36708"/>
                  </a:cubicBezTo>
                  <a:cubicBezTo>
                    <a:pt x="3516041" y="46235"/>
                    <a:pt x="3763435" y="53834"/>
                    <a:pt x="4010941" y="56375"/>
                  </a:cubicBezTo>
                  <a:cubicBezTo>
                    <a:pt x="3999611" y="56258"/>
                    <a:pt x="3985162" y="63676"/>
                    <a:pt x="3974238" y="66604"/>
                  </a:cubicBezTo>
                  <a:cubicBezTo>
                    <a:pt x="3963236" y="69551"/>
                    <a:pt x="3948762" y="76214"/>
                    <a:pt x="3937338" y="76097"/>
                  </a:cubicBezTo>
                  <a:cubicBezTo>
                    <a:pt x="3905365" y="75769"/>
                    <a:pt x="3873395" y="75373"/>
                    <a:pt x="3841425" y="74894"/>
                  </a:cubicBezTo>
                  <a:cubicBezTo>
                    <a:pt x="3596372" y="71223"/>
                    <a:pt x="3351440" y="62692"/>
                    <a:pt x="3106562" y="52961"/>
                  </a:cubicBezTo>
                  <a:cubicBezTo>
                    <a:pt x="2859168" y="43130"/>
                    <a:pt x="2611801" y="32565"/>
                    <a:pt x="2364315" y="25270"/>
                  </a:cubicBezTo>
                  <a:cubicBezTo>
                    <a:pt x="2101003" y="17509"/>
                    <a:pt x="1837737" y="24277"/>
                    <a:pt x="1574734" y="38055"/>
                  </a:cubicBezTo>
                  <a:cubicBezTo>
                    <a:pt x="1312836" y="51775"/>
                    <a:pt x="1051324" y="71727"/>
                    <a:pt x="789610" y="88411"/>
                  </a:cubicBezTo>
                  <a:cubicBezTo>
                    <a:pt x="526712" y="105170"/>
                    <a:pt x="263489" y="118521"/>
                    <a:pt x="0" y="119156"/>
                  </a:cubicBezTo>
                  <a:lnTo>
                    <a:pt x="0" y="119156"/>
                  </a:lnTo>
                  <a:close/>
                </a:path>
              </a:pathLst>
            </a:custGeom>
            <a:solidFill>
              <a:srgbClr val="FFD352"/>
            </a:solidFill>
          </p:spPr>
        </p:sp>
      </p:grpSp>
      <p:sp>
        <p:nvSpPr>
          <p:cNvPr id="12" name="TextBox 12"/>
          <p:cNvSpPr txBox="1"/>
          <p:nvPr/>
        </p:nvSpPr>
        <p:spPr>
          <a:xfrm>
            <a:off x="1028700" y="1243197"/>
            <a:ext cx="4793296" cy="925382"/>
          </a:xfrm>
          <a:prstGeom prst="rect">
            <a:avLst/>
          </a:prstGeom>
        </p:spPr>
        <p:txBody>
          <a:bodyPr lIns="0" tIns="0" rIns="0" bIns="0" rtlCol="0" anchor="t">
            <a:spAutoFit/>
          </a:bodyPr>
          <a:lstStyle/>
          <a:p>
            <a:pPr>
              <a:lnSpc>
                <a:spcPts val="7800"/>
              </a:lnSpc>
            </a:pPr>
            <a:r>
              <a:rPr lang="en-US" sz="6000" b="1" smtClean="0">
                <a:solidFill>
                  <a:srgbClr val="000000"/>
                </a:solidFill>
                <a:latin typeface="Arial" pitchFamily="34" charset="0"/>
                <a:cs typeface="Arial" pitchFamily="34" charset="0"/>
              </a:rPr>
              <a:t>Hậu quả</a:t>
            </a:r>
            <a:endParaRPr lang="en-US" sz="6000" b="1">
              <a:solidFill>
                <a:srgbClr val="000000"/>
              </a:solidFill>
              <a:latin typeface="Arial" pitchFamily="34" charset="0"/>
              <a:cs typeface="Arial" pitchFamily="34" charset="0"/>
            </a:endParaRPr>
          </a:p>
        </p:txBody>
      </p:sp>
      <p:grpSp>
        <p:nvGrpSpPr>
          <p:cNvPr id="13" name="Group 13"/>
          <p:cNvGrpSpPr/>
          <p:nvPr/>
        </p:nvGrpSpPr>
        <p:grpSpPr>
          <a:xfrm>
            <a:off x="693538" y="3325202"/>
            <a:ext cx="5631062" cy="6161698"/>
            <a:chOff x="0" y="-4306"/>
            <a:chExt cx="7508083" cy="8215596"/>
          </a:xfrm>
        </p:grpSpPr>
        <p:grpSp>
          <p:nvGrpSpPr>
            <p:cNvPr id="14" name="Group 14"/>
            <p:cNvGrpSpPr/>
            <p:nvPr/>
          </p:nvGrpSpPr>
          <p:grpSpPr>
            <a:xfrm>
              <a:off x="0" y="-4306"/>
              <a:ext cx="7508083" cy="8215596"/>
              <a:chOff x="0" y="-4073"/>
              <a:chExt cx="7102242" cy="7771512"/>
            </a:xfrm>
          </p:grpSpPr>
          <p:sp>
            <p:nvSpPr>
              <p:cNvPr id="15" name="Freeform 15"/>
              <p:cNvSpPr/>
              <p:nvPr/>
            </p:nvSpPr>
            <p:spPr>
              <a:xfrm>
                <a:off x="0" y="-4073"/>
                <a:ext cx="7102242" cy="7771512"/>
              </a:xfrm>
              <a:custGeom>
                <a:avLst/>
                <a:gdLst/>
                <a:ahLst/>
                <a:cxnLst/>
                <a:rect l="l" t="t" r="r" b="b"/>
                <a:pathLst>
                  <a:path w="6474717" h="5773312">
                    <a:moveTo>
                      <a:pt x="5846940" y="5718834"/>
                    </a:moveTo>
                    <a:cubicBezTo>
                      <a:pt x="5846940" y="5718834"/>
                      <a:pt x="5116065" y="5773312"/>
                      <a:pt x="4286091" y="5770691"/>
                    </a:cubicBezTo>
                    <a:cubicBezTo>
                      <a:pt x="2572631" y="5768528"/>
                      <a:pt x="1057074" y="5760703"/>
                      <a:pt x="1057074" y="5760703"/>
                    </a:cubicBezTo>
                    <a:cubicBezTo>
                      <a:pt x="812932" y="5751869"/>
                      <a:pt x="449110" y="5730639"/>
                      <a:pt x="282371" y="5672462"/>
                    </a:cubicBezTo>
                    <a:cubicBezTo>
                      <a:pt x="4469" y="5575498"/>
                      <a:pt x="0" y="5402219"/>
                      <a:pt x="0" y="4397095"/>
                    </a:cubicBezTo>
                    <a:lnTo>
                      <a:pt x="0" y="4397048"/>
                    </a:lnTo>
                    <a:cubicBezTo>
                      <a:pt x="8536" y="491230"/>
                      <a:pt x="0" y="345608"/>
                      <a:pt x="77597" y="223930"/>
                    </a:cubicBezTo>
                    <a:cubicBezTo>
                      <a:pt x="217372" y="4759"/>
                      <a:pt x="519255" y="4073"/>
                      <a:pt x="937909" y="4073"/>
                    </a:cubicBezTo>
                    <a:cubicBezTo>
                      <a:pt x="937909" y="4073"/>
                      <a:pt x="1853679" y="15681"/>
                      <a:pt x="3654281" y="7673"/>
                    </a:cubicBezTo>
                    <a:cubicBezTo>
                      <a:pt x="4897137" y="0"/>
                      <a:pt x="5613871" y="6979"/>
                      <a:pt x="5613871" y="6979"/>
                    </a:cubicBezTo>
                    <a:cubicBezTo>
                      <a:pt x="5982178" y="14458"/>
                      <a:pt x="6120438" y="42638"/>
                      <a:pt x="6318178" y="165219"/>
                    </a:cubicBezTo>
                    <a:cubicBezTo>
                      <a:pt x="6469195" y="258836"/>
                      <a:pt x="6474717" y="476157"/>
                      <a:pt x="6465577" y="4397048"/>
                    </a:cubicBezTo>
                    <a:lnTo>
                      <a:pt x="6465577" y="4397095"/>
                    </a:lnTo>
                    <a:cubicBezTo>
                      <a:pt x="6465576" y="5520185"/>
                      <a:pt x="6422792" y="5668772"/>
                      <a:pt x="5846940" y="5718834"/>
                    </a:cubicBezTo>
                    <a:close/>
                  </a:path>
                </a:pathLst>
              </a:custGeom>
              <a:solidFill>
                <a:srgbClr val="FFD352"/>
              </a:solidFill>
            </p:spPr>
          </p:sp>
        </p:grpSp>
        <p:sp>
          <p:nvSpPr>
            <p:cNvPr id="16" name="TextBox 16"/>
            <p:cNvSpPr txBox="1"/>
            <p:nvPr/>
          </p:nvSpPr>
          <p:spPr>
            <a:xfrm>
              <a:off x="446881" y="286491"/>
              <a:ext cx="6627500" cy="7879079"/>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Hậu quả của biến đổi khí hậu là làm cho hệ sinh thái bị phá huỷ, mất đi sự đa dạng sinh học, dịch bệnh, mực nước biển dâng lên, thiên tai tác động xấu đến đời sống, sản xuất, sức khoẻ con người,...</a:t>
              </a:r>
            </a:p>
          </p:txBody>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8301">
            <a:off x="6079667" y="2650357"/>
            <a:ext cx="1577563" cy="843279"/>
          </a:xfrm>
          <a:prstGeom prst="rect">
            <a:avLst/>
          </a:prstGeom>
        </p:spPr>
      </p:pic>
      <p:sp>
        <p:nvSpPr>
          <p:cNvPr id="19" name="AutoShape 2" descr="Các bệnh thường gặp ở phổi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0600" y="4341984"/>
            <a:ext cx="4761952" cy="461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027"/>
                                        </p:tgtEl>
                                        <p:attrNameLst>
                                          <p:attrName>style.visibility</p:attrName>
                                        </p:attrNameLst>
                                      </p:cBhvr>
                                      <p:to>
                                        <p:strVal val="visible"/>
                                      </p:to>
                                    </p:set>
                                    <p:animEffect transition="in" filter="wipe(down)">
                                      <p:cBhvr>
                                        <p:cTn id="40" dur="500"/>
                                        <p:tgtEl>
                                          <p:spTgt spid="1027"/>
                                        </p:tgtEl>
                                      </p:cBhvr>
                                    </p:animEffect>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682764" y="2268415"/>
            <a:ext cx="6099049" cy="2515603"/>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4" name="Group 4"/>
          <p:cNvGrpSpPr/>
          <p:nvPr/>
        </p:nvGrpSpPr>
        <p:grpSpPr>
          <a:xfrm>
            <a:off x="8937419" y="1028700"/>
            <a:ext cx="7498268" cy="8229600"/>
            <a:chOff x="0" y="0"/>
            <a:chExt cx="10532884" cy="11560193"/>
          </a:xfrm>
        </p:grpSpPr>
        <p:sp>
          <p:nvSpPr>
            <p:cNvPr id="5" name="Freeform 5"/>
            <p:cNvSpPr/>
            <p:nvPr/>
          </p:nvSpPr>
          <p:spPr>
            <a:xfrm>
              <a:off x="0" y="-2540"/>
              <a:ext cx="10535424" cy="11560193"/>
            </a:xfrm>
            <a:custGeom>
              <a:avLst/>
              <a:gdLst/>
              <a:ahLst/>
              <a:cxnLst/>
              <a:rect l="l" t="t" r="r" b="b"/>
              <a:pathLst>
                <a:path w="10535424" h="11560193">
                  <a:moveTo>
                    <a:pt x="10029965" y="11538603"/>
                  </a:moveTo>
                  <a:cubicBezTo>
                    <a:pt x="10023615" y="11544953"/>
                    <a:pt x="10012184" y="11546224"/>
                    <a:pt x="10004565" y="11544953"/>
                  </a:cubicBezTo>
                  <a:cubicBezTo>
                    <a:pt x="9948684" y="11542413"/>
                    <a:pt x="9894074" y="11542413"/>
                    <a:pt x="9838194" y="11541143"/>
                  </a:cubicBezTo>
                  <a:cubicBezTo>
                    <a:pt x="9642615" y="11539874"/>
                    <a:pt x="9447034" y="11548763"/>
                    <a:pt x="9251454" y="11551303"/>
                  </a:cubicBezTo>
                  <a:cubicBezTo>
                    <a:pt x="9087624" y="11553843"/>
                    <a:pt x="8922524" y="11555113"/>
                    <a:pt x="8758694" y="11556384"/>
                  </a:cubicBezTo>
                  <a:cubicBezTo>
                    <a:pt x="6034316" y="11557653"/>
                    <a:pt x="2253939" y="11558924"/>
                    <a:pt x="1555750" y="11558924"/>
                  </a:cubicBezTo>
                  <a:cubicBezTo>
                    <a:pt x="1362710" y="11558924"/>
                    <a:pt x="1168400" y="11560193"/>
                    <a:pt x="975360" y="11560193"/>
                  </a:cubicBezTo>
                  <a:cubicBezTo>
                    <a:pt x="844550" y="11560193"/>
                    <a:pt x="712470" y="11560193"/>
                    <a:pt x="581660" y="11560193"/>
                  </a:cubicBezTo>
                  <a:cubicBezTo>
                    <a:pt x="449580" y="11560193"/>
                    <a:pt x="317500" y="11557653"/>
                    <a:pt x="194310" y="11501774"/>
                  </a:cubicBezTo>
                  <a:cubicBezTo>
                    <a:pt x="109220" y="11462403"/>
                    <a:pt x="33020" y="11396363"/>
                    <a:pt x="29210" y="11297303"/>
                  </a:cubicBezTo>
                  <a:cubicBezTo>
                    <a:pt x="27940" y="11257934"/>
                    <a:pt x="26670" y="11217293"/>
                    <a:pt x="25400" y="11177924"/>
                  </a:cubicBezTo>
                  <a:cubicBezTo>
                    <a:pt x="21590" y="10989963"/>
                    <a:pt x="15240" y="10800734"/>
                    <a:pt x="10160" y="10611503"/>
                  </a:cubicBezTo>
                  <a:cubicBezTo>
                    <a:pt x="5080" y="10446403"/>
                    <a:pt x="0" y="3921409"/>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937255" y="0"/>
                    <a:pt x="10045205" y="5080"/>
                  </a:cubicBezTo>
                  <a:cubicBezTo>
                    <a:pt x="10169665" y="11430"/>
                    <a:pt x="10305555" y="31750"/>
                    <a:pt x="10410965" y="102870"/>
                  </a:cubicBezTo>
                  <a:cubicBezTo>
                    <a:pt x="10450334" y="129540"/>
                    <a:pt x="10484624" y="163830"/>
                    <a:pt x="10504944" y="207010"/>
                  </a:cubicBezTo>
                  <a:cubicBezTo>
                    <a:pt x="10521455" y="241300"/>
                    <a:pt x="10525265" y="276860"/>
                    <a:pt x="10525265" y="314960"/>
                  </a:cubicBezTo>
                  <a:cubicBezTo>
                    <a:pt x="10522724" y="515620"/>
                    <a:pt x="10535424" y="10694053"/>
                    <a:pt x="10529074" y="10837563"/>
                  </a:cubicBezTo>
                  <a:cubicBezTo>
                    <a:pt x="10522724" y="10956943"/>
                    <a:pt x="10512565" y="11076324"/>
                    <a:pt x="10497324" y="11194434"/>
                  </a:cubicBezTo>
                  <a:cubicBezTo>
                    <a:pt x="10493515" y="11224913"/>
                    <a:pt x="10492244" y="11256663"/>
                    <a:pt x="10483355" y="11285874"/>
                  </a:cubicBezTo>
                  <a:cubicBezTo>
                    <a:pt x="10466844" y="11339213"/>
                    <a:pt x="10431284" y="11384934"/>
                    <a:pt x="10389374" y="11420493"/>
                  </a:cubicBezTo>
                  <a:cubicBezTo>
                    <a:pt x="10285234" y="11508124"/>
                    <a:pt x="10141724" y="11544953"/>
                    <a:pt x="10008374" y="11546224"/>
                  </a:cubicBezTo>
                  <a:cubicBezTo>
                    <a:pt x="9984244" y="11546224"/>
                    <a:pt x="10012184" y="11529713"/>
                    <a:pt x="10023615" y="11529713"/>
                  </a:cubicBezTo>
                  <a:cubicBezTo>
                    <a:pt x="10151884" y="11529713"/>
                    <a:pt x="10291584" y="11492884"/>
                    <a:pt x="10383024" y="11397634"/>
                  </a:cubicBezTo>
                  <a:cubicBezTo>
                    <a:pt x="10421124" y="11356993"/>
                    <a:pt x="10449065" y="11306193"/>
                    <a:pt x="10455415" y="11250313"/>
                  </a:cubicBezTo>
                  <a:cubicBezTo>
                    <a:pt x="10457955" y="11224913"/>
                    <a:pt x="10460494" y="11200784"/>
                    <a:pt x="10463034" y="11175384"/>
                  </a:cubicBezTo>
                  <a:cubicBezTo>
                    <a:pt x="10531615" y="10615313"/>
                    <a:pt x="10488434" y="382270"/>
                    <a:pt x="10488434" y="320040"/>
                  </a:cubicBezTo>
                  <a:cubicBezTo>
                    <a:pt x="10488434" y="275590"/>
                    <a:pt x="10480815" y="233680"/>
                    <a:pt x="10457955" y="195580"/>
                  </a:cubicBezTo>
                  <a:cubicBezTo>
                    <a:pt x="10432555" y="153670"/>
                    <a:pt x="10391915" y="121920"/>
                    <a:pt x="10348734" y="97790"/>
                  </a:cubicBezTo>
                  <a:cubicBezTo>
                    <a:pt x="10206494" y="19050"/>
                    <a:pt x="10038855" y="19050"/>
                    <a:pt x="9880105" y="20320"/>
                  </a:cubicBezTo>
                  <a:cubicBezTo>
                    <a:pt x="9709924"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7609113"/>
                  </a:cubicBezTo>
                  <a:cubicBezTo>
                    <a:pt x="45720" y="10550543"/>
                    <a:pt x="52070" y="10752473"/>
                    <a:pt x="57150" y="10953134"/>
                  </a:cubicBezTo>
                  <a:cubicBezTo>
                    <a:pt x="60960" y="11066163"/>
                    <a:pt x="63500" y="11179193"/>
                    <a:pt x="67310" y="11292224"/>
                  </a:cubicBezTo>
                  <a:cubicBezTo>
                    <a:pt x="71120" y="11407793"/>
                    <a:pt x="176530" y="11475103"/>
                    <a:pt x="275590" y="11509393"/>
                  </a:cubicBezTo>
                  <a:cubicBezTo>
                    <a:pt x="356870" y="11537334"/>
                    <a:pt x="441960" y="11546224"/>
                    <a:pt x="527050" y="11546224"/>
                  </a:cubicBezTo>
                  <a:cubicBezTo>
                    <a:pt x="615950" y="11546224"/>
                    <a:pt x="703580" y="11546224"/>
                    <a:pt x="792480" y="11546224"/>
                  </a:cubicBezTo>
                  <a:cubicBezTo>
                    <a:pt x="962660" y="11546224"/>
                    <a:pt x="1131570" y="11546224"/>
                    <a:pt x="1301750" y="11544953"/>
                  </a:cubicBezTo>
                  <a:cubicBezTo>
                    <a:pt x="1504950" y="11544953"/>
                    <a:pt x="1708150" y="11543684"/>
                    <a:pt x="5024651" y="11542413"/>
                  </a:cubicBezTo>
                  <a:cubicBezTo>
                    <a:pt x="8476300" y="11541143"/>
                    <a:pt x="8872994" y="11539874"/>
                    <a:pt x="9058415" y="11538603"/>
                  </a:cubicBezTo>
                  <a:cubicBezTo>
                    <a:pt x="9179065" y="11537334"/>
                    <a:pt x="9299715" y="11536063"/>
                    <a:pt x="9420365" y="11532253"/>
                  </a:cubicBezTo>
                  <a:cubicBezTo>
                    <a:pt x="9622294" y="11524634"/>
                    <a:pt x="9825494" y="11520824"/>
                    <a:pt x="10027424" y="11528443"/>
                  </a:cubicBezTo>
                  <a:cubicBezTo>
                    <a:pt x="10036315" y="11529713"/>
                    <a:pt x="10035044" y="11533523"/>
                    <a:pt x="10029965" y="11538603"/>
                  </a:cubicBezTo>
                  <a:close/>
                </a:path>
              </a:pathLst>
            </a:custGeom>
            <a:solidFill>
              <a:srgbClr val="000000"/>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20054" y="8420100"/>
            <a:ext cx="1617365" cy="152326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37292">
            <a:off x="6708695" y="892662"/>
            <a:ext cx="1577563" cy="84327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83323" flipV="1">
            <a:off x="16086293" y="7358153"/>
            <a:ext cx="1741370" cy="52874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191">
            <a:off x="1294395" y="-61436"/>
            <a:ext cx="3068298" cy="121735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38869" y="5141692"/>
            <a:ext cx="5004732" cy="4701839"/>
          </a:xfrm>
          <a:prstGeom prst="rect">
            <a:avLst/>
          </a:prstGeom>
        </p:spPr>
      </p:pic>
      <p:sp>
        <p:nvSpPr>
          <p:cNvPr id="11" name="TextBox 11"/>
          <p:cNvSpPr txBox="1"/>
          <p:nvPr/>
        </p:nvSpPr>
        <p:spPr>
          <a:xfrm>
            <a:off x="9377603" y="1323827"/>
            <a:ext cx="6619708" cy="7295523"/>
          </a:xfrm>
          <a:prstGeom prst="rect">
            <a:avLst/>
          </a:prstGeom>
        </p:spPr>
        <p:txBody>
          <a:bodyPr lIns="0" tIns="0" rIns="0" bIns="0" rtlCol="0" anchor="t">
            <a:spAutoFit/>
          </a:bodyPr>
          <a:lstStyle/>
          <a:p>
            <a:pPr algn="just">
              <a:lnSpc>
                <a:spcPct val="150000"/>
              </a:lnSpc>
            </a:pPr>
            <a:r>
              <a:rPr lang="en-US" sz="2906">
                <a:solidFill>
                  <a:srgbClr val="000000"/>
                </a:solidFill>
                <a:latin typeface="Arial" pitchFamily="34" charset="0"/>
                <a:cs typeface="Arial" pitchFamily="34" charset="0"/>
              </a:rPr>
              <a:t>Để góp phần giảm thiểu biến đối khí hậu, cần bảo vệ rừng (rừng được coi như lá phối của Trái Đất), tăng cường trồng và chăm sóc cây xanh (trong quá trình quang hợp, cây xanh hấp thu khí cacbonic và nhả khí oxy vào bầu khí quyển, ngoài ra cây xanh còn có tác dụng lọc không khí), giảm việc phát khí thải có hại vào bầu khí quyển bằng cách sử dụng năng lượng tái tạo (như điện mặt trời, điện gió….</a:t>
            </a:r>
          </a:p>
        </p:txBody>
      </p:sp>
      <p:sp>
        <p:nvSpPr>
          <p:cNvPr id="12" name="TextBox 12"/>
          <p:cNvSpPr txBox="1"/>
          <p:nvPr/>
        </p:nvSpPr>
        <p:spPr>
          <a:xfrm>
            <a:off x="1143000" y="2273975"/>
            <a:ext cx="5198205" cy="2031325"/>
          </a:xfrm>
          <a:prstGeom prst="rect">
            <a:avLst/>
          </a:prstGeom>
        </p:spPr>
        <p:txBody>
          <a:bodyPr wrap="square" lIns="0" tIns="0" rIns="0" bIns="0" rtlCol="0" anchor="t">
            <a:spAutoFit/>
          </a:bodyPr>
          <a:lstStyle/>
          <a:p>
            <a:pPr algn="just">
              <a:lnSpc>
                <a:spcPct val="150000"/>
              </a:lnSpc>
            </a:pPr>
            <a:r>
              <a:rPr lang="en-US" sz="8800" smtClean="0">
                <a:solidFill>
                  <a:srgbClr val="000000"/>
                </a:solidFill>
                <a:latin typeface="Arial" pitchFamily="34" charset="0"/>
                <a:cs typeface="Arial" pitchFamily="34" charset="0"/>
              </a:rPr>
              <a:t>Biện pháp</a:t>
            </a:r>
            <a:endParaRPr lang="en-US" sz="8800">
              <a:solidFill>
                <a:srgbClr val="000000"/>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53439" y="1309349"/>
            <a:ext cx="7668333" cy="766830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17" r="-25117"/>
              </a:stretch>
            </a:blipFill>
          </p:spPr>
        </p:sp>
      </p:grpSp>
      <p:grpSp>
        <p:nvGrpSpPr>
          <p:cNvPr id="4" name="Group 4"/>
          <p:cNvGrpSpPr/>
          <p:nvPr/>
        </p:nvGrpSpPr>
        <p:grpSpPr>
          <a:xfrm>
            <a:off x="1366416" y="6341626"/>
            <a:ext cx="6416101" cy="1405381"/>
            <a:chOff x="0" y="0"/>
            <a:chExt cx="7745475" cy="1189159"/>
          </a:xfrm>
        </p:grpSpPr>
        <p:sp>
          <p:nvSpPr>
            <p:cNvPr id="5" name="Freeform 5"/>
            <p:cNvSpPr/>
            <p:nvPr/>
          </p:nvSpPr>
          <p:spPr>
            <a:xfrm>
              <a:off x="0" y="-4073"/>
              <a:ext cx="7751866" cy="1195762"/>
            </a:xfrm>
            <a:custGeom>
              <a:avLst/>
              <a:gdLst/>
              <a:ahLst/>
              <a:cxnLst/>
              <a:rect l="l" t="t" r="r" b="b"/>
              <a:pathLst>
                <a:path w="7751866" h="1195762">
                  <a:moveTo>
                    <a:pt x="7124088" y="1141284"/>
                  </a:moveTo>
                  <a:cubicBezTo>
                    <a:pt x="7124088" y="1141284"/>
                    <a:pt x="6393214" y="1195762"/>
                    <a:pt x="5379946" y="1193141"/>
                  </a:cubicBezTo>
                  <a:cubicBezTo>
                    <a:pt x="3002068"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2004334" y="15681"/>
                    <a:pt x="4503143" y="7673"/>
                  </a:cubicBezTo>
                  <a:cubicBezTo>
                    <a:pt x="6174286" y="0"/>
                    <a:pt x="6891019" y="6979"/>
                    <a:pt x="6891019" y="6979"/>
                  </a:cubicBezTo>
                  <a:cubicBezTo>
                    <a:pt x="7259327" y="14458"/>
                    <a:pt x="7397586" y="42638"/>
                    <a:pt x="7595327" y="165219"/>
                  </a:cubicBezTo>
                  <a:cubicBezTo>
                    <a:pt x="7746344" y="258836"/>
                    <a:pt x="7751866" y="476157"/>
                    <a:pt x="7742726" y="628060"/>
                  </a:cubicBezTo>
                  <a:lnTo>
                    <a:pt x="7742726" y="628061"/>
                  </a:lnTo>
                  <a:cubicBezTo>
                    <a:pt x="7742724" y="942635"/>
                    <a:pt x="7699941" y="1091222"/>
                    <a:pt x="7124088" y="1141284"/>
                  </a:cubicBezTo>
                  <a:close/>
                </a:path>
              </a:pathLst>
            </a:custGeom>
            <a:solidFill>
              <a:srgbClr val="FFD352"/>
            </a:solidFill>
          </p:spPr>
        </p:sp>
      </p:grpSp>
      <p:sp>
        <p:nvSpPr>
          <p:cNvPr id="6" name="TextBox 6"/>
          <p:cNvSpPr txBox="1"/>
          <p:nvPr/>
        </p:nvSpPr>
        <p:spPr>
          <a:xfrm>
            <a:off x="1228894" y="6392354"/>
            <a:ext cx="6691147" cy="1114279"/>
          </a:xfrm>
          <a:prstGeom prst="rect">
            <a:avLst/>
          </a:prstGeom>
        </p:spPr>
        <p:txBody>
          <a:bodyPr lIns="0" tIns="0" rIns="0" bIns="0" rtlCol="0" anchor="t">
            <a:spAutoFit/>
          </a:bodyPr>
          <a:lstStyle/>
          <a:p>
            <a:pPr marL="0" lvl="0" indent="0" algn="ctr">
              <a:lnSpc>
                <a:spcPts val="9432"/>
              </a:lnSpc>
            </a:pPr>
            <a:r>
              <a:rPr lang="en-US" sz="6000">
                <a:solidFill>
                  <a:srgbClr val="000000"/>
                </a:solidFill>
                <a:latin typeface="Arial" pitchFamily="34" charset="0"/>
                <a:cs typeface="Arial" pitchFamily="34" charset="0"/>
              </a:rPr>
              <a:t>HOẠT ĐỘNG 2</a:t>
            </a:r>
          </a:p>
        </p:txBody>
      </p:sp>
      <p:sp>
        <p:nvSpPr>
          <p:cNvPr id="7" name="TextBox 7"/>
          <p:cNvSpPr txBox="1"/>
          <p:nvPr/>
        </p:nvSpPr>
        <p:spPr>
          <a:xfrm>
            <a:off x="1209670" y="1865297"/>
            <a:ext cx="7279688" cy="3187091"/>
          </a:xfrm>
          <a:prstGeom prst="rect">
            <a:avLst/>
          </a:prstGeom>
        </p:spPr>
        <p:txBody>
          <a:bodyPr lIns="0" tIns="0" rIns="0" bIns="0" rtlCol="0" anchor="t">
            <a:spAutoFit/>
          </a:bodyPr>
          <a:lstStyle/>
          <a:p>
            <a:pPr algn="just">
              <a:lnSpc>
                <a:spcPct val="150000"/>
              </a:lnSpc>
            </a:pPr>
            <a:r>
              <a:rPr lang="en-US" sz="4800" b="1">
                <a:solidFill>
                  <a:srgbClr val="000000"/>
                </a:solidFill>
                <a:latin typeface="Arial" pitchFamily="34" charset="0"/>
                <a:cs typeface="Arial" pitchFamily="34" charset="0"/>
              </a:rPr>
              <a:t>Tìm hiểu những tác động biến đổi khí hậu đến sức khỏe con người</a:t>
            </a:r>
          </a:p>
        </p:txBody>
      </p:sp>
      <p:grpSp>
        <p:nvGrpSpPr>
          <p:cNvPr id="8" name="Group 8"/>
          <p:cNvGrpSpPr/>
          <p:nvPr/>
        </p:nvGrpSpPr>
        <p:grpSpPr>
          <a:xfrm>
            <a:off x="1503940" y="5247246"/>
            <a:ext cx="6691147" cy="204422"/>
            <a:chOff x="0" y="0"/>
            <a:chExt cx="3945965" cy="120553"/>
          </a:xfrm>
        </p:grpSpPr>
        <p:sp>
          <p:nvSpPr>
            <p:cNvPr id="9" name="Freeform 9"/>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FFD352"/>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83629" y="3069380"/>
            <a:ext cx="2092579" cy="105770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105320" y="7150146"/>
            <a:ext cx="1535104" cy="1827505"/>
          </a:xfrm>
          <a:prstGeom prst="rect">
            <a:avLst/>
          </a:prstGeom>
        </p:spPr>
      </p:pic>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2136630" y="2663043"/>
            <a:ext cx="7722389" cy="2223164"/>
            <a:chOff x="0" y="0"/>
            <a:chExt cx="12103146" cy="3484320"/>
          </a:xfrm>
        </p:grpSpPr>
        <p:sp>
          <p:nvSpPr>
            <p:cNvPr id="3" name="Freeform 3"/>
            <p:cNvSpPr/>
            <p:nvPr/>
          </p:nvSpPr>
          <p:spPr>
            <a:xfrm>
              <a:off x="0" y="-2540"/>
              <a:ext cx="12105686" cy="3484320"/>
            </a:xfrm>
            <a:custGeom>
              <a:avLst/>
              <a:gdLst/>
              <a:ahLst/>
              <a:cxnLst/>
              <a:rect l="l" t="t" r="r" b="b"/>
              <a:pathLst>
                <a:path w="12105686" h="3484320">
                  <a:moveTo>
                    <a:pt x="11600226" y="3462730"/>
                  </a:moveTo>
                  <a:cubicBezTo>
                    <a:pt x="11593876" y="3469080"/>
                    <a:pt x="11582446" y="3470350"/>
                    <a:pt x="11574826" y="3469080"/>
                  </a:cubicBezTo>
                  <a:cubicBezTo>
                    <a:pt x="11518946" y="3466540"/>
                    <a:pt x="11464336" y="3466540"/>
                    <a:pt x="11408456" y="3465270"/>
                  </a:cubicBezTo>
                  <a:cubicBezTo>
                    <a:pt x="11212876" y="3464000"/>
                    <a:pt x="11017296" y="3472890"/>
                    <a:pt x="10821715" y="3475430"/>
                  </a:cubicBezTo>
                  <a:cubicBezTo>
                    <a:pt x="10657886" y="3477970"/>
                    <a:pt x="10492786" y="3479240"/>
                    <a:pt x="10328956" y="3480510"/>
                  </a:cubicBezTo>
                  <a:cubicBezTo>
                    <a:pt x="7004093" y="3481780"/>
                    <a:pt x="2371590" y="3483050"/>
                    <a:pt x="1555750" y="3483050"/>
                  </a:cubicBezTo>
                  <a:cubicBezTo>
                    <a:pt x="1362710" y="3483050"/>
                    <a:pt x="1168400" y="3484320"/>
                    <a:pt x="975360" y="3484320"/>
                  </a:cubicBezTo>
                  <a:cubicBezTo>
                    <a:pt x="844550" y="3484320"/>
                    <a:pt x="712470" y="3484320"/>
                    <a:pt x="581660" y="3484320"/>
                  </a:cubicBezTo>
                  <a:cubicBezTo>
                    <a:pt x="449580" y="3484320"/>
                    <a:pt x="317500" y="3481780"/>
                    <a:pt x="194310" y="3425900"/>
                  </a:cubicBezTo>
                  <a:cubicBezTo>
                    <a:pt x="109220" y="3386530"/>
                    <a:pt x="33020" y="3320490"/>
                    <a:pt x="29210" y="3221430"/>
                  </a:cubicBezTo>
                  <a:cubicBezTo>
                    <a:pt x="27940" y="3182060"/>
                    <a:pt x="26670" y="3141420"/>
                    <a:pt x="25400" y="3102050"/>
                  </a:cubicBezTo>
                  <a:cubicBezTo>
                    <a:pt x="21590" y="2914090"/>
                    <a:pt x="15240" y="2724860"/>
                    <a:pt x="10160" y="2535630"/>
                  </a:cubicBezTo>
                  <a:cubicBezTo>
                    <a:pt x="5080" y="2370530"/>
                    <a:pt x="0" y="1257674"/>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11507516" y="0"/>
                    <a:pt x="11615466" y="5080"/>
                  </a:cubicBezTo>
                  <a:cubicBezTo>
                    <a:pt x="11739926" y="11430"/>
                    <a:pt x="11875816" y="31750"/>
                    <a:pt x="11981226" y="102870"/>
                  </a:cubicBezTo>
                  <a:cubicBezTo>
                    <a:pt x="12020596" y="129540"/>
                    <a:pt x="12054886" y="163830"/>
                    <a:pt x="12075206" y="207010"/>
                  </a:cubicBezTo>
                  <a:cubicBezTo>
                    <a:pt x="12091716" y="241300"/>
                    <a:pt x="12095526" y="276860"/>
                    <a:pt x="12095526" y="314960"/>
                  </a:cubicBezTo>
                  <a:cubicBezTo>
                    <a:pt x="12092986" y="515620"/>
                    <a:pt x="12105686" y="2618180"/>
                    <a:pt x="12099336" y="2761690"/>
                  </a:cubicBezTo>
                  <a:cubicBezTo>
                    <a:pt x="12092986" y="2881070"/>
                    <a:pt x="12082826" y="3000450"/>
                    <a:pt x="12067586" y="3118560"/>
                  </a:cubicBezTo>
                  <a:cubicBezTo>
                    <a:pt x="12063776" y="3149040"/>
                    <a:pt x="12062506" y="3180790"/>
                    <a:pt x="12053616" y="3210000"/>
                  </a:cubicBezTo>
                  <a:cubicBezTo>
                    <a:pt x="12037106" y="3263340"/>
                    <a:pt x="12001546" y="3309060"/>
                    <a:pt x="11959636" y="3344620"/>
                  </a:cubicBezTo>
                  <a:cubicBezTo>
                    <a:pt x="11855496" y="3432250"/>
                    <a:pt x="11711986" y="3469080"/>
                    <a:pt x="11578636" y="3470350"/>
                  </a:cubicBezTo>
                  <a:cubicBezTo>
                    <a:pt x="11554506" y="3470350"/>
                    <a:pt x="11582446" y="3453840"/>
                    <a:pt x="11593876" y="3453840"/>
                  </a:cubicBezTo>
                  <a:cubicBezTo>
                    <a:pt x="11722146" y="3453840"/>
                    <a:pt x="11861846" y="3417010"/>
                    <a:pt x="11953286" y="3321760"/>
                  </a:cubicBezTo>
                  <a:cubicBezTo>
                    <a:pt x="11991386" y="3281120"/>
                    <a:pt x="12019326" y="3230320"/>
                    <a:pt x="12025676" y="3174440"/>
                  </a:cubicBezTo>
                  <a:cubicBezTo>
                    <a:pt x="12028216" y="3149040"/>
                    <a:pt x="12030756" y="3124910"/>
                    <a:pt x="12033296" y="3099510"/>
                  </a:cubicBezTo>
                  <a:cubicBezTo>
                    <a:pt x="12101876" y="2539440"/>
                    <a:pt x="12058696" y="382270"/>
                    <a:pt x="12058696" y="320040"/>
                  </a:cubicBezTo>
                  <a:cubicBezTo>
                    <a:pt x="12058696" y="275590"/>
                    <a:pt x="12051076" y="233680"/>
                    <a:pt x="12028216" y="195580"/>
                  </a:cubicBezTo>
                  <a:cubicBezTo>
                    <a:pt x="12002816" y="153670"/>
                    <a:pt x="11962176" y="121920"/>
                    <a:pt x="11918996" y="97790"/>
                  </a:cubicBezTo>
                  <a:cubicBezTo>
                    <a:pt x="11776756" y="19050"/>
                    <a:pt x="11609116" y="19050"/>
                    <a:pt x="11450366" y="20320"/>
                  </a:cubicBezTo>
                  <a:cubicBezTo>
                    <a:pt x="11280186"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865578"/>
                  </a:cubicBezTo>
                  <a:cubicBezTo>
                    <a:pt x="45720" y="2474670"/>
                    <a:pt x="52070" y="2676600"/>
                    <a:pt x="57150" y="2877260"/>
                  </a:cubicBezTo>
                  <a:cubicBezTo>
                    <a:pt x="60960" y="2990290"/>
                    <a:pt x="63500" y="3103320"/>
                    <a:pt x="67310" y="3216350"/>
                  </a:cubicBezTo>
                  <a:cubicBezTo>
                    <a:pt x="71120" y="3331920"/>
                    <a:pt x="176530" y="3399230"/>
                    <a:pt x="275590" y="3433520"/>
                  </a:cubicBezTo>
                  <a:cubicBezTo>
                    <a:pt x="356870" y="3461460"/>
                    <a:pt x="441960" y="3470350"/>
                    <a:pt x="527050" y="3470350"/>
                  </a:cubicBezTo>
                  <a:cubicBezTo>
                    <a:pt x="615950" y="3470350"/>
                    <a:pt x="703580" y="3470350"/>
                    <a:pt x="792480" y="3470350"/>
                  </a:cubicBezTo>
                  <a:cubicBezTo>
                    <a:pt x="962660" y="3470350"/>
                    <a:pt x="1131570" y="3470350"/>
                    <a:pt x="1301750" y="3469080"/>
                  </a:cubicBezTo>
                  <a:cubicBezTo>
                    <a:pt x="1504950" y="3469080"/>
                    <a:pt x="1708150" y="3467810"/>
                    <a:pt x="5766842" y="3466540"/>
                  </a:cubicBezTo>
                  <a:cubicBezTo>
                    <a:pt x="9996519" y="3465270"/>
                    <a:pt x="10443256" y="3464000"/>
                    <a:pt x="10628676" y="3462730"/>
                  </a:cubicBezTo>
                  <a:cubicBezTo>
                    <a:pt x="10749326" y="3461460"/>
                    <a:pt x="10869976" y="3460190"/>
                    <a:pt x="10990626" y="3456380"/>
                  </a:cubicBezTo>
                  <a:cubicBezTo>
                    <a:pt x="11192556" y="3448760"/>
                    <a:pt x="11395756" y="3444950"/>
                    <a:pt x="11597686" y="3452570"/>
                  </a:cubicBezTo>
                  <a:cubicBezTo>
                    <a:pt x="11606576" y="3453840"/>
                    <a:pt x="11605306" y="3457650"/>
                    <a:pt x="11600226" y="3462730"/>
                  </a:cubicBezTo>
                  <a:close/>
                </a:path>
              </a:pathLst>
            </a:custGeom>
            <a:solidFill>
              <a:srgbClr val="000000"/>
            </a:solid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37292">
            <a:off x="1129682" y="2018751"/>
            <a:ext cx="1577563" cy="84327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283323" flipV="1">
            <a:off x="16086293" y="7358153"/>
            <a:ext cx="1741370" cy="528743"/>
          </a:xfrm>
          <a:prstGeom prst="rect">
            <a:avLst/>
          </a:prstGeom>
        </p:spPr>
      </p:pic>
      <p:grpSp>
        <p:nvGrpSpPr>
          <p:cNvPr id="6" name="Group 6"/>
          <p:cNvGrpSpPr/>
          <p:nvPr/>
        </p:nvGrpSpPr>
        <p:grpSpPr>
          <a:xfrm>
            <a:off x="9859019" y="5143500"/>
            <a:ext cx="7400281" cy="2560405"/>
            <a:chOff x="0" y="0"/>
            <a:chExt cx="12103146" cy="3484320"/>
          </a:xfrm>
        </p:grpSpPr>
        <p:sp>
          <p:nvSpPr>
            <p:cNvPr id="7" name="Freeform 7"/>
            <p:cNvSpPr/>
            <p:nvPr/>
          </p:nvSpPr>
          <p:spPr>
            <a:xfrm>
              <a:off x="0" y="-2540"/>
              <a:ext cx="12105686" cy="3484320"/>
            </a:xfrm>
            <a:custGeom>
              <a:avLst/>
              <a:gdLst/>
              <a:ahLst/>
              <a:cxnLst/>
              <a:rect l="l" t="t" r="r" b="b"/>
              <a:pathLst>
                <a:path w="12105686" h="3484320">
                  <a:moveTo>
                    <a:pt x="11600226" y="3462730"/>
                  </a:moveTo>
                  <a:cubicBezTo>
                    <a:pt x="11593876" y="3469080"/>
                    <a:pt x="11582446" y="3470350"/>
                    <a:pt x="11574826" y="3469080"/>
                  </a:cubicBezTo>
                  <a:cubicBezTo>
                    <a:pt x="11518946" y="3466540"/>
                    <a:pt x="11464336" y="3466540"/>
                    <a:pt x="11408456" y="3465270"/>
                  </a:cubicBezTo>
                  <a:cubicBezTo>
                    <a:pt x="11212876" y="3464000"/>
                    <a:pt x="11017296" y="3472890"/>
                    <a:pt x="10821715" y="3475430"/>
                  </a:cubicBezTo>
                  <a:cubicBezTo>
                    <a:pt x="10657886" y="3477970"/>
                    <a:pt x="10492786" y="3479240"/>
                    <a:pt x="10328956" y="3480510"/>
                  </a:cubicBezTo>
                  <a:cubicBezTo>
                    <a:pt x="7004093" y="3481780"/>
                    <a:pt x="2371590" y="3483050"/>
                    <a:pt x="1555750" y="3483050"/>
                  </a:cubicBezTo>
                  <a:cubicBezTo>
                    <a:pt x="1362710" y="3483050"/>
                    <a:pt x="1168400" y="3484320"/>
                    <a:pt x="975360" y="3484320"/>
                  </a:cubicBezTo>
                  <a:cubicBezTo>
                    <a:pt x="844550" y="3484320"/>
                    <a:pt x="712470" y="3484320"/>
                    <a:pt x="581660" y="3484320"/>
                  </a:cubicBezTo>
                  <a:cubicBezTo>
                    <a:pt x="449580" y="3484320"/>
                    <a:pt x="317500" y="3481780"/>
                    <a:pt x="194310" y="3425900"/>
                  </a:cubicBezTo>
                  <a:cubicBezTo>
                    <a:pt x="109220" y="3386530"/>
                    <a:pt x="33020" y="3320490"/>
                    <a:pt x="29210" y="3221430"/>
                  </a:cubicBezTo>
                  <a:cubicBezTo>
                    <a:pt x="27940" y="3182060"/>
                    <a:pt x="26670" y="3141420"/>
                    <a:pt x="25400" y="3102050"/>
                  </a:cubicBezTo>
                  <a:cubicBezTo>
                    <a:pt x="21590" y="2914090"/>
                    <a:pt x="15240" y="2724860"/>
                    <a:pt x="10160" y="2535630"/>
                  </a:cubicBezTo>
                  <a:cubicBezTo>
                    <a:pt x="5080" y="2370530"/>
                    <a:pt x="0" y="1257674"/>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11507516" y="0"/>
                    <a:pt x="11615466" y="5080"/>
                  </a:cubicBezTo>
                  <a:cubicBezTo>
                    <a:pt x="11739926" y="11430"/>
                    <a:pt x="11875816" y="31750"/>
                    <a:pt x="11981226" y="102870"/>
                  </a:cubicBezTo>
                  <a:cubicBezTo>
                    <a:pt x="12020596" y="129540"/>
                    <a:pt x="12054886" y="163830"/>
                    <a:pt x="12075206" y="207010"/>
                  </a:cubicBezTo>
                  <a:cubicBezTo>
                    <a:pt x="12091716" y="241300"/>
                    <a:pt x="12095526" y="276860"/>
                    <a:pt x="12095526" y="314960"/>
                  </a:cubicBezTo>
                  <a:cubicBezTo>
                    <a:pt x="12092986" y="515620"/>
                    <a:pt x="12105686" y="2618180"/>
                    <a:pt x="12099336" y="2761690"/>
                  </a:cubicBezTo>
                  <a:cubicBezTo>
                    <a:pt x="12092986" y="2881070"/>
                    <a:pt x="12082826" y="3000450"/>
                    <a:pt x="12067586" y="3118560"/>
                  </a:cubicBezTo>
                  <a:cubicBezTo>
                    <a:pt x="12063776" y="3149040"/>
                    <a:pt x="12062506" y="3180790"/>
                    <a:pt x="12053616" y="3210000"/>
                  </a:cubicBezTo>
                  <a:cubicBezTo>
                    <a:pt x="12037106" y="3263340"/>
                    <a:pt x="12001546" y="3309060"/>
                    <a:pt x="11959636" y="3344620"/>
                  </a:cubicBezTo>
                  <a:cubicBezTo>
                    <a:pt x="11855496" y="3432250"/>
                    <a:pt x="11711986" y="3469080"/>
                    <a:pt x="11578636" y="3470350"/>
                  </a:cubicBezTo>
                  <a:cubicBezTo>
                    <a:pt x="11554506" y="3470350"/>
                    <a:pt x="11582446" y="3453840"/>
                    <a:pt x="11593876" y="3453840"/>
                  </a:cubicBezTo>
                  <a:cubicBezTo>
                    <a:pt x="11722146" y="3453840"/>
                    <a:pt x="11861846" y="3417010"/>
                    <a:pt x="11953286" y="3321760"/>
                  </a:cubicBezTo>
                  <a:cubicBezTo>
                    <a:pt x="11991386" y="3281120"/>
                    <a:pt x="12019326" y="3230320"/>
                    <a:pt x="12025676" y="3174440"/>
                  </a:cubicBezTo>
                  <a:cubicBezTo>
                    <a:pt x="12028216" y="3149040"/>
                    <a:pt x="12030756" y="3124910"/>
                    <a:pt x="12033296" y="3099510"/>
                  </a:cubicBezTo>
                  <a:cubicBezTo>
                    <a:pt x="12101876" y="2539440"/>
                    <a:pt x="12058696" y="382270"/>
                    <a:pt x="12058696" y="320040"/>
                  </a:cubicBezTo>
                  <a:cubicBezTo>
                    <a:pt x="12058696" y="275590"/>
                    <a:pt x="12051076" y="233680"/>
                    <a:pt x="12028216" y="195580"/>
                  </a:cubicBezTo>
                  <a:cubicBezTo>
                    <a:pt x="12002816" y="153670"/>
                    <a:pt x="11962176" y="121920"/>
                    <a:pt x="11918996" y="97790"/>
                  </a:cubicBezTo>
                  <a:cubicBezTo>
                    <a:pt x="11776756" y="19050"/>
                    <a:pt x="11609116" y="19050"/>
                    <a:pt x="11450366" y="20320"/>
                  </a:cubicBezTo>
                  <a:cubicBezTo>
                    <a:pt x="11280186"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865578"/>
                  </a:cubicBezTo>
                  <a:cubicBezTo>
                    <a:pt x="45720" y="2474670"/>
                    <a:pt x="52070" y="2676600"/>
                    <a:pt x="57150" y="2877260"/>
                  </a:cubicBezTo>
                  <a:cubicBezTo>
                    <a:pt x="60960" y="2990290"/>
                    <a:pt x="63500" y="3103320"/>
                    <a:pt x="67310" y="3216350"/>
                  </a:cubicBezTo>
                  <a:cubicBezTo>
                    <a:pt x="71120" y="3331920"/>
                    <a:pt x="176530" y="3399230"/>
                    <a:pt x="275590" y="3433520"/>
                  </a:cubicBezTo>
                  <a:cubicBezTo>
                    <a:pt x="356870" y="3461460"/>
                    <a:pt x="441960" y="3470350"/>
                    <a:pt x="527050" y="3470350"/>
                  </a:cubicBezTo>
                  <a:cubicBezTo>
                    <a:pt x="615950" y="3470350"/>
                    <a:pt x="703580" y="3470350"/>
                    <a:pt x="792480" y="3470350"/>
                  </a:cubicBezTo>
                  <a:cubicBezTo>
                    <a:pt x="962660" y="3470350"/>
                    <a:pt x="1131570" y="3470350"/>
                    <a:pt x="1301750" y="3469080"/>
                  </a:cubicBezTo>
                  <a:cubicBezTo>
                    <a:pt x="1504950" y="3469080"/>
                    <a:pt x="1708150" y="3467810"/>
                    <a:pt x="5766842" y="3466540"/>
                  </a:cubicBezTo>
                  <a:cubicBezTo>
                    <a:pt x="9996519" y="3465270"/>
                    <a:pt x="10443256" y="3464000"/>
                    <a:pt x="10628676" y="3462730"/>
                  </a:cubicBezTo>
                  <a:cubicBezTo>
                    <a:pt x="10749326" y="3461460"/>
                    <a:pt x="10869976" y="3460190"/>
                    <a:pt x="10990626" y="3456380"/>
                  </a:cubicBezTo>
                  <a:cubicBezTo>
                    <a:pt x="11192556" y="3448760"/>
                    <a:pt x="11395756" y="3444950"/>
                    <a:pt x="11597686" y="3452570"/>
                  </a:cubicBezTo>
                  <a:cubicBezTo>
                    <a:pt x="11606576" y="3453840"/>
                    <a:pt x="11605306" y="3457650"/>
                    <a:pt x="11600226" y="3462730"/>
                  </a:cubicBezTo>
                  <a:close/>
                </a:path>
              </a:pathLst>
            </a:custGeom>
            <a:solidFill>
              <a:srgbClr val="000000"/>
            </a:solidFill>
          </p:spPr>
        </p:sp>
      </p:grpSp>
      <p:grpSp>
        <p:nvGrpSpPr>
          <p:cNvPr id="8" name="Group 8"/>
          <p:cNvGrpSpPr/>
          <p:nvPr/>
        </p:nvGrpSpPr>
        <p:grpSpPr>
          <a:xfrm>
            <a:off x="527877" y="6777843"/>
            <a:ext cx="8616123" cy="2480457"/>
            <a:chOff x="0" y="0"/>
            <a:chExt cx="12103146" cy="3484320"/>
          </a:xfrm>
        </p:grpSpPr>
        <p:sp>
          <p:nvSpPr>
            <p:cNvPr id="9" name="Freeform 9"/>
            <p:cNvSpPr/>
            <p:nvPr/>
          </p:nvSpPr>
          <p:spPr>
            <a:xfrm>
              <a:off x="0" y="-2540"/>
              <a:ext cx="12105686" cy="3484320"/>
            </a:xfrm>
            <a:custGeom>
              <a:avLst/>
              <a:gdLst/>
              <a:ahLst/>
              <a:cxnLst/>
              <a:rect l="l" t="t" r="r" b="b"/>
              <a:pathLst>
                <a:path w="12105686" h="3484320">
                  <a:moveTo>
                    <a:pt x="11600226" y="3462730"/>
                  </a:moveTo>
                  <a:cubicBezTo>
                    <a:pt x="11593876" y="3469080"/>
                    <a:pt x="11582446" y="3470350"/>
                    <a:pt x="11574826" y="3469080"/>
                  </a:cubicBezTo>
                  <a:cubicBezTo>
                    <a:pt x="11518946" y="3466540"/>
                    <a:pt x="11464336" y="3466540"/>
                    <a:pt x="11408456" y="3465270"/>
                  </a:cubicBezTo>
                  <a:cubicBezTo>
                    <a:pt x="11212876" y="3464000"/>
                    <a:pt x="11017296" y="3472890"/>
                    <a:pt x="10821715" y="3475430"/>
                  </a:cubicBezTo>
                  <a:cubicBezTo>
                    <a:pt x="10657886" y="3477970"/>
                    <a:pt x="10492786" y="3479240"/>
                    <a:pt x="10328956" y="3480510"/>
                  </a:cubicBezTo>
                  <a:cubicBezTo>
                    <a:pt x="7004093" y="3481780"/>
                    <a:pt x="2371590" y="3483050"/>
                    <a:pt x="1555750" y="3483050"/>
                  </a:cubicBezTo>
                  <a:cubicBezTo>
                    <a:pt x="1362710" y="3483050"/>
                    <a:pt x="1168400" y="3484320"/>
                    <a:pt x="975360" y="3484320"/>
                  </a:cubicBezTo>
                  <a:cubicBezTo>
                    <a:pt x="844550" y="3484320"/>
                    <a:pt x="712470" y="3484320"/>
                    <a:pt x="581660" y="3484320"/>
                  </a:cubicBezTo>
                  <a:cubicBezTo>
                    <a:pt x="449580" y="3484320"/>
                    <a:pt x="317500" y="3481780"/>
                    <a:pt x="194310" y="3425900"/>
                  </a:cubicBezTo>
                  <a:cubicBezTo>
                    <a:pt x="109220" y="3386530"/>
                    <a:pt x="33020" y="3320490"/>
                    <a:pt x="29210" y="3221430"/>
                  </a:cubicBezTo>
                  <a:cubicBezTo>
                    <a:pt x="27940" y="3182060"/>
                    <a:pt x="26670" y="3141420"/>
                    <a:pt x="25400" y="3102050"/>
                  </a:cubicBezTo>
                  <a:cubicBezTo>
                    <a:pt x="21590" y="2914090"/>
                    <a:pt x="15240" y="2724860"/>
                    <a:pt x="10160" y="2535630"/>
                  </a:cubicBezTo>
                  <a:cubicBezTo>
                    <a:pt x="5080" y="2370530"/>
                    <a:pt x="0" y="1257674"/>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11507516" y="0"/>
                    <a:pt x="11615466" y="5080"/>
                  </a:cubicBezTo>
                  <a:cubicBezTo>
                    <a:pt x="11739926" y="11430"/>
                    <a:pt x="11875816" y="31750"/>
                    <a:pt x="11981226" y="102870"/>
                  </a:cubicBezTo>
                  <a:cubicBezTo>
                    <a:pt x="12020596" y="129540"/>
                    <a:pt x="12054886" y="163830"/>
                    <a:pt x="12075206" y="207010"/>
                  </a:cubicBezTo>
                  <a:cubicBezTo>
                    <a:pt x="12091716" y="241300"/>
                    <a:pt x="12095526" y="276860"/>
                    <a:pt x="12095526" y="314960"/>
                  </a:cubicBezTo>
                  <a:cubicBezTo>
                    <a:pt x="12092986" y="515620"/>
                    <a:pt x="12105686" y="2618180"/>
                    <a:pt x="12099336" y="2761690"/>
                  </a:cubicBezTo>
                  <a:cubicBezTo>
                    <a:pt x="12092986" y="2881070"/>
                    <a:pt x="12082826" y="3000450"/>
                    <a:pt x="12067586" y="3118560"/>
                  </a:cubicBezTo>
                  <a:cubicBezTo>
                    <a:pt x="12063776" y="3149040"/>
                    <a:pt x="12062506" y="3180790"/>
                    <a:pt x="12053616" y="3210000"/>
                  </a:cubicBezTo>
                  <a:cubicBezTo>
                    <a:pt x="12037106" y="3263340"/>
                    <a:pt x="12001546" y="3309060"/>
                    <a:pt x="11959636" y="3344620"/>
                  </a:cubicBezTo>
                  <a:cubicBezTo>
                    <a:pt x="11855496" y="3432250"/>
                    <a:pt x="11711986" y="3469080"/>
                    <a:pt x="11578636" y="3470350"/>
                  </a:cubicBezTo>
                  <a:cubicBezTo>
                    <a:pt x="11554506" y="3470350"/>
                    <a:pt x="11582446" y="3453840"/>
                    <a:pt x="11593876" y="3453840"/>
                  </a:cubicBezTo>
                  <a:cubicBezTo>
                    <a:pt x="11722146" y="3453840"/>
                    <a:pt x="11861846" y="3417010"/>
                    <a:pt x="11953286" y="3321760"/>
                  </a:cubicBezTo>
                  <a:cubicBezTo>
                    <a:pt x="11991386" y="3281120"/>
                    <a:pt x="12019326" y="3230320"/>
                    <a:pt x="12025676" y="3174440"/>
                  </a:cubicBezTo>
                  <a:cubicBezTo>
                    <a:pt x="12028216" y="3149040"/>
                    <a:pt x="12030756" y="3124910"/>
                    <a:pt x="12033296" y="3099510"/>
                  </a:cubicBezTo>
                  <a:cubicBezTo>
                    <a:pt x="12101876" y="2539440"/>
                    <a:pt x="12058696" y="382270"/>
                    <a:pt x="12058696" y="320040"/>
                  </a:cubicBezTo>
                  <a:cubicBezTo>
                    <a:pt x="12058696" y="275590"/>
                    <a:pt x="12051076" y="233680"/>
                    <a:pt x="12028216" y="195580"/>
                  </a:cubicBezTo>
                  <a:cubicBezTo>
                    <a:pt x="12002816" y="153670"/>
                    <a:pt x="11962176" y="121920"/>
                    <a:pt x="11918996" y="97790"/>
                  </a:cubicBezTo>
                  <a:cubicBezTo>
                    <a:pt x="11776756" y="19050"/>
                    <a:pt x="11609116" y="19050"/>
                    <a:pt x="11450366" y="20320"/>
                  </a:cubicBezTo>
                  <a:cubicBezTo>
                    <a:pt x="11280186"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865578"/>
                  </a:cubicBezTo>
                  <a:cubicBezTo>
                    <a:pt x="45720" y="2474670"/>
                    <a:pt x="52070" y="2676600"/>
                    <a:pt x="57150" y="2877260"/>
                  </a:cubicBezTo>
                  <a:cubicBezTo>
                    <a:pt x="60960" y="2990290"/>
                    <a:pt x="63500" y="3103320"/>
                    <a:pt x="67310" y="3216350"/>
                  </a:cubicBezTo>
                  <a:cubicBezTo>
                    <a:pt x="71120" y="3331920"/>
                    <a:pt x="176530" y="3399230"/>
                    <a:pt x="275590" y="3433520"/>
                  </a:cubicBezTo>
                  <a:cubicBezTo>
                    <a:pt x="356870" y="3461460"/>
                    <a:pt x="441960" y="3470350"/>
                    <a:pt x="527050" y="3470350"/>
                  </a:cubicBezTo>
                  <a:cubicBezTo>
                    <a:pt x="615950" y="3470350"/>
                    <a:pt x="703580" y="3470350"/>
                    <a:pt x="792480" y="3470350"/>
                  </a:cubicBezTo>
                  <a:cubicBezTo>
                    <a:pt x="962660" y="3470350"/>
                    <a:pt x="1131570" y="3470350"/>
                    <a:pt x="1301750" y="3469080"/>
                  </a:cubicBezTo>
                  <a:cubicBezTo>
                    <a:pt x="1504950" y="3469080"/>
                    <a:pt x="1708150" y="3467810"/>
                    <a:pt x="5766842" y="3466540"/>
                  </a:cubicBezTo>
                  <a:cubicBezTo>
                    <a:pt x="9996519" y="3465270"/>
                    <a:pt x="10443256" y="3464000"/>
                    <a:pt x="10628676" y="3462730"/>
                  </a:cubicBezTo>
                  <a:cubicBezTo>
                    <a:pt x="10749326" y="3461460"/>
                    <a:pt x="10869976" y="3460190"/>
                    <a:pt x="10990626" y="3456380"/>
                  </a:cubicBezTo>
                  <a:cubicBezTo>
                    <a:pt x="11192556" y="3448760"/>
                    <a:pt x="11395756" y="3444950"/>
                    <a:pt x="11597686" y="3452570"/>
                  </a:cubicBezTo>
                  <a:cubicBezTo>
                    <a:pt x="11606576" y="3453840"/>
                    <a:pt x="11605306" y="3457650"/>
                    <a:pt x="11600226" y="3462730"/>
                  </a:cubicBezTo>
                  <a:close/>
                </a:path>
              </a:pathLst>
            </a:custGeom>
            <a:solidFill>
              <a:srgbClr val="000000"/>
            </a:solidFill>
          </p:spPr>
        </p:sp>
      </p:grpSp>
      <p:sp>
        <p:nvSpPr>
          <p:cNvPr id="10" name="TextBox 10"/>
          <p:cNvSpPr txBox="1"/>
          <p:nvPr/>
        </p:nvSpPr>
        <p:spPr>
          <a:xfrm>
            <a:off x="2705918" y="2628900"/>
            <a:ext cx="6428167" cy="2124749"/>
          </a:xfrm>
          <a:prstGeom prst="rect">
            <a:avLst/>
          </a:prstGeom>
        </p:spPr>
        <p:txBody>
          <a:bodyPr wrap="square" lIns="0" tIns="0" rIns="0" bIns="0" rtlCol="0" anchor="t">
            <a:spAutoFit/>
          </a:bodyPr>
          <a:lstStyle/>
          <a:p>
            <a:pPr algn="just">
              <a:lnSpc>
                <a:spcPct val="150000"/>
              </a:lnSpc>
              <a:spcBef>
                <a:spcPct val="0"/>
              </a:spcBef>
            </a:pPr>
            <a:r>
              <a:rPr lang="en-US" sz="3200">
                <a:solidFill>
                  <a:srgbClr val="000000"/>
                </a:solidFill>
                <a:latin typeface="Arial" pitchFamily="34" charset="0"/>
                <a:cs typeface="Arial" pitchFamily="34" charset="0"/>
              </a:rPr>
              <a:t>Khi thời tiết nắng nóng kéo dài sẽ làm cho con người tăng nguy cơ mắc những bệnh gì?</a:t>
            </a:r>
          </a:p>
        </p:txBody>
      </p:sp>
      <p:sp>
        <p:nvSpPr>
          <p:cNvPr id="11" name="TextBox 11"/>
          <p:cNvSpPr txBox="1"/>
          <p:nvPr/>
        </p:nvSpPr>
        <p:spPr>
          <a:xfrm>
            <a:off x="10267752" y="5409028"/>
            <a:ext cx="6689226" cy="1995290"/>
          </a:xfrm>
          <a:prstGeom prst="rect">
            <a:avLst/>
          </a:prstGeom>
        </p:spPr>
        <p:txBody>
          <a:bodyPr lIns="0" tIns="0" rIns="0" bIns="0" rtlCol="0" anchor="t">
            <a:spAutoFit/>
          </a:bodyPr>
          <a:lstStyle/>
          <a:p>
            <a:pPr algn="just">
              <a:lnSpc>
                <a:spcPct val="150000"/>
              </a:lnSpc>
              <a:spcBef>
                <a:spcPct val="0"/>
              </a:spcBef>
            </a:pPr>
            <a:r>
              <a:rPr lang="en-US" sz="3005">
                <a:solidFill>
                  <a:srgbClr val="000000"/>
                </a:solidFill>
                <a:latin typeface="Arial" pitchFamily="34" charset="0"/>
                <a:cs typeface="Arial" pitchFamily="34" charset="0"/>
              </a:rPr>
              <a:t>Khi bầu khí quyển bị ô nhiễm bởi các chất khí có hại sẽ làm con người tăng nguy cơ mắc những bệnh gì?</a:t>
            </a:r>
          </a:p>
        </p:txBody>
      </p:sp>
      <p:sp>
        <p:nvSpPr>
          <p:cNvPr id="12" name="TextBox 12"/>
          <p:cNvSpPr txBox="1"/>
          <p:nvPr/>
        </p:nvSpPr>
        <p:spPr>
          <a:xfrm>
            <a:off x="685800" y="6988731"/>
            <a:ext cx="8229600" cy="1964769"/>
          </a:xfrm>
          <a:prstGeom prst="rect">
            <a:avLst/>
          </a:prstGeom>
        </p:spPr>
        <p:txBody>
          <a:bodyPr wrap="square" lIns="0" tIns="0" rIns="0" bIns="0" rtlCol="0" anchor="t">
            <a:spAutoFit/>
          </a:bodyPr>
          <a:lstStyle/>
          <a:p>
            <a:pPr algn="just">
              <a:lnSpc>
                <a:spcPct val="150000"/>
              </a:lnSpc>
              <a:spcBef>
                <a:spcPct val="0"/>
              </a:spcBef>
            </a:pPr>
            <a:r>
              <a:rPr lang="en-US" sz="2837">
                <a:solidFill>
                  <a:srgbClr val="000000"/>
                </a:solidFill>
                <a:latin typeface="Arial" pitchFamily="34" charset="0"/>
                <a:cs typeface="Arial" pitchFamily="34" charset="0"/>
              </a:rPr>
              <a:t>Biến đổi khí hậu tạo điều kiện cho các tác nhân gây bệnh (vi sinh vật, côn trùng,...) phát triển sẽ làm tăng nguy cơ mắc những bệnh gì cho con người?</a:t>
            </a:r>
          </a:p>
        </p:txBody>
      </p:sp>
      <p:grpSp>
        <p:nvGrpSpPr>
          <p:cNvPr id="13" name="Group 13"/>
          <p:cNvGrpSpPr/>
          <p:nvPr/>
        </p:nvGrpSpPr>
        <p:grpSpPr>
          <a:xfrm rot="7988346">
            <a:off x="9122751" y="8220481"/>
            <a:ext cx="1472537" cy="283971"/>
            <a:chOff x="0" y="0"/>
            <a:chExt cx="2994890" cy="577549"/>
          </a:xfrm>
        </p:grpSpPr>
        <p:sp>
          <p:nvSpPr>
            <p:cNvPr id="14" name="Freeform 14"/>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15" name="Group 15"/>
          <p:cNvGrpSpPr/>
          <p:nvPr/>
        </p:nvGrpSpPr>
        <p:grpSpPr>
          <a:xfrm>
            <a:off x="10916021" y="1028700"/>
            <a:ext cx="6040957" cy="2667176"/>
            <a:chOff x="0" y="0"/>
            <a:chExt cx="8054609" cy="3556234"/>
          </a:xfrm>
        </p:grpSpPr>
        <p:grpSp>
          <p:nvGrpSpPr>
            <p:cNvPr id="16" name="Group 16"/>
            <p:cNvGrpSpPr/>
            <p:nvPr/>
          </p:nvGrpSpPr>
          <p:grpSpPr>
            <a:xfrm>
              <a:off x="0" y="0"/>
              <a:ext cx="8054609" cy="3556234"/>
              <a:chOff x="0" y="0"/>
              <a:chExt cx="7619226" cy="3364006"/>
            </a:xfrm>
          </p:grpSpPr>
          <p:sp>
            <p:nvSpPr>
              <p:cNvPr id="17" name="Freeform 17"/>
              <p:cNvSpPr/>
              <p:nvPr/>
            </p:nvSpPr>
            <p:spPr>
              <a:xfrm>
                <a:off x="0" y="-4073"/>
                <a:ext cx="7625617" cy="3370609"/>
              </a:xfrm>
              <a:custGeom>
                <a:avLst/>
                <a:gdLst/>
                <a:ahLst/>
                <a:cxnLst/>
                <a:rect l="l" t="t" r="r" b="b"/>
                <a:pathLst>
                  <a:path w="7625617" h="3370609">
                    <a:moveTo>
                      <a:pt x="6997840" y="3316131"/>
                    </a:moveTo>
                    <a:cubicBezTo>
                      <a:pt x="6997840" y="3316131"/>
                      <a:pt x="6266965" y="3370609"/>
                      <a:pt x="5271816" y="3367988"/>
                    </a:cubicBezTo>
                    <a:cubicBezTo>
                      <a:pt x="2959618" y="3365825"/>
                      <a:pt x="1057074" y="3358000"/>
                      <a:pt x="1057074" y="3358000"/>
                    </a:cubicBezTo>
                    <a:cubicBezTo>
                      <a:pt x="812932" y="3349166"/>
                      <a:pt x="449110" y="3327936"/>
                      <a:pt x="282371" y="3269758"/>
                    </a:cubicBezTo>
                    <a:cubicBezTo>
                      <a:pt x="4469" y="3172795"/>
                      <a:pt x="0" y="2999516"/>
                      <a:pt x="0" y="2418773"/>
                    </a:cubicBezTo>
                    <a:lnTo>
                      <a:pt x="0" y="2418750"/>
                    </a:lnTo>
                    <a:cubicBezTo>
                      <a:pt x="8536" y="491230"/>
                      <a:pt x="0" y="345608"/>
                      <a:pt x="77597" y="223930"/>
                    </a:cubicBezTo>
                    <a:cubicBezTo>
                      <a:pt x="217372" y="4759"/>
                      <a:pt x="519255" y="4073"/>
                      <a:pt x="937909" y="4073"/>
                    </a:cubicBezTo>
                    <a:cubicBezTo>
                      <a:pt x="937909" y="4073"/>
                      <a:pt x="1989442" y="15681"/>
                      <a:pt x="4419231" y="7673"/>
                    </a:cubicBezTo>
                    <a:cubicBezTo>
                      <a:pt x="6048037" y="0"/>
                      <a:pt x="6764770" y="6979"/>
                      <a:pt x="6764770" y="6979"/>
                    </a:cubicBezTo>
                    <a:cubicBezTo>
                      <a:pt x="7133078" y="14458"/>
                      <a:pt x="7271338" y="42638"/>
                      <a:pt x="7469078" y="165219"/>
                    </a:cubicBezTo>
                    <a:cubicBezTo>
                      <a:pt x="7620095" y="258836"/>
                      <a:pt x="7625617" y="476157"/>
                      <a:pt x="7616477" y="2418749"/>
                    </a:cubicBezTo>
                    <a:lnTo>
                      <a:pt x="7616477" y="2418772"/>
                    </a:lnTo>
                    <a:cubicBezTo>
                      <a:pt x="7616475" y="3117481"/>
                      <a:pt x="7573692" y="3266069"/>
                      <a:pt x="6997840" y="3316131"/>
                    </a:cubicBezTo>
                    <a:close/>
                  </a:path>
                </a:pathLst>
              </a:custGeom>
              <a:solidFill>
                <a:srgbClr val="FFD352"/>
              </a:solidFill>
            </p:spPr>
          </p:sp>
        </p:grpSp>
        <p:sp>
          <p:nvSpPr>
            <p:cNvPr id="18" name="TextBox 18"/>
            <p:cNvSpPr txBox="1"/>
            <p:nvPr/>
          </p:nvSpPr>
          <p:spPr>
            <a:xfrm>
              <a:off x="395228" y="775583"/>
              <a:ext cx="7270909" cy="2213341"/>
            </a:xfrm>
            <a:prstGeom prst="rect">
              <a:avLst/>
            </a:prstGeom>
          </p:spPr>
          <p:txBody>
            <a:bodyPr wrap="square" lIns="0" tIns="0" rIns="0" bIns="0" rtlCol="0" anchor="t">
              <a:spAutoFit/>
            </a:bodyPr>
            <a:lstStyle/>
            <a:p>
              <a:pPr algn="just">
                <a:lnSpc>
                  <a:spcPct val="150000"/>
                </a:lnSpc>
              </a:pPr>
              <a:r>
                <a:rPr lang="en-US" sz="2500">
                  <a:solidFill>
                    <a:srgbClr val="000000"/>
                  </a:solidFill>
                  <a:latin typeface="Arial" pitchFamily="34" charset="0"/>
                  <a:cs typeface="Arial" pitchFamily="34" charset="0"/>
                </a:rPr>
                <a:t>T</a:t>
              </a:r>
              <a:r>
                <a:rPr lang="en-US" sz="2500" smtClean="0">
                  <a:solidFill>
                    <a:srgbClr val="000000"/>
                  </a:solidFill>
                  <a:latin typeface="Arial" pitchFamily="34" charset="0"/>
                  <a:cs typeface="Arial" pitchFamily="34" charset="0"/>
                </a:rPr>
                <a:t>hảo </a:t>
              </a:r>
              <a:r>
                <a:rPr lang="en-US" sz="2500">
                  <a:solidFill>
                    <a:srgbClr val="000000"/>
                  </a:solidFill>
                  <a:latin typeface="Arial" pitchFamily="34" charset="0"/>
                  <a:cs typeface="Arial" pitchFamily="34" charset="0"/>
                </a:rPr>
                <a:t>luận nhóm để nêu những tác động của biến đổi khí hậu đến sức khoẻ con người theo những gợi ý sau:</a:t>
              </a: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par>
                                <p:cTn id="36" presetID="6" presetClass="entr" presetSubtype="1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par>
                                <p:cTn id="39" presetID="6"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955" r="24955"/>
          <a:stretch>
            <a:fillRect/>
          </a:stretch>
        </p:blipFill>
        <p:spPr>
          <a:xfrm>
            <a:off x="0" y="0"/>
            <a:ext cx="7729011"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0" y="2498499"/>
            <a:ext cx="8777275" cy="4473801"/>
          </a:xfrm>
          <a:prstGeom prst="rect">
            <a:avLst/>
          </a:prstGeom>
        </p:spPr>
      </p:pic>
      <p:grpSp>
        <p:nvGrpSpPr>
          <p:cNvPr id="4" name="Group 4"/>
          <p:cNvGrpSpPr/>
          <p:nvPr/>
        </p:nvGrpSpPr>
        <p:grpSpPr>
          <a:xfrm rot="8967874">
            <a:off x="6693206" y="1386089"/>
            <a:ext cx="1621262" cy="312652"/>
            <a:chOff x="0" y="0"/>
            <a:chExt cx="2994890" cy="577549"/>
          </a:xfrm>
        </p:grpSpPr>
        <p:sp>
          <p:nvSpPr>
            <p:cNvPr id="5" name="Freeform 5"/>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6" name="Group 6"/>
          <p:cNvGrpSpPr/>
          <p:nvPr/>
        </p:nvGrpSpPr>
        <p:grpSpPr>
          <a:xfrm rot="-969351">
            <a:off x="-382093" y="4987174"/>
            <a:ext cx="1621262" cy="312652"/>
            <a:chOff x="0" y="0"/>
            <a:chExt cx="2994890" cy="577549"/>
          </a:xfrm>
        </p:grpSpPr>
        <p:sp>
          <p:nvSpPr>
            <p:cNvPr id="7" name="Freeform 7"/>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104353">
            <a:off x="6678853" y="5006170"/>
            <a:ext cx="1693821" cy="90542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94556">
            <a:off x="74400" y="1252655"/>
            <a:ext cx="1908601" cy="579521"/>
          </a:xfrm>
          <a:prstGeom prst="rect">
            <a:avLst/>
          </a:prstGeom>
        </p:spPr>
      </p:pic>
      <p:sp>
        <p:nvSpPr>
          <p:cNvPr id="10" name="TextBox 10"/>
          <p:cNvSpPr txBox="1"/>
          <p:nvPr/>
        </p:nvSpPr>
        <p:spPr>
          <a:xfrm>
            <a:off x="10287000" y="3009900"/>
            <a:ext cx="6324600" cy="3798156"/>
          </a:xfrm>
          <a:prstGeom prst="rect">
            <a:avLst/>
          </a:prstGeom>
        </p:spPr>
        <p:txBody>
          <a:bodyPr wrap="square" lIns="0" tIns="0" rIns="0" bIns="0" rtlCol="0" anchor="t">
            <a:spAutoFit/>
          </a:bodyPr>
          <a:lstStyle/>
          <a:p>
            <a:pPr algn="just">
              <a:lnSpc>
                <a:spcPct val="150000"/>
              </a:lnSpc>
              <a:spcBef>
                <a:spcPct val="0"/>
              </a:spcBef>
            </a:pPr>
            <a:r>
              <a:rPr lang="en-US" sz="2800">
                <a:solidFill>
                  <a:srgbClr val="000000"/>
                </a:solidFill>
                <a:latin typeface="Arial" pitchFamily="34" charset="0"/>
                <a:cs typeface="Arial" pitchFamily="34" charset="0"/>
              </a:rPr>
              <a:t>Biến </a:t>
            </a:r>
            <a:r>
              <a:rPr lang="en-US" sz="2800" smtClean="0">
                <a:solidFill>
                  <a:srgbClr val="000000"/>
                </a:solidFill>
                <a:latin typeface="Arial" pitchFamily="34" charset="0"/>
                <a:cs typeface="Arial" pitchFamily="34" charset="0"/>
              </a:rPr>
              <a:t>đổi </a:t>
            </a:r>
            <a:r>
              <a:rPr lang="en-US" sz="2800">
                <a:solidFill>
                  <a:srgbClr val="000000"/>
                </a:solidFill>
                <a:latin typeface="Arial" pitchFamily="34" charset="0"/>
                <a:cs typeface="Arial" pitchFamily="34" charset="0"/>
              </a:rPr>
              <a:t>khí hậu làm cho các đợt nắng nóng kéo dài. Tác động này làm cho con người gia tăng nguy cơ mắc các bệnh: </a:t>
            </a:r>
            <a:r>
              <a:rPr lang="en-US" sz="2800" smtClean="0">
                <a:solidFill>
                  <a:srgbClr val="000000"/>
                </a:solidFill>
                <a:latin typeface="Arial" pitchFamily="34" charset="0"/>
                <a:cs typeface="Arial" pitchFamily="34" charset="0"/>
              </a:rPr>
              <a:t>tim </a:t>
            </a:r>
            <a:r>
              <a:rPr lang="en-US" sz="2800">
                <a:solidFill>
                  <a:srgbClr val="000000"/>
                </a:solidFill>
                <a:latin typeface="Arial" pitchFamily="34" charset="0"/>
                <a:cs typeface="Arial" pitchFamily="34" charset="0"/>
              </a:rPr>
              <a:t>mạch, huyết áp, thần kinh, dị ứng, tiêu chảy,... nhất là đối với người cao tuổi và trẻ 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1203" y="1290161"/>
            <a:ext cx="8777275" cy="5605939"/>
          </a:xfrm>
          <a:prstGeom prst="rect">
            <a:avLst/>
          </a:prstGeom>
        </p:spPr>
      </p:pic>
      <p:grpSp>
        <p:nvGrpSpPr>
          <p:cNvPr id="3" name="Group 3"/>
          <p:cNvGrpSpPr/>
          <p:nvPr/>
        </p:nvGrpSpPr>
        <p:grpSpPr>
          <a:xfrm rot="8967874">
            <a:off x="6693206" y="1386089"/>
            <a:ext cx="1621262" cy="312652"/>
            <a:chOff x="0" y="0"/>
            <a:chExt cx="2994890" cy="577549"/>
          </a:xfrm>
        </p:grpSpPr>
        <p:sp>
          <p:nvSpPr>
            <p:cNvPr id="4" name="Freeform 4"/>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5" name="Group 5"/>
          <p:cNvGrpSpPr/>
          <p:nvPr/>
        </p:nvGrpSpPr>
        <p:grpSpPr>
          <a:xfrm rot="-969351">
            <a:off x="-382093" y="4987174"/>
            <a:ext cx="1621262" cy="312652"/>
            <a:chOff x="0" y="0"/>
            <a:chExt cx="2994890" cy="577549"/>
          </a:xfrm>
        </p:grpSpPr>
        <p:sp>
          <p:nvSpPr>
            <p:cNvPr id="6" name="Freeform 6"/>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104353">
            <a:off x="8182485" y="5691557"/>
            <a:ext cx="1693821" cy="90542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394556">
            <a:off x="74400" y="1252655"/>
            <a:ext cx="1908601" cy="57952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116989" y="1290161"/>
            <a:ext cx="6438212" cy="6862435"/>
          </a:xfrm>
          <a:prstGeom prst="rect">
            <a:avLst/>
          </a:prstGeom>
        </p:spPr>
      </p:pic>
      <p:pic>
        <p:nvPicPr>
          <p:cNvPr id="10" name="Picture 10"/>
          <p:cNvPicPr>
            <a:picLocks noChangeAspect="1"/>
          </p:cNvPicPr>
          <p:nvPr/>
        </p:nvPicPr>
        <p:blipFill>
          <a:blip r:embed="rId10"/>
          <a:srcRect/>
          <a:stretch>
            <a:fillRect/>
          </a:stretch>
        </p:blipFill>
        <p:spPr>
          <a:xfrm>
            <a:off x="6726203" y="6472058"/>
            <a:ext cx="2785491" cy="3361075"/>
          </a:xfrm>
          <a:prstGeom prst="rect">
            <a:avLst/>
          </a:prstGeom>
        </p:spPr>
      </p:pic>
      <p:sp>
        <p:nvSpPr>
          <p:cNvPr id="11" name="TextBox 11"/>
          <p:cNvSpPr txBox="1"/>
          <p:nvPr/>
        </p:nvSpPr>
        <p:spPr>
          <a:xfrm>
            <a:off x="1259511" y="2102083"/>
            <a:ext cx="6849269" cy="4431983"/>
          </a:xfrm>
          <a:prstGeom prst="rect">
            <a:avLst/>
          </a:prstGeom>
        </p:spPr>
        <p:txBody>
          <a:bodyPr lIns="0" tIns="0" rIns="0" bIns="0" rtlCol="0" anchor="t">
            <a:spAutoFit/>
          </a:bodyPr>
          <a:lstStyle/>
          <a:p>
            <a:pPr algn="just">
              <a:lnSpc>
                <a:spcPct val="150000"/>
              </a:lnSpc>
              <a:spcBef>
                <a:spcPct val="0"/>
              </a:spcBef>
            </a:pPr>
            <a:r>
              <a:rPr lang="en-US" sz="3200">
                <a:solidFill>
                  <a:srgbClr val="000000"/>
                </a:solidFill>
                <a:latin typeface="Arial" pitchFamily="34" charset="0"/>
                <a:cs typeface="Arial" pitchFamily="34" charset="0"/>
              </a:rPr>
              <a:t>Biến đổi khí hậu làm chất lượng không khí </a:t>
            </a:r>
            <a:r>
              <a:rPr lang="en-US" sz="3200" smtClean="0">
                <a:solidFill>
                  <a:srgbClr val="000000"/>
                </a:solidFill>
                <a:latin typeface="Arial" pitchFamily="34" charset="0"/>
                <a:cs typeface="Arial" pitchFamily="34" charset="0"/>
              </a:rPr>
              <a:t>xấu, </a:t>
            </a:r>
            <a:r>
              <a:rPr lang="en-US" sz="3200">
                <a:solidFill>
                  <a:srgbClr val="000000"/>
                </a:solidFill>
                <a:latin typeface="Arial" pitchFamily="34" charset="0"/>
                <a:cs typeface="Arial" pitchFamily="34" charset="0"/>
              </a:rPr>
              <a:t>bởi các khí thải có hại đã tác động xấu tới súc khoẻ con người, làm gia tăng các bệnh về hô hấp như: hen suyễn, lao </a:t>
            </a:r>
            <a:r>
              <a:rPr lang="en-US" sz="3200" smtClean="0">
                <a:solidFill>
                  <a:srgbClr val="000000"/>
                </a:solidFill>
                <a:latin typeface="Arial" pitchFamily="34" charset="0"/>
                <a:cs typeface="Arial" pitchFamily="34" charset="0"/>
              </a:rPr>
              <a:t>phổi</a:t>
            </a:r>
            <a:r>
              <a:rPr lang="en-US" sz="3200">
                <a:solidFill>
                  <a:srgbClr val="000000"/>
                </a:solidFill>
                <a:latin typeface="Arial" pitchFamily="34" charset="0"/>
                <a:cs typeface="Arial" pitchFamily="34" charset="0"/>
              </a:rPr>
              <a:t>, ung thư </a:t>
            </a:r>
            <a:r>
              <a:rPr lang="en-US" sz="3200" smtClean="0">
                <a:solidFill>
                  <a:srgbClr val="000000"/>
                </a:solidFill>
                <a:latin typeface="Arial" pitchFamily="34" charset="0"/>
                <a:cs typeface="Arial" pitchFamily="34" charset="0"/>
              </a:rPr>
              <a:t>phổi</a:t>
            </a:r>
            <a:r>
              <a:rPr lang="en-US" sz="3200">
                <a:solidFill>
                  <a:srgbClr val="000000"/>
                </a:solidFill>
                <a:latin typeface="Arial" pitchFamily="34" charset="0"/>
                <a:cs typeface="Arial" pitchFamily="34"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99" b="699"/>
          <a:stretch>
            <a:fillRect/>
          </a:stretch>
        </p:blipFill>
        <p:spPr>
          <a:xfrm>
            <a:off x="0" y="0"/>
            <a:ext cx="7729011"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64372" y="2103096"/>
            <a:ext cx="9042628" cy="6941647"/>
          </a:xfrm>
          <a:prstGeom prst="rect">
            <a:avLst/>
          </a:prstGeom>
        </p:spPr>
      </p:pic>
      <p:grpSp>
        <p:nvGrpSpPr>
          <p:cNvPr id="4" name="Group 4"/>
          <p:cNvGrpSpPr/>
          <p:nvPr/>
        </p:nvGrpSpPr>
        <p:grpSpPr>
          <a:xfrm rot="8967874">
            <a:off x="6693206" y="1386089"/>
            <a:ext cx="1621262" cy="312652"/>
            <a:chOff x="0" y="0"/>
            <a:chExt cx="2994890" cy="577549"/>
          </a:xfrm>
        </p:grpSpPr>
        <p:sp>
          <p:nvSpPr>
            <p:cNvPr id="5" name="Freeform 5"/>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6" name="Group 6"/>
          <p:cNvGrpSpPr/>
          <p:nvPr/>
        </p:nvGrpSpPr>
        <p:grpSpPr>
          <a:xfrm rot="-969351">
            <a:off x="-382093" y="4987174"/>
            <a:ext cx="1621262" cy="312652"/>
            <a:chOff x="0" y="0"/>
            <a:chExt cx="2994890" cy="577549"/>
          </a:xfrm>
        </p:grpSpPr>
        <p:sp>
          <p:nvSpPr>
            <p:cNvPr id="7" name="Freeform 7"/>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104353">
            <a:off x="6678853" y="5006170"/>
            <a:ext cx="1693821" cy="90542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94556">
            <a:off x="74400" y="1252655"/>
            <a:ext cx="1908601" cy="579521"/>
          </a:xfrm>
          <a:prstGeom prst="rect">
            <a:avLst/>
          </a:prstGeom>
        </p:spPr>
      </p:pic>
      <p:sp>
        <p:nvSpPr>
          <p:cNvPr id="10" name="TextBox 10"/>
          <p:cNvSpPr txBox="1"/>
          <p:nvPr/>
        </p:nvSpPr>
        <p:spPr>
          <a:xfrm>
            <a:off x="9581239" y="2396769"/>
            <a:ext cx="7343540" cy="6647974"/>
          </a:xfrm>
          <a:prstGeom prst="rect">
            <a:avLst/>
          </a:prstGeom>
        </p:spPr>
        <p:txBody>
          <a:bodyPr lIns="0" tIns="0" rIns="0" bIns="0" rtlCol="0" anchor="t">
            <a:spAutoFit/>
          </a:bodyPr>
          <a:lstStyle/>
          <a:p>
            <a:pPr algn="just">
              <a:lnSpc>
                <a:spcPct val="150000"/>
              </a:lnSpc>
              <a:spcBef>
                <a:spcPct val="0"/>
              </a:spcBef>
            </a:pPr>
            <a:r>
              <a:rPr lang="en-US" sz="3200">
                <a:solidFill>
                  <a:srgbClr val="000000"/>
                </a:solidFill>
                <a:latin typeface="Arial" pitchFamily="34" charset="0"/>
                <a:cs typeface="Arial" pitchFamily="34" charset="0"/>
              </a:rPr>
              <a:t>Biến </a:t>
            </a:r>
            <a:r>
              <a:rPr lang="en-US" sz="3200" smtClean="0">
                <a:solidFill>
                  <a:srgbClr val="000000"/>
                </a:solidFill>
                <a:latin typeface="Arial" pitchFamily="34" charset="0"/>
                <a:cs typeface="Arial" pitchFamily="34" charset="0"/>
              </a:rPr>
              <a:t>đổi </a:t>
            </a:r>
            <a:r>
              <a:rPr lang="en-US" sz="3200">
                <a:solidFill>
                  <a:srgbClr val="000000"/>
                </a:solidFill>
                <a:latin typeface="Arial" pitchFamily="34" charset="0"/>
                <a:cs typeface="Arial" pitchFamily="34" charset="0"/>
              </a:rPr>
              <a:t>khí hậu còn làm tăng tốc độ sinh trưởng, phát triển của nhiều loại vi khuẩn, côn trùng, vật chủ mang bệnh (ruổi, muỗi, chuột, bọ chét, ve,...). Tác động này làm tăng khả năng bùng phát dịch bệnh như dịch tả, cúm (HINH, H5NI,...) và một số bệnh nhiệt đới như: sốt rét, sốt xuất huyết, viêm não Nhật Bản...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10214588" y="575737"/>
            <a:ext cx="6502895" cy="1431963"/>
            <a:chOff x="0" y="0"/>
            <a:chExt cx="7660157" cy="1060682"/>
          </a:xfrm>
        </p:grpSpPr>
        <p:sp>
          <p:nvSpPr>
            <p:cNvPr id="3"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grpSp>
        <p:nvGrpSpPr>
          <p:cNvPr id="4" name="Group 4"/>
          <p:cNvGrpSpPr/>
          <p:nvPr/>
        </p:nvGrpSpPr>
        <p:grpSpPr>
          <a:xfrm>
            <a:off x="10214588" y="2528938"/>
            <a:ext cx="6502895" cy="1621935"/>
            <a:chOff x="0" y="0"/>
            <a:chExt cx="7660157" cy="1060682"/>
          </a:xfrm>
        </p:grpSpPr>
        <p:sp>
          <p:nvSpPr>
            <p:cNvPr id="5" name="Freeform 5"/>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grpSp>
        <p:nvGrpSpPr>
          <p:cNvPr id="6" name="Group 6"/>
          <p:cNvGrpSpPr/>
          <p:nvPr/>
        </p:nvGrpSpPr>
        <p:grpSpPr>
          <a:xfrm>
            <a:off x="10214588" y="4593308"/>
            <a:ext cx="6502895" cy="1757995"/>
            <a:chOff x="0" y="0"/>
            <a:chExt cx="7660157" cy="1060682"/>
          </a:xfrm>
        </p:grpSpPr>
        <p:sp>
          <p:nvSpPr>
            <p:cNvPr id="7" name="Freeform 7"/>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8" name="TextBox 8"/>
          <p:cNvSpPr txBox="1"/>
          <p:nvPr/>
        </p:nvSpPr>
        <p:spPr>
          <a:xfrm>
            <a:off x="10437837" y="527164"/>
            <a:ext cx="5603321" cy="1477328"/>
          </a:xfrm>
          <a:prstGeom prst="rect">
            <a:avLst/>
          </a:prstGeom>
        </p:spPr>
        <p:txBody>
          <a:bodyPr lIns="0" tIns="0" rIns="0" bIns="0" rtlCol="0" anchor="t">
            <a:spAutoFit/>
          </a:bodyPr>
          <a:lstStyle/>
          <a:p>
            <a:pPr algn="ctr">
              <a:lnSpc>
                <a:spcPct val="150000"/>
              </a:lnSpc>
            </a:pPr>
            <a:r>
              <a:rPr lang="en-US" sz="3200">
                <a:solidFill>
                  <a:srgbClr val="000000"/>
                </a:solidFill>
                <a:latin typeface="Arial" pitchFamily="34" charset="0"/>
                <a:cs typeface="Arial" pitchFamily="34" charset="0"/>
              </a:rPr>
              <a:t>Ngăn chặn việc săn bắt các động </a:t>
            </a:r>
            <a:r>
              <a:rPr lang="en-US" sz="3200" smtClean="0">
                <a:solidFill>
                  <a:srgbClr val="000000"/>
                </a:solidFill>
                <a:latin typeface="Arial" pitchFamily="34" charset="0"/>
                <a:cs typeface="Arial" pitchFamily="34" charset="0"/>
              </a:rPr>
              <a:t>vật </a:t>
            </a:r>
            <a:r>
              <a:rPr lang="en-US" sz="3200">
                <a:solidFill>
                  <a:srgbClr val="000000"/>
                </a:solidFill>
                <a:latin typeface="Arial" pitchFamily="34" charset="0"/>
                <a:cs typeface="Arial" pitchFamily="34" charset="0"/>
              </a:rPr>
              <a:t>hoang dã</a:t>
            </a:r>
          </a:p>
        </p:txBody>
      </p:sp>
      <p:grpSp>
        <p:nvGrpSpPr>
          <p:cNvPr id="9" name="Group 9"/>
          <p:cNvGrpSpPr/>
          <p:nvPr/>
        </p:nvGrpSpPr>
        <p:grpSpPr>
          <a:xfrm>
            <a:off x="8664273" y="4901542"/>
            <a:ext cx="1472537" cy="283971"/>
            <a:chOff x="0" y="0"/>
            <a:chExt cx="2994890" cy="577549"/>
          </a:xfrm>
        </p:grpSpPr>
        <p:sp>
          <p:nvSpPr>
            <p:cNvPr id="10" name="Freeform 10"/>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88669" flipH="1">
            <a:off x="7494900" y="7729725"/>
            <a:ext cx="1807265" cy="96606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5153" flipV="1">
            <a:off x="7277538" y="864433"/>
            <a:ext cx="2242147" cy="68079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62885">
            <a:off x="2295243" y="1806550"/>
            <a:ext cx="5349257" cy="6163632"/>
          </a:xfrm>
          <a:prstGeom prst="rect">
            <a:avLst/>
          </a:prstGeom>
        </p:spPr>
      </p:pic>
      <p:sp>
        <p:nvSpPr>
          <p:cNvPr id="14" name="TextBox 14"/>
          <p:cNvSpPr txBox="1"/>
          <p:nvPr/>
        </p:nvSpPr>
        <p:spPr>
          <a:xfrm>
            <a:off x="2239632" y="3164212"/>
            <a:ext cx="5227062" cy="3187091"/>
          </a:xfrm>
          <a:prstGeom prst="rect">
            <a:avLst/>
          </a:prstGeom>
        </p:spPr>
        <p:txBody>
          <a:bodyPr wrap="square" lIns="0" tIns="0" rIns="0" bIns="0" rtlCol="0" anchor="t">
            <a:spAutoFit/>
          </a:bodyPr>
          <a:lstStyle/>
          <a:p>
            <a:pPr algn="ctr">
              <a:lnSpc>
                <a:spcPct val="150000"/>
              </a:lnSpc>
            </a:pPr>
            <a:r>
              <a:rPr lang="en-US" sz="4800">
                <a:solidFill>
                  <a:srgbClr val="000000"/>
                </a:solidFill>
                <a:latin typeface="Arial" pitchFamily="34" charset="0"/>
                <a:cs typeface="Arial" pitchFamily="34" charset="0"/>
              </a:rPr>
              <a:t>Hành vi nào góp phần bảo tồn cảnh quan thiên nhiên</a:t>
            </a:r>
          </a:p>
        </p:txBody>
      </p:sp>
      <p:grpSp>
        <p:nvGrpSpPr>
          <p:cNvPr id="16" name="Group 16"/>
          <p:cNvGrpSpPr/>
          <p:nvPr/>
        </p:nvGrpSpPr>
        <p:grpSpPr>
          <a:xfrm>
            <a:off x="10253869" y="6667500"/>
            <a:ext cx="6502895" cy="1545257"/>
            <a:chOff x="0" y="0"/>
            <a:chExt cx="7660157" cy="1060682"/>
          </a:xfrm>
        </p:grpSpPr>
        <p:sp>
          <p:nvSpPr>
            <p:cNvPr id="17" name="Freeform 17"/>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grpSp>
        <p:nvGrpSpPr>
          <p:cNvPr id="18" name="Group 18"/>
          <p:cNvGrpSpPr/>
          <p:nvPr/>
        </p:nvGrpSpPr>
        <p:grpSpPr>
          <a:xfrm>
            <a:off x="10214588" y="8482838"/>
            <a:ext cx="6502895" cy="1156462"/>
            <a:chOff x="0" y="0"/>
            <a:chExt cx="7660157" cy="1060682"/>
          </a:xfrm>
        </p:grpSpPr>
        <p:sp>
          <p:nvSpPr>
            <p:cNvPr id="19" name="Freeform 19"/>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grpSp>
        <p:nvGrpSpPr>
          <p:cNvPr id="20" name="Group 20"/>
          <p:cNvGrpSpPr/>
          <p:nvPr/>
        </p:nvGrpSpPr>
        <p:grpSpPr>
          <a:xfrm rot="-1556424">
            <a:off x="8386462" y="3535545"/>
            <a:ext cx="1472537" cy="283971"/>
            <a:chOff x="0" y="0"/>
            <a:chExt cx="2994890" cy="577549"/>
          </a:xfrm>
        </p:grpSpPr>
        <p:sp>
          <p:nvSpPr>
            <p:cNvPr id="21" name="Freeform 21"/>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22" name="Group 22"/>
          <p:cNvGrpSpPr/>
          <p:nvPr/>
        </p:nvGrpSpPr>
        <p:grpSpPr>
          <a:xfrm rot="2293949">
            <a:off x="8185589" y="6229778"/>
            <a:ext cx="1472537" cy="283971"/>
            <a:chOff x="0" y="0"/>
            <a:chExt cx="2994890" cy="577549"/>
          </a:xfrm>
        </p:grpSpPr>
        <p:sp>
          <p:nvSpPr>
            <p:cNvPr id="23" name="Freeform 23"/>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sp>
        <p:nvSpPr>
          <p:cNvPr id="24" name="TextBox 24"/>
          <p:cNvSpPr txBox="1"/>
          <p:nvPr/>
        </p:nvSpPr>
        <p:spPr>
          <a:xfrm>
            <a:off x="10664375" y="2595109"/>
            <a:ext cx="5603321" cy="1386085"/>
          </a:xfrm>
          <a:prstGeom prst="rect">
            <a:avLst/>
          </a:prstGeom>
        </p:spPr>
        <p:txBody>
          <a:bodyPr lIns="0" tIns="0" rIns="0" bIns="0" rtlCol="0" anchor="t">
            <a:spAutoFit/>
          </a:bodyPr>
          <a:lstStyle/>
          <a:p>
            <a:pPr algn="ctr">
              <a:lnSpc>
                <a:spcPct val="150000"/>
              </a:lnSpc>
            </a:pPr>
            <a:r>
              <a:rPr lang="en-US" sz="3200">
                <a:solidFill>
                  <a:srgbClr val="000000"/>
                </a:solidFill>
                <a:latin typeface="Arial" pitchFamily="34" charset="0"/>
                <a:cs typeface="Arial" pitchFamily="34" charset="0"/>
              </a:rPr>
              <a:t>Bảo vệ các loài động vật, thực vật sống trong các khu rừng</a:t>
            </a:r>
          </a:p>
        </p:txBody>
      </p:sp>
      <p:sp>
        <p:nvSpPr>
          <p:cNvPr id="25" name="TextBox 25"/>
          <p:cNvSpPr txBox="1"/>
          <p:nvPr/>
        </p:nvSpPr>
        <p:spPr>
          <a:xfrm>
            <a:off x="10664375" y="4644707"/>
            <a:ext cx="5603321" cy="1477328"/>
          </a:xfrm>
          <a:prstGeom prst="rect">
            <a:avLst/>
          </a:prstGeom>
        </p:spPr>
        <p:txBody>
          <a:bodyPr lIns="0" tIns="0" rIns="0" bIns="0" rtlCol="0" anchor="t">
            <a:spAutoFit/>
          </a:bodyPr>
          <a:lstStyle/>
          <a:p>
            <a:pPr algn="ctr">
              <a:lnSpc>
                <a:spcPct val="150000"/>
              </a:lnSpc>
            </a:pPr>
            <a:r>
              <a:rPr lang="en-US" sz="3200">
                <a:solidFill>
                  <a:srgbClr val="000000"/>
                </a:solidFill>
                <a:latin typeface="Arial" pitchFamily="34" charset="0"/>
                <a:cs typeface="Arial" pitchFamily="34" charset="0"/>
              </a:rPr>
              <a:t>Khai thác các cây gỗ quý, cây cổ thụ </a:t>
            </a:r>
            <a:r>
              <a:rPr lang="en-US" sz="3200" smtClean="0">
                <a:solidFill>
                  <a:srgbClr val="000000"/>
                </a:solidFill>
                <a:latin typeface="Arial" pitchFamily="34" charset="0"/>
                <a:cs typeface="Arial" pitchFamily="34" charset="0"/>
              </a:rPr>
              <a:t>trong </a:t>
            </a:r>
            <a:r>
              <a:rPr lang="en-US" sz="3200">
                <a:solidFill>
                  <a:srgbClr val="000000"/>
                </a:solidFill>
                <a:latin typeface="Arial" pitchFamily="34" charset="0"/>
                <a:cs typeface="Arial" pitchFamily="34" charset="0"/>
              </a:rPr>
              <a:t>rừng nguyên sinh</a:t>
            </a:r>
          </a:p>
        </p:txBody>
      </p:sp>
      <p:sp>
        <p:nvSpPr>
          <p:cNvPr id="26" name="TextBox 26"/>
          <p:cNvSpPr txBox="1"/>
          <p:nvPr/>
        </p:nvSpPr>
        <p:spPr>
          <a:xfrm>
            <a:off x="10856056" y="6865630"/>
            <a:ext cx="4993544" cy="1477328"/>
          </a:xfrm>
          <a:prstGeom prst="rect">
            <a:avLst/>
          </a:prstGeom>
        </p:spPr>
        <p:txBody>
          <a:bodyPr wrap="square" lIns="0" tIns="0" rIns="0" bIns="0" rtlCol="0" anchor="t">
            <a:spAutoFit/>
          </a:bodyPr>
          <a:lstStyle/>
          <a:p>
            <a:pPr algn="ctr">
              <a:lnSpc>
                <a:spcPct val="150000"/>
              </a:lnSpc>
            </a:pPr>
            <a:r>
              <a:rPr lang="en-US" sz="3200">
                <a:solidFill>
                  <a:srgbClr val="000000"/>
                </a:solidFill>
                <a:latin typeface="Arial" pitchFamily="34" charset="0"/>
                <a:cs typeface="Arial" pitchFamily="34" charset="0"/>
              </a:rPr>
              <a:t>Xả nước thải chưa qua xử lí ra sông</a:t>
            </a:r>
          </a:p>
        </p:txBody>
      </p:sp>
      <p:sp>
        <p:nvSpPr>
          <p:cNvPr id="27" name="TextBox 27"/>
          <p:cNvSpPr txBox="1"/>
          <p:nvPr/>
        </p:nvSpPr>
        <p:spPr>
          <a:xfrm>
            <a:off x="10703656" y="8663813"/>
            <a:ext cx="5603321" cy="647421"/>
          </a:xfrm>
          <a:prstGeom prst="rect">
            <a:avLst/>
          </a:prstGeom>
        </p:spPr>
        <p:txBody>
          <a:bodyPr lIns="0" tIns="0" rIns="0" bIns="0" rtlCol="0" anchor="t">
            <a:spAutoFit/>
          </a:bodyPr>
          <a:lstStyle/>
          <a:p>
            <a:pPr algn="ctr">
              <a:lnSpc>
                <a:spcPct val="150000"/>
              </a:lnSpc>
            </a:pPr>
            <a:r>
              <a:rPr lang="en-US" sz="3200">
                <a:solidFill>
                  <a:srgbClr val="000000"/>
                </a:solidFill>
                <a:latin typeface="Arial" pitchFamily="34" charset="0"/>
                <a:cs typeface="Arial" pitchFamily="34" charset="0"/>
              </a:rPr>
              <a:t>Nuôi nhốt gấu để lấy mật</a:t>
            </a:r>
          </a:p>
        </p:txBody>
      </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68800" y="729632"/>
            <a:ext cx="648517" cy="610785"/>
          </a:xfrm>
          <a:prstGeom prst="rect">
            <a:avLst/>
          </a:prstGeom>
        </p:spPr>
      </p:pic>
      <p:pic>
        <p:nvPicPr>
          <p:cNvPr id="29"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68800" y="2616994"/>
            <a:ext cx="648517" cy="6107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barn(inVertical)">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947" r="24947"/>
          <a:stretch>
            <a:fillRect/>
          </a:stretch>
        </p:blipFill>
        <p:spPr>
          <a:xfrm>
            <a:off x="0" y="0"/>
            <a:ext cx="7729011"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0" y="2498499"/>
            <a:ext cx="8777275" cy="4229051"/>
          </a:xfrm>
          <a:prstGeom prst="rect">
            <a:avLst/>
          </a:prstGeom>
        </p:spPr>
      </p:pic>
      <p:grpSp>
        <p:nvGrpSpPr>
          <p:cNvPr id="4" name="Group 4"/>
          <p:cNvGrpSpPr/>
          <p:nvPr/>
        </p:nvGrpSpPr>
        <p:grpSpPr>
          <a:xfrm rot="8967874">
            <a:off x="6693206" y="1386089"/>
            <a:ext cx="1621262" cy="312652"/>
            <a:chOff x="0" y="0"/>
            <a:chExt cx="2994890" cy="577549"/>
          </a:xfrm>
        </p:grpSpPr>
        <p:sp>
          <p:nvSpPr>
            <p:cNvPr id="5" name="Freeform 5"/>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6" name="Group 6"/>
          <p:cNvGrpSpPr/>
          <p:nvPr/>
        </p:nvGrpSpPr>
        <p:grpSpPr>
          <a:xfrm rot="-969351">
            <a:off x="-382093" y="4987174"/>
            <a:ext cx="1621262" cy="312652"/>
            <a:chOff x="0" y="0"/>
            <a:chExt cx="2994890" cy="577549"/>
          </a:xfrm>
        </p:grpSpPr>
        <p:sp>
          <p:nvSpPr>
            <p:cNvPr id="7" name="Freeform 7"/>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104353">
            <a:off x="6678853" y="5006170"/>
            <a:ext cx="1693821" cy="90542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94556">
            <a:off x="74400" y="1252655"/>
            <a:ext cx="1908601" cy="579521"/>
          </a:xfrm>
          <a:prstGeom prst="rect">
            <a:avLst/>
          </a:prstGeom>
        </p:spPr>
      </p:pic>
      <p:sp>
        <p:nvSpPr>
          <p:cNvPr id="10" name="TextBox 10"/>
          <p:cNvSpPr txBox="1"/>
          <p:nvPr/>
        </p:nvSpPr>
        <p:spPr>
          <a:xfrm>
            <a:off x="10439400" y="3002358"/>
            <a:ext cx="5480521" cy="3221331"/>
          </a:xfrm>
          <a:prstGeom prst="rect">
            <a:avLst/>
          </a:prstGeom>
        </p:spPr>
        <p:txBody>
          <a:bodyPr lIns="0" tIns="0" rIns="0" bIns="0" rtlCol="0" anchor="t">
            <a:spAutoFit/>
          </a:bodyPr>
          <a:lstStyle/>
          <a:p>
            <a:pPr algn="just">
              <a:lnSpc>
                <a:spcPct val="150000"/>
              </a:lnSpc>
              <a:spcBef>
                <a:spcPct val="0"/>
              </a:spcBef>
            </a:pPr>
            <a:r>
              <a:rPr lang="en-US" sz="3600">
                <a:solidFill>
                  <a:srgbClr val="000000"/>
                </a:solidFill>
                <a:latin typeface="Arial" pitchFamily="34" charset="0"/>
                <a:cs typeface="Arial" pitchFamily="34" charset="0"/>
              </a:rPr>
              <a:t>Biến đổi khí hậu còn làm cho tầng ozon bị phá huỷ, là tác nhân gây bệnh ung thư da và các bệnh về mắt</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38200" y="2205923"/>
            <a:ext cx="8099219" cy="2181756"/>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4" name="Group 4"/>
          <p:cNvGrpSpPr/>
          <p:nvPr/>
        </p:nvGrpSpPr>
        <p:grpSpPr>
          <a:xfrm>
            <a:off x="10404978" y="1739280"/>
            <a:ext cx="6030709" cy="1850391"/>
            <a:chOff x="0" y="0"/>
            <a:chExt cx="8471392" cy="2599261"/>
          </a:xfrm>
        </p:grpSpPr>
        <p:sp>
          <p:nvSpPr>
            <p:cNvPr id="5" name="Freeform 5"/>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grpSp>
        <p:nvGrpSpPr>
          <p:cNvPr id="7" name="Group 7"/>
          <p:cNvGrpSpPr/>
          <p:nvPr/>
        </p:nvGrpSpPr>
        <p:grpSpPr>
          <a:xfrm>
            <a:off x="10412214" y="4243961"/>
            <a:ext cx="6030709" cy="1850391"/>
            <a:chOff x="0" y="0"/>
            <a:chExt cx="8471392" cy="2599261"/>
          </a:xfrm>
        </p:grpSpPr>
        <p:sp>
          <p:nvSpPr>
            <p:cNvPr id="8" name="Freeform 8"/>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grpSp>
        <p:nvGrpSpPr>
          <p:cNvPr id="10" name="Group 10"/>
          <p:cNvGrpSpPr/>
          <p:nvPr/>
        </p:nvGrpSpPr>
        <p:grpSpPr>
          <a:xfrm>
            <a:off x="10412214" y="6697329"/>
            <a:ext cx="6030709" cy="1850391"/>
            <a:chOff x="0" y="0"/>
            <a:chExt cx="8471392" cy="2599261"/>
          </a:xfrm>
        </p:grpSpPr>
        <p:sp>
          <p:nvSpPr>
            <p:cNvPr id="11" name="Freeform 11"/>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60046" y="8432459"/>
            <a:ext cx="1969107" cy="1854541"/>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37292">
            <a:off x="9398029" y="1094987"/>
            <a:ext cx="1577563" cy="84327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83323" flipV="1">
            <a:off x="16086293" y="7358153"/>
            <a:ext cx="1741370" cy="52874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191">
            <a:off x="1294395" y="-61436"/>
            <a:ext cx="3068298" cy="1217353"/>
          </a:xfrm>
          <a:prstGeom prst="rect">
            <a:avLst/>
          </a:prstGeom>
        </p:spPr>
      </p:pic>
      <p:sp>
        <p:nvSpPr>
          <p:cNvPr id="17" name="TextBox 17"/>
          <p:cNvSpPr txBox="1"/>
          <p:nvPr/>
        </p:nvSpPr>
        <p:spPr>
          <a:xfrm>
            <a:off x="1406106" y="3113427"/>
            <a:ext cx="7153940" cy="910506"/>
          </a:xfrm>
          <a:prstGeom prst="rect">
            <a:avLst/>
          </a:prstGeom>
        </p:spPr>
        <p:txBody>
          <a:bodyPr wrap="square" lIns="0" tIns="0" rIns="0" bIns="0" rtlCol="0" anchor="t">
            <a:spAutoFit/>
          </a:bodyPr>
          <a:lstStyle/>
          <a:p>
            <a:pPr>
              <a:lnSpc>
                <a:spcPts val="7129"/>
              </a:lnSpc>
            </a:pPr>
            <a:r>
              <a:rPr lang="en-US" sz="5400">
                <a:solidFill>
                  <a:srgbClr val="000000"/>
                </a:solidFill>
                <a:latin typeface="Arial" pitchFamily="34" charset="0"/>
                <a:cs typeface="Arial" pitchFamily="34" charset="0"/>
              </a:rPr>
              <a:t>HƯỚNG DẪN VỀ NHÀ</a:t>
            </a:r>
          </a:p>
        </p:txBody>
      </p:sp>
      <p:sp>
        <p:nvSpPr>
          <p:cNvPr id="18" name="TextBox 13"/>
          <p:cNvSpPr txBox="1"/>
          <p:nvPr/>
        </p:nvSpPr>
        <p:spPr>
          <a:xfrm>
            <a:off x="10890811" y="2338956"/>
            <a:ext cx="5075322" cy="647421"/>
          </a:xfrm>
          <a:prstGeom prst="rect">
            <a:avLst/>
          </a:prstGeom>
        </p:spPr>
        <p:txBody>
          <a:bodyPr wrap="square" lIns="0" tIns="0" rIns="0" bIns="0" rtlCol="0" anchor="t">
            <a:spAutoFit/>
          </a:bodyPr>
          <a:lstStyle/>
          <a:p>
            <a:pPr algn="just">
              <a:lnSpc>
                <a:spcPct val="150000"/>
              </a:lnSpc>
            </a:pPr>
            <a:r>
              <a:rPr lang="en-US" sz="3200">
                <a:latin typeface="Arial" pitchFamily="34" charset="0"/>
                <a:cs typeface="Arial" pitchFamily="34" charset="0"/>
              </a:rPr>
              <a:t>Ôn tập lại bài học</a:t>
            </a:r>
          </a:p>
        </p:txBody>
      </p:sp>
      <p:sp>
        <p:nvSpPr>
          <p:cNvPr id="19" name="TextBox 14"/>
          <p:cNvSpPr txBox="1"/>
          <p:nvPr/>
        </p:nvSpPr>
        <p:spPr>
          <a:xfrm>
            <a:off x="10774278" y="4474305"/>
            <a:ext cx="5075322" cy="1386085"/>
          </a:xfrm>
          <a:prstGeom prst="rect">
            <a:avLst/>
          </a:prstGeom>
        </p:spPr>
        <p:txBody>
          <a:bodyPr wrap="square" lIns="0" tIns="0" rIns="0" bIns="0" rtlCol="0" anchor="t">
            <a:spAutoFit/>
          </a:bodyPr>
          <a:lstStyle/>
          <a:p>
            <a:pPr algn="just">
              <a:lnSpc>
                <a:spcPct val="150000"/>
              </a:lnSpc>
            </a:pPr>
            <a:r>
              <a:rPr lang="en-US" sz="3200">
                <a:latin typeface="Arial" pitchFamily="34" charset="0"/>
                <a:cs typeface="Arial" pitchFamily="34" charset="0"/>
              </a:rPr>
              <a:t>Chia sẻ lại bài học cho gia đình, bạn bè</a:t>
            </a:r>
          </a:p>
        </p:txBody>
      </p:sp>
      <p:sp>
        <p:nvSpPr>
          <p:cNvPr id="20" name="TextBox 15"/>
          <p:cNvSpPr txBox="1"/>
          <p:nvPr/>
        </p:nvSpPr>
        <p:spPr>
          <a:xfrm>
            <a:off x="10744200" y="6969395"/>
            <a:ext cx="5105400" cy="1212833"/>
          </a:xfrm>
          <a:prstGeom prst="rect">
            <a:avLst/>
          </a:prstGeom>
        </p:spPr>
        <p:txBody>
          <a:bodyPr wrap="square" lIns="0" tIns="0" rIns="0" bIns="0" rtlCol="0" anchor="t">
            <a:spAutoFit/>
          </a:bodyPr>
          <a:lstStyle/>
          <a:p>
            <a:pPr algn="just">
              <a:lnSpc>
                <a:spcPct val="150000"/>
              </a:lnSpc>
              <a:spcBef>
                <a:spcPct val="0"/>
              </a:spcBef>
            </a:pPr>
            <a:r>
              <a:rPr lang="en-US" sz="2800">
                <a:latin typeface="Arial" pitchFamily="34" charset="0"/>
                <a:cs typeface="Arial" pitchFamily="34" charset="0"/>
              </a:rPr>
              <a:t>Chuẩn bị tiết học sau</a:t>
            </a:r>
            <a:r>
              <a:rPr lang="en-US" sz="2800" smtClean="0">
                <a:latin typeface="Arial" pitchFamily="34" charset="0"/>
                <a:cs typeface="Arial" pitchFamily="34" charset="0"/>
              </a:rPr>
              <a:t>: Ứng phó với biến đổi khí </a:t>
            </a:r>
            <a:r>
              <a:rPr lang="en-US" sz="2800" smtClean="0">
                <a:latin typeface="Arial" pitchFamily="34" charset="0"/>
                <a:cs typeface="Arial" pitchFamily="34" charset="0"/>
              </a:rPr>
              <a:t>hậu (tiếp)</a:t>
            </a:r>
            <a:endParaRPr lang="en-US" sz="2800" spc="56">
              <a:solidFill>
                <a:srgbClr val="14110F"/>
              </a:solidFill>
              <a:latin typeface="Arial" pitchFamily="34" charset="0"/>
              <a:cs typeface="Arial" pitchFamily="34" charset="0"/>
            </a:endParaRPr>
          </a:p>
        </p:txBody>
      </p:sp>
      <p:pic>
        <p:nvPicPr>
          <p:cNvPr id="21"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828800" y="4965396"/>
            <a:ext cx="5638800" cy="4932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3729073" y="5981701"/>
            <a:ext cx="11128965" cy="2594858"/>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8F8F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07670">
            <a:off x="15252710" y="7741317"/>
            <a:ext cx="2364007" cy="126366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297321" flipH="1" flipV="1">
            <a:off x="986782" y="1869915"/>
            <a:ext cx="2379372" cy="7224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54595" y="7701249"/>
            <a:ext cx="1653240" cy="155705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8555">
            <a:off x="14121385" y="1010128"/>
            <a:ext cx="3068298" cy="12173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405500" y="1181424"/>
            <a:ext cx="2918956" cy="4207504"/>
          </a:xfrm>
          <a:prstGeom prst="rect">
            <a:avLst/>
          </a:prstGeom>
        </p:spPr>
      </p:pic>
      <p:sp>
        <p:nvSpPr>
          <p:cNvPr id="9" name="TextBox 9"/>
          <p:cNvSpPr txBox="1"/>
          <p:nvPr/>
        </p:nvSpPr>
        <p:spPr>
          <a:xfrm>
            <a:off x="3878629" y="5534701"/>
            <a:ext cx="10829854" cy="2556597"/>
          </a:xfrm>
          <a:prstGeom prst="rect">
            <a:avLst/>
          </a:prstGeom>
        </p:spPr>
        <p:txBody>
          <a:bodyPr lIns="0" tIns="0" rIns="0" bIns="0" rtlCol="0" anchor="t">
            <a:spAutoFit/>
          </a:bodyPr>
          <a:lstStyle/>
          <a:p>
            <a:pPr algn="ctr">
              <a:lnSpc>
                <a:spcPts val="22950"/>
              </a:lnSpc>
            </a:pPr>
            <a:r>
              <a:rPr lang="en-US" sz="11800">
                <a:solidFill>
                  <a:srgbClr val="000000"/>
                </a:solidFill>
                <a:latin typeface="Arial" pitchFamily="34" charset="0"/>
                <a:cs typeface="Arial" pitchFamily="34" charset="0"/>
              </a:rPr>
              <a:t>Cảm ơn!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338" b="26338"/>
          <a:stretch>
            <a:fillRect/>
          </a:stretch>
        </p:blipFill>
        <p:spPr>
          <a:xfrm>
            <a:off x="0" y="0"/>
            <a:ext cx="18288000" cy="5771498"/>
          </a:xfrm>
          <a:prstGeom prst="rect">
            <a:avLst/>
          </a:prstGeom>
        </p:spPr>
      </p:pic>
      <p:grpSp>
        <p:nvGrpSpPr>
          <p:cNvPr id="3" name="Group 3"/>
          <p:cNvGrpSpPr/>
          <p:nvPr/>
        </p:nvGrpSpPr>
        <p:grpSpPr>
          <a:xfrm>
            <a:off x="4038600" y="6515100"/>
            <a:ext cx="11143630" cy="3066160"/>
            <a:chOff x="-606681" y="426507"/>
            <a:chExt cx="14858173" cy="4088213"/>
          </a:xfrm>
        </p:grpSpPr>
        <p:sp>
          <p:nvSpPr>
            <p:cNvPr id="4" name="TextBox 4"/>
            <p:cNvSpPr txBox="1"/>
            <p:nvPr/>
          </p:nvSpPr>
          <p:spPr>
            <a:xfrm>
              <a:off x="-606681" y="426507"/>
              <a:ext cx="14858173" cy="4088213"/>
            </a:xfrm>
            <a:prstGeom prst="rect">
              <a:avLst/>
            </a:prstGeom>
          </p:spPr>
          <p:txBody>
            <a:bodyPr wrap="square" lIns="0" tIns="0" rIns="0" bIns="0" rtlCol="0" anchor="t">
              <a:spAutoFit/>
            </a:bodyPr>
            <a:lstStyle/>
            <a:p>
              <a:pPr marL="0" lvl="0" indent="0" algn="ctr">
                <a:lnSpc>
                  <a:spcPct val="200000"/>
                </a:lnSpc>
              </a:pPr>
              <a:r>
                <a:rPr lang="en-US" sz="5400" b="1">
                  <a:solidFill>
                    <a:srgbClr val="000000"/>
                  </a:solidFill>
                  <a:latin typeface="Arial" pitchFamily="34" charset="0"/>
                  <a:cs typeface="Arial" pitchFamily="34" charset="0"/>
                </a:rPr>
                <a:t>TUẦN 27 - TIẾT 2: </a:t>
              </a:r>
              <a:endParaRPr lang="en-US" sz="5400" b="1" smtClean="0">
                <a:solidFill>
                  <a:srgbClr val="000000"/>
                </a:solidFill>
                <a:latin typeface="Arial" pitchFamily="34" charset="0"/>
                <a:cs typeface="Arial" pitchFamily="34" charset="0"/>
              </a:endParaRPr>
            </a:p>
            <a:p>
              <a:pPr marL="0" lvl="0" indent="0" algn="ctr">
                <a:lnSpc>
                  <a:spcPct val="200000"/>
                </a:lnSpc>
              </a:pPr>
              <a:r>
                <a:rPr lang="en-US" sz="5400" b="1" smtClean="0">
                  <a:solidFill>
                    <a:srgbClr val="000000"/>
                  </a:solidFill>
                  <a:latin typeface="Arial" pitchFamily="34" charset="0"/>
                  <a:cs typeface="Arial" pitchFamily="34" charset="0"/>
                </a:rPr>
                <a:t>ỨNG </a:t>
              </a:r>
              <a:r>
                <a:rPr lang="en-US" sz="5400" b="1">
                  <a:solidFill>
                    <a:srgbClr val="000000"/>
                  </a:solidFill>
                  <a:latin typeface="Arial" pitchFamily="34" charset="0"/>
                  <a:cs typeface="Arial" pitchFamily="34" charset="0"/>
                </a:rPr>
                <a:t>PHÓ VỚI BIẾN ĐỔI KHÍ HẬU</a:t>
              </a:r>
            </a:p>
          </p:txBody>
        </p:sp>
        <p:grpSp>
          <p:nvGrpSpPr>
            <p:cNvPr id="5" name="Group 5"/>
            <p:cNvGrpSpPr/>
            <p:nvPr/>
          </p:nvGrpSpPr>
          <p:grpSpPr>
            <a:xfrm>
              <a:off x="3999609" y="2481465"/>
              <a:ext cx="5645591" cy="177240"/>
              <a:chOff x="1557244" y="-2132474"/>
              <a:chExt cx="3954205" cy="124140"/>
            </a:xfrm>
          </p:grpSpPr>
          <p:sp>
            <p:nvSpPr>
              <p:cNvPr id="6" name="Freeform 6"/>
              <p:cNvSpPr/>
              <p:nvPr/>
            </p:nvSpPr>
            <p:spPr>
              <a:xfrm>
                <a:off x="1557244" y="-2132474"/>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000000"/>
              </a:solidFill>
            </p:spPr>
          </p:sp>
        </p:gr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34171">
            <a:off x="15736050" y="9017169"/>
            <a:ext cx="2648928" cy="105096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99138" y="6349424"/>
            <a:ext cx="1196332" cy="1126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53439" y="1309349"/>
            <a:ext cx="7668333" cy="766830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22926" b="-22926"/>
              </a:stretch>
            </a:blipFill>
          </p:spPr>
        </p:sp>
      </p:grpSp>
      <p:grpSp>
        <p:nvGrpSpPr>
          <p:cNvPr id="4" name="Group 4"/>
          <p:cNvGrpSpPr/>
          <p:nvPr/>
        </p:nvGrpSpPr>
        <p:grpSpPr>
          <a:xfrm>
            <a:off x="965606" y="6495650"/>
            <a:ext cx="6730594" cy="1391050"/>
            <a:chOff x="0" y="0"/>
            <a:chExt cx="7745475" cy="1189159"/>
          </a:xfrm>
        </p:grpSpPr>
        <p:sp>
          <p:nvSpPr>
            <p:cNvPr id="5" name="Freeform 5"/>
            <p:cNvSpPr/>
            <p:nvPr/>
          </p:nvSpPr>
          <p:spPr>
            <a:xfrm>
              <a:off x="0" y="-4073"/>
              <a:ext cx="7751866" cy="1195762"/>
            </a:xfrm>
            <a:custGeom>
              <a:avLst/>
              <a:gdLst/>
              <a:ahLst/>
              <a:cxnLst/>
              <a:rect l="l" t="t" r="r" b="b"/>
              <a:pathLst>
                <a:path w="7751866" h="1195762">
                  <a:moveTo>
                    <a:pt x="7124088" y="1141284"/>
                  </a:moveTo>
                  <a:cubicBezTo>
                    <a:pt x="7124088" y="1141284"/>
                    <a:pt x="6393214" y="1195762"/>
                    <a:pt x="5379946" y="1193141"/>
                  </a:cubicBezTo>
                  <a:cubicBezTo>
                    <a:pt x="3002068"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2004334" y="15681"/>
                    <a:pt x="4503143" y="7673"/>
                  </a:cubicBezTo>
                  <a:cubicBezTo>
                    <a:pt x="6174286" y="0"/>
                    <a:pt x="6891019" y="6979"/>
                    <a:pt x="6891019" y="6979"/>
                  </a:cubicBezTo>
                  <a:cubicBezTo>
                    <a:pt x="7259327" y="14458"/>
                    <a:pt x="7397586" y="42638"/>
                    <a:pt x="7595327" y="165219"/>
                  </a:cubicBezTo>
                  <a:cubicBezTo>
                    <a:pt x="7746344" y="258836"/>
                    <a:pt x="7751866" y="476157"/>
                    <a:pt x="7742726" y="628060"/>
                  </a:cubicBezTo>
                  <a:lnTo>
                    <a:pt x="7742726" y="628061"/>
                  </a:lnTo>
                  <a:cubicBezTo>
                    <a:pt x="7742724" y="942635"/>
                    <a:pt x="7699941" y="1091222"/>
                    <a:pt x="7124088" y="1141284"/>
                  </a:cubicBezTo>
                  <a:close/>
                </a:path>
              </a:pathLst>
            </a:custGeom>
            <a:solidFill>
              <a:srgbClr val="FFD352"/>
            </a:solidFill>
          </p:spPr>
        </p:sp>
      </p:grpSp>
      <p:sp>
        <p:nvSpPr>
          <p:cNvPr id="6" name="TextBox 6"/>
          <p:cNvSpPr txBox="1"/>
          <p:nvPr/>
        </p:nvSpPr>
        <p:spPr>
          <a:xfrm>
            <a:off x="1228894" y="6392354"/>
            <a:ext cx="6691147" cy="1335237"/>
          </a:xfrm>
          <a:prstGeom prst="rect">
            <a:avLst/>
          </a:prstGeom>
        </p:spPr>
        <p:txBody>
          <a:bodyPr lIns="0" tIns="0" rIns="0" bIns="0" rtlCol="0" anchor="t">
            <a:spAutoFit/>
          </a:bodyPr>
          <a:lstStyle/>
          <a:p>
            <a:pPr marL="0" lvl="0" indent="0" algn="just">
              <a:lnSpc>
                <a:spcPct val="150000"/>
              </a:lnSpc>
            </a:pPr>
            <a:r>
              <a:rPr lang="en-US" sz="6600">
                <a:solidFill>
                  <a:srgbClr val="000000"/>
                </a:solidFill>
                <a:latin typeface="Arial" pitchFamily="34" charset="0"/>
                <a:cs typeface="Arial" pitchFamily="34" charset="0"/>
              </a:rPr>
              <a:t>HOẠT ĐỘNG 1</a:t>
            </a:r>
          </a:p>
        </p:txBody>
      </p:sp>
      <p:sp>
        <p:nvSpPr>
          <p:cNvPr id="7" name="TextBox 7"/>
          <p:cNvSpPr txBox="1"/>
          <p:nvPr/>
        </p:nvSpPr>
        <p:spPr>
          <a:xfrm>
            <a:off x="1209670" y="1463936"/>
            <a:ext cx="7279688" cy="2921505"/>
          </a:xfrm>
          <a:prstGeom prst="rect">
            <a:avLst/>
          </a:prstGeom>
        </p:spPr>
        <p:txBody>
          <a:bodyPr lIns="0" tIns="0" rIns="0" bIns="0" rtlCol="0" anchor="t">
            <a:spAutoFit/>
          </a:bodyPr>
          <a:lstStyle/>
          <a:p>
            <a:pPr algn="just">
              <a:lnSpc>
                <a:spcPct val="150000"/>
              </a:lnSpc>
            </a:pPr>
            <a:r>
              <a:rPr lang="en-US" sz="4400" b="1">
                <a:solidFill>
                  <a:srgbClr val="000000"/>
                </a:solidFill>
                <a:latin typeface="Arial" pitchFamily="34" charset="0"/>
                <a:cs typeface="Arial" pitchFamily="34" charset="0"/>
              </a:rPr>
              <a:t>Tìm hiểu biến đổi khí hậu và những việc nên làm để giảm thiểu biến đổi khí hậu</a:t>
            </a:r>
          </a:p>
        </p:txBody>
      </p:sp>
      <p:grpSp>
        <p:nvGrpSpPr>
          <p:cNvPr id="8" name="Group 8"/>
          <p:cNvGrpSpPr/>
          <p:nvPr/>
        </p:nvGrpSpPr>
        <p:grpSpPr>
          <a:xfrm>
            <a:off x="1209670" y="4915508"/>
            <a:ext cx="6691147" cy="204422"/>
            <a:chOff x="0" y="0"/>
            <a:chExt cx="3945965" cy="120553"/>
          </a:xfrm>
        </p:grpSpPr>
        <p:sp>
          <p:nvSpPr>
            <p:cNvPr id="9" name="Freeform 9"/>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FFD352"/>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83629" y="3069380"/>
            <a:ext cx="2092579" cy="105770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105320" y="7150146"/>
            <a:ext cx="1535104" cy="1827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1293932" y="4229100"/>
            <a:ext cx="5106868" cy="5193824"/>
            <a:chOff x="0" y="0"/>
            <a:chExt cx="5503589" cy="4792405"/>
          </a:xfrm>
        </p:grpSpPr>
        <p:sp>
          <p:nvSpPr>
            <p:cNvPr id="3" name="Freeform 3"/>
            <p:cNvSpPr/>
            <p:nvPr/>
          </p:nvSpPr>
          <p:spPr>
            <a:xfrm>
              <a:off x="-6350" y="-2540"/>
              <a:ext cx="5512479" cy="4796215"/>
            </a:xfrm>
            <a:custGeom>
              <a:avLst/>
              <a:gdLst/>
              <a:ahLst/>
              <a:cxnLst/>
              <a:rect l="l" t="t" r="r" b="b"/>
              <a:pathLst>
                <a:path w="5512479" h="4796215">
                  <a:moveTo>
                    <a:pt x="4576489" y="4777165"/>
                  </a:moveTo>
                  <a:cubicBezTo>
                    <a:pt x="4572679" y="4784785"/>
                    <a:pt x="4558709" y="4787325"/>
                    <a:pt x="4552359" y="4787325"/>
                  </a:cubicBezTo>
                  <a:cubicBezTo>
                    <a:pt x="4530769" y="4787325"/>
                    <a:pt x="4509179" y="4788595"/>
                    <a:pt x="4487589" y="4788595"/>
                  </a:cubicBezTo>
                  <a:cubicBezTo>
                    <a:pt x="4154849" y="4796215"/>
                    <a:pt x="1394460" y="4789865"/>
                    <a:pt x="1127760" y="4786055"/>
                  </a:cubicBezTo>
                  <a:cubicBezTo>
                    <a:pt x="1003300" y="4784785"/>
                    <a:pt x="878840" y="4778435"/>
                    <a:pt x="754380" y="4765735"/>
                  </a:cubicBezTo>
                  <a:cubicBezTo>
                    <a:pt x="576580" y="4747955"/>
                    <a:pt x="394970" y="4717475"/>
                    <a:pt x="242570" y="4620955"/>
                  </a:cubicBezTo>
                  <a:cubicBezTo>
                    <a:pt x="125730" y="4548565"/>
                    <a:pt x="35560" y="4438075"/>
                    <a:pt x="12700" y="4300915"/>
                  </a:cubicBezTo>
                  <a:cubicBezTo>
                    <a:pt x="0" y="4227255"/>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4158659" y="0"/>
                    <a:pt x="4429169" y="7620"/>
                  </a:cubicBezTo>
                  <a:cubicBezTo>
                    <a:pt x="4627289" y="13970"/>
                    <a:pt x="4826679" y="35560"/>
                    <a:pt x="5019719" y="85090"/>
                  </a:cubicBezTo>
                  <a:cubicBezTo>
                    <a:pt x="5098459" y="105410"/>
                    <a:pt x="5177199" y="130810"/>
                    <a:pt x="5252129" y="165100"/>
                  </a:cubicBezTo>
                  <a:cubicBezTo>
                    <a:pt x="5320709" y="196850"/>
                    <a:pt x="5388019" y="237490"/>
                    <a:pt x="5436279" y="297180"/>
                  </a:cubicBezTo>
                  <a:cubicBezTo>
                    <a:pt x="5480729" y="353060"/>
                    <a:pt x="5503589" y="421640"/>
                    <a:pt x="5508669" y="492760"/>
                  </a:cubicBezTo>
                  <a:cubicBezTo>
                    <a:pt x="5512479" y="883326"/>
                    <a:pt x="5511209" y="4242495"/>
                    <a:pt x="5502319" y="4298375"/>
                  </a:cubicBezTo>
                  <a:cubicBezTo>
                    <a:pt x="5485809" y="4392355"/>
                    <a:pt x="5437549" y="4474905"/>
                    <a:pt x="5368969" y="4540945"/>
                  </a:cubicBezTo>
                  <a:cubicBezTo>
                    <a:pt x="5282609" y="4622225"/>
                    <a:pt x="5170849" y="4673025"/>
                    <a:pt x="5057819" y="4708585"/>
                  </a:cubicBezTo>
                  <a:cubicBezTo>
                    <a:pt x="4895259" y="4759385"/>
                    <a:pt x="4722539" y="4778435"/>
                    <a:pt x="4553629" y="4786055"/>
                  </a:cubicBezTo>
                  <a:cubicBezTo>
                    <a:pt x="4546009" y="4786055"/>
                    <a:pt x="4540929" y="4783515"/>
                    <a:pt x="4543469" y="4775895"/>
                  </a:cubicBezTo>
                  <a:cubicBezTo>
                    <a:pt x="4547279" y="4768275"/>
                    <a:pt x="4561249" y="4765735"/>
                    <a:pt x="4567599" y="4765735"/>
                  </a:cubicBezTo>
                  <a:cubicBezTo>
                    <a:pt x="4656499" y="4761925"/>
                    <a:pt x="4744129" y="4754305"/>
                    <a:pt x="4831759" y="4740335"/>
                  </a:cubicBezTo>
                  <a:cubicBezTo>
                    <a:pt x="5051469" y="4707315"/>
                    <a:pt x="5323249" y="4631115"/>
                    <a:pt x="5428659" y="4413945"/>
                  </a:cubicBezTo>
                  <a:cubicBezTo>
                    <a:pt x="5448979" y="4373305"/>
                    <a:pt x="5460409" y="4330125"/>
                    <a:pt x="5466759" y="4284405"/>
                  </a:cubicBezTo>
                  <a:cubicBezTo>
                    <a:pt x="5474379" y="4225985"/>
                    <a:pt x="5475649" y="529590"/>
                    <a:pt x="5466759" y="471170"/>
                  </a:cubicBezTo>
                  <a:cubicBezTo>
                    <a:pt x="5456599" y="400050"/>
                    <a:pt x="5426119" y="335280"/>
                    <a:pt x="5375319" y="284480"/>
                  </a:cubicBezTo>
                  <a:cubicBezTo>
                    <a:pt x="5321979" y="231140"/>
                    <a:pt x="5252129" y="194310"/>
                    <a:pt x="5182279" y="166370"/>
                  </a:cubicBezTo>
                  <a:cubicBezTo>
                    <a:pt x="5015909" y="97790"/>
                    <a:pt x="4834299" y="64770"/>
                    <a:pt x="4656499" y="45720"/>
                  </a:cubicBezTo>
                  <a:cubicBezTo>
                    <a:pt x="4535849" y="33020"/>
                    <a:pt x="4415199" y="27940"/>
                    <a:pt x="4294549" y="26670"/>
                  </a:cubicBezTo>
                  <a:cubicBezTo>
                    <a:pt x="4147229"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1371580"/>
                    <a:pt x="38100" y="4255195"/>
                    <a:pt x="55880" y="4325045"/>
                  </a:cubicBezTo>
                  <a:cubicBezTo>
                    <a:pt x="71120" y="4387275"/>
                    <a:pt x="101600" y="4445695"/>
                    <a:pt x="143510" y="4495225"/>
                  </a:cubicBezTo>
                  <a:cubicBezTo>
                    <a:pt x="247650" y="4619685"/>
                    <a:pt x="407670" y="4684455"/>
                    <a:pt x="563880" y="4716205"/>
                  </a:cubicBezTo>
                  <a:cubicBezTo>
                    <a:pt x="810260" y="4765735"/>
                    <a:pt x="1064260" y="4764465"/>
                    <a:pt x="1314450" y="4768275"/>
                  </a:cubicBezTo>
                  <a:cubicBezTo>
                    <a:pt x="1610360" y="4772085"/>
                    <a:pt x="4298359" y="4774625"/>
                    <a:pt x="4567599" y="4767005"/>
                  </a:cubicBezTo>
                  <a:cubicBezTo>
                    <a:pt x="4573949" y="4765735"/>
                    <a:pt x="4579029" y="4769545"/>
                    <a:pt x="4576489" y="4777165"/>
                  </a:cubicBezTo>
                  <a:close/>
                </a:path>
              </a:pathLst>
            </a:custGeom>
            <a:solidFill>
              <a:srgbClr val="000000"/>
            </a:solidFill>
          </p:spPr>
        </p:sp>
      </p:grpSp>
      <p:sp>
        <p:nvSpPr>
          <p:cNvPr id="4" name="TextBox 4"/>
          <p:cNvSpPr txBox="1"/>
          <p:nvPr/>
        </p:nvSpPr>
        <p:spPr>
          <a:xfrm>
            <a:off x="1512336" y="4436729"/>
            <a:ext cx="4583664" cy="4052328"/>
          </a:xfrm>
          <a:prstGeom prst="rect">
            <a:avLst/>
          </a:prstGeom>
        </p:spPr>
        <p:txBody>
          <a:bodyPr wrap="square" lIns="0" tIns="0" rIns="0" bIns="0" rtlCol="0" anchor="t">
            <a:spAutoFit/>
          </a:bodyPr>
          <a:lstStyle/>
          <a:p>
            <a:pPr marL="294164" lvl="1" algn="just">
              <a:lnSpc>
                <a:spcPct val="150000"/>
              </a:lnSpc>
            </a:pPr>
            <a:r>
              <a:rPr lang="en-US" sz="3600" smtClean="0">
                <a:solidFill>
                  <a:srgbClr val="000000"/>
                </a:solidFill>
                <a:latin typeface="Arial" pitchFamily="34" charset="0"/>
                <a:cs typeface="Arial" pitchFamily="34" charset="0"/>
              </a:rPr>
              <a:t>1. Những </a:t>
            </a:r>
            <a:r>
              <a:rPr lang="en-US" sz="3600">
                <a:solidFill>
                  <a:srgbClr val="000000"/>
                </a:solidFill>
                <a:latin typeface="Arial" pitchFamily="34" charset="0"/>
                <a:cs typeface="Arial" pitchFamily="34" charset="0"/>
              </a:rPr>
              <a:t>biểu hiện của biến đổi khí hậu và tác động của biến đổi khí hậu đối với đời sống con người.</a:t>
            </a:r>
          </a:p>
        </p:txBody>
      </p:sp>
      <p:grpSp>
        <p:nvGrpSpPr>
          <p:cNvPr id="5" name="Group 5"/>
          <p:cNvGrpSpPr/>
          <p:nvPr/>
        </p:nvGrpSpPr>
        <p:grpSpPr>
          <a:xfrm>
            <a:off x="5130793" y="816285"/>
            <a:ext cx="7366007" cy="1736415"/>
            <a:chOff x="0" y="0"/>
            <a:chExt cx="3952468" cy="386602"/>
          </a:xfrm>
        </p:grpSpPr>
        <p:sp>
          <p:nvSpPr>
            <p:cNvPr id="6" name="Freeform 6"/>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8F8F8"/>
            </a:solidFill>
          </p:spPr>
        </p:sp>
      </p:grpSp>
      <p:sp>
        <p:nvSpPr>
          <p:cNvPr id="7" name="TextBox 7"/>
          <p:cNvSpPr txBox="1"/>
          <p:nvPr/>
        </p:nvSpPr>
        <p:spPr>
          <a:xfrm>
            <a:off x="5592894" y="1101159"/>
            <a:ext cx="8029894" cy="1092543"/>
          </a:xfrm>
          <a:prstGeom prst="rect">
            <a:avLst/>
          </a:prstGeom>
        </p:spPr>
        <p:txBody>
          <a:bodyPr lIns="0" tIns="0" rIns="0" bIns="0" rtlCol="0" anchor="t">
            <a:spAutoFit/>
          </a:bodyPr>
          <a:lstStyle/>
          <a:p>
            <a:pPr algn="just">
              <a:lnSpc>
                <a:spcPct val="150000"/>
              </a:lnSpc>
            </a:pPr>
            <a:r>
              <a:rPr lang="en-US" sz="5400" b="1">
                <a:solidFill>
                  <a:srgbClr val="000000"/>
                </a:solidFill>
                <a:latin typeface="Arial" pitchFamily="34" charset="0"/>
                <a:cs typeface="Arial" pitchFamily="34" charset="0"/>
              </a:rPr>
              <a:t>THẢO LUẬN NHÓM</a:t>
            </a:r>
          </a:p>
        </p:txBody>
      </p:sp>
      <p:grpSp>
        <p:nvGrpSpPr>
          <p:cNvPr id="8" name="Group 8"/>
          <p:cNvGrpSpPr/>
          <p:nvPr/>
        </p:nvGrpSpPr>
        <p:grpSpPr>
          <a:xfrm>
            <a:off x="6856607" y="4229100"/>
            <a:ext cx="5182993" cy="5193824"/>
            <a:chOff x="0" y="0"/>
            <a:chExt cx="5503589" cy="4753958"/>
          </a:xfrm>
        </p:grpSpPr>
        <p:sp>
          <p:nvSpPr>
            <p:cNvPr id="9" name="Freeform 9"/>
            <p:cNvSpPr/>
            <p:nvPr/>
          </p:nvSpPr>
          <p:spPr>
            <a:xfrm>
              <a:off x="-6350" y="-2540"/>
              <a:ext cx="5512479" cy="4757768"/>
            </a:xfrm>
            <a:custGeom>
              <a:avLst/>
              <a:gdLst/>
              <a:ahLst/>
              <a:cxnLst/>
              <a:rect l="l" t="t" r="r" b="b"/>
              <a:pathLst>
                <a:path w="5512479" h="4757768">
                  <a:moveTo>
                    <a:pt x="4576489" y="4738718"/>
                  </a:moveTo>
                  <a:cubicBezTo>
                    <a:pt x="4572679" y="4746338"/>
                    <a:pt x="4558709" y="4748877"/>
                    <a:pt x="4552359" y="4748877"/>
                  </a:cubicBezTo>
                  <a:cubicBezTo>
                    <a:pt x="4530769" y="4748877"/>
                    <a:pt x="4509179" y="4750147"/>
                    <a:pt x="4487589" y="4750147"/>
                  </a:cubicBezTo>
                  <a:cubicBezTo>
                    <a:pt x="4154849" y="4757768"/>
                    <a:pt x="1394460" y="4751418"/>
                    <a:pt x="1127760" y="4747608"/>
                  </a:cubicBezTo>
                  <a:cubicBezTo>
                    <a:pt x="1003300" y="4746338"/>
                    <a:pt x="878840" y="4739988"/>
                    <a:pt x="754380" y="4727288"/>
                  </a:cubicBezTo>
                  <a:cubicBezTo>
                    <a:pt x="576580" y="4709508"/>
                    <a:pt x="394970" y="4679027"/>
                    <a:pt x="242570" y="4582508"/>
                  </a:cubicBezTo>
                  <a:cubicBezTo>
                    <a:pt x="125730" y="4510118"/>
                    <a:pt x="35560" y="4399627"/>
                    <a:pt x="12700" y="4262468"/>
                  </a:cubicBezTo>
                  <a:cubicBezTo>
                    <a:pt x="0" y="4188808"/>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4158659" y="0"/>
                    <a:pt x="4429169" y="7620"/>
                  </a:cubicBezTo>
                  <a:cubicBezTo>
                    <a:pt x="4627289" y="13970"/>
                    <a:pt x="4826679" y="35560"/>
                    <a:pt x="5019719" y="85090"/>
                  </a:cubicBezTo>
                  <a:cubicBezTo>
                    <a:pt x="5098459" y="105410"/>
                    <a:pt x="5177199" y="130810"/>
                    <a:pt x="5252129" y="165100"/>
                  </a:cubicBezTo>
                  <a:cubicBezTo>
                    <a:pt x="5320709" y="196850"/>
                    <a:pt x="5388019" y="237490"/>
                    <a:pt x="5436279" y="297180"/>
                  </a:cubicBezTo>
                  <a:cubicBezTo>
                    <a:pt x="5480729" y="353060"/>
                    <a:pt x="5503589" y="421640"/>
                    <a:pt x="5508669" y="492760"/>
                  </a:cubicBezTo>
                  <a:cubicBezTo>
                    <a:pt x="5512479" y="879784"/>
                    <a:pt x="5511209" y="4204047"/>
                    <a:pt x="5502319" y="4259927"/>
                  </a:cubicBezTo>
                  <a:cubicBezTo>
                    <a:pt x="5485809" y="4353908"/>
                    <a:pt x="5437549" y="4436458"/>
                    <a:pt x="5368969" y="4502497"/>
                  </a:cubicBezTo>
                  <a:cubicBezTo>
                    <a:pt x="5282609" y="4583777"/>
                    <a:pt x="5170849" y="4634577"/>
                    <a:pt x="5057819" y="4670138"/>
                  </a:cubicBezTo>
                  <a:cubicBezTo>
                    <a:pt x="4895259" y="4720938"/>
                    <a:pt x="4722539" y="4739988"/>
                    <a:pt x="4553629" y="4747608"/>
                  </a:cubicBezTo>
                  <a:cubicBezTo>
                    <a:pt x="4546009" y="4747608"/>
                    <a:pt x="4540929" y="4745068"/>
                    <a:pt x="4543469" y="4737447"/>
                  </a:cubicBezTo>
                  <a:cubicBezTo>
                    <a:pt x="4547279" y="4729827"/>
                    <a:pt x="4561249" y="4727288"/>
                    <a:pt x="4567599" y="4727288"/>
                  </a:cubicBezTo>
                  <a:cubicBezTo>
                    <a:pt x="4656499" y="4723477"/>
                    <a:pt x="4744129" y="4715858"/>
                    <a:pt x="4831759" y="4701888"/>
                  </a:cubicBezTo>
                  <a:cubicBezTo>
                    <a:pt x="5051469" y="4668868"/>
                    <a:pt x="5323249" y="4592668"/>
                    <a:pt x="5428659" y="4375497"/>
                  </a:cubicBezTo>
                  <a:cubicBezTo>
                    <a:pt x="5448979" y="4334857"/>
                    <a:pt x="5460409" y="4291677"/>
                    <a:pt x="5466759" y="4245958"/>
                  </a:cubicBezTo>
                  <a:cubicBezTo>
                    <a:pt x="5474379" y="4187538"/>
                    <a:pt x="5475649" y="529590"/>
                    <a:pt x="5466759" y="471170"/>
                  </a:cubicBezTo>
                  <a:cubicBezTo>
                    <a:pt x="5456599" y="400050"/>
                    <a:pt x="5426119" y="335280"/>
                    <a:pt x="5375319" y="284480"/>
                  </a:cubicBezTo>
                  <a:cubicBezTo>
                    <a:pt x="5321979" y="231140"/>
                    <a:pt x="5252129" y="194310"/>
                    <a:pt x="5182279" y="166370"/>
                  </a:cubicBezTo>
                  <a:cubicBezTo>
                    <a:pt x="5015909" y="97790"/>
                    <a:pt x="4834299" y="64770"/>
                    <a:pt x="4656499" y="45720"/>
                  </a:cubicBezTo>
                  <a:cubicBezTo>
                    <a:pt x="4535849" y="33020"/>
                    <a:pt x="4415199" y="27940"/>
                    <a:pt x="4294549" y="26670"/>
                  </a:cubicBezTo>
                  <a:cubicBezTo>
                    <a:pt x="4147229"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1362911"/>
                    <a:pt x="38100" y="4216747"/>
                    <a:pt x="55880" y="4286597"/>
                  </a:cubicBezTo>
                  <a:cubicBezTo>
                    <a:pt x="71120" y="4348827"/>
                    <a:pt x="101600" y="4407247"/>
                    <a:pt x="143510" y="4456777"/>
                  </a:cubicBezTo>
                  <a:cubicBezTo>
                    <a:pt x="247650" y="4581238"/>
                    <a:pt x="407670" y="4646007"/>
                    <a:pt x="563880" y="4677757"/>
                  </a:cubicBezTo>
                  <a:cubicBezTo>
                    <a:pt x="810260" y="4727288"/>
                    <a:pt x="1064260" y="4726018"/>
                    <a:pt x="1314450" y="4729827"/>
                  </a:cubicBezTo>
                  <a:cubicBezTo>
                    <a:pt x="1610360" y="4733638"/>
                    <a:pt x="4298359" y="4736177"/>
                    <a:pt x="4567599" y="4728557"/>
                  </a:cubicBezTo>
                  <a:cubicBezTo>
                    <a:pt x="4573949" y="4727288"/>
                    <a:pt x="4579029" y="4731097"/>
                    <a:pt x="4576489" y="4738718"/>
                  </a:cubicBezTo>
                  <a:close/>
                </a:path>
              </a:pathLst>
            </a:custGeom>
            <a:solidFill>
              <a:srgbClr val="000000"/>
            </a:solidFill>
          </p:spPr>
        </p:sp>
      </p:grpSp>
      <p:sp>
        <p:nvSpPr>
          <p:cNvPr id="10" name="TextBox 10"/>
          <p:cNvSpPr txBox="1"/>
          <p:nvPr/>
        </p:nvSpPr>
        <p:spPr>
          <a:xfrm>
            <a:off x="7239084" y="4539599"/>
            <a:ext cx="4343316" cy="4052328"/>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2. Những việc nên làm và những việc không nên làm để góp phần giảm thiểu biến đổi khí hậu</a:t>
            </a:r>
          </a:p>
        </p:txBody>
      </p:sp>
      <p:grpSp>
        <p:nvGrpSpPr>
          <p:cNvPr id="11" name="Group 11"/>
          <p:cNvGrpSpPr/>
          <p:nvPr/>
        </p:nvGrpSpPr>
        <p:grpSpPr>
          <a:xfrm>
            <a:off x="12366380" y="4229100"/>
            <a:ext cx="5235820" cy="5193824"/>
            <a:chOff x="0" y="0"/>
            <a:chExt cx="5503589" cy="4753958"/>
          </a:xfrm>
        </p:grpSpPr>
        <p:sp>
          <p:nvSpPr>
            <p:cNvPr id="12" name="Freeform 12"/>
            <p:cNvSpPr/>
            <p:nvPr/>
          </p:nvSpPr>
          <p:spPr>
            <a:xfrm>
              <a:off x="-6350" y="-2540"/>
              <a:ext cx="5512479" cy="4757768"/>
            </a:xfrm>
            <a:custGeom>
              <a:avLst/>
              <a:gdLst/>
              <a:ahLst/>
              <a:cxnLst/>
              <a:rect l="l" t="t" r="r" b="b"/>
              <a:pathLst>
                <a:path w="5512479" h="4757768">
                  <a:moveTo>
                    <a:pt x="4576489" y="4738718"/>
                  </a:moveTo>
                  <a:cubicBezTo>
                    <a:pt x="4572679" y="4746338"/>
                    <a:pt x="4558709" y="4748877"/>
                    <a:pt x="4552359" y="4748877"/>
                  </a:cubicBezTo>
                  <a:cubicBezTo>
                    <a:pt x="4530769" y="4748877"/>
                    <a:pt x="4509179" y="4750147"/>
                    <a:pt x="4487589" y="4750147"/>
                  </a:cubicBezTo>
                  <a:cubicBezTo>
                    <a:pt x="4154849" y="4757768"/>
                    <a:pt x="1394460" y="4751418"/>
                    <a:pt x="1127760" y="4747608"/>
                  </a:cubicBezTo>
                  <a:cubicBezTo>
                    <a:pt x="1003300" y="4746338"/>
                    <a:pt x="878840" y="4739988"/>
                    <a:pt x="754380" y="4727288"/>
                  </a:cubicBezTo>
                  <a:cubicBezTo>
                    <a:pt x="576580" y="4709508"/>
                    <a:pt x="394970" y="4679027"/>
                    <a:pt x="242570" y="4582508"/>
                  </a:cubicBezTo>
                  <a:cubicBezTo>
                    <a:pt x="125730" y="4510118"/>
                    <a:pt x="35560" y="4399627"/>
                    <a:pt x="12700" y="4262468"/>
                  </a:cubicBezTo>
                  <a:cubicBezTo>
                    <a:pt x="0" y="4188808"/>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4158659" y="0"/>
                    <a:pt x="4429169" y="7620"/>
                  </a:cubicBezTo>
                  <a:cubicBezTo>
                    <a:pt x="4627289" y="13970"/>
                    <a:pt x="4826679" y="35560"/>
                    <a:pt x="5019719" y="85090"/>
                  </a:cubicBezTo>
                  <a:cubicBezTo>
                    <a:pt x="5098459" y="105410"/>
                    <a:pt x="5177199" y="130810"/>
                    <a:pt x="5252129" y="165100"/>
                  </a:cubicBezTo>
                  <a:cubicBezTo>
                    <a:pt x="5320709" y="196850"/>
                    <a:pt x="5388019" y="237490"/>
                    <a:pt x="5436279" y="297180"/>
                  </a:cubicBezTo>
                  <a:cubicBezTo>
                    <a:pt x="5480729" y="353060"/>
                    <a:pt x="5503589" y="421640"/>
                    <a:pt x="5508669" y="492760"/>
                  </a:cubicBezTo>
                  <a:cubicBezTo>
                    <a:pt x="5512479" y="879784"/>
                    <a:pt x="5511209" y="4204047"/>
                    <a:pt x="5502319" y="4259927"/>
                  </a:cubicBezTo>
                  <a:cubicBezTo>
                    <a:pt x="5485809" y="4353908"/>
                    <a:pt x="5437549" y="4436458"/>
                    <a:pt x="5368969" y="4502497"/>
                  </a:cubicBezTo>
                  <a:cubicBezTo>
                    <a:pt x="5282609" y="4583777"/>
                    <a:pt x="5170849" y="4634577"/>
                    <a:pt x="5057819" y="4670138"/>
                  </a:cubicBezTo>
                  <a:cubicBezTo>
                    <a:pt x="4895259" y="4720938"/>
                    <a:pt x="4722539" y="4739988"/>
                    <a:pt x="4553629" y="4747608"/>
                  </a:cubicBezTo>
                  <a:cubicBezTo>
                    <a:pt x="4546009" y="4747608"/>
                    <a:pt x="4540929" y="4745068"/>
                    <a:pt x="4543469" y="4737447"/>
                  </a:cubicBezTo>
                  <a:cubicBezTo>
                    <a:pt x="4547279" y="4729827"/>
                    <a:pt x="4561249" y="4727288"/>
                    <a:pt x="4567599" y="4727288"/>
                  </a:cubicBezTo>
                  <a:cubicBezTo>
                    <a:pt x="4656499" y="4723477"/>
                    <a:pt x="4744129" y="4715858"/>
                    <a:pt x="4831759" y="4701888"/>
                  </a:cubicBezTo>
                  <a:cubicBezTo>
                    <a:pt x="5051469" y="4668868"/>
                    <a:pt x="5323249" y="4592668"/>
                    <a:pt x="5428659" y="4375497"/>
                  </a:cubicBezTo>
                  <a:cubicBezTo>
                    <a:pt x="5448979" y="4334857"/>
                    <a:pt x="5460409" y="4291677"/>
                    <a:pt x="5466759" y="4245958"/>
                  </a:cubicBezTo>
                  <a:cubicBezTo>
                    <a:pt x="5474379" y="4187538"/>
                    <a:pt x="5475649" y="529590"/>
                    <a:pt x="5466759" y="471170"/>
                  </a:cubicBezTo>
                  <a:cubicBezTo>
                    <a:pt x="5456599" y="400050"/>
                    <a:pt x="5426119" y="335280"/>
                    <a:pt x="5375319" y="284480"/>
                  </a:cubicBezTo>
                  <a:cubicBezTo>
                    <a:pt x="5321979" y="231140"/>
                    <a:pt x="5252129" y="194310"/>
                    <a:pt x="5182279" y="166370"/>
                  </a:cubicBezTo>
                  <a:cubicBezTo>
                    <a:pt x="5015909" y="97790"/>
                    <a:pt x="4834299" y="64770"/>
                    <a:pt x="4656499" y="45720"/>
                  </a:cubicBezTo>
                  <a:cubicBezTo>
                    <a:pt x="4535849" y="33020"/>
                    <a:pt x="4415199" y="27940"/>
                    <a:pt x="4294549" y="26670"/>
                  </a:cubicBezTo>
                  <a:cubicBezTo>
                    <a:pt x="4147229"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1362911"/>
                    <a:pt x="38100" y="4216747"/>
                    <a:pt x="55880" y="4286597"/>
                  </a:cubicBezTo>
                  <a:cubicBezTo>
                    <a:pt x="71120" y="4348827"/>
                    <a:pt x="101600" y="4407247"/>
                    <a:pt x="143510" y="4456777"/>
                  </a:cubicBezTo>
                  <a:cubicBezTo>
                    <a:pt x="247650" y="4581238"/>
                    <a:pt x="407670" y="4646007"/>
                    <a:pt x="563880" y="4677757"/>
                  </a:cubicBezTo>
                  <a:cubicBezTo>
                    <a:pt x="810260" y="4727288"/>
                    <a:pt x="1064260" y="4726018"/>
                    <a:pt x="1314450" y="4729827"/>
                  </a:cubicBezTo>
                  <a:cubicBezTo>
                    <a:pt x="1610360" y="4733638"/>
                    <a:pt x="4298359" y="4736177"/>
                    <a:pt x="4567599" y="4728557"/>
                  </a:cubicBezTo>
                  <a:cubicBezTo>
                    <a:pt x="4573949" y="4727288"/>
                    <a:pt x="4579029" y="4731097"/>
                    <a:pt x="4576489" y="4738718"/>
                  </a:cubicBezTo>
                  <a:close/>
                </a:path>
              </a:pathLst>
            </a:custGeom>
            <a:solidFill>
              <a:srgbClr val="000000"/>
            </a:solidFill>
          </p:spPr>
        </p:sp>
      </p:grpSp>
      <p:sp>
        <p:nvSpPr>
          <p:cNvPr id="13" name="TextBox 13"/>
          <p:cNvSpPr txBox="1"/>
          <p:nvPr/>
        </p:nvSpPr>
        <p:spPr>
          <a:xfrm>
            <a:off x="12742505" y="4484359"/>
            <a:ext cx="4436984" cy="3221331"/>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3. Những việc bản thân đã làm để góp phần giảm thiểu biến đổi khí hậu</a:t>
            </a: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511551" flipH="1">
            <a:off x="3497008" y="2611575"/>
            <a:ext cx="1577563" cy="843279"/>
          </a:xfrm>
          <a:prstGeom prst="rect">
            <a:avLst/>
          </a:prstGeom>
        </p:spPr>
      </p:pic>
      <p:grpSp>
        <p:nvGrpSpPr>
          <p:cNvPr id="15" name="Group 15"/>
          <p:cNvGrpSpPr/>
          <p:nvPr/>
        </p:nvGrpSpPr>
        <p:grpSpPr>
          <a:xfrm rot="5400000">
            <a:off x="8219529" y="3222553"/>
            <a:ext cx="1472537" cy="283971"/>
            <a:chOff x="0" y="0"/>
            <a:chExt cx="2994890" cy="577549"/>
          </a:xfrm>
        </p:grpSpPr>
        <p:sp>
          <p:nvSpPr>
            <p:cNvPr id="16" name="Freeform 16"/>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20304" flipV="1">
            <a:off x="12880631" y="2729911"/>
            <a:ext cx="1908601" cy="579521"/>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2714">
            <a:off x="669901" y="751942"/>
            <a:ext cx="2648928" cy="1050967"/>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28243" y="866938"/>
            <a:ext cx="1151246" cy="10842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par>
                                <p:cTn id="25" presetID="21" presetClass="entr" presetSubtype="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par>
                                <p:cTn id="40" presetID="21" presetClass="entr" presetSubtype="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par>
                                <p:cTn id="53" presetID="21" presetClass="entr" presetSubtype="1"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663350" y="1019175"/>
            <a:ext cx="7166920" cy="3372456"/>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6" name="Group 6"/>
          <p:cNvGrpSpPr/>
          <p:nvPr/>
        </p:nvGrpSpPr>
        <p:grpSpPr>
          <a:xfrm>
            <a:off x="654045" y="5787044"/>
            <a:ext cx="6712482" cy="3760980"/>
            <a:chOff x="-937331" y="-2847"/>
            <a:chExt cx="17059926" cy="5998567"/>
          </a:xfrm>
        </p:grpSpPr>
        <p:grpSp>
          <p:nvGrpSpPr>
            <p:cNvPr id="7" name="Group 7"/>
            <p:cNvGrpSpPr/>
            <p:nvPr/>
          </p:nvGrpSpPr>
          <p:grpSpPr>
            <a:xfrm>
              <a:off x="-937331" y="-2847"/>
              <a:ext cx="17059926" cy="5536473"/>
              <a:chOff x="-836058" y="-2539"/>
              <a:chExt cx="15216696" cy="4938288"/>
            </a:xfrm>
          </p:grpSpPr>
          <p:sp>
            <p:nvSpPr>
              <p:cNvPr id="8" name="Freeform 8"/>
              <p:cNvSpPr/>
              <p:nvPr/>
            </p:nvSpPr>
            <p:spPr>
              <a:xfrm>
                <a:off x="-836058" y="-2539"/>
                <a:ext cx="15216696" cy="4938288"/>
              </a:xfrm>
              <a:custGeom>
                <a:avLst/>
                <a:gdLst/>
                <a:ahLst/>
                <a:cxnLst/>
                <a:rect l="l" t="t" r="r" b="b"/>
                <a:pathLst>
                  <a:path w="14386984" h="2560410">
                    <a:moveTo>
                      <a:pt x="13450994" y="2541360"/>
                    </a:moveTo>
                    <a:cubicBezTo>
                      <a:pt x="13447184" y="2548980"/>
                      <a:pt x="13433214" y="2551520"/>
                      <a:pt x="13426864" y="2551520"/>
                    </a:cubicBezTo>
                    <a:cubicBezTo>
                      <a:pt x="13405275" y="2551520"/>
                      <a:pt x="13383684" y="2552790"/>
                      <a:pt x="13362094" y="2552790"/>
                    </a:cubicBezTo>
                    <a:cubicBezTo>
                      <a:pt x="13029354" y="2560410"/>
                      <a:pt x="1394460" y="2554060"/>
                      <a:pt x="1127760" y="2550250"/>
                    </a:cubicBezTo>
                    <a:cubicBezTo>
                      <a:pt x="1003300" y="2548980"/>
                      <a:pt x="878840" y="2542630"/>
                      <a:pt x="754380" y="2529930"/>
                    </a:cubicBezTo>
                    <a:cubicBezTo>
                      <a:pt x="576580" y="2512150"/>
                      <a:pt x="394970" y="2481670"/>
                      <a:pt x="242570" y="2385150"/>
                    </a:cubicBezTo>
                    <a:cubicBezTo>
                      <a:pt x="125730" y="2312760"/>
                      <a:pt x="35560" y="2202270"/>
                      <a:pt x="12700" y="2065110"/>
                    </a:cubicBezTo>
                    <a:cubicBezTo>
                      <a:pt x="0" y="1991450"/>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13033164" y="0"/>
                      <a:pt x="13303675" y="7620"/>
                    </a:cubicBezTo>
                    <a:cubicBezTo>
                      <a:pt x="13501794" y="13970"/>
                      <a:pt x="13701184" y="35560"/>
                      <a:pt x="13894225" y="85090"/>
                    </a:cubicBezTo>
                    <a:cubicBezTo>
                      <a:pt x="13972964" y="105410"/>
                      <a:pt x="14051704" y="130810"/>
                      <a:pt x="14126634" y="165100"/>
                    </a:cubicBezTo>
                    <a:cubicBezTo>
                      <a:pt x="14195214" y="196850"/>
                      <a:pt x="14262525" y="237490"/>
                      <a:pt x="14310784" y="297180"/>
                    </a:cubicBezTo>
                    <a:cubicBezTo>
                      <a:pt x="14355234" y="353060"/>
                      <a:pt x="14378094" y="421640"/>
                      <a:pt x="14383175" y="492760"/>
                    </a:cubicBezTo>
                    <a:cubicBezTo>
                      <a:pt x="14386984" y="677349"/>
                      <a:pt x="14385714" y="2006690"/>
                      <a:pt x="14376825" y="2062570"/>
                    </a:cubicBezTo>
                    <a:cubicBezTo>
                      <a:pt x="14360314" y="2156550"/>
                      <a:pt x="14312054" y="2239100"/>
                      <a:pt x="14243475" y="2305140"/>
                    </a:cubicBezTo>
                    <a:cubicBezTo>
                      <a:pt x="14157114" y="2386420"/>
                      <a:pt x="14045354" y="2437220"/>
                      <a:pt x="13932325" y="2472780"/>
                    </a:cubicBezTo>
                    <a:cubicBezTo>
                      <a:pt x="13769764" y="2523580"/>
                      <a:pt x="13597044" y="2542630"/>
                      <a:pt x="13428134" y="2550250"/>
                    </a:cubicBezTo>
                    <a:cubicBezTo>
                      <a:pt x="13420514" y="2550250"/>
                      <a:pt x="13415434" y="2547710"/>
                      <a:pt x="13417975" y="2540090"/>
                    </a:cubicBezTo>
                    <a:cubicBezTo>
                      <a:pt x="13421784" y="2532470"/>
                      <a:pt x="13435754" y="2529930"/>
                      <a:pt x="13442104" y="2529930"/>
                    </a:cubicBezTo>
                    <a:cubicBezTo>
                      <a:pt x="13531004" y="2526120"/>
                      <a:pt x="13618634" y="2518500"/>
                      <a:pt x="13706264" y="2504530"/>
                    </a:cubicBezTo>
                    <a:cubicBezTo>
                      <a:pt x="13925975" y="2471510"/>
                      <a:pt x="14197754" y="2395310"/>
                      <a:pt x="14303164" y="2178140"/>
                    </a:cubicBezTo>
                    <a:cubicBezTo>
                      <a:pt x="14323484" y="2137500"/>
                      <a:pt x="14334914" y="2094320"/>
                      <a:pt x="14341264" y="2048600"/>
                    </a:cubicBezTo>
                    <a:cubicBezTo>
                      <a:pt x="14348884" y="1990180"/>
                      <a:pt x="14350154" y="529590"/>
                      <a:pt x="14341264" y="471170"/>
                    </a:cubicBezTo>
                    <a:cubicBezTo>
                      <a:pt x="14331104" y="400050"/>
                      <a:pt x="14300625" y="335280"/>
                      <a:pt x="14249825" y="284480"/>
                    </a:cubicBezTo>
                    <a:cubicBezTo>
                      <a:pt x="14196484" y="231140"/>
                      <a:pt x="14126634" y="194310"/>
                      <a:pt x="14056784" y="166370"/>
                    </a:cubicBezTo>
                    <a:cubicBezTo>
                      <a:pt x="13890414" y="97790"/>
                      <a:pt x="13708804" y="64770"/>
                      <a:pt x="13531004" y="45720"/>
                    </a:cubicBezTo>
                    <a:cubicBezTo>
                      <a:pt x="13410354" y="33020"/>
                      <a:pt x="13289704" y="27940"/>
                      <a:pt x="13169054" y="26670"/>
                    </a:cubicBezTo>
                    <a:cubicBezTo>
                      <a:pt x="13021734"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867460"/>
                      <a:pt x="38100" y="2019390"/>
                      <a:pt x="55880" y="2089240"/>
                    </a:cubicBezTo>
                    <a:cubicBezTo>
                      <a:pt x="71120" y="2151470"/>
                      <a:pt x="101600" y="2209890"/>
                      <a:pt x="143510" y="2259420"/>
                    </a:cubicBezTo>
                    <a:cubicBezTo>
                      <a:pt x="247650" y="2383880"/>
                      <a:pt x="407670" y="2448650"/>
                      <a:pt x="563880" y="2480400"/>
                    </a:cubicBezTo>
                    <a:cubicBezTo>
                      <a:pt x="810260" y="2529930"/>
                      <a:pt x="1064260" y="2528660"/>
                      <a:pt x="1314450" y="2532470"/>
                    </a:cubicBezTo>
                    <a:cubicBezTo>
                      <a:pt x="1610360" y="2536280"/>
                      <a:pt x="13172864" y="2538820"/>
                      <a:pt x="13442104" y="2531200"/>
                    </a:cubicBezTo>
                    <a:cubicBezTo>
                      <a:pt x="13448454" y="2529930"/>
                      <a:pt x="13453534" y="2533740"/>
                      <a:pt x="13450994" y="2541360"/>
                    </a:cubicBezTo>
                    <a:close/>
                  </a:path>
                </a:pathLst>
              </a:custGeom>
              <a:solidFill>
                <a:srgbClr val="000000"/>
              </a:solidFill>
            </p:spPr>
          </p:sp>
        </p:grpSp>
        <p:sp>
          <p:nvSpPr>
            <p:cNvPr id="9" name="TextBox 9"/>
            <p:cNvSpPr txBox="1"/>
            <p:nvPr/>
          </p:nvSpPr>
          <p:spPr>
            <a:xfrm>
              <a:off x="137598" y="473235"/>
              <a:ext cx="15660883" cy="5522485"/>
            </a:xfrm>
            <a:prstGeom prst="rect">
              <a:avLst/>
            </a:prstGeom>
          </p:spPr>
          <p:txBody>
            <a:bodyPr wrap="square" lIns="0" tIns="0" rIns="0" bIns="0" rtlCol="0" anchor="t">
              <a:spAutoFit/>
            </a:bodyPr>
            <a:lstStyle/>
            <a:p>
              <a:pPr algn="just">
                <a:lnSpc>
                  <a:spcPct val="150000"/>
                </a:lnSpc>
              </a:pPr>
              <a:r>
                <a:rPr lang="en-US" sz="3000">
                  <a:solidFill>
                    <a:srgbClr val="000000"/>
                  </a:solidFill>
                  <a:latin typeface="Arial" pitchFamily="34" charset="0"/>
                  <a:cs typeface="Arial" pitchFamily="34" charset="0"/>
                </a:rPr>
                <a:t>-  Những biểu hiện của biến đổi khí hậu: hình 2,3</a:t>
              </a:r>
            </a:p>
            <a:p>
              <a:pPr algn="just">
                <a:lnSpc>
                  <a:spcPct val="150000"/>
                </a:lnSpc>
              </a:pPr>
              <a:r>
                <a:rPr lang="en-US" sz="3000">
                  <a:solidFill>
                    <a:srgbClr val="000000"/>
                  </a:solidFill>
                  <a:latin typeface="Arial" pitchFamily="34" charset="0"/>
                  <a:cs typeface="Arial" pitchFamily="34" charset="0"/>
                </a:rPr>
                <a:t>-  Tác động của biến đổi khí hậu đối với đời sống con người: hình 1,4</a:t>
              </a:r>
            </a:p>
            <a:p>
              <a:pPr algn="just">
                <a:lnSpc>
                  <a:spcPct val="150000"/>
                </a:lnSpc>
              </a:pPr>
              <a:endParaRPr lang="en-US" sz="3000">
                <a:solidFill>
                  <a:srgbClr val="000000"/>
                </a:solidFill>
                <a:latin typeface="Arial" pitchFamily="34" charset="0"/>
                <a:cs typeface="Arial" pitchFamily="34" charset="0"/>
              </a:endParaRP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4702">
            <a:off x="869455" y="442882"/>
            <a:ext cx="2034417" cy="807159"/>
          </a:xfrm>
          <a:prstGeom prst="rect">
            <a:avLst/>
          </a:prstGeom>
        </p:spPr>
      </p:pic>
      <p:pic>
        <p:nvPicPr>
          <p:cNvPr id="11" name="Picture 11"/>
          <p:cNvPicPr>
            <a:picLocks noChangeAspect="1"/>
          </p:cNvPicPr>
          <p:nvPr/>
        </p:nvPicPr>
        <p:blipFill>
          <a:blip r:embed="rId4"/>
          <a:srcRect l="12579" t="41088" r="13050" b="26862"/>
          <a:stretch>
            <a:fillRect/>
          </a:stretch>
        </p:blipFill>
        <p:spPr>
          <a:xfrm>
            <a:off x="8073155" y="1416908"/>
            <a:ext cx="10094976" cy="738419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35153" flipV="1">
            <a:off x="5899169" y="3554386"/>
            <a:ext cx="2944171" cy="872609"/>
          </a:xfrm>
          <a:prstGeom prst="rect">
            <a:avLst/>
          </a:prstGeom>
        </p:spPr>
      </p:pic>
      <p:sp>
        <p:nvSpPr>
          <p:cNvPr id="13" name="TextBox 13"/>
          <p:cNvSpPr txBox="1"/>
          <p:nvPr/>
        </p:nvSpPr>
        <p:spPr>
          <a:xfrm>
            <a:off x="1447800" y="1104900"/>
            <a:ext cx="5508463" cy="2885790"/>
          </a:xfrm>
          <a:prstGeom prst="rect">
            <a:avLst/>
          </a:prstGeom>
        </p:spPr>
        <p:txBody>
          <a:bodyPr wrap="square" lIns="0" tIns="0" rIns="0" bIns="0" rtlCol="0" anchor="t">
            <a:spAutoFit/>
          </a:bodyPr>
          <a:lstStyle/>
          <a:p>
            <a:pPr marL="449905" lvl="1" algn="just">
              <a:lnSpc>
                <a:spcPct val="150000"/>
              </a:lnSpc>
            </a:pPr>
            <a:r>
              <a:rPr lang="en-US" sz="4167">
                <a:solidFill>
                  <a:srgbClr val="000000"/>
                </a:solidFill>
                <a:latin typeface="Arial" pitchFamily="34" charset="0"/>
                <a:cs typeface="Arial" pitchFamily="34" charset="0"/>
              </a:rPr>
              <a:t>Quan sát và chỉ ra những biểu hiện của biến đổi khí hậu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699" y="3729016"/>
            <a:ext cx="9005639" cy="5248635"/>
            <a:chOff x="0" y="0"/>
            <a:chExt cx="3080402" cy="2260685"/>
          </a:xfrm>
        </p:grpSpPr>
        <p:sp>
          <p:nvSpPr>
            <p:cNvPr id="3" name="Freeform 3"/>
            <p:cNvSpPr/>
            <p:nvPr/>
          </p:nvSpPr>
          <p:spPr>
            <a:xfrm>
              <a:off x="-5580" y="-3142"/>
              <a:ext cx="3086424" cy="2270280"/>
            </a:xfrm>
            <a:custGeom>
              <a:avLst/>
              <a:gdLst/>
              <a:ahLst/>
              <a:cxnLst/>
              <a:rect l="l" t="t" r="r" b="b"/>
              <a:pathLst>
                <a:path w="3086424" h="2270280">
                  <a:moveTo>
                    <a:pt x="3085975" y="1622749"/>
                  </a:moveTo>
                  <a:cubicBezTo>
                    <a:pt x="3085528" y="1811441"/>
                    <a:pt x="3072989" y="1933534"/>
                    <a:pt x="3072989" y="1933534"/>
                  </a:cubicBezTo>
                  <a:cubicBezTo>
                    <a:pt x="3072720" y="2042979"/>
                    <a:pt x="3084705" y="2145572"/>
                    <a:pt x="2722002" y="2137760"/>
                  </a:cubicBezTo>
                  <a:cubicBezTo>
                    <a:pt x="2722002" y="2137760"/>
                    <a:pt x="2181957" y="2119167"/>
                    <a:pt x="1800905" y="2124694"/>
                  </a:cubicBezTo>
                  <a:cubicBezTo>
                    <a:pt x="1758971" y="2125303"/>
                    <a:pt x="1711137" y="2125938"/>
                    <a:pt x="1659185" y="2126587"/>
                  </a:cubicBezTo>
                  <a:cubicBezTo>
                    <a:pt x="1633611" y="2162535"/>
                    <a:pt x="1603561" y="2203784"/>
                    <a:pt x="1595244" y="2211089"/>
                  </a:cubicBezTo>
                  <a:cubicBezTo>
                    <a:pt x="1589217" y="2216383"/>
                    <a:pt x="1578738" y="2230188"/>
                    <a:pt x="1568277" y="2244938"/>
                  </a:cubicBezTo>
                  <a:cubicBezTo>
                    <a:pt x="1551308" y="2268861"/>
                    <a:pt x="1516305" y="2270280"/>
                    <a:pt x="1497318" y="2247926"/>
                  </a:cubicBezTo>
                  <a:cubicBezTo>
                    <a:pt x="1478257" y="2225485"/>
                    <a:pt x="1457170" y="2199186"/>
                    <a:pt x="1446450" y="2180912"/>
                  </a:cubicBezTo>
                  <a:cubicBezTo>
                    <a:pt x="1436312" y="2163631"/>
                    <a:pt x="1427269" y="2145704"/>
                    <a:pt x="1419656" y="2129383"/>
                  </a:cubicBezTo>
                  <a:cubicBezTo>
                    <a:pt x="976795" y="2134271"/>
                    <a:pt x="433245" y="2139054"/>
                    <a:pt x="433245" y="2139054"/>
                  </a:cubicBezTo>
                  <a:cubicBezTo>
                    <a:pt x="187246" y="2138450"/>
                    <a:pt x="3350" y="2052029"/>
                    <a:pt x="9970" y="1879760"/>
                  </a:cubicBezTo>
                  <a:cubicBezTo>
                    <a:pt x="9970" y="1879760"/>
                    <a:pt x="12587" y="1060658"/>
                    <a:pt x="6292" y="811162"/>
                  </a:cubicBezTo>
                  <a:cubicBezTo>
                    <a:pt x="0" y="561665"/>
                    <a:pt x="37410" y="278447"/>
                    <a:pt x="37410" y="278447"/>
                  </a:cubicBezTo>
                  <a:cubicBezTo>
                    <a:pt x="40125" y="125326"/>
                    <a:pt x="207220" y="12052"/>
                    <a:pt x="400787" y="12527"/>
                  </a:cubicBezTo>
                  <a:cubicBezTo>
                    <a:pt x="400787" y="12527"/>
                    <a:pt x="587688" y="21467"/>
                    <a:pt x="873338" y="10733"/>
                  </a:cubicBezTo>
                  <a:cubicBezTo>
                    <a:pt x="1158989" y="0"/>
                    <a:pt x="2701800" y="3791"/>
                    <a:pt x="2701800" y="3791"/>
                  </a:cubicBezTo>
                  <a:cubicBezTo>
                    <a:pt x="2895367" y="4266"/>
                    <a:pt x="3063152" y="87415"/>
                    <a:pt x="3063983" y="223609"/>
                  </a:cubicBezTo>
                  <a:cubicBezTo>
                    <a:pt x="3063983" y="223609"/>
                    <a:pt x="3086424" y="1052068"/>
                    <a:pt x="3085975" y="1622749"/>
                  </a:cubicBezTo>
                  <a:close/>
                </a:path>
              </a:pathLst>
            </a:custGeom>
            <a:solidFill>
              <a:srgbClr val="FFD352"/>
            </a:solidFill>
          </p:spPr>
        </p:sp>
      </p:grpSp>
      <p:grpSp>
        <p:nvGrpSpPr>
          <p:cNvPr id="4" name="Group 4"/>
          <p:cNvGrpSpPr/>
          <p:nvPr/>
        </p:nvGrpSpPr>
        <p:grpSpPr>
          <a:xfrm>
            <a:off x="913837" y="2174658"/>
            <a:ext cx="6691147" cy="204422"/>
            <a:chOff x="0" y="0"/>
            <a:chExt cx="3945965" cy="120553"/>
          </a:xfrm>
        </p:grpSpPr>
        <p:sp>
          <p:nvSpPr>
            <p:cNvPr id="5" name="Freeform 5"/>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FFD352"/>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67197" y="8818484"/>
            <a:ext cx="2092579" cy="105770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1810"/>
            <a:ext cx="1535104" cy="18275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706322" y="2170787"/>
            <a:ext cx="5017874" cy="6969270"/>
          </a:xfrm>
          <a:prstGeom prst="rect">
            <a:avLst/>
          </a:prstGeom>
        </p:spPr>
      </p:pic>
      <p:sp>
        <p:nvSpPr>
          <p:cNvPr id="9" name="TextBox 9"/>
          <p:cNvSpPr txBox="1"/>
          <p:nvPr/>
        </p:nvSpPr>
        <p:spPr>
          <a:xfrm>
            <a:off x="1170045" y="781810"/>
            <a:ext cx="5472859" cy="1213922"/>
          </a:xfrm>
          <a:prstGeom prst="rect">
            <a:avLst/>
          </a:prstGeom>
        </p:spPr>
        <p:txBody>
          <a:bodyPr lIns="0" tIns="0" rIns="0" bIns="0" rtlCol="0" anchor="t">
            <a:spAutoFit/>
          </a:bodyPr>
          <a:lstStyle/>
          <a:p>
            <a:pPr algn="just">
              <a:lnSpc>
                <a:spcPct val="150000"/>
              </a:lnSpc>
            </a:pPr>
            <a:r>
              <a:rPr lang="en-US" sz="6000" b="1">
                <a:solidFill>
                  <a:srgbClr val="000000"/>
                </a:solidFill>
                <a:latin typeface="Arial" pitchFamily="34" charset="0"/>
                <a:cs typeface="Arial" pitchFamily="34" charset="0"/>
              </a:rPr>
              <a:t>THẢO LUẬN</a:t>
            </a:r>
          </a:p>
        </p:txBody>
      </p:sp>
      <p:sp>
        <p:nvSpPr>
          <p:cNvPr id="10" name="TextBox 10"/>
          <p:cNvSpPr txBox="1"/>
          <p:nvPr/>
        </p:nvSpPr>
        <p:spPr>
          <a:xfrm>
            <a:off x="1713487" y="4205049"/>
            <a:ext cx="7621041" cy="4062651"/>
          </a:xfrm>
          <a:prstGeom prst="rect">
            <a:avLst/>
          </a:prstGeom>
        </p:spPr>
        <p:txBody>
          <a:bodyPr wrap="square" lIns="0" tIns="0" rIns="0" bIns="0" rtlCol="0" anchor="t">
            <a:spAutoFit/>
          </a:bodyPr>
          <a:lstStyle/>
          <a:p>
            <a:pPr marL="0" lvl="0" indent="0" algn="just">
              <a:lnSpc>
                <a:spcPct val="150000"/>
              </a:lnSpc>
            </a:pPr>
            <a:r>
              <a:rPr lang="en-US" sz="4400">
                <a:latin typeface="Arial" pitchFamily="34" charset="0"/>
                <a:cs typeface="Arial" pitchFamily="34" charset="0"/>
              </a:rPr>
              <a:t>Xác định những việc nên làm và những việc không nên làm để góp phần giảm thiểu biến đổi khí hậu</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2698544" y="6968504"/>
            <a:ext cx="10127870" cy="2503735"/>
            <a:chOff x="0" y="-4306"/>
            <a:chExt cx="13503826" cy="3338315"/>
          </a:xfrm>
        </p:grpSpPr>
        <p:grpSp>
          <p:nvGrpSpPr>
            <p:cNvPr id="3" name="Group 3"/>
            <p:cNvGrpSpPr/>
            <p:nvPr/>
          </p:nvGrpSpPr>
          <p:grpSpPr>
            <a:xfrm>
              <a:off x="0" y="-4306"/>
              <a:ext cx="13503826" cy="3338315"/>
              <a:chOff x="0" y="-4073"/>
              <a:chExt cx="12773892" cy="3157866"/>
            </a:xfrm>
          </p:grpSpPr>
          <p:sp>
            <p:nvSpPr>
              <p:cNvPr id="4" name="Freeform 4"/>
              <p:cNvSpPr/>
              <p:nvPr/>
            </p:nvSpPr>
            <p:spPr>
              <a:xfrm>
                <a:off x="0" y="-4073"/>
                <a:ext cx="12773892" cy="3157866"/>
              </a:xfrm>
              <a:custGeom>
                <a:avLst/>
                <a:gdLst/>
                <a:ahLst/>
                <a:cxnLst/>
                <a:rect l="l" t="t" r="r" b="b"/>
                <a:pathLst>
                  <a:path w="12773892" h="2541276">
                    <a:moveTo>
                      <a:pt x="12146114" y="2486798"/>
                    </a:moveTo>
                    <a:cubicBezTo>
                      <a:pt x="12146114" y="2486798"/>
                      <a:pt x="11415240" y="2541276"/>
                      <a:pt x="9681220" y="2538655"/>
                    </a:cubicBezTo>
                    <a:cubicBezTo>
                      <a:pt x="4690711" y="2536492"/>
                      <a:pt x="1057074" y="2528667"/>
                      <a:pt x="1057074" y="2528667"/>
                    </a:cubicBezTo>
                    <a:cubicBezTo>
                      <a:pt x="812932" y="2519833"/>
                      <a:pt x="449110" y="2498603"/>
                      <a:pt x="282371" y="2440425"/>
                    </a:cubicBezTo>
                    <a:cubicBezTo>
                      <a:pt x="4469" y="2343462"/>
                      <a:pt x="0" y="2170183"/>
                      <a:pt x="0" y="1735922"/>
                    </a:cubicBezTo>
                    <a:lnTo>
                      <a:pt x="0" y="1735907"/>
                    </a:lnTo>
                    <a:cubicBezTo>
                      <a:pt x="8536" y="491230"/>
                      <a:pt x="0" y="345608"/>
                      <a:pt x="77597" y="223930"/>
                    </a:cubicBezTo>
                    <a:cubicBezTo>
                      <a:pt x="217372" y="4759"/>
                      <a:pt x="519255" y="4073"/>
                      <a:pt x="937909" y="4073"/>
                    </a:cubicBezTo>
                    <a:cubicBezTo>
                      <a:pt x="937909" y="4073"/>
                      <a:pt x="2596743" y="15681"/>
                      <a:pt x="7841052" y="7673"/>
                    </a:cubicBezTo>
                    <a:cubicBezTo>
                      <a:pt x="11196312" y="0"/>
                      <a:pt x="11913045" y="6979"/>
                      <a:pt x="11913045" y="6979"/>
                    </a:cubicBezTo>
                    <a:cubicBezTo>
                      <a:pt x="12281353" y="14458"/>
                      <a:pt x="12419612" y="42638"/>
                      <a:pt x="12617353" y="165219"/>
                    </a:cubicBezTo>
                    <a:cubicBezTo>
                      <a:pt x="12768370" y="258836"/>
                      <a:pt x="12773892" y="476157"/>
                      <a:pt x="12764752" y="1735907"/>
                    </a:cubicBezTo>
                    <a:lnTo>
                      <a:pt x="12764752" y="1735921"/>
                    </a:lnTo>
                    <a:cubicBezTo>
                      <a:pt x="12764750" y="2288149"/>
                      <a:pt x="12721967" y="2436736"/>
                      <a:pt x="12146114" y="2486798"/>
                    </a:cubicBezTo>
                    <a:close/>
                  </a:path>
                </a:pathLst>
              </a:custGeom>
              <a:solidFill>
                <a:srgbClr val="F8F8F8"/>
              </a:solidFill>
            </p:spPr>
          </p:sp>
        </p:grpSp>
        <p:sp>
          <p:nvSpPr>
            <p:cNvPr id="5" name="TextBox 5"/>
            <p:cNvSpPr txBox="1"/>
            <p:nvPr/>
          </p:nvSpPr>
          <p:spPr>
            <a:xfrm>
              <a:off x="567541" y="102355"/>
              <a:ext cx="12598399" cy="3098543"/>
            </a:xfrm>
            <a:prstGeom prst="rect">
              <a:avLst/>
            </a:prstGeom>
          </p:spPr>
          <p:txBody>
            <a:bodyPr wrap="square" lIns="0" tIns="0" rIns="0" bIns="0" rtlCol="0" anchor="t">
              <a:spAutoFit/>
            </a:bodyPr>
            <a:lstStyle/>
            <a:p>
              <a:pPr marL="457200" indent="-457200" algn="just">
                <a:lnSpc>
                  <a:spcPct val="150000"/>
                </a:lnSpc>
                <a:buFont typeface="Arial" pitchFamily="34" charset="0"/>
                <a:buChar char="•"/>
              </a:pPr>
              <a:r>
                <a:rPr lang="en-US" sz="3500">
                  <a:solidFill>
                    <a:srgbClr val="000000"/>
                  </a:solidFill>
                  <a:latin typeface="Arial" pitchFamily="34" charset="0"/>
                  <a:cs typeface="Arial" pitchFamily="34" charset="0"/>
                </a:rPr>
                <a:t>Tăng cường đi bộ, đi xe đạp và sử dụng phương tiện giao thông công cộng để giảm bớt khí thải</a:t>
              </a:r>
            </a:p>
          </p:txBody>
        </p:sp>
      </p:grpSp>
      <p:grpSp>
        <p:nvGrpSpPr>
          <p:cNvPr id="6" name="Group 6"/>
          <p:cNvGrpSpPr/>
          <p:nvPr/>
        </p:nvGrpSpPr>
        <p:grpSpPr>
          <a:xfrm>
            <a:off x="2698544" y="5259259"/>
            <a:ext cx="10122803" cy="937118"/>
            <a:chOff x="0" y="0"/>
            <a:chExt cx="13497070" cy="1249491"/>
          </a:xfrm>
        </p:grpSpPr>
        <p:grpSp>
          <p:nvGrpSpPr>
            <p:cNvPr id="7" name="Group 7"/>
            <p:cNvGrpSpPr/>
            <p:nvPr/>
          </p:nvGrpSpPr>
          <p:grpSpPr>
            <a:xfrm>
              <a:off x="0" y="0"/>
              <a:ext cx="13497070" cy="1249491"/>
              <a:chOff x="0" y="0"/>
              <a:chExt cx="12767501" cy="1181951"/>
            </a:xfrm>
          </p:grpSpPr>
          <p:sp>
            <p:nvSpPr>
              <p:cNvPr id="8" name="Freeform 8"/>
              <p:cNvSpPr/>
              <p:nvPr/>
            </p:nvSpPr>
            <p:spPr>
              <a:xfrm>
                <a:off x="0" y="-4073"/>
                <a:ext cx="12773892" cy="1188554"/>
              </a:xfrm>
              <a:custGeom>
                <a:avLst/>
                <a:gdLst/>
                <a:ahLst/>
                <a:cxnLst/>
                <a:rect l="l" t="t" r="r" b="b"/>
                <a:pathLst>
                  <a:path w="12773892" h="1188554">
                    <a:moveTo>
                      <a:pt x="12146114" y="1134076"/>
                    </a:moveTo>
                    <a:cubicBezTo>
                      <a:pt x="12146114" y="1134076"/>
                      <a:pt x="11415240" y="1188554"/>
                      <a:pt x="9681220" y="1185933"/>
                    </a:cubicBezTo>
                    <a:cubicBezTo>
                      <a:pt x="4690711" y="1183770"/>
                      <a:pt x="1057074" y="1175945"/>
                      <a:pt x="1057074" y="1175945"/>
                    </a:cubicBezTo>
                    <a:cubicBezTo>
                      <a:pt x="812932" y="1167111"/>
                      <a:pt x="449110" y="1145881"/>
                      <a:pt x="282371" y="1087703"/>
                    </a:cubicBezTo>
                    <a:cubicBezTo>
                      <a:pt x="4469" y="990740"/>
                      <a:pt x="0" y="817461"/>
                      <a:pt x="0" y="622126"/>
                    </a:cubicBezTo>
                    <a:lnTo>
                      <a:pt x="0" y="622125"/>
                    </a:lnTo>
                    <a:cubicBezTo>
                      <a:pt x="8536" y="491230"/>
                      <a:pt x="0" y="345608"/>
                      <a:pt x="77597" y="223930"/>
                    </a:cubicBezTo>
                    <a:cubicBezTo>
                      <a:pt x="217372" y="4759"/>
                      <a:pt x="519255" y="4073"/>
                      <a:pt x="937909" y="4073"/>
                    </a:cubicBezTo>
                    <a:cubicBezTo>
                      <a:pt x="937909" y="4073"/>
                      <a:pt x="2596743" y="15681"/>
                      <a:pt x="7841052" y="7673"/>
                    </a:cubicBezTo>
                    <a:cubicBezTo>
                      <a:pt x="11196312" y="0"/>
                      <a:pt x="11913045" y="6979"/>
                      <a:pt x="11913045" y="6979"/>
                    </a:cubicBezTo>
                    <a:cubicBezTo>
                      <a:pt x="12281353" y="14458"/>
                      <a:pt x="12419612" y="42638"/>
                      <a:pt x="12617353" y="165219"/>
                    </a:cubicBezTo>
                    <a:cubicBezTo>
                      <a:pt x="12768370" y="258836"/>
                      <a:pt x="12773892" y="476157"/>
                      <a:pt x="12764752" y="622125"/>
                    </a:cubicBezTo>
                    <a:lnTo>
                      <a:pt x="12764752" y="622126"/>
                    </a:lnTo>
                    <a:cubicBezTo>
                      <a:pt x="12764750" y="935427"/>
                      <a:pt x="12721967" y="1084014"/>
                      <a:pt x="12146114" y="1134076"/>
                    </a:cubicBezTo>
                    <a:close/>
                  </a:path>
                </a:pathLst>
              </a:custGeom>
              <a:solidFill>
                <a:srgbClr val="F8F8F8"/>
              </a:solidFill>
            </p:spPr>
          </p:sp>
        </p:grpSp>
        <p:sp>
          <p:nvSpPr>
            <p:cNvPr id="9" name="TextBox 9"/>
            <p:cNvSpPr txBox="1"/>
            <p:nvPr/>
          </p:nvSpPr>
          <p:spPr>
            <a:xfrm>
              <a:off x="813119" y="150455"/>
              <a:ext cx="11870835" cy="910164"/>
            </a:xfrm>
            <a:prstGeom prst="rect">
              <a:avLst/>
            </a:prstGeom>
          </p:spPr>
          <p:txBody>
            <a:bodyPr lIns="0" tIns="0" rIns="0" bIns="0" rtlCol="0" anchor="t">
              <a:spAutoFit/>
            </a:bodyPr>
            <a:lstStyle/>
            <a:p>
              <a:pPr marL="457200" indent="-457200" algn="just">
                <a:lnSpc>
                  <a:spcPct val="150000"/>
                </a:lnSpc>
                <a:buFont typeface="Arial" pitchFamily="34" charset="0"/>
                <a:buChar char="•"/>
              </a:pPr>
              <a:r>
                <a:rPr lang="en-US" sz="3350">
                  <a:solidFill>
                    <a:srgbClr val="000000"/>
                  </a:solidFill>
                  <a:latin typeface="Arial" pitchFamily="34" charset="0"/>
                  <a:cs typeface="Arial" pitchFamily="34" charset="0"/>
                </a:rPr>
                <a:t>Bảo vệ rừng</a:t>
              </a:r>
            </a:p>
          </p:txBody>
        </p:sp>
      </p:grpSp>
      <p:grpSp>
        <p:nvGrpSpPr>
          <p:cNvPr id="10" name="Group 10"/>
          <p:cNvGrpSpPr/>
          <p:nvPr/>
        </p:nvGrpSpPr>
        <p:grpSpPr>
          <a:xfrm>
            <a:off x="2698544" y="3546785"/>
            <a:ext cx="10122803" cy="942833"/>
            <a:chOff x="0" y="0"/>
            <a:chExt cx="13497070" cy="1257111"/>
          </a:xfrm>
        </p:grpSpPr>
        <p:grpSp>
          <p:nvGrpSpPr>
            <p:cNvPr id="11" name="Group 11"/>
            <p:cNvGrpSpPr/>
            <p:nvPr/>
          </p:nvGrpSpPr>
          <p:grpSpPr>
            <a:xfrm>
              <a:off x="0" y="0"/>
              <a:ext cx="13497070" cy="1257111"/>
              <a:chOff x="0" y="0"/>
              <a:chExt cx="12767501" cy="1189159"/>
            </a:xfrm>
          </p:grpSpPr>
          <p:sp>
            <p:nvSpPr>
              <p:cNvPr id="12" name="Freeform 12"/>
              <p:cNvSpPr/>
              <p:nvPr/>
            </p:nvSpPr>
            <p:spPr>
              <a:xfrm>
                <a:off x="0" y="-4073"/>
                <a:ext cx="12773892" cy="1195762"/>
              </a:xfrm>
              <a:custGeom>
                <a:avLst/>
                <a:gdLst/>
                <a:ahLst/>
                <a:cxnLst/>
                <a:rect l="l" t="t" r="r" b="b"/>
                <a:pathLst>
                  <a:path w="12773892" h="1195762">
                    <a:moveTo>
                      <a:pt x="12146114" y="1141284"/>
                    </a:moveTo>
                    <a:cubicBezTo>
                      <a:pt x="12146114" y="1141284"/>
                      <a:pt x="11415240" y="1195762"/>
                      <a:pt x="9681220" y="1193141"/>
                    </a:cubicBezTo>
                    <a:cubicBezTo>
                      <a:pt x="4690711"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2596743" y="15681"/>
                      <a:pt x="7841052" y="7673"/>
                    </a:cubicBezTo>
                    <a:cubicBezTo>
                      <a:pt x="11196312" y="0"/>
                      <a:pt x="11913045" y="6979"/>
                      <a:pt x="11913045" y="6979"/>
                    </a:cubicBezTo>
                    <a:cubicBezTo>
                      <a:pt x="12281353" y="14458"/>
                      <a:pt x="12419612" y="42638"/>
                      <a:pt x="12617353" y="165219"/>
                    </a:cubicBezTo>
                    <a:cubicBezTo>
                      <a:pt x="12768370" y="258836"/>
                      <a:pt x="12773892" y="476157"/>
                      <a:pt x="12764752" y="628060"/>
                    </a:cubicBezTo>
                    <a:lnTo>
                      <a:pt x="12764752" y="628061"/>
                    </a:lnTo>
                    <a:cubicBezTo>
                      <a:pt x="12764750" y="942635"/>
                      <a:pt x="12721967" y="1091222"/>
                      <a:pt x="12146114" y="1141284"/>
                    </a:cubicBezTo>
                    <a:close/>
                  </a:path>
                </a:pathLst>
              </a:custGeom>
              <a:solidFill>
                <a:srgbClr val="F8F8F8"/>
              </a:solidFill>
            </p:spPr>
          </p:sp>
        </p:grpSp>
        <p:sp>
          <p:nvSpPr>
            <p:cNvPr id="13" name="TextBox 13"/>
            <p:cNvSpPr txBox="1"/>
            <p:nvPr/>
          </p:nvSpPr>
          <p:spPr>
            <a:xfrm>
              <a:off x="813119" y="96953"/>
              <a:ext cx="11870835" cy="950946"/>
            </a:xfrm>
            <a:prstGeom prst="rect">
              <a:avLst/>
            </a:prstGeom>
          </p:spPr>
          <p:txBody>
            <a:bodyPr lIns="0" tIns="0" rIns="0" bIns="0" rtlCol="0" anchor="t">
              <a:spAutoFit/>
            </a:bodyPr>
            <a:lstStyle/>
            <a:p>
              <a:pPr marL="457200" indent="-457200" algn="just">
                <a:lnSpc>
                  <a:spcPct val="150000"/>
                </a:lnSpc>
                <a:buFont typeface="Arial" pitchFamily="34" charset="0"/>
                <a:buChar char="•"/>
              </a:pPr>
              <a:r>
                <a:rPr lang="en-US" sz="3500">
                  <a:solidFill>
                    <a:srgbClr val="000000"/>
                  </a:solidFill>
                  <a:latin typeface="Arial" pitchFamily="34" charset="0"/>
                  <a:cs typeface="Arial" pitchFamily="34" charset="0"/>
                </a:rPr>
                <a:t>Trồng và chăm sóc cây xanh</a:t>
              </a:r>
            </a:p>
          </p:txBody>
        </p:sp>
      </p:grpSp>
      <p:grpSp>
        <p:nvGrpSpPr>
          <p:cNvPr id="14" name="Group 14"/>
          <p:cNvGrpSpPr/>
          <p:nvPr/>
        </p:nvGrpSpPr>
        <p:grpSpPr>
          <a:xfrm>
            <a:off x="1329797" y="1029134"/>
            <a:ext cx="7052204" cy="1597466"/>
            <a:chOff x="0" y="0"/>
            <a:chExt cx="11755021" cy="1899825"/>
          </a:xfrm>
        </p:grpSpPr>
        <p:sp>
          <p:nvSpPr>
            <p:cNvPr id="15" name="Freeform 15"/>
            <p:cNvSpPr/>
            <p:nvPr/>
          </p:nvSpPr>
          <p:spPr>
            <a:xfrm>
              <a:off x="-6350" y="-2540"/>
              <a:ext cx="11763911" cy="1903635"/>
            </a:xfrm>
            <a:custGeom>
              <a:avLst/>
              <a:gdLst/>
              <a:ahLst/>
              <a:cxnLst/>
              <a:rect l="l" t="t" r="r" b="b"/>
              <a:pathLst>
                <a:path w="11763911" h="1903635">
                  <a:moveTo>
                    <a:pt x="10827921" y="1884585"/>
                  </a:moveTo>
                  <a:cubicBezTo>
                    <a:pt x="10824111" y="1892205"/>
                    <a:pt x="10810142" y="1894745"/>
                    <a:pt x="10803792" y="1894745"/>
                  </a:cubicBezTo>
                  <a:cubicBezTo>
                    <a:pt x="10782202" y="1894745"/>
                    <a:pt x="10760611" y="1896016"/>
                    <a:pt x="10739021" y="1896016"/>
                  </a:cubicBezTo>
                  <a:cubicBezTo>
                    <a:pt x="10406282" y="1903635"/>
                    <a:pt x="1394460" y="1897285"/>
                    <a:pt x="1127760" y="1893476"/>
                  </a:cubicBezTo>
                  <a:cubicBezTo>
                    <a:pt x="1003300" y="1892205"/>
                    <a:pt x="878840" y="1885855"/>
                    <a:pt x="754380" y="1873155"/>
                  </a:cubicBezTo>
                  <a:cubicBezTo>
                    <a:pt x="576580" y="1855376"/>
                    <a:pt x="394970" y="1824895"/>
                    <a:pt x="242570" y="1728376"/>
                  </a:cubicBezTo>
                  <a:cubicBezTo>
                    <a:pt x="125730" y="1655985"/>
                    <a:pt x="35560" y="1545495"/>
                    <a:pt x="12700" y="1408335"/>
                  </a:cubicBezTo>
                  <a:cubicBezTo>
                    <a:pt x="0" y="1334675"/>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10410092" y="0"/>
                    <a:pt x="10680602" y="7620"/>
                  </a:cubicBezTo>
                  <a:cubicBezTo>
                    <a:pt x="10878721" y="13970"/>
                    <a:pt x="11078111" y="35560"/>
                    <a:pt x="11271152" y="85090"/>
                  </a:cubicBezTo>
                  <a:cubicBezTo>
                    <a:pt x="11349892" y="105410"/>
                    <a:pt x="11428632" y="130810"/>
                    <a:pt x="11503561" y="165100"/>
                  </a:cubicBezTo>
                  <a:cubicBezTo>
                    <a:pt x="11572142" y="196850"/>
                    <a:pt x="11639452" y="237490"/>
                    <a:pt x="11687711" y="297180"/>
                  </a:cubicBezTo>
                  <a:cubicBezTo>
                    <a:pt x="11732161" y="353060"/>
                    <a:pt x="11755021" y="421640"/>
                    <a:pt x="11760102" y="492760"/>
                  </a:cubicBezTo>
                  <a:cubicBezTo>
                    <a:pt x="11763911" y="616843"/>
                    <a:pt x="11762642" y="1349915"/>
                    <a:pt x="11753752" y="1405795"/>
                  </a:cubicBezTo>
                  <a:cubicBezTo>
                    <a:pt x="11737242" y="1499775"/>
                    <a:pt x="11688982" y="1582325"/>
                    <a:pt x="11620402" y="1648366"/>
                  </a:cubicBezTo>
                  <a:cubicBezTo>
                    <a:pt x="11534042" y="1729645"/>
                    <a:pt x="11422282" y="1780445"/>
                    <a:pt x="11309252" y="1816005"/>
                  </a:cubicBezTo>
                  <a:cubicBezTo>
                    <a:pt x="11146692" y="1866805"/>
                    <a:pt x="10973971" y="1885855"/>
                    <a:pt x="10805061" y="1893476"/>
                  </a:cubicBezTo>
                  <a:cubicBezTo>
                    <a:pt x="10797442" y="1893476"/>
                    <a:pt x="10792361" y="1890935"/>
                    <a:pt x="10794902" y="1883316"/>
                  </a:cubicBezTo>
                  <a:cubicBezTo>
                    <a:pt x="10798711" y="1875695"/>
                    <a:pt x="10812682" y="1873155"/>
                    <a:pt x="10819032" y="1873155"/>
                  </a:cubicBezTo>
                  <a:cubicBezTo>
                    <a:pt x="10907932" y="1869345"/>
                    <a:pt x="10995561" y="1861726"/>
                    <a:pt x="11083192" y="1847755"/>
                  </a:cubicBezTo>
                  <a:cubicBezTo>
                    <a:pt x="11302902" y="1814735"/>
                    <a:pt x="11574682" y="1738535"/>
                    <a:pt x="11680092" y="1521365"/>
                  </a:cubicBezTo>
                  <a:cubicBezTo>
                    <a:pt x="11700411" y="1480725"/>
                    <a:pt x="11711842" y="1437545"/>
                    <a:pt x="11718192" y="1391825"/>
                  </a:cubicBezTo>
                  <a:cubicBezTo>
                    <a:pt x="11725811" y="1333405"/>
                    <a:pt x="11727082" y="529590"/>
                    <a:pt x="11718192" y="471170"/>
                  </a:cubicBezTo>
                  <a:cubicBezTo>
                    <a:pt x="11708032" y="400050"/>
                    <a:pt x="11677552" y="335280"/>
                    <a:pt x="11626752" y="284480"/>
                  </a:cubicBezTo>
                  <a:cubicBezTo>
                    <a:pt x="11573411" y="231140"/>
                    <a:pt x="11503561" y="194310"/>
                    <a:pt x="11433711" y="166370"/>
                  </a:cubicBezTo>
                  <a:cubicBezTo>
                    <a:pt x="11267342" y="97790"/>
                    <a:pt x="11085732" y="64770"/>
                    <a:pt x="10907931" y="45720"/>
                  </a:cubicBezTo>
                  <a:cubicBezTo>
                    <a:pt x="10787281" y="33020"/>
                    <a:pt x="10666631" y="27940"/>
                    <a:pt x="10545981" y="26670"/>
                  </a:cubicBezTo>
                  <a:cubicBezTo>
                    <a:pt x="10398661"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719373"/>
                    <a:pt x="38100" y="1362615"/>
                    <a:pt x="55880" y="1432465"/>
                  </a:cubicBezTo>
                  <a:cubicBezTo>
                    <a:pt x="71120" y="1494695"/>
                    <a:pt x="101600" y="1553115"/>
                    <a:pt x="143510" y="1602645"/>
                  </a:cubicBezTo>
                  <a:cubicBezTo>
                    <a:pt x="247650" y="1727105"/>
                    <a:pt x="407670" y="1791875"/>
                    <a:pt x="563880" y="1823625"/>
                  </a:cubicBezTo>
                  <a:cubicBezTo>
                    <a:pt x="810260" y="1873155"/>
                    <a:pt x="1064260" y="1871885"/>
                    <a:pt x="1314450" y="1875695"/>
                  </a:cubicBezTo>
                  <a:cubicBezTo>
                    <a:pt x="1610360" y="1879505"/>
                    <a:pt x="10549792" y="1882045"/>
                    <a:pt x="10819031" y="1874425"/>
                  </a:cubicBezTo>
                  <a:cubicBezTo>
                    <a:pt x="10825381" y="1873155"/>
                    <a:pt x="10830461" y="1876966"/>
                    <a:pt x="10827921" y="1884585"/>
                  </a:cubicBezTo>
                  <a:close/>
                </a:path>
              </a:pathLst>
            </a:custGeom>
            <a:solidFill>
              <a:srgbClr val="000000"/>
            </a:solidFill>
          </p:spPr>
        </p:sp>
      </p:grpSp>
      <p:sp>
        <p:nvSpPr>
          <p:cNvPr id="16" name="TextBox 16"/>
          <p:cNvSpPr txBox="1"/>
          <p:nvPr/>
        </p:nvSpPr>
        <p:spPr>
          <a:xfrm>
            <a:off x="1835049" y="1333500"/>
            <a:ext cx="6242151" cy="1015663"/>
          </a:xfrm>
          <a:prstGeom prst="rect">
            <a:avLst/>
          </a:prstGeom>
        </p:spPr>
        <p:txBody>
          <a:bodyPr wrap="square" lIns="0" tIns="0" rIns="0" bIns="0" rtlCol="0" anchor="t">
            <a:spAutoFit/>
          </a:bodyPr>
          <a:lstStyle/>
          <a:p>
            <a:pPr algn="ctr">
              <a:lnSpc>
                <a:spcPct val="150000"/>
              </a:lnSpc>
            </a:pPr>
            <a:r>
              <a:rPr lang="en-US" sz="4400" b="1">
                <a:solidFill>
                  <a:srgbClr val="000000"/>
                </a:solidFill>
                <a:latin typeface="Arial" pitchFamily="34" charset="0"/>
                <a:cs typeface="Arial" pitchFamily="34" charset="0"/>
              </a:rPr>
              <a:t>Những việc nên làm</a:t>
            </a:r>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35909" y="923432"/>
            <a:ext cx="1920615" cy="1808870"/>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83323" flipV="1">
            <a:off x="13363178" y="3763356"/>
            <a:ext cx="1741370" cy="528743"/>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63191">
            <a:off x="14289495" y="8539074"/>
            <a:ext cx="3068298" cy="1217353"/>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83323" flipV="1">
            <a:off x="13647890" y="5540247"/>
            <a:ext cx="1741370" cy="528743"/>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83323" flipV="1">
            <a:off x="13647890" y="7258436"/>
            <a:ext cx="1741370" cy="52874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230709" y="3587863"/>
            <a:ext cx="8375234" cy="2465100"/>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4" name="Group 4"/>
          <p:cNvGrpSpPr/>
          <p:nvPr/>
        </p:nvGrpSpPr>
        <p:grpSpPr>
          <a:xfrm>
            <a:off x="9144000" y="1739280"/>
            <a:ext cx="7291687" cy="1850391"/>
            <a:chOff x="0" y="0"/>
            <a:chExt cx="10242699" cy="2599261"/>
          </a:xfrm>
        </p:grpSpPr>
        <p:sp>
          <p:nvSpPr>
            <p:cNvPr id="5" name="Freeform 5"/>
            <p:cNvSpPr/>
            <p:nvPr/>
          </p:nvSpPr>
          <p:spPr>
            <a:xfrm>
              <a:off x="0" y="-2540"/>
              <a:ext cx="10245239" cy="2599261"/>
            </a:xfrm>
            <a:custGeom>
              <a:avLst/>
              <a:gdLst/>
              <a:ahLst/>
              <a:cxnLst/>
              <a:rect l="l" t="t" r="r" b="b"/>
              <a:pathLst>
                <a:path w="10245239" h="2599261">
                  <a:moveTo>
                    <a:pt x="9739778" y="2577671"/>
                  </a:moveTo>
                  <a:cubicBezTo>
                    <a:pt x="9733428" y="2584021"/>
                    <a:pt x="9721999" y="2585291"/>
                    <a:pt x="9714378" y="2584021"/>
                  </a:cubicBezTo>
                  <a:cubicBezTo>
                    <a:pt x="9658499" y="2581481"/>
                    <a:pt x="9603888" y="2581481"/>
                    <a:pt x="9548009" y="2580211"/>
                  </a:cubicBezTo>
                  <a:cubicBezTo>
                    <a:pt x="9352428" y="2578941"/>
                    <a:pt x="9156849" y="2587831"/>
                    <a:pt x="8961269" y="2590371"/>
                  </a:cubicBezTo>
                  <a:cubicBezTo>
                    <a:pt x="8797438" y="2592911"/>
                    <a:pt x="8632338" y="2594181"/>
                    <a:pt x="8468509" y="2595451"/>
                  </a:cubicBezTo>
                  <a:cubicBezTo>
                    <a:pt x="5855101" y="2596721"/>
                    <a:pt x="2232197"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647069" y="0"/>
                    <a:pt x="9755019" y="5080"/>
                  </a:cubicBezTo>
                  <a:cubicBezTo>
                    <a:pt x="9879478" y="11430"/>
                    <a:pt x="10015369" y="31750"/>
                    <a:pt x="10120778" y="102870"/>
                  </a:cubicBezTo>
                  <a:cubicBezTo>
                    <a:pt x="10160149" y="129540"/>
                    <a:pt x="10194439" y="163830"/>
                    <a:pt x="10214759" y="207010"/>
                  </a:cubicBezTo>
                  <a:cubicBezTo>
                    <a:pt x="10231269" y="241300"/>
                    <a:pt x="10235078" y="276860"/>
                    <a:pt x="10235078" y="314960"/>
                  </a:cubicBezTo>
                  <a:cubicBezTo>
                    <a:pt x="10232539" y="515620"/>
                    <a:pt x="10245239" y="1733121"/>
                    <a:pt x="10238889" y="1876631"/>
                  </a:cubicBezTo>
                  <a:cubicBezTo>
                    <a:pt x="10232539" y="1996011"/>
                    <a:pt x="10222378" y="2115391"/>
                    <a:pt x="10207139" y="2233501"/>
                  </a:cubicBezTo>
                  <a:cubicBezTo>
                    <a:pt x="10203328" y="2263981"/>
                    <a:pt x="10202059" y="2295731"/>
                    <a:pt x="10193169" y="2324941"/>
                  </a:cubicBezTo>
                  <a:cubicBezTo>
                    <a:pt x="10176659" y="2378281"/>
                    <a:pt x="10141099" y="2424001"/>
                    <a:pt x="10099189" y="2459561"/>
                  </a:cubicBezTo>
                  <a:cubicBezTo>
                    <a:pt x="9995049" y="2547191"/>
                    <a:pt x="9851539" y="2584021"/>
                    <a:pt x="9718189" y="2585291"/>
                  </a:cubicBezTo>
                  <a:cubicBezTo>
                    <a:pt x="9694059" y="2585291"/>
                    <a:pt x="9721999" y="2568781"/>
                    <a:pt x="9733428" y="2568781"/>
                  </a:cubicBezTo>
                  <a:cubicBezTo>
                    <a:pt x="9861699" y="2568781"/>
                    <a:pt x="10001399" y="2531951"/>
                    <a:pt x="10092839" y="2436701"/>
                  </a:cubicBezTo>
                  <a:cubicBezTo>
                    <a:pt x="10130939" y="2396061"/>
                    <a:pt x="10158878" y="2345261"/>
                    <a:pt x="10165228" y="2289381"/>
                  </a:cubicBezTo>
                  <a:cubicBezTo>
                    <a:pt x="10167769" y="2263981"/>
                    <a:pt x="10170309" y="2239851"/>
                    <a:pt x="10172849" y="2214451"/>
                  </a:cubicBezTo>
                  <a:cubicBezTo>
                    <a:pt x="10241428" y="1654381"/>
                    <a:pt x="10198249" y="382270"/>
                    <a:pt x="10198249" y="320040"/>
                  </a:cubicBezTo>
                  <a:cubicBezTo>
                    <a:pt x="10198249" y="275590"/>
                    <a:pt x="10190628" y="233680"/>
                    <a:pt x="10167769" y="195580"/>
                  </a:cubicBezTo>
                  <a:cubicBezTo>
                    <a:pt x="10142369" y="153670"/>
                    <a:pt x="10101728" y="121920"/>
                    <a:pt x="10058549" y="97790"/>
                  </a:cubicBezTo>
                  <a:cubicBezTo>
                    <a:pt x="9916309" y="19050"/>
                    <a:pt x="9748669" y="19050"/>
                    <a:pt x="9589919" y="20320"/>
                  </a:cubicBezTo>
                  <a:cubicBezTo>
                    <a:pt x="9419739"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887494" y="2581481"/>
                  </a:cubicBezTo>
                  <a:cubicBezTo>
                    <a:pt x="8195363" y="2580211"/>
                    <a:pt x="8582809" y="2578941"/>
                    <a:pt x="8768228" y="2577671"/>
                  </a:cubicBezTo>
                  <a:cubicBezTo>
                    <a:pt x="8888878" y="2576401"/>
                    <a:pt x="9009528" y="2575131"/>
                    <a:pt x="9130178" y="2571321"/>
                  </a:cubicBezTo>
                  <a:cubicBezTo>
                    <a:pt x="9332109" y="2563701"/>
                    <a:pt x="9535309" y="2559891"/>
                    <a:pt x="9737238" y="2567511"/>
                  </a:cubicBezTo>
                  <a:cubicBezTo>
                    <a:pt x="9746128" y="2568781"/>
                    <a:pt x="9744859" y="2572591"/>
                    <a:pt x="9739778" y="2577671"/>
                  </a:cubicBezTo>
                  <a:close/>
                </a:path>
              </a:pathLst>
            </a:custGeom>
            <a:solidFill>
              <a:srgbClr val="000000"/>
            </a:solidFill>
          </p:spPr>
        </p:sp>
      </p:grpSp>
      <p:sp>
        <p:nvSpPr>
          <p:cNvPr id="6" name="TextBox 6"/>
          <p:cNvSpPr txBox="1"/>
          <p:nvPr/>
        </p:nvSpPr>
        <p:spPr>
          <a:xfrm>
            <a:off x="9490174" y="2145045"/>
            <a:ext cx="6740426" cy="890180"/>
          </a:xfrm>
          <a:prstGeom prst="rect">
            <a:avLst/>
          </a:prstGeom>
        </p:spPr>
        <p:txBody>
          <a:bodyPr wrap="square" lIns="0" tIns="0" rIns="0" bIns="0" rtlCol="0" anchor="t">
            <a:spAutoFit/>
          </a:bodyPr>
          <a:lstStyle/>
          <a:p>
            <a:pPr marL="571500" indent="-571500" algn="just">
              <a:lnSpc>
                <a:spcPct val="150000"/>
              </a:lnSpc>
              <a:buFont typeface="Arial" pitchFamily="34" charset="0"/>
              <a:buChar char="•"/>
            </a:pPr>
            <a:r>
              <a:rPr lang="en-US" sz="4400">
                <a:solidFill>
                  <a:srgbClr val="000000"/>
                </a:solidFill>
                <a:latin typeface="Arial" pitchFamily="34" charset="0"/>
                <a:cs typeface="Arial" pitchFamily="34" charset="0"/>
              </a:rPr>
              <a:t>Đốt phá rừng bừa bãi</a:t>
            </a:r>
          </a:p>
        </p:txBody>
      </p:sp>
      <p:grpSp>
        <p:nvGrpSpPr>
          <p:cNvPr id="7" name="Group 7"/>
          <p:cNvGrpSpPr/>
          <p:nvPr/>
        </p:nvGrpSpPr>
        <p:grpSpPr>
          <a:xfrm>
            <a:off x="9144000" y="4243961"/>
            <a:ext cx="7298924" cy="1850391"/>
            <a:chOff x="0" y="0"/>
            <a:chExt cx="10252864" cy="2599261"/>
          </a:xfrm>
        </p:grpSpPr>
        <p:sp>
          <p:nvSpPr>
            <p:cNvPr id="8" name="Freeform 8"/>
            <p:cNvSpPr/>
            <p:nvPr/>
          </p:nvSpPr>
          <p:spPr>
            <a:xfrm>
              <a:off x="0" y="-2540"/>
              <a:ext cx="10255403" cy="2599261"/>
            </a:xfrm>
            <a:custGeom>
              <a:avLst/>
              <a:gdLst/>
              <a:ahLst/>
              <a:cxnLst/>
              <a:rect l="l" t="t" r="r" b="b"/>
              <a:pathLst>
                <a:path w="10255403" h="2599261">
                  <a:moveTo>
                    <a:pt x="9749944" y="2577671"/>
                  </a:moveTo>
                  <a:cubicBezTo>
                    <a:pt x="9743594" y="2584021"/>
                    <a:pt x="9732163" y="2585291"/>
                    <a:pt x="9724544" y="2584021"/>
                  </a:cubicBezTo>
                  <a:cubicBezTo>
                    <a:pt x="9668663" y="2581481"/>
                    <a:pt x="9614053" y="2581481"/>
                    <a:pt x="9558174" y="2580211"/>
                  </a:cubicBezTo>
                  <a:cubicBezTo>
                    <a:pt x="9362594" y="2578941"/>
                    <a:pt x="9167013" y="2587831"/>
                    <a:pt x="8971434" y="2590371"/>
                  </a:cubicBezTo>
                  <a:cubicBezTo>
                    <a:pt x="8807603" y="2592911"/>
                    <a:pt x="8642503" y="2594181"/>
                    <a:pt x="8478674" y="2595451"/>
                  </a:cubicBezTo>
                  <a:cubicBezTo>
                    <a:pt x="5861378" y="2596721"/>
                    <a:pt x="2232958"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657234" y="0"/>
                    <a:pt x="9765184" y="5080"/>
                  </a:cubicBezTo>
                  <a:cubicBezTo>
                    <a:pt x="9889644" y="11430"/>
                    <a:pt x="10025534" y="31750"/>
                    <a:pt x="10130944" y="102870"/>
                  </a:cubicBezTo>
                  <a:cubicBezTo>
                    <a:pt x="10170314" y="129540"/>
                    <a:pt x="10204603" y="163830"/>
                    <a:pt x="10224924" y="207010"/>
                  </a:cubicBezTo>
                  <a:cubicBezTo>
                    <a:pt x="10241434" y="241300"/>
                    <a:pt x="10245244" y="276860"/>
                    <a:pt x="10245244" y="314960"/>
                  </a:cubicBezTo>
                  <a:cubicBezTo>
                    <a:pt x="10242703" y="515620"/>
                    <a:pt x="10255403" y="1733121"/>
                    <a:pt x="10249053" y="1876631"/>
                  </a:cubicBezTo>
                  <a:cubicBezTo>
                    <a:pt x="10242703" y="1996011"/>
                    <a:pt x="10232544" y="2115391"/>
                    <a:pt x="10217303" y="2233501"/>
                  </a:cubicBezTo>
                  <a:cubicBezTo>
                    <a:pt x="10213494" y="2263981"/>
                    <a:pt x="10212224" y="2295731"/>
                    <a:pt x="10203334" y="2324941"/>
                  </a:cubicBezTo>
                  <a:cubicBezTo>
                    <a:pt x="10186824" y="2378281"/>
                    <a:pt x="10151264" y="2424001"/>
                    <a:pt x="10109353" y="2459561"/>
                  </a:cubicBezTo>
                  <a:cubicBezTo>
                    <a:pt x="10005214" y="2547191"/>
                    <a:pt x="9861703" y="2584021"/>
                    <a:pt x="9728353" y="2585291"/>
                  </a:cubicBezTo>
                  <a:cubicBezTo>
                    <a:pt x="9704224" y="2585291"/>
                    <a:pt x="9732164" y="2568781"/>
                    <a:pt x="9743594" y="2568781"/>
                  </a:cubicBezTo>
                  <a:cubicBezTo>
                    <a:pt x="9871864" y="2568781"/>
                    <a:pt x="10011564" y="2531951"/>
                    <a:pt x="10103003" y="2436701"/>
                  </a:cubicBezTo>
                  <a:cubicBezTo>
                    <a:pt x="10141103" y="2396061"/>
                    <a:pt x="10169044" y="2345261"/>
                    <a:pt x="10175394" y="2289381"/>
                  </a:cubicBezTo>
                  <a:cubicBezTo>
                    <a:pt x="10177934" y="2263981"/>
                    <a:pt x="10180474" y="2239851"/>
                    <a:pt x="10183014" y="2214451"/>
                  </a:cubicBezTo>
                  <a:cubicBezTo>
                    <a:pt x="10251594" y="1654381"/>
                    <a:pt x="10208414" y="382270"/>
                    <a:pt x="10208414" y="320040"/>
                  </a:cubicBezTo>
                  <a:cubicBezTo>
                    <a:pt x="10208414" y="275590"/>
                    <a:pt x="10200794" y="233680"/>
                    <a:pt x="10177934" y="195580"/>
                  </a:cubicBezTo>
                  <a:cubicBezTo>
                    <a:pt x="10152534" y="153670"/>
                    <a:pt x="10111894" y="121920"/>
                    <a:pt x="10068713" y="97790"/>
                  </a:cubicBezTo>
                  <a:cubicBezTo>
                    <a:pt x="9926474" y="19050"/>
                    <a:pt x="9758834" y="19050"/>
                    <a:pt x="9600084" y="20320"/>
                  </a:cubicBezTo>
                  <a:cubicBezTo>
                    <a:pt x="9429903"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892298" y="2581481"/>
                  </a:cubicBezTo>
                  <a:cubicBezTo>
                    <a:pt x="8205204" y="2580211"/>
                    <a:pt x="8592974" y="2578941"/>
                    <a:pt x="8778394" y="2577671"/>
                  </a:cubicBezTo>
                  <a:cubicBezTo>
                    <a:pt x="8899044" y="2576401"/>
                    <a:pt x="9019694" y="2575131"/>
                    <a:pt x="9140344" y="2571321"/>
                  </a:cubicBezTo>
                  <a:cubicBezTo>
                    <a:pt x="9342274" y="2563701"/>
                    <a:pt x="9545474" y="2559891"/>
                    <a:pt x="9747403" y="2567511"/>
                  </a:cubicBezTo>
                  <a:cubicBezTo>
                    <a:pt x="9756294" y="2568781"/>
                    <a:pt x="9755023" y="2572591"/>
                    <a:pt x="9749944" y="2577671"/>
                  </a:cubicBezTo>
                  <a:close/>
                </a:path>
              </a:pathLst>
            </a:custGeom>
            <a:solidFill>
              <a:srgbClr val="000000"/>
            </a:solidFill>
          </p:spPr>
        </p:sp>
      </p:grpSp>
      <p:sp>
        <p:nvSpPr>
          <p:cNvPr id="9" name="TextBox 9"/>
          <p:cNvSpPr txBox="1"/>
          <p:nvPr/>
        </p:nvSpPr>
        <p:spPr>
          <a:xfrm>
            <a:off x="9490174" y="4700844"/>
            <a:ext cx="6740426" cy="890180"/>
          </a:xfrm>
          <a:prstGeom prst="rect">
            <a:avLst/>
          </a:prstGeom>
        </p:spPr>
        <p:txBody>
          <a:bodyPr wrap="square" lIns="0" tIns="0" rIns="0" bIns="0" rtlCol="0" anchor="t">
            <a:spAutoFit/>
          </a:bodyPr>
          <a:lstStyle/>
          <a:p>
            <a:pPr marL="571500" indent="-571500" algn="just">
              <a:lnSpc>
                <a:spcPct val="150000"/>
              </a:lnSpc>
              <a:buFont typeface="Arial" pitchFamily="34" charset="0"/>
              <a:buChar char="•"/>
            </a:pPr>
            <a:r>
              <a:rPr lang="en-US" sz="4400">
                <a:solidFill>
                  <a:srgbClr val="000000"/>
                </a:solidFill>
                <a:latin typeface="Arial" pitchFamily="34" charset="0"/>
                <a:cs typeface="Arial" pitchFamily="34" charset="0"/>
              </a:rPr>
              <a:t>Lãng phí điện, nước</a:t>
            </a:r>
          </a:p>
        </p:txBody>
      </p:sp>
      <p:grpSp>
        <p:nvGrpSpPr>
          <p:cNvPr id="10" name="Group 10"/>
          <p:cNvGrpSpPr/>
          <p:nvPr/>
        </p:nvGrpSpPr>
        <p:grpSpPr>
          <a:xfrm>
            <a:off x="9144000" y="6697329"/>
            <a:ext cx="7298924" cy="1850391"/>
            <a:chOff x="0" y="0"/>
            <a:chExt cx="10252864" cy="2599261"/>
          </a:xfrm>
        </p:grpSpPr>
        <p:sp>
          <p:nvSpPr>
            <p:cNvPr id="11" name="Freeform 11"/>
            <p:cNvSpPr/>
            <p:nvPr/>
          </p:nvSpPr>
          <p:spPr>
            <a:xfrm>
              <a:off x="0" y="-2540"/>
              <a:ext cx="10255403" cy="2599261"/>
            </a:xfrm>
            <a:custGeom>
              <a:avLst/>
              <a:gdLst/>
              <a:ahLst/>
              <a:cxnLst/>
              <a:rect l="l" t="t" r="r" b="b"/>
              <a:pathLst>
                <a:path w="10255403" h="2599261">
                  <a:moveTo>
                    <a:pt x="9749944" y="2577671"/>
                  </a:moveTo>
                  <a:cubicBezTo>
                    <a:pt x="9743594" y="2584021"/>
                    <a:pt x="9732163" y="2585291"/>
                    <a:pt x="9724544" y="2584021"/>
                  </a:cubicBezTo>
                  <a:cubicBezTo>
                    <a:pt x="9668663" y="2581481"/>
                    <a:pt x="9614053" y="2581481"/>
                    <a:pt x="9558174" y="2580211"/>
                  </a:cubicBezTo>
                  <a:cubicBezTo>
                    <a:pt x="9362594" y="2578941"/>
                    <a:pt x="9167013" y="2587831"/>
                    <a:pt x="8971434" y="2590371"/>
                  </a:cubicBezTo>
                  <a:cubicBezTo>
                    <a:pt x="8807603" y="2592911"/>
                    <a:pt x="8642503" y="2594181"/>
                    <a:pt x="8478674" y="2595451"/>
                  </a:cubicBezTo>
                  <a:cubicBezTo>
                    <a:pt x="5861378" y="2596721"/>
                    <a:pt x="2232958"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657234" y="0"/>
                    <a:pt x="9765184" y="5080"/>
                  </a:cubicBezTo>
                  <a:cubicBezTo>
                    <a:pt x="9889644" y="11430"/>
                    <a:pt x="10025534" y="31750"/>
                    <a:pt x="10130944" y="102870"/>
                  </a:cubicBezTo>
                  <a:cubicBezTo>
                    <a:pt x="10170314" y="129540"/>
                    <a:pt x="10204603" y="163830"/>
                    <a:pt x="10224924" y="207010"/>
                  </a:cubicBezTo>
                  <a:cubicBezTo>
                    <a:pt x="10241434" y="241300"/>
                    <a:pt x="10245244" y="276860"/>
                    <a:pt x="10245244" y="314960"/>
                  </a:cubicBezTo>
                  <a:cubicBezTo>
                    <a:pt x="10242703" y="515620"/>
                    <a:pt x="10255403" y="1733121"/>
                    <a:pt x="10249053" y="1876631"/>
                  </a:cubicBezTo>
                  <a:cubicBezTo>
                    <a:pt x="10242703" y="1996011"/>
                    <a:pt x="10232544" y="2115391"/>
                    <a:pt x="10217303" y="2233501"/>
                  </a:cubicBezTo>
                  <a:cubicBezTo>
                    <a:pt x="10213494" y="2263981"/>
                    <a:pt x="10212224" y="2295731"/>
                    <a:pt x="10203334" y="2324941"/>
                  </a:cubicBezTo>
                  <a:cubicBezTo>
                    <a:pt x="10186824" y="2378281"/>
                    <a:pt x="10151264" y="2424001"/>
                    <a:pt x="10109353" y="2459561"/>
                  </a:cubicBezTo>
                  <a:cubicBezTo>
                    <a:pt x="10005214" y="2547191"/>
                    <a:pt x="9861703" y="2584021"/>
                    <a:pt x="9728353" y="2585291"/>
                  </a:cubicBezTo>
                  <a:cubicBezTo>
                    <a:pt x="9704224" y="2585291"/>
                    <a:pt x="9732164" y="2568781"/>
                    <a:pt x="9743594" y="2568781"/>
                  </a:cubicBezTo>
                  <a:cubicBezTo>
                    <a:pt x="9871864" y="2568781"/>
                    <a:pt x="10011564" y="2531951"/>
                    <a:pt x="10103003" y="2436701"/>
                  </a:cubicBezTo>
                  <a:cubicBezTo>
                    <a:pt x="10141103" y="2396061"/>
                    <a:pt x="10169044" y="2345261"/>
                    <a:pt x="10175394" y="2289381"/>
                  </a:cubicBezTo>
                  <a:cubicBezTo>
                    <a:pt x="10177934" y="2263981"/>
                    <a:pt x="10180474" y="2239851"/>
                    <a:pt x="10183014" y="2214451"/>
                  </a:cubicBezTo>
                  <a:cubicBezTo>
                    <a:pt x="10251594" y="1654381"/>
                    <a:pt x="10208414" y="382270"/>
                    <a:pt x="10208414" y="320040"/>
                  </a:cubicBezTo>
                  <a:cubicBezTo>
                    <a:pt x="10208414" y="275590"/>
                    <a:pt x="10200794" y="233680"/>
                    <a:pt x="10177934" y="195580"/>
                  </a:cubicBezTo>
                  <a:cubicBezTo>
                    <a:pt x="10152534" y="153670"/>
                    <a:pt x="10111894" y="121920"/>
                    <a:pt x="10068713" y="97790"/>
                  </a:cubicBezTo>
                  <a:cubicBezTo>
                    <a:pt x="9926474" y="19050"/>
                    <a:pt x="9758834" y="19050"/>
                    <a:pt x="9600084" y="20320"/>
                  </a:cubicBezTo>
                  <a:cubicBezTo>
                    <a:pt x="9429903"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892298" y="2581481"/>
                  </a:cubicBezTo>
                  <a:cubicBezTo>
                    <a:pt x="8205204" y="2580211"/>
                    <a:pt x="8592974" y="2578941"/>
                    <a:pt x="8778394" y="2577671"/>
                  </a:cubicBezTo>
                  <a:cubicBezTo>
                    <a:pt x="8899044" y="2576401"/>
                    <a:pt x="9019694" y="2575131"/>
                    <a:pt x="9140344" y="2571321"/>
                  </a:cubicBezTo>
                  <a:cubicBezTo>
                    <a:pt x="9342274" y="2563701"/>
                    <a:pt x="9545474" y="2559891"/>
                    <a:pt x="9747403" y="2567511"/>
                  </a:cubicBezTo>
                  <a:cubicBezTo>
                    <a:pt x="9756294" y="2568781"/>
                    <a:pt x="9755023" y="2572591"/>
                    <a:pt x="9749944" y="2577671"/>
                  </a:cubicBezTo>
                  <a:close/>
                </a:path>
              </a:pathLst>
            </a:custGeom>
            <a:solidFill>
              <a:srgbClr val="000000"/>
            </a:solidFill>
          </p:spPr>
        </p:sp>
      </p:grpSp>
      <p:sp>
        <p:nvSpPr>
          <p:cNvPr id="12" name="TextBox 12"/>
          <p:cNvSpPr txBox="1"/>
          <p:nvPr/>
        </p:nvSpPr>
        <p:spPr>
          <a:xfrm>
            <a:off x="9490174" y="7154212"/>
            <a:ext cx="6740426" cy="890180"/>
          </a:xfrm>
          <a:prstGeom prst="rect">
            <a:avLst/>
          </a:prstGeom>
        </p:spPr>
        <p:txBody>
          <a:bodyPr wrap="square" lIns="0" tIns="0" rIns="0" bIns="0" rtlCol="0" anchor="t">
            <a:spAutoFit/>
          </a:bodyPr>
          <a:lstStyle/>
          <a:p>
            <a:pPr marL="571500" indent="-571500" algn="just">
              <a:lnSpc>
                <a:spcPct val="150000"/>
              </a:lnSpc>
              <a:buFont typeface="Arial" pitchFamily="34" charset="0"/>
              <a:buChar char="•"/>
            </a:pPr>
            <a:r>
              <a:rPr lang="en-US" sz="4400">
                <a:solidFill>
                  <a:srgbClr val="000000"/>
                </a:solidFill>
                <a:latin typeface="Arial" pitchFamily="34" charset="0"/>
                <a:cs typeface="Arial" pitchFamily="34" charset="0"/>
              </a:rPr>
              <a:t>Sử dụng nhiều túi nilon</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38800" y="8314632"/>
            <a:ext cx="1232106" cy="116042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37292">
            <a:off x="9398029" y="1094987"/>
            <a:ext cx="1577563" cy="84327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83323" flipV="1">
            <a:off x="16086293" y="7358153"/>
            <a:ext cx="1741370" cy="52874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191">
            <a:off x="1416886" y="1471287"/>
            <a:ext cx="3068298" cy="1217353"/>
          </a:xfrm>
          <a:prstGeom prst="rect">
            <a:avLst/>
          </a:prstGeom>
        </p:spPr>
      </p:pic>
      <p:grpSp>
        <p:nvGrpSpPr>
          <p:cNvPr id="17" name="Group 17"/>
          <p:cNvGrpSpPr/>
          <p:nvPr/>
        </p:nvGrpSpPr>
        <p:grpSpPr>
          <a:xfrm>
            <a:off x="681158" y="4016733"/>
            <a:ext cx="7388932" cy="1597466"/>
            <a:chOff x="0" y="0"/>
            <a:chExt cx="8787466" cy="1899825"/>
          </a:xfrm>
        </p:grpSpPr>
        <p:sp>
          <p:nvSpPr>
            <p:cNvPr id="18" name="Freeform 18"/>
            <p:cNvSpPr/>
            <p:nvPr/>
          </p:nvSpPr>
          <p:spPr>
            <a:xfrm>
              <a:off x="-6350" y="-2540"/>
              <a:ext cx="8796355" cy="1903635"/>
            </a:xfrm>
            <a:custGeom>
              <a:avLst/>
              <a:gdLst/>
              <a:ahLst/>
              <a:cxnLst/>
              <a:rect l="l" t="t" r="r" b="b"/>
              <a:pathLst>
                <a:path w="8796355" h="1903635">
                  <a:moveTo>
                    <a:pt x="7860366" y="1884585"/>
                  </a:moveTo>
                  <a:cubicBezTo>
                    <a:pt x="7856555" y="1892205"/>
                    <a:pt x="7842586" y="1894745"/>
                    <a:pt x="7836236" y="1894745"/>
                  </a:cubicBezTo>
                  <a:cubicBezTo>
                    <a:pt x="7814645" y="1894745"/>
                    <a:pt x="7793055" y="1896016"/>
                    <a:pt x="7771466" y="1896016"/>
                  </a:cubicBezTo>
                  <a:cubicBezTo>
                    <a:pt x="7438726" y="1903635"/>
                    <a:pt x="1394460" y="1897285"/>
                    <a:pt x="1127760" y="1893476"/>
                  </a:cubicBezTo>
                  <a:cubicBezTo>
                    <a:pt x="1003300" y="1892205"/>
                    <a:pt x="878840" y="1885855"/>
                    <a:pt x="754380" y="1873155"/>
                  </a:cubicBezTo>
                  <a:cubicBezTo>
                    <a:pt x="576580" y="1855376"/>
                    <a:pt x="394970" y="1824895"/>
                    <a:pt x="242570" y="1728376"/>
                  </a:cubicBezTo>
                  <a:cubicBezTo>
                    <a:pt x="125730" y="1655985"/>
                    <a:pt x="35560" y="1545495"/>
                    <a:pt x="12700" y="1408335"/>
                  </a:cubicBezTo>
                  <a:cubicBezTo>
                    <a:pt x="0" y="1334675"/>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7442536" y="0"/>
                    <a:pt x="7713045" y="7620"/>
                  </a:cubicBezTo>
                  <a:cubicBezTo>
                    <a:pt x="7911166" y="13970"/>
                    <a:pt x="8110555" y="35560"/>
                    <a:pt x="8303595" y="85090"/>
                  </a:cubicBezTo>
                  <a:cubicBezTo>
                    <a:pt x="8382336" y="105410"/>
                    <a:pt x="8461076" y="130810"/>
                    <a:pt x="8536005" y="165100"/>
                  </a:cubicBezTo>
                  <a:cubicBezTo>
                    <a:pt x="8604586" y="196850"/>
                    <a:pt x="8671895" y="237490"/>
                    <a:pt x="8720155" y="297180"/>
                  </a:cubicBezTo>
                  <a:cubicBezTo>
                    <a:pt x="8764605" y="353060"/>
                    <a:pt x="8787466" y="421640"/>
                    <a:pt x="8792545" y="492760"/>
                  </a:cubicBezTo>
                  <a:cubicBezTo>
                    <a:pt x="8796355" y="616843"/>
                    <a:pt x="8795086" y="1349915"/>
                    <a:pt x="8786195" y="1405795"/>
                  </a:cubicBezTo>
                  <a:cubicBezTo>
                    <a:pt x="8769686" y="1499775"/>
                    <a:pt x="8721426" y="1582325"/>
                    <a:pt x="8652845" y="1648366"/>
                  </a:cubicBezTo>
                  <a:cubicBezTo>
                    <a:pt x="8566486" y="1729645"/>
                    <a:pt x="8454726" y="1780445"/>
                    <a:pt x="8341695" y="1816005"/>
                  </a:cubicBezTo>
                  <a:cubicBezTo>
                    <a:pt x="8179136" y="1866805"/>
                    <a:pt x="8006416" y="1885855"/>
                    <a:pt x="7837505" y="1893476"/>
                  </a:cubicBezTo>
                  <a:cubicBezTo>
                    <a:pt x="7829886" y="1893476"/>
                    <a:pt x="7824805" y="1890935"/>
                    <a:pt x="7827345" y="1883316"/>
                  </a:cubicBezTo>
                  <a:cubicBezTo>
                    <a:pt x="7831155" y="1875695"/>
                    <a:pt x="7845126" y="1873155"/>
                    <a:pt x="7851476" y="1873155"/>
                  </a:cubicBezTo>
                  <a:cubicBezTo>
                    <a:pt x="7940376" y="1869345"/>
                    <a:pt x="8028005" y="1861726"/>
                    <a:pt x="8115636" y="1847755"/>
                  </a:cubicBezTo>
                  <a:cubicBezTo>
                    <a:pt x="8335345" y="1814735"/>
                    <a:pt x="8607126" y="1738535"/>
                    <a:pt x="8712536" y="1521365"/>
                  </a:cubicBezTo>
                  <a:cubicBezTo>
                    <a:pt x="8732855" y="1480725"/>
                    <a:pt x="8744286" y="1437545"/>
                    <a:pt x="8750636" y="1391825"/>
                  </a:cubicBezTo>
                  <a:cubicBezTo>
                    <a:pt x="8758255" y="1333405"/>
                    <a:pt x="8759526" y="529590"/>
                    <a:pt x="8750636" y="471170"/>
                  </a:cubicBezTo>
                  <a:cubicBezTo>
                    <a:pt x="8740476" y="400050"/>
                    <a:pt x="8709995" y="335280"/>
                    <a:pt x="8659195" y="284480"/>
                  </a:cubicBezTo>
                  <a:cubicBezTo>
                    <a:pt x="8605855" y="231140"/>
                    <a:pt x="8536005" y="194310"/>
                    <a:pt x="8466155" y="166370"/>
                  </a:cubicBezTo>
                  <a:cubicBezTo>
                    <a:pt x="8299786" y="97790"/>
                    <a:pt x="8118176" y="64770"/>
                    <a:pt x="7940376" y="45720"/>
                  </a:cubicBezTo>
                  <a:cubicBezTo>
                    <a:pt x="7819726" y="33020"/>
                    <a:pt x="7699076" y="27940"/>
                    <a:pt x="7578426" y="26670"/>
                  </a:cubicBezTo>
                  <a:cubicBezTo>
                    <a:pt x="7431105"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719373"/>
                    <a:pt x="38100" y="1362615"/>
                    <a:pt x="55880" y="1432465"/>
                  </a:cubicBezTo>
                  <a:cubicBezTo>
                    <a:pt x="71120" y="1494695"/>
                    <a:pt x="101600" y="1553115"/>
                    <a:pt x="143510" y="1602645"/>
                  </a:cubicBezTo>
                  <a:cubicBezTo>
                    <a:pt x="247650" y="1727105"/>
                    <a:pt x="407670" y="1791875"/>
                    <a:pt x="563880" y="1823625"/>
                  </a:cubicBezTo>
                  <a:cubicBezTo>
                    <a:pt x="810260" y="1873155"/>
                    <a:pt x="1064260" y="1871885"/>
                    <a:pt x="1314450" y="1875695"/>
                  </a:cubicBezTo>
                  <a:cubicBezTo>
                    <a:pt x="1610360" y="1879505"/>
                    <a:pt x="7582236" y="1882045"/>
                    <a:pt x="7851476" y="1874425"/>
                  </a:cubicBezTo>
                  <a:cubicBezTo>
                    <a:pt x="7857826" y="1873155"/>
                    <a:pt x="7862905" y="1876966"/>
                    <a:pt x="7860366" y="1884585"/>
                  </a:cubicBezTo>
                  <a:close/>
                </a:path>
              </a:pathLst>
            </a:custGeom>
            <a:solidFill>
              <a:srgbClr val="000000"/>
            </a:solidFill>
          </p:spPr>
        </p:sp>
      </p:grpSp>
      <p:sp>
        <p:nvSpPr>
          <p:cNvPr id="19" name="TextBox 19"/>
          <p:cNvSpPr txBox="1"/>
          <p:nvPr/>
        </p:nvSpPr>
        <p:spPr>
          <a:xfrm>
            <a:off x="978074" y="4428700"/>
            <a:ext cx="6408670" cy="728341"/>
          </a:xfrm>
          <a:prstGeom prst="rect">
            <a:avLst/>
          </a:prstGeom>
        </p:spPr>
        <p:txBody>
          <a:bodyPr wrap="square" lIns="0" tIns="0" rIns="0" bIns="0" rtlCol="0" anchor="t">
            <a:spAutoFit/>
          </a:bodyPr>
          <a:lstStyle/>
          <a:p>
            <a:pPr algn="just">
              <a:lnSpc>
                <a:spcPct val="150000"/>
              </a:lnSpc>
            </a:pPr>
            <a:r>
              <a:rPr lang="en-US" sz="3600" b="1">
                <a:solidFill>
                  <a:srgbClr val="000000"/>
                </a:solidFill>
                <a:latin typeface="Arial" pitchFamily="34" charset="0"/>
                <a:cs typeface="Arial" pitchFamily="34" charset="0"/>
              </a:rPr>
              <a:t>Những việc không nên làm</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1009</Words>
  <PresentationFormat>Custom</PresentationFormat>
  <Paragraphs>55</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2021-09-24T09:15:20Z</dcterms:modified>
  <dc:identifier>DAEq5lNU338</dc:identifier>
</cp:coreProperties>
</file>