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5" r:id="rId7"/>
    <p:sldId id="266" r:id="rId8"/>
    <p:sldId id="267" r:id="rId9"/>
    <p:sldId id="258" r:id="rId10"/>
    <p:sldId id="268" r:id="rId11"/>
    <p:sldId id="269" r:id="rId12"/>
    <p:sldId id="270" r:id="rId13"/>
    <p:sldId id="273" r:id="rId14"/>
    <p:sldId id="274"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39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DF6F37-4251-4602-A5E7-65EE336ABCD6}" type="datetimeFigureOut">
              <a:rPr lang="en-US" smtClean="0"/>
              <a:t>5/7/2021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170187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F6F37-4251-4602-A5E7-65EE336ABCD6}" type="datetimeFigureOut">
              <a:rPr lang="en-US" smtClean="0"/>
              <a:t>5/7/2021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208993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F6F37-4251-4602-A5E7-65EE336ABCD6}" type="datetimeFigureOut">
              <a:rPr lang="en-US" smtClean="0"/>
              <a:t>5/7/2021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124439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DF6F37-4251-4602-A5E7-65EE336ABCD6}" type="datetimeFigureOut">
              <a:rPr lang="en-US" smtClean="0"/>
              <a:t>5/7/2021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345812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F6F37-4251-4602-A5E7-65EE336ABCD6}" type="datetimeFigureOut">
              <a:rPr lang="en-US" smtClean="0"/>
              <a:t>5/7/2021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1476070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DF6F37-4251-4602-A5E7-65EE336ABCD6}" type="datetimeFigureOut">
              <a:rPr lang="en-US" smtClean="0"/>
              <a:t>5/7/2021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106096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DF6F37-4251-4602-A5E7-65EE336ABCD6}" type="datetimeFigureOut">
              <a:rPr lang="en-US" smtClean="0"/>
              <a:t>5/7/2021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305512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DF6F37-4251-4602-A5E7-65EE336ABCD6}" type="datetimeFigureOut">
              <a:rPr lang="en-US" smtClean="0"/>
              <a:t>5/7/2021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206542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F6F37-4251-4602-A5E7-65EE336ABCD6}" type="datetimeFigureOut">
              <a:rPr lang="en-US" smtClean="0"/>
              <a:t>5/7/2021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315528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F6F37-4251-4602-A5E7-65EE336ABCD6}" type="datetimeFigureOut">
              <a:rPr lang="en-US" smtClean="0"/>
              <a:t>5/7/2021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6684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F6F37-4251-4602-A5E7-65EE336ABCD6}" type="datetimeFigureOut">
              <a:rPr lang="en-US" smtClean="0"/>
              <a:t>5/7/2021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037C9C-33A0-4B80-A76A-3FA25D396023}" type="slidenum">
              <a:rPr lang="en-US" smtClean="0"/>
              <a:t>‹#›</a:t>
            </a:fld>
            <a:endParaRPr lang="en-US"/>
          </a:p>
        </p:txBody>
      </p:sp>
    </p:spTree>
    <p:extLst>
      <p:ext uri="{BB962C8B-B14F-4D97-AF65-F5344CB8AC3E}">
        <p14:creationId xmlns:p14="http://schemas.microsoft.com/office/powerpoint/2010/main" val="269913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F6F37-4251-4602-A5E7-65EE336ABCD6}" type="datetimeFigureOut">
              <a:rPr lang="en-US" smtClean="0"/>
              <a:t>5/7/2021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37C9C-33A0-4B80-A76A-3FA25D396023}" type="slidenum">
              <a:rPr lang="en-US" smtClean="0"/>
              <a:t>‹#›</a:t>
            </a:fld>
            <a:endParaRPr lang="en-US"/>
          </a:p>
        </p:txBody>
      </p:sp>
    </p:spTree>
    <p:extLst>
      <p:ext uri="{BB962C8B-B14F-4D97-AF65-F5344CB8AC3E}">
        <p14:creationId xmlns:p14="http://schemas.microsoft.com/office/powerpoint/2010/main" val="1775569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56573"/>
            <a:ext cx="12192000" cy="1655762"/>
          </a:xfrm>
        </p:spPr>
        <p:txBody>
          <a:bodyPr>
            <a:normAutofit/>
          </a:bodyPr>
          <a:lstStyle/>
          <a:p>
            <a:r>
              <a:rPr lang="en-US" sz="8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ÔN TẬP TIẾNG VIỆT</a:t>
            </a:r>
            <a:endParaRPr lang="en-US" sz="8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86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lnSpc>
                <a:spcPct val="100000"/>
              </a:lnSpc>
              <a:spcBef>
                <a:spcPts val="0"/>
              </a:spcBef>
              <a:buNone/>
            </a:pPr>
            <a:r>
              <a:rPr lang="vi-VN" sz="3200" b="1" dirty="0" smtClean="0">
                <a:latin typeface="+mj-lt"/>
              </a:rPr>
              <a:t>II. Các biện pháp tu từ:</a:t>
            </a:r>
          </a:p>
          <a:p>
            <a:pPr marL="514350" indent="-514350">
              <a:lnSpc>
                <a:spcPct val="100000"/>
              </a:lnSpc>
              <a:spcBef>
                <a:spcPts val="0"/>
              </a:spcBef>
              <a:buAutoNum type="arabicPeriod"/>
            </a:pPr>
            <a:r>
              <a:rPr lang="vi-VN" sz="3200" b="1" dirty="0" smtClean="0">
                <a:latin typeface="+mj-lt"/>
              </a:rPr>
              <a:t>So sánh</a:t>
            </a:r>
          </a:p>
          <a:p>
            <a:pPr marL="514350" indent="-514350">
              <a:lnSpc>
                <a:spcPct val="100000"/>
              </a:lnSpc>
              <a:spcBef>
                <a:spcPts val="0"/>
              </a:spcBef>
              <a:buAutoNum type="arabicPeriod"/>
            </a:pPr>
            <a:r>
              <a:rPr lang="vi-VN" sz="3200" b="1" dirty="0" smtClean="0">
                <a:latin typeface="+mj-lt"/>
              </a:rPr>
              <a:t>Ẩn dụ</a:t>
            </a:r>
          </a:p>
          <a:p>
            <a:pPr marL="514350" indent="-514350">
              <a:lnSpc>
                <a:spcPct val="100000"/>
              </a:lnSpc>
              <a:spcBef>
                <a:spcPts val="0"/>
              </a:spcBef>
              <a:buAutoNum type="arabicPeriod"/>
            </a:pPr>
            <a:r>
              <a:rPr lang="vi-VN" sz="3200" b="1" dirty="0" smtClean="0">
                <a:latin typeface="+mj-lt"/>
              </a:rPr>
              <a:t>Hoán dụ</a:t>
            </a:r>
          </a:p>
          <a:p>
            <a:pPr marL="514350" indent="-514350">
              <a:lnSpc>
                <a:spcPct val="100000"/>
              </a:lnSpc>
              <a:spcBef>
                <a:spcPts val="0"/>
              </a:spcBef>
              <a:buAutoNum type="arabicPeriod"/>
            </a:pPr>
            <a:r>
              <a:rPr lang="vi-VN" sz="3200" b="1" dirty="0" smtClean="0">
                <a:latin typeface="+mj-lt"/>
              </a:rPr>
              <a:t>Nhân hóa</a:t>
            </a:r>
          </a:p>
          <a:p>
            <a:pPr marL="514350" indent="-514350">
              <a:lnSpc>
                <a:spcPct val="100000"/>
              </a:lnSpc>
              <a:spcBef>
                <a:spcPts val="0"/>
              </a:spcBef>
              <a:buAutoNum type="arabicPeriod"/>
            </a:pPr>
            <a:r>
              <a:rPr lang="vi-VN" sz="3200" b="1" dirty="0" smtClean="0">
                <a:latin typeface="+mj-lt"/>
              </a:rPr>
              <a:t>Nói quá</a:t>
            </a:r>
          </a:p>
          <a:p>
            <a:pPr marL="514350" indent="-514350">
              <a:lnSpc>
                <a:spcPct val="100000"/>
              </a:lnSpc>
              <a:spcBef>
                <a:spcPts val="0"/>
              </a:spcBef>
              <a:buAutoNum type="arabicPeriod"/>
            </a:pPr>
            <a:r>
              <a:rPr lang="vi-VN" sz="3200" b="1" dirty="0" smtClean="0">
                <a:latin typeface="+mj-lt"/>
              </a:rPr>
              <a:t>Nói giảm nói tránh.</a:t>
            </a:r>
          </a:p>
          <a:p>
            <a:pPr marL="514350" indent="-514350">
              <a:lnSpc>
                <a:spcPct val="100000"/>
              </a:lnSpc>
              <a:spcBef>
                <a:spcPts val="0"/>
              </a:spcBef>
              <a:buAutoNum type="arabicPeriod"/>
            </a:pPr>
            <a:r>
              <a:rPr lang="vi-VN" sz="3200" b="1" dirty="0" smtClean="0">
                <a:latin typeface="+mj-lt"/>
              </a:rPr>
              <a:t>Chơi chữ.</a:t>
            </a:r>
          </a:p>
          <a:p>
            <a:pPr marL="514350" indent="-514350">
              <a:lnSpc>
                <a:spcPct val="100000"/>
              </a:lnSpc>
              <a:spcBef>
                <a:spcPts val="0"/>
              </a:spcBef>
              <a:buAutoNum type="arabicPeriod"/>
            </a:pPr>
            <a:r>
              <a:rPr lang="vi-VN" sz="3200" b="1" dirty="0" smtClean="0">
                <a:latin typeface="+mj-lt"/>
              </a:rPr>
              <a:t>Điệp ngữ</a:t>
            </a:r>
          </a:p>
          <a:p>
            <a:pPr marL="514350" indent="-514350">
              <a:lnSpc>
                <a:spcPct val="100000"/>
              </a:lnSpc>
              <a:spcBef>
                <a:spcPts val="0"/>
              </a:spcBef>
              <a:buAutoNum type="arabicPeriod"/>
            </a:pPr>
            <a:r>
              <a:rPr lang="vi-VN" sz="3200" b="1" dirty="0" smtClean="0">
                <a:latin typeface="+mj-lt"/>
              </a:rPr>
              <a:t>Câu hỏi tu từ</a:t>
            </a:r>
          </a:p>
          <a:p>
            <a:pPr marL="514350" indent="-514350">
              <a:lnSpc>
                <a:spcPct val="100000"/>
              </a:lnSpc>
              <a:spcBef>
                <a:spcPts val="0"/>
              </a:spcBef>
              <a:buAutoNum type="arabicPeriod"/>
            </a:pPr>
            <a:r>
              <a:rPr lang="vi-VN" sz="3200" b="1" dirty="0" smtClean="0">
                <a:latin typeface="+mj-lt"/>
              </a:rPr>
              <a:t>Đảo ngữ</a:t>
            </a:r>
          </a:p>
          <a:p>
            <a:pPr marL="514350" indent="-514350">
              <a:lnSpc>
                <a:spcPct val="100000"/>
              </a:lnSpc>
              <a:spcBef>
                <a:spcPts val="0"/>
              </a:spcBef>
              <a:buAutoNum type="arabicPeriod"/>
            </a:pPr>
            <a:r>
              <a:rPr lang="vi-VN" sz="3200" b="1" dirty="0" smtClean="0">
                <a:latin typeface="+mj-lt"/>
              </a:rPr>
              <a:t>Lặp cấu trúc ngữ pháp</a:t>
            </a:r>
          </a:p>
          <a:p>
            <a:pPr marL="514350" indent="-514350">
              <a:lnSpc>
                <a:spcPct val="100000"/>
              </a:lnSpc>
              <a:spcBef>
                <a:spcPts val="0"/>
              </a:spcBef>
              <a:buAutoNum type="arabicPeriod"/>
            </a:pPr>
            <a:r>
              <a:rPr lang="vi-VN" sz="3200" b="1" dirty="0" smtClean="0">
                <a:latin typeface="+mj-lt"/>
              </a:rPr>
              <a:t>Liệt kê</a:t>
            </a:r>
          </a:p>
          <a:p>
            <a:pPr marL="514350" indent="-514350">
              <a:lnSpc>
                <a:spcPct val="100000"/>
              </a:lnSpc>
              <a:spcBef>
                <a:spcPts val="0"/>
              </a:spcBef>
              <a:buAutoNum type="arabicPeriod"/>
            </a:pPr>
            <a:r>
              <a:rPr lang="vi-VN" sz="3200" b="1" dirty="0" smtClean="0">
                <a:latin typeface="+mj-lt"/>
              </a:rPr>
              <a:t>Phép đối.</a:t>
            </a:r>
            <a:endParaRPr lang="vi-VN" sz="3200" b="1" dirty="0">
              <a:latin typeface="+mj-lt"/>
            </a:endParaRPr>
          </a:p>
        </p:txBody>
      </p:sp>
      <p:sp>
        <p:nvSpPr>
          <p:cNvPr id="4" name="TextBox 3"/>
          <p:cNvSpPr txBox="1"/>
          <p:nvPr/>
        </p:nvSpPr>
        <p:spPr>
          <a:xfrm>
            <a:off x="4456090" y="0"/>
            <a:ext cx="7735910" cy="5262979"/>
          </a:xfrm>
          <a:prstGeom prst="rect">
            <a:avLst/>
          </a:prstGeom>
          <a:solidFill>
            <a:schemeClr val="accent4">
              <a:lumMod val="60000"/>
              <a:lumOff val="40000"/>
            </a:schemeClr>
          </a:solidFill>
        </p:spPr>
        <p:txBody>
          <a:bodyPr wrap="square" rtlCol="0">
            <a:spAutoFit/>
          </a:bodyPr>
          <a:lstStyle/>
          <a:p>
            <a:pPr algn="ctr"/>
            <a:r>
              <a:rPr lang="vi-VN" sz="3200" b="1" dirty="0" smtClean="0">
                <a:solidFill>
                  <a:srgbClr val="FF0000"/>
                </a:solidFill>
                <a:latin typeface="+mj-lt"/>
              </a:rPr>
              <a:t>Lưu ý khi làm bài phân tích tác dụng của biện pháp tu từ</a:t>
            </a:r>
            <a:r>
              <a:rPr lang="vi-VN" sz="3200" dirty="0" smtClean="0">
                <a:solidFill>
                  <a:srgbClr val="FF0000"/>
                </a:solidFill>
                <a:latin typeface="+mj-lt"/>
              </a:rPr>
              <a:t>:</a:t>
            </a:r>
          </a:p>
          <a:p>
            <a:pPr marL="342900" indent="-342900" algn="just">
              <a:buFontTx/>
              <a:buChar char="-"/>
            </a:pPr>
            <a:r>
              <a:rPr lang="vi-VN" sz="3200" dirty="0" smtClean="0">
                <a:latin typeface="+mj-lt"/>
              </a:rPr>
              <a:t>Cần gọi tên, chỉ rõ những từ ngữ thể hiện biện pháp tu từ ấy.</a:t>
            </a:r>
          </a:p>
          <a:p>
            <a:pPr marL="342900" indent="-342900" algn="just">
              <a:buFontTx/>
              <a:buChar char="-"/>
            </a:pPr>
            <a:r>
              <a:rPr lang="vi-VN" sz="3200" dirty="0" smtClean="0">
                <a:latin typeface="+mj-lt"/>
              </a:rPr>
              <a:t>Phân tích tác dụng ở giá trị gợi hình, giá trị gợi cảm của biện pháp tu từ.</a:t>
            </a:r>
          </a:p>
          <a:p>
            <a:pPr algn="just"/>
            <a:r>
              <a:rPr lang="vi-VN" sz="3200" dirty="0" smtClean="0">
                <a:latin typeface="+mj-lt"/>
              </a:rPr>
              <a:t>( Có thể trình bày thành từng gạch đầu dòng hoặc một đoạn văn ngắn. Không dùng kí hiệu mũi tên suy ra để làm bài)</a:t>
            </a:r>
          </a:p>
          <a:p>
            <a:endParaRPr lang="vi-VN" sz="2400" dirty="0" smtClean="0">
              <a:latin typeface="+mj-lt"/>
            </a:endParaRPr>
          </a:p>
          <a:p>
            <a:endParaRPr lang="vi-VN" sz="2400" dirty="0">
              <a:latin typeface="+mj-lt"/>
            </a:endParaRPr>
          </a:p>
        </p:txBody>
      </p:sp>
    </p:spTree>
    <p:extLst>
      <p:ext uri="{BB962C8B-B14F-4D97-AF65-F5344CB8AC3E}">
        <p14:creationId xmlns:p14="http://schemas.microsoft.com/office/powerpoint/2010/main" val="96222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arn(inVertical)">
                                      <p:cBhvr>
                                        <p:cTn id="30" dur="500"/>
                                        <p:tgtEl>
                                          <p:spTgt spid="3">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arn(inVertical)">
                                      <p:cBhvr>
                                        <p:cTn id="33" dur="500"/>
                                        <p:tgtEl>
                                          <p:spTgt spid="3">
                                            <p:txEl>
                                              <p:pRg st="8" end="8"/>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arn(inVertical)">
                                      <p:cBhvr>
                                        <p:cTn id="39" dur="500"/>
                                        <p:tgtEl>
                                          <p:spTgt spid="3">
                                            <p:txEl>
                                              <p:pRg st="10" end="10"/>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arn(inVertical)">
                                      <p:cBhvr>
                                        <p:cTn id="42" dur="500"/>
                                        <p:tgtEl>
                                          <p:spTgt spid="3">
                                            <p:txEl>
                                              <p:pRg st="11" end="11"/>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barn(inVertical)">
                                      <p:cBhvr>
                                        <p:cTn id="45" dur="500"/>
                                        <p:tgtEl>
                                          <p:spTgt spid="3">
                                            <p:txEl>
                                              <p:pRg st="12" end="12"/>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barn(inVertical)">
                                      <p:cBhvr>
                                        <p:cTn id="48" dur="500"/>
                                        <p:tgtEl>
                                          <p:spTgt spid="3">
                                            <p:txEl>
                                              <p:pRg st="13" end="1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4">
                                            <p:txEl>
                                              <p:pRg st="0" end="0"/>
                                            </p:txEl>
                                          </p:spTgt>
                                        </p:tgtEl>
                                        <p:attrNameLst>
                                          <p:attrName>style.visibility</p:attrName>
                                        </p:attrNameLst>
                                      </p:cBhvr>
                                      <p:to>
                                        <p:strVal val="visible"/>
                                      </p:to>
                                    </p:set>
                                    <p:animEffect transition="in" filter="barn(inVertical)">
                                      <p:cBhvr>
                                        <p:cTn id="53" dur="500"/>
                                        <p:tgtEl>
                                          <p:spTgt spid="4">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4">
                                            <p:txEl>
                                              <p:pRg st="1" end="1"/>
                                            </p:txEl>
                                          </p:spTgt>
                                        </p:tgtEl>
                                        <p:attrNameLst>
                                          <p:attrName>style.visibility</p:attrName>
                                        </p:attrNameLst>
                                      </p:cBhvr>
                                      <p:to>
                                        <p:strVal val="visible"/>
                                      </p:to>
                                    </p:set>
                                    <p:animEffect transition="in" filter="barn(inVertical)">
                                      <p:cBhvr>
                                        <p:cTn id="58" dur="500"/>
                                        <p:tgtEl>
                                          <p:spTgt spid="4">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Effect transition="in" filter="barn(inVertical)">
                                      <p:cBhvr>
                                        <p:cTn id="63" dur="500"/>
                                        <p:tgtEl>
                                          <p:spTgt spid="4">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4">
                                            <p:txEl>
                                              <p:pRg st="3" end="3"/>
                                            </p:txEl>
                                          </p:spTgt>
                                        </p:tgtEl>
                                        <p:attrNameLst>
                                          <p:attrName>style.visibility</p:attrName>
                                        </p:attrNameLst>
                                      </p:cBhvr>
                                      <p:to>
                                        <p:strVal val="visible"/>
                                      </p:to>
                                    </p:set>
                                    <p:animEffect transition="in" filter="barn(inVertical)">
                                      <p:cBhvr>
                                        <p:cTn id="6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13920" y="-511460"/>
            <a:ext cx="12146281" cy="3649204"/>
          </a:xfrm>
          <a:prstGeom prst="rect">
            <a:avLst/>
          </a:prstGeom>
          <a:noFill/>
        </p:spPr>
        <p:txBody>
          <a:bodyPr wrap="square" rtlCol="0">
            <a:spAutoFit/>
          </a:bodyPr>
          <a:lstStyle/>
          <a:p>
            <a:endParaRPr lang="vi-VN" sz="2400" dirty="0" smtClean="0">
              <a:latin typeface="+mj-lt"/>
            </a:endParaRPr>
          </a:p>
          <a:p>
            <a:pPr marL="0" indent="0">
              <a:buNone/>
            </a:pPr>
            <a:r>
              <a:rPr lang="vi-VN" sz="2400" b="1" i="1" u="sng" dirty="0" smtClean="0">
                <a:latin typeface="+mj-lt"/>
              </a:rPr>
              <a:t>VD</a:t>
            </a:r>
            <a:r>
              <a:rPr lang="vi-VN" sz="2400" dirty="0" smtClean="0">
                <a:latin typeface="+mj-lt"/>
              </a:rPr>
              <a:t>: Chỉ ra và nêu tác dụng của các phép tu từ trong đoạn thơ sau:</a:t>
            </a:r>
          </a:p>
          <a:p>
            <a:pPr marL="0" indent="0">
              <a:buNone/>
            </a:pPr>
            <a:r>
              <a:rPr lang="vi-VN" sz="2400" dirty="0" smtClean="0">
                <a:latin typeface="+mj-lt"/>
              </a:rPr>
              <a:t>           </a:t>
            </a:r>
            <a:r>
              <a:rPr lang="vi-VN" sz="2400" i="1" dirty="0" smtClean="0">
                <a:latin typeface="+mj-lt"/>
              </a:rPr>
              <a:t>Bác nằm trong giấc ngủ bình yên</a:t>
            </a:r>
          </a:p>
          <a:p>
            <a:pPr marL="0" indent="0">
              <a:buNone/>
            </a:pPr>
            <a:r>
              <a:rPr lang="vi-VN" sz="2400" i="1" dirty="0" smtClean="0">
                <a:latin typeface="+mj-lt"/>
              </a:rPr>
              <a:t>           Giữa một vầng trăng sáng dịu hiền</a:t>
            </a:r>
          </a:p>
          <a:p>
            <a:pPr marL="0" indent="0">
              <a:buNone/>
            </a:pPr>
            <a:r>
              <a:rPr lang="vi-VN" sz="2400" i="1" dirty="0" smtClean="0">
                <a:latin typeface="+mj-lt"/>
              </a:rPr>
              <a:t>           Vẫn biết trời xanh là mãi mãi</a:t>
            </a:r>
          </a:p>
          <a:p>
            <a:pPr marL="0" indent="0">
              <a:buNone/>
            </a:pPr>
            <a:r>
              <a:rPr lang="vi-VN" sz="2400" i="1" dirty="0" smtClean="0">
                <a:latin typeface="+mj-lt"/>
              </a:rPr>
              <a:t>           Mà sao nghe nhói ở trong tim</a:t>
            </a:r>
            <a:r>
              <a:rPr lang="vi-VN" sz="2400" i="1" dirty="0" smtClean="0">
                <a:latin typeface="+mj-lt"/>
              </a:rPr>
              <a:t>.</a:t>
            </a:r>
            <a:r>
              <a:rPr lang="en-US" sz="2400" i="1" dirty="0" smtClean="0">
                <a:latin typeface="+mj-lt"/>
              </a:rPr>
              <a:t>   </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Viến</a:t>
            </a:r>
            <a:r>
              <a:rPr lang="en-US" sz="2400" i="1" dirty="0" err="1" smtClean="0">
                <a:latin typeface="Times New Roman" panose="02020603050405020304" pitchFamily="18" charset="0"/>
                <a:cs typeface="Times New Roman" panose="02020603050405020304" pitchFamily="18" charset="0"/>
              </a:rPr>
              <a:t>g</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lăng</a:t>
            </a:r>
            <a:r>
              <a:rPr lang="en-US" sz="2400" i="1"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bác</a:t>
            </a:r>
            <a:r>
              <a:rPr lang="en-US" sz="2400" i="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Viễn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Phương</a:t>
            </a:r>
            <a:r>
              <a:rPr lang="en-US" sz="2400" i="1" dirty="0" smtClean="0">
                <a:latin typeface="Times New Roman" panose="02020603050405020304" pitchFamily="18" charset="0"/>
                <a:cs typeface="Times New Roman" panose="02020603050405020304" pitchFamily="18" charset="0"/>
              </a:rPr>
              <a:t>)</a:t>
            </a:r>
            <a:endParaRPr lang="vi-VN" sz="2400" i="1" dirty="0" smtClean="0">
              <a:latin typeface="Times New Roman" panose="02020603050405020304" pitchFamily="18" charset="0"/>
              <a:cs typeface="Times New Roman" panose="02020603050405020304" pitchFamily="18" charset="0"/>
            </a:endParaRPr>
          </a:p>
          <a:p>
            <a:pPr marL="0" indent="0">
              <a:buNone/>
            </a:pPr>
            <a:r>
              <a:rPr lang="vi-VN" sz="2400" b="1" dirty="0" smtClean="0">
                <a:solidFill>
                  <a:srgbClr val="FF0000"/>
                </a:solidFill>
                <a:latin typeface="+mj-lt"/>
              </a:rPr>
              <a:t>Gợi ý cách làm:</a:t>
            </a:r>
          </a:p>
          <a:p>
            <a:endParaRPr lang="vi-VN" sz="2400" dirty="0" smtClean="0">
              <a:latin typeface="+mj-lt"/>
            </a:endParaRPr>
          </a:p>
        </p:txBody>
      </p:sp>
      <p:sp>
        <p:nvSpPr>
          <p:cNvPr id="6" name="Rectangle 5"/>
          <p:cNvSpPr/>
          <p:nvPr/>
        </p:nvSpPr>
        <p:spPr>
          <a:xfrm>
            <a:off x="-13921" y="2510452"/>
            <a:ext cx="12108609" cy="4893647"/>
          </a:xfrm>
          <a:prstGeom prst="rect">
            <a:avLst/>
          </a:prstGeom>
        </p:spPr>
        <p:txBody>
          <a:bodyPr wrap="square">
            <a:spAutoFit/>
          </a:bodyPr>
          <a:lstStyle/>
          <a:p>
            <a:pPr lvl="0"/>
            <a:r>
              <a:rPr lang="vi-VN" sz="2400" b="1" dirty="0" smtClean="0">
                <a:solidFill>
                  <a:prstClr val="black"/>
                </a:solidFill>
                <a:latin typeface="Times New Roman" panose="02020603050405020304" pitchFamily="18" charset="0"/>
              </a:rPr>
              <a:t>C2: Viết đoạn văn ngắn:</a:t>
            </a:r>
          </a:p>
          <a:p>
            <a:pPr algn="just"/>
            <a:r>
              <a:rPr lang="en-US" sz="2400" b="1" dirty="0" smtClean="0">
                <a:solidFill>
                  <a:prstClr val="black"/>
                </a:solidFill>
                <a:latin typeface="Times New Roman" panose="02020603050405020304" pitchFamily="18" charset="0"/>
              </a:rPr>
              <a:t>     </a:t>
            </a:r>
            <a:r>
              <a:rPr lang="vi-VN" sz="2400" b="1" dirty="0" smtClean="0">
                <a:solidFill>
                  <a:prstClr val="black"/>
                </a:solidFill>
                <a:latin typeface="Times New Roman" panose="02020603050405020304" pitchFamily="18" charset="0"/>
              </a:rPr>
              <a:t>Khổ thơ trên trích trong bài thơ “ Viếng lăng Bác” của nhà thơ Viễn Phương</a:t>
            </a:r>
            <a:r>
              <a:rPr lang="vi-VN" sz="2400" dirty="0" smtClean="0">
                <a:solidFill>
                  <a:prstClr val="black"/>
                </a:solidFill>
                <a:latin typeface="Times New Roman" panose="02020603050405020304" pitchFamily="18" charset="0"/>
              </a:rPr>
              <a:t>. Trong khổ thơ, nhà thơ đã sử dụng thành công biện pháp nghệ thuật</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nói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giảm</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nói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tránh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và</a:t>
            </a:r>
            <a:r>
              <a:rPr lang="vi-VN" sz="2400" dirty="0" smtClean="0">
                <a:solidFill>
                  <a:prstClr val="black"/>
                </a:solidFill>
                <a:latin typeface="Times New Roman" panose="02020603050405020304" pitchFamily="18" charset="0"/>
              </a:rPr>
              <a:t> ẩn dụ. </a:t>
            </a:r>
            <a:r>
              <a:rPr lang="en-US" sz="2400" dirty="0" err="1" smtClean="0">
                <a:solidFill>
                  <a:prstClr val="black"/>
                </a:solidFill>
                <a:latin typeface="Times New Roman" panose="02020603050405020304" pitchFamily="18" charset="0"/>
              </a:rPr>
              <a:t>Cách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nói</a:t>
            </a:r>
            <a:r>
              <a:rPr lang="en-US" sz="2400" dirty="0" smtClean="0">
                <a:solidFill>
                  <a:prstClr val="black"/>
                </a:solidFill>
                <a:latin typeface="Times New Roman" panose="02020603050405020304" pitchFamily="18" charset="0"/>
              </a:rPr>
              <a:t> “ </a:t>
            </a:r>
            <a:r>
              <a:rPr lang="en-US" sz="2400" i="1" dirty="0" err="1" smtClean="0">
                <a:solidFill>
                  <a:prstClr val="black"/>
                </a:solidFill>
                <a:latin typeface="Times New Roman" panose="02020603050405020304" pitchFamily="18" charset="0"/>
              </a:rPr>
              <a:t>Bác</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nằm</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trong</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giấc</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ngủ</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bình</a:t>
            </a:r>
            <a:r>
              <a:rPr lang="en-US" sz="2400" i="1" dirty="0" smtClean="0">
                <a:solidFill>
                  <a:prstClr val="black"/>
                </a:solidFill>
                <a:latin typeface="Times New Roman" panose="02020603050405020304" pitchFamily="18" charset="0"/>
              </a:rPr>
              <a:t> </a:t>
            </a:r>
            <a:r>
              <a:rPr lang="en-US" sz="2400" i="1" dirty="0" err="1" smtClean="0">
                <a:solidFill>
                  <a:prstClr val="black"/>
                </a:solidFill>
                <a:latin typeface="Times New Roman" panose="02020603050405020304" pitchFamily="18" charset="0"/>
              </a:rPr>
              <a:t>yên</a:t>
            </a:r>
            <a:r>
              <a:rPr lang="en-US" sz="2400" i="1"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là</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cách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nói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giảm</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nói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tránh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Bác</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đã</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mất</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nhưng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nhà</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thơ</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vẫn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viết</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là</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Bác</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đang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ngủ</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để</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làm</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nổi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bật</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vẻ</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thanh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thản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nhẹ</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nhàng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của</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Bác</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đồng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thời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nhấn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mạnh</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Bác</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vẫn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còn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mãi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trong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lòng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người</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dân</a:t>
            </a:r>
            <a:r>
              <a:rPr lang="en-US" sz="2400" dirty="0" smtClean="0">
                <a:solidFill>
                  <a:prstClr val="black"/>
                </a:solidFill>
                <a:latin typeface="Times New Roman" panose="02020603050405020304" pitchFamily="18" charset="0"/>
              </a:rPr>
              <a:t> VN. </a:t>
            </a:r>
            <a:r>
              <a:rPr lang="en-US" sz="2400" dirty="0" err="1" smtClean="0">
                <a:solidFill>
                  <a:prstClr val="black"/>
                </a:solidFill>
                <a:latin typeface="Times New Roman" panose="02020603050405020304" pitchFamily="18" charset="0"/>
              </a:rPr>
              <a:t>Đặc</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biệt</a:t>
            </a:r>
            <a:r>
              <a:rPr lang="en-US" sz="2400" dirty="0" smtClean="0">
                <a:solidFill>
                  <a:prstClr val="black"/>
                </a:solidFill>
                <a:latin typeface="Times New Roman" panose="02020603050405020304" pitchFamily="18" charset="0"/>
              </a:rPr>
              <a:t> h</a:t>
            </a:r>
            <a:r>
              <a:rPr lang="vi-VN" sz="2400" dirty="0" smtClean="0">
                <a:solidFill>
                  <a:prstClr val="black"/>
                </a:solidFill>
                <a:latin typeface="Times New Roman" panose="02020603050405020304" pitchFamily="18" charset="0"/>
              </a:rPr>
              <a:t>ình ảnh “ </a:t>
            </a:r>
            <a:r>
              <a:rPr lang="vi-VN" sz="2400" i="1" dirty="0" smtClean="0">
                <a:solidFill>
                  <a:prstClr val="black"/>
                </a:solidFill>
                <a:latin typeface="Times New Roman" panose="02020603050405020304" pitchFamily="18" charset="0"/>
              </a:rPr>
              <a:t>Vầng trăng sáng dịu hiền</a:t>
            </a:r>
            <a:r>
              <a:rPr lang="vi-VN" sz="2400" dirty="0" smtClean="0">
                <a:solidFill>
                  <a:prstClr val="black"/>
                </a:solidFill>
                <a:latin typeface="Times New Roman" panose="02020603050405020304" pitchFamily="18" charset="0"/>
              </a:rPr>
              <a:t>” là một hình ảnh ẩn dụ đẹp, gợi cho chúng ta nghĩ đến tâm hồn thanh cao, trong sáng của Bác và những vần thơ tràn ngập ánh trăng của Người. Không chỉ vậy, Viễn Phương còn sử dụng hình ảnh ẩn dụ “ trời xanh” để thể hiện tâm trạng xúc động của mình. Ví Bác với  trời xanh, nhà thơ muốn khẳng định Bác vẫn còn sống mãi với non sống đất Việt, tên tuổi của Người đã bất tử hóa như trời xanh vĩnh hằng. </a:t>
            </a:r>
            <a:r>
              <a:rPr lang="en-US" sz="2400" dirty="0" err="1" smtClean="0">
                <a:solidFill>
                  <a:prstClr val="black"/>
                </a:solidFill>
                <a:latin typeface="Times New Roman" panose="02020603050405020304" pitchFamily="18" charset="0"/>
              </a:rPr>
              <a:t>Những</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biện</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pháp</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nghệ</a:t>
            </a:r>
            <a:r>
              <a:rPr lang="en-US" sz="2400" dirty="0" smtClean="0">
                <a:solidFill>
                  <a:prstClr val="black"/>
                </a:solidFill>
                <a:latin typeface="Times New Roman" panose="02020603050405020304" pitchFamily="18" charset="0"/>
              </a:rPr>
              <a:t> </a:t>
            </a:r>
            <a:r>
              <a:rPr lang="en-US" sz="2400" dirty="0" err="1" smtClean="0">
                <a:solidFill>
                  <a:prstClr val="black"/>
                </a:solidFill>
                <a:latin typeface="Times New Roman" panose="02020603050405020304" pitchFamily="18" charset="0"/>
              </a:rPr>
              <a:t>thuật</a:t>
            </a:r>
            <a:r>
              <a:rPr lang="en-US" sz="2400" dirty="0" smtClean="0">
                <a:solidFill>
                  <a:prstClr val="black"/>
                </a:solidFill>
                <a:latin typeface="Times New Roman" panose="02020603050405020304" pitchFamily="18" charset="0"/>
              </a:rPr>
              <a:t> </a:t>
            </a:r>
            <a:r>
              <a:rPr lang="vi-VN" sz="2400" dirty="0" smtClean="0">
                <a:solidFill>
                  <a:prstClr val="black"/>
                </a:solidFill>
                <a:latin typeface="Times New Roman" panose="02020603050405020304" pitchFamily="18" charset="0"/>
              </a:rPr>
              <a:t>này bộc lộ tấm lòng thành kính, niềm tự hào, biết ơn sâu sắc của nhà thơ cũng như của dân tộc VN đối với Bác.</a:t>
            </a:r>
          </a:p>
          <a:p>
            <a:pPr lvl="0"/>
            <a:endParaRPr lang="vi-VN" sz="2400" dirty="0">
              <a:solidFill>
                <a:prstClr val="black"/>
              </a:solidFill>
              <a:latin typeface="Times New Roman" panose="02020603050405020304" pitchFamily="18" charset="0"/>
            </a:endParaRPr>
          </a:p>
        </p:txBody>
      </p:sp>
      <p:sp>
        <p:nvSpPr>
          <p:cNvPr id="2" name="Rectangle 1"/>
          <p:cNvSpPr/>
          <p:nvPr/>
        </p:nvSpPr>
        <p:spPr>
          <a:xfrm>
            <a:off x="-1" y="2510452"/>
            <a:ext cx="12132361" cy="4389920"/>
          </a:xfrm>
          <a:prstGeom prst="rect">
            <a:avLst/>
          </a:prstGeom>
        </p:spPr>
        <p:txBody>
          <a:bodyPr wrap="square">
            <a:spAutoFit/>
          </a:bodyPr>
          <a:lstStyle/>
          <a:p>
            <a:pPr lvl="0" algn="just">
              <a:lnSpc>
                <a:spcPct val="90000"/>
              </a:lnSpc>
              <a:spcBef>
                <a:spcPts val="1000"/>
              </a:spcBef>
            </a:pPr>
            <a:r>
              <a:rPr lang="vi-VN" sz="2400" b="1" dirty="0">
                <a:solidFill>
                  <a:prstClr val="black"/>
                </a:solidFill>
                <a:latin typeface="Times New Roman" panose="02020603050405020304" pitchFamily="18" charset="0"/>
              </a:rPr>
              <a:t>C1: Trình bày từng ý:</a:t>
            </a:r>
          </a:p>
          <a:p>
            <a:pPr marL="228600" lvl="0" indent="-228600" algn="just">
              <a:lnSpc>
                <a:spcPct val="90000"/>
              </a:lnSpc>
              <a:spcBef>
                <a:spcPts val="1000"/>
              </a:spcBef>
              <a:buFontTx/>
              <a:buChar char="-"/>
            </a:pPr>
            <a:r>
              <a:rPr lang="vi-VN" sz="2400" dirty="0">
                <a:solidFill>
                  <a:prstClr val="black"/>
                </a:solidFill>
                <a:latin typeface="Times New Roman" panose="02020603050405020304" pitchFamily="18" charset="0"/>
              </a:rPr>
              <a:t>Đoạn thơ trên có sử dụng biện pháp nghệ thuật</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nói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giảm</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nói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tránh</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Bác</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nằm</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trong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giấc</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ngủ</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bình</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yên</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và</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nghệ</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thuật</a:t>
            </a:r>
            <a:r>
              <a:rPr lang="vi-VN" sz="2400" dirty="0">
                <a:solidFill>
                  <a:prstClr val="black"/>
                </a:solidFill>
                <a:latin typeface="Times New Roman" panose="02020603050405020304" pitchFamily="18" charset="0"/>
              </a:rPr>
              <a:t> ẩn dụ: “Vầng trăng” và “trời xanh” đều chỉ Bác Hồ.</a:t>
            </a:r>
          </a:p>
          <a:p>
            <a:pPr marL="228600" lvl="0" indent="-228600" algn="just">
              <a:lnSpc>
                <a:spcPct val="90000"/>
              </a:lnSpc>
              <a:spcBef>
                <a:spcPts val="1000"/>
              </a:spcBef>
              <a:buFontTx/>
              <a:buChar char="-"/>
            </a:pPr>
            <a:r>
              <a:rPr lang="vi-VN" sz="2400" dirty="0">
                <a:solidFill>
                  <a:prstClr val="black"/>
                </a:solidFill>
                <a:latin typeface="Times New Roman" panose="02020603050405020304" pitchFamily="18" charset="0"/>
              </a:rPr>
              <a:t>Tác dụng: </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Biện</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pháp</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nói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giảm</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nói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tránh</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để</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khẳng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định</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Bác</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còn</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sống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mãi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trong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lòng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người</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dân</a:t>
            </a:r>
            <a:r>
              <a:rPr lang="en-US" sz="2400" dirty="0">
                <a:solidFill>
                  <a:prstClr val="black"/>
                </a:solidFill>
                <a:latin typeface="Times New Roman" panose="02020603050405020304" pitchFamily="18" charset="0"/>
              </a:rPr>
              <a:t> VN.</a:t>
            </a:r>
          </a:p>
          <a:p>
            <a:pPr lvl="0" algn="just">
              <a:lnSpc>
                <a:spcPct val="90000"/>
              </a:lnSpc>
              <a:spcBef>
                <a:spcPts val="1000"/>
              </a:spcBef>
            </a:pPr>
            <a:r>
              <a:rPr lang="en-US" sz="2400" dirty="0">
                <a:solidFill>
                  <a:prstClr val="black"/>
                </a:solidFill>
                <a:latin typeface="Times New Roman" panose="02020603050405020304" pitchFamily="18" charset="0"/>
              </a:rPr>
              <a:t>+ </a:t>
            </a:r>
            <a:r>
              <a:rPr lang="vi-VN" sz="2400" dirty="0">
                <a:solidFill>
                  <a:prstClr val="black"/>
                </a:solidFill>
                <a:latin typeface="Times New Roman" panose="02020603050405020304" pitchFamily="18" charset="0"/>
              </a:rPr>
              <a:t>Hình ảnh “ Vầng trăng sáng dịu hiền” gợi liên tưởng đến tâm hồn thanh cao, trrong sáng của Bác và những vần thơ tràn đầy ánh trăng của Người.</a:t>
            </a:r>
          </a:p>
          <a:p>
            <a:pPr lvl="0" algn="just">
              <a:lnSpc>
                <a:spcPct val="90000"/>
              </a:lnSpc>
              <a:spcBef>
                <a:spcPts val="1000"/>
              </a:spcBef>
            </a:pPr>
            <a:r>
              <a:rPr lang="vi-VN" sz="2400" dirty="0">
                <a:solidFill>
                  <a:prstClr val="black"/>
                </a:solidFill>
                <a:latin typeface="Times New Roman" panose="02020603050405020304" pitchFamily="18" charset="0"/>
              </a:rPr>
              <a:t>+ Hình ảnh “ Trời xanh” Cũng chỉ Bác Hồ, ví Bác với trời xanh là nhà thơ muốn khẳng định sự vĩnh viễn hóa, bất từ hóa tên tuổi của Bác với dân tộc VN. Bác mãi là trời xanh bất diệt.</a:t>
            </a:r>
          </a:p>
          <a:p>
            <a:pPr lvl="0" algn="just">
              <a:lnSpc>
                <a:spcPct val="90000"/>
              </a:lnSpc>
              <a:spcBef>
                <a:spcPts val="1000"/>
              </a:spcBef>
            </a:pPr>
            <a:r>
              <a:rPr lang="vi-VN"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Những</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biện</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pháp</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nghệ</a:t>
            </a:r>
            <a:r>
              <a:rPr lang="en-US" sz="2400" dirty="0">
                <a:solidFill>
                  <a:prstClr val="black"/>
                </a:solidFill>
                <a:latin typeface="Times New Roman" panose="02020603050405020304" pitchFamily="18" charset="0"/>
              </a:rPr>
              <a:t> </a:t>
            </a:r>
            <a:r>
              <a:rPr lang="en-US" sz="2400" dirty="0" err="1">
                <a:solidFill>
                  <a:prstClr val="black"/>
                </a:solidFill>
                <a:latin typeface="Times New Roman" panose="02020603050405020304" pitchFamily="18" charset="0"/>
              </a:rPr>
              <a:t>thuật</a:t>
            </a:r>
            <a:r>
              <a:rPr lang="en-US" sz="2400" dirty="0">
                <a:solidFill>
                  <a:prstClr val="black"/>
                </a:solidFill>
                <a:latin typeface="Times New Roman" panose="02020603050405020304" pitchFamily="18" charset="0"/>
              </a:rPr>
              <a:t> </a:t>
            </a:r>
            <a:r>
              <a:rPr lang="vi-VN" sz="2400" dirty="0">
                <a:solidFill>
                  <a:prstClr val="black"/>
                </a:solidFill>
                <a:latin typeface="Times New Roman" panose="02020603050405020304" pitchFamily="18" charset="0"/>
              </a:rPr>
              <a:t>này bộc lộ tấm lòng thành kính, niềm tự hào, biết ơn sâu sắc của nhà thơ cũng như của dân tộc VN </a:t>
            </a:r>
            <a:r>
              <a:rPr lang="vi-VN" dirty="0">
                <a:solidFill>
                  <a:prstClr val="black"/>
                </a:solidFill>
                <a:latin typeface="Times New Roman" panose="02020603050405020304" pitchFamily="18" charset="0"/>
              </a:rPr>
              <a:t>đối với Bác.</a:t>
            </a:r>
            <a:endParaRPr lang="vi-VN"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2536632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1" nodeType="clickEffect">
                                  <p:stCondLst>
                                    <p:cond delay="0"/>
                                  </p:stCondLst>
                                  <p:childTnLst>
                                    <p:anim calcmode="lin" valueType="num">
                                      <p:cBhvr>
                                        <p:cTn id="11" dur="500"/>
                                        <p:tgtEl>
                                          <p:spTgt spid="6"/>
                                        </p:tgtEl>
                                        <p:attrNameLst>
                                          <p:attrName>ppt_w</p:attrName>
                                        </p:attrNameLst>
                                      </p:cBhvr>
                                      <p:tavLst>
                                        <p:tav tm="0">
                                          <p:val>
                                            <p:strVal val="ppt_w"/>
                                          </p:val>
                                        </p:tav>
                                        <p:tav tm="100000">
                                          <p:val>
                                            <p:fltVal val="0"/>
                                          </p:val>
                                        </p:tav>
                                      </p:tavLst>
                                    </p:anim>
                                    <p:anim calcmode="lin" valueType="num">
                                      <p:cBhvr>
                                        <p:cTn id="12" dur="500"/>
                                        <p:tgtEl>
                                          <p:spTgt spid="6"/>
                                        </p:tgtEl>
                                        <p:attrNameLst>
                                          <p:attrName>ppt_h</p:attrName>
                                        </p:attrNameLst>
                                      </p:cBhvr>
                                      <p:tavLst>
                                        <p:tav tm="0">
                                          <p:val>
                                            <p:strVal val="ppt_h"/>
                                          </p:val>
                                        </p:tav>
                                        <p:tav tm="100000">
                                          <p:val>
                                            <p:fltVal val="0"/>
                                          </p:val>
                                        </p:tav>
                                      </p:tavLst>
                                    </p:anim>
                                    <p:animEffect transition="out" filter="fade">
                                      <p:cBhvr>
                                        <p:cTn id="13" dur="500"/>
                                        <p:tgtEl>
                                          <p:spTgt spid="6"/>
                                        </p:tgtEl>
                                      </p:cBhvr>
                                    </p:animEffect>
                                    <p:set>
                                      <p:cBhvr>
                                        <p:cTn id="14"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91702" cy="6417037"/>
          </a:xfrm>
        </p:spPr>
        <p:txBody>
          <a:bodyPr>
            <a:noAutofit/>
          </a:bodyPr>
          <a:lstStyle/>
          <a:p>
            <a:pPr marL="0" indent="0">
              <a:buNone/>
            </a:pPr>
            <a:r>
              <a:rPr lang="vi-VN" sz="2400" b="1" u="sng" dirty="0" smtClean="0">
                <a:latin typeface="+mj-lt"/>
              </a:rPr>
              <a:t>Bài tập 1: </a:t>
            </a:r>
            <a:r>
              <a:rPr lang="vi-VN" sz="2400" b="1" i="1" dirty="0" smtClean="0">
                <a:latin typeface="+mj-lt"/>
              </a:rPr>
              <a:t>Chỉ ra và nêu tác dụng của các phép tu từ có trong các trường hợp sau:</a:t>
            </a:r>
          </a:p>
          <a:p>
            <a:pPr marL="514350" indent="-514350">
              <a:buAutoNum type="arabicPeriod"/>
            </a:pPr>
            <a:r>
              <a:rPr lang="vi-VN" sz="2400" dirty="0" smtClean="0">
                <a:latin typeface="+mj-lt"/>
              </a:rPr>
              <a:t>Không có kính ừ thì có bụi</a:t>
            </a:r>
          </a:p>
          <a:p>
            <a:pPr marL="0" indent="0">
              <a:buNone/>
            </a:pPr>
            <a:r>
              <a:rPr lang="vi-VN" sz="2400" dirty="0" smtClean="0">
                <a:latin typeface="+mj-lt"/>
              </a:rPr>
              <a:t>     Bụi phun tóc trắng như người già</a:t>
            </a:r>
          </a:p>
          <a:p>
            <a:pPr marL="0" indent="0">
              <a:buNone/>
            </a:pPr>
            <a:r>
              <a:rPr lang="vi-VN" sz="2400" dirty="0" smtClean="0">
                <a:latin typeface="+mj-lt"/>
              </a:rPr>
              <a:t>     Chưa cần rửa phì phèo châm điếu thuốc</a:t>
            </a:r>
          </a:p>
          <a:p>
            <a:pPr marL="0" indent="0">
              <a:buNone/>
            </a:pPr>
            <a:r>
              <a:rPr lang="vi-VN" sz="2400" dirty="0" smtClean="0">
                <a:latin typeface="+mj-lt"/>
              </a:rPr>
              <a:t>      Nhìn nhau mặt lấm cười ha ha.</a:t>
            </a:r>
          </a:p>
          <a:p>
            <a:pPr marL="0" indent="0">
              <a:buNone/>
            </a:pPr>
            <a:endParaRPr lang="vi-VN" sz="2400" dirty="0">
              <a:latin typeface="+mj-lt"/>
            </a:endParaRPr>
          </a:p>
          <a:p>
            <a:pPr marL="0" indent="0">
              <a:buNone/>
            </a:pPr>
            <a:r>
              <a:rPr lang="vi-VN" sz="2400" dirty="0" smtClean="0">
                <a:latin typeface="+mj-lt"/>
              </a:rPr>
              <a:t>      Không có kính ừ thì ướt áo</a:t>
            </a:r>
          </a:p>
          <a:p>
            <a:pPr marL="0" indent="0">
              <a:buNone/>
            </a:pPr>
            <a:r>
              <a:rPr lang="vi-VN" sz="2400" dirty="0" smtClean="0">
                <a:latin typeface="+mj-lt"/>
              </a:rPr>
              <a:t>      Mưa tuôn, mưa xối như ngoài trời</a:t>
            </a:r>
          </a:p>
          <a:p>
            <a:pPr marL="0" indent="0">
              <a:buNone/>
            </a:pPr>
            <a:r>
              <a:rPr lang="vi-VN" sz="2400" dirty="0" smtClean="0">
                <a:latin typeface="+mj-lt"/>
              </a:rPr>
              <a:t>      Chưa cần thay lái trăm cây số nữa</a:t>
            </a:r>
          </a:p>
          <a:p>
            <a:pPr marL="0" indent="0">
              <a:buNone/>
            </a:pPr>
            <a:r>
              <a:rPr lang="vi-VN" sz="2400" dirty="0" smtClean="0">
                <a:latin typeface="+mj-lt"/>
              </a:rPr>
              <a:t>      Mưa ngừng, gió lùa khô mau thôi.</a:t>
            </a:r>
          </a:p>
          <a:p>
            <a:pPr marL="0" indent="0">
              <a:buNone/>
            </a:pPr>
            <a:endParaRPr lang="vi-VN" sz="2400" dirty="0" smtClean="0">
              <a:latin typeface="+mj-lt"/>
            </a:endParaRPr>
          </a:p>
          <a:p>
            <a:pPr marL="0" indent="0">
              <a:buNone/>
            </a:pPr>
            <a:r>
              <a:rPr lang="vi-VN" sz="2400" dirty="0" smtClean="0">
                <a:latin typeface="+mj-lt"/>
              </a:rPr>
              <a:t>2. Vì ai chân mẹ dẫm gai</a:t>
            </a:r>
          </a:p>
          <a:p>
            <a:pPr marL="0" indent="0">
              <a:buNone/>
            </a:pPr>
            <a:r>
              <a:rPr lang="vi-VN" sz="2400" dirty="0" smtClean="0">
                <a:latin typeface="+mj-lt"/>
              </a:rPr>
              <a:t>     Vì ai tất tả, vì ai dãi dầu</a:t>
            </a:r>
          </a:p>
          <a:p>
            <a:pPr marL="0" indent="0">
              <a:buNone/>
            </a:pPr>
            <a:r>
              <a:rPr lang="vi-VN" sz="2400" dirty="0" smtClean="0">
                <a:latin typeface="+mj-lt"/>
              </a:rPr>
              <a:t>     Vì ai tóc mẹ phai màu</a:t>
            </a:r>
          </a:p>
          <a:p>
            <a:pPr marL="0" indent="0">
              <a:buNone/>
            </a:pPr>
            <a:r>
              <a:rPr lang="vi-VN" sz="2400" dirty="0" smtClean="0">
                <a:latin typeface="+mj-lt"/>
              </a:rPr>
              <a:t>     Vì ai thao thức bạc đầu...vì ai?</a:t>
            </a:r>
          </a:p>
        </p:txBody>
      </p:sp>
      <p:sp>
        <p:nvSpPr>
          <p:cNvPr id="4" name="Rectangle 3"/>
          <p:cNvSpPr/>
          <p:nvPr/>
        </p:nvSpPr>
        <p:spPr>
          <a:xfrm>
            <a:off x="5247861" y="424071"/>
            <a:ext cx="7008583" cy="2369880"/>
          </a:xfrm>
          <a:prstGeom prst="rect">
            <a:avLst/>
          </a:prstGeom>
        </p:spPr>
        <p:txBody>
          <a:bodyPr wrap="square">
            <a:spAutoFit/>
          </a:bodyPr>
          <a:lstStyle/>
          <a:p>
            <a:pPr lvl="0"/>
            <a:r>
              <a:rPr lang="vi-VN" sz="2800" dirty="0">
                <a:solidFill>
                  <a:prstClr val="black"/>
                </a:solidFill>
                <a:latin typeface="Times New Roman" panose="02020603050405020304" pitchFamily="18" charset="0"/>
              </a:rPr>
              <a:t>3</a:t>
            </a:r>
            <a:r>
              <a:rPr lang="vi-VN" sz="2400" dirty="0">
                <a:solidFill>
                  <a:prstClr val="black"/>
                </a:solidFill>
                <a:latin typeface="Times New Roman" panose="02020603050405020304" pitchFamily="18" charset="0"/>
              </a:rPr>
              <a:t>. Cây lược ngà ấy chưa chải được mái tóc của con nhưng nó như gỡ rối </a:t>
            </a:r>
            <a:r>
              <a:rPr lang="vi-VN" sz="2400" dirty="0" smtClean="0">
                <a:solidFill>
                  <a:prstClr val="black"/>
                </a:solidFill>
                <a:latin typeface="Times New Roman" panose="02020603050405020304" pitchFamily="18" charset="0"/>
              </a:rPr>
              <a:t>đ</a:t>
            </a:r>
            <a:r>
              <a:rPr lang="en-US" sz="2400" dirty="0" err="1" smtClean="0">
                <a:solidFill>
                  <a:prstClr val="black"/>
                </a:solidFill>
                <a:latin typeface="Times New Roman" panose="02020603050405020304" pitchFamily="18" charset="0"/>
              </a:rPr>
              <a:t>ược</a:t>
            </a:r>
            <a:r>
              <a:rPr lang="vi-VN" sz="2400" dirty="0" smtClean="0">
                <a:solidFill>
                  <a:prstClr val="black"/>
                </a:solidFill>
                <a:latin typeface="Times New Roman" panose="02020603050405020304" pitchFamily="18" charset="0"/>
              </a:rPr>
              <a:t> </a:t>
            </a:r>
            <a:r>
              <a:rPr lang="vi-VN" sz="2400" dirty="0">
                <a:solidFill>
                  <a:prstClr val="black"/>
                </a:solidFill>
                <a:latin typeface="Times New Roman" panose="02020603050405020304" pitchFamily="18" charset="0"/>
              </a:rPr>
              <a:t>phần nào tâm trạng </a:t>
            </a:r>
            <a:r>
              <a:rPr lang="vi-VN" sz="2400" dirty="0" smtClean="0">
                <a:solidFill>
                  <a:prstClr val="black"/>
                </a:solidFill>
                <a:latin typeface="Times New Roman" panose="02020603050405020304" pitchFamily="18" charset="0"/>
              </a:rPr>
              <a:t>của </a:t>
            </a:r>
            <a:r>
              <a:rPr lang="vi-VN" sz="2400" dirty="0">
                <a:solidFill>
                  <a:prstClr val="black"/>
                </a:solidFill>
                <a:latin typeface="Times New Roman" panose="02020603050405020304" pitchFamily="18" charset="0"/>
              </a:rPr>
              <a:t>anh</a:t>
            </a:r>
            <a:r>
              <a:rPr lang="vi-VN" sz="2400" dirty="0" smtClean="0">
                <a:solidFill>
                  <a:prstClr val="black"/>
                </a:solidFill>
                <a:latin typeface="Times New Roman" panose="02020603050405020304" pitchFamily="18" charset="0"/>
              </a:rPr>
              <a:t>.</a:t>
            </a:r>
          </a:p>
          <a:p>
            <a:pPr lvl="0"/>
            <a:endParaRPr lang="en-US" sz="2400" smtClean="0">
              <a:solidFill>
                <a:prstClr val="black"/>
              </a:solidFill>
              <a:latin typeface="Times New Roman" panose="02020603050405020304" pitchFamily="18" charset="0"/>
            </a:endParaRPr>
          </a:p>
          <a:p>
            <a:pPr lvl="0"/>
            <a:r>
              <a:rPr lang="vi-VN" sz="2400" smtClean="0">
                <a:solidFill>
                  <a:prstClr val="black"/>
                </a:solidFill>
                <a:latin typeface="Times New Roman" panose="02020603050405020304" pitchFamily="18" charset="0"/>
              </a:rPr>
              <a:t>4</a:t>
            </a:r>
            <a:r>
              <a:rPr lang="vi-VN" sz="2400" dirty="0">
                <a:solidFill>
                  <a:prstClr val="black"/>
                </a:solidFill>
                <a:latin typeface="Times New Roman" panose="02020603050405020304" pitchFamily="18" charset="0"/>
              </a:rPr>
              <a:t>. Ruộng nương anh gửi bạn thân cày</a:t>
            </a:r>
          </a:p>
          <a:p>
            <a:pPr lvl="0"/>
            <a:r>
              <a:rPr lang="vi-VN" sz="2400" dirty="0">
                <a:solidFill>
                  <a:prstClr val="black"/>
                </a:solidFill>
                <a:latin typeface="Times New Roman" panose="02020603050405020304" pitchFamily="18" charset="0"/>
              </a:rPr>
              <a:t>   Gian nhà không mặc kệ gió lung lay</a:t>
            </a:r>
          </a:p>
          <a:p>
            <a:pPr lvl="0"/>
            <a:r>
              <a:rPr lang="vi-VN" sz="2400" dirty="0">
                <a:solidFill>
                  <a:prstClr val="black"/>
                </a:solidFill>
                <a:latin typeface="Times New Roman" panose="02020603050405020304" pitchFamily="18" charset="0"/>
              </a:rPr>
              <a:t>   Giếng nước gốc đa nhớ người ra lính</a:t>
            </a:r>
            <a:r>
              <a:rPr lang="vi-VN" sz="2400" dirty="0" smtClean="0">
                <a:solidFill>
                  <a:prstClr val="black"/>
                </a:solidFill>
                <a:latin typeface="Times New Roman" panose="02020603050405020304" pitchFamily="18" charset="0"/>
              </a:rPr>
              <a:t>.</a:t>
            </a:r>
            <a:endParaRPr lang="vi-VN" sz="2400" dirty="0">
              <a:solidFill>
                <a:prstClr val="black"/>
              </a:solidFill>
              <a:latin typeface="Times New Roman" panose="02020603050405020304" pitchFamily="18" charset="0"/>
            </a:endParaRPr>
          </a:p>
        </p:txBody>
      </p:sp>
      <p:sp>
        <p:nvSpPr>
          <p:cNvPr id="5" name="TextBox 4"/>
          <p:cNvSpPr txBox="1"/>
          <p:nvPr/>
        </p:nvSpPr>
        <p:spPr>
          <a:xfrm>
            <a:off x="4789715" y="2955461"/>
            <a:ext cx="7402285" cy="3785652"/>
          </a:xfrm>
          <a:prstGeom prst="rect">
            <a:avLst/>
          </a:prstGeom>
          <a:noFill/>
        </p:spPr>
        <p:txBody>
          <a:bodyPr wrap="square" rtlCol="0">
            <a:spAutoFit/>
          </a:bodyPr>
          <a:lstStyle/>
          <a:p>
            <a:pPr algn="ctr"/>
            <a:r>
              <a:rPr lang="vi-VN" sz="2400" b="1" dirty="0" smtClean="0">
                <a:solidFill>
                  <a:srgbClr val="FF0000"/>
                </a:solidFill>
                <a:latin typeface="+mj-lt"/>
              </a:rPr>
              <a:t>Gợi ý:</a:t>
            </a:r>
          </a:p>
          <a:p>
            <a:pPr marL="342900" indent="-342900">
              <a:buAutoNum type="arabicPeriod"/>
            </a:pPr>
            <a:r>
              <a:rPr lang="vi-VN" sz="2400" dirty="0" smtClean="0">
                <a:latin typeface="+mj-lt"/>
              </a:rPr>
              <a:t>Đoạn thơ trên sử dụng biện pháp nghệ thuật </a:t>
            </a:r>
            <a:r>
              <a:rPr lang="en-US" sz="2400" dirty="0" smtClean="0">
                <a:latin typeface="Times New Roman" pitchFamily="18" charset="0"/>
                <a:cs typeface="Times New Roman" pitchFamily="18" charset="0"/>
              </a:rPr>
              <a:t>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Bụi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phun</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già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tuôn</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trời</a:t>
            </a:r>
            <a:r>
              <a:rPr lang="en-US" sz="2400" dirty="0" smtClean="0">
                <a:latin typeface="+mj-lt"/>
              </a:rPr>
              <a:t>, </a:t>
            </a:r>
            <a:r>
              <a:rPr lang="vi-VN" sz="2400" dirty="0" smtClean="0">
                <a:latin typeface="+mj-lt"/>
              </a:rPr>
              <a:t>điệp ngữ, lặp cấu trúc </a:t>
            </a:r>
            <a:r>
              <a:rPr lang="vi-VN" sz="2400" i="1" dirty="0" smtClean="0">
                <a:latin typeface="+mj-lt"/>
              </a:rPr>
              <a:t>Không có, ừ thì, chưa cần</a:t>
            </a:r>
            <a:r>
              <a:rPr lang="vi-VN" sz="2400" dirty="0" smtClean="0">
                <a:latin typeface="+mj-lt"/>
              </a:rPr>
              <a:t>.</a:t>
            </a:r>
          </a:p>
          <a:p>
            <a:r>
              <a:rPr lang="vi-VN" sz="2400" dirty="0" smtClean="0">
                <a:latin typeface="+mj-lt"/>
              </a:rPr>
              <a:t>- Tác dụng: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b</a:t>
            </a:r>
            <a:r>
              <a:rPr lang="vi-VN" sz="2400" dirty="0" smtClean="0">
                <a:latin typeface="+mj-lt"/>
              </a:rPr>
              <a:t>iện pháp tu từ này góp phần làm hiện lên hình ảnh những chiếc xe không kính, hiện thực chồng chất những khó khăn, gian khổ, thiếu thốn của người lính: Bụi, mưa, gió....Đồng thời, qua hiện thực gian khổ ấy, nhà thơ khám phá và ngợi ca những vẻ đẹp trẻ trung, ngang tàng, lạc quan, bất chấp khó khăn gian khổ của người lính lái xe </a:t>
            </a:r>
            <a:endParaRPr lang="vi-VN" sz="2400" dirty="0">
              <a:latin typeface="+mj-lt"/>
            </a:endParaRPr>
          </a:p>
        </p:txBody>
      </p:sp>
      <p:sp>
        <p:nvSpPr>
          <p:cNvPr id="6" name="TextBox 5"/>
          <p:cNvSpPr txBox="1"/>
          <p:nvPr/>
        </p:nvSpPr>
        <p:spPr>
          <a:xfrm>
            <a:off x="4759310" y="2633394"/>
            <a:ext cx="7402285" cy="4154984"/>
          </a:xfrm>
          <a:prstGeom prst="rect">
            <a:avLst/>
          </a:prstGeom>
          <a:noFill/>
        </p:spPr>
        <p:txBody>
          <a:bodyPr wrap="square" rtlCol="0">
            <a:spAutoFit/>
          </a:bodyPr>
          <a:lstStyle/>
          <a:p>
            <a:pPr algn="ctr"/>
            <a:r>
              <a:rPr lang="vi-VN" sz="2200" b="1" dirty="0" smtClean="0">
                <a:solidFill>
                  <a:srgbClr val="FF0000"/>
                </a:solidFill>
                <a:latin typeface="+mj-lt"/>
              </a:rPr>
              <a:t>Gợi ý:</a:t>
            </a:r>
          </a:p>
          <a:p>
            <a:r>
              <a:rPr lang="vi-VN" sz="2200" dirty="0" smtClean="0">
                <a:latin typeface="+mj-lt"/>
              </a:rPr>
              <a:t>2. Đoạn thơ trên sử dụng biện pháp nghệ thuật điệp ngữ, câu hỏi tu từ, liệt kê:</a:t>
            </a:r>
          </a:p>
          <a:p>
            <a:r>
              <a:rPr lang="vi-VN" sz="2200" dirty="0" smtClean="0">
                <a:latin typeface="+mj-lt"/>
              </a:rPr>
              <a:t>+ Điệp ngữ: </a:t>
            </a:r>
            <a:r>
              <a:rPr lang="vi-VN" sz="2200" i="1" dirty="0" smtClean="0">
                <a:latin typeface="+mj-lt"/>
              </a:rPr>
              <a:t>Vì ai</a:t>
            </a:r>
          </a:p>
          <a:p>
            <a:r>
              <a:rPr lang="vi-VN" sz="2200" dirty="0" smtClean="0">
                <a:latin typeface="+mj-lt"/>
              </a:rPr>
              <a:t>+ Câu hỏi tu từ: </a:t>
            </a:r>
            <a:r>
              <a:rPr lang="vi-VN" sz="2200" i="1" dirty="0" smtClean="0">
                <a:latin typeface="+mj-lt"/>
              </a:rPr>
              <a:t>Vì ai.....Vì ai thao thức bạc đầu vì ai?</a:t>
            </a:r>
          </a:p>
          <a:p>
            <a:r>
              <a:rPr lang="vi-VN" sz="2200" dirty="0" smtClean="0">
                <a:latin typeface="+mj-lt"/>
              </a:rPr>
              <a:t>+ Liệt kê những nỗi nhọc nhằn vất vả của mẹ: </a:t>
            </a:r>
            <a:r>
              <a:rPr lang="vi-VN" sz="2200" i="1" dirty="0" smtClean="0">
                <a:latin typeface="+mj-lt"/>
              </a:rPr>
              <a:t>chân dẫm gai, tất tả, dãi dầu, áo phai mầu, thao thức...</a:t>
            </a:r>
          </a:p>
          <a:p>
            <a:r>
              <a:rPr lang="vi-VN" sz="2200" dirty="0" smtClean="0">
                <a:latin typeface="+mj-lt"/>
              </a:rPr>
              <a:t>- Tác dụng: Những biện pháp tu từ này góp phần khắc sâu nỗi vất vả của mẹ, làm hiện lên hình ảnh người mẹ tần tảo, hi sinh thầm lặng, nhận lấy mọi vất vả gian lao cho con được bình yên, hạnh phúc. Các biện pháp ấy còn thể hiện nỗi xót xa, day dứt của người con khi hồi tưởng về mẹ.</a:t>
            </a:r>
            <a:endParaRPr lang="vi-VN" sz="2200" dirty="0">
              <a:latin typeface="+mj-lt"/>
            </a:endParaRPr>
          </a:p>
        </p:txBody>
      </p:sp>
      <p:sp>
        <p:nvSpPr>
          <p:cNvPr id="7" name="TextBox 6"/>
          <p:cNvSpPr txBox="1"/>
          <p:nvPr/>
        </p:nvSpPr>
        <p:spPr>
          <a:xfrm>
            <a:off x="4746287" y="2586129"/>
            <a:ext cx="7402285" cy="3785652"/>
          </a:xfrm>
          <a:prstGeom prst="rect">
            <a:avLst/>
          </a:prstGeom>
          <a:noFill/>
        </p:spPr>
        <p:txBody>
          <a:bodyPr wrap="square" rtlCol="0">
            <a:spAutoFit/>
          </a:bodyPr>
          <a:lstStyle/>
          <a:p>
            <a:pPr algn="ctr"/>
            <a:r>
              <a:rPr lang="vi-VN" sz="2400" b="1" dirty="0" smtClean="0">
                <a:solidFill>
                  <a:srgbClr val="FF0000"/>
                </a:solidFill>
                <a:latin typeface="+mj-lt"/>
              </a:rPr>
              <a:t>Gợi ý:</a:t>
            </a:r>
          </a:p>
          <a:p>
            <a:r>
              <a:rPr lang="vi-VN" sz="2400" dirty="0" smtClean="0">
                <a:latin typeface="+mj-lt"/>
              </a:rPr>
              <a:t>3. Câu văn trên có sử dụng biện pháp nghệ thuật so sánh: </a:t>
            </a:r>
            <a:r>
              <a:rPr lang="vi-VN" sz="2400" i="1" dirty="0" smtClean="0">
                <a:latin typeface="+mj-lt"/>
              </a:rPr>
              <a:t>Chiếc lược ngà.... như gỡ rối được phần nào tâm trạng anh.</a:t>
            </a:r>
          </a:p>
          <a:p>
            <a:r>
              <a:rPr lang="vi-VN" sz="2400" i="1" dirty="0" smtClean="0">
                <a:latin typeface="+mj-lt"/>
              </a:rPr>
              <a:t>- </a:t>
            </a:r>
            <a:r>
              <a:rPr lang="vi-VN" sz="2400" dirty="0" smtClean="0">
                <a:latin typeface="+mj-lt"/>
              </a:rPr>
              <a:t>Tác dụng: Biện pháp so sánh giúp người đọc cảm nhận được cây lược có vai trò quan trọng với ông Sáu, nó giúp ông giải tỏa bớt những băn khoăn, day dứt, trăn trở, tiếc nuối, đồng thời làm sáng lên tình thương con vô hạn mà ông dành cho bé Thu. Đó là biểu hiện của tình phụ tử thiêng liêng, sâu sắc.</a:t>
            </a:r>
            <a:endParaRPr lang="vi-VN" sz="2400" i="1" dirty="0">
              <a:latin typeface="+mj-lt"/>
            </a:endParaRPr>
          </a:p>
        </p:txBody>
      </p:sp>
      <p:sp>
        <p:nvSpPr>
          <p:cNvPr id="8" name="TextBox 7"/>
          <p:cNvSpPr txBox="1"/>
          <p:nvPr/>
        </p:nvSpPr>
        <p:spPr>
          <a:xfrm>
            <a:off x="4711885" y="2602617"/>
            <a:ext cx="7497134" cy="4185761"/>
          </a:xfrm>
          <a:prstGeom prst="rect">
            <a:avLst/>
          </a:prstGeom>
          <a:noFill/>
        </p:spPr>
        <p:txBody>
          <a:bodyPr wrap="square" rtlCol="0">
            <a:spAutoFit/>
          </a:bodyPr>
          <a:lstStyle/>
          <a:p>
            <a:pPr algn="ctr"/>
            <a:r>
              <a:rPr lang="vi-VN" sz="2400" b="1" dirty="0" smtClean="0">
                <a:solidFill>
                  <a:srgbClr val="FF0000"/>
                </a:solidFill>
                <a:latin typeface="+mj-lt"/>
              </a:rPr>
              <a:t>Gợi ý:</a:t>
            </a:r>
          </a:p>
          <a:p>
            <a:pPr marL="457200" indent="-457200">
              <a:buAutoNum type="arabicPeriod" startAt="4"/>
            </a:pPr>
            <a:r>
              <a:rPr lang="vi-VN" sz="2200" dirty="0" smtClean="0">
                <a:latin typeface="+mj-lt"/>
              </a:rPr>
              <a:t>Đoạn thơ có sử dụng biện pháp nghệ thuật hoán dụ, nhân hóa:</a:t>
            </a:r>
          </a:p>
          <a:p>
            <a:pPr marL="342900" indent="-342900">
              <a:buFontTx/>
              <a:buChar char="-"/>
            </a:pPr>
            <a:r>
              <a:rPr lang="vi-VN" sz="2200" dirty="0" smtClean="0">
                <a:latin typeface="+mj-lt"/>
              </a:rPr>
              <a:t>Hoán dụ</a:t>
            </a:r>
            <a:r>
              <a:rPr lang="vi-VN" sz="2200" i="1" dirty="0" smtClean="0">
                <a:latin typeface="+mj-lt"/>
              </a:rPr>
              <a:t>: Giếng nước gốc đa: Chỉ quê hương và những người dân ở quê hương</a:t>
            </a:r>
          </a:p>
          <a:p>
            <a:pPr marL="342900" indent="-342900">
              <a:buFontTx/>
              <a:buChar char="-"/>
            </a:pPr>
            <a:r>
              <a:rPr lang="vi-VN" sz="2200" i="1" dirty="0" smtClean="0">
                <a:latin typeface="+mj-lt"/>
              </a:rPr>
              <a:t>Nhân hóa: Giếng nước gốc đa nhớ...</a:t>
            </a:r>
          </a:p>
          <a:p>
            <a:r>
              <a:rPr lang="vi-VN" sz="2200" i="1" dirty="0" smtClean="0">
                <a:latin typeface="+mj-lt"/>
              </a:rPr>
              <a:t> - </a:t>
            </a:r>
            <a:r>
              <a:rPr lang="vi-VN" sz="2200" dirty="0" smtClean="0">
                <a:latin typeface="+mj-lt"/>
              </a:rPr>
              <a:t>Tác dụng: Hai biện pháp nghệ thuật góp phần diễn tả nỗi nhớ hai chiều: Quê hương, người thân nơi hậu phương luôn nhớ đến người lính và người lính trên mỗi bước đường hành quân luôn nhớ tới quê nhà. Ý thơ bộc lộ sự chia sẻ mọi tâm tư, nỗi niềm, chuyện thầm kín, riêng tư của những người đồng chí đồng đội. Đó là biểu hiện cao đẹp của tình đồng chí.</a:t>
            </a:r>
            <a:endParaRPr lang="vi-VN" sz="2200" i="1" dirty="0">
              <a:latin typeface="+mj-lt"/>
            </a:endParaRPr>
          </a:p>
        </p:txBody>
      </p:sp>
    </p:spTree>
    <p:extLst>
      <p:ext uri="{BB962C8B-B14F-4D97-AF65-F5344CB8AC3E}">
        <p14:creationId xmlns:p14="http://schemas.microsoft.com/office/powerpoint/2010/main" val="333858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1" nodeType="clickEffect">
                                  <p:stCondLst>
                                    <p:cond delay="0"/>
                                  </p:stCondLst>
                                  <p:childTnLst>
                                    <p:anim calcmode="lin" valueType="num">
                                      <p:cBhvr>
                                        <p:cTn id="11" dur="500"/>
                                        <p:tgtEl>
                                          <p:spTgt spid="5"/>
                                        </p:tgtEl>
                                        <p:attrNameLst>
                                          <p:attrName>ppt_w</p:attrName>
                                        </p:attrNameLst>
                                      </p:cBhvr>
                                      <p:tavLst>
                                        <p:tav tm="0">
                                          <p:val>
                                            <p:strVal val="ppt_w"/>
                                          </p:val>
                                        </p:tav>
                                        <p:tav tm="100000">
                                          <p:val>
                                            <p:fltVal val="0"/>
                                          </p:val>
                                        </p:tav>
                                      </p:tavLst>
                                    </p:anim>
                                    <p:anim calcmode="lin" valueType="num">
                                      <p:cBhvr>
                                        <p:cTn id="12" dur="500"/>
                                        <p:tgtEl>
                                          <p:spTgt spid="5"/>
                                        </p:tgtEl>
                                        <p:attrNameLst>
                                          <p:attrName>ppt_h</p:attrName>
                                        </p:attrNameLst>
                                      </p:cBhvr>
                                      <p:tavLst>
                                        <p:tav tm="0">
                                          <p:val>
                                            <p:strVal val="ppt_h"/>
                                          </p:val>
                                        </p:tav>
                                        <p:tav tm="100000">
                                          <p:val>
                                            <p:fltVal val="0"/>
                                          </p:val>
                                        </p:tav>
                                      </p:tavLst>
                                    </p:anim>
                                    <p:animEffect transition="out" filter="fade">
                                      <p:cBhvr>
                                        <p:cTn id="13" dur="500"/>
                                        <p:tgtEl>
                                          <p:spTgt spid="5"/>
                                        </p:tgtEl>
                                      </p:cBhvr>
                                    </p:animEffect>
                                    <p:set>
                                      <p:cBhvr>
                                        <p:cTn id="14" dur="1" fill="hold">
                                          <p:stCondLst>
                                            <p:cond delay="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grpId="1" nodeType="clickEffect">
                                  <p:stCondLst>
                                    <p:cond delay="0"/>
                                  </p:stCondLst>
                                  <p:childTnLst>
                                    <p:anim calcmode="lin" valueType="num">
                                      <p:cBhvr>
                                        <p:cTn id="23" dur="500"/>
                                        <p:tgtEl>
                                          <p:spTgt spid="6"/>
                                        </p:tgtEl>
                                        <p:attrNameLst>
                                          <p:attrName>ppt_w</p:attrName>
                                        </p:attrNameLst>
                                      </p:cBhvr>
                                      <p:tavLst>
                                        <p:tav tm="0">
                                          <p:val>
                                            <p:strVal val="ppt_w"/>
                                          </p:val>
                                        </p:tav>
                                        <p:tav tm="100000">
                                          <p:val>
                                            <p:fltVal val="0"/>
                                          </p:val>
                                        </p:tav>
                                      </p:tavLst>
                                    </p:anim>
                                    <p:anim calcmode="lin" valueType="num">
                                      <p:cBhvr>
                                        <p:cTn id="24" dur="500"/>
                                        <p:tgtEl>
                                          <p:spTgt spid="6"/>
                                        </p:tgtEl>
                                        <p:attrNameLst>
                                          <p:attrName>ppt_h</p:attrName>
                                        </p:attrNameLst>
                                      </p:cBhvr>
                                      <p:tavLst>
                                        <p:tav tm="0">
                                          <p:val>
                                            <p:strVal val="ppt_h"/>
                                          </p:val>
                                        </p:tav>
                                        <p:tav tm="100000">
                                          <p:val>
                                            <p:fltVal val="0"/>
                                          </p:val>
                                        </p:tav>
                                      </p:tavLst>
                                    </p:anim>
                                    <p:animEffect transition="out" filter="fade">
                                      <p:cBhvr>
                                        <p:cTn id="25" dur="500"/>
                                        <p:tgtEl>
                                          <p:spTgt spid="6"/>
                                        </p:tgtEl>
                                      </p:cBhvr>
                                    </p:animEffect>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xit" presetSubtype="32" fill="hold" grpId="1" nodeType="clickEffect">
                                  <p:stCondLst>
                                    <p:cond delay="0"/>
                                  </p:stCondLst>
                                  <p:childTnLst>
                                    <p:anim calcmode="lin" valueType="num">
                                      <p:cBhvr>
                                        <p:cTn id="35" dur="500"/>
                                        <p:tgtEl>
                                          <p:spTgt spid="7"/>
                                        </p:tgtEl>
                                        <p:attrNameLst>
                                          <p:attrName>ppt_w</p:attrName>
                                        </p:attrNameLst>
                                      </p:cBhvr>
                                      <p:tavLst>
                                        <p:tav tm="0">
                                          <p:val>
                                            <p:strVal val="ppt_w"/>
                                          </p:val>
                                        </p:tav>
                                        <p:tav tm="100000">
                                          <p:val>
                                            <p:fltVal val="0"/>
                                          </p:val>
                                        </p:tav>
                                      </p:tavLst>
                                    </p:anim>
                                    <p:anim calcmode="lin" valueType="num">
                                      <p:cBhvr>
                                        <p:cTn id="36" dur="500"/>
                                        <p:tgtEl>
                                          <p:spTgt spid="7"/>
                                        </p:tgtEl>
                                        <p:attrNameLst>
                                          <p:attrName>ppt_h</p:attrName>
                                        </p:attrNameLst>
                                      </p:cBhvr>
                                      <p:tavLst>
                                        <p:tav tm="0">
                                          <p:val>
                                            <p:strVal val="ppt_h"/>
                                          </p:val>
                                        </p:tav>
                                        <p:tav tm="100000">
                                          <p:val>
                                            <p:fltVal val="0"/>
                                          </p:val>
                                        </p:tav>
                                      </p:tavLst>
                                    </p:anim>
                                    <p:animEffect transition="out" filter="fade">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xit" presetSubtype="32" fill="hold" grpId="1" nodeType="clickEffect">
                                  <p:stCondLst>
                                    <p:cond delay="0"/>
                                  </p:stCondLst>
                                  <p:childTnLst>
                                    <p:anim calcmode="lin" valueType="num">
                                      <p:cBhvr>
                                        <p:cTn id="47" dur="500"/>
                                        <p:tgtEl>
                                          <p:spTgt spid="8"/>
                                        </p:tgtEl>
                                        <p:attrNameLst>
                                          <p:attrName>ppt_w</p:attrName>
                                        </p:attrNameLst>
                                      </p:cBhvr>
                                      <p:tavLst>
                                        <p:tav tm="0">
                                          <p:val>
                                            <p:strVal val="ppt_w"/>
                                          </p:val>
                                        </p:tav>
                                        <p:tav tm="100000">
                                          <p:val>
                                            <p:fltVal val="0"/>
                                          </p:val>
                                        </p:tav>
                                      </p:tavLst>
                                    </p:anim>
                                    <p:anim calcmode="lin" valueType="num">
                                      <p:cBhvr>
                                        <p:cTn id="48" dur="500"/>
                                        <p:tgtEl>
                                          <p:spTgt spid="8"/>
                                        </p:tgtEl>
                                        <p:attrNameLst>
                                          <p:attrName>ppt_h</p:attrName>
                                        </p:attrNameLst>
                                      </p:cBhvr>
                                      <p:tavLst>
                                        <p:tav tm="0">
                                          <p:val>
                                            <p:strVal val="ppt_h"/>
                                          </p:val>
                                        </p:tav>
                                        <p:tav tm="100000">
                                          <p:val>
                                            <p:fltVal val="0"/>
                                          </p:val>
                                        </p:tav>
                                      </p:tavLst>
                                    </p:anim>
                                    <p:animEffect transition="out" filter="fade">
                                      <p:cBhvr>
                                        <p:cTn id="49" dur="500"/>
                                        <p:tgtEl>
                                          <p:spTgt spid="8"/>
                                        </p:tgtEl>
                                      </p:cBhvr>
                                    </p:animEffect>
                                    <p:set>
                                      <p:cBhvr>
                                        <p:cTn id="5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8"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2192000" cy="6463308"/>
          </a:xfrm>
          <a:prstGeom prst="rect">
            <a:avLst/>
          </a:prstGeom>
        </p:spPr>
        <p:txBody>
          <a:bodyPr wrap="square">
            <a:spAutoFit/>
          </a:bodyPr>
          <a:lstStyle/>
          <a:p>
            <a:pPr>
              <a:lnSpc>
                <a:spcPct val="115000"/>
              </a:lnSpc>
              <a:spcAft>
                <a:spcPts val="0"/>
              </a:spcAft>
            </a:pPr>
            <a:r>
              <a:rPr lang="en-US" sz="4000" dirty="0">
                <a:latin typeface="Times New Roman" panose="02020603050405020304" pitchFamily="18" charset="0"/>
                <a:ea typeface="Calibri" panose="020F0502020204030204" pitchFamily="34" charset="0"/>
                <a:cs typeface="Times New Roman" panose="02020603050405020304" pitchFamily="18" charset="0"/>
              </a:rPr>
              <a:t>1</a:t>
            </a:r>
            <a:r>
              <a:rPr lang="en-US" sz="40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0"/>
              </a:spcAft>
            </a:pPr>
            <a:r>
              <a:rPr lang="en-US" sz="4000" dirty="0" smtClean="0">
                <a:latin typeface="Times New Roman" panose="02020603050405020304" pitchFamily="18" charset="0"/>
                <a:ea typeface="Calibri" panose="020F0502020204030204" pitchFamily="34" charset="0"/>
                <a:cs typeface="Times New Roman" panose="02020603050405020304" pitchFamily="18" charset="0"/>
              </a:rPr>
              <a:t> - </a:t>
            </a:r>
            <a:r>
              <a:rPr lang="vi-VN" sz="4000" dirty="0" smtClean="0">
                <a:latin typeface="Times New Roman" panose="02020603050405020304" pitchFamily="18" charset="0"/>
                <a:ea typeface="Calibri" panose="020F0502020204030204" pitchFamily="34" charset="0"/>
                <a:cs typeface="Times New Roman" panose="02020603050405020304" pitchFamily="18" charset="0"/>
              </a:rPr>
              <a:t>Đoạn </a:t>
            </a:r>
            <a:r>
              <a:rPr lang="vi-VN" sz="4000" dirty="0">
                <a:latin typeface="Times New Roman" panose="02020603050405020304" pitchFamily="18" charset="0"/>
                <a:ea typeface="Calibri" panose="020F0502020204030204" pitchFamily="34" charset="0"/>
                <a:cs typeface="Times New Roman" panose="02020603050405020304" pitchFamily="18" charset="0"/>
              </a:rPr>
              <a:t>thơ trên sử dụng biện pháp nghệ thuật điệp ngữ, lặp cấu trúc </a:t>
            </a:r>
            <a:r>
              <a:rPr lang="vi-VN" sz="4000" i="1" dirty="0">
                <a:latin typeface="Times New Roman" panose="02020603050405020304" pitchFamily="18" charset="0"/>
                <a:ea typeface="Calibri" panose="020F0502020204030204" pitchFamily="34" charset="0"/>
                <a:cs typeface="Times New Roman" panose="02020603050405020304" pitchFamily="18" charset="0"/>
              </a:rPr>
              <a:t>Không có, ừ thì, chưa cần</a:t>
            </a:r>
            <a:r>
              <a:rPr lang="vi-VN" sz="40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vi-VN" sz="4000" dirty="0">
                <a:latin typeface="Times New Roman" panose="02020603050405020304" pitchFamily="18" charset="0"/>
                <a:ea typeface="Calibri" panose="020F0502020204030204" pitchFamily="34" charset="0"/>
                <a:cs typeface="Times New Roman" panose="02020603050405020304" pitchFamily="18" charset="0"/>
              </a:rPr>
              <a:t>- Tác dụng: Biện pháp tu từ này góp phần làm hiện lên hình ảnh những chiếc xe không kính, hiện thực chồng chất những khó khăn, gian khổ, thiếu thốn của người lính: Bụi, mưa, gió....Đồng thời, qua hiện thực gian khổ ấy, nhà thơ khám phá và ngợi ca những vẻ đẹp trẻ trung, ngang tàng, lạc quan, bất chấp khó khăn gian khổ của người lính lái xe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7744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52" y="0"/>
            <a:ext cx="12282152" cy="6321731"/>
          </a:xfrm>
          <a:prstGeom prst="rect">
            <a:avLst/>
          </a:prstGeom>
        </p:spPr>
        <p:txBody>
          <a:bodyPr wrap="square">
            <a:spAutoFit/>
          </a:bodyPr>
          <a:lstStyle/>
          <a:p>
            <a:pPr>
              <a:lnSpc>
                <a:spcPct val="115000"/>
              </a:lnSpc>
              <a:spcAft>
                <a:spcPts val="0"/>
              </a:spcAft>
            </a:pPr>
            <a:r>
              <a:rPr lang="vi-VN" sz="3200" dirty="0">
                <a:latin typeface="Times New Roman" panose="02020603050405020304" pitchFamily="18" charset="0"/>
                <a:ea typeface="Calibri" panose="020F0502020204030204" pitchFamily="34" charset="0"/>
                <a:cs typeface="Times New Roman" panose="02020603050405020304" pitchFamily="18" charset="0"/>
              </a:rPr>
              <a:t>2. </a:t>
            </a:r>
            <a:endParaRPr lang="en-US" sz="32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3200" dirty="0" smtClean="0">
                <a:latin typeface="Times New Roman" panose="02020603050405020304" pitchFamily="18" charset="0"/>
                <a:ea typeface="Calibri" panose="020F0502020204030204" pitchFamily="34" charset="0"/>
                <a:cs typeface="Times New Roman" panose="02020603050405020304" pitchFamily="18" charset="0"/>
              </a:rPr>
              <a:t>Đoạn </a:t>
            </a:r>
            <a:r>
              <a:rPr lang="vi-VN" sz="3200" dirty="0">
                <a:latin typeface="Times New Roman" panose="02020603050405020304" pitchFamily="18" charset="0"/>
                <a:ea typeface="Calibri" panose="020F0502020204030204" pitchFamily="34" charset="0"/>
                <a:cs typeface="Times New Roman" panose="02020603050405020304" pitchFamily="18" charset="0"/>
              </a:rPr>
              <a:t>thơ trên sử dụng biện pháp nghệ thuật điệp ngữ, câu hỏi tu từ, liệt kê:</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vi-VN" sz="3200" dirty="0">
                <a:latin typeface="Times New Roman" panose="02020603050405020304" pitchFamily="18" charset="0"/>
                <a:ea typeface="Calibri" panose="020F0502020204030204" pitchFamily="34" charset="0"/>
                <a:cs typeface="Times New Roman" panose="02020603050405020304" pitchFamily="18" charset="0"/>
              </a:rPr>
              <a:t>+ Điệp ngữ: </a:t>
            </a:r>
            <a:r>
              <a:rPr lang="vi-VN" sz="3200" i="1" dirty="0">
                <a:latin typeface="Times New Roman" panose="02020603050405020304" pitchFamily="18" charset="0"/>
                <a:ea typeface="Calibri" panose="020F0502020204030204" pitchFamily="34" charset="0"/>
                <a:cs typeface="Times New Roman" panose="02020603050405020304" pitchFamily="18" charset="0"/>
              </a:rPr>
              <a:t>Vì ai</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vi-VN" sz="3200" dirty="0">
                <a:latin typeface="Times New Roman" panose="02020603050405020304" pitchFamily="18" charset="0"/>
                <a:ea typeface="Calibri" panose="020F0502020204030204" pitchFamily="34" charset="0"/>
                <a:cs typeface="Times New Roman" panose="02020603050405020304" pitchFamily="18" charset="0"/>
              </a:rPr>
              <a:t>+ Câu hỏi tu từ: </a:t>
            </a:r>
            <a:r>
              <a:rPr lang="vi-VN" sz="3200" i="1" dirty="0">
                <a:latin typeface="Times New Roman" panose="02020603050405020304" pitchFamily="18" charset="0"/>
                <a:ea typeface="Calibri" panose="020F0502020204030204" pitchFamily="34" charset="0"/>
                <a:cs typeface="Times New Roman" panose="02020603050405020304" pitchFamily="18" charset="0"/>
              </a:rPr>
              <a:t>Vì ai.....Vì ai thao thức bạc đầu vì ai?</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vi-VN" sz="3200" dirty="0">
                <a:latin typeface="Times New Roman" panose="02020603050405020304" pitchFamily="18" charset="0"/>
                <a:ea typeface="Calibri" panose="020F0502020204030204" pitchFamily="34" charset="0"/>
                <a:cs typeface="Times New Roman" panose="02020603050405020304" pitchFamily="18" charset="0"/>
              </a:rPr>
              <a:t>+ Liệt kê những nỗi nhọc nhằn vất vả của mẹ: </a:t>
            </a:r>
            <a:r>
              <a:rPr lang="vi-VN" sz="3200" i="1" dirty="0">
                <a:latin typeface="Times New Roman" panose="02020603050405020304" pitchFamily="18" charset="0"/>
                <a:ea typeface="Calibri" panose="020F0502020204030204" pitchFamily="34" charset="0"/>
                <a:cs typeface="Times New Roman" panose="02020603050405020304" pitchFamily="18" charset="0"/>
              </a:rPr>
              <a:t>chân dẫm gai, tất tả, dãi dầu, áo phai mầu, thao thức...</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vi-VN" sz="3200" dirty="0">
                <a:latin typeface="Times New Roman" panose="02020603050405020304" pitchFamily="18" charset="0"/>
                <a:ea typeface="Calibri" panose="020F0502020204030204" pitchFamily="34" charset="0"/>
                <a:cs typeface="Times New Roman" panose="02020603050405020304" pitchFamily="18" charset="0"/>
              </a:rPr>
              <a:t>- Tác dụng: Những biện pháp tu từ này góp phần khắc sâu nỗi vất vả của mẹ, làm hiện lên hình ảnh người mẹ tần tảo, hi sinh thầm lặng, nhận lấy mọi vất vả gian lao cho con được bình yên, hạnh phúc. Các biện pháp ấy còn thể hiện nỗi xót xa, day dứt của người con khi hồi tưởng về mẹ.</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4111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40" y="0"/>
            <a:ext cx="12148059" cy="6662057"/>
          </a:xfrm>
        </p:spPr>
        <p:txBody>
          <a:bodyPr/>
          <a:lstStyle/>
          <a:p>
            <a:pPr marL="0" indent="0">
              <a:buNone/>
            </a:pPr>
            <a:r>
              <a:rPr lang="vi-VN" b="1" u="sng" dirty="0" smtClean="0">
                <a:solidFill>
                  <a:srgbClr val="FF0000"/>
                </a:solidFill>
                <a:latin typeface="+mj-lt"/>
              </a:rPr>
              <a:t>Bài 2</a:t>
            </a:r>
            <a:r>
              <a:rPr lang="vi-VN" dirty="0" smtClean="0">
                <a:latin typeface="+mj-lt"/>
              </a:rPr>
              <a:t>: </a:t>
            </a:r>
            <a:r>
              <a:rPr lang="vi-VN" dirty="0" smtClean="0">
                <a:solidFill>
                  <a:srgbClr val="FF0000"/>
                </a:solidFill>
                <a:latin typeface="+mj-lt"/>
              </a:rPr>
              <a:t>Cho đoạn thơ:</a:t>
            </a:r>
          </a:p>
          <a:p>
            <a:pPr marL="0" indent="0">
              <a:buNone/>
            </a:pPr>
            <a:r>
              <a:rPr lang="vi-VN" dirty="0" smtClean="0">
                <a:solidFill>
                  <a:srgbClr val="FF0000"/>
                </a:solidFill>
                <a:latin typeface="+mj-lt"/>
              </a:rPr>
              <a:t>           Bếp Hoàng Cầm ta dựng giữa trời</a:t>
            </a:r>
          </a:p>
          <a:p>
            <a:pPr marL="0" indent="0">
              <a:buNone/>
            </a:pPr>
            <a:r>
              <a:rPr lang="vi-VN" dirty="0" smtClean="0">
                <a:solidFill>
                  <a:srgbClr val="FF0000"/>
                </a:solidFill>
                <a:latin typeface="+mj-lt"/>
              </a:rPr>
              <a:t>          Chung bát đũa nghĩa là gia đình đấy</a:t>
            </a:r>
          </a:p>
          <a:p>
            <a:pPr marL="0" indent="0">
              <a:buNone/>
            </a:pPr>
            <a:r>
              <a:rPr lang="vi-VN" dirty="0" smtClean="0">
                <a:solidFill>
                  <a:srgbClr val="FF0000"/>
                </a:solidFill>
                <a:latin typeface="+mj-lt"/>
              </a:rPr>
              <a:t>          Võng mắc chông chênh đường xe chạy</a:t>
            </a:r>
          </a:p>
          <a:p>
            <a:pPr marL="0" indent="0">
              <a:buNone/>
            </a:pPr>
            <a:r>
              <a:rPr lang="vi-VN" dirty="0" smtClean="0">
                <a:solidFill>
                  <a:srgbClr val="FF0000"/>
                </a:solidFill>
                <a:latin typeface="+mj-lt"/>
              </a:rPr>
              <a:t>          Lại đi, lại đi trời xanh thêm.</a:t>
            </a:r>
          </a:p>
          <a:p>
            <a:pPr marL="0" indent="0">
              <a:buNone/>
            </a:pPr>
            <a:r>
              <a:rPr lang="vi-VN" dirty="0" smtClean="0">
                <a:solidFill>
                  <a:srgbClr val="FF0000"/>
                </a:solidFill>
                <a:latin typeface="+mj-lt"/>
              </a:rPr>
              <a:t>               ( Phạm Tiến Duật, </a:t>
            </a:r>
            <a:r>
              <a:rPr lang="vi-VN" i="1" dirty="0" smtClean="0">
                <a:solidFill>
                  <a:srgbClr val="FF0000"/>
                </a:solidFill>
                <a:latin typeface="+mj-lt"/>
              </a:rPr>
              <a:t>Bài thơ về tiểu đội xe không kính</a:t>
            </a:r>
            <a:r>
              <a:rPr lang="vi-VN" dirty="0" smtClean="0">
                <a:solidFill>
                  <a:srgbClr val="FF0000"/>
                </a:solidFill>
                <a:latin typeface="+mj-lt"/>
              </a:rPr>
              <a:t>)</a:t>
            </a:r>
          </a:p>
          <a:p>
            <a:pPr marL="514350" indent="-514350">
              <a:buAutoNum type="alphaLcPeriod"/>
            </a:pPr>
            <a:r>
              <a:rPr lang="vi-VN" dirty="0" smtClean="0">
                <a:solidFill>
                  <a:srgbClr val="FF0000"/>
                </a:solidFill>
                <a:latin typeface="+mj-lt"/>
              </a:rPr>
              <a:t>Chỉ ra v</a:t>
            </a:r>
            <a:r>
              <a:rPr lang="en-US" dirty="0">
                <a:solidFill>
                  <a:srgbClr val="FF0000"/>
                </a:solidFill>
                <a:latin typeface="Times New Roman" panose="02020603050405020304" pitchFamily="18" charset="0"/>
                <a:cs typeface="Times New Roman" panose="02020603050405020304" pitchFamily="18" charset="0"/>
              </a:rPr>
              <a:t>à</a:t>
            </a:r>
            <a:r>
              <a:rPr lang="vi-VN"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mj-lt"/>
              </a:rPr>
              <a:t>nêu tác dụng của từ láy có trong đoạn thơ trên?</a:t>
            </a:r>
          </a:p>
          <a:p>
            <a:pPr marL="514350" indent="-514350">
              <a:buAutoNum type="alphaLcPeriod"/>
            </a:pPr>
            <a:r>
              <a:rPr lang="vi-VN" dirty="0" smtClean="0">
                <a:solidFill>
                  <a:srgbClr val="FF0000"/>
                </a:solidFill>
                <a:latin typeface="+mj-lt"/>
              </a:rPr>
              <a:t>Xác định và nêu ngắn gọn tác dụng của các biện pháp tu từ trong câu thơ cuối của đoạn?</a:t>
            </a:r>
          </a:p>
          <a:p>
            <a:pPr marL="514350" indent="-514350">
              <a:buAutoNum type="alphaLcPeriod"/>
            </a:pPr>
            <a:endParaRPr lang="vi-VN" dirty="0" smtClean="0">
              <a:latin typeface="+mj-lt"/>
            </a:endParaRPr>
          </a:p>
          <a:p>
            <a:pPr marL="0" indent="0">
              <a:buNone/>
            </a:pPr>
            <a:endParaRPr lang="vi-VN" dirty="0">
              <a:latin typeface="+mj-lt"/>
            </a:endParaRPr>
          </a:p>
        </p:txBody>
      </p:sp>
      <p:sp>
        <p:nvSpPr>
          <p:cNvPr id="2" name="TextBox 1"/>
          <p:cNvSpPr txBox="1"/>
          <p:nvPr/>
        </p:nvSpPr>
        <p:spPr>
          <a:xfrm>
            <a:off x="914400" y="4467497"/>
            <a:ext cx="9483635" cy="2308324"/>
          </a:xfrm>
          <a:prstGeom prst="rect">
            <a:avLst/>
          </a:prstGeom>
          <a:noFill/>
        </p:spPr>
        <p:txBody>
          <a:bodyPr wrap="square" rtlCol="0">
            <a:spAutoFit/>
          </a:bodyPr>
          <a:lstStyle/>
          <a:p>
            <a:pPr algn="ctr"/>
            <a:r>
              <a:rPr lang="vi-VN" sz="2400" b="1" dirty="0" smtClean="0">
                <a:solidFill>
                  <a:srgbClr val="FF0000"/>
                </a:solidFill>
                <a:latin typeface="+mj-lt"/>
              </a:rPr>
              <a:t>Gợi ý:</a:t>
            </a:r>
          </a:p>
          <a:p>
            <a:r>
              <a:rPr lang="vi-VN" sz="2400" dirty="0" smtClean="0">
                <a:latin typeface="+mj-lt"/>
              </a:rPr>
              <a:t>a. Từ láy là: Chông chênh.</a:t>
            </a:r>
          </a:p>
          <a:p>
            <a:r>
              <a:rPr lang="vi-VN" sz="2400" dirty="0" smtClean="0">
                <a:latin typeface="+mj-lt"/>
              </a:rPr>
              <a:t>- Tác dụng: Chông chênh nghĩa là không thăng bằng, không vững chắc. Nhà thơ sử dụng từ láy này để góp phần diễn tả hoàn cảnh sống và chiến đấu của người lính lái xe là hết sức gian khổ, phải ăn, ngủ, sinh hoạt trong hoàn cảnh khó khăn, thiếu thốn. </a:t>
            </a:r>
            <a:endParaRPr lang="vi-VN" sz="2400" dirty="0">
              <a:latin typeface="+mj-lt"/>
            </a:endParaRPr>
          </a:p>
        </p:txBody>
      </p:sp>
      <p:sp>
        <p:nvSpPr>
          <p:cNvPr id="4" name="TextBox 3"/>
          <p:cNvSpPr txBox="1"/>
          <p:nvPr/>
        </p:nvSpPr>
        <p:spPr>
          <a:xfrm>
            <a:off x="352696" y="3939800"/>
            <a:ext cx="11839304" cy="3046988"/>
          </a:xfrm>
          <a:prstGeom prst="rect">
            <a:avLst/>
          </a:prstGeom>
          <a:noFill/>
        </p:spPr>
        <p:txBody>
          <a:bodyPr wrap="square" rtlCol="0">
            <a:spAutoFit/>
          </a:bodyPr>
          <a:lstStyle/>
          <a:p>
            <a:pPr algn="ctr"/>
            <a:r>
              <a:rPr lang="vi-VN" sz="2400" dirty="0" smtClean="0">
                <a:solidFill>
                  <a:srgbClr val="FF0000"/>
                </a:solidFill>
                <a:latin typeface="+mj-lt"/>
              </a:rPr>
              <a:t>Gợi ý:</a:t>
            </a:r>
          </a:p>
          <a:p>
            <a:r>
              <a:rPr lang="vi-VN" sz="2400" dirty="0" smtClean="0">
                <a:latin typeface="+mj-lt"/>
              </a:rPr>
              <a:t>b. Câu thơ có sử dụng biện pháp điệp ngữ và ẩn dụ:</a:t>
            </a:r>
          </a:p>
          <a:p>
            <a:pPr marL="342900" indent="-342900">
              <a:buFontTx/>
              <a:buChar char="-"/>
            </a:pPr>
            <a:r>
              <a:rPr lang="vi-VN" sz="2400" dirty="0" smtClean="0">
                <a:latin typeface="+mj-lt"/>
              </a:rPr>
              <a:t>Điệp ngữ: Lại đi</a:t>
            </a:r>
          </a:p>
          <a:p>
            <a:pPr marL="342900" indent="-342900">
              <a:buFontTx/>
              <a:buChar char="-"/>
            </a:pPr>
            <a:r>
              <a:rPr lang="vi-VN" sz="2400" dirty="0" smtClean="0">
                <a:latin typeface="+mj-lt"/>
              </a:rPr>
              <a:t>Ẩn dụ: trời xanh thêm: tượng trưng cho khát vọng hòa bình của các anh lái xe.</a:t>
            </a:r>
          </a:p>
          <a:p>
            <a:r>
              <a:rPr lang="vi-VN" sz="2400" dirty="0" smtClean="0">
                <a:latin typeface="+mj-lt"/>
              </a:rPr>
              <a:t>- Tác dụng: Hai biện pháp nghệ thuật góp phần khắc họa hình ảnh những chiếc xe không kính nối tiếp nhau trên đường ra trận, thể hiện được vẻ đẹp tâm hồn của người lính lái xe: vừa dũng cảm, ngang tàng, trẻ trung, phóng khoáng, vừa có tình yêu nước và niềm tin sắt đá vào tương lai hòa bình của dân tộc.</a:t>
            </a:r>
          </a:p>
        </p:txBody>
      </p:sp>
    </p:spTree>
    <p:extLst>
      <p:ext uri="{BB962C8B-B14F-4D97-AF65-F5344CB8AC3E}">
        <p14:creationId xmlns:p14="http://schemas.microsoft.com/office/powerpoint/2010/main" val="4729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1" nodeType="clickEffect">
                                  <p:stCondLst>
                                    <p:cond delay="0"/>
                                  </p:stCondLst>
                                  <p:childTnLst>
                                    <p:anim calcmode="lin" valueType="num">
                                      <p:cBhvr>
                                        <p:cTn id="11" dur="500"/>
                                        <p:tgtEl>
                                          <p:spTgt spid="2"/>
                                        </p:tgtEl>
                                        <p:attrNameLst>
                                          <p:attrName>ppt_w</p:attrName>
                                        </p:attrNameLst>
                                      </p:cBhvr>
                                      <p:tavLst>
                                        <p:tav tm="0">
                                          <p:val>
                                            <p:strVal val="ppt_w"/>
                                          </p:val>
                                        </p:tav>
                                        <p:tav tm="100000">
                                          <p:val>
                                            <p:fltVal val="0"/>
                                          </p:val>
                                        </p:tav>
                                      </p:tavLst>
                                    </p:anim>
                                    <p:anim calcmode="lin" valueType="num">
                                      <p:cBhvr>
                                        <p:cTn id="12" dur="500"/>
                                        <p:tgtEl>
                                          <p:spTgt spid="2"/>
                                        </p:tgtEl>
                                        <p:attrNameLst>
                                          <p:attrName>ppt_h</p:attrName>
                                        </p:attrNameLst>
                                      </p:cBhvr>
                                      <p:tavLst>
                                        <p:tav tm="0">
                                          <p:val>
                                            <p:strVal val="ppt_h"/>
                                          </p:val>
                                        </p:tav>
                                        <p:tav tm="100000">
                                          <p:val>
                                            <p:fltVal val="0"/>
                                          </p:val>
                                        </p:tav>
                                      </p:tavLst>
                                    </p:anim>
                                    <p:animEffect transition="out" filter="fade">
                                      <p:cBhvr>
                                        <p:cTn id="13" dur="500"/>
                                        <p:tgtEl>
                                          <p:spTgt spid="2"/>
                                        </p:tgtEl>
                                      </p:cBhvr>
                                    </p:animEffect>
                                    <p:set>
                                      <p:cBhvr>
                                        <p:cTn id="14" dur="1" fill="hold">
                                          <p:stCondLst>
                                            <p:cond delay="4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xit" presetSubtype="32" fill="hold" grpId="1" nodeType="clickEffect">
                                  <p:stCondLst>
                                    <p:cond delay="0"/>
                                  </p:stCondLst>
                                  <p:childTnLst>
                                    <p:anim calcmode="lin" valueType="num">
                                      <p:cBhvr>
                                        <p:cTn id="23" dur="500"/>
                                        <p:tgtEl>
                                          <p:spTgt spid="4"/>
                                        </p:tgtEl>
                                        <p:attrNameLst>
                                          <p:attrName>ppt_w</p:attrName>
                                        </p:attrNameLst>
                                      </p:cBhvr>
                                      <p:tavLst>
                                        <p:tav tm="0">
                                          <p:val>
                                            <p:strVal val="ppt_w"/>
                                          </p:val>
                                        </p:tav>
                                        <p:tav tm="100000">
                                          <p:val>
                                            <p:fltVal val="0"/>
                                          </p:val>
                                        </p:tav>
                                      </p:tavLst>
                                    </p:anim>
                                    <p:anim calcmode="lin" valueType="num">
                                      <p:cBhvr>
                                        <p:cTn id="24" dur="500"/>
                                        <p:tgtEl>
                                          <p:spTgt spid="4"/>
                                        </p:tgtEl>
                                        <p:attrNameLst>
                                          <p:attrName>ppt_h</p:attrName>
                                        </p:attrNameLst>
                                      </p:cBhvr>
                                      <p:tavLst>
                                        <p:tav tm="0">
                                          <p:val>
                                            <p:strVal val="ppt_h"/>
                                          </p:val>
                                        </p:tav>
                                        <p:tav tm="100000">
                                          <p:val>
                                            <p:fltVal val="0"/>
                                          </p:val>
                                        </p:tav>
                                      </p:tavLst>
                                    </p:anim>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514350" indent="-514350">
              <a:buAutoNum type="alphaUcPeriod"/>
            </a:pPr>
            <a:r>
              <a:rPr lang="en-US" b="1" dirty="0" err="1" smtClean="0">
                <a:solidFill>
                  <a:srgbClr val="FF0000"/>
                </a:solidFill>
                <a:latin typeface="Times New Roman" panose="02020603050405020304" pitchFamily="18" charset="0"/>
                <a:cs typeface="Times New Roman" panose="02020603050405020304" pitchFamily="18" charset="0"/>
              </a:rPr>
              <a:t>Từ</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ngữ</a:t>
            </a:r>
            <a:r>
              <a:rPr lang="en-US" b="1" dirty="0" smtClean="0">
                <a:solidFill>
                  <a:srgbClr val="FF0000"/>
                </a:solidFill>
                <a:latin typeface="Times New Roman" panose="02020603050405020304" pitchFamily="18" charset="0"/>
                <a:cs typeface="Times New Roman" panose="02020603050405020304" pitchFamily="18" charset="0"/>
              </a:rPr>
              <a:t> </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I. </a:t>
            </a:r>
            <a:r>
              <a:rPr lang="en-US" b="1" dirty="0" err="1" smtClean="0">
                <a:latin typeface="Times New Roman" panose="02020603050405020304" pitchFamily="18" charset="0"/>
                <a:cs typeface="Times New Roman" panose="02020603050405020304" pitchFamily="18" charset="0"/>
              </a:rPr>
              <a:t>Các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loại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từ</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tiếng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Việt</a:t>
            </a:r>
            <a:endParaRPr lang="en-US" b="1" dirty="0" smtClean="0">
              <a:latin typeface="Times New Roman" panose="02020603050405020304" pitchFamily="18" charset="0"/>
              <a:cs typeface="Times New Roman" panose="02020603050405020304" pitchFamily="18" charset="0"/>
            </a:endParaRPr>
          </a:p>
          <a:p>
            <a:pPr marL="0" indent="0">
              <a:buNone/>
            </a:pPr>
            <a:r>
              <a:rPr lang="en-US" b="1" i="1" dirty="0" smtClean="0">
                <a:latin typeface="Times New Roman" panose="02020603050405020304" pitchFamily="18" charset="0"/>
                <a:cs typeface="Times New Roman" panose="02020603050405020304" pitchFamily="18" charset="0"/>
              </a:rPr>
              <a:t>1. </a:t>
            </a:r>
            <a:r>
              <a:rPr lang="en-US" b="1" i="1" dirty="0" err="1" smtClean="0">
                <a:latin typeface="Times New Roman" panose="02020603050405020304" pitchFamily="18" charset="0"/>
                <a:cs typeface="Times New Roman" panose="02020603050405020304" pitchFamily="18" charset="0"/>
              </a:rPr>
              <a:t>Từ</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phân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theo</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nghĩa</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khái</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quát</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và</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chức</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vụ</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ngữ</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pháp</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của</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từ</a:t>
            </a:r>
            <a:endParaRPr lang="en-US" b="1" i="1" dirty="0" smtClean="0">
              <a:latin typeface="Times New Roman" panose="02020603050405020304" pitchFamily="18" charset="0"/>
              <a:cs typeface="Times New Roman" panose="02020603050405020304" pitchFamily="18" charset="0"/>
            </a:endParaRPr>
          </a:p>
          <a:p>
            <a:pPr marL="0" indent="0">
              <a:buNone/>
            </a:pPr>
            <a:endParaRPr lang="en-US" b="1" i="1"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4196096" y="1584640"/>
            <a:ext cx="3606084" cy="837127"/>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smtClean="0">
                <a:latin typeface="Times New Roman" panose="02020603050405020304" pitchFamily="18" charset="0"/>
                <a:cs typeface="Times New Roman" panose="02020603050405020304" pitchFamily="18" charset="0"/>
              </a:rPr>
              <a:t>Từ</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loại</a:t>
            </a:r>
            <a:endParaRPr lang="en-US" sz="3600" b="1"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347730" y="3428995"/>
            <a:ext cx="1307870"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smtClean="0">
                <a:latin typeface="Times New Roman" panose="02020603050405020304" pitchFamily="18" charset="0"/>
                <a:cs typeface="Times New Roman" panose="02020603050405020304" pitchFamily="18" charset="0"/>
              </a:rPr>
              <a:t>Danh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endParaRPr lang="en-US" sz="36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1879095" y="3349045"/>
            <a:ext cx="1223493"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Động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272032" y="3361385"/>
            <a:ext cx="1219744"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1" name="Rounded Rectangle 10"/>
          <p:cNvSpPr/>
          <p:nvPr/>
        </p:nvSpPr>
        <p:spPr>
          <a:xfrm>
            <a:off x="4715271" y="3349046"/>
            <a:ext cx="1205246"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Số</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2" name="Rounded Rectangle 11"/>
          <p:cNvSpPr/>
          <p:nvPr/>
        </p:nvSpPr>
        <p:spPr>
          <a:xfrm>
            <a:off x="6220033" y="3361385"/>
            <a:ext cx="1452090"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Lượng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8025806" y="3392503"/>
            <a:ext cx="1129986"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Chỉ</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4" name="Rounded Rectangle 13"/>
          <p:cNvSpPr/>
          <p:nvPr/>
        </p:nvSpPr>
        <p:spPr>
          <a:xfrm>
            <a:off x="9465851" y="3392504"/>
            <a:ext cx="1053212"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Đại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15" name="Rounded Rectangle 14"/>
          <p:cNvSpPr/>
          <p:nvPr/>
        </p:nvSpPr>
        <p:spPr>
          <a:xfrm>
            <a:off x="10829122" y="3361385"/>
            <a:ext cx="1129986" cy="3052293"/>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Trợ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a:off x="946599" y="2802233"/>
            <a:ext cx="10433762" cy="901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961894" y="2878428"/>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a:xfrm>
            <a:off x="2493942" y="2878428"/>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a:xfrm>
            <a:off x="4015258" y="2878428"/>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p:cNvCxnSpPr/>
          <p:nvPr/>
        </p:nvCxnSpPr>
        <p:spPr>
          <a:xfrm>
            <a:off x="5520474" y="2878428"/>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p:cNvCxnSpPr/>
          <p:nvPr/>
        </p:nvCxnSpPr>
        <p:spPr>
          <a:xfrm>
            <a:off x="7124027" y="2878428"/>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p:nvPr/>
        </p:nvCxnSpPr>
        <p:spPr>
          <a:xfrm>
            <a:off x="8702885" y="2923504"/>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p:cNvCxnSpPr/>
          <p:nvPr/>
        </p:nvCxnSpPr>
        <p:spPr>
          <a:xfrm>
            <a:off x="10195232" y="2923504"/>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8" name="Straight Arrow Connector 27"/>
          <p:cNvCxnSpPr/>
          <p:nvPr/>
        </p:nvCxnSpPr>
        <p:spPr>
          <a:xfrm>
            <a:off x="11403972" y="2923504"/>
            <a:ext cx="0" cy="43788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0" name="Straight Connector 29"/>
          <p:cNvCxnSpPr>
            <a:stCxn id="7" idx="2"/>
          </p:cNvCxnSpPr>
          <p:nvPr/>
        </p:nvCxnSpPr>
        <p:spPr>
          <a:xfrm>
            <a:off x="5999138" y="2421767"/>
            <a:ext cx="0" cy="390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048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1000"/>
                                        <p:tgtEl>
                                          <p:spTgt spid="30"/>
                                        </p:tgtEl>
                                      </p:cBhvr>
                                    </p:animEffect>
                                    <p:anim calcmode="lin" valueType="num">
                                      <p:cBhvr>
                                        <p:cTn id="32" dur="1000" fill="hold"/>
                                        <p:tgtEl>
                                          <p:spTgt spid="30"/>
                                        </p:tgtEl>
                                        <p:attrNameLst>
                                          <p:attrName>ppt_x</p:attrName>
                                        </p:attrNameLst>
                                      </p:cBhvr>
                                      <p:tavLst>
                                        <p:tav tm="0">
                                          <p:val>
                                            <p:strVal val="#ppt_x"/>
                                          </p:val>
                                        </p:tav>
                                        <p:tav tm="100000">
                                          <p:val>
                                            <p:strVal val="#ppt_x"/>
                                          </p:val>
                                        </p:tav>
                                      </p:tavLst>
                                    </p:anim>
                                    <p:anim calcmode="lin" valueType="num">
                                      <p:cBhvr>
                                        <p:cTn id="33" dur="1000" fill="hold"/>
                                        <p:tgtEl>
                                          <p:spTgt spid="30"/>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anim calcmode="lin" valueType="num">
                                      <p:cBhvr>
                                        <p:cTn id="37" dur="1000" fill="hold"/>
                                        <p:tgtEl>
                                          <p:spTgt spid="19"/>
                                        </p:tgtEl>
                                        <p:attrNameLst>
                                          <p:attrName>ppt_x</p:attrName>
                                        </p:attrNameLst>
                                      </p:cBhvr>
                                      <p:tavLst>
                                        <p:tav tm="0">
                                          <p:val>
                                            <p:strVal val="#ppt_x"/>
                                          </p:val>
                                        </p:tav>
                                        <p:tav tm="100000">
                                          <p:val>
                                            <p:strVal val="#ppt_x"/>
                                          </p:val>
                                        </p:tav>
                                      </p:tavLst>
                                    </p:anim>
                                    <p:anim calcmode="lin" valueType="num">
                                      <p:cBhvr>
                                        <p:cTn id="38" dur="1000" fill="hold"/>
                                        <p:tgtEl>
                                          <p:spTgt spid="19"/>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anim calcmode="lin" valueType="num">
                                      <p:cBhvr>
                                        <p:cTn id="42" dur="1000" fill="hold"/>
                                        <p:tgtEl>
                                          <p:spTgt spid="21"/>
                                        </p:tgtEl>
                                        <p:attrNameLst>
                                          <p:attrName>ppt_x</p:attrName>
                                        </p:attrNameLst>
                                      </p:cBhvr>
                                      <p:tavLst>
                                        <p:tav tm="0">
                                          <p:val>
                                            <p:strVal val="#ppt_x"/>
                                          </p:val>
                                        </p:tav>
                                        <p:tav tm="100000">
                                          <p:val>
                                            <p:strVal val="#ppt_x"/>
                                          </p:val>
                                        </p:tav>
                                      </p:tavLst>
                                    </p:anim>
                                    <p:anim calcmode="lin" valueType="num">
                                      <p:cBhvr>
                                        <p:cTn id="43" dur="1000" fill="hold"/>
                                        <p:tgtEl>
                                          <p:spTgt spid="21"/>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1000"/>
                                        <p:tgtEl>
                                          <p:spTgt spid="22"/>
                                        </p:tgtEl>
                                      </p:cBhvr>
                                    </p:animEffect>
                                    <p:anim calcmode="lin" valueType="num">
                                      <p:cBhvr>
                                        <p:cTn id="47" dur="1000" fill="hold"/>
                                        <p:tgtEl>
                                          <p:spTgt spid="22"/>
                                        </p:tgtEl>
                                        <p:attrNameLst>
                                          <p:attrName>ppt_x</p:attrName>
                                        </p:attrNameLst>
                                      </p:cBhvr>
                                      <p:tavLst>
                                        <p:tav tm="0">
                                          <p:val>
                                            <p:strVal val="#ppt_x"/>
                                          </p:val>
                                        </p:tav>
                                        <p:tav tm="100000">
                                          <p:val>
                                            <p:strVal val="#ppt_x"/>
                                          </p:val>
                                        </p:tav>
                                      </p:tavLst>
                                    </p:anim>
                                    <p:anim calcmode="lin" valueType="num">
                                      <p:cBhvr>
                                        <p:cTn id="48" dur="1000" fill="hold"/>
                                        <p:tgtEl>
                                          <p:spTgt spid="22"/>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1000"/>
                                        <p:tgtEl>
                                          <p:spTgt spid="24"/>
                                        </p:tgtEl>
                                      </p:cBhvr>
                                    </p:animEffect>
                                    <p:anim calcmode="lin" valueType="num">
                                      <p:cBhvr>
                                        <p:cTn id="57" dur="1000" fill="hold"/>
                                        <p:tgtEl>
                                          <p:spTgt spid="24"/>
                                        </p:tgtEl>
                                        <p:attrNameLst>
                                          <p:attrName>ppt_x</p:attrName>
                                        </p:attrNameLst>
                                      </p:cBhvr>
                                      <p:tavLst>
                                        <p:tav tm="0">
                                          <p:val>
                                            <p:strVal val="#ppt_x"/>
                                          </p:val>
                                        </p:tav>
                                        <p:tav tm="100000">
                                          <p:val>
                                            <p:strVal val="#ppt_x"/>
                                          </p:val>
                                        </p:tav>
                                      </p:tavLst>
                                    </p:anim>
                                    <p:anim calcmode="lin" valueType="num">
                                      <p:cBhvr>
                                        <p:cTn id="58" dur="1000" fill="hold"/>
                                        <p:tgtEl>
                                          <p:spTgt spid="24"/>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fade">
                                      <p:cBhvr>
                                        <p:cTn id="71" dur="1000"/>
                                        <p:tgtEl>
                                          <p:spTgt spid="27"/>
                                        </p:tgtEl>
                                      </p:cBhvr>
                                    </p:animEffect>
                                    <p:anim calcmode="lin" valueType="num">
                                      <p:cBhvr>
                                        <p:cTn id="72" dur="1000" fill="hold"/>
                                        <p:tgtEl>
                                          <p:spTgt spid="27"/>
                                        </p:tgtEl>
                                        <p:attrNameLst>
                                          <p:attrName>ppt_x</p:attrName>
                                        </p:attrNameLst>
                                      </p:cBhvr>
                                      <p:tavLst>
                                        <p:tav tm="0">
                                          <p:val>
                                            <p:strVal val="#ppt_x"/>
                                          </p:val>
                                        </p:tav>
                                        <p:tav tm="100000">
                                          <p:val>
                                            <p:strVal val="#ppt_x"/>
                                          </p:val>
                                        </p:tav>
                                      </p:tavLst>
                                    </p:anim>
                                    <p:anim calcmode="lin" valueType="num">
                                      <p:cBhvr>
                                        <p:cTn id="73" dur="1000" fill="hold"/>
                                        <p:tgtEl>
                                          <p:spTgt spid="27"/>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1000"/>
                                        <p:tgtEl>
                                          <p:spTgt spid="28"/>
                                        </p:tgtEl>
                                      </p:cBhvr>
                                    </p:animEffect>
                                    <p:anim calcmode="lin" valueType="num">
                                      <p:cBhvr>
                                        <p:cTn id="77" dur="1000" fill="hold"/>
                                        <p:tgtEl>
                                          <p:spTgt spid="28"/>
                                        </p:tgtEl>
                                        <p:attrNameLst>
                                          <p:attrName>ppt_x</p:attrName>
                                        </p:attrNameLst>
                                      </p:cBhvr>
                                      <p:tavLst>
                                        <p:tav tm="0">
                                          <p:val>
                                            <p:strVal val="#ppt_x"/>
                                          </p:val>
                                        </p:tav>
                                        <p:tav tm="100000">
                                          <p:val>
                                            <p:strVal val="#ppt_x"/>
                                          </p:val>
                                        </p:tav>
                                      </p:tavLst>
                                    </p:anim>
                                    <p:anim calcmode="lin" valueType="num">
                                      <p:cBhvr>
                                        <p:cTn id="7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8"/>
                                        </p:tgtEl>
                                        <p:attrNameLst>
                                          <p:attrName>style.visibility</p:attrName>
                                        </p:attrNameLst>
                                      </p:cBhvr>
                                      <p:to>
                                        <p:strVal val="visible"/>
                                      </p:to>
                                    </p:set>
                                    <p:animEffect transition="in" filter="fade">
                                      <p:cBhvr>
                                        <p:cTn id="83" dur="1000"/>
                                        <p:tgtEl>
                                          <p:spTgt spid="8"/>
                                        </p:tgtEl>
                                      </p:cBhvr>
                                    </p:animEffect>
                                    <p:anim calcmode="lin" valueType="num">
                                      <p:cBhvr>
                                        <p:cTn id="84" dur="1000" fill="hold"/>
                                        <p:tgtEl>
                                          <p:spTgt spid="8"/>
                                        </p:tgtEl>
                                        <p:attrNameLst>
                                          <p:attrName>ppt_x</p:attrName>
                                        </p:attrNameLst>
                                      </p:cBhvr>
                                      <p:tavLst>
                                        <p:tav tm="0">
                                          <p:val>
                                            <p:strVal val="#ppt_x"/>
                                          </p:val>
                                        </p:tav>
                                        <p:tav tm="100000">
                                          <p:val>
                                            <p:strVal val="#ppt_x"/>
                                          </p:val>
                                        </p:tav>
                                      </p:tavLst>
                                    </p:anim>
                                    <p:anim calcmode="lin" valueType="num">
                                      <p:cBhvr>
                                        <p:cTn id="8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fade">
                                      <p:cBhvr>
                                        <p:cTn id="90" dur="1000"/>
                                        <p:tgtEl>
                                          <p:spTgt spid="9"/>
                                        </p:tgtEl>
                                      </p:cBhvr>
                                    </p:animEffect>
                                    <p:anim calcmode="lin" valueType="num">
                                      <p:cBhvr>
                                        <p:cTn id="91" dur="1000" fill="hold"/>
                                        <p:tgtEl>
                                          <p:spTgt spid="9"/>
                                        </p:tgtEl>
                                        <p:attrNameLst>
                                          <p:attrName>ppt_x</p:attrName>
                                        </p:attrNameLst>
                                      </p:cBhvr>
                                      <p:tavLst>
                                        <p:tav tm="0">
                                          <p:val>
                                            <p:strVal val="#ppt_x"/>
                                          </p:val>
                                        </p:tav>
                                        <p:tav tm="100000">
                                          <p:val>
                                            <p:strVal val="#ppt_x"/>
                                          </p:val>
                                        </p:tav>
                                      </p:tavLst>
                                    </p:anim>
                                    <p:anim calcmode="lin" valueType="num">
                                      <p:cBhvr>
                                        <p:cTn id="9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1000"/>
                                        <p:tgtEl>
                                          <p:spTgt spid="10"/>
                                        </p:tgtEl>
                                      </p:cBhvr>
                                    </p:animEffect>
                                    <p:anim calcmode="lin" valueType="num">
                                      <p:cBhvr>
                                        <p:cTn id="98" dur="1000" fill="hold"/>
                                        <p:tgtEl>
                                          <p:spTgt spid="10"/>
                                        </p:tgtEl>
                                        <p:attrNameLst>
                                          <p:attrName>ppt_x</p:attrName>
                                        </p:attrNameLst>
                                      </p:cBhvr>
                                      <p:tavLst>
                                        <p:tav tm="0">
                                          <p:val>
                                            <p:strVal val="#ppt_x"/>
                                          </p:val>
                                        </p:tav>
                                        <p:tav tm="100000">
                                          <p:val>
                                            <p:strVal val="#ppt_x"/>
                                          </p:val>
                                        </p:tav>
                                      </p:tavLst>
                                    </p:anim>
                                    <p:anim calcmode="lin" valueType="num">
                                      <p:cBhvr>
                                        <p:cTn id="9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11"/>
                                        </p:tgtEl>
                                        <p:attrNameLst>
                                          <p:attrName>style.visibility</p:attrName>
                                        </p:attrNameLst>
                                      </p:cBhvr>
                                      <p:to>
                                        <p:strVal val="visible"/>
                                      </p:to>
                                    </p:set>
                                    <p:animEffect transition="in" filter="fade">
                                      <p:cBhvr>
                                        <p:cTn id="104" dur="1000"/>
                                        <p:tgtEl>
                                          <p:spTgt spid="11"/>
                                        </p:tgtEl>
                                      </p:cBhvr>
                                    </p:animEffect>
                                    <p:anim calcmode="lin" valueType="num">
                                      <p:cBhvr>
                                        <p:cTn id="105" dur="1000" fill="hold"/>
                                        <p:tgtEl>
                                          <p:spTgt spid="11"/>
                                        </p:tgtEl>
                                        <p:attrNameLst>
                                          <p:attrName>ppt_x</p:attrName>
                                        </p:attrNameLst>
                                      </p:cBhvr>
                                      <p:tavLst>
                                        <p:tav tm="0">
                                          <p:val>
                                            <p:strVal val="#ppt_x"/>
                                          </p:val>
                                        </p:tav>
                                        <p:tav tm="100000">
                                          <p:val>
                                            <p:strVal val="#ppt_x"/>
                                          </p:val>
                                        </p:tav>
                                      </p:tavLst>
                                    </p:anim>
                                    <p:anim calcmode="lin" valueType="num">
                                      <p:cBhvr>
                                        <p:cTn id="10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grpId="0" nodeType="clickEffect">
                                  <p:stCondLst>
                                    <p:cond delay="0"/>
                                  </p:stCondLst>
                                  <p:childTnLst>
                                    <p:set>
                                      <p:cBhvr>
                                        <p:cTn id="110" dur="1" fill="hold">
                                          <p:stCondLst>
                                            <p:cond delay="0"/>
                                          </p:stCondLst>
                                        </p:cTn>
                                        <p:tgtEl>
                                          <p:spTgt spid="12"/>
                                        </p:tgtEl>
                                        <p:attrNameLst>
                                          <p:attrName>style.visibility</p:attrName>
                                        </p:attrNameLst>
                                      </p:cBhvr>
                                      <p:to>
                                        <p:strVal val="visible"/>
                                      </p:to>
                                    </p:set>
                                    <p:animEffect transition="in" filter="fade">
                                      <p:cBhvr>
                                        <p:cTn id="111" dur="1000"/>
                                        <p:tgtEl>
                                          <p:spTgt spid="12"/>
                                        </p:tgtEl>
                                      </p:cBhvr>
                                    </p:animEffect>
                                    <p:anim calcmode="lin" valueType="num">
                                      <p:cBhvr>
                                        <p:cTn id="112" dur="1000" fill="hold"/>
                                        <p:tgtEl>
                                          <p:spTgt spid="12"/>
                                        </p:tgtEl>
                                        <p:attrNameLst>
                                          <p:attrName>ppt_x</p:attrName>
                                        </p:attrNameLst>
                                      </p:cBhvr>
                                      <p:tavLst>
                                        <p:tav tm="0">
                                          <p:val>
                                            <p:strVal val="#ppt_x"/>
                                          </p:val>
                                        </p:tav>
                                        <p:tav tm="100000">
                                          <p:val>
                                            <p:strVal val="#ppt_x"/>
                                          </p:val>
                                        </p:tav>
                                      </p:tavLst>
                                    </p:anim>
                                    <p:anim calcmode="lin" valueType="num">
                                      <p:cBhvr>
                                        <p:cTn id="11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13"/>
                                        </p:tgtEl>
                                        <p:attrNameLst>
                                          <p:attrName>style.visibility</p:attrName>
                                        </p:attrNameLst>
                                      </p:cBhvr>
                                      <p:to>
                                        <p:strVal val="visible"/>
                                      </p:to>
                                    </p:set>
                                    <p:animEffect transition="in" filter="fade">
                                      <p:cBhvr>
                                        <p:cTn id="118" dur="1000"/>
                                        <p:tgtEl>
                                          <p:spTgt spid="13"/>
                                        </p:tgtEl>
                                      </p:cBhvr>
                                    </p:animEffect>
                                    <p:anim calcmode="lin" valueType="num">
                                      <p:cBhvr>
                                        <p:cTn id="119" dur="1000" fill="hold"/>
                                        <p:tgtEl>
                                          <p:spTgt spid="13"/>
                                        </p:tgtEl>
                                        <p:attrNameLst>
                                          <p:attrName>ppt_x</p:attrName>
                                        </p:attrNameLst>
                                      </p:cBhvr>
                                      <p:tavLst>
                                        <p:tav tm="0">
                                          <p:val>
                                            <p:strVal val="#ppt_x"/>
                                          </p:val>
                                        </p:tav>
                                        <p:tav tm="100000">
                                          <p:val>
                                            <p:strVal val="#ppt_x"/>
                                          </p:val>
                                        </p:tav>
                                      </p:tavLst>
                                    </p:anim>
                                    <p:anim calcmode="lin" valueType="num">
                                      <p:cBhvr>
                                        <p:cTn id="12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grpId="0" nodeType="clickEffect">
                                  <p:stCondLst>
                                    <p:cond delay="0"/>
                                  </p:stCondLst>
                                  <p:childTnLst>
                                    <p:set>
                                      <p:cBhvr>
                                        <p:cTn id="124" dur="1" fill="hold">
                                          <p:stCondLst>
                                            <p:cond delay="0"/>
                                          </p:stCondLst>
                                        </p:cTn>
                                        <p:tgtEl>
                                          <p:spTgt spid="14"/>
                                        </p:tgtEl>
                                        <p:attrNameLst>
                                          <p:attrName>style.visibility</p:attrName>
                                        </p:attrNameLst>
                                      </p:cBhvr>
                                      <p:to>
                                        <p:strVal val="visible"/>
                                      </p:to>
                                    </p:set>
                                    <p:animEffect transition="in" filter="fade">
                                      <p:cBhvr>
                                        <p:cTn id="125" dur="1000"/>
                                        <p:tgtEl>
                                          <p:spTgt spid="14"/>
                                        </p:tgtEl>
                                      </p:cBhvr>
                                    </p:animEffect>
                                    <p:anim calcmode="lin" valueType="num">
                                      <p:cBhvr>
                                        <p:cTn id="126" dur="1000" fill="hold"/>
                                        <p:tgtEl>
                                          <p:spTgt spid="14"/>
                                        </p:tgtEl>
                                        <p:attrNameLst>
                                          <p:attrName>ppt_x</p:attrName>
                                        </p:attrNameLst>
                                      </p:cBhvr>
                                      <p:tavLst>
                                        <p:tav tm="0">
                                          <p:val>
                                            <p:strVal val="#ppt_x"/>
                                          </p:val>
                                        </p:tav>
                                        <p:tav tm="100000">
                                          <p:val>
                                            <p:strVal val="#ppt_x"/>
                                          </p:val>
                                        </p:tav>
                                      </p:tavLst>
                                    </p:anim>
                                    <p:anim calcmode="lin" valueType="num">
                                      <p:cBhvr>
                                        <p:cTn id="1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15"/>
                                        </p:tgtEl>
                                        <p:attrNameLst>
                                          <p:attrName>style.visibility</p:attrName>
                                        </p:attrNameLst>
                                      </p:cBhvr>
                                      <p:to>
                                        <p:strVal val="visible"/>
                                      </p:to>
                                    </p:set>
                                    <p:animEffect transition="in" filter="fade">
                                      <p:cBhvr>
                                        <p:cTn id="132" dur="1000"/>
                                        <p:tgtEl>
                                          <p:spTgt spid="15"/>
                                        </p:tgtEl>
                                      </p:cBhvr>
                                    </p:animEffect>
                                    <p:anim calcmode="lin" valueType="num">
                                      <p:cBhvr>
                                        <p:cTn id="133" dur="1000" fill="hold"/>
                                        <p:tgtEl>
                                          <p:spTgt spid="15"/>
                                        </p:tgtEl>
                                        <p:attrNameLst>
                                          <p:attrName>ppt_x</p:attrName>
                                        </p:attrNameLst>
                                      </p:cBhvr>
                                      <p:tavLst>
                                        <p:tav tm="0">
                                          <p:val>
                                            <p:strVal val="#ppt_x"/>
                                          </p:val>
                                        </p:tav>
                                        <p:tav tm="100000">
                                          <p:val>
                                            <p:strVal val="#ppt_x"/>
                                          </p:val>
                                        </p:tav>
                                      </p:tavLst>
                                    </p:anim>
                                    <p:anim calcmode="lin" valueType="num">
                                      <p:cBhvr>
                                        <p:cTn id="13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42" presetClass="entr" presetSubtype="0" fill="hold" nodeType="clickEffect">
                                  <p:stCondLst>
                                    <p:cond delay="0"/>
                                  </p:stCondLst>
                                  <p:childTnLst>
                                    <p:set>
                                      <p:cBhvr>
                                        <p:cTn id="138" dur="1" fill="hold">
                                          <p:stCondLst>
                                            <p:cond delay="0"/>
                                          </p:stCondLst>
                                        </p:cTn>
                                        <p:tgtEl>
                                          <p:spTgt spid="8">
                                            <p:txEl>
                                              <p:pRg st="0" end="0"/>
                                            </p:txEl>
                                          </p:spTgt>
                                        </p:tgtEl>
                                        <p:attrNameLst>
                                          <p:attrName>style.visibility</p:attrName>
                                        </p:attrNameLst>
                                      </p:cBhvr>
                                      <p:to>
                                        <p:strVal val="visible"/>
                                      </p:to>
                                    </p:set>
                                    <p:animEffect transition="in" filter="fade">
                                      <p:cBhvr>
                                        <p:cTn id="139" dur="1000"/>
                                        <p:tgtEl>
                                          <p:spTgt spid="8">
                                            <p:txEl>
                                              <p:pRg st="0" end="0"/>
                                            </p:txEl>
                                          </p:spTgt>
                                        </p:tgtEl>
                                      </p:cBhvr>
                                    </p:animEffect>
                                    <p:anim calcmode="lin" valueType="num">
                                      <p:cBhvr>
                                        <p:cTn id="14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nodeType="clickEffect">
                                  <p:stCondLst>
                                    <p:cond delay="0"/>
                                  </p:stCondLst>
                                  <p:childTnLst>
                                    <p:set>
                                      <p:cBhvr>
                                        <p:cTn id="145" dur="1" fill="hold">
                                          <p:stCondLst>
                                            <p:cond delay="0"/>
                                          </p:stCondLst>
                                        </p:cTn>
                                        <p:tgtEl>
                                          <p:spTgt spid="9">
                                            <p:txEl>
                                              <p:pRg st="0" end="0"/>
                                            </p:txEl>
                                          </p:spTgt>
                                        </p:tgtEl>
                                        <p:attrNameLst>
                                          <p:attrName>style.visibility</p:attrName>
                                        </p:attrNameLst>
                                      </p:cBhvr>
                                      <p:to>
                                        <p:strVal val="visible"/>
                                      </p:to>
                                    </p:set>
                                    <p:animEffect transition="in" filter="fade">
                                      <p:cBhvr>
                                        <p:cTn id="146" dur="1000"/>
                                        <p:tgtEl>
                                          <p:spTgt spid="9">
                                            <p:txEl>
                                              <p:pRg st="0" end="0"/>
                                            </p:txEl>
                                          </p:spTgt>
                                        </p:tgtEl>
                                      </p:cBhvr>
                                    </p:animEffect>
                                    <p:anim calcmode="lin" valueType="num">
                                      <p:cBhvr>
                                        <p:cTn id="14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nodeType="clickEffect">
                                  <p:stCondLst>
                                    <p:cond delay="0"/>
                                  </p:stCondLst>
                                  <p:childTnLst>
                                    <p:set>
                                      <p:cBhvr>
                                        <p:cTn id="152" dur="1" fill="hold">
                                          <p:stCondLst>
                                            <p:cond delay="0"/>
                                          </p:stCondLst>
                                        </p:cTn>
                                        <p:tgtEl>
                                          <p:spTgt spid="10">
                                            <p:txEl>
                                              <p:pRg st="0" end="0"/>
                                            </p:txEl>
                                          </p:spTgt>
                                        </p:tgtEl>
                                        <p:attrNameLst>
                                          <p:attrName>style.visibility</p:attrName>
                                        </p:attrNameLst>
                                      </p:cBhvr>
                                      <p:to>
                                        <p:strVal val="visible"/>
                                      </p:to>
                                    </p:set>
                                    <p:animEffect transition="in" filter="fade">
                                      <p:cBhvr>
                                        <p:cTn id="153" dur="1000"/>
                                        <p:tgtEl>
                                          <p:spTgt spid="10">
                                            <p:txEl>
                                              <p:pRg st="0" end="0"/>
                                            </p:txEl>
                                          </p:spTgt>
                                        </p:tgtEl>
                                      </p:cBhvr>
                                    </p:animEffect>
                                    <p:anim calcmode="lin" valueType="num">
                                      <p:cBhvr>
                                        <p:cTn id="15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5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nodeType="clickEffect">
                                  <p:stCondLst>
                                    <p:cond delay="0"/>
                                  </p:stCondLst>
                                  <p:childTnLst>
                                    <p:set>
                                      <p:cBhvr>
                                        <p:cTn id="159" dur="1" fill="hold">
                                          <p:stCondLst>
                                            <p:cond delay="0"/>
                                          </p:stCondLst>
                                        </p:cTn>
                                        <p:tgtEl>
                                          <p:spTgt spid="11">
                                            <p:txEl>
                                              <p:pRg st="0" end="0"/>
                                            </p:txEl>
                                          </p:spTgt>
                                        </p:tgtEl>
                                        <p:attrNameLst>
                                          <p:attrName>style.visibility</p:attrName>
                                        </p:attrNameLst>
                                      </p:cBhvr>
                                      <p:to>
                                        <p:strVal val="visible"/>
                                      </p:to>
                                    </p:set>
                                    <p:animEffect transition="in" filter="fade">
                                      <p:cBhvr>
                                        <p:cTn id="160" dur="1000"/>
                                        <p:tgtEl>
                                          <p:spTgt spid="11">
                                            <p:txEl>
                                              <p:pRg st="0" end="0"/>
                                            </p:txEl>
                                          </p:spTgt>
                                        </p:tgtEl>
                                      </p:cBhvr>
                                    </p:animEffect>
                                    <p:anim calcmode="lin" valueType="num">
                                      <p:cBhvr>
                                        <p:cTn id="161"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42" presetClass="entr" presetSubtype="0" fill="hold" nodeType="clickEffect">
                                  <p:stCondLst>
                                    <p:cond delay="0"/>
                                  </p:stCondLst>
                                  <p:childTnLst>
                                    <p:set>
                                      <p:cBhvr>
                                        <p:cTn id="166" dur="1" fill="hold">
                                          <p:stCondLst>
                                            <p:cond delay="0"/>
                                          </p:stCondLst>
                                        </p:cTn>
                                        <p:tgtEl>
                                          <p:spTgt spid="12">
                                            <p:txEl>
                                              <p:pRg st="0" end="0"/>
                                            </p:txEl>
                                          </p:spTgt>
                                        </p:tgtEl>
                                        <p:attrNameLst>
                                          <p:attrName>style.visibility</p:attrName>
                                        </p:attrNameLst>
                                      </p:cBhvr>
                                      <p:to>
                                        <p:strVal val="visible"/>
                                      </p:to>
                                    </p:set>
                                    <p:animEffect transition="in" filter="fade">
                                      <p:cBhvr>
                                        <p:cTn id="167" dur="1000"/>
                                        <p:tgtEl>
                                          <p:spTgt spid="12">
                                            <p:txEl>
                                              <p:pRg st="0" end="0"/>
                                            </p:txEl>
                                          </p:spTgt>
                                        </p:tgtEl>
                                      </p:cBhvr>
                                    </p:animEffect>
                                    <p:anim calcmode="lin" valueType="num">
                                      <p:cBhvr>
                                        <p:cTn id="16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6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42" presetClass="entr" presetSubtype="0" fill="hold" nodeType="clickEffect">
                                  <p:stCondLst>
                                    <p:cond delay="0"/>
                                  </p:stCondLst>
                                  <p:childTnLst>
                                    <p:set>
                                      <p:cBhvr>
                                        <p:cTn id="173" dur="1" fill="hold">
                                          <p:stCondLst>
                                            <p:cond delay="0"/>
                                          </p:stCondLst>
                                        </p:cTn>
                                        <p:tgtEl>
                                          <p:spTgt spid="13">
                                            <p:txEl>
                                              <p:pRg st="0" end="0"/>
                                            </p:txEl>
                                          </p:spTgt>
                                        </p:tgtEl>
                                        <p:attrNameLst>
                                          <p:attrName>style.visibility</p:attrName>
                                        </p:attrNameLst>
                                      </p:cBhvr>
                                      <p:to>
                                        <p:strVal val="visible"/>
                                      </p:to>
                                    </p:set>
                                    <p:animEffect transition="in" filter="fade">
                                      <p:cBhvr>
                                        <p:cTn id="174" dur="1000"/>
                                        <p:tgtEl>
                                          <p:spTgt spid="13">
                                            <p:txEl>
                                              <p:pRg st="0" end="0"/>
                                            </p:txEl>
                                          </p:spTgt>
                                        </p:tgtEl>
                                      </p:cBhvr>
                                    </p:animEffect>
                                    <p:anim calcmode="lin" valueType="num">
                                      <p:cBhvr>
                                        <p:cTn id="17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6"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42" presetClass="entr" presetSubtype="0" fill="hold" nodeType="clickEffect">
                                  <p:stCondLst>
                                    <p:cond delay="0"/>
                                  </p:stCondLst>
                                  <p:childTnLst>
                                    <p:set>
                                      <p:cBhvr>
                                        <p:cTn id="180" dur="1" fill="hold">
                                          <p:stCondLst>
                                            <p:cond delay="0"/>
                                          </p:stCondLst>
                                        </p:cTn>
                                        <p:tgtEl>
                                          <p:spTgt spid="14">
                                            <p:txEl>
                                              <p:pRg st="0" end="0"/>
                                            </p:txEl>
                                          </p:spTgt>
                                        </p:tgtEl>
                                        <p:attrNameLst>
                                          <p:attrName>style.visibility</p:attrName>
                                        </p:attrNameLst>
                                      </p:cBhvr>
                                      <p:to>
                                        <p:strVal val="visible"/>
                                      </p:to>
                                    </p:set>
                                    <p:animEffect transition="in" filter="fade">
                                      <p:cBhvr>
                                        <p:cTn id="181" dur="1000"/>
                                        <p:tgtEl>
                                          <p:spTgt spid="14">
                                            <p:txEl>
                                              <p:pRg st="0" end="0"/>
                                            </p:txEl>
                                          </p:spTgt>
                                        </p:tgtEl>
                                      </p:cBhvr>
                                    </p:animEffect>
                                    <p:anim calcmode="lin" valueType="num">
                                      <p:cBhvr>
                                        <p:cTn id="18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4" fill="hold">
                      <p:stCondLst>
                        <p:cond delay="indefinite"/>
                      </p:stCondLst>
                      <p:childTnLst>
                        <p:par>
                          <p:cTn id="185" fill="hold">
                            <p:stCondLst>
                              <p:cond delay="0"/>
                            </p:stCondLst>
                            <p:childTnLst>
                              <p:par>
                                <p:cTn id="186" presetID="42" presetClass="entr" presetSubtype="0" fill="hold" nodeType="clickEffect">
                                  <p:stCondLst>
                                    <p:cond delay="0"/>
                                  </p:stCondLst>
                                  <p:childTnLst>
                                    <p:set>
                                      <p:cBhvr>
                                        <p:cTn id="187" dur="1" fill="hold">
                                          <p:stCondLst>
                                            <p:cond delay="0"/>
                                          </p:stCondLst>
                                        </p:cTn>
                                        <p:tgtEl>
                                          <p:spTgt spid="15">
                                            <p:txEl>
                                              <p:pRg st="0" end="0"/>
                                            </p:txEl>
                                          </p:spTgt>
                                        </p:tgtEl>
                                        <p:attrNameLst>
                                          <p:attrName>style.visibility</p:attrName>
                                        </p:attrNameLst>
                                      </p:cBhvr>
                                      <p:to>
                                        <p:strVal val="visible"/>
                                      </p:to>
                                    </p:set>
                                    <p:animEffect transition="in" filter="fade">
                                      <p:cBhvr>
                                        <p:cTn id="188" dur="1000"/>
                                        <p:tgtEl>
                                          <p:spTgt spid="15">
                                            <p:txEl>
                                              <p:pRg st="0" end="0"/>
                                            </p:txEl>
                                          </p:spTgt>
                                        </p:tgtEl>
                                      </p:cBhvr>
                                    </p:animEffect>
                                    <p:anim calcmode="lin" valueType="num">
                                      <p:cBhvr>
                                        <p:cTn id="189"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90"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514350" indent="-514350">
              <a:buAutoNum type="alphaUcPeriod"/>
            </a:pPr>
            <a:r>
              <a:rPr lang="en-US" b="1" dirty="0" err="1" smtClean="0">
                <a:solidFill>
                  <a:srgbClr val="FF0000"/>
                </a:solidFill>
                <a:latin typeface="Times New Roman" panose="02020603050405020304" pitchFamily="18" charset="0"/>
                <a:cs typeface="Times New Roman" panose="02020603050405020304" pitchFamily="18" charset="0"/>
              </a:rPr>
              <a:t>Từ</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ngữ</a:t>
            </a:r>
            <a:r>
              <a:rPr lang="en-US" b="1" dirty="0" smtClean="0">
                <a:solidFill>
                  <a:srgbClr val="FF0000"/>
                </a:solidFill>
                <a:latin typeface="Times New Roman" panose="02020603050405020304" pitchFamily="18" charset="0"/>
                <a:cs typeface="Times New Roman" panose="02020603050405020304" pitchFamily="18" charset="0"/>
              </a:rPr>
              <a:t> </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I. </a:t>
            </a:r>
            <a:r>
              <a:rPr lang="en-US" b="1" dirty="0" err="1" smtClean="0">
                <a:latin typeface="Times New Roman" panose="02020603050405020304" pitchFamily="18" charset="0"/>
                <a:cs typeface="Times New Roman" panose="02020603050405020304" pitchFamily="18" charset="0"/>
              </a:rPr>
              <a:t>Các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loại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từ</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tiếng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Việt</a:t>
            </a:r>
            <a:endParaRPr lang="en-US" b="1" dirty="0">
              <a:latin typeface="Times New Roman" panose="02020603050405020304" pitchFamily="18" charset="0"/>
              <a:cs typeface="Times New Roman" panose="02020603050405020304" pitchFamily="18" charset="0"/>
            </a:endParaRPr>
          </a:p>
          <a:p>
            <a:pPr marL="0" indent="0">
              <a:buNone/>
            </a:pPr>
            <a:r>
              <a:rPr lang="en-US" b="1" i="1" dirty="0" smtClean="0">
                <a:latin typeface="Times New Roman" panose="02020603050405020304" pitchFamily="18" charset="0"/>
                <a:cs typeface="Times New Roman" panose="02020603050405020304" pitchFamily="18" charset="0"/>
              </a:rPr>
              <a:t>2.  </a:t>
            </a:r>
            <a:r>
              <a:rPr lang="en-US" b="1" i="1" dirty="0" err="1" smtClean="0">
                <a:latin typeface="Times New Roman" panose="02020603050405020304" pitchFamily="18" charset="0"/>
                <a:cs typeface="Times New Roman" panose="02020603050405020304" pitchFamily="18" charset="0"/>
              </a:rPr>
              <a:t>Từ</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phân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cấu</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tạo</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của</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từ</a:t>
            </a:r>
            <a:endParaRPr lang="en-US" b="1" i="1" dirty="0" smtClean="0">
              <a:latin typeface="Times New Roman" panose="02020603050405020304" pitchFamily="18" charset="0"/>
              <a:cs typeface="Times New Roman" panose="02020603050405020304" pitchFamily="18" charset="0"/>
            </a:endParaRPr>
          </a:p>
          <a:p>
            <a:pPr marL="0" indent="0">
              <a:buNone/>
            </a:pPr>
            <a:endParaRPr lang="en-US" b="1" i="1"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79451" y="2516262"/>
            <a:ext cx="1673133" cy="2186279"/>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smtClean="0">
                <a:latin typeface="Times New Roman" panose="02020603050405020304" pitchFamily="18" charset="0"/>
                <a:cs typeface="Times New Roman" panose="02020603050405020304" pitchFamily="18" charset="0"/>
              </a:rPr>
              <a:t>Từ</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loại</a:t>
            </a:r>
            <a:endParaRPr lang="en-US" sz="3600" b="1"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3282300" y="1839989"/>
            <a:ext cx="3523450" cy="1088266"/>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đơn</a:t>
            </a:r>
            <a:endParaRPr lang="en-US" sz="36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3401096" y="4857899"/>
            <a:ext cx="3404654" cy="995720"/>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phức</a:t>
            </a:r>
            <a:endParaRPr lang="en-US" sz="36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7456285" y="4027192"/>
            <a:ext cx="3694723" cy="926715"/>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láy</a:t>
            </a:r>
            <a:endParaRPr lang="en-US" sz="3200"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7559222" y="5355759"/>
            <a:ext cx="3578811" cy="899712"/>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ghép</a:t>
            </a:r>
            <a:endParaRPr lang="en-US" sz="3200" dirty="0">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flipH="1" flipV="1">
            <a:off x="2753739" y="2168435"/>
            <a:ext cx="9797" cy="31873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767914" y="2189689"/>
            <a:ext cx="529356" cy="1630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a:xfrm flipV="1">
            <a:off x="2776511" y="5355759"/>
            <a:ext cx="611610" cy="12"/>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a:stCxn id="9" idx="3"/>
          </p:cNvCxnSpPr>
          <p:nvPr/>
        </p:nvCxnSpPr>
        <p:spPr>
          <a:xfrm>
            <a:off x="6805750" y="5355759"/>
            <a:ext cx="753472" cy="49786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p:cNvCxnSpPr/>
          <p:nvPr/>
        </p:nvCxnSpPr>
        <p:spPr>
          <a:xfrm flipV="1">
            <a:off x="6818725" y="4857899"/>
            <a:ext cx="624585" cy="49786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0" name="Straight Connector 29"/>
          <p:cNvCxnSpPr/>
          <p:nvPr/>
        </p:nvCxnSpPr>
        <p:spPr>
          <a:xfrm>
            <a:off x="2040320" y="3673141"/>
            <a:ext cx="723216" cy="342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58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1000"/>
                                        <p:tgtEl>
                                          <p:spTgt spid="21"/>
                                        </p:tgtEl>
                                      </p:cBhvr>
                                    </p:animEffect>
                                    <p:anim calcmode="lin" valueType="num">
                                      <p:cBhvr>
                                        <p:cTn id="51" dur="1000" fill="hold"/>
                                        <p:tgtEl>
                                          <p:spTgt spid="21"/>
                                        </p:tgtEl>
                                        <p:attrNameLst>
                                          <p:attrName>ppt_x</p:attrName>
                                        </p:attrNameLst>
                                      </p:cBhvr>
                                      <p:tavLst>
                                        <p:tav tm="0">
                                          <p:val>
                                            <p:strVal val="#ppt_x"/>
                                          </p:val>
                                        </p:tav>
                                        <p:tav tm="100000">
                                          <p:val>
                                            <p:strVal val="#ppt_x"/>
                                          </p:val>
                                        </p:tav>
                                      </p:tavLst>
                                    </p:anim>
                                    <p:anim calcmode="lin" valueType="num">
                                      <p:cBhvr>
                                        <p:cTn id="52" dur="1000" fill="hold"/>
                                        <p:tgtEl>
                                          <p:spTgt spid="21"/>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1000"/>
                                        <p:tgtEl>
                                          <p:spTgt spid="22"/>
                                        </p:tgtEl>
                                      </p:cBhvr>
                                    </p:animEffect>
                                    <p:anim calcmode="lin" valueType="num">
                                      <p:cBhvr>
                                        <p:cTn id="56" dur="1000" fill="hold"/>
                                        <p:tgtEl>
                                          <p:spTgt spid="22"/>
                                        </p:tgtEl>
                                        <p:attrNameLst>
                                          <p:attrName>ppt_x</p:attrName>
                                        </p:attrNameLst>
                                      </p:cBhvr>
                                      <p:tavLst>
                                        <p:tav tm="0">
                                          <p:val>
                                            <p:strVal val="#ppt_x"/>
                                          </p:val>
                                        </p:tav>
                                        <p:tav tm="100000">
                                          <p:val>
                                            <p:strVal val="#ppt_x"/>
                                          </p:val>
                                        </p:tav>
                                      </p:tavLst>
                                    </p:anim>
                                    <p:anim calcmode="lin" valueType="num">
                                      <p:cBhvr>
                                        <p:cTn id="57" dur="1000" fill="hold"/>
                                        <p:tgtEl>
                                          <p:spTgt spid="2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1000"/>
                                        <p:tgtEl>
                                          <p:spTgt spid="8"/>
                                        </p:tgtEl>
                                      </p:cBhvr>
                                    </p:animEffect>
                                    <p:anim calcmode="lin" valueType="num">
                                      <p:cBhvr>
                                        <p:cTn id="61" dur="1000" fill="hold"/>
                                        <p:tgtEl>
                                          <p:spTgt spid="8"/>
                                        </p:tgtEl>
                                        <p:attrNameLst>
                                          <p:attrName>ppt_x</p:attrName>
                                        </p:attrNameLst>
                                      </p:cBhvr>
                                      <p:tavLst>
                                        <p:tav tm="0">
                                          <p:val>
                                            <p:strVal val="#ppt_x"/>
                                          </p:val>
                                        </p:tav>
                                        <p:tav tm="100000">
                                          <p:val>
                                            <p:strVal val="#ppt_x"/>
                                          </p:val>
                                        </p:tav>
                                      </p:tavLst>
                                    </p:anim>
                                    <p:anim calcmode="lin" valueType="num">
                                      <p:cBhvr>
                                        <p:cTn id="6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anim calcmode="lin" valueType="num">
                                      <p:cBhvr>
                                        <p:cTn id="68" dur="1000" fill="hold"/>
                                        <p:tgtEl>
                                          <p:spTgt spid="27"/>
                                        </p:tgtEl>
                                        <p:attrNameLst>
                                          <p:attrName>ppt_x</p:attrName>
                                        </p:attrNameLst>
                                      </p:cBhvr>
                                      <p:tavLst>
                                        <p:tav tm="0">
                                          <p:val>
                                            <p:strVal val="#ppt_x"/>
                                          </p:val>
                                        </p:tav>
                                        <p:tav tm="100000">
                                          <p:val>
                                            <p:strVal val="#ppt_x"/>
                                          </p:val>
                                        </p:tav>
                                      </p:tavLst>
                                    </p:anim>
                                    <p:anim calcmode="lin" valueType="num">
                                      <p:cBhvr>
                                        <p:cTn id="69" dur="1000" fill="hold"/>
                                        <p:tgtEl>
                                          <p:spTgt spid="2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1000"/>
                                        <p:tgtEl>
                                          <p:spTgt spid="10"/>
                                        </p:tgtEl>
                                      </p:cBhvr>
                                    </p:animEffect>
                                    <p:anim calcmode="lin" valueType="num">
                                      <p:cBhvr>
                                        <p:cTn id="73" dur="1000" fill="hold"/>
                                        <p:tgtEl>
                                          <p:spTgt spid="10"/>
                                        </p:tgtEl>
                                        <p:attrNameLst>
                                          <p:attrName>ppt_x</p:attrName>
                                        </p:attrNameLst>
                                      </p:cBhvr>
                                      <p:tavLst>
                                        <p:tav tm="0">
                                          <p:val>
                                            <p:strVal val="#ppt_x"/>
                                          </p:val>
                                        </p:tav>
                                        <p:tav tm="100000">
                                          <p:val>
                                            <p:strVal val="#ppt_x"/>
                                          </p:val>
                                        </p:tav>
                                      </p:tavLst>
                                    </p:anim>
                                    <p:anim calcmode="lin" valueType="num">
                                      <p:cBhvr>
                                        <p:cTn id="7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1000"/>
                                        <p:tgtEl>
                                          <p:spTgt spid="26"/>
                                        </p:tgtEl>
                                      </p:cBhvr>
                                    </p:animEffect>
                                    <p:anim calcmode="lin" valueType="num">
                                      <p:cBhvr>
                                        <p:cTn id="80" dur="1000" fill="hold"/>
                                        <p:tgtEl>
                                          <p:spTgt spid="26"/>
                                        </p:tgtEl>
                                        <p:attrNameLst>
                                          <p:attrName>ppt_x</p:attrName>
                                        </p:attrNameLst>
                                      </p:cBhvr>
                                      <p:tavLst>
                                        <p:tav tm="0">
                                          <p:val>
                                            <p:strVal val="#ppt_x"/>
                                          </p:val>
                                        </p:tav>
                                        <p:tav tm="100000">
                                          <p:val>
                                            <p:strVal val="#ppt_x"/>
                                          </p:val>
                                        </p:tav>
                                      </p:tavLst>
                                    </p:anim>
                                    <p:anim calcmode="lin" valueType="num">
                                      <p:cBhvr>
                                        <p:cTn id="81" dur="1000" fill="hold"/>
                                        <p:tgtEl>
                                          <p:spTgt spid="2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fade">
                                      <p:cBhvr>
                                        <p:cTn id="84" dur="1000"/>
                                        <p:tgtEl>
                                          <p:spTgt spid="13"/>
                                        </p:tgtEl>
                                      </p:cBhvr>
                                    </p:animEffect>
                                    <p:anim calcmode="lin" valueType="num">
                                      <p:cBhvr>
                                        <p:cTn id="85" dur="1000" fill="hold"/>
                                        <p:tgtEl>
                                          <p:spTgt spid="13"/>
                                        </p:tgtEl>
                                        <p:attrNameLst>
                                          <p:attrName>ppt_x</p:attrName>
                                        </p:attrNameLst>
                                      </p:cBhvr>
                                      <p:tavLst>
                                        <p:tav tm="0">
                                          <p:val>
                                            <p:strVal val="#ppt_x"/>
                                          </p:val>
                                        </p:tav>
                                        <p:tav tm="100000">
                                          <p:val>
                                            <p:strVal val="#ppt_x"/>
                                          </p:val>
                                        </p:tav>
                                      </p:tavLst>
                                    </p:anim>
                                    <p:anim calcmode="lin" valueType="num">
                                      <p:cBhvr>
                                        <p:cTn id="8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8">
                                            <p:txEl>
                                              <p:pRg st="0" end="0"/>
                                            </p:txEl>
                                          </p:spTgt>
                                        </p:tgtEl>
                                        <p:attrNameLst>
                                          <p:attrName>style.visibility</p:attrName>
                                        </p:attrNameLst>
                                      </p:cBhvr>
                                      <p:to>
                                        <p:strVal val="visible"/>
                                      </p:to>
                                    </p:set>
                                    <p:animEffect transition="in" filter="fade">
                                      <p:cBhvr>
                                        <p:cTn id="91" dur="1000"/>
                                        <p:tgtEl>
                                          <p:spTgt spid="8">
                                            <p:txEl>
                                              <p:pRg st="0" end="0"/>
                                            </p:txEl>
                                          </p:spTgt>
                                        </p:tgtEl>
                                      </p:cBhvr>
                                    </p:animEffect>
                                    <p:anim calcmode="lin" valueType="num">
                                      <p:cBhvr>
                                        <p:cTn id="9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9">
                                            <p:txEl>
                                              <p:pRg st="0" end="0"/>
                                            </p:txEl>
                                          </p:spTgt>
                                        </p:tgtEl>
                                        <p:attrNameLst>
                                          <p:attrName>style.visibility</p:attrName>
                                        </p:attrNameLst>
                                      </p:cBhvr>
                                      <p:to>
                                        <p:strVal val="visible"/>
                                      </p:to>
                                    </p:set>
                                    <p:animEffect transition="in" filter="fade">
                                      <p:cBhvr>
                                        <p:cTn id="98" dur="1000"/>
                                        <p:tgtEl>
                                          <p:spTgt spid="9">
                                            <p:txEl>
                                              <p:pRg st="0" end="0"/>
                                            </p:txEl>
                                          </p:spTgt>
                                        </p:tgtEl>
                                      </p:cBhvr>
                                    </p:animEffect>
                                    <p:anim calcmode="lin" valueType="num">
                                      <p:cBhvr>
                                        <p:cTn id="9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10">
                                            <p:txEl>
                                              <p:pRg st="0" end="0"/>
                                            </p:txEl>
                                          </p:spTgt>
                                        </p:tgtEl>
                                        <p:attrNameLst>
                                          <p:attrName>style.visibility</p:attrName>
                                        </p:attrNameLst>
                                      </p:cBhvr>
                                      <p:to>
                                        <p:strVal val="visible"/>
                                      </p:to>
                                    </p:set>
                                    <p:animEffect transition="in" filter="fade">
                                      <p:cBhvr>
                                        <p:cTn id="105" dur="1000"/>
                                        <p:tgtEl>
                                          <p:spTgt spid="10">
                                            <p:txEl>
                                              <p:pRg st="0" end="0"/>
                                            </p:txEl>
                                          </p:spTgt>
                                        </p:tgtEl>
                                      </p:cBhvr>
                                    </p:animEffect>
                                    <p:anim calcmode="lin" valueType="num">
                                      <p:cBhvr>
                                        <p:cTn id="10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0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13">
                                            <p:txEl>
                                              <p:pRg st="0" end="0"/>
                                            </p:txEl>
                                          </p:spTgt>
                                        </p:tgtEl>
                                        <p:attrNameLst>
                                          <p:attrName>style.visibility</p:attrName>
                                        </p:attrNameLst>
                                      </p:cBhvr>
                                      <p:to>
                                        <p:strVal val="visible"/>
                                      </p:to>
                                    </p:set>
                                    <p:animEffect transition="in" filter="fade">
                                      <p:cBhvr>
                                        <p:cTn id="112" dur="1000"/>
                                        <p:tgtEl>
                                          <p:spTgt spid="13">
                                            <p:txEl>
                                              <p:pRg st="0" end="0"/>
                                            </p:txEl>
                                          </p:spTgt>
                                        </p:tgtEl>
                                      </p:cBhvr>
                                    </p:animEffect>
                                    <p:anim calcmode="lin" valueType="num">
                                      <p:cBhvr>
                                        <p:cTn id="11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14"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514350" indent="-514350">
              <a:buAutoNum type="alphaUcPeriod"/>
            </a:pPr>
            <a:r>
              <a:rPr lang="en-US" b="1" dirty="0" err="1" smtClean="0">
                <a:solidFill>
                  <a:srgbClr val="FF0000"/>
                </a:solidFill>
                <a:latin typeface="Times New Roman" panose="02020603050405020304" pitchFamily="18" charset="0"/>
                <a:cs typeface="Times New Roman" panose="02020603050405020304" pitchFamily="18" charset="0"/>
              </a:rPr>
              <a:t>Từ</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ngữ</a:t>
            </a:r>
            <a:r>
              <a:rPr lang="en-US" b="1" dirty="0" smtClean="0">
                <a:solidFill>
                  <a:srgbClr val="FF0000"/>
                </a:solidFill>
                <a:latin typeface="Times New Roman" panose="02020603050405020304" pitchFamily="18" charset="0"/>
                <a:cs typeface="Times New Roman" panose="02020603050405020304" pitchFamily="18" charset="0"/>
              </a:rPr>
              <a:t> </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I. </a:t>
            </a:r>
            <a:r>
              <a:rPr lang="en-US" b="1" dirty="0" err="1" smtClean="0">
                <a:latin typeface="Times New Roman" panose="02020603050405020304" pitchFamily="18" charset="0"/>
                <a:cs typeface="Times New Roman" panose="02020603050405020304" pitchFamily="18" charset="0"/>
              </a:rPr>
              <a:t>Các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loại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từ</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tiếng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Việt</a:t>
            </a:r>
            <a:endParaRPr lang="en-US" b="1" dirty="0" smtClean="0">
              <a:latin typeface="Times New Roman" panose="02020603050405020304" pitchFamily="18" charset="0"/>
              <a:cs typeface="Times New Roman" panose="02020603050405020304" pitchFamily="18" charset="0"/>
            </a:endParaRPr>
          </a:p>
          <a:p>
            <a:pPr marL="0" indent="0">
              <a:buNone/>
            </a:pPr>
            <a:r>
              <a:rPr lang="en-US" b="1" i="1" dirty="0" smtClean="0">
                <a:latin typeface="Times New Roman" panose="02020603050405020304" pitchFamily="18" charset="0"/>
                <a:cs typeface="Times New Roman" panose="02020603050405020304" pitchFamily="18" charset="0"/>
              </a:rPr>
              <a:t>3.  </a:t>
            </a:r>
            <a:r>
              <a:rPr lang="en-US" b="1" i="1" dirty="0" err="1" smtClean="0">
                <a:latin typeface="Times New Roman" panose="02020603050405020304" pitchFamily="18" charset="0"/>
                <a:cs typeface="Times New Roman" panose="02020603050405020304" pitchFamily="18" charset="0"/>
              </a:rPr>
              <a:t>Từ</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phân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theo</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nguồn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gốc</a:t>
            </a:r>
            <a:endParaRPr lang="en-US" b="1" i="1" dirty="0" smtClean="0">
              <a:latin typeface="Times New Roman" panose="02020603050405020304" pitchFamily="18" charset="0"/>
              <a:cs typeface="Times New Roman" panose="02020603050405020304" pitchFamily="18" charset="0"/>
            </a:endParaRPr>
          </a:p>
          <a:p>
            <a:pPr marL="0" indent="0">
              <a:buNone/>
            </a:pPr>
            <a:endParaRPr lang="en-US" b="1" i="1"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79451" y="2516262"/>
            <a:ext cx="1673133" cy="2186279"/>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smtClean="0">
                <a:latin typeface="Times New Roman" panose="02020603050405020304" pitchFamily="18" charset="0"/>
                <a:cs typeface="Times New Roman" panose="02020603050405020304" pitchFamily="18" charset="0"/>
              </a:rPr>
              <a:t>Từ</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loại</a:t>
            </a:r>
            <a:endParaRPr lang="en-US" sz="3600" b="1"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3282300" y="1839989"/>
            <a:ext cx="3523450" cy="1088266"/>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thuần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Việt</a:t>
            </a:r>
            <a:endParaRPr lang="en-US" sz="32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3401096" y="4857899"/>
            <a:ext cx="3404654" cy="995720"/>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mượn</a:t>
            </a:r>
            <a:endParaRPr lang="en-US" sz="32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7456285" y="3889420"/>
            <a:ext cx="3851366" cy="1064487"/>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Hán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Việt</a:t>
            </a:r>
            <a:endParaRPr lang="en-US" sz="3200" dirty="0">
              <a:latin typeface="Times New Roman" panose="02020603050405020304" pitchFamily="18" charset="0"/>
              <a:cs typeface="Times New Roman" panose="02020603050405020304" pitchFamily="18" charset="0"/>
            </a:endParaRPr>
          </a:p>
        </p:txBody>
      </p:sp>
      <p:sp>
        <p:nvSpPr>
          <p:cNvPr id="13" name="Rounded Rectangle 12"/>
          <p:cNvSpPr/>
          <p:nvPr/>
        </p:nvSpPr>
        <p:spPr>
          <a:xfrm>
            <a:off x="7559222" y="5355759"/>
            <a:ext cx="3748429" cy="1122314"/>
          </a:xfrm>
          <a:prstGeom prst="roundRect">
            <a:avLst/>
          </a:prstGeom>
          <a:solidFill>
            <a:schemeClr val="bg1"/>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mượn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ngôn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khác</a:t>
            </a:r>
            <a:endParaRPr lang="en-US" sz="3200" dirty="0">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flipH="1" flipV="1">
            <a:off x="2753739" y="2168435"/>
            <a:ext cx="9797" cy="31873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767914" y="2189689"/>
            <a:ext cx="529356" cy="1630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a:xfrm flipV="1">
            <a:off x="2776511" y="5355759"/>
            <a:ext cx="611610" cy="12"/>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a:stCxn id="9" idx="3"/>
          </p:cNvCxnSpPr>
          <p:nvPr/>
        </p:nvCxnSpPr>
        <p:spPr>
          <a:xfrm>
            <a:off x="6805750" y="5355759"/>
            <a:ext cx="753472" cy="49786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p:cNvCxnSpPr/>
          <p:nvPr/>
        </p:nvCxnSpPr>
        <p:spPr>
          <a:xfrm flipV="1">
            <a:off x="6818725" y="4857899"/>
            <a:ext cx="624585" cy="49786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0" name="Straight Connector 29"/>
          <p:cNvCxnSpPr/>
          <p:nvPr/>
        </p:nvCxnSpPr>
        <p:spPr>
          <a:xfrm>
            <a:off x="2040320" y="3673141"/>
            <a:ext cx="723216" cy="342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1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1000"/>
                                        <p:tgtEl>
                                          <p:spTgt spid="21"/>
                                        </p:tgtEl>
                                      </p:cBhvr>
                                    </p:animEffect>
                                    <p:anim calcmode="lin" valueType="num">
                                      <p:cBhvr>
                                        <p:cTn id="51" dur="1000" fill="hold"/>
                                        <p:tgtEl>
                                          <p:spTgt spid="21"/>
                                        </p:tgtEl>
                                        <p:attrNameLst>
                                          <p:attrName>ppt_x</p:attrName>
                                        </p:attrNameLst>
                                      </p:cBhvr>
                                      <p:tavLst>
                                        <p:tav tm="0">
                                          <p:val>
                                            <p:strVal val="#ppt_x"/>
                                          </p:val>
                                        </p:tav>
                                        <p:tav tm="100000">
                                          <p:val>
                                            <p:strVal val="#ppt_x"/>
                                          </p:val>
                                        </p:tav>
                                      </p:tavLst>
                                    </p:anim>
                                    <p:anim calcmode="lin" valueType="num">
                                      <p:cBhvr>
                                        <p:cTn id="52" dur="1000" fill="hold"/>
                                        <p:tgtEl>
                                          <p:spTgt spid="21"/>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1000"/>
                                        <p:tgtEl>
                                          <p:spTgt spid="22"/>
                                        </p:tgtEl>
                                      </p:cBhvr>
                                    </p:animEffect>
                                    <p:anim calcmode="lin" valueType="num">
                                      <p:cBhvr>
                                        <p:cTn id="56" dur="1000" fill="hold"/>
                                        <p:tgtEl>
                                          <p:spTgt spid="22"/>
                                        </p:tgtEl>
                                        <p:attrNameLst>
                                          <p:attrName>ppt_x</p:attrName>
                                        </p:attrNameLst>
                                      </p:cBhvr>
                                      <p:tavLst>
                                        <p:tav tm="0">
                                          <p:val>
                                            <p:strVal val="#ppt_x"/>
                                          </p:val>
                                        </p:tav>
                                        <p:tav tm="100000">
                                          <p:val>
                                            <p:strVal val="#ppt_x"/>
                                          </p:val>
                                        </p:tav>
                                      </p:tavLst>
                                    </p:anim>
                                    <p:anim calcmode="lin" valueType="num">
                                      <p:cBhvr>
                                        <p:cTn id="57" dur="1000" fill="hold"/>
                                        <p:tgtEl>
                                          <p:spTgt spid="2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1000"/>
                                        <p:tgtEl>
                                          <p:spTgt spid="8"/>
                                        </p:tgtEl>
                                      </p:cBhvr>
                                    </p:animEffect>
                                    <p:anim calcmode="lin" valueType="num">
                                      <p:cBhvr>
                                        <p:cTn id="61" dur="1000" fill="hold"/>
                                        <p:tgtEl>
                                          <p:spTgt spid="8"/>
                                        </p:tgtEl>
                                        <p:attrNameLst>
                                          <p:attrName>ppt_x</p:attrName>
                                        </p:attrNameLst>
                                      </p:cBhvr>
                                      <p:tavLst>
                                        <p:tav tm="0">
                                          <p:val>
                                            <p:strVal val="#ppt_x"/>
                                          </p:val>
                                        </p:tav>
                                        <p:tav tm="100000">
                                          <p:val>
                                            <p:strVal val="#ppt_x"/>
                                          </p:val>
                                        </p:tav>
                                      </p:tavLst>
                                    </p:anim>
                                    <p:anim calcmode="lin" valueType="num">
                                      <p:cBhvr>
                                        <p:cTn id="6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anim calcmode="lin" valueType="num">
                                      <p:cBhvr>
                                        <p:cTn id="68" dur="1000" fill="hold"/>
                                        <p:tgtEl>
                                          <p:spTgt spid="27"/>
                                        </p:tgtEl>
                                        <p:attrNameLst>
                                          <p:attrName>ppt_x</p:attrName>
                                        </p:attrNameLst>
                                      </p:cBhvr>
                                      <p:tavLst>
                                        <p:tav tm="0">
                                          <p:val>
                                            <p:strVal val="#ppt_x"/>
                                          </p:val>
                                        </p:tav>
                                        <p:tav tm="100000">
                                          <p:val>
                                            <p:strVal val="#ppt_x"/>
                                          </p:val>
                                        </p:tav>
                                      </p:tavLst>
                                    </p:anim>
                                    <p:anim calcmode="lin" valueType="num">
                                      <p:cBhvr>
                                        <p:cTn id="69" dur="1000" fill="hold"/>
                                        <p:tgtEl>
                                          <p:spTgt spid="2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1000"/>
                                        <p:tgtEl>
                                          <p:spTgt spid="10"/>
                                        </p:tgtEl>
                                      </p:cBhvr>
                                    </p:animEffect>
                                    <p:anim calcmode="lin" valueType="num">
                                      <p:cBhvr>
                                        <p:cTn id="73" dur="1000" fill="hold"/>
                                        <p:tgtEl>
                                          <p:spTgt spid="10"/>
                                        </p:tgtEl>
                                        <p:attrNameLst>
                                          <p:attrName>ppt_x</p:attrName>
                                        </p:attrNameLst>
                                      </p:cBhvr>
                                      <p:tavLst>
                                        <p:tav tm="0">
                                          <p:val>
                                            <p:strVal val="#ppt_x"/>
                                          </p:val>
                                        </p:tav>
                                        <p:tav tm="100000">
                                          <p:val>
                                            <p:strVal val="#ppt_x"/>
                                          </p:val>
                                        </p:tav>
                                      </p:tavLst>
                                    </p:anim>
                                    <p:anim calcmode="lin" valueType="num">
                                      <p:cBhvr>
                                        <p:cTn id="7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1000"/>
                                        <p:tgtEl>
                                          <p:spTgt spid="26"/>
                                        </p:tgtEl>
                                      </p:cBhvr>
                                    </p:animEffect>
                                    <p:anim calcmode="lin" valueType="num">
                                      <p:cBhvr>
                                        <p:cTn id="80" dur="1000" fill="hold"/>
                                        <p:tgtEl>
                                          <p:spTgt spid="26"/>
                                        </p:tgtEl>
                                        <p:attrNameLst>
                                          <p:attrName>ppt_x</p:attrName>
                                        </p:attrNameLst>
                                      </p:cBhvr>
                                      <p:tavLst>
                                        <p:tav tm="0">
                                          <p:val>
                                            <p:strVal val="#ppt_x"/>
                                          </p:val>
                                        </p:tav>
                                        <p:tav tm="100000">
                                          <p:val>
                                            <p:strVal val="#ppt_x"/>
                                          </p:val>
                                        </p:tav>
                                      </p:tavLst>
                                    </p:anim>
                                    <p:anim calcmode="lin" valueType="num">
                                      <p:cBhvr>
                                        <p:cTn id="81" dur="1000" fill="hold"/>
                                        <p:tgtEl>
                                          <p:spTgt spid="2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fade">
                                      <p:cBhvr>
                                        <p:cTn id="84" dur="1000"/>
                                        <p:tgtEl>
                                          <p:spTgt spid="13"/>
                                        </p:tgtEl>
                                      </p:cBhvr>
                                    </p:animEffect>
                                    <p:anim calcmode="lin" valueType="num">
                                      <p:cBhvr>
                                        <p:cTn id="85" dur="1000" fill="hold"/>
                                        <p:tgtEl>
                                          <p:spTgt spid="13"/>
                                        </p:tgtEl>
                                        <p:attrNameLst>
                                          <p:attrName>ppt_x</p:attrName>
                                        </p:attrNameLst>
                                      </p:cBhvr>
                                      <p:tavLst>
                                        <p:tav tm="0">
                                          <p:val>
                                            <p:strVal val="#ppt_x"/>
                                          </p:val>
                                        </p:tav>
                                        <p:tav tm="100000">
                                          <p:val>
                                            <p:strVal val="#ppt_x"/>
                                          </p:val>
                                        </p:tav>
                                      </p:tavLst>
                                    </p:anim>
                                    <p:anim calcmode="lin" valueType="num">
                                      <p:cBhvr>
                                        <p:cTn id="8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514350" indent="-514350">
              <a:buAutoNum type="alphaUcPeriod"/>
            </a:pPr>
            <a:r>
              <a:rPr lang="en-US" sz="3200" b="1" dirty="0" err="1" smtClean="0">
                <a:solidFill>
                  <a:srgbClr val="FF0000"/>
                </a:solidFill>
                <a:latin typeface="Times New Roman" panose="02020603050405020304" pitchFamily="18" charset="0"/>
                <a:cs typeface="Times New Roman" panose="02020603050405020304" pitchFamily="18" charset="0"/>
              </a:rPr>
              <a:t>Từ</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ngữ</a:t>
            </a:r>
            <a:r>
              <a:rPr lang="en-US" sz="3200" b="1" dirty="0" smtClean="0">
                <a:solidFill>
                  <a:srgbClr val="FF0000"/>
                </a:solidFill>
                <a:latin typeface="Times New Roman" panose="02020603050405020304" pitchFamily="18" charset="0"/>
                <a:cs typeface="Times New Roman" panose="02020603050405020304" pitchFamily="18" charset="0"/>
              </a:rPr>
              <a:t> </a:t>
            </a:r>
            <a:endParaRPr lang="en-US" sz="3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b="1" dirty="0" smtClean="0">
                <a:latin typeface="Times New Roman" panose="02020603050405020304" pitchFamily="18" charset="0"/>
                <a:cs typeface="Times New Roman" panose="02020603050405020304" pitchFamily="18" charset="0"/>
              </a:rPr>
              <a:t>I. </a:t>
            </a:r>
            <a:r>
              <a:rPr lang="en-US" sz="3200" b="1" dirty="0" err="1" smtClean="0">
                <a:latin typeface="Times New Roman" panose="02020603050405020304" pitchFamily="18" charset="0"/>
                <a:cs typeface="Times New Roman" panose="02020603050405020304" pitchFamily="18" charset="0"/>
              </a:rPr>
              <a:t>Các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loại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từ</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tiếng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Việt</a:t>
            </a:r>
            <a:endParaRPr lang="en-US" sz="3200" b="1" dirty="0" smtClean="0">
              <a:latin typeface="Times New Roman" panose="02020603050405020304" pitchFamily="18" charset="0"/>
              <a:cs typeface="Times New Roman" panose="02020603050405020304" pitchFamily="18" charset="0"/>
            </a:endParaRPr>
          </a:p>
          <a:p>
            <a:pPr marL="0" indent="0">
              <a:buNone/>
            </a:pPr>
            <a:r>
              <a:rPr lang="en-US" sz="3200" b="1" i="1" dirty="0" smtClean="0">
                <a:latin typeface="Times New Roman" panose="02020603050405020304" pitchFamily="18" charset="0"/>
                <a:cs typeface="Times New Roman" panose="02020603050405020304" pitchFamily="18" charset="0"/>
              </a:rPr>
              <a:t>4.  </a:t>
            </a:r>
            <a:r>
              <a:rPr lang="en-US" sz="3200" b="1" i="1" dirty="0" err="1" smtClean="0">
                <a:latin typeface="Times New Roman" panose="02020603050405020304" pitchFamily="18" charset="0"/>
                <a:cs typeface="Times New Roman" panose="02020603050405020304" pitchFamily="18" charset="0"/>
              </a:rPr>
              <a:t>Từ</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phân</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theo</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quan</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hệ</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nghĩa</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của</a:t>
            </a:r>
            <a:r>
              <a:rPr lang="en-US" sz="3200" b="1" i="1" dirty="0" smtClean="0">
                <a:latin typeface="Times New Roman" panose="02020603050405020304" pitchFamily="18" charset="0"/>
                <a:cs typeface="Times New Roman" panose="02020603050405020304" pitchFamily="18" charset="0"/>
              </a:rPr>
              <a:t> </a:t>
            </a:r>
            <a:r>
              <a:rPr lang="en-US" sz="3200" b="1" i="1" dirty="0" err="1" smtClean="0">
                <a:latin typeface="Times New Roman" panose="02020603050405020304" pitchFamily="18" charset="0"/>
                <a:cs typeface="Times New Roman" panose="02020603050405020304" pitchFamily="18" charset="0"/>
              </a:rPr>
              <a:t>từ</a:t>
            </a:r>
            <a:endParaRPr lang="en-US" sz="3200" b="1" i="1"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gốc</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chuyển</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đồng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đồng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âm</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Trường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vựng</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biệt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hội</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Thuật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endParaRPr lang="en-US" sz="3200" dirty="0" smtClean="0">
              <a:latin typeface="Times New Roman" panose="02020603050405020304" pitchFamily="18" charset="0"/>
              <a:cs typeface="Times New Roman" panose="02020603050405020304" pitchFamily="18" charset="0"/>
            </a:endParaRPr>
          </a:p>
          <a:p>
            <a:pPr>
              <a:buFontTx/>
              <a:buChar char="-"/>
            </a:pPr>
            <a:r>
              <a:rPr lang="en-US" sz="3200" dirty="0" err="1" smtClean="0">
                <a:latin typeface="Times New Roman" panose="02020603050405020304" pitchFamily="18" charset="0"/>
                <a:cs typeface="Times New Roman" panose="02020603050405020304" pitchFamily="18" charset="0"/>
              </a:rPr>
              <a:t>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545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p:spPr>
        <p:txBody>
          <a:bodyPr>
            <a:noAutofit/>
          </a:bodyPr>
          <a:lstStyle/>
          <a:p>
            <a:pPr algn="l"/>
            <a:r>
              <a:rPr lang="en-US" sz="3200" b="1" dirty="0" smtClean="0">
                <a:latin typeface="Times New Roman" panose="02020603050405020304" pitchFamily="18" charset="0"/>
                <a:cs typeface="Times New Roman" panose="02020603050405020304" pitchFamily="18" charset="0"/>
              </a:rPr>
              <a:t>5. </a:t>
            </a:r>
            <a:r>
              <a:rPr lang="vi-VN" sz="3200" b="1" dirty="0" smtClean="0">
                <a:latin typeface="Times New Roman" panose="02020603050405020304" pitchFamily="18" charset="0"/>
                <a:cs typeface="Times New Roman" panose="02020603050405020304" pitchFamily="18" charset="0"/>
              </a:rPr>
              <a:t> Bài tập vận dụng:</a:t>
            </a:r>
          </a:p>
          <a:p>
            <a:pPr algn="l"/>
            <a:r>
              <a:rPr lang="vi-VN" sz="2800" b="1" i="1" dirty="0" smtClean="0">
                <a:latin typeface="+mj-lt"/>
              </a:rPr>
              <a:t>Bài 1: </a:t>
            </a:r>
            <a:r>
              <a:rPr lang="vi-VN" sz="2800" b="1" dirty="0" smtClean="0">
                <a:latin typeface="+mj-lt"/>
              </a:rPr>
              <a:t>cho đoạn thơ</a:t>
            </a:r>
            <a:r>
              <a:rPr lang="vi-VN" sz="2800" b="1" i="1" dirty="0" smtClean="0">
                <a:latin typeface="+mj-lt"/>
              </a:rPr>
              <a:t>:</a:t>
            </a:r>
          </a:p>
          <a:p>
            <a:pPr algn="l"/>
            <a:r>
              <a:rPr lang="vi-VN" sz="2800" i="1" dirty="0" smtClean="0">
                <a:latin typeface="+mj-lt"/>
              </a:rPr>
              <a:t>                                              Tà tà bóng ngả về tây</a:t>
            </a:r>
          </a:p>
          <a:p>
            <a:pPr algn="l"/>
            <a:r>
              <a:rPr lang="vi-VN" sz="2800" i="1" dirty="0" smtClean="0">
                <a:latin typeface="+mj-lt"/>
              </a:rPr>
              <a:t>                                       Chị em thơ thẩn dan tay ra về</a:t>
            </a:r>
          </a:p>
          <a:p>
            <a:pPr algn="l"/>
            <a:r>
              <a:rPr lang="vi-VN" sz="2800" i="1" dirty="0" smtClean="0">
                <a:latin typeface="+mj-lt"/>
              </a:rPr>
              <a:t>                                            Bước dần theo ngọn tiểu khê</a:t>
            </a:r>
          </a:p>
          <a:p>
            <a:pPr algn="l"/>
            <a:r>
              <a:rPr lang="vi-VN" sz="2800" i="1" dirty="0" smtClean="0">
                <a:latin typeface="+mj-lt"/>
              </a:rPr>
              <a:t>                                       Lần xem phong cảnh có bề thanh thanh</a:t>
            </a:r>
          </a:p>
          <a:p>
            <a:pPr algn="l"/>
            <a:r>
              <a:rPr lang="vi-VN" sz="2800" i="1" dirty="0" smtClean="0">
                <a:latin typeface="+mj-lt"/>
              </a:rPr>
              <a:t>                                            Nao nao dòng nước uốn quanh</a:t>
            </a:r>
          </a:p>
          <a:p>
            <a:pPr algn="l"/>
            <a:r>
              <a:rPr lang="vi-VN" sz="2800" i="1" dirty="0" smtClean="0">
                <a:latin typeface="+mj-lt"/>
              </a:rPr>
              <a:t>                                      Dịp cầu nho nhỏ cuối ghềnh bắc ngang.</a:t>
            </a:r>
          </a:p>
          <a:p>
            <a:pPr marL="457200" indent="-457200" algn="l">
              <a:buAutoNum type="alphaLcPeriod"/>
            </a:pPr>
            <a:r>
              <a:rPr lang="vi-VN" sz="2800" dirty="0" smtClean="0">
                <a:latin typeface="+mj-lt"/>
              </a:rPr>
              <a:t>Tìm các từ láy có trong đoạn thơ trên? Nêu tác dụng của những từ láy đó?</a:t>
            </a:r>
          </a:p>
          <a:p>
            <a:pPr algn="just">
              <a:lnSpc>
                <a:spcPct val="100000"/>
              </a:lnSpc>
              <a:spcBef>
                <a:spcPts val="0"/>
              </a:spcBef>
              <a:buAutoNum type="alphaLcPeriod"/>
            </a:pPr>
            <a:r>
              <a:rPr lang="en-US" sz="2800" i="1" dirty="0" smtClean="0">
                <a:latin typeface="+mj-lt"/>
              </a:rPr>
              <a:t>  </a:t>
            </a:r>
            <a:r>
              <a:rPr lang="vi-VN" sz="2800" i="1" dirty="0" smtClean="0">
                <a:latin typeface="+mj-lt"/>
              </a:rPr>
              <a:t>Nao nao </a:t>
            </a:r>
            <a:r>
              <a:rPr lang="vi-VN" sz="2800" dirty="0" smtClean="0">
                <a:latin typeface="+mj-lt"/>
              </a:rPr>
              <a:t>là một từ láy dùng để diễn tả tâm trạng con người, ở đây được Nguyễn Du dùng cho cảnh vật. Em hãy chép một cặp câu thơ trong 1 đoạn trích “ </a:t>
            </a:r>
            <a:r>
              <a:rPr lang="vi-VN" sz="2800" i="1" dirty="0" smtClean="0">
                <a:latin typeface="+mj-lt"/>
              </a:rPr>
              <a:t>Truyện Kiều</a:t>
            </a:r>
            <a:r>
              <a:rPr lang="vi-VN" sz="2800" dirty="0" smtClean="0">
                <a:latin typeface="+mj-lt"/>
              </a:rPr>
              <a:t>” em đã học có cách dùng từ như vậy? Nêu tên đoạn trích?</a:t>
            </a:r>
          </a:p>
          <a:p>
            <a:pPr algn="l"/>
            <a:endParaRPr lang="vi-VN" sz="2800" b="1" i="1" dirty="0">
              <a:latin typeface="+mj-lt"/>
            </a:endParaRPr>
          </a:p>
        </p:txBody>
      </p:sp>
    </p:spTree>
    <p:extLst>
      <p:ext uri="{BB962C8B-B14F-4D97-AF65-F5344CB8AC3E}">
        <p14:creationId xmlns:p14="http://schemas.microsoft.com/office/powerpoint/2010/main" val="4091204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 y="1"/>
            <a:ext cx="11926388" cy="6622868"/>
          </a:xfrm>
        </p:spPr>
        <p:txBody>
          <a:bodyPr>
            <a:normAutofit/>
          </a:bodyPr>
          <a:lstStyle/>
          <a:p>
            <a:pPr algn="just"/>
            <a:r>
              <a:rPr lang="en-US" sz="4000" b="1" i="1" dirty="0">
                <a:latin typeface="Times New Roman" panose="02020603050405020304" pitchFamily="18" charset="0"/>
                <a:cs typeface="Times New Roman" panose="02020603050405020304" pitchFamily="18" charset="0"/>
              </a:rPr>
              <a:t>5</a:t>
            </a:r>
            <a:r>
              <a:rPr lang="vi-VN" sz="4000" b="1" i="1" dirty="0" smtClean="0">
                <a:latin typeface="+mj-lt"/>
              </a:rPr>
              <a:t>. Bài tập vận dụng:</a:t>
            </a:r>
          </a:p>
          <a:p>
            <a:pPr algn="just"/>
            <a:r>
              <a:rPr lang="vi-VN" sz="4000" b="1" i="1" dirty="0" smtClean="0">
                <a:latin typeface="+mj-lt"/>
              </a:rPr>
              <a:t>Bài 2: </a:t>
            </a:r>
            <a:r>
              <a:rPr lang="en-US" sz="4000" b="1" dirty="0" smtClean="0">
                <a:latin typeface="Times New Roman" panose="02020603050405020304" pitchFamily="18" charset="0"/>
                <a:cs typeface="Times New Roman" panose="02020603050405020304" pitchFamily="18" charset="0"/>
              </a:rPr>
              <a:t>C</a:t>
            </a:r>
            <a:r>
              <a:rPr lang="vi-VN" sz="4000" b="1" dirty="0" smtClean="0">
                <a:latin typeface="+mj-lt"/>
              </a:rPr>
              <a:t>ho đoạn thơ</a:t>
            </a:r>
            <a:r>
              <a:rPr lang="vi-VN" sz="4000" b="1" i="1" dirty="0" smtClean="0">
                <a:latin typeface="+mj-lt"/>
              </a:rPr>
              <a:t>:</a:t>
            </a:r>
          </a:p>
          <a:p>
            <a:r>
              <a:rPr lang="vi-VN" sz="4000" i="1" dirty="0" smtClean="0">
                <a:latin typeface="+mj-lt"/>
              </a:rPr>
              <a:t>          Ngày xuân con én đưa thoi</a:t>
            </a:r>
          </a:p>
          <a:p>
            <a:r>
              <a:rPr lang="vi-VN" sz="4000" i="1" dirty="0" smtClean="0">
                <a:latin typeface="+mj-lt"/>
              </a:rPr>
              <a:t> Thiều quang chín chục đã ngoài sáu mươi</a:t>
            </a:r>
          </a:p>
          <a:p>
            <a:r>
              <a:rPr lang="vi-VN" sz="4000" i="1" dirty="0" smtClean="0">
                <a:latin typeface="+mj-lt"/>
              </a:rPr>
              <a:t>         Cỏ non xanh tận chân trời</a:t>
            </a:r>
          </a:p>
          <a:p>
            <a:r>
              <a:rPr lang="vi-VN" sz="4000" i="1" dirty="0" smtClean="0">
                <a:latin typeface="+mj-lt"/>
              </a:rPr>
              <a:t>  Cành lê trắng điểm một vài bông hoa</a:t>
            </a:r>
          </a:p>
          <a:p>
            <a:r>
              <a:rPr lang="vi-VN" sz="4000" i="1" dirty="0" smtClean="0">
                <a:latin typeface="+mj-lt"/>
              </a:rPr>
              <a:t>         Thanh minh trong tiết tháng ba</a:t>
            </a:r>
          </a:p>
          <a:p>
            <a:r>
              <a:rPr lang="vi-VN" sz="4000" i="1" dirty="0" smtClean="0">
                <a:latin typeface="+mj-lt"/>
              </a:rPr>
              <a:t>    Lễ là tảo mộ, hội là đạp thanh.</a:t>
            </a:r>
          </a:p>
          <a:p>
            <a:pPr algn="just"/>
            <a:r>
              <a:rPr lang="vi-VN" sz="4000" dirty="0" smtClean="0">
                <a:latin typeface="+mj-lt"/>
              </a:rPr>
              <a:t>Tìm các từ Hán Việt và giải nghĩa hai trong số các từ tìm được có trong đoạn thơ trên.</a:t>
            </a:r>
            <a:endParaRPr lang="vi-VN" sz="4000" b="1" i="1" dirty="0">
              <a:latin typeface="+mj-lt"/>
            </a:endParaRPr>
          </a:p>
        </p:txBody>
      </p:sp>
    </p:spTree>
    <p:extLst>
      <p:ext uri="{BB962C8B-B14F-4D97-AF65-F5344CB8AC3E}">
        <p14:creationId xmlns:p14="http://schemas.microsoft.com/office/powerpoint/2010/main" val="1960604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7999"/>
          </a:xfrm>
        </p:spPr>
        <p:txBody>
          <a:bodyPr>
            <a:noAutofit/>
          </a:bodyPr>
          <a:lstStyle/>
          <a:p>
            <a:pPr algn="l">
              <a:lnSpc>
                <a:spcPct val="100000"/>
              </a:lnSpc>
              <a:spcBef>
                <a:spcPts val="0"/>
              </a:spcBef>
            </a:pPr>
            <a:r>
              <a:rPr lang="en-US" sz="3200" b="1" i="1" dirty="0">
                <a:latin typeface="Times New Roman" panose="02020603050405020304" pitchFamily="18" charset="0"/>
                <a:cs typeface="Times New Roman" panose="02020603050405020304" pitchFamily="18" charset="0"/>
              </a:rPr>
              <a:t>5</a:t>
            </a:r>
            <a:r>
              <a:rPr lang="vi-VN" sz="3200" b="1" i="1" dirty="0" smtClean="0">
                <a:latin typeface="+mj-lt"/>
              </a:rPr>
              <a:t>. Bài tập vận dụng:</a:t>
            </a:r>
          </a:p>
          <a:p>
            <a:pPr algn="l">
              <a:lnSpc>
                <a:spcPct val="100000"/>
              </a:lnSpc>
              <a:spcBef>
                <a:spcPts val="0"/>
              </a:spcBef>
            </a:pPr>
            <a:r>
              <a:rPr lang="vi-VN" sz="3200" b="1" i="1" dirty="0" smtClean="0">
                <a:latin typeface="+mj-lt"/>
              </a:rPr>
              <a:t>Bài 3: </a:t>
            </a:r>
            <a:r>
              <a:rPr lang="vi-VN" sz="3200" b="1" dirty="0" smtClean="0">
                <a:latin typeface="+mj-lt"/>
              </a:rPr>
              <a:t>Xác định nghĩa gốc, nghĩa chuyển, phương thức chuyển nghĩa của những từ in đậm sau:</a:t>
            </a:r>
          </a:p>
          <a:p>
            <a:pPr marL="457200" indent="-457200" algn="l">
              <a:lnSpc>
                <a:spcPct val="100000"/>
              </a:lnSpc>
              <a:spcBef>
                <a:spcPts val="0"/>
              </a:spcBef>
              <a:buAutoNum type="alphaLcPeriod"/>
            </a:pPr>
            <a:r>
              <a:rPr lang="vi-VN" sz="3200" i="1" dirty="0" smtClean="0">
                <a:latin typeface="+mj-lt"/>
              </a:rPr>
              <a:t>Ngửa </a:t>
            </a:r>
            <a:r>
              <a:rPr lang="vi-VN" sz="3200" b="1" i="1" dirty="0" smtClean="0">
                <a:solidFill>
                  <a:srgbClr val="FF0000"/>
                </a:solidFill>
                <a:latin typeface="+mj-lt"/>
              </a:rPr>
              <a:t>mặt</a:t>
            </a:r>
            <a:r>
              <a:rPr lang="vi-VN" sz="3200" i="1" dirty="0" smtClean="0">
                <a:latin typeface="+mj-lt"/>
              </a:rPr>
              <a:t> lên nhìn </a:t>
            </a:r>
            <a:r>
              <a:rPr lang="vi-VN" sz="3200" b="1" i="1" dirty="0" smtClean="0">
                <a:solidFill>
                  <a:srgbClr val="FF0000"/>
                </a:solidFill>
                <a:latin typeface="+mj-lt"/>
              </a:rPr>
              <a:t>mặt</a:t>
            </a:r>
          </a:p>
          <a:p>
            <a:pPr algn="l">
              <a:lnSpc>
                <a:spcPct val="100000"/>
              </a:lnSpc>
              <a:spcBef>
                <a:spcPts val="0"/>
              </a:spcBef>
            </a:pPr>
            <a:r>
              <a:rPr lang="vi-VN" sz="3200" i="1" dirty="0" smtClean="0">
                <a:latin typeface="+mj-lt"/>
              </a:rPr>
              <a:t>Có cái gì rưng rưng.</a:t>
            </a:r>
          </a:p>
          <a:p>
            <a:pPr algn="l">
              <a:lnSpc>
                <a:spcPct val="100000"/>
              </a:lnSpc>
              <a:spcBef>
                <a:spcPts val="0"/>
              </a:spcBef>
            </a:pPr>
            <a:r>
              <a:rPr lang="vi-VN" sz="3200" i="1" dirty="0" smtClean="0">
                <a:latin typeface="+mj-lt"/>
              </a:rPr>
              <a:t>b. Ngày </a:t>
            </a:r>
            <a:r>
              <a:rPr lang="vi-VN" sz="3200" b="1" i="1" dirty="0" smtClean="0">
                <a:solidFill>
                  <a:srgbClr val="FF0000"/>
                </a:solidFill>
                <a:latin typeface="+mj-lt"/>
              </a:rPr>
              <a:t>xuân</a:t>
            </a:r>
            <a:r>
              <a:rPr lang="vi-VN" sz="3200" i="1" dirty="0" smtClean="0">
                <a:latin typeface="+mj-lt"/>
              </a:rPr>
              <a:t> con én đưa thoi</a:t>
            </a:r>
          </a:p>
          <a:p>
            <a:pPr algn="l">
              <a:lnSpc>
                <a:spcPct val="100000"/>
              </a:lnSpc>
              <a:spcBef>
                <a:spcPts val="0"/>
              </a:spcBef>
            </a:pPr>
            <a:r>
              <a:rPr lang="vi-VN" sz="3200" i="1" dirty="0" smtClean="0">
                <a:latin typeface="+mj-lt"/>
              </a:rPr>
              <a:t>Thiều quang chín chục đã ngoài sáu mươi.</a:t>
            </a:r>
          </a:p>
          <a:p>
            <a:pPr marL="342900" indent="-342900" algn="l">
              <a:lnSpc>
                <a:spcPct val="100000"/>
              </a:lnSpc>
              <a:spcBef>
                <a:spcPts val="0"/>
              </a:spcBef>
              <a:buFontTx/>
              <a:buChar char="-"/>
            </a:pPr>
            <a:r>
              <a:rPr lang="vi-VN" sz="3200" i="1" dirty="0" smtClean="0">
                <a:latin typeface="+mj-lt"/>
              </a:rPr>
              <a:t>Tuổi </a:t>
            </a:r>
            <a:r>
              <a:rPr lang="vi-VN" sz="3200" b="1" i="1" dirty="0" smtClean="0">
                <a:solidFill>
                  <a:srgbClr val="FF0000"/>
                </a:solidFill>
                <a:latin typeface="+mj-lt"/>
              </a:rPr>
              <a:t>xuân</a:t>
            </a:r>
            <a:r>
              <a:rPr lang="vi-VN" sz="3200" i="1" dirty="0" smtClean="0">
                <a:latin typeface="+mj-lt"/>
              </a:rPr>
              <a:t> em hãy còn dài</a:t>
            </a:r>
          </a:p>
          <a:p>
            <a:pPr algn="l">
              <a:lnSpc>
                <a:spcPct val="100000"/>
              </a:lnSpc>
              <a:spcBef>
                <a:spcPts val="0"/>
              </a:spcBef>
            </a:pPr>
            <a:r>
              <a:rPr lang="vi-VN" sz="3200" i="1" dirty="0" smtClean="0">
                <a:latin typeface="+mj-lt"/>
              </a:rPr>
              <a:t>Xót tình máu mủ thay lời nước non.</a:t>
            </a:r>
          </a:p>
          <a:p>
            <a:pPr algn="l">
              <a:lnSpc>
                <a:spcPct val="100000"/>
              </a:lnSpc>
              <a:spcBef>
                <a:spcPts val="0"/>
              </a:spcBef>
            </a:pPr>
            <a:r>
              <a:rPr lang="vi-VN" sz="3200" i="1" dirty="0" smtClean="0">
                <a:latin typeface="+mj-lt"/>
              </a:rPr>
              <a:t>c. </a:t>
            </a:r>
            <a:r>
              <a:rPr lang="vi-VN" sz="3200" b="1" i="1" dirty="0" smtClean="0">
                <a:solidFill>
                  <a:srgbClr val="FF0000"/>
                </a:solidFill>
                <a:latin typeface="+mj-lt"/>
              </a:rPr>
              <a:t>Nhóm</a:t>
            </a:r>
            <a:r>
              <a:rPr lang="vi-VN" sz="3200" i="1" dirty="0" smtClean="0">
                <a:latin typeface="+mj-lt"/>
              </a:rPr>
              <a:t> bếp lửa ấp iu nồng đượm</a:t>
            </a:r>
          </a:p>
          <a:p>
            <a:pPr algn="l">
              <a:lnSpc>
                <a:spcPct val="100000"/>
              </a:lnSpc>
              <a:spcBef>
                <a:spcPts val="0"/>
              </a:spcBef>
            </a:pPr>
            <a:r>
              <a:rPr lang="vi-VN" sz="3200" b="1" i="1" dirty="0" smtClean="0">
                <a:solidFill>
                  <a:srgbClr val="FF0000"/>
                </a:solidFill>
                <a:latin typeface="+mj-lt"/>
              </a:rPr>
              <a:t>Nhóm</a:t>
            </a:r>
            <a:r>
              <a:rPr lang="vi-VN" sz="3200" i="1" dirty="0" smtClean="0">
                <a:latin typeface="+mj-lt"/>
              </a:rPr>
              <a:t> niềm yêu thương khoai sắn ngọt bùi</a:t>
            </a:r>
          </a:p>
          <a:p>
            <a:pPr algn="l">
              <a:lnSpc>
                <a:spcPct val="100000"/>
              </a:lnSpc>
              <a:spcBef>
                <a:spcPts val="0"/>
              </a:spcBef>
            </a:pPr>
            <a:r>
              <a:rPr lang="vi-VN" sz="3200" b="1" i="1" dirty="0" smtClean="0">
                <a:solidFill>
                  <a:srgbClr val="FF0000"/>
                </a:solidFill>
                <a:latin typeface="+mj-lt"/>
              </a:rPr>
              <a:t>Nhóm</a:t>
            </a:r>
            <a:r>
              <a:rPr lang="vi-VN" sz="3200" i="1" dirty="0" smtClean="0">
                <a:latin typeface="+mj-lt"/>
              </a:rPr>
              <a:t> nồi xôi gạo mới xẻ chung vui</a:t>
            </a:r>
          </a:p>
          <a:p>
            <a:pPr algn="l">
              <a:lnSpc>
                <a:spcPct val="100000"/>
              </a:lnSpc>
              <a:spcBef>
                <a:spcPts val="0"/>
              </a:spcBef>
            </a:pPr>
            <a:r>
              <a:rPr lang="vi-VN" sz="3200" b="1" i="1" dirty="0" smtClean="0">
                <a:solidFill>
                  <a:srgbClr val="FF0000"/>
                </a:solidFill>
                <a:latin typeface="+mj-lt"/>
              </a:rPr>
              <a:t>Nhóm</a:t>
            </a:r>
            <a:r>
              <a:rPr lang="vi-VN" sz="3200" i="1" dirty="0" smtClean="0">
                <a:latin typeface="+mj-lt"/>
              </a:rPr>
              <a:t> dậy cả những tâm tình tuổi nhỏ.</a:t>
            </a:r>
          </a:p>
          <a:p>
            <a:pPr algn="l">
              <a:lnSpc>
                <a:spcPct val="100000"/>
              </a:lnSpc>
              <a:spcBef>
                <a:spcPts val="0"/>
              </a:spcBef>
            </a:pPr>
            <a:endParaRPr lang="vi-VN" sz="3200" b="1" i="1" dirty="0" smtClean="0">
              <a:latin typeface="+mj-lt"/>
            </a:endParaRPr>
          </a:p>
          <a:p>
            <a:pPr marL="457200" indent="-457200" algn="l">
              <a:lnSpc>
                <a:spcPct val="100000"/>
              </a:lnSpc>
              <a:spcBef>
                <a:spcPts val="0"/>
              </a:spcBef>
              <a:buAutoNum type="alphaLcPeriod"/>
            </a:pPr>
            <a:endParaRPr lang="vi-VN" sz="3200" b="1" i="1" dirty="0" smtClean="0">
              <a:latin typeface="+mj-lt"/>
            </a:endParaRPr>
          </a:p>
        </p:txBody>
      </p:sp>
    </p:spTree>
    <p:extLst>
      <p:ext uri="{BB962C8B-B14F-4D97-AF65-F5344CB8AC3E}">
        <p14:creationId xmlns:p14="http://schemas.microsoft.com/office/powerpoint/2010/main" val="1723416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lnSpc>
                <a:spcPct val="110000"/>
              </a:lnSpc>
              <a:buNone/>
            </a:pPr>
            <a:r>
              <a:rPr lang="en-US" sz="3200" b="1" dirty="0" smtClean="0">
                <a:latin typeface="Times New Roman" panose="02020603050405020304" pitchFamily="18" charset="0"/>
                <a:cs typeface="Times New Roman" panose="02020603050405020304" pitchFamily="18" charset="0"/>
              </a:rPr>
              <a:t>II. </a:t>
            </a:r>
            <a:r>
              <a:rPr lang="en-US" sz="3200" b="1" dirty="0" err="1" smtClean="0">
                <a:latin typeface="Times New Roman" panose="02020603050405020304" pitchFamily="18" charset="0"/>
                <a:cs typeface="Times New Roman" panose="02020603050405020304" pitchFamily="18" charset="0"/>
              </a:rPr>
              <a:t>Các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biện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pháp</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từ</a:t>
            </a:r>
            <a:endParaRPr lang="en-US" sz="3200" b="1" dirty="0">
              <a:latin typeface="Times New Roman" panose="02020603050405020304" pitchFamily="18" charset="0"/>
              <a:cs typeface="Times New Roman" panose="02020603050405020304" pitchFamily="18" charset="0"/>
            </a:endParaRPr>
          </a:p>
          <a:p>
            <a:pPr marL="0" indent="0">
              <a:lnSpc>
                <a:spcPct val="110000"/>
              </a:lnSpc>
              <a:buNone/>
            </a:pPr>
            <a:r>
              <a:rPr lang="en-US" sz="3200" b="1" dirty="0" smtClean="0">
                <a:latin typeface="Times New Roman" panose="02020603050405020304" pitchFamily="18" charset="0"/>
                <a:cs typeface="Times New Roman" panose="02020603050405020304" pitchFamily="18" charset="0"/>
              </a:rPr>
              <a:t>1.  So </a:t>
            </a:r>
            <a:r>
              <a:rPr lang="en-US" sz="3200" b="1" dirty="0" err="1" smtClean="0">
                <a:latin typeface="Times New Roman" panose="02020603050405020304" pitchFamily="18" charset="0"/>
                <a:cs typeface="Times New Roman" panose="02020603050405020304" pitchFamily="18" charset="0"/>
              </a:rPr>
              <a:t>sánh</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Cấu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trúc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câu</a:t>
            </a:r>
            <a:r>
              <a:rPr lang="en-US" sz="3200" b="1" dirty="0" smtClean="0">
                <a:latin typeface="Times New Roman" panose="02020603050405020304" pitchFamily="18" charset="0"/>
                <a:cs typeface="Times New Roman" panose="02020603050405020304" pitchFamily="18" charset="0"/>
              </a:rPr>
              <a:t>:     </a:t>
            </a:r>
          </a:p>
          <a:p>
            <a:pPr marL="0" indent="0">
              <a:lnSpc>
                <a:spcPct val="110000"/>
              </a:lnSpc>
              <a:buNone/>
            </a:pPr>
            <a:r>
              <a:rPr lang="en-US" sz="3200" b="1" dirty="0" smtClean="0">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A   ------------</a:t>
            </a:r>
            <a:r>
              <a:rPr lang="en-US" sz="3200" b="1" dirty="0" err="1" smtClean="0">
                <a:solidFill>
                  <a:srgbClr val="FF0000"/>
                </a:solidFill>
                <a:latin typeface="Times New Roman" panose="02020603050405020304" pitchFamily="18" charset="0"/>
                <a:cs typeface="Times New Roman" panose="02020603050405020304" pitchFamily="18" charset="0"/>
              </a:rPr>
              <a:t>Như</a:t>
            </a:r>
            <a:r>
              <a:rPr lang="en-US" sz="3200" b="1" dirty="0" smtClean="0">
                <a:solidFill>
                  <a:srgbClr val="FF0000"/>
                </a:solidFill>
                <a:latin typeface="Times New Roman" panose="02020603050405020304" pitchFamily="18" charset="0"/>
                <a:cs typeface="Times New Roman" panose="02020603050405020304" pitchFamily="18" charset="0"/>
              </a:rPr>
              <a:t> ----------B</a:t>
            </a:r>
          </a:p>
          <a:p>
            <a:pPr marL="0" indent="0" algn="just">
              <a:lnSpc>
                <a:spcPct val="110000"/>
              </a:lnSpc>
              <a:buNone/>
            </a:pP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đối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tượng</a:t>
            </a:r>
            <a:r>
              <a:rPr lang="en-US" sz="3200" b="1" dirty="0" smtClean="0">
                <a:latin typeface="Times New Roman" panose="02020603050405020304" pitchFamily="18" charset="0"/>
                <a:cs typeface="Times New Roman" panose="02020603050405020304" pitchFamily="18" charset="0"/>
              </a:rPr>
              <a:t> so </a:t>
            </a:r>
            <a:r>
              <a:rPr lang="en-US" sz="3200" b="1" dirty="0" err="1" smtClean="0">
                <a:latin typeface="Times New Roman" panose="02020603050405020304" pitchFamily="18" charset="0"/>
                <a:cs typeface="Times New Roman" panose="02020603050405020304" pitchFamily="18" charset="0"/>
              </a:rPr>
              <a:t>sánh</a:t>
            </a:r>
            <a:r>
              <a:rPr lang="en-US" sz="3200" b="1" dirty="0" smtClean="0">
                <a:latin typeface="Times New Roman" panose="02020603050405020304" pitchFamily="18" charset="0"/>
                <a:cs typeface="Times New Roman" panose="02020603050405020304" pitchFamily="18" charset="0"/>
              </a:rPr>
              <a:t>)          ( </a:t>
            </a:r>
            <a:r>
              <a:rPr lang="en-US" sz="3200" b="1" dirty="0" err="1" smtClean="0">
                <a:latin typeface="Times New Roman" panose="02020603050405020304" pitchFamily="18" charset="0"/>
                <a:cs typeface="Times New Roman" panose="02020603050405020304" pitchFamily="18" charset="0"/>
              </a:rPr>
              <a:t>Từ</a:t>
            </a:r>
            <a:r>
              <a:rPr lang="en-US" sz="3200" b="1" dirty="0" smtClean="0">
                <a:latin typeface="Times New Roman" panose="02020603050405020304" pitchFamily="18" charset="0"/>
                <a:cs typeface="Times New Roman" panose="02020603050405020304" pitchFamily="18" charset="0"/>
              </a:rPr>
              <a:t> so </a:t>
            </a:r>
            <a:r>
              <a:rPr lang="en-US" sz="3200" b="1" dirty="0" err="1" smtClean="0">
                <a:latin typeface="Times New Roman" panose="02020603050405020304" pitchFamily="18" charset="0"/>
                <a:cs typeface="Times New Roman" panose="02020603050405020304" pitchFamily="18" charset="0"/>
              </a:rPr>
              <a:t>sánh</a:t>
            </a:r>
            <a:r>
              <a:rPr lang="en-US" sz="3200" b="1" dirty="0" smtClean="0">
                <a:latin typeface="Times New Roman" panose="02020603050405020304" pitchFamily="18" charset="0"/>
                <a:cs typeface="Times New Roman" panose="02020603050405020304" pitchFamily="18" charset="0"/>
              </a:rPr>
              <a:t>)       ( </a:t>
            </a:r>
            <a:r>
              <a:rPr lang="en-US" sz="3200" b="1" dirty="0" err="1" smtClean="0">
                <a:latin typeface="Times New Roman" panose="02020603050405020304" pitchFamily="18" charset="0"/>
                <a:cs typeface="Times New Roman" panose="02020603050405020304" pitchFamily="18" charset="0"/>
              </a:rPr>
              <a:t>đối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tượng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được</a:t>
            </a:r>
            <a:r>
              <a:rPr lang="en-US" sz="3200" b="1" dirty="0" smtClean="0">
                <a:latin typeface="Times New Roman" panose="02020603050405020304" pitchFamily="18" charset="0"/>
                <a:cs typeface="Times New Roman" panose="02020603050405020304" pitchFamily="18" charset="0"/>
              </a:rPr>
              <a:t> so </a:t>
            </a:r>
            <a:r>
              <a:rPr lang="en-US" sz="3200" b="1" dirty="0" err="1" smtClean="0">
                <a:latin typeface="Times New Roman" panose="02020603050405020304" pitchFamily="18" charset="0"/>
                <a:cs typeface="Times New Roman" panose="02020603050405020304" pitchFamily="18" charset="0"/>
              </a:rPr>
              <a:t>sánh</a:t>
            </a:r>
            <a:r>
              <a:rPr lang="en-US" sz="3200" b="1" dirty="0" smtClean="0">
                <a:latin typeface="Times New Roman" panose="02020603050405020304" pitchFamily="18" charset="0"/>
                <a:cs typeface="Times New Roman" panose="02020603050405020304" pitchFamily="18" charset="0"/>
              </a:rPr>
              <a:t>)</a:t>
            </a:r>
          </a:p>
          <a:p>
            <a:pPr>
              <a:lnSpc>
                <a:spcPct val="110000"/>
              </a:lnSpc>
              <a:buFontTx/>
              <a:buChar char="-"/>
            </a:pPr>
            <a:r>
              <a:rPr lang="en-US" sz="3200" b="1" dirty="0" err="1" smtClean="0">
                <a:latin typeface="Times New Roman" panose="02020603050405020304" pitchFamily="18" charset="0"/>
                <a:cs typeface="Times New Roman" panose="02020603050405020304" pitchFamily="18" charset="0"/>
              </a:rPr>
              <a:t>Ví</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dụ</a:t>
            </a:r>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Vầng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trăng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đi</a:t>
            </a:r>
            <a:r>
              <a:rPr lang="en-US" sz="3200" i="1" dirty="0" smtClean="0">
                <a:latin typeface="Times New Roman" panose="02020603050405020304" pitchFamily="18" charset="0"/>
                <a:cs typeface="Times New Roman" panose="02020603050405020304" pitchFamily="18" charset="0"/>
              </a:rPr>
              <a:t> qua </a:t>
            </a:r>
            <a:r>
              <a:rPr lang="en-US" sz="3200" i="1" dirty="0" err="1" smtClean="0">
                <a:latin typeface="Times New Roman" panose="02020603050405020304" pitchFamily="18" charset="0"/>
                <a:cs typeface="Times New Roman" panose="02020603050405020304" pitchFamily="18" charset="0"/>
              </a:rPr>
              <a:t>ngõ</a:t>
            </a:r>
            <a:endParaRPr lang="en-US" sz="3200" i="1" dirty="0" smtClean="0">
              <a:latin typeface="Times New Roman" panose="02020603050405020304" pitchFamily="18" charset="0"/>
              <a:cs typeface="Times New Roman" panose="02020603050405020304" pitchFamily="18" charset="0"/>
            </a:endParaRPr>
          </a:p>
          <a:p>
            <a:pPr marL="0" indent="0">
              <a:lnSpc>
                <a:spcPct val="110000"/>
              </a:lnSpc>
              <a:buNone/>
            </a:pP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Như</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người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dưng</a:t>
            </a:r>
            <a:r>
              <a:rPr lang="en-US" sz="3200" i="1" dirty="0" smtClean="0">
                <a:latin typeface="Times New Roman" panose="02020603050405020304" pitchFamily="18" charset="0"/>
                <a:cs typeface="Times New Roman" panose="02020603050405020304" pitchFamily="18" charset="0"/>
              </a:rPr>
              <a:t> qua </a:t>
            </a:r>
            <a:r>
              <a:rPr lang="en-US" sz="3200" i="1" dirty="0" err="1" smtClean="0">
                <a:latin typeface="Times New Roman" panose="02020603050405020304" pitchFamily="18" charset="0"/>
                <a:cs typeface="Times New Roman" panose="02020603050405020304" pitchFamily="18" charset="0"/>
              </a:rPr>
              <a:t>đường</a:t>
            </a:r>
            <a:endParaRPr lang="en-US" sz="3200" i="1" dirty="0" smtClean="0">
              <a:latin typeface="Times New Roman" panose="02020603050405020304" pitchFamily="18" charset="0"/>
              <a:cs typeface="Times New Roman" panose="02020603050405020304" pitchFamily="18" charset="0"/>
            </a:endParaRPr>
          </a:p>
          <a:p>
            <a:pPr marL="0" indent="0">
              <a:lnSpc>
                <a:spcPct val="110000"/>
              </a:lnSpc>
              <a:buNone/>
            </a:pPr>
            <a:r>
              <a:rPr lang="en-US" sz="3200" dirty="0" err="1" smtClean="0">
                <a:latin typeface="Times New Roman" panose="02020603050405020304" pitchFamily="18" charset="0"/>
                <a:cs typeface="Times New Roman" panose="02020603050405020304" pitchFamily="18" charset="0"/>
              </a:rPr>
              <a:t>Tác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Bằng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ảnh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r>
              <a:rPr lang="en-US" sz="3200" i="1" dirty="0" err="1" smtClean="0">
                <a:latin typeface="Times New Roman" panose="02020603050405020304" pitchFamily="18" charset="0"/>
                <a:cs typeface="Times New Roman" panose="02020603050405020304" pitchFamily="18" charset="0"/>
              </a:rPr>
              <a:t>Như</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người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dưng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giúp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đọc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cảm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nhận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thờ</a:t>
            </a:r>
            <a:r>
              <a:rPr lang="en-US" sz="3200" dirty="0" smtClean="0">
                <a:latin typeface="Times New Roman" panose="02020603050405020304" pitchFamily="18" charset="0"/>
                <a:cs typeface="Times New Roman" panose="02020603050405020304" pitchFamily="18" charset="0"/>
              </a:rPr>
              <a:t> ơ, </a:t>
            </a:r>
            <a:r>
              <a:rPr lang="en-US" sz="3200" dirty="0" err="1" smtClean="0">
                <a:latin typeface="Times New Roman" panose="02020603050405020304" pitchFamily="18" charset="0"/>
                <a:cs typeface="Times New Roman" panose="02020603050405020304" pitchFamily="18" charset="0"/>
              </a:rPr>
              <a:t>vô</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con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đối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vầng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trăng</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lúc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này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coi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như</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dung, </a:t>
            </a:r>
            <a:r>
              <a:rPr lang="en-US" sz="3200" dirty="0" err="1" smtClean="0">
                <a:latin typeface="Times New Roman" panose="02020603050405020304" pitchFamily="18" charset="0"/>
                <a:cs typeface="Times New Roman" panose="02020603050405020304" pitchFamily="18" charset="0"/>
              </a:rPr>
              <a:t>bị</a:t>
            </a:r>
            <a:r>
              <a:rPr lang="en-US" sz="3200" dirty="0" smtClean="0">
                <a:latin typeface="Times New Roman" panose="02020603050405020304" pitchFamily="18" charset="0"/>
                <a:cs typeface="Times New Roman" panose="02020603050405020304" pitchFamily="18" charset="0"/>
              </a:rPr>
              <a:t> con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lãng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quên</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391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2453</Words>
  <PresentationFormat>Widescreen</PresentationFormat>
  <Paragraphs>174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2020-07-07T15:01:40Z</dcterms:created>
  <dcterms:modified xsi:type="dcterms:W3CDTF">2021-05-06T19:49:42Z</dcterms:modified>
</cp:coreProperties>
</file>