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79294" y="885189"/>
            <a:ext cx="510222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1199134"/>
            <a:ext cx="8258809" cy="4810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8335" y="882142"/>
            <a:ext cx="3682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0000"/>
                </a:solidFill>
              </a:rPr>
              <a:t>LỤC </a:t>
            </a:r>
            <a:r>
              <a:rPr sz="2400" dirty="0">
                <a:solidFill>
                  <a:srgbClr val="FF0000"/>
                </a:solidFill>
              </a:rPr>
              <a:t>VÂN </a:t>
            </a:r>
            <a:r>
              <a:rPr sz="2400" spc="-5" dirty="0">
                <a:solidFill>
                  <a:srgbClr val="FF0000"/>
                </a:solidFill>
              </a:rPr>
              <a:t>TIÊN GẶP</a:t>
            </a:r>
            <a:r>
              <a:rPr sz="2400" spc="-25" dirty="0">
                <a:solidFill>
                  <a:srgbClr val="FF0000"/>
                </a:solidFill>
              </a:rPr>
              <a:t> </a:t>
            </a:r>
            <a:r>
              <a:rPr sz="2400" spc="-10" dirty="0">
                <a:solidFill>
                  <a:srgbClr val="FF0000"/>
                </a:solidFill>
              </a:rPr>
              <a:t>NẠN</a:t>
            </a:r>
            <a:endParaRPr sz="2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825" y="2057400"/>
            <a:ext cx="4457383" cy="49305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46685" indent="-134620">
              <a:lnSpc>
                <a:spcPct val="100000"/>
              </a:lnSpc>
              <a:spcBef>
                <a:spcPts val="6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Tìm </a:t>
            </a:r>
            <a:r>
              <a:rPr sz="1800" spc="-5" dirty="0">
                <a:latin typeface="Times New Roman"/>
                <a:cs typeface="Times New Roman"/>
              </a:rPr>
              <a:t>mọi </a:t>
            </a:r>
            <a:r>
              <a:rPr sz="1800" dirty="0">
                <a:latin typeface="Times New Roman"/>
                <a:cs typeface="Times New Roman"/>
              </a:rPr>
              <a:t>cách để cứu giúp Lục Vân Tiên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Char char="-"/>
              <a:tabLst>
                <a:tab pos="141605" algn="l"/>
              </a:tabLst>
            </a:pPr>
            <a:r>
              <a:rPr sz="1800" spc="-5" dirty="0">
                <a:latin typeface="Times New Roman"/>
                <a:cs typeface="Times New Roman"/>
              </a:rPr>
              <a:t>Sẵn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sàng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 chẳng </a:t>
            </a:r>
            <a:r>
              <a:rPr sz="1800" spc="-5" dirty="0">
                <a:latin typeface="Times New Roman"/>
                <a:cs typeface="Times New Roman"/>
              </a:rPr>
              <a:t>giàu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gì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Cứu người nhưng </a:t>
            </a:r>
            <a:r>
              <a:rPr sz="1800" dirty="0">
                <a:latin typeface="Times New Roman"/>
                <a:cs typeface="Times New Roman"/>
              </a:rPr>
              <a:t>không mong được đền ơn.</a:t>
            </a: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u="heavy" spc="-4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 err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 err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 err="1">
                <a:latin typeface="Times New Roman"/>
                <a:cs typeface="Times New Roman"/>
              </a:rPr>
              <a:t>Đọc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thơ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sau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trả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lời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hỏi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bên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dưới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i="1" dirty="0" err="1">
                <a:latin typeface="Times New Roman"/>
                <a:cs typeface="Times New Roman"/>
              </a:rPr>
              <a:t>Ngư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ông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khi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10" dirty="0" err="1">
                <a:latin typeface="Times New Roman"/>
                <a:cs typeface="Times New Roman"/>
              </a:rPr>
              <a:t>ấy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hỏi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han</a:t>
            </a:r>
            <a:r>
              <a:rPr sz="1800" i="1" dirty="0">
                <a:latin typeface="Times New Roman"/>
                <a:cs typeface="Times New Roman"/>
              </a:rPr>
              <a:t>,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i="1" dirty="0" err="1">
                <a:latin typeface="Times New Roman"/>
                <a:cs typeface="Times New Roman"/>
              </a:rPr>
              <a:t>Vân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Tiên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thưa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hết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mọi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đàng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gần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xa</a:t>
            </a:r>
            <a:r>
              <a:rPr sz="1800" i="1" dirty="0"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 marL="2520315" marR="2513330" indent="276860">
              <a:lnSpc>
                <a:spcPct val="124400"/>
              </a:lnSpc>
            </a:pPr>
            <a:r>
              <a:rPr sz="1800" i="1" dirty="0" err="1">
                <a:latin typeface="Times New Roman"/>
                <a:cs typeface="Times New Roman"/>
              </a:rPr>
              <a:t>Ngư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rằng</a:t>
            </a:r>
            <a:r>
              <a:rPr sz="1800" i="1" spc="-5" dirty="0">
                <a:latin typeface="Times New Roman"/>
                <a:cs typeface="Times New Roman"/>
              </a:rPr>
              <a:t>: "</a:t>
            </a:r>
            <a:r>
              <a:rPr sz="1800" i="1" spc="-5" dirty="0" err="1">
                <a:latin typeface="Times New Roman"/>
                <a:cs typeface="Times New Roman"/>
              </a:rPr>
              <a:t>Người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 </a:t>
            </a:r>
            <a:r>
              <a:rPr sz="1800" i="1" dirty="0" err="1">
                <a:latin typeface="Times New Roman"/>
                <a:cs typeface="Times New Roman"/>
              </a:rPr>
              <a:t>cùng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ta,  </a:t>
            </a:r>
            <a:r>
              <a:rPr sz="1800" i="1" spc="-5" dirty="0" err="1">
                <a:latin typeface="Times New Roman"/>
                <a:cs typeface="Times New Roman"/>
              </a:rPr>
              <a:t>Hôm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mai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hẩm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hút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với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già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cho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vui</a:t>
            </a:r>
            <a:r>
              <a:rPr sz="1800" i="1" spc="-5" dirty="0">
                <a:latin typeface="Times New Roman"/>
                <a:cs typeface="Times New Roman"/>
              </a:rPr>
              <a:t>".</a:t>
            </a:r>
            <a:endParaRPr sz="1800" dirty="0">
              <a:latin typeface="Times New Roman"/>
              <a:cs typeface="Times New Roman"/>
            </a:endParaRPr>
          </a:p>
          <a:p>
            <a:pPr marL="2547620" marR="2543175" indent="223520">
              <a:lnSpc>
                <a:spcPct val="124400"/>
              </a:lnSpc>
              <a:spcBef>
                <a:spcPts val="15"/>
              </a:spcBef>
            </a:pPr>
            <a:r>
              <a:rPr sz="1800" i="1" spc="-5" dirty="0" err="1">
                <a:latin typeface="Times New Roman"/>
                <a:cs typeface="Times New Roman"/>
              </a:rPr>
              <a:t>Tiên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rằng</a:t>
            </a:r>
            <a:r>
              <a:rPr sz="1800" i="1" spc="-5" dirty="0">
                <a:latin typeface="Times New Roman"/>
                <a:cs typeface="Times New Roman"/>
              </a:rPr>
              <a:t>: </a:t>
            </a:r>
            <a:r>
              <a:rPr sz="1800" i="1" dirty="0">
                <a:latin typeface="Times New Roman"/>
                <a:cs typeface="Times New Roman"/>
              </a:rPr>
              <a:t>"</a:t>
            </a:r>
            <a:r>
              <a:rPr sz="1800" i="1" dirty="0" err="1">
                <a:latin typeface="Times New Roman"/>
                <a:cs typeface="Times New Roman"/>
              </a:rPr>
              <a:t>Ông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lấy</a:t>
            </a:r>
            <a:r>
              <a:rPr sz="1800" i="1" dirty="0">
                <a:latin typeface="Times New Roman"/>
                <a:cs typeface="Times New Roman"/>
              </a:rPr>
              <a:t> chi </a:t>
            </a:r>
            <a:r>
              <a:rPr sz="1800" i="1" spc="-5" dirty="0" err="1">
                <a:latin typeface="Times New Roman"/>
                <a:cs typeface="Times New Roman"/>
              </a:rPr>
              <a:t>nuôi</a:t>
            </a:r>
            <a:r>
              <a:rPr sz="1800" i="1" spc="-5" dirty="0">
                <a:latin typeface="Times New Roman"/>
                <a:cs typeface="Times New Roman"/>
              </a:rPr>
              <a:t>,  </a:t>
            </a:r>
            <a:r>
              <a:rPr sz="1800" i="1" spc="-5" dirty="0" err="1">
                <a:latin typeface="Times New Roman"/>
                <a:cs typeface="Times New Roman"/>
              </a:rPr>
              <a:t>Thân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tôi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như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thể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trái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mùi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trên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cây</a:t>
            </a:r>
            <a:r>
              <a:rPr sz="1800" i="1" spc="-5" dirty="0"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Nay </a:t>
            </a:r>
            <a:r>
              <a:rPr sz="1800" i="1" dirty="0" err="1">
                <a:latin typeface="Times New Roman"/>
                <a:cs typeface="Times New Roman"/>
              </a:rPr>
              <a:t>đà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trôi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nổi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đến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đây</a:t>
            </a:r>
            <a:r>
              <a:rPr sz="1800" i="1" spc="-5" dirty="0">
                <a:latin typeface="Times New Roman"/>
                <a:cs typeface="Times New Roman"/>
              </a:rPr>
              <a:t>,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5"/>
              </a:spcBef>
            </a:pPr>
            <a:r>
              <a:rPr sz="1800" i="1" dirty="0" err="1">
                <a:latin typeface="Times New Roman"/>
                <a:cs typeface="Times New Roman"/>
              </a:rPr>
              <a:t>Không</a:t>
            </a:r>
            <a:r>
              <a:rPr sz="1800" i="1" dirty="0">
                <a:latin typeface="Times New Roman"/>
                <a:cs typeface="Times New Roman"/>
              </a:rPr>
              <a:t> chi </a:t>
            </a:r>
            <a:r>
              <a:rPr sz="1800" i="1" dirty="0" err="1">
                <a:latin typeface="Times New Roman"/>
                <a:cs typeface="Times New Roman"/>
              </a:rPr>
              <a:t>báo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đáp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mình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nầy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trơ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trơ</a:t>
            </a:r>
            <a:r>
              <a:rPr sz="1800" i="1" dirty="0">
                <a:latin typeface="Times New Roman"/>
                <a:cs typeface="Times New Roman"/>
              </a:rPr>
              <a:t>".</a:t>
            </a:r>
            <a:endParaRPr sz="1800" dirty="0">
              <a:latin typeface="Times New Roman"/>
              <a:cs typeface="Times New Roman"/>
            </a:endParaRPr>
          </a:p>
          <a:p>
            <a:pPr marL="2420620" marR="2414270" indent="233045">
              <a:lnSpc>
                <a:spcPts val="2700"/>
              </a:lnSpc>
              <a:spcBef>
                <a:spcPts val="165"/>
              </a:spcBef>
            </a:pPr>
            <a:r>
              <a:rPr sz="1800" i="1" dirty="0" err="1">
                <a:latin typeface="Times New Roman"/>
                <a:cs typeface="Times New Roman"/>
              </a:rPr>
              <a:t>Ngư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rằng</a:t>
            </a:r>
            <a:r>
              <a:rPr sz="1800" i="1" spc="-5" dirty="0">
                <a:latin typeface="Times New Roman"/>
                <a:cs typeface="Times New Roman"/>
              </a:rPr>
              <a:t>: </a:t>
            </a:r>
            <a:r>
              <a:rPr sz="1800" i="1" dirty="0">
                <a:latin typeface="Times New Roman"/>
                <a:cs typeface="Times New Roman"/>
              </a:rPr>
              <a:t>"</a:t>
            </a:r>
            <a:r>
              <a:rPr sz="1800" i="1" dirty="0" err="1">
                <a:latin typeface="Times New Roman"/>
                <a:cs typeface="Times New Roman"/>
              </a:rPr>
              <a:t>Lòng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lão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chẳng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mơ</a:t>
            </a:r>
            <a:r>
              <a:rPr sz="1800" i="1" spc="-5" dirty="0">
                <a:latin typeface="Times New Roman"/>
                <a:cs typeface="Times New Roman"/>
              </a:rPr>
              <a:t>,  </a:t>
            </a:r>
            <a:r>
              <a:rPr sz="1800" i="1" spc="-5" dirty="0" err="1">
                <a:latin typeface="Times New Roman"/>
                <a:cs typeface="Times New Roman"/>
              </a:rPr>
              <a:t>Dốc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lòng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nhơn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nghĩa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há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chờ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 err="1">
                <a:latin typeface="Times New Roman"/>
                <a:cs typeface="Times New Roman"/>
              </a:rPr>
              <a:t>trả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ơn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?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6030" marR="2519680" indent="1270" algn="ctr">
              <a:lnSpc>
                <a:spcPct val="124400"/>
              </a:lnSpc>
              <a:spcBef>
                <a:spcPts val="100"/>
              </a:spcBef>
            </a:pPr>
            <a:r>
              <a:rPr sz="1800" i="1" spc="-5" dirty="0">
                <a:latin typeface="Times New Roman"/>
                <a:cs typeface="Times New Roman"/>
              </a:rPr>
              <a:t>Nước </a:t>
            </a:r>
            <a:r>
              <a:rPr sz="1800" i="1" dirty="0">
                <a:latin typeface="Times New Roman"/>
                <a:cs typeface="Times New Roman"/>
              </a:rPr>
              <a:t>trong </a:t>
            </a:r>
            <a:r>
              <a:rPr sz="1800" i="1" spc="-5" dirty="0">
                <a:latin typeface="Times New Roman"/>
                <a:cs typeface="Times New Roman"/>
              </a:rPr>
              <a:t>rửa ruột sạch </a:t>
            </a:r>
            <a:r>
              <a:rPr sz="1800" i="1" dirty="0">
                <a:latin typeface="Times New Roman"/>
                <a:cs typeface="Times New Roman"/>
              </a:rPr>
              <a:t>trơn,  Một câu danh lợi </a:t>
            </a:r>
            <a:r>
              <a:rPr sz="1800" i="1" spc="-5" dirty="0">
                <a:latin typeface="Times New Roman"/>
                <a:cs typeface="Times New Roman"/>
              </a:rPr>
              <a:t>chi sờn </a:t>
            </a:r>
            <a:r>
              <a:rPr sz="1800" i="1" dirty="0">
                <a:latin typeface="Times New Roman"/>
                <a:cs typeface="Times New Roman"/>
              </a:rPr>
              <a:t>lòng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đây.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Rày </a:t>
            </a:r>
            <a:r>
              <a:rPr sz="1800" i="1" spc="-5" dirty="0">
                <a:latin typeface="Times New Roman"/>
                <a:cs typeface="Times New Roman"/>
              </a:rPr>
              <a:t>doi mai </a:t>
            </a:r>
            <a:r>
              <a:rPr sz="1800" i="1" dirty="0">
                <a:latin typeface="Times New Roman"/>
                <a:cs typeface="Times New Roman"/>
              </a:rPr>
              <a:t>vịnh vui </a:t>
            </a:r>
            <a:r>
              <a:rPr sz="1800" i="1" spc="-5" dirty="0">
                <a:latin typeface="Times New Roman"/>
                <a:cs typeface="Times New Roman"/>
              </a:rPr>
              <a:t>vầy,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Ngày </a:t>
            </a:r>
            <a:r>
              <a:rPr sz="1800" i="1" spc="-5" dirty="0">
                <a:latin typeface="Times New Roman"/>
                <a:cs typeface="Times New Roman"/>
              </a:rPr>
              <a:t>kia </a:t>
            </a:r>
            <a:r>
              <a:rPr sz="1800" i="1" dirty="0">
                <a:latin typeface="Times New Roman"/>
                <a:cs typeface="Times New Roman"/>
              </a:rPr>
              <a:t>hứng </a:t>
            </a:r>
            <a:r>
              <a:rPr sz="1800" i="1" spc="-5" dirty="0">
                <a:latin typeface="Times New Roman"/>
                <a:cs typeface="Times New Roman"/>
              </a:rPr>
              <a:t>gió </a:t>
            </a:r>
            <a:r>
              <a:rPr sz="1800" i="1" dirty="0">
                <a:latin typeface="Times New Roman"/>
                <a:cs typeface="Times New Roman"/>
              </a:rPr>
              <a:t>đêm </a:t>
            </a:r>
            <a:r>
              <a:rPr sz="1800" i="1" spc="-5" dirty="0">
                <a:latin typeface="Times New Roman"/>
                <a:cs typeface="Times New Roman"/>
              </a:rPr>
              <a:t>nầy </a:t>
            </a:r>
            <a:r>
              <a:rPr sz="1800" i="1" dirty="0">
                <a:latin typeface="Times New Roman"/>
                <a:cs typeface="Times New Roman"/>
              </a:rPr>
              <a:t>chơi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trăng.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5"/>
              </a:spcBef>
            </a:pPr>
            <a:r>
              <a:rPr sz="1800" i="1" dirty="0">
                <a:latin typeface="Times New Roman"/>
                <a:cs typeface="Times New Roman"/>
              </a:rPr>
              <a:t>Một mình thong thả 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ăn,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Khoẻ </a:t>
            </a:r>
            <a:r>
              <a:rPr sz="1800" i="1" dirty="0">
                <a:latin typeface="Times New Roman"/>
                <a:cs typeface="Times New Roman"/>
              </a:rPr>
              <a:t>quơ chài </a:t>
            </a:r>
            <a:r>
              <a:rPr sz="1800" i="1" spc="-5" dirty="0">
                <a:latin typeface="Times New Roman"/>
                <a:cs typeface="Times New Roman"/>
              </a:rPr>
              <a:t>kéo; </a:t>
            </a:r>
            <a:r>
              <a:rPr sz="1800" i="1" dirty="0">
                <a:latin typeface="Times New Roman"/>
                <a:cs typeface="Times New Roman"/>
              </a:rPr>
              <a:t>mệt quăng </a:t>
            </a:r>
            <a:r>
              <a:rPr sz="1800" i="1" spc="-5" dirty="0">
                <a:latin typeface="Times New Roman"/>
                <a:cs typeface="Times New Roman"/>
              </a:rPr>
              <a:t>câu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dầm.</a:t>
            </a:r>
            <a:endParaRPr sz="1800">
              <a:latin typeface="Times New Roman"/>
              <a:cs typeface="Times New Roman"/>
            </a:endParaRPr>
          </a:p>
          <a:p>
            <a:pPr marL="2605405" marR="2600325" indent="1270" algn="ctr">
              <a:lnSpc>
                <a:spcPts val="2700"/>
              </a:lnSpc>
              <a:spcBef>
                <a:spcPts val="170"/>
              </a:spcBef>
            </a:pPr>
            <a:r>
              <a:rPr sz="1800" i="1" dirty="0">
                <a:latin typeface="Times New Roman"/>
                <a:cs typeface="Times New Roman"/>
              </a:rPr>
              <a:t>Nghêu ngao </a:t>
            </a:r>
            <a:r>
              <a:rPr sz="1800" i="1" spc="-5" dirty="0">
                <a:latin typeface="Times New Roman"/>
                <a:cs typeface="Times New Roman"/>
              </a:rPr>
              <a:t>nay </a:t>
            </a:r>
            <a:r>
              <a:rPr sz="1800" i="1" dirty="0">
                <a:latin typeface="Times New Roman"/>
                <a:cs typeface="Times New Roman"/>
              </a:rPr>
              <a:t>chích </a:t>
            </a:r>
            <a:r>
              <a:rPr sz="1800" i="1" spc="-5" dirty="0">
                <a:latin typeface="Times New Roman"/>
                <a:cs typeface="Times New Roman"/>
              </a:rPr>
              <a:t>mai đầm,  </a:t>
            </a:r>
            <a:r>
              <a:rPr sz="1800" i="1" dirty="0">
                <a:latin typeface="Times New Roman"/>
                <a:cs typeface="Times New Roman"/>
              </a:rPr>
              <a:t>Một bầu </a:t>
            </a:r>
            <a:r>
              <a:rPr sz="1800" i="1" spc="-5" dirty="0">
                <a:latin typeface="Times New Roman"/>
                <a:cs typeface="Times New Roman"/>
              </a:rPr>
              <a:t>trời </a:t>
            </a:r>
            <a:r>
              <a:rPr sz="1800" i="1" dirty="0">
                <a:latin typeface="Times New Roman"/>
                <a:cs typeface="Times New Roman"/>
              </a:rPr>
              <a:t>đất vui thầm </a:t>
            </a:r>
            <a:r>
              <a:rPr sz="1800" i="1" spc="-5" dirty="0">
                <a:latin typeface="Times New Roman"/>
                <a:cs typeface="Times New Roman"/>
              </a:rPr>
              <a:t>ai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hay.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45"/>
              </a:spcBef>
            </a:pPr>
            <a:r>
              <a:rPr sz="1800" i="1" dirty="0">
                <a:latin typeface="Times New Roman"/>
                <a:cs typeface="Times New Roman"/>
              </a:rPr>
              <a:t>Kinh luân đã </a:t>
            </a:r>
            <a:r>
              <a:rPr sz="1800" i="1" spc="-5" dirty="0">
                <a:latin typeface="Times New Roman"/>
                <a:cs typeface="Times New Roman"/>
              </a:rPr>
              <a:t>sẵn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tay,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Thung </a:t>
            </a:r>
            <a:r>
              <a:rPr sz="1800" i="1" dirty="0">
                <a:latin typeface="Times New Roman"/>
                <a:cs typeface="Times New Roman"/>
              </a:rPr>
              <a:t>dung </a:t>
            </a:r>
            <a:r>
              <a:rPr sz="1800" i="1" spc="-5" dirty="0">
                <a:latin typeface="Times New Roman"/>
                <a:cs typeface="Times New Roman"/>
              </a:rPr>
              <a:t>dưới thế vui say trong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Thuyền </a:t>
            </a:r>
            <a:r>
              <a:rPr sz="1800" i="1" spc="-5" dirty="0">
                <a:latin typeface="Times New Roman"/>
                <a:cs typeface="Times New Roman"/>
              </a:rPr>
              <a:t>nan một </a:t>
            </a:r>
            <a:r>
              <a:rPr sz="1800" i="1" dirty="0">
                <a:latin typeface="Times New Roman"/>
                <a:cs typeface="Times New Roman"/>
              </a:rPr>
              <a:t>chiếc ở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Tắm mưa </a:t>
            </a:r>
            <a:r>
              <a:rPr sz="1800" i="1" dirty="0">
                <a:latin typeface="Times New Roman"/>
                <a:cs typeface="Times New Roman"/>
              </a:rPr>
              <a:t>chải </a:t>
            </a:r>
            <a:r>
              <a:rPr sz="1800" i="1" spc="-10" dirty="0">
                <a:latin typeface="Times New Roman"/>
                <a:cs typeface="Times New Roman"/>
              </a:rPr>
              <a:t>gió </a:t>
            </a:r>
            <a:r>
              <a:rPr sz="1800" i="1" dirty="0">
                <a:latin typeface="Times New Roman"/>
                <a:cs typeface="Times New Roman"/>
              </a:rPr>
              <a:t>trong vời Hàn Giang".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Xác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các phương </a:t>
            </a:r>
            <a:r>
              <a:rPr sz="1800" dirty="0">
                <a:latin typeface="Times New Roman"/>
                <a:cs typeface="Times New Roman"/>
              </a:rPr>
              <a:t>thức </a:t>
            </a:r>
            <a:r>
              <a:rPr sz="1800" spc="-5" dirty="0">
                <a:latin typeface="Times New Roman"/>
                <a:cs typeface="Times New Roman"/>
              </a:rPr>
              <a:t>biểu </a:t>
            </a:r>
            <a:r>
              <a:rPr sz="1800" dirty="0">
                <a:latin typeface="Times New Roman"/>
                <a:cs typeface="Times New Roman"/>
              </a:rPr>
              <a:t>đạt có trong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75"/>
              </a:spcBef>
              <a:buAutoNum type="arabicPeriod"/>
              <a:tabLst>
                <a:tab pos="243840" algn="l"/>
              </a:tabLst>
            </a:pPr>
            <a:r>
              <a:rPr sz="1800" dirty="0">
                <a:latin typeface="Times New Roman"/>
                <a:cs typeface="Times New Roman"/>
              </a:rPr>
              <a:t>Đoạn thơ </a:t>
            </a:r>
            <a:r>
              <a:rPr sz="1800" spc="-5" dirty="0">
                <a:latin typeface="Times New Roman"/>
                <a:cs typeface="Times New Roman"/>
              </a:rPr>
              <a:t>trên được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theo </a:t>
            </a:r>
            <a:r>
              <a:rPr sz="1800" dirty="0">
                <a:latin typeface="Times New Roman"/>
                <a:cs typeface="Times New Roman"/>
              </a:rPr>
              <a:t>thể thơ </a:t>
            </a:r>
            <a:r>
              <a:rPr sz="1800" spc="-5" dirty="0">
                <a:latin typeface="Times New Roman"/>
                <a:cs typeface="Times New Roman"/>
              </a:rPr>
              <a:t>gì? Nêu ngắn </a:t>
            </a:r>
            <a:r>
              <a:rPr sz="1800" dirty="0">
                <a:latin typeface="Times New Roman"/>
                <a:cs typeface="Times New Roman"/>
              </a:rPr>
              <a:t>gọn </a:t>
            </a:r>
            <a:r>
              <a:rPr sz="1800" spc="-5" dirty="0">
                <a:latin typeface="Times New Roman"/>
                <a:cs typeface="Times New Roman"/>
              </a:rPr>
              <a:t>hiểu biết </a:t>
            </a:r>
            <a:r>
              <a:rPr sz="1800" dirty="0">
                <a:latin typeface="Times New Roman"/>
                <a:cs typeface="Times New Roman"/>
              </a:rPr>
              <a:t>của mình </a:t>
            </a:r>
            <a:r>
              <a:rPr sz="1800" spc="-10" dirty="0">
                <a:latin typeface="Times New Roman"/>
                <a:cs typeface="Times New Roman"/>
              </a:rPr>
              <a:t>vê </a:t>
            </a:r>
            <a:r>
              <a:rPr sz="1800" spc="-5" dirty="0">
                <a:latin typeface="Times New Roman"/>
                <a:cs typeface="Times New Roman"/>
              </a:rPr>
              <a:t>ftheer thơ  </a:t>
            </a:r>
            <a:r>
              <a:rPr sz="1800" dirty="0">
                <a:latin typeface="Times New Roman"/>
                <a:cs typeface="Times New Roman"/>
              </a:rPr>
              <a:t>ấy?</a:t>
            </a:r>
            <a:endParaRPr sz="1800">
              <a:latin typeface="Times New Roman"/>
              <a:cs typeface="Times New Roman"/>
            </a:endParaRPr>
          </a:p>
          <a:p>
            <a:pPr marL="234315" indent="-222250">
              <a:lnSpc>
                <a:spcPct val="100000"/>
              </a:lnSpc>
              <a:spcBef>
                <a:spcPts val="350"/>
              </a:spcBef>
              <a:buAutoNum type="arabicPeriod"/>
              <a:tabLst>
                <a:tab pos="234950" algn="l"/>
              </a:tabLst>
            </a:pP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niệm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giống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nhau?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chỉ rõ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giống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dirty="0">
                <a:latin typeface="Times New Roman"/>
                <a:cs typeface="Times New Roman"/>
              </a:rPr>
              <a:t> đó?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* Gợi ý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Các phương thức </a:t>
            </a:r>
            <a:r>
              <a:rPr sz="1800" dirty="0">
                <a:latin typeface="Times New Roman"/>
                <a:cs typeface="Times New Roman"/>
              </a:rPr>
              <a:t>biểu </a:t>
            </a:r>
            <a:r>
              <a:rPr sz="1800" spc="-5" dirty="0">
                <a:latin typeface="Times New Roman"/>
                <a:cs typeface="Times New Roman"/>
              </a:rPr>
              <a:t>đạt: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sự, </a:t>
            </a:r>
            <a:r>
              <a:rPr sz="1800" dirty="0">
                <a:latin typeface="Times New Roman"/>
                <a:cs typeface="Times New Roman"/>
              </a:rPr>
              <a:t>miêu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Viết </a:t>
            </a:r>
            <a:r>
              <a:rPr sz="1800" dirty="0">
                <a:latin typeface="Times New Roman"/>
                <a:cs typeface="Times New Roman"/>
              </a:rPr>
              <a:t>theo thể </a:t>
            </a:r>
            <a:r>
              <a:rPr sz="1800" spc="-5" dirty="0">
                <a:latin typeface="Times New Roman"/>
                <a:cs typeface="Times New Roman"/>
              </a:rPr>
              <a:t>thơ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5" dirty="0">
                <a:latin typeface="Times New Roman"/>
                <a:cs typeface="Times New Roman"/>
              </a:rPr>
              <a:t> bát.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Hiểu biết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lục </a:t>
            </a:r>
            <a:r>
              <a:rPr sz="1800" spc="-5" dirty="0">
                <a:latin typeface="Times New Roman"/>
                <a:cs typeface="Times New Roman"/>
              </a:rPr>
              <a:t>bát: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thơ truyền </a:t>
            </a:r>
            <a:r>
              <a:rPr sz="1800" spc="-5" dirty="0">
                <a:latin typeface="Times New Roman"/>
                <a:cs typeface="Times New Roman"/>
              </a:rPr>
              <a:t>thống </a:t>
            </a:r>
            <a:r>
              <a:rPr sz="1800" dirty="0">
                <a:latin typeface="Times New Roman"/>
                <a:cs typeface="Times New Roman"/>
              </a:rPr>
              <a:t>của dân </a:t>
            </a:r>
            <a:r>
              <a:rPr sz="1800" spc="-5" dirty="0">
                <a:latin typeface="Times New Roman"/>
                <a:cs typeface="Times New Roman"/>
              </a:rPr>
              <a:t>tộc, đặc </a:t>
            </a:r>
            <a:r>
              <a:rPr sz="1800" dirty="0">
                <a:latin typeface="Times New Roman"/>
                <a:cs typeface="Times New Roman"/>
              </a:rPr>
              <a:t>trưng của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thơ này  gồm có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cặp câu, trong đó </a:t>
            </a:r>
            <a:r>
              <a:rPr sz="1800" spc="-10" dirty="0">
                <a:latin typeface="Times New Roman"/>
                <a:cs typeface="Times New Roman"/>
              </a:rPr>
              <a:t>câu </a:t>
            </a:r>
            <a:r>
              <a:rPr sz="1800" spc="5" dirty="0">
                <a:latin typeface="Times New Roman"/>
                <a:cs typeface="Times New Roman"/>
              </a:rPr>
              <a:t>đầu </a:t>
            </a:r>
            <a:r>
              <a:rPr sz="1800" dirty="0">
                <a:latin typeface="Times New Roman"/>
                <a:cs typeface="Times New Roman"/>
              </a:rPr>
              <a:t>có 6 tiếng (gọi </a:t>
            </a:r>
            <a:r>
              <a:rPr sz="1800" spc="-5" dirty="0">
                <a:latin typeface="Times New Roman"/>
                <a:cs typeface="Times New Roman"/>
              </a:rPr>
              <a:t>là câu sáu hay </a:t>
            </a:r>
            <a:r>
              <a:rPr sz="1800" dirty="0">
                <a:latin typeface="Times New Roman"/>
                <a:cs typeface="Times New Roman"/>
              </a:rPr>
              <a:t>câu lục), </a:t>
            </a:r>
            <a:r>
              <a:rPr sz="1800" spc="-5" dirty="0">
                <a:latin typeface="Times New Roman"/>
                <a:cs typeface="Times New Roman"/>
              </a:rPr>
              <a:t>câu sau </a:t>
            </a:r>
            <a:r>
              <a:rPr sz="1800" dirty="0">
                <a:latin typeface="Times New Roman"/>
                <a:cs typeface="Times New Roman"/>
              </a:rPr>
              <a:t>có 8  tiếng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(gọi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bát),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sáu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ghép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cặp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  </a:t>
            </a:r>
            <a:r>
              <a:rPr sz="1800" dirty="0">
                <a:latin typeface="Times New Roman"/>
                <a:cs typeface="Times New Roman"/>
              </a:rPr>
              <a:t>bát,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bài thơ không </a:t>
            </a:r>
            <a:r>
              <a:rPr sz="1800" spc="5" dirty="0">
                <a:latin typeface="Times New Roman"/>
                <a:cs typeface="Times New Roman"/>
              </a:rPr>
              <a:t>hạn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cặp thơ </a:t>
            </a:r>
            <a:r>
              <a:rPr sz="1800" spc="-5" dirty="0">
                <a:latin typeface="Times New Roman"/>
                <a:cs typeface="Times New Roman"/>
              </a:rPr>
              <a:t>lục bát </a:t>
            </a:r>
            <a:r>
              <a:rPr sz="1800" dirty="0">
                <a:latin typeface="Times New Roman"/>
                <a:cs typeface="Times New Roman"/>
              </a:rPr>
              <a:t>(không hạn </a:t>
            </a:r>
            <a:r>
              <a:rPr sz="1800" spc="-10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câu thơ). </a:t>
            </a:r>
            <a:r>
              <a:rPr sz="1800" spc="-5" dirty="0">
                <a:latin typeface="Times New Roman"/>
                <a:cs typeface="Times New Roman"/>
              </a:rPr>
              <a:t>Gieo </a:t>
            </a:r>
            <a:r>
              <a:rPr sz="1800" dirty="0">
                <a:latin typeface="Times New Roman"/>
                <a:cs typeface="Times New Roman"/>
              </a:rPr>
              <a:t>vần  ở </a:t>
            </a:r>
            <a:r>
              <a:rPr sz="1800" spc="-5" dirty="0">
                <a:latin typeface="Times New Roman"/>
                <a:cs typeface="Times New Roman"/>
              </a:rPr>
              <a:t>chữ </a:t>
            </a:r>
            <a:r>
              <a:rPr sz="1800" dirty="0">
                <a:latin typeface="Times New Roman"/>
                <a:cs typeface="Times New Roman"/>
              </a:rPr>
              <a:t>cuối trong câu </a:t>
            </a:r>
            <a:r>
              <a:rPr sz="1800" spc="-5" dirty="0">
                <a:latin typeface="Times New Roman"/>
                <a:cs typeface="Times New Roman"/>
              </a:rPr>
              <a:t>sáu </a:t>
            </a:r>
            <a:r>
              <a:rPr sz="1800" spc="5" dirty="0">
                <a:latin typeface="Times New Roman"/>
                <a:cs typeface="Times New Roman"/>
              </a:rPr>
              <a:t>vần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chữ thứ 8 trong câu </a:t>
            </a:r>
            <a:r>
              <a:rPr sz="1800" spc="-5" dirty="0">
                <a:latin typeface="Times New Roman"/>
                <a:cs typeface="Times New Roman"/>
              </a:rPr>
              <a:t>tám.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lục </a:t>
            </a:r>
            <a:r>
              <a:rPr sz="1800" dirty="0">
                <a:latin typeface="Times New Roman"/>
                <a:cs typeface="Times New Roman"/>
              </a:rPr>
              <a:t>bát cũng cần </a:t>
            </a:r>
            <a:r>
              <a:rPr sz="1800" spc="-5" dirty="0">
                <a:latin typeface="Times New Roman"/>
                <a:cs typeface="Times New Roman"/>
              </a:rPr>
              <a:t>đáp ứng  </a:t>
            </a:r>
            <a:r>
              <a:rPr sz="1800" dirty="0">
                <a:latin typeface="Times New Roman"/>
                <a:cs typeface="Times New Roman"/>
              </a:rPr>
              <a:t>luật bình </a:t>
            </a:r>
            <a:r>
              <a:rPr sz="1800" spc="-5" dirty="0">
                <a:latin typeface="Times New Roman"/>
                <a:cs typeface="Times New Roman"/>
              </a:rPr>
              <a:t>quân thanh </a:t>
            </a:r>
            <a:r>
              <a:rPr sz="1800" dirty="0">
                <a:latin typeface="Times New Roman"/>
                <a:cs typeface="Times New Roman"/>
              </a:rPr>
              <a:t>điệu: </a:t>
            </a: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tiếng thứ 2, 6, 8 ở mỗi câu </a:t>
            </a:r>
            <a:r>
              <a:rPr sz="1800" spc="-5" dirty="0">
                <a:latin typeface="Times New Roman"/>
                <a:cs typeface="Times New Roman"/>
              </a:rPr>
              <a:t>đều mang </a:t>
            </a:r>
            <a:r>
              <a:rPr sz="1800" dirty="0">
                <a:latin typeface="Times New Roman"/>
                <a:cs typeface="Times New Roman"/>
              </a:rPr>
              <a:t>thanh bằng, tiếng thứ  4 mang thanh </a:t>
            </a:r>
            <a:r>
              <a:rPr sz="1800" spc="-5" dirty="0">
                <a:latin typeface="Times New Roman"/>
                <a:cs typeface="Times New Roman"/>
              </a:rPr>
              <a:t>trắc, </a:t>
            </a:r>
            <a:r>
              <a:rPr sz="1800" dirty="0">
                <a:latin typeface="Times New Roman"/>
                <a:cs typeface="Times New Roman"/>
              </a:rPr>
              <a:t>còn lại </a:t>
            </a:r>
            <a:r>
              <a:rPr sz="1800" spc="-5" dirty="0">
                <a:latin typeface="Times New Roman"/>
                <a:cs typeface="Times New Roman"/>
              </a:rPr>
              <a:t>là được </a:t>
            </a:r>
            <a:r>
              <a:rPr sz="1800" dirty="0">
                <a:latin typeface="Times New Roman"/>
                <a:cs typeface="Times New Roman"/>
              </a:rPr>
              <a:t>tự do về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điệu.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3. Giống </a:t>
            </a:r>
            <a:r>
              <a:rPr sz="1800" spc="-5" dirty="0">
                <a:latin typeface="Times New Roman"/>
                <a:cs typeface="Times New Roman"/>
              </a:rPr>
              <a:t>nhau: không </a:t>
            </a:r>
            <a:r>
              <a:rPr sz="1800" dirty="0">
                <a:latin typeface="Times New Roman"/>
                <a:cs typeface="Times New Roman"/>
              </a:rPr>
              <a:t>ham </a:t>
            </a:r>
            <a:r>
              <a:rPr sz="1800" spc="-5" dirty="0">
                <a:latin typeface="Times New Roman"/>
                <a:cs typeface="Times New Roman"/>
              </a:rPr>
              <a:t>muốn, ước </a:t>
            </a:r>
            <a:r>
              <a:rPr sz="1800" dirty="0">
                <a:latin typeface="Times New Roman"/>
                <a:cs typeface="Times New Roman"/>
              </a:rPr>
              <a:t>mơ về tiền bạc, </a:t>
            </a:r>
            <a:r>
              <a:rPr sz="1800" spc="-5" dirty="0">
                <a:latin typeface="Times New Roman"/>
                <a:cs typeface="Times New Roman"/>
              </a:rPr>
              <a:t>của cải, chỉ </a:t>
            </a:r>
            <a:r>
              <a:rPr sz="1800" dirty="0">
                <a:latin typeface="Times New Roman"/>
                <a:cs typeface="Times New Roman"/>
              </a:rPr>
              <a:t>dốc </a:t>
            </a:r>
            <a:r>
              <a:rPr sz="1800" spc="-5" dirty="0">
                <a:latin typeface="Times New Roman"/>
                <a:cs typeface="Times New Roman"/>
              </a:rPr>
              <a:t>lòng, </a:t>
            </a:r>
            <a:r>
              <a:rPr sz="1800" dirty="0">
                <a:latin typeface="Times New Roman"/>
                <a:cs typeface="Times New Roman"/>
              </a:rPr>
              <a:t>dốc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cứu  giúp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hoạn nạn, luôn làm việc </a:t>
            </a:r>
            <a:r>
              <a:rPr sz="1800" spc="-5" dirty="0">
                <a:latin typeface="Times New Roman"/>
                <a:cs typeface="Times New Roman"/>
              </a:rPr>
              <a:t>nghĩa, hướng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điều </a:t>
            </a:r>
            <a:r>
              <a:rPr sz="1800" dirty="0">
                <a:latin typeface="Times New Roman"/>
                <a:cs typeface="Times New Roman"/>
              </a:rPr>
              <a:t>thiện </a:t>
            </a:r>
            <a:r>
              <a:rPr sz="1800" spc="-5" dirty="0">
                <a:latin typeface="Times New Roman"/>
                <a:cs typeface="Times New Roman"/>
              </a:rPr>
              <a:t>một cách </a:t>
            </a:r>
            <a:r>
              <a:rPr sz="1800" dirty="0">
                <a:latin typeface="Times New Roman"/>
                <a:cs typeface="Times New Roman"/>
              </a:rPr>
              <a:t>vô </a:t>
            </a:r>
            <a:r>
              <a:rPr sz="1800" spc="-5" dirty="0">
                <a:latin typeface="Times New Roman"/>
                <a:cs typeface="Times New Roman"/>
              </a:rPr>
              <a:t>tư,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hiệp.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câu nói nêu rõ </a:t>
            </a:r>
            <a:r>
              <a:rPr sz="1800" spc="-5" dirty="0">
                <a:latin typeface="Times New Roman"/>
                <a:cs typeface="Times New Roman"/>
              </a:rPr>
              <a:t>quan điểm sống </a:t>
            </a:r>
            <a:r>
              <a:rPr sz="1800" dirty="0">
                <a:latin typeface="Times New Roman"/>
                <a:cs typeface="Times New Roman"/>
              </a:rPr>
              <a:t>đó là: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Vẫn Tiên nghe </a:t>
            </a:r>
            <a:r>
              <a:rPr sz="1800" i="1" spc="-5" dirty="0">
                <a:latin typeface="Times New Roman"/>
                <a:cs typeface="Times New Roman"/>
              </a:rPr>
              <a:t>nói </a:t>
            </a:r>
            <a:r>
              <a:rPr sz="1800" i="1" dirty="0">
                <a:latin typeface="Times New Roman"/>
                <a:cs typeface="Times New Roman"/>
              </a:rPr>
              <a:t>liền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cười</a:t>
            </a:r>
            <a:endParaRPr sz="1800">
              <a:latin typeface="Times New Roman"/>
              <a:cs typeface="Times New Roman"/>
            </a:endParaRPr>
          </a:p>
          <a:p>
            <a:pPr marL="12700" marR="5198745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Làm </a:t>
            </a:r>
            <a:r>
              <a:rPr sz="1800" i="1" dirty="0">
                <a:latin typeface="Times New Roman"/>
                <a:cs typeface="Times New Roman"/>
              </a:rPr>
              <a:t>ơn há dễ </a:t>
            </a:r>
            <a:r>
              <a:rPr sz="1800" i="1" spc="-5" dirty="0">
                <a:latin typeface="Times New Roman"/>
                <a:cs typeface="Times New Roman"/>
              </a:rPr>
              <a:t>mong </a:t>
            </a:r>
            <a:r>
              <a:rPr sz="1800" i="1" dirty="0">
                <a:latin typeface="Times New Roman"/>
                <a:cs typeface="Times New Roman"/>
              </a:rPr>
              <a:t>người </a:t>
            </a:r>
            <a:r>
              <a:rPr sz="1800" i="1" spc="-5" dirty="0">
                <a:latin typeface="Times New Roman"/>
                <a:cs typeface="Times New Roman"/>
              </a:rPr>
              <a:t>trả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ơn  </a:t>
            </a:r>
            <a:r>
              <a:rPr sz="1800" i="1" dirty="0">
                <a:latin typeface="Times New Roman"/>
                <a:cs typeface="Times New Roman"/>
              </a:rPr>
              <a:t>Ngư </a:t>
            </a:r>
            <a:r>
              <a:rPr sz="1800" i="1" spc="-5" dirty="0">
                <a:latin typeface="Times New Roman"/>
                <a:cs typeface="Times New Roman"/>
              </a:rPr>
              <a:t>rằng </a:t>
            </a:r>
            <a:r>
              <a:rPr sz="1800" i="1" dirty="0">
                <a:latin typeface="Times New Roman"/>
                <a:cs typeface="Times New Roman"/>
              </a:rPr>
              <a:t>lòng </a:t>
            </a:r>
            <a:r>
              <a:rPr sz="1800" i="1" spc="-5" dirty="0">
                <a:latin typeface="Times New Roman"/>
                <a:cs typeface="Times New Roman"/>
              </a:rPr>
              <a:t>lão </a:t>
            </a:r>
            <a:r>
              <a:rPr sz="1800" i="1" dirty="0">
                <a:latin typeface="Times New Roman"/>
                <a:cs typeface="Times New Roman"/>
              </a:rPr>
              <a:t>chẳng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mơ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Dốc </a:t>
            </a:r>
            <a:r>
              <a:rPr sz="1800" i="1" dirty="0">
                <a:latin typeface="Times New Roman"/>
                <a:cs typeface="Times New Roman"/>
              </a:rPr>
              <a:t>lòng nhơn </a:t>
            </a:r>
            <a:r>
              <a:rPr sz="1800" i="1" spc="-5" dirty="0">
                <a:latin typeface="Times New Roman"/>
                <a:cs typeface="Times New Roman"/>
              </a:rPr>
              <a:t>nghĩa </a:t>
            </a:r>
            <a:r>
              <a:rPr sz="1800" i="1" dirty="0">
                <a:latin typeface="Times New Roman"/>
                <a:cs typeface="Times New Roman"/>
              </a:rPr>
              <a:t>há chờ </a:t>
            </a:r>
            <a:r>
              <a:rPr sz="1800" i="1" spc="-5" dirty="0">
                <a:latin typeface="Times New Roman"/>
                <a:cs typeface="Times New Roman"/>
              </a:rPr>
              <a:t>trả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ơn.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dirty="0">
                <a:uFill>
                  <a:solidFill>
                    <a:srgbClr val="006FC0"/>
                  </a:solidFill>
                </a:uFill>
              </a:rPr>
              <a:t>BÀI 3.</a:t>
            </a:r>
            <a:r>
              <a:rPr dirty="0"/>
              <a:t> CÁC </a:t>
            </a:r>
            <a:r>
              <a:rPr spc="-5" dirty="0"/>
              <a:t>DẠNG </a:t>
            </a:r>
            <a:r>
              <a:rPr dirty="0"/>
              <a:t>ĐỀ </a:t>
            </a:r>
            <a:r>
              <a:rPr spc="-5" dirty="0"/>
              <a:t>VIẾT TẬP LÀM</a:t>
            </a:r>
            <a:r>
              <a:rPr spc="-25" dirty="0"/>
              <a:t> </a:t>
            </a:r>
            <a:r>
              <a:rPr spc="-5" dirty="0"/>
              <a:t>VĂN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318" y="1447800"/>
            <a:ext cx="8258175" cy="5494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24400"/>
              </a:lnSpc>
              <a:spcBef>
                <a:spcPts val="100"/>
              </a:spcBef>
              <a:buAutoNum type="romanUcPeriod"/>
              <a:tabLst>
                <a:tab pos="241300" algn="l"/>
              </a:tabLst>
            </a:pPr>
            <a:r>
              <a:rPr sz="1800" b="1" dirty="0">
                <a:latin typeface="Times New Roman"/>
                <a:cs typeface="Times New Roman"/>
              </a:rPr>
              <a:t>PHÂN </a:t>
            </a:r>
            <a:r>
              <a:rPr sz="1800" b="1" spc="-5" dirty="0">
                <a:latin typeface="Times New Roman"/>
                <a:cs typeface="Times New Roman"/>
              </a:rPr>
              <a:t>TÍCH </a:t>
            </a:r>
            <a:r>
              <a:rPr sz="1800" b="1" dirty="0">
                <a:latin typeface="Times New Roman"/>
                <a:cs typeface="Times New Roman"/>
              </a:rPr>
              <a:t>SỰ </a:t>
            </a:r>
            <a:r>
              <a:rPr sz="1800" b="1" spc="-5" dirty="0">
                <a:latin typeface="Times New Roman"/>
                <a:cs typeface="Times New Roman"/>
              </a:rPr>
              <a:t>ĐỐI LẬP GIỮA CÁI ÁC VÀ CÁI THIỆN QUA NHÂN VẬT  TRỊNH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HÂM</a:t>
            </a:r>
            <a:r>
              <a:rPr sz="1800" b="1" spc="-8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VÀ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ÔNG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TRONG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ĐOẠN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TRÍCH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“LỤC</a:t>
            </a:r>
            <a:r>
              <a:rPr sz="1800" b="1" spc="-1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VÂN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TIÊN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GẶP</a:t>
            </a:r>
            <a:r>
              <a:rPr sz="1800" b="1" spc="-9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NẠN”</a:t>
            </a:r>
            <a:endParaRPr sz="1800" dirty="0">
              <a:latin typeface="Times New Roman"/>
              <a:cs typeface="Times New Roman"/>
            </a:endParaRPr>
          </a:p>
          <a:p>
            <a:pPr marL="298450" lvl="1" indent="-22860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99085" algn="l"/>
              </a:tabLst>
            </a:pPr>
            <a:r>
              <a:rPr sz="1800" b="1" dirty="0">
                <a:latin typeface="Times New Roman"/>
                <a:cs typeface="Times New Roman"/>
              </a:rPr>
              <a:t>Mở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5"/>
              </a:spcBef>
              <a:buChar char="-"/>
              <a:tabLst>
                <a:tab pos="158115" algn="l"/>
              </a:tabLst>
            </a:pP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Đình </a:t>
            </a:r>
            <a:r>
              <a:rPr sz="1800" dirty="0">
                <a:latin typeface="Times New Roman"/>
                <a:cs typeface="Times New Roman"/>
              </a:rPr>
              <a:t>Chiểu, nhà thơ bất </a:t>
            </a:r>
            <a:r>
              <a:rPr sz="1800" spc="-5" dirty="0">
                <a:latin typeface="Times New Roman"/>
                <a:cs typeface="Times New Roman"/>
              </a:rPr>
              <a:t>hạnh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10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mắt nhưng </a:t>
            </a:r>
            <a:r>
              <a:rPr sz="1800" spc="-5" dirty="0">
                <a:latin typeface="Times New Roman"/>
                <a:cs typeface="Times New Roman"/>
              </a:rPr>
              <a:t>sáng lòng, </a:t>
            </a: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-5" dirty="0">
                <a:latin typeface="Times New Roman"/>
                <a:cs typeface="Times New Roman"/>
              </a:rPr>
              <a:t>nước, </a:t>
            </a:r>
            <a:r>
              <a:rPr sz="1800" dirty="0">
                <a:latin typeface="Times New Roman"/>
                <a:cs typeface="Times New Roman"/>
              </a:rPr>
              <a:t>khí  phách. Thơ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của ông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vũ </a:t>
            </a:r>
            <a:r>
              <a:rPr sz="1800" spc="-5" dirty="0">
                <a:latin typeface="Times New Roman"/>
                <a:cs typeface="Times New Roman"/>
              </a:rPr>
              <a:t>khí </a:t>
            </a:r>
            <a:r>
              <a:rPr sz="1800" dirty="0">
                <a:latin typeface="Times New Roman"/>
                <a:cs typeface="Times New Roman"/>
              </a:rPr>
              <a:t>chống xâm </a:t>
            </a:r>
            <a:r>
              <a:rPr sz="1800" spc="-5" dirty="0">
                <a:latin typeface="Times New Roman"/>
                <a:cs typeface="Times New Roman"/>
              </a:rPr>
              <a:t>lược, </a:t>
            </a:r>
            <a:r>
              <a:rPr sz="1800" dirty="0">
                <a:latin typeface="Times New Roman"/>
                <a:cs typeface="Times New Roman"/>
              </a:rPr>
              <a:t>tuyên truyền </a:t>
            </a:r>
            <a:r>
              <a:rPr sz="1800" spc="-5" dirty="0">
                <a:latin typeface="Times New Roman"/>
                <a:cs typeface="Times New Roman"/>
              </a:rPr>
              <a:t>đạo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lí.</a:t>
            </a:r>
            <a:endParaRPr sz="1800" dirty="0">
              <a:latin typeface="Times New Roman"/>
              <a:cs typeface="Times New Roman"/>
            </a:endParaRPr>
          </a:p>
          <a:p>
            <a:pPr marL="149860" indent="-137795">
              <a:lnSpc>
                <a:spcPct val="100000"/>
              </a:lnSpc>
              <a:spcBef>
                <a:spcPts val="525"/>
              </a:spcBef>
              <a:buChar char="-"/>
              <a:tabLst>
                <a:tab pos="150495" algn="l"/>
              </a:tabLst>
            </a:pP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dirty="0">
                <a:latin typeface="Times New Roman"/>
                <a:cs typeface="Times New Roman"/>
              </a:rPr>
              <a:t>thơ Lục Vân Tiên gặp </a:t>
            </a:r>
            <a:r>
              <a:rPr sz="1800" spc="-5" dirty="0">
                <a:latin typeface="Times New Roman"/>
                <a:cs typeface="Times New Roman"/>
              </a:rPr>
              <a:t>nạn </a:t>
            </a:r>
            <a:r>
              <a:rPr sz="1800" dirty="0">
                <a:latin typeface="Times New Roman"/>
                <a:cs typeface="Times New Roman"/>
              </a:rPr>
              <a:t>(Truyện </a:t>
            </a:r>
            <a:r>
              <a:rPr sz="1800" spc="-5" dirty="0">
                <a:latin typeface="Times New Roman"/>
                <a:cs typeface="Times New Roman"/>
              </a:rPr>
              <a:t>Lục </a:t>
            </a:r>
            <a:r>
              <a:rPr sz="1800" spc="-10" dirty="0">
                <a:latin typeface="Times New Roman"/>
                <a:cs typeface="Times New Roman"/>
              </a:rPr>
              <a:t>Vân </a:t>
            </a:r>
            <a:r>
              <a:rPr sz="1800" spc="-5" dirty="0">
                <a:latin typeface="Times New Roman"/>
                <a:cs typeface="Times New Roman"/>
              </a:rPr>
              <a:t>Tiên) </a:t>
            </a:r>
            <a:r>
              <a:rPr sz="1800" dirty="0">
                <a:latin typeface="Times New Roman"/>
                <a:cs typeface="Times New Roman"/>
              </a:rPr>
              <a:t>biểu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rõ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lập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4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ác và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thiện </a:t>
            </a:r>
            <a:r>
              <a:rPr sz="1800" spc="-5" dirty="0">
                <a:latin typeface="Times New Roman"/>
                <a:cs typeface="Times New Roman"/>
              </a:rPr>
              <a:t>qua tính </a:t>
            </a:r>
            <a:r>
              <a:rPr sz="1800" dirty="0">
                <a:latin typeface="Times New Roman"/>
                <a:cs typeface="Times New Roman"/>
              </a:rPr>
              <a:t>cách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nhân vật Trịnh </a:t>
            </a:r>
            <a:r>
              <a:rPr sz="1800" spc="-5" dirty="0">
                <a:latin typeface="Times New Roman"/>
                <a:cs typeface="Times New Roman"/>
              </a:rPr>
              <a:t>Hâm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ông </a:t>
            </a:r>
            <a:r>
              <a:rPr sz="1800" spc="-10" dirty="0">
                <a:latin typeface="Times New Roman"/>
                <a:cs typeface="Times New Roman"/>
              </a:rPr>
              <a:t>Ngư, </a:t>
            </a:r>
            <a:r>
              <a:rPr sz="1800" dirty="0">
                <a:latin typeface="Times New Roman"/>
                <a:cs typeface="Times New Roman"/>
              </a:rPr>
              <a:t>có mục </a:t>
            </a:r>
            <a:r>
              <a:rPr sz="1800" spc="-5" dirty="0">
                <a:latin typeface="Times New Roman"/>
                <a:cs typeface="Times New Roman"/>
              </a:rPr>
              <a:t>đích </a:t>
            </a:r>
            <a:r>
              <a:rPr sz="1800" dirty="0">
                <a:latin typeface="Times New Roman"/>
                <a:cs typeface="Times New Roman"/>
              </a:rPr>
              <a:t>giáo </a:t>
            </a:r>
            <a:r>
              <a:rPr sz="1800" spc="-5" dirty="0">
                <a:latin typeface="Times New Roman"/>
                <a:cs typeface="Times New Roman"/>
              </a:rPr>
              <a:t>dục 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hướng </a:t>
            </a:r>
            <a:r>
              <a:rPr sz="1800" dirty="0">
                <a:latin typeface="Times New Roman"/>
                <a:cs typeface="Times New Roman"/>
              </a:rPr>
              <a:t>thiện diệt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ác.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241935" indent="-229870" algn="just">
              <a:lnSpc>
                <a:spcPct val="100000"/>
              </a:lnSpc>
              <a:buAutoNum type="arabicPeriod" startAt="2"/>
              <a:tabLst>
                <a:tab pos="24257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Thân bài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a. Trịnh Hâm </a:t>
            </a:r>
            <a:r>
              <a:rPr sz="1800" spc="-5" dirty="0">
                <a:latin typeface="Times New Roman"/>
                <a:cs typeface="Times New Roman"/>
              </a:rPr>
              <a:t>tiêu </a:t>
            </a:r>
            <a:r>
              <a:rPr sz="1800" dirty="0">
                <a:latin typeface="Times New Roman"/>
                <a:cs typeface="Times New Roman"/>
              </a:rPr>
              <a:t>biểu cho cái ác cực </a:t>
            </a:r>
            <a:r>
              <a:rPr sz="1800" spc="-5" dirty="0">
                <a:latin typeface="Times New Roman"/>
                <a:cs typeface="Times New Roman"/>
              </a:rPr>
              <a:t>điểm thấm sâu </a:t>
            </a:r>
            <a:r>
              <a:rPr sz="1800" dirty="0">
                <a:latin typeface="Times New Roman"/>
                <a:cs typeface="Times New Roman"/>
              </a:rPr>
              <a:t>vào bản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chất:</a:t>
            </a: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thủ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sâu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hiểm,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toan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sếp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kế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 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chặt </a:t>
            </a:r>
            <a:r>
              <a:rPr sz="1800" spc="-5" dirty="0">
                <a:latin typeface="Times New Roman"/>
                <a:cs typeface="Times New Roman"/>
              </a:rPr>
              <a:t>chẽ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thời gian, </a:t>
            </a:r>
            <a:r>
              <a:rPr sz="1800" dirty="0">
                <a:latin typeface="Times New Roman"/>
                <a:cs typeface="Times New Roman"/>
              </a:rPr>
              <a:t>hành động (lừa </a:t>
            </a:r>
            <a:r>
              <a:rPr sz="1800" spc="-5" dirty="0">
                <a:latin typeface="Times New Roman"/>
                <a:cs typeface="Times New Roman"/>
              </a:rPr>
              <a:t>trói </a:t>
            </a:r>
            <a:r>
              <a:rPr sz="1800" dirty="0">
                <a:latin typeface="Times New Roman"/>
                <a:cs typeface="Times New Roman"/>
              </a:rPr>
              <a:t>tiểu đồng </a:t>
            </a:r>
            <a:r>
              <a:rPr sz="1800" spc="-5" dirty="0">
                <a:latin typeface="Times New Roman"/>
                <a:cs typeface="Times New Roman"/>
              </a:rPr>
              <a:t>vào </a:t>
            </a:r>
            <a:r>
              <a:rPr sz="1800" dirty="0">
                <a:latin typeface="Times New Roman"/>
                <a:cs typeface="Times New Roman"/>
              </a:rPr>
              <a:t>gốc </a:t>
            </a:r>
            <a:r>
              <a:rPr sz="1800" spc="-5" dirty="0">
                <a:latin typeface="Times New Roman"/>
                <a:cs typeface="Times New Roman"/>
              </a:rPr>
              <a:t>cây </a:t>
            </a:r>
            <a:r>
              <a:rPr sz="1800" dirty="0">
                <a:latin typeface="Times New Roman"/>
                <a:cs typeface="Times New Roman"/>
              </a:rPr>
              <a:t>trong núi, </a:t>
            </a:r>
            <a:r>
              <a:rPr sz="1800" spc="-5" dirty="0">
                <a:latin typeface="Times New Roman"/>
                <a:cs typeface="Times New Roman"/>
              </a:rPr>
              <a:t>giả  </a:t>
            </a:r>
            <a:r>
              <a:rPr sz="1800" dirty="0">
                <a:latin typeface="Times New Roman"/>
                <a:cs typeface="Times New Roman"/>
              </a:rPr>
              <a:t>giúp đỡ đưa </a:t>
            </a:r>
            <a:r>
              <a:rPr sz="1800" spc="-5" dirty="0">
                <a:latin typeface="Times New Roman"/>
                <a:cs typeface="Times New Roman"/>
              </a:rPr>
              <a:t>Vân Tiên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quê bằng thuyền, </a:t>
            </a:r>
            <a:r>
              <a:rPr sz="1800" dirty="0">
                <a:latin typeface="Times New Roman"/>
                <a:cs typeface="Times New Roman"/>
              </a:rPr>
              <a:t>xô </a:t>
            </a:r>
            <a:r>
              <a:rPr sz="1800" spc="-10" dirty="0">
                <a:latin typeface="Times New Roman"/>
                <a:cs typeface="Times New Roman"/>
              </a:rPr>
              <a:t>Vân </a:t>
            </a:r>
            <a:r>
              <a:rPr sz="1800" spc="-5" dirty="0">
                <a:latin typeface="Times New Roman"/>
                <a:cs typeface="Times New Roman"/>
              </a:rPr>
              <a:t>Tiên </a:t>
            </a:r>
            <a:r>
              <a:rPr sz="1800" dirty="0">
                <a:latin typeface="Times New Roman"/>
                <a:cs typeface="Times New Roman"/>
              </a:rPr>
              <a:t>xuống </a:t>
            </a:r>
            <a:r>
              <a:rPr sz="1800" spc="-5" dirty="0">
                <a:latin typeface="Times New Roman"/>
                <a:cs typeface="Times New Roman"/>
              </a:rPr>
              <a:t>giữa </a:t>
            </a:r>
            <a:r>
              <a:rPr sz="1800" dirty="0">
                <a:latin typeface="Times New Roman"/>
                <a:cs typeface="Times New Roman"/>
              </a:rPr>
              <a:t>dòng vào </a:t>
            </a:r>
            <a:r>
              <a:rPr sz="1800" spc="-10" dirty="0">
                <a:latin typeface="Times New Roman"/>
                <a:cs typeface="Times New Roman"/>
              </a:rPr>
              <a:t>đêm </a:t>
            </a:r>
            <a:r>
              <a:rPr sz="1800" spc="-5" dirty="0">
                <a:latin typeface="Times New Roman"/>
                <a:cs typeface="Times New Roman"/>
              </a:rPr>
              <a:t>khuya  </a:t>
            </a:r>
            <a:r>
              <a:rPr sz="1800" dirty="0">
                <a:latin typeface="Times New Roman"/>
                <a:cs typeface="Times New Roman"/>
              </a:rPr>
              <a:t>để không ai cứu </a:t>
            </a:r>
            <a:r>
              <a:rPr sz="1800" spc="-5" dirty="0">
                <a:latin typeface="Times New Roman"/>
                <a:cs typeface="Times New Roman"/>
              </a:rPr>
              <a:t>kịp, giả tiếng kêu </a:t>
            </a:r>
            <a:r>
              <a:rPr sz="1800" dirty="0">
                <a:latin typeface="Times New Roman"/>
                <a:cs typeface="Times New Roman"/>
              </a:rPr>
              <a:t>trời </a:t>
            </a:r>
            <a:r>
              <a:rPr sz="1800" spc="-5" dirty="0">
                <a:latin typeface="Times New Roman"/>
                <a:cs typeface="Times New Roman"/>
              </a:rPr>
              <a:t>để đánh lừa mọi người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thuyền).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Tàn nhẫn, </a:t>
            </a:r>
            <a:r>
              <a:rPr sz="1800" dirty="0">
                <a:latin typeface="Times New Roman"/>
                <a:cs typeface="Times New Roman"/>
              </a:rPr>
              <a:t>ích kỉ nhỏ </a:t>
            </a:r>
            <a:r>
              <a:rPr sz="1800" spc="-5" dirty="0">
                <a:latin typeface="Times New Roman"/>
                <a:cs typeface="Times New Roman"/>
              </a:rPr>
              <a:t>nhen, </a:t>
            </a:r>
            <a:r>
              <a:rPr sz="1800" spc="5" dirty="0">
                <a:latin typeface="Times New Roman"/>
                <a:cs typeface="Times New Roman"/>
              </a:rPr>
              <a:t>cố </a:t>
            </a:r>
            <a:r>
              <a:rPr sz="1800" dirty="0">
                <a:latin typeface="Times New Roman"/>
                <a:cs typeface="Times New Roman"/>
              </a:rPr>
              <a:t>hại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chỉ vì </a:t>
            </a:r>
            <a:r>
              <a:rPr sz="1800" spc="-5" dirty="0">
                <a:latin typeface="Times New Roman"/>
                <a:cs typeface="Times New Roman"/>
              </a:rPr>
              <a:t>ghen ghét </a:t>
            </a:r>
            <a:r>
              <a:rPr sz="1800" dirty="0">
                <a:latin typeface="Times New Roman"/>
                <a:cs typeface="Times New Roman"/>
              </a:rPr>
              <a:t>tài năng dù không </a:t>
            </a:r>
            <a:r>
              <a:rPr sz="1800" spc="-5" dirty="0">
                <a:latin typeface="Times New Roman"/>
                <a:cs typeface="Times New Roman"/>
              </a:rPr>
              <a:t>thù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b. </a:t>
            </a:r>
            <a:r>
              <a:rPr sz="1800" spc="-5" dirty="0">
                <a:latin typeface="Times New Roman"/>
                <a:cs typeface="Times New Roman"/>
              </a:rPr>
              <a:t>Ông Ngư tiêu </a:t>
            </a:r>
            <a:r>
              <a:rPr sz="1800" dirty="0">
                <a:latin typeface="Times New Roman"/>
                <a:cs typeface="Times New Roman"/>
              </a:rPr>
              <a:t>biểu cho cái </a:t>
            </a:r>
            <a:r>
              <a:rPr sz="1800" spc="-5" dirty="0">
                <a:latin typeface="Times New Roman"/>
                <a:cs typeface="Times New Roman"/>
              </a:rPr>
              <a:t>thiện, </a:t>
            </a:r>
            <a:r>
              <a:rPr sz="1800" dirty="0">
                <a:latin typeface="Times New Roman"/>
                <a:cs typeface="Times New Roman"/>
              </a:rPr>
              <a:t>nhân đức, nhân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Trọng </a:t>
            </a:r>
            <a:r>
              <a:rPr sz="1800" spc="-5" dirty="0">
                <a:latin typeface="Times New Roman"/>
                <a:cs typeface="Times New Roman"/>
              </a:rPr>
              <a:t>nghĩa khinh tài, </a:t>
            </a:r>
            <a:r>
              <a:rPr sz="1800" spc="5" dirty="0">
                <a:latin typeface="Times New Roman"/>
                <a:cs typeface="Times New Roman"/>
              </a:rPr>
              <a:t>cứu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không hề </a:t>
            </a:r>
            <a:r>
              <a:rPr sz="1800" spc="-5" dirty="0">
                <a:latin typeface="Times New Roman"/>
                <a:cs typeface="Times New Roman"/>
              </a:rPr>
              <a:t>lưỡng </a:t>
            </a:r>
            <a:r>
              <a:rPr sz="1800" dirty="0">
                <a:latin typeface="Times New Roman"/>
                <a:cs typeface="Times New Roman"/>
              </a:rPr>
              <a:t>lự, không </a:t>
            </a:r>
            <a:r>
              <a:rPr sz="1800" spc="-5" dirty="0">
                <a:latin typeface="Times New Roman"/>
                <a:cs typeface="Times New Roman"/>
              </a:rPr>
              <a:t>sợ tai vạ, </a:t>
            </a:r>
            <a:r>
              <a:rPr sz="1800" dirty="0">
                <a:latin typeface="Times New Roman"/>
                <a:cs typeface="Times New Roman"/>
              </a:rPr>
              <a:t>không cần trả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ơn.</a:t>
            </a:r>
          </a:p>
          <a:p>
            <a:pPr marL="12700" marR="698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5" dirty="0">
                <a:latin typeface="Times New Roman"/>
                <a:cs typeface="Times New Roman"/>
              </a:rPr>
              <a:t>cao, </a:t>
            </a:r>
            <a:r>
              <a:rPr sz="1800" spc="5" dirty="0">
                <a:latin typeface="Times New Roman"/>
                <a:cs typeface="Times New Roman"/>
              </a:rPr>
              <a:t>đạm </a:t>
            </a:r>
            <a:r>
              <a:rPr sz="1800" spc="-5" dirty="0">
                <a:latin typeface="Times New Roman"/>
                <a:cs typeface="Times New Roman"/>
              </a:rPr>
              <a:t>bạc, trong </a:t>
            </a:r>
            <a:r>
              <a:rPr sz="1800" dirty="0">
                <a:latin typeface="Times New Roman"/>
                <a:cs typeface="Times New Roman"/>
              </a:rPr>
              <a:t>sạch, </a:t>
            </a:r>
            <a:r>
              <a:rPr sz="1800" spc="-5" dirty="0">
                <a:latin typeface="Times New Roman"/>
                <a:cs typeface="Times New Roman"/>
              </a:rPr>
              <a:t>thoát vòng </a:t>
            </a:r>
            <a:r>
              <a:rPr sz="1800" dirty="0">
                <a:latin typeface="Times New Roman"/>
                <a:cs typeface="Times New Roman"/>
              </a:rPr>
              <a:t>danh lợi, </a:t>
            </a:r>
            <a:r>
              <a:rPr sz="1800" spc="-5" dirty="0">
                <a:latin typeface="Times New Roman"/>
                <a:cs typeface="Times New Roman"/>
              </a:rPr>
              <a:t>gắn </a:t>
            </a:r>
            <a:r>
              <a:rPr sz="1800" dirty="0">
                <a:latin typeface="Times New Roman"/>
                <a:cs typeface="Times New Roman"/>
              </a:rPr>
              <a:t>bó chan hoà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thiên  nhiên.</a:t>
            </a:r>
          </a:p>
          <a:p>
            <a:pPr marL="12700" marR="5080">
              <a:lnSpc>
                <a:spcPts val="2690"/>
              </a:lnSpc>
            </a:pPr>
            <a:r>
              <a:rPr sz="1800" dirty="0">
                <a:latin typeface="Times New Roman"/>
                <a:cs typeface="Times New Roman"/>
              </a:rPr>
              <a:t>+ Cuộc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ông </a:t>
            </a:r>
            <a:r>
              <a:rPr sz="1800" spc="-5" dirty="0">
                <a:latin typeface="Times New Roman"/>
                <a:cs typeface="Times New Roman"/>
              </a:rPr>
              <a:t>Ngư </a:t>
            </a:r>
            <a:r>
              <a:rPr sz="1800" dirty="0">
                <a:latin typeface="Times New Roman"/>
                <a:cs typeface="Times New Roman"/>
              </a:rPr>
              <a:t>bình thường nhưng không tầm </a:t>
            </a:r>
            <a:r>
              <a:rPr sz="1800" spc="-5" dirty="0">
                <a:latin typeface="Times New Roman"/>
                <a:cs typeface="Times New Roman"/>
              </a:rPr>
              <a:t>thường (có thể </a:t>
            </a:r>
            <a:r>
              <a:rPr sz="1800" dirty="0">
                <a:latin typeface="Times New Roman"/>
                <a:cs typeface="Times New Roman"/>
              </a:rPr>
              <a:t>là ẩn </a:t>
            </a:r>
            <a:r>
              <a:rPr sz="1800" spc="-5" dirty="0">
                <a:latin typeface="Times New Roman"/>
                <a:cs typeface="Times New Roman"/>
              </a:rPr>
              <a:t>sĩ, nhà </a:t>
            </a:r>
            <a:r>
              <a:rPr sz="1800" dirty="0">
                <a:latin typeface="Times New Roman"/>
                <a:cs typeface="Times New Roman"/>
              </a:rPr>
              <a:t>hiền triết  có </a:t>
            </a:r>
            <a:r>
              <a:rPr sz="1800" spc="-5" dirty="0">
                <a:latin typeface="Times New Roman"/>
                <a:cs typeface="Times New Roman"/>
              </a:rPr>
              <a:t>tài kinh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luân).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3. Kết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Thơ văn </a:t>
            </a:r>
            <a:r>
              <a:rPr sz="1800" spc="-5" dirty="0">
                <a:latin typeface="Times New Roman"/>
                <a:cs typeface="Times New Roman"/>
              </a:rPr>
              <a:t>Nguyễn Đình </a:t>
            </a:r>
            <a:r>
              <a:rPr sz="1800" dirty="0">
                <a:latin typeface="Times New Roman"/>
                <a:cs typeface="Times New Roman"/>
              </a:rPr>
              <a:t>Chiểu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giá trị tư </a:t>
            </a:r>
            <a:r>
              <a:rPr sz="1800" spc="-5" dirty="0">
                <a:latin typeface="Times New Roman"/>
                <a:cs typeface="Times New Roman"/>
              </a:rPr>
              <a:t>tưởng, </a:t>
            </a:r>
            <a:r>
              <a:rPr sz="1800" dirty="0">
                <a:latin typeface="Times New Roman"/>
                <a:cs typeface="Times New Roman"/>
              </a:rPr>
              <a:t>đạo </a:t>
            </a:r>
            <a:r>
              <a:rPr sz="1800" spc="-5" dirty="0">
                <a:latin typeface="Times New Roman"/>
                <a:cs typeface="Times New Roman"/>
              </a:rPr>
              <a:t>lí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Học tập </a:t>
            </a:r>
            <a:r>
              <a:rPr sz="1800" dirty="0">
                <a:latin typeface="Times New Roman"/>
                <a:cs typeface="Times New Roman"/>
              </a:rPr>
              <a:t>tính cách </a:t>
            </a:r>
            <a:r>
              <a:rPr sz="1800" spc="-5" dirty="0">
                <a:latin typeface="Times New Roman"/>
                <a:cs typeface="Times New Roman"/>
              </a:rPr>
              <a:t>tốt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5" dirty="0">
                <a:latin typeface="Times New Roman"/>
                <a:cs typeface="Times New Roman"/>
              </a:rPr>
              <a:t>của ông Ngư, lên án, </a:t>
            </a:r>
            <a:r>
              <a:rPr sz="1800" dirty="0">
                <a:latin typeface="Times New Roman"/>
                <a:cs typeface="Times New Roman"/>
              </a:rPr>
              <a:t>bài </a:t>
            </a:r>
            <a:r>
              <a:rPr sz="1800" spc="5" dirty="0">
                <a:latin typeface="Times New Roman"/>
                <a:cs typeface="Times New Roman"/>
              </a:rPr>
              <a:t>trừ </a:t>
            </a:r>
            <a:r>
              <a:rPr sz="1800" dirty="0">
                <a:latin typeface="Times New Roman"/>
                <a:cs typeface="Times New Roman"/>
              </a:rPr>
              <a:t>kẻ xấu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Trịnh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Hâm.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50" dirty="0">
              <a:latin typeface="Times New Roman"/>
              <a:cs typeface="Times New Roman"/>
            </a:endParaRPr>
          </a:p>
          <a:p>
            <a:pPr marL="12700" marR="8255">
              <a:lnSpc>
                <a:spcPct val="124400"/>
              </a:lnSpc>
            </a:pPr>
            <a:r>
              <a:rPr sz="1800" b="1" spc="-5" dirty="0">
                <a:latin typeface="Times New Roman"/>
                <a:cs typeface="Times New Roman"/>
              </a:rPr>
              <a:t>II.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CẢM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NHẬN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EM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VỀ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LÒNG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NGHĨA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TRONG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ĐOẠN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TRÍCH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"LỤC  VÂN TIÊN </a:t>
            </a:r>
            <a:r>
              <a:rPr sz="1800" b="1" dirty="0">
                <a:latin typeface="Times New Roman"/>
                <a:cs typeface="Times New Roman"/>
              </a:rPr>
              <a:t>GẶP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NẠN".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1. </a:t>
            </a:r>
            <a:r>
              <a:rPr sz="1800" b="1" spc="5" dirty="0">
                <a:latin typeface="Times New Roman"/>
                <a:cs typeface="Times New Roman"/>
              </a:rPr>
              <a:t>Mở </a:t>
            </a:r>
            <a:r>
              <a:rPr sz="1800" b="1" dirty="0">
                <a:latin typeface="Times New Roman"/>
                <a:cs typeface="Times New Roman"/>
              </a:rPr>
              <a:t>bài: </a:t>
            </a:r>
            <a:r>
              <a:rPr sz="1800" spc="-5" dirty="0">
                <a:latin typeface="Times New Roman"/>
                <a:cs typeface="Times New Roman"/>
              </a:rPr>
              <a:t>Giới </a:t>
            </a:r>
            <a:r>
              <a:rPr sz="1800" dirty="0">
                <a:latin typeface="Times New Roman"/>
                <a:cs typeface="Times New Roman"/>
              </a:rPr>
              <a:t>thiệu về tác </a:t>
            </a:r>
            <a:r>
              <a:rPr sz="1800" spc="-5" dirty="0">
                <a:latin typeface="Times New Roman"/>
                <a:cs typeface="Times New Roman"/>
              </a:rPr>
              <a:t>giả,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phẩm, 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</a:p>
          <a:p>
            <a:pPr marL="146685" indent="-134620">
              <a:lnSpc>
                <a:spcPct val="100000"/>
              </a:lnSpc>
              <a:spcBef>
                <a:spcPts val="53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Khái </a:t>
            </a:r>
            <a:r>
              <a:rPr sz="1800" spc="-5" dirty="0">
                <a:latin typeface="Times New Roman"/>
                <a:cs typeface="Times New Roman"/>
              </a:rPr>
              <a:t>quát </a:t>
            </a:r>
            <a:r>
              <a:rPr sz="1800" dirty="0">
                <a:latin typeface="Times New Roman"/>
                <a:cs typeface="Times New Roman"/>
              </a:rPr>
              <a:t>chủ đề </a:t>
            </a:r>
            <a:r>
              <a:rPr sz="1800" spc="-5" dirty="0">
                <a:latin typeface="Times New Roman"/>
                <a:cs typeface="Times New Roman"/>
              </a:rPr>
              <a:t>của đoạn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ts val="2700"/>
              </a:lnSpc>
              <a:spcBef>
                <a:spcPts val="165"/>
              </a:spcBef>
              <a:buChar char="-"/>
              <a:tabLst>
                <a:tab pos="151765" algn="l"/>
              </a:tabLst>
            </a:pP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Đình </a:t>
            </a:r>
            <a:r>
              <a:rPr sz="1800" dirty="0">
                <a:latin typeface="Times New Roman"/>
                <a:cs typeface="Times New Roman"/>
              </a:rPr>
              <a:t>Chiểu đã </a:t>
            </a:r>
            <a:r>
              <a:rPr sz="1800" spc="-5" dirty="0">
                <a:latin typeface="Times New Roman"/>
                <a:cs typeface="Times New Roman"/>
              </a:rPr>
              <a:t>suốt đời </a:t>
            </a:r>
            <a:r>
              <a:rPr sz="1800" dirty="0">
                <a:latin typeface="Times New Roman"/>
                <a:cs typeface="Times New Roman"/>
              </a:rPr>
              <a:t>dùng thơ văn làm vũ khí bảo </a:t>
            </a:r>
            <a:r>
              <a:rPr sz="1800" spc="-5" dirty="0">
                <a:latin typeface="Times New Roman"/>
                <a:cs typeface="Times New Roman"/>
              </a:rPr>
              <a:t>vệ </a:t>
            </a:r>
            <a:r>
              <a:rPr sz="1800" dirty="0">
                <a:latin typeface="Times New Roman"/>
                <a:cs typeface="Times New Roman"/>
              </a:rPr>
              <a:t>đạo đức đạo lý ca ngợi  chính nghĩa, </a:t>
            </a:r>
            <a:r>
              <a:rPr sz="1800" spc="-5" dirty="0">
                <a:latin typeface="Times New Roman"/>
                <a:cs typeface="Times New Roman"/>
              </a:rPr>
              <a:t>nhân nghĩa, ca </a:t>
            </a:r>
            <a:r>
              <a:rPr sz="1800" dirty="0">
                <a:latin typeface="Times New Roman"/>
                <a:cs typeface="Times New Roman"/>
              </a:rPr>
              <a:t>ngợi </a:t>
            </a:r>
            <a:r>
              <a:rPr sz="1800" spc="-5" dirty="0">
                <a:latin typeface="Times New Roman"/>
                <a:cs typeface="Times New Roman"/>
              </a:rPr>
              <a:t>những người anh </a:t>
            </a:r>
            <a:r>
              <a:rPr sz="1800" dirty="0">
                <a:latin typeface="Times New Roman"/>
                <a:cs typeface="Times New Roman"/>
              </a:rPr>
              <a:t>hùng </a:t>
            </a:r>
            <a:r>
              <a:rPr sz="1800" spc="-5" dirty="0">
                <a:latin typeface="Times New Roman"/>
                <a:cs typeface="Times New Roman"/>
              </a:rPr>
              <a:t>nghĩa hiệp, </a:t>
            </a:r>
            <a:r>
              <a:rPr sz="1800" dirty="0">
                <a:latin typeface="Times New Roman"/>
                <a:cs typeface="Times New Roman"/>
              </a:rPr>
              <a:t>trọng nghĩa </a:t>
            </a:r>
            <a:r>
              <a:rPr sz="1800" spc="-5" dirty="0">
                <a:latin typeface="Times New Roman"/>
                <a:cs typeface="Times New Roman"/>
              </a:rPr>
              <a:t>khinh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tài,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15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làm việc </a:t>
            </a:r>
            <a:r>
              <a:rPr sz="1800" spc="-5" dirty="0">
                <a:latin typeface="Times New Roman"/>
                <a:cs typeface="Times New Roman"/>
              </a:rPr>
              <a:t>nhân nghĩa </a:t>
            </a:r>
            <a:r>
              <a:rPr sz="1800" dirty="0">
                <a:latin typeface="Times New Roman"/>
                <a:cs typeface="Times New Roman"/>
              </a:rPr>
              <a:t>không mảy may vụ </a:t>
            </a:r>
            <a:r>
              <a:rPr sz="1800" spc="-5" dirty="0">
                <a:latin typeface="Times New Roman"/>
                <a:cs typeface="Times New Roman"/>
              </a:rPr>
              <a:t>lợi ...Một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những đoạn </a:t>
            </a:r>
            <a:r>
              <a:rPr sz="1800" dirty="0">
                <a:latin typeface="Times New Roman"/>
                <a:cs typeface="Times New Roman"/>
              </a:rPr>
              <a:t>trích </a:t>
            </a:r>
            <a:r>
              <a:rPr sz="1800" spc="-5" dirty="0">
                <a:latin typeface="Times New Roman"/>
                <a:cs typeface="Times New Roman"/>
              </a:rPr>
              <a:t>thể hiện </a:t>
            </a:r>
            <a:r>
              <a:rPr sz="1800" dirty="0">
                <a:latin typeface="Times New Roman"/>
                <a:cs typeface="Times New Roman"/>
              </a:rPr>
              <a:t>thành  công chủ đề </a:t>
            </a:r>
            <a:r>
              <a:rPr sz="1800" spc="-5" dirty="0">
                <a:latin typeface="Times New Roman"/>
                <a:cs typeface="Times New Roman"/>
              </a:rPr>
              <a:t>lòng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là đoạn </a:t>
            </a:r>
            <a:r>
              <a:rPr sz="1800" spc="-5" dirty="0">
                <a:latin typeface="Times New Roman"/>
                <a:cs typeface="Times New Roman"/>
              </a:rPr>
              <a:t>trích "Lục Vân </a:t>
            </a:r>
            <a:r>
              <a:rPr sz="1800" dirty="0">
                <a:latin typeface="Times New Roman"/>
                <a:cs typeface="Times New Roman"/>
              </a:rPr>
              <a:t>Tiên </a:t>
            </a:r>
            <a:r>
              <a:rPr sz="1800" spc="-5" dirty="0">
                <a:latin typeface="Times New Roman"/>
                <a:cs typeface="Times New Roman"/>
              </a:rPr>
              <a:t>gặp nạn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"...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Times New Roman"/>
                <a:cs typeface="Times New Roman"/>
              </a:rPr>
              <a:t>2. </a:t>
            </a:r>
            <a:r>
              <a:rPr sz="1800" b="1" spc="-5" dirty="0">
                <a:latin typeface="Times New Roman"/>
                <a:cs typeface="Times New Roman"/>
              </a:rPr>
              <a:t>Thân bài</a:t>
            </a:r>
            <a:r>
              <a:rPr sz="1800" spc="-5" dirty="0">
                <a:latin typeface="Times New Roman"/>
                <a:cs typeface="Times New Roman"/>
              </a:rPr>
              <a:t>: </a:t>
            </a:r>
            <a:r>
              <a:rPr sz="1800" spc="-10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nhận về lòng nhân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trong đoạn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Thể hiện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10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Ông Ngư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Hành động, việc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Lời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nói...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17399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ông ngư và </a:t>
            </a:r>
            <a:r>
              <a:rPr sz="1800" spc="-10" dirty="0">
                <a:latin typeface="Times New Roman"/>
                <a:cs typeface="Times New Roman"/>
              </a:rPr>
              <a:t>gia </a:t>
            </a:r>
            <a:r>
              <a:rPr sz="1800" spc="-5" dirty="0">
                <a:latin typeface="Times New Roman"/>
                <a:cs typeface="Times New Roman"/>
              </a:rPr>
              <a:t>đình ông là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đẹp, đối </a:t>
            </a:r>
            <a:r>
              <a:rPr sz="1800" dirty="0">
                <a:latin typeface="Times New Roman"/>
                <a:cs typeface="Times New Roman"/>
              </a:rPr>
              <a:t>lập </a:t>
            </a:r>
            <a:r>
              <a:rPr sz="1800" spc="-5" dirty="0">
                <a:latin typeface="Times New Roman"/>
                <a:cs typeface="Times New Roman"/>
              </a:rPr>
              <a:t>với 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trịnh hâm  như </a:t>
            </a:r>
            <a:r>
              <a:rPr sz="1800" dirty="0">
                <a:latin typeface="Times New Roman"/>
                <a:cs typeface="Times New Roman"/>
              </a:rPr>
              <a:t>cái thiện </a:t>
            </a:r>
            <a:r>
              <a:rPr sz="1800" spc="-5" dirty="0">
                <a:latin typeface="Times New Roman"/>
                <a:cs typeface="Times New Roman"/>
              </a:rPr>
              <a:t>đối </a:t>
            </a:r>
            <a:r>
              <a:rPr sz="1800" dirty="0">
                <a:latin typeface="Times New Roman"/>
                <a:cs typeface="Times New Roman"/>
              </a:rPr>
              <a:t>lập </a:t>
            </a:r>
            <a:r>
              <a:rPr sz="1800" spc="-5" dirty="0">
                <a:latin typeface="Times New Roman"/>
                <a:cs typeface="Times New Roman"/>
              </a:rPr>
              <a:t>với cái </a:t>
            </a:r>
            <a:r>
              <a:rPr sz="1800" dirty="0">
                <a:latin typeface="Times New Roman"/>
                <a:cs typeface="Times New Roman"/>
              </a:rPr>
              <a:t>ác, </a:t>
            </a:r>
            <a:r>
              <a:rPr sz="1800" spc="-5" dirty="0">
                <a:latin typeface="Times New Roman"/>
                <a:cs typeface="Times New Roman"/>
              </a:rPr>
              <a:t>cái cao </a:t>
            </a:r>
            <a:r>
              <a:rPr sz="1800" spc="5" dirty="0">
                <a:latin typeface="Times New Roman"/>
                <a:cs typeface="Times New Roman"/>
              </a:rPr>
              <a:t>cả </a:t>
            </a:r>
            <a:r>
              <a:rPr sz="1800" spc="-1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lập với những </a:t>
            </a:r>
            <a:r>
              <a:rPr sz="1800" dirty="0">
                <a:latin typeface="Times New Roman"/>
                <a:cs typeface="Times New Roman"/>
              </a:rPr>
              <a:t>toan tính thấp </a:t>
            </a:r>
            <a:r>
              <a:rPr sz="1800" spc="-5" dirty="0">
                <a:latin typeface="Times New Roman"/>
                <a:cs typeface="Times New Roman"/>
              </a:rPr>
              <a:t>hèn, ánh sáng  đối lập với bóng tối. 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đó hiện </a:t>
            </a: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-5" dirty="0">
                <a:latin typeface="Times New Roman"/>
                <a:cs typeface="Times New Roman"/>
              </a:rPr>
              <a:t>cao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5" dirty="0">
                <a:latin typeface="Times New Roman"/>
                <a:cs typeface="Times New Roman"/>
              </a:rPr>
              <a:t>trong sáng qua những việc làm, lời nói  và cuộc sống của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Ngư: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Việc làm:</a:t>
            </a:r>
            <a:endParaRPr sz="1800" dirty="0">
              <a:latin typeface="Times New Roman"/>
              <a:cs typeface="Times New Roman"/>
            </a:endParaRPr>
          </a:p>
          <a:p>
            <a:pPr marL="1271270" algn="just">
              <a:lnSpc>
                <a:spcPct val="100000"/>
              </a:lnSpc>
              <a:spcBef>
                <a:spcPts val="530"/>
              </a:spcBef>
            </a:pPr>
            <a:r>
              <a:rPr sz="1800" i="1" spc="-10" dirty="0">
                <a:latin typeface="Times New Roman"/>
                <a:cs typeface="Times New Roman"/>
              </a:rPr>
              <a:t>...vớt </a:t>
            </a:r>
            <a:r>
              <a:rPr sz="1800" i="1" dirty="0">
                <a:latin typeface="Times New Roman"/>
                <a:cs typeface="Times New Roman"/>
              </a:rPr>
              <a:t>ngay lên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bờ.</a:t>
            </a:r>
            <a:endParaRPr sz="1800" dirty="0">
              <a:latin typeface="Times New Roman"/>
              <a:cs typeface="Times New Roman"/>
            </a:endParaRPr>
          </a:p>
          <a:p>
            <a:pPr marL="1100455" algn="just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Hối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5" dirty="0">
                <a:latin typeface="Times New Roman"/>
                <a:cs typeface="Times New Roman"/>
              </a:rPr>
              <a:t>vầy </a:t>
            </a:r>
            <a:r>
              <a:rPr sz="1800" i="1" dirty="0">
                <a:latin typeface="Times New Roman"/>
                <a:cs typeface="Times New Roman"/>
              </a:rPr>
              <a:t>lửa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giờ</a:t>
            </a:r>
            <a:endParaRPr sz="1800" dirty="0">
              <a:latin typeface="Times New Roman"/>
              <a:cs typeface="Times New Roman"/>
            </a:endParaRPr>
          </a:p>
          <a:p>
            <a:pPr marL="986155" algn="just">
              <a:lnSpc>
                <a:spcPct val="100000"/>
              </a:lnSpc>
              <a:spcBef>
                <a:spcPts val="535"/>
              </a:spcBef>
            </a:pPr>
            <a:r>
              <a:rPr sz="1800" i="1" spc="-5" dirty="0">
                <a:latin typeface="Times New Roman"/>
                <a:cs typeface="Times New Roman"/>
              </a:rPr>
              <a:t>Ông </a:t>
            </a:r>
            <a:r>
              <a:rPr sz="1800" i="1" spc="-10" dirty="0">
                <a:latin typeface="Times New Roman"/>
                <a:cs typeface="Times New Roman"/>
              </a:rPr>
              <a:t>hơ </a:t>
            </a:r>
            <a:r>
              <a:rPr sz="1800" i="1" dirty="0">
                <a:latin typeface="Times New Roman"/>
                <a:cs typeface="Times New Roman"/>
              </a:rPr>
              <a:t>bụng dạ, </a:t>
            </a:r>
            <a:r>
              <a:rPr sz="1800" i="1" spc="-5" dirty="0">
                <a:latin typeface="Times New Roman"/>
                <a:cs typeface="Times New Roman"/>
              </a:rPr>
              <a:t>mụ </a:t>
            </a:r>
            <a:r>
              <a:rPr sz="1800" i="1" spc="-10" dirty="0">
                <a:latin typeface="Times New Roman"/>
                <a:cs typeface="Times New Roman"/>
              </a:rPr>
              <a:t>hơ </a:t>
            </a:r>
            <a:r>
              <a:rPr sz="1800" i="1" dirty="0">
                <a:latin typeface="Times New Roman"/>
                <a:cs typeface="Times New Roman"/>
              </a:rPr>
              <a:t>mặt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mày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indent="57785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khẩn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đáo,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chạy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  </a:t>
            </a:r>
            <a:r>
              <a:rPr sz="1800" dirty="0">
                <a:latin typeface="Times New Roman"/>
                <a:cs typeface="Times New Roman"/>
              </a:rPr>
              <a:t>Tiên những cách thức </a:t>
            </a:r>
            <a:r>
              <a:rPr sz="1800" spc="-5" dirty="0">
                <a:latin typeface="Times New Roman"/>
                <a:cs typeface="Times New Roman"/>
              </a:rPr>
              <a:t>rất dân dã. Đó </a:t>
            </a:r>
            <a:r>
              <a:rPr sz="1800" dirty="0">
                <a:latin typeface="Times New Roman"/>
                <a:cs typeface="Times New Roman"/>
              </a:rPr>
              <a:t>là những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spc="5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chân </a:t>
            </a:r>
            <a:r>
              <a:rPr sz="1800" dirty="0">
                <a:latin typeface="Times New Roman"/>
                <a:cs typeface="Times New Roman"/>
              </a:rPr>
              <a:t>thực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yêu thương </a:t>
            </a:r>
            <a:r>
              <a:rPr sz="1800" dirty="0">
                <a:latin typeface="Times New Roman"/>
                <a:cs typeface="Times New Roman"/>
              </a:rPr>
              <a:t>con 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của gia </a:t>
            </a:r>
            <a:r>
              <a:rPr sz="1800" spc="-5" dirty="0">
                <a:latin typeface="Times New Roman"/>
                <a:cs typeface="Times New Roman"/>
              </a:rPr>
              <a:t>đình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nói:</a:t>
            </a:r>
            <a:endParaRPr sz="1800">
              <a:latin typeface="Times New Roman"/>
              <a:cs typeface="Times New Roman"/>
            </a:endParaRPr>
          </a:p>
          <a:p>
            <a:pPr marL="1786889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...người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cùng </a:t>
            </a:r>
            <a:r>
              <a:rPr sz="1800" dirty="0">
                <a:latin typeface="Times New Roman"/>
                <a:cs typeface="Times New Roman"/>
              </a:rPr>
              <a:t>ta,</a:t>
            </a:r>
            <a:endParaRPr sz="1800">
              <a:latin typeface="Times New Roman"/>
              <a:cs typeface="Times New Roman"/>
            </a:endParaRPr>
          </a:p>
          <a:p>
            <a:pPr marL="1214755" algn="just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latin typeface="Times New Roman"/>
                <a:cs typeface="Times New Roman"/>
              </a:rPr>
              <a:t>Hôm </a:t>
            </a:r>
            <a:r>
              <a:rPr sz="1800" spc="-5" dirty="0">
                <a:latin typeface="Times New Roman"/>
                <a:cs typeface="Times New Roman"/>
              </a:rPr>
              <a:t>mai </a:t>
            </a:r>
            <a:r>
              <a:rPr sz="1800" dirty="0">
                <a:latin typeface="Times New Roman"/>
                <a:cs typeface="Times New Roman"/>
              </a:rPr>
              <a:t>hẩm hút một </a:t>
            </a:r>
            <a:r>
              <a:rPr sz="1800" spc="-5" dirty="0">
                <a:latin typeface="Times New Roman"/>
                <a:cs typeface="Times New Roman"/>
              </a:rPr>
              <a:t>nhà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vui.</a:t>
            </a:r>
            <a:endParaRPr sz="1800">
              <a:latin typeface="Times New Roman"/>
              <a:cs typeface="Times New Roman"/>
            </a:endParaRPr>
          </a:p>
          <a:p>
            <a:pPr marL="12700" indent="11557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mực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khảng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khinh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tài.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Gia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Ngư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cháo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sẵn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sàng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cưu  mang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Tiên. </a:t>
            </a:r>
            <a:r>
              <a:rPr sz="1800" spc="5" dirty="0">
                <a:latin typeface="Times New Roman"/>
                <a:cs typeface="Times New Roman"/>
              </a:rPr>
              <a:t>Tấm </a:t>
            </a:r>
            <a:r>
              <a:rPr sz="1800" dirty="0">
                <a:latin typeface="Times New Roman"/>
                <a:cs typeface="Times New Roman"/>
              </a:rPr>
              <a:t>lòng đó đâu </a:t>
            </a:r>
            <a:r>
              <a:rPr sz="1800" spc="5" dirty="0">
                <a:latin typeface="Times New Roman"/>
                <a:cs typeface="Times New Roman"/>
              </a:rPr>
              <a:t>cần </a:t>
            </a:r>
            <a:r>
              <a:rPr sz="1800" dirty="0">
                <a:latin typeface="Times New Roman"/>
                <a:cs typeface="Times New Roman"/>
              </a:rPr>
              <a:t>đến một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trả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ơn!</a:t>
            </a:r>
            <a:endParaRPr sz="1800">
              <a:latin typeface="Times New Roman"/>
              <a:cs typeface="Times New Roman"/>
            </a:endParaRPr>
          </a:p>
          <a:p>
            <a:pPr marL="149987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...lòng lão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endParaRPr sz="1800">
              <a:latin typeface="Times New Roman"/>
              <a:cs typeface="Times New Roman"/>
            </a:endParaRPr>
          </a:p>
          <a:p>
            <a:pPr marL="986155" algn="just">
              <a:lnSpc>
                <a:spcPct val="100000"/>
              </a:lnSpc>
              <a:spcBef>
                <a:spcPts val="525"/>
              </a:spcBef>
            </a:pPr>
            <a:r>
              <a:rPr sz="1800" spc="-10" dirty="0">
                <a:latin typeface="Times New Roman"/>
                <a:cs typeface="Times New Roman"/>
              </a:rPr>
              <a:t>Dốc </a:t>
            </a:r>
            <a:r>
              <a:rPr sz="1800" spc="-5" dirty="0">
                <a:latin typeface="Times New Roman"/>
                <a:cs typeface="Times New Roman"/>
              </a:rPr>
              <a:t>lòng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5" dirty="0">
                <a:latin typeface="Times New Roman"/>
                <a:cs typeface="Times New Roman"/>
              </a:rPr>
              <a:t>nghĩa, </a:t>
            </a:r>
            <a:r>
              <a:rPr sz="1800" dirty="0">
                <a:latin typeface="Times New Roman"/>
                <a:cs typeface="Times New Roman"/>
              </a:rPr>
              <a:t>há </a:t>
            </a:r>
            <a:r>
              <a:rPr sz="1800" spc="5" dirty="0">
                <a:latin typeface="Times New Roman"/>
                <a:cs typeface="Times New Roman"/>
              </a:rPr>
              <a:t>chờ </a:t>
            </a:r>
            <a:r>
              <a:rPr sz="1800" dirty="0">
                <a:latin typeface="Times New Roman"/>
                <a:cs typeface="Times New Roman"/>
              </a:rPr>
              <a:t>trả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ơn.</a:t>
            </a:r>
            <a:endParaRPr sz="1800">
              <a:latin typeface="Times New Roman"/>
              <a:cs typeface="Times New Roman"/>
            </a:endParaRPr>
          </a:p>
          <a:p>
            <a:pPr marL="12700" marR="5080" indent="11557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khảng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lợi,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ích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kỷ,  </a:t>
            </a:r>
            <a:r>
              <a:rPr sz="1800" dirty="0">
                <a:latin typeface="Times New Roman"/>
                <a:cs typeface="Times New Roman"/>
              </a:rPr>
              <a:t>một lòng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không bao giờ cần </a:t>
            </a:r>
            <a:r>
              <a:rPr sz="1800" spc="-5" dirty="0">
                <a:latin typeface="Times New Roman"/>
                <a:cs typeface="Times New Roman"/>
              </a:rPr>
              <a:t>sự báo đáp của người </a:t>
            </a:r>
            <a:r>
              <a:rPr sz="1800" dirty="0">
                <a:latin typeface="Times New Roman"/>
                <a:cs typeface="Times New Roman"/>
              </a:rPr>
              <a:t>chịu ơn, đó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đức </a:t>
            </a:r>
            <a:r>
              <a:rPr sz="1800" spc="-5" dirty="0">
                <a:latin typeface="Times New Roman"/>
                <a:cs typeface="Times New Roman"/>
              </a:rPr>
              <a:t>tính  </a:t>
            </a:r>
            <a:r>
              <a:rPr sz="1800" dirty="0">
                <a:latin typeface="Times New Roman"/>
                <a:cs typeface="Times New Roman"/>
              </a:rPr>
              <a:t>khiêm </a:t>
            </a:r>
            <a:r>
              <a:rPr sz="1800" spc="-5" dirty="0">
                <a:latin typeface="Times New Roman"/>
                <a:cs typeface="Times New Roman"/>
              </a:rPr>
              <a:t>nhường, </a:t>
            </a:r>
            <a:r>
              <a:rPr sz="1800" dirty="0">
                <a:latin typeface="Times New Roman"/>
                <a:cs typeface="Times New Roman"/>
              </a:rPr>
              <a:t>thấy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dirty="0">
                <a:latin typeface="Times New Roman"/>
                <a:cs typeface="Times New Roman"/>
              </a:rPr>
              <a:t>nghĩa </a:t>
            </a:r>
            <a:r>
              <a:rPr sz="1800" spc="-5" dirty="0">
                <a:latin typeface="Times New Roman"/>
                <a:cs typeface="Times New Roman"/>
              </a:rPr>
              <a:t>thì làm,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coi </a:t>
            </a:r>
            <a:r>
              <a:rPr sz="1800" dirty="0">
                <a:latin typeface="Times New Roman"/>
                <a:cs typeface="Times New Roman"/>
              </a:rPr>
              <a:t>đó là công trạng</a:t>
            </a:r>
            <a:r>
              <a:rPr sz="1800" spc="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...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Cuộc sống </a:t>
            </a:r>
            <a:r>
              <a:rPr sz="1800" dirty="0">
                <a:latin typeface="Times New Roman"/>
                <a:cs typeface="Times New Roman"/>
              </a:rPr>
              <a:t>của gia </a:t>
            </a:r>
            <a:r>
              <a:rPr sz="1800" spc="-5" dirty="0">
                <a:latin typeface="Times New Roman"/>
                <a:cs typeface="Times New Roman"/>
              </a:rPr>
              <a:t>đình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5" dirty="0">
                <a:latin typeface="Times New Roman"/>
                <a:cs typeface="Times New Roman"/>
              </a:rPr>
              <a:t> Ngư:</a:t>
            </a:r>
            <a:endParaRPr sz="1800">
              <a:latin typeface="Times New Roman"/>
              <a:cs typeface="Times New Roman"/>
            </a:endParaRPr>
          </a:p>
          <a:p>
            <a:pPr marL="184150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rửa ruột ...Hàn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Giang.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3101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208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 Cuộc </a:t>
            </a:r>
            <a:r>
              <a:rPr sz="1800" spc="-5" dirty="0">
                <a:latin typeface="Times New Roman"/>
                <a:cs typeface="Times New Roman"/>
              </a:rPr>
              <a:t>sống ngoài </a:t>
            </a:r>
            <a:r>
              <a:rPr sz="1800" dirty="0">
                <a:latin typeface="Times New Roman"/>
                <a:cs typeface="Times New Roman"/>
              </a:rPr>
              <a:t>vòng </a:t>
            </a:r>
            <a:r>
              <a:rPr sz="1800" spc="-5" dirty="0">
                <a:latin typeface="Times New Roman"/>
                <a:cs typeface="Times New Roman"/>
              </a:rPr>
              <a:t>danh </a:t>
            </a:r>
            <a:r>
              <a:rPr sz="1800" dirty="0">
                <a:latin typeface="Times New Roman"/>
                <a:cs typeface="Times New Roman"/>
              </a:rPr>
              <a:t>lợi, ngoài </a:t>
            </a:r>
            <a:r>
              <a:rPr sz="1800" spc="-5" dirty="0">
                <a:latin typeface="Times New Roman"/>
                <a:cs typeface="Times New Roman"/>
              </a:rPr>
              <a:t>sự bon chen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thế tục nên </a:t>
            </a:r>
            <a:r>
              <a:rPr sz="1800" dirty="0">
                <a:latin typeface="Times New Roman"/>
                <a:cs typeface="Times New Roman"/>
              </a:rPr>
              <a:t>nó rất </a:t>
            </a:r>
            <a:r>
              <a:rPr sz="1800" spc="-5" dirty="0">
                <a:latin typeface="Times New Roman"/>
                <a:cs typeface="Times New Roman"/>
              </a:rPr>
              <a:t>trong sạch 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gợn </a:t>
            </a:r>
            <a:r>
              <a:rPr sz="1800" dirty="0">
                <a:latin typeface="Times New Roman"/>
                <a:cs typeface="Times New Roman"/>
              </a:rPr>
              <a:t>vẩn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đục.</a:t>
            </a:r>
            <a:endParaRPr sz="180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 Cuộc </a:t>
            </a:r>
            <a:r>
              <a:rPr sz="1800" spc="-5" dirty="0">
                <a:latin typeface="Times New Roman"/>
                <a:cs typeface="Times New Roman"/>
              </a:rPr>
              <a:t>sống tự </a:t>
            </a:r>
            <a:r>
              <a:rPr sz="1800" dirty="0">
                <a:latin typeface="Times New Roman"/>
                <a:cs typeface="Times New Roman"/>
              </a:rPr>
              <a:t>do giữa thiên </a:t>
            </a:r>
            <a:r>
              <a:rPr sz="1800" spc="-5" dirty="0">
                <a:latin typeface="Times New Roman"/>
                <a:cs typeface="Times New Roman"/>
              </a:rPr>
              <a:t>nhiên </a:t>
            </a:r>
            <a:r>
              <a:rPr sz="1800" dirty="0">
                <a:latin typeface="Times New Roman"/>
                <a:cs typeface="Times New Roman"/>
              </a:rPr>
              <a:t>cao rộng, </a:t>
            </a:r>
            <a:r>
              <a:rPr sz="1800" spc="-5" dirty="0">
                <a:latin typeface="Times New Roman"/>
                <a:cs typeface="Times New Roman"/>
              </a:rPr>
              <a:t>hoà nhập, bầu bạn với thiên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nhiên.</a:t>
            </a:r>
            <a:endParaRPr sz="1800">
              <a:latin typeface="Times New Roman"/>
              <a:cs typeface="Times New Roman"/>
            </a:endParaRPr>
          </a:p>
          <a:p>
            <a:pPr marL="12700" marR="5715" indent="22987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+ Cuộc </a:t>
            </a:r>
            <a:r>
              <a:rPr sz="1800" spc="-5" dirty="0">
                <a:latin typeface="Times New Roman"/>
                <a:cs typeface="Times New Roman"/>
              </a:rPr>
              <a:t>sống lạc quan, </a:t>
            </a:r>
            <a:r>
              <a:rPr sz="1800" dirty="0">
                <a:latin typeface="Times New Roman"/>
                <a:cs typeface="Times New Roman"/>
              </a:rPr>
              <a:t>ung </a:t>
            </a:r>
            <a:r>
              <a:rPr sz="1800" spc="-5" dirty="0">
                <a:latin typeface="Times New Roman"/>
                <a:cs typeface="Times New Roman"/>
              </a:rPr>
              <a:t>dung, thanh </a:t>
            </a:r>
            <a:r>
              <a:rPr sz="1800" dirty="0">
                <a:latin typeface="Times New Roman"/>
                <a:cs typeface="Times New Roman"/>
              </a:rPr>
              <a:t>thản </a:t>
            </a:r>
            <a:r>
              <a:rPr sz="1800" spc="-5" dirty="0">
                <a:latin typeface="Times New Roman"/>
                <a:cs typeface="Times New Roman"/>
              </a:rPr>
              <a:t>bởi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tự làm chủ </a:t>
            </a:r>
            <a:r>
              <a:rPr sz="1800" spc="-5" dirty="0">
                <a:latin typeface="Times New Roman"/>
                <a:cs typeface="Times New Roman"/>
              </a:rPr>
              <a:t>mình, </a:t>
            </a:r>
            <a:r>
              <a:rPr sz="1800" spc="-10" dirty="0">
                <a:latin typeface="Times New Roman"/>
                <a:cs typeface="Times New Roman"/>
              </a:rPr>
              <a:t>tìm </a:t>
            </a:r>
            <a:r>
              <a:rPr sz="1800" dirty="0">
                <a:latin typeface="Times New Roman"/>
                <a:cs typeface="Times New Roman"/>
              </a:rPr>
              <a:t>thấy  niềm vui trong </a:t>
            </a:r>
            <a:r>
              <a:rPr sz="1800" spc="-5" dirty="0">
                <a:latin typeface="Times New Roman"/>
                <a:cs typeface="Times New Roman"/>
              </a:rPr>
              <a:t>lao </a:t>
            </a:r>
            <a:r>
              <a:rPr sz="1800" dirty="0">
                <a:latin typeface="Times New Roman"/>
                <a:cs typeface="Times New Roman"/>
              </a:rPr>
              <a:t>động tự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do...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700"/>
              </a:lnSpc>
            </a:pPr>
            <a:r>
              <a:rPr sz="1800" b="1" dirty="0">
                <a:latin typeface="Times New Roman"/>
                <a:cs typeface="Times New Roman"/>
              </a:rPr>
              <a:t>3. Kết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r>
              <a:rPr sz="1800" spc="-5" dirty="0">
                <a:latin typeface="Times New Roman"/>
                <a:cs typeface="Times New Roman"/>
              </a:rPr>
              <a:t>: </a:t>
            </a:r>
            <a:r>
              <a:rPr sz="1800" dirty="0">
                <a:latin typeface="Times New Roman"/>
                <a:cs typeface="Times New Roman"/>
              </a:rPr>
              <a:t>hình ảnh ông </a:t>
            </a:r>
            <a:r>
              <a:rPr sz="1800" spc="-5" dirty="0">
                <a:latin typeface="Times New Roman"/>
                <a:cs typeface="Times New Roman"/>
              </a:rPr>
              <a:t>Ngư </a:t>
            </a:r>
            <a:r>
              <a:rPr sz="1800" spc="-10" dirty="0">
                <a:latin typeface="Times New Roman"/>
                <a:cs typeface="Times New Roman"/>
              </a:rPr>
              <a:t>bao </a:t>
            </a:r>
            <a:r>
              <a:rPr sz="1800" spc="-5" dirty="0">
                <a:latin typeface="Times New Roman"/>
                <a:cs typeface="Times New Roman"/>
              </a:rPr>
              <a:t>hàm </a:t>
            </a:r>
            <a:r>
              <a:rPr sz="1800" dirty="0">
                <a:latin typeface="Times New Roman"/>
                <a:cs typeface="Times New Roman"/>
              </a:rPr>
              <a:t>cả </a:t>
            </a:r>
            <a:r>
              <a:rPr sz="1800" spc="-5" dirty="0">
                <a:latin typeface="Times New Roman"/>
                <a:cs typeface="Times New Roman"/>
              </a:rPr>
              <a:t>niềm </a:t>
            </a:r>
            <a:r>
              <a:rPr sz="1800" spc="-10" dirty="0">
                <a:latin typeface="Times New Roman"/>
                <a:cs typeface="Times New Roman"/>
              </a:rPr>
              <a:t>tin </a:t>
            </a:r>
            <a:r>
              <a:rPr sz="1800" dirty="0">
                <a:latin typeface="Times New Roman"/>
                <a:cs typeface="Times New Roman"/>
              </a:rPr>
              <a:t>và mơ ước </a:t>
            </a:r>
            <a:r>
              <a:rPr sz="1800" spc="-5" dirty="0">
                <a:latin typeface="Times New Roman"/>
                <a:cs typeface="Times New Roman"/>
              </a:rPr>
              <a:t>của tác </a:t>
            </a:r>
            <a:r>
              <a:rPr sz="1800" dirty="0">
                <a:latin typeface="Times New Roman"/>
                <a:cs typeface="Times New Roman"/>
              </a:rPr>
              <a:t>giả về </a:t>
            </a:r>
            <a:r>
              <a:rPr sz="1800" spc="-5" dirty="0">
                <a:latin typeface="Times New Roman"/>
                <a:cs typeface="Times New Roman"/>
              </a:rPr>
              <a:t>cuộc đời, về 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người. </a:t>
            </a:r>
            <a:r>
              <a:rPr sz="1800" dirty="0">
                <a:latin typeface="Times New Roman"/>
                <a:cs typeface="Times New Roman"/>
              </a:rPr>
              <a:t>Điều đáng quý </a:t>
            </a:r>
            <a:r>
              <a:rPr sz="1800" spc="-5" dirty="0">
                <a:latin typeface="Times New Roman"/>
                <a:cs typeface="Times New Roman"/>
              </a:rPr>
              <a:t>là niềm tin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mơ đó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Nguyễn Đình </a:t>
            </a:r>
            <a:r>
              <a:rPr sz="1800" dirty="0">
                <a:latin typeface="Times New Roman"/>
                <a:cs typeface="Times New Roman"/>
              </a:rPr>
              <a:t>Chiểu </a:t>
            </a:r>
            <a:r>
              <a:rPr sz="1800" spc="-5" dirty="0">
                <a:latin typeface="Times New Roman"/>
                <a:cs typeface="Times New Roman"/>
              </a:rPr>
              <a:t>gửi </a:t>
            </a:r>
            <a:r>
              <a:rPr sz="1800" dirty="0">
                <a:latin typeface="Times New Roman"/>
                <a:cs typeface="Times New Roman"/>
              </a:rPr>
              <a:t>gắm  vào nhân dân và những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lao động bình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thường...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III. </a:t>
            </a:r>
            <a:r>
              <a:rPr sz="1800" b="1" dirty="0">
                <a:latin typeface="Times New Roman"/>
                <a:cs typeface="Times New Roman"/>
              </a:rPr>
              <a:t>PHÂN </a:t>
            </a:r>
            <a:r>
              <a:rPr sz="1800" b="1" spc="-5" dirty="0">
                <a:latin typeface="Times New Roman"/>
                <a:cs typeface="Times New Roman"/>
              </a:rPr>
              <a:t>TÍCH NHÂN </a:t>
            </a:r>
            <a:r>
              <a:rPr sz="1800" b="1" dirty="0">
                <a:latin typeface="Times New Roman"/>
                <a:cs typeface="Times New Roman"/>
              </a:rPr>
              <a:t>VẬT ÔNG </a:t>
            </a:r>
            <a:r>
              <a:rPr sz="1800" b="1" spc="-5" dirty="0">
                <a:latin typeface="Times New Roman"/>
                <a:cs typeface="Times New Roman"/>
              </a:rPr>
              <a:t>NGƯ </a:t>
            </a:r>
            <a:r>
              <a:rPr sz="1800" b="1" dirty="0">
                <a:latin typeface="Times New Roman"/>
                <a:cs typeface="Times New Roman"/>
              </a:rPr>
              <a:t>TRONG ĐOẠN </a:t>
            </a:r>
            <a:r>
              <a:rPr sz="1800" b="1" spc="-5" dirty="0">
                <a:latin typeface="Times New Roman"/>
                <a:cs typeface="Times New Roman"/>
              </a:rPr>
              <a:t>THƠ "LỤC </a:t>
            </a:r>
            <a:r>
              <a:rPr sz="1800" b="1" spc="-10" dirty="0">
                <a:latin typeface="Times New Roman"/>
                <a:cs typeface="Times New Roman"/>
              </a:rPr>
              <a:t>VÂN </a:t>
            </a:r>
            <a:r>
              <a:rPr sz="1800" b="1" spc="-5" dirty="0">
                <a:latin typeface="Times New Roman"/>
                <a:cs typeface="Times New Roman"/>
              </a:rPr>
              <a:t>TIÊN  </a:t>
            </a:r>
            <a:r>
              <a:rPr sz="1800" b="1" dirty="0">
                <a:latin typeface="Times New Roman"/>
                <a:cs typeface="Times New Roman"/>
              </a:rPr>
              <a:t>GẶP </a:t>
            </a:r>
            <a:r>
              <a:rPr sz="1800" b="1" spc="-10" dirty="0">
                <a:latin typeface="Times New Roman"/>
                <a:cs typeface="Times New Roman"/>
              </a:rPr>
              <a:t>NẠN”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 algn="just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“Lục Vân </a:t>
            </a:r>
            <a:r>
              <a:rPr sz="1800" dirty="0">
                <a:latin typeface="Times New Roman"/>
                <a:cs typeface="Times New Roman"/>
              </a:rPr>
              <a:t>Tiên gặp nạn” một lần </a:t>
            </a:r>
            <a:r>
              <a:rPr sz="1800" spc="-5" dirty="0">
                <a:latin typeface="Times New Roman"/>
                <a:cs typeface="Times New Roman"/>
              </a:rPr>
              <a:t>nữa </a:t>
            </a:r>
            <a:r>
              <a:rPr sz="1800" dirty="0">
                <a:latin typeface="Times New Roman"/>
                <a:cs typeface="Times New Roman"/>
              </a:rPr>
              <a:t>cho thấy tư </a:t>
            </a:r>
            <a:r>
              <a:rPr sz="1800" spc="-5" dirty="0">
                <a:latin typeface="Times New Roman"/>
                <a:cs typeface="Times New Roman"/>
              </a:rPr>
              <a:t>tưởng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tỏa sáng  trong </a:t>
            </a:r>
            <a:r>
              <a:rPr sz="1800" spc="-5" dirty="0">
                <a:latin typeface="Times New Roman"/>
                <a:cs typeface="Times New Roman"/>
              </a:rPr>
              <a:t>“Truyện Lục Vân Tiên”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-5" dirty="0">
                <a:latin typeface="Times New Roman"/>
                <a:cs typeface="Times New Roman"/>
              </a:rPr>
              <a:t>niềm </a:t>
            </a:r>
            <a:r>
              <a:rPr sz="1800" spc="-10" dirty="0">
                <a:latin typeface="Times New Roman"/>
                <a:cs typeface="Times New Roman"/>
              </a:rPr>
              <a:t>tin </a:t>
            </a:r>
            <a:r>
              <a:rPr sz="1800" dirty="0">
                <a:latin typeface="Times New Roman"/>
                <a:cs typeface="Times New Roman"/>
              </a:rPr>
              <a:t>của nhà thơ </a:t>
            </a:r>
            <a:r>
              <a:rPr sz="1800" spc="-5" dirty="0">
                <a:latin typeface="Times New Roman"/>
                <a:cs typeface="Times New Roman"/>
              </a:rPr>
              <a:t>mù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Đồng Nai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với 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5" dirty="0">
                <a:latin typeface="Times New Roman"/>
                <a:cs typeface="Times New Roman"/>
              </a:rPr>
              <a:t>dân </a:t>
            </a:r>
            <a:r>
              <a:rPr sz="1800" dirty="0">
                <a:latin typeface="Times New Roman"/>
                <a:cs typeface="Times New Roman"/>
              </a:rPr>
              <a:t>giữa </a:t>
            </a:r>
            <a:r>
              <a:rPr sz="1800" spc="-5" dirty="0">
                <a:latin typeface="Times New Roman"/>
                <a:cs typeface="Times New Roman"/>
              </a:rPr>
              <a:t>thời loạn lạc. Nhân vật </a:t>
            </a:r>
            <a:r>
              <a:rPr sz="1800" dirty="0">
                <a:latin typeface="Times New Roman"/>
                <a:cs typeface="Times New Roman"/>
              </a:rPr>
              <a:t>ông </a:t>
            </a:r>
            <a:r>
              <a:rPr sz="1800" spc="-5" dirty="0">
                <a:latin typeface="Times New Roman"/>
                <a:cs typeface="Times New Roman"/>
              </a:rPr>
              <a:t>Ngư được </a:t>
            </a:r>
            <a:r>
              <a:rPr sz="1800" dirty="0">
                <a:latin typeface="Times New Roman"/>
                <a:cs typeface="Times New Roman"/>
              </a:rPr>
              <a:t>nói đến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đoạn thơ thật </a:t>
            </a:r>
            <a:r>
              <a:rPr sz="1800" spc="-5" dirty="0">
                <a:latin typeface="Times New Roman"/>
                <a:cs typeface="Times New Roman"/>
              </a:rPr>
              <a:t>đẹp, tiêu  </a:t>
            </a:r>
            <a:r>
              <a:rPr sz="1800" dirty="0">
                <a:latin typeface="Times New Roman"/>
                <a:cs typeface="Times New Roman"/>
              </a:rPr>
              <a:t>biểu cho đạo lí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5" dirty="0">
                <a:latin typeface="Times New Roman"/>
                <a:cs typeface="Times New Roman"/>
              </a:rPr>
              <a:t>dân ta “Thương người </a:t>
            </a:r>
            <a:r>
              <a:rPr sz="1800" dirty="0">
                <a:latin typeface="Times New Roman"/>
                <a:cs typeface="Times New Roman"/>
              </a:rPr>
              <a:t>như thể thương </a:t>
            </a:r>
            <a:r>
              <a:rPr sz="1800" spc="-5" dirty="0">
                <a:latin typeface="Times New Roman"/>
                <a:cs typeface="Times New Roman"/>
              </a:rPr>
              <a:t>thân". Nguyễn </a:t>
            </a:r>
            <a:r>
              <a:rPr sz="1800" spc="-10" dirty="0">
                <a:latin typeface="Times New Roman"/>
                <a:cs typeface="Times New Roman"/>
              </a:rPr>
              <a:t>Đình</a:t>
            </a:r>
            <a:r>
              <a:rPr sz="1800" spc="-2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Chiểu  </a:t>
            </a:r>
            <a:r>
              <a:rPr sz="1800" dirty="0">
                <a:latin typeface="Times New Roman"/>
                <a:cs typeface="Times New Roman"/>
              </a:rPr>
              <a:t>đã đành cho ông </a:t>
            </a:r>
            <a:r>
              <a:rPr sz="1800" spc="-5" dirty="0">
                <a:latin typeface="Times New Roman"/>
                <a:cs typeface="Times New Roman"/>
              </a:rPr>
              <a:t>Ngư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nồng </a:t>
            </a:r>
            <a:r>
              <a:rPr sz="1800" spc="-5" dirty="0">
                <a:latin typeface="Times New Roman"/>
                <a:cs typeface="Times New Roman"/>
              </a:rPr>
              <a:t>hậu biết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bao!</a:t>
            </a: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241935" indent="-229870" algn="just">
              <a:lnSpc>
                <a:spcPct val="100000"/>
              </a:lnSpc>
              <a:buAutoNum type="arabicPeriod" startAt="2"/>
              <a:tabLst>
                <a:tab pos="24257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Thân bài</a:t>
            </a:r>
            <a:endParaRPr sz="1800" dirty="0">
              <a:latin typeface="Times New Roman"/>
              <a:cs typeface="Times New Roman"/>
            </a:endParaRPr>
          </a:p>
          <a:p>
            <a:pPr marL="12700" indent="172085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Trịnh Hâm là một </a:t>
            </a:r>
            <a:r>
              <a:rPr sz="1800" spc="-5" dirty="0">
                <a:latin typeface="Times New Roman"/>
                <a:cs typeface="Times New Roman"/>
              </a:rPr>
              <a:t>kẻ độc ác, </a:t>
            </a:r>
            <a:r>
              <a:rPr sz="1800" dirty="0">
                <a:latin typeface="Times New Roman"/>
                <a:cs typeface="Times New Roman"/>
              </a:rPr>
              <a:t>thâm </a:t>
            </a:r>
            <a:r>
              <a:rPr sz="1800" spc="-5" dirty="0">
                <a:latin typeface="Times New Roman"/>
                <a:cs typeface="Times New Roman"/>
              </a:rPr>
              <a:t>hiểm, </a:t>
            </a:r>
            <a:r>
              <a:rPr sz="1800" dirty="0">
                <a:latin typeface="Times New Roman"/>
                <a:cs typeface="Times New Roman"/>
              </a:rPr>
              <a:t>đố kị tài năng. Hắn đã lừa Vân Tiên lên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thuyền</a:t>
            </a:r>
          </a:p>
          <a:p>
            <a:pPr marL="12700" marR="508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(khi chàng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mù) </a:t>
            </a:r>
            <a:r>
              <a:rPr sz="1800" dirty="0">
                <a:latin typeface="Times New Roman"/>
                <a:cs typeface="Times New Roman"/>
              </a:rPr>
              <a:t>rồi đẩy xuống sông cho chết. </a:t>
            </a:r>
            <a:r>
              <a:rPr sz="1800" spc="-5" dirty="0">
                <a:latin typeface="Times New Roman"/>
                <a:cs typeface="Times New Roman"/>
              </a:rPr>
              <a:t>Giữa </a:t>
            </a:r>
            <a:r>
              <a:rPr sz="1800" dirty="0">
                <a:latin typeface="Times New Roman"/>
                <a:cs typeface="Times New Roman"/>
              </a:rPr>
              <a:t>“đêm </a:t>
            </a:r>
            <a:r>
              <a:rPr sz="1800" spc="-5" dirty="0">
                <a:latin typeface="Times New Roman"/>
                <a:cs typeface="Times New Roman"/>
              </a:rPr>
              <a:t>khuya </a:t>
            </a:r>
            <a:r>
              <a:rPr sz="1800" dirty="0">
                <a:latin typeface="Times New Roman"/>
                <a:cs typeface="Times New Roman"/>
              </a:rPr>
              <a:t>lặng lẽ như </a:t>
            </a:r>
            <a:r>
              <a:rPr sz="1800" spc="-5" dirty="0">
                <a:latin typeface="Times New Roman"/>
                <a:cs typeface="Times New Roman"/>
              </a:rPr>
              <a:t>tờ”, </a:t>
            </a:r>
            <a:r>
              <a:rPr sz="1800" dirty="0">
                <a:latin typeface="Times New Roman"/>
                <a:cs typeface="Times New Roman"/>
              </a:rPr>
              <a:t>hắn đã  “ra tay" đẩy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xuống </a:t>
            </a:r>
            <a:r>
              <a:rPr sz="1800" spc="-5" dirty="0">
                <a:latin typeface="Times New Roman"/>
                <a:cs typeface="Times New Roman"/>
              </a:rPr>
              <a:t>nước, </a:t>
            </a:r>
            <a:r>
              <a:rPr sz="1800" dirty="0">
                <a:latin typeface="Times New Roman"/>
                <a:cs typeface="Times New Roman"/>
              </a:rPr>
              <a:t>thế mà hắn </a:t>
            </a:r>
            <a:r>
              <a:rPr sz="1800" spc="-5" dirty="0">
                <a:latin typeface="Times New Roman"/>
                <a:cs typeface="Times New Roman"/>
              </a:rPr>
              <a:t>còn </a:t>
            </a:r>
            <a:r>
              <a:rPr sz="1800" dirty="0">
                <a:latin typeface="Times New Roman"/>
                <a:cs typeface="Times New Roman"/>
              </a:rPr>
              <a:t>xảo </a:t>
            </a:r>
            <a:r>
              <a:rPr sz="1800" spc="-5" dirty="0">
                <a:latin typeface="Times New Roman"/>
                <a:cs typeface="Times New Roman"/>
              </a:rPr>
              <a:t>quyệt, </a:t>
            </a:r>
            <a:r>
              <a:rPr sz="1800" dirty="0">
                <a:latin typeface="Times New Roman"/>
                <a:cs typeface="Times New Roman"/>
              </a:rPr>
              <a:t>đạo </a:t>
            </a:r>
            <a:r>
              <a:rPr sz="1800" spc="-5" dirty="0">
                <a:latin typeface="Times New Roman"/>
                <a:cs typeface="Times New Roman"/>
              </a:rPr>
              <a:t>đức giả cất “tiếng </a:t>
            </a:r>
            <a:r>
              <a:rPr sz="1800" dirty="0">
                <a:latin typeface="Times New Roman"/>
                <a:cs typeface="Times New Roman"/>
              </a:rPr>
              <a:t>kêu  trời”. </a:t>
            </a:r>
            <a:r>
              <a:rPr sz="1800" spc="-5" dirty="0">
                <a:latin typeface="Times New Roman"/>
                <a:cs typeface="Times New Roman"/>
              </a:rPr>
              <a:t>Đối </a:t>
            </a:r>
            <a:r>
              <a:rPr sz="1800" dirty="0">
                <a:latin typeface="Times New Roman"/>
                <a:cs typeface="Times New Roman"/>
              </a:rPr>
              <a:t>lập </a:t>
            </a:r>
            <a:r>
              <a:rPr sz="1800" spc="-10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kẻ độc ác </a:t>
            </a:r>
            <a:r>
              <a:rPr sz="1800" spc="-5" dirty="0">
                <a:latin typeface="Times New Roman"/>
                <a:cs typeface="Times New Roman"/>
              </a:rPr>
              <a:t>ấy, những người cùng </a:t>
            </a:r>
            <a:r>
              <a:rPr sz="1800" dirty="0">
                <a:latin typeface="Times New Roman"/>
                <a:cs typeface="Times New Roman"/>
              </a:rPr>
              <a:t>đi thuyền đã </a:t>
            </a:r>
            <a:r>
              <a:rPr sz="1800" spc="-5" dirty="0">
                <a:latin typeface="Times New Roman"/>
                <a:cs typeface="Times New Roman"/>
              </a:rPr>
              <a:t>đau đớn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thương:</a:t>
            </a:r>
            <a:endParaRPr sz="1800" dirty="0">
              <a:latin typeface="Times New Roman"/>
              <a:cs typeface="Times New Roman"/>
            </a:endParaRPr>
          </a:p>
          <a:p>
            <a:pPr marL="2382520" marR="2377440" indent="43688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“Trong thuyền </a:t>
            </a:r>
            <a:r>
              <a:rPr sz="1800" spc="-5" dirty="0">
                <a:latin typeface="Times New Roman"/>
                <a:cs typeface="Times New Roman"/>
              </a:rPr>
              <a:t>ai </a:t>
            </a:r>
            <a:r>
              <a:rPr sz="1800" dirty="0">
                <a:latin typeface="Times New Roman"/>
                <a:cs typeface="Times New Roman"/>
              </a:rPr>
              <a:t>nấy kêu la,  Đều thương họ Lục, xót xa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lòng”.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indent="17208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độ,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lại:  </a:t>
            </a:r>
            <a:r>
              <a:rPr sz="1800" dirty="0">
                <a:latin typeface="Times New Roman"/>
                <a:cs typeface="Times New Roman"/>
              </a:rPr>
              <a:t>“Thấy </a:t>
            </a:r>
            <a:r>
              <a:rPr sz="1800" spc="-5" dirty="0">
                <a:latin typeface="Times New Roman"/>
                <a:cs typeface="Times New Roman"/>
              </a:rPr>
              <a:t>người hoạn </a:t>
            </a:r>
            <a:r>
              <a:rPr sz="1800" dirty="0">
                <a:latin typeface="Times New Roman"/>
                <a:cs typeface="Times New Roman"/>
              </a:rPr>
              <a:t>nạn thì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thương…”</a:t>
            </a:r>
            <a:endParaRPr sz="1800">
              <a:latin typeface="Times New Roman"/>
              <a:cs typeface="Times New Roman"/>
            </a:endParaRPr>
          </a:p>
          <a:p>
            <a:pPr marL="12700" marR="6350" indent="172085" algn="just">
              <a:lnSpc>
                <a:spcPts val="2700"/>
              </a:lnSpc>
              <a:spcBef>
                <a:spcPts val="165"/>
              </a:spcBef>
            </a:pPr>
            <a:r>
              <a:rPr sz="1800" spc="-5" dirty="0">
                <a:latin typeface="Times New Roman"/>
                <a:cs typeface="Times New Roman"/>
              </a:rPr>
              <a:t>Trời đất </a:t>
            </a:r>
            <a:r>
              <a:rPr sz="1800" dirty="0">
                <a:latin typeface="Times New Roman"/>
                <a:cs typeface="Times New Roman"/>
              </a:rPr>
              <a:t>cũng không phụ một con </a:t>
            </a:r>
            <a:r>
              <a:rPr sz="1800" spc="-5" dirty="0">
                <a:latin typeface="Times New Roman"/>
                <a:cs typeface="Times New Roman"/>
              </a:rPr>
              <a:t>người người </a:t>
            </a:r>
            <a:r>
              <a:rPr sz="1800" dirty="0">
                <a:latin typeface="Times New Roman"/>
                <a:cs typeface="Times New Roman"/>
              </a:rPr>
              <a:t>tốt đẹp như </a:t>
            </a:r>
            <a:r>
              <a:rPr sz="1800" spc="-10" dirty="0">
                <a:latin typeface="Times New Roman"/>
                <a:cs typeface="Times New Roman"/>
              </a:rPr>
              <a:t>Vân </a:t>
            </a:r>
            <a:r>
              <a:rPr sz="1800" spc="-5" dirty="0">
                <a:latin typeface="Times New Roman"/>
                <a:cs typeface="Times New Roman"/>
              </a:rPr>
              <a:t>Tiên. Giao long </a:t>
            </a:r>
            <a:r>
              <a:rPr sz="1800" dirty="0">
                <a:latin typeface="Times New Roman"/>
                <a:cs typeface="Times New Roman"/>
              </a:rPr>
              <a:t>là một  loài thủy </a:t>
            </a:r>
            <a:r>
              <a:rPr sz="1800" spc="-5" dirty="0">
                <a:latin typeface="Times New Roman"/>
                <a:cs typeface="Times New Roman"/>
              </a:rPr>
              <a:t>quái cũng </a:t>
            </a:r>
            <a:r>
              <a:rPr sz="1800" dirty="0">
                <a:latin typeface="Times New Roman"/>
                <a:cs typeface="Times New Roman"/>
              </a:rPr>
              <a:t>đã đến </a:t>
            </a:r>
            <a:r>
              <a:rPr sz="1800" spc="-5" dirty="0">
                <a:latin typeface="Times New Roman"/>
                <a:cs typeface="Times New Roman"/>
              </a:rPr>
              <a:t>cứu người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nạn:</a:t>
            </a:r>
            <a:endParaRPr sz="1800">
              <a:latin typeface="Times New Roman"/>
              <a:cs typeface="Times New Roman"/>
            </a:endParaRPr>
          </a:p>
          <a:p>
            <a:pPr marL="2495550" marR="2491105" indent="198120" algn="just">
              <a:lnSpc>
                <a:spcPts val="2690"/>
              </a:lnSpc>
            </a:pPr>
            <a:r>
              <a:rPr sz="1800" dirty="0">
                <a:latin typeface="Times New Roman"/>
                <a:cs typeface="Times New Roman"/>
              </a:rPr>
              <a:t>“Vân </a:t>
            </a:r>
            <a:r>
              <a:rPr sz="1800" spc="-5" dirty="0">
                <a:latin typeface="Times New Roman"/>
                <a:cs typeface="Times New Roman"/>
              </a:rPr>
              <a:t>Tiên </a:t>
            </a:r>
            <a:r>
              <a:rPr sz="1800" dirty="0">
                <a:latin typeface="Times New Roman"/>
                <a:cs typeface="Times New Roman"/>
              </a:rPr>
              <a:t>mình lụy giữa dòng,  </a:t>
            </a:r>
            <a:r>
              <a:rPr sz="1800" spc="-5" dirty="0">
                <a:latin typeface="Times New Roman"/>
                <a:cs typeface="Times New Roman"/>
              </a:rPr>
              <a:t>Giao </a:t>
            </a:r>
            <a:r>
              <a:rPr sz="1800" dirty="0">
                <a:latin typeface="Times New Roman"/>
                <a:cs typeface="Times New Roman"/>
              </a:rPr>
              <a:t>long dìu đỡ vào trong </a:t>
            </a:r>
            <a:r>
              <a:rPr sz="1800" spc="-5" dirty="0">
                <a:latin typeface="Times New Roman"/>
                <a:cs typeface="Times New Roman"/>
              </a:rPr>
              <a:t>bãi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rày”</a:t>
            </a:r>
            <a:endParaRPr sz="1800">
              <a:latin typeface="Times New Roman"/>
              <a:cs typeface="Times New Roman"/>
            </a:endParaRPr>
          </a:p>
          <a:p>
            <a:pPr marL="242570" algn="just">
              <a:lnSpc>
                <a:spcPct val="100000"/>
              </a:lnSpc>
              <a:spcBef>
                <a:spcPts val="350"/>
              </a:spcBef>
            </a:pPr>
            <a:r>
              <a:rPr sz="1800" spc="-10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xuất hiện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Giao long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cảnh </a:t>
            </a:r>
            <a:r>
              <a:rPr sz="1800" spc="-5" dirty="0">
                <a:latin typeface="Times New Roman"/>
                <a:cs typeface="Times New Roman"/>
              </a:rPr>
              <a:t>Vân Tiên </a:t>
            </a:r>
            <a:r>
              <a:rPr sz="1800" dirty="0">
                <a:latin typeface="Times New Roman"/>
                <a:cs typeface="Times New Roman"/>
              </a:rPr>
              <a:t>gặp </a:t>
            </a:r>
            <a:r>
              <a:rPr sz="1800" spc="-5" dirty="0">
                <a:latin typeface="Times New Roman"/>
                <a:cs typeface="Times New Roman"/>
              </a:rPr>
              <a:t>nạn </a:t>
            </a:r>
            <a:r>
              <a:rPr sz="1800" dirty="0">
                <a:latin typeface="Times New Roman"/>
                <a:cs typeface="Times New Roman"/>
              </a:rPr>
              <a:t>tuy có tạo </a:t>
            </a:r>
            <a:r>
              <a:rPr sz="1800" spc="-5" dirty="0">
                <a:latin typeface="Times New Roman"/>
                <a:cs typeface="Times New Roman"/>
              </a:rPr>
              <a:t>nên </a:t>
            </a:r>
            <a:r>
              <a:rPr sz="1800" dirty="0">
                <a:latin typeface="Times New Roman"/>
                <a:cs typeface="Times New Roman"/>
              </a:rPr>
              <a:t>màu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huyền</a:t>
            </a:r>
            <a:endParaRPr sz="18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thoại cho truyện thơ, nhưng đã làm nổi </a:t>
            </a:r>
            <a:r>
              <a:rPr sz="1800" spc="-5" dirty="0">
                <a:latin typeface="Times New Roman"/>
                <a:cs typeface="Times New Roman"/>
              </a:rPr>
              <a:t>bật một sự thật </a:t>
            </a:r>
            <a:r>
              <a:rPr sz="1800" dirty="0">
                <a:latin typeface="Times New Roman"/>
                <a:cs typeface="Times New Roman"/>
              </a:rPr>
              <a:t>cay đắng ở </a:t>
            </a:r>
            <a:r>
              <a:rPr sz="1800" spc="-5" dirty="0">
                <a:latin typeface="Times New Roman"/>
                <a:cs typeface="Times New Roman"/>
              </a:rPr>
              <a:t>đời: </a:t>
            </a:r>
            <a:r>
              <a:rPr sz="1800" dirty="0">
                <a:latin typeface="Times New Roman"/>
                <a:cs typeface="Times New Roman"/>
              </a:rPr>
              <a:t>đó đây có </a:t>
            </a:r>
            <a:r>
              <a:rPr sz="1800" spc="-5" dirty="0">
                <a:latin typeface="Times New Roman"/>
                <a:cs typeface="Times New Roman"/>
              </a:rPr>
              <a:t>lúc con  người </a:t>
            </a:r>
            <a:r>
              <a:rPr sz="1800" dirty="0">
                <a:latin typeface="Times New Roman"/>
                <a:cs typeface="Times New Roman"/>
              </a:rPr>
              <a:t>còn ác </a:t>
            </a:r>
            <a:r>
              <a:rPr sz="1800" spc="-5" dirty="0">
                <a:latin typeface="Times New Roman"/>
                <a:cs typeface="Times New Roman"/>
              </a:rPr>
              <a:t>độc </a:t>
            </a:r>
            <a:r>
              <a:rPr sz="1800" dirty="0">
                <a:latin typeface="Times New Roman"/>
                <a:cs typeface="Times New Roman"/>
              </a:rPr>
              <a:t>hơn cả loài </a:t>
            </a:r>
            <a:r>
              <a:rPr sz="1800" spc="-5" dirty="0">
                <a:latin typeface="Times New Roman"/>
                <a:cs typeface="Times New Roman"/>
              </a:rPr>
              <a:t>lang sói. </a:t>
            </a:r>
            <a:r>
              <a:rPr sz="1800" dirty="0">
                <a:latin typeface="Times New Roman"/>
                <a:cs typeface="Times New Roman"/>
              </a:rPr>
              <a:t>Trong tình huống ấy, ông </a:t>
            </a:r>
            <a:r>
              <a:rPr sz="1800" spc="-5" dirty="0">
                <a:latin typeface="Times New Roman"/>
                <a:cs typeface="Times New Roman"/>
              </a:rPr>
              <a:t>Ngư </a:t>
            </a:r>
            <a:r>
              <a:rPr sz="1800" dirty="0">
                <a:latin typeface="Times New Roman"/>
                <a:cs typeface="Times New Roman"/>
              </a:rPr>
              <a:t>đã xuất </a:t>
            </a:r>
            <a:r>
              <a:rPr sz="1800" spc="-5" dirty="0">
                <a:latin typeface="Times New Roman"/>
                <a:cs typeface="Times New Roman"/>
              </a:rPr>
              <a:t>hiện. Người  </a:t>
            </a:r>
            <a:r>
              <a:rPr sz="1800" dirty="0">
                <a:latin typeface="Times New Roman"/>
                <a:cs typeface="Times New Roman"/>
              </a:rPr>
              <a:t>bị nạn đã gặp </a:t>
            </a:r>
            <a:r>
              <a:rPr sz="1800" spc="-5" dirty="0">
                <a:latin typeface="Times New Roman"/>
                <a:cs typeface="Times New Roman"/>
              </a:rPr>
              <a:t>được người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đức:</a:t>
            </a:r>
            <a:endParaRPr sz="1800">
              <a:latin typeface="Times New Roman"/>
              <a:cs typeface="Times New Roman"/>
            </a:endParaRPr>
          </a:p>
          <a:p>
            <a:pPr marL="2439035" marR="2432685" indent="371475" algn="just">
              <a:lnSpc>
                <a:spcPts val="2700"/>
              </a:lnSpc>
              <a:spcBef>
                <a:spcPts val="170"/>
              </a:spcBef>
            </a:pPr>
            <a:r>
              <a:rPr sz="1800" spc="-5" dirty="0">
                <a:latin typeface="Times New Roman"/>
                <a:cs typeface="Times New Roman"/>
              </a:rPr>
              <a:t>“Vừa </a:t>
            </a:r>
            <a:r>
              <a:rPr sz="1800" dirty="0">
                <a:latin typeface="Times New Roman"/>
                <a:cs typeface="Times New Roman"/>
              </a:rPr>
              <a:t>may trời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sáng ngày,  </a:t>
            </a:r>
            <a:r>
              <a:rPr sz="1800" dirty="0">
                <a:latin typeface="Times New Roman"/>
                <a:cs typeface="Times New Roman"/>
              </a:rPr>
              <a:t>Ông chài xem thấy </a:t>
            </a:r>
            <a:r>
              <a:rPr sz="1800" spc="-5" dirty="0">
                <a:latin typeface="Times New Roman"/>
                <a:cs typeface="Times New Roman"/>
              </a:rPr>
              <a:t>vớt ngay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bờ”.</a:t>
            </a:r>
            <a:endParaRPr sz="1800">
              <a:latin typeface="Times New Roman"/>
              <a:cs typeface="Times New Roman"/>
            </a:endParaRPr>
          </a:p>
          <a:p>
            <a:pPr marR="7620" algn="r">
              <a:lnSpc>
                <a:spcPct val="100000"/>
              </a:lnSpc>
              <a:spcBef>
                <a:spcPts val="345"/>
              </a:spcBef>
            </a:pPr>
            <a:r>
              <a:rPr sz="1800" spc="-5" dirty="0">
                <a:latin typeface="Times New Roman"/>
                <a:cs typeface="Times New Roman"/>
              </a:rPr>
              <a:t>Bốn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“với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bờ"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tỉnh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hối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hả,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khẩn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trương,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kịp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endParaRPr sz="1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chết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đuối.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chữa,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nạn.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“vầy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lửa",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đốt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lửa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sưởi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đuối.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vợ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“hơ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bụng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dạ”,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  </a:t>
            </a:r>
            <a:r>
              <a:rPr sz="1800" dirty="0">
                <a:latin typeface="Times New Roman"/>
                <a:cs typeface="Times New Roman"/>
              </a:rPr>
              <a:t>mày” cho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Tiên:</a:t>
            </a:r>
            <a:endParaRPr sz="1800">
              <a:latin typeface="Times New Roman"/>
              <a:cs typeface="Times New Roman"/>
            </a:endParaRPr>
          </a:p>
          <a:p>
            <a:pPr marL="293624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"Hối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vầy </a:t>
            </a:r>
            <a:r>
              <a:rPr sz="1800" dirty="0">
                <a:latin typeface="Times New Roman"/>
                <a:cs typeface="Times New Roman"/>
              </a:rPr>
              <a:t>lửa một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giờ,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9042" y="885189"/>
            <a:ext cx="45624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dirty="0">
                <a:uFill>
                  <a:solidFill>
                    <a:srgbClr val="006FC0"/>
                  </a:solidFill>
                </a:uFill>
              </a:rPr>
              <a:t>BÀI 1.</a:t>
            </a:r>
            <a:r>
              <a:rPr dirty="0"/>
              <a:t> </a:t>
            </a:r>
            <a:r>
              <a:rPr spc="-5" dirty="0"/>
              <a:t>TÓM TẮT KIẾN THỨC </a:t>
            </a:r>
            <a:r>
              <a:rPr dirty="0"/>
              <a:t>CƠ</a:t>
            </a:r>
            <a:r>
              <a:rPr spc="-25" dirty="0"/>
              <a:t> </a:t>
            </a:r>
            <a:r>
              <a:rPr spc="-5" dirty="0"/>
              <a:t>BẢN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00874" y="1254177"/>
            <a:ext cx="8258809" cy="48107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pc="-5" dirty="0"/>
              <a:t>A. </a:t>
            </a:r>
            <a:r>
              <a:rPr dirty="0"/>
              <a:t>TÌM </a:t>
            </a:r>
            <a:r>
              <a:rPr spc="-5" dirty="0"/>
              <a:t>HIỂU CHUNG</a:t>
            </a: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pc="-5" dirty="0"/>
              <a:t>Vị </a:t>
            </a:r>
            <a:r>
              <a:rPr dirty="0"/>
              <a:t>trí </a:t>
            </a:r>
            <a:r>
              <a:rPr spc="-5" dirty="0"/>
              <a:t>đoạn trích</a:t>
            </a: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b="0" spc="-5" dirty="0">
                <a:latin typeface="Times New Roman"/>
                <a:cs typeface="Times New Roman"/>
              </a:rPr>
              <a:t>Đoạn trích “Lục </a:t>
            </a:r>
            <a:r>
              <a:rPr b="0" dirty="0">
                <a:latin typeface="Times New Roman"/>
                <a:cs typeface="Times New Roman"/>
              </a:rPr>
              <a:t>Vân </a:t>
            </a:r>
            <a:r>
              <a:rPr b="0" spc="-5" dirty="0">
                <a:latin typeface="Times New Roman"/>
                <a:cs typeface="Times New Roman"/>
              </a:rPr>
              <a:t>Tiên </a:t>
            </a:r>
            <a:r>
              <a:rPr b="0" dirty="0">
                <a:latin typeface="Times New Roman"/>
                <a:cs typeface="Times New Roman"/>
              </a:rPr>
              <a:t>gặp nạn” là phần thứ hai </a:t>
            </a:r>
            <a:r>
              <a:rPr b="0" spc="-5" dirty="0">
                <a:latin typeface="Times New Roman"/>
                <a:cs typeface="Times New Roman"/>
              </a:rPr>
              <a:t>của </a:t>
            </a:r>
            <a:r>
              <a:rPr b="0" dirty="0">
                <a:latin typeface="Times New Roman"/>
                <a:cs typeface="Times New Roman"/>
              </a:rPr>
              <a:t>“Truyện Lục </a:t>
            </a:r>
            <a:r>
              <a:rPr b="0" spc="-5" dirty="0">
                <a:latin typeface="Times New Roman"/>
                <a:cs typeface="Times New Roman"/>
              </a:rPr>
              <a:t>Vân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Tiên”.</a:t>
            </a:r>
          </a:p>
          <a:p>
            <a:pPr marL="70485">
              <a:lnSpc>
                <a:spcPct val="100000"/>
              </a:lnSpc>
              <a:spcBef>
                <a:spcPts val="530"/>
              </a:spcBef>
            </a:pPr>
            <a:r>
              <a:rPr dirty="0"/>
              <a:t>2. Bố</a:t>
            </a:r>
            <a:r>
              <a:rPr spc="-10" dirty="0"/>
              <a:t> </a:t>
            </a:r>
            <a:r>
              <a:rPr spc="-5" dirty="0"/>
              <a:t>cục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b="0" spc="-5" dirty="0">
                <a:latin typeface="Times New Roman"/>
                <a:cs typeface="Times New Roman"/>
              </a:rPr>
              <a:t>Phần </a:t>
            </a:r>
            <a:r>
              <a:rPr b="0" dirty="0">
                <a:latin typeface="Times New Roman"/>
                <a:cs typeface="Times New Roman"/>
              </a:rPr>
              <a:t>1 (8 </a:t>
            </a:r>
            <a:r>
              <a:rPr b="0" spc="-5" dirty="0">
                <a:latin typeface="Times New Roman"/>
                <a:cs typeface="Times New Roman"/>
              </a:rPr>
              <a:t>câu </a:t>
            </a:r>
            <a:r>
              <a:rPr b="0" dirty="0">
                <a:latin typeface="Times New Roman"/>
                <a:cs typeface="Times New Roman"/>
              </a:rPr>
              <a:t>đầu): Tội ác </a:t>
            </a:r>
            <a:r>
              <a:rPr b="0" spc="-5" dirty="0">
                <a:latin typeface="Times New Roman"/>
                <a:cs typeface="Times New Roman"/>
              </a:rPr>
              <a:t>của </a:t>
            </a:r>
            <a:r>
              <a:rPr b="0" dirty="0">
                <a:latin typeface="Times New Roman"/>
                <a:cs typeface="Times New Roman"/>
              </a:rPr>
              <a:t>Trịnh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Hâm.</a:t>
            </a: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b="0" spc="-5" dirty="0">
                <a:latin typeface="Times New Roman"/>
                <a:cs typeface="Times New Roman"/>
              </a:rPr>
              <a:t>Phần </a:t>
            </a:r>
            <a:r>
              <a:rPr b="0" dirty="0">
                <a:latin typeface="Times New Roman"/>
                <a:cs typeface="Times New Roman"/>
              </a:rPr>
              <a:t>2 (Các </a:t>
            </a:r>
            <a:r>
              <a:rPr b="0" spc="-5" dirty="0">
                <a:latin typeface="Times New Roman"/>
                <a:cs typeface="Times New Roman"/>
              </a:rPr>
              <a:t>câu </a:t>
            </a:r>
            <a:r>
              <a:rPr b="0" dirty="0">
                <a:latin typeface="Times New Roman"/>
                <a:cs typeface="Times New Roman"/>
              </a:rPr>
              <a:t>còn lại): </a:t>
            </a:r>
            <a:r>
              <a:rPr b="0" spc="-5" dirty="0">
                <a:latin typeface="Times New Roman"/>
                <a:cs typeface="Times New Roman"/>
              </a:rPr>
              <a:t>Việc làm nhân </a:t>
            </a:r>
            <a:r>
              <a:rPr b="0" dirty="0">
                <a:latin typeface="Times New Roman"/>
                <a:cs typeface="Times New Roman"/>
              </a:rPr>
              <a:t>đức và nhân </a:t>
            </a:r>
            <a:r>
              <a:rPr b="0" spc="-5" dirty="0">
                <a:latin typeface="Times New Roman"/>
                <a:cs typeface="Times New Roman"/>
              </a:rPr>
              <a:t>cách </a:t>
            </a:r>
            <a:r>
              <a:rPr b="0" dirty="0">
                <a:latin typeface="Times New Roman"/>
                <a:cs typeface="Times New Roman"/>
              </a:rPr>
              <a:t>cao </a:t>
            </a:r>
            <a:r>
              <a:rPr b="0" spc="5" dirty="0">
                <a:latin typeface="Times New Roman"/>
                <a:cs typeface="Times New Roman"/>
              </a:rPr>
              <a:t>cả </a:t>
            </a:r>
            <a:r>
              <a:rPr b="0" dirty="0">
                <a:latin typeface="Times New Roman"/>
                <a:cs typeface="Times New Roman"/>
              </a:rPr>
              <a:t>của ông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ngư.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/>
              <a:t>3. </a:t>
            </a:r>
            <a:r>
              <a:rPr spc="-5" dirty="0"/>
              <a:t>Giá trị nội</a:t>
            </a:r>
            <a:r>
              <a:rPr spc="10" dirty="0"/>
              <a:t> </a:t>
            </a:r>
            <a:r>
              <a:rPr spc="-5" dirty="0"/>
              <a:t>dung</a:t>
            </a:r>
          </a:p>
          <a:p>
            <a:pPr marL="12700" marR="5080" algn="just">
              <a:lnSpc>
                <a:spcPts val="2690"/>
              </a:lnSpc>
              <a:spcBef>
                <a:spcPts val="175"/>
              </a:spcBef>
              <a:buChar char="-"/>
              <a:tabLst>
                <a:tab pos="156845" algn="l"/>
              </a:tabLst>
            </a:pPr>
            <a:r>
              <a:rPr b="0" spc="-5" dirty="0">
                <a:latin typeface="Times New Roman"/>
                <a:cs typeface="Times New Roman"/>
              </a:rPr>
              <a:t>Đoạn </a:t>
            </a:r>
            <a:r>
              <a:rPr b="0" dirty="0">
                <a:latin typeface="Times New Roman"/>
                <a:cs typeface="Times New Roman"/>
              </a:rPr>
              <a:t>thơ nói </a:t>
            </a:r>
            <a:r>
              <a:rPr b="0" spc="-5" dirty="0">
                <a:latin typeface="Times New Roman"/>
                <a:cs typeface="Times New Roman"/>
              </a:rPr>
              <a:t>lên </a:t>
            </a:r>
            <a:r>
              <a:rPr b="0" dirty="0">
                <a:latin typeface="Times New Roman"/>
                <a:cs typeface="Times New Roman"/>
              </a:rPr>
              <a:t>sự đối lập </a:t>
            </a:r>
            <a:r>
              <a:rPr b="0" spc="-5" dirty="0">
                <a:latin typeface="Times New Roman"/>
                <a:cs typeface="Times New Roman"/>
              </a:rPr>
              <a:t>giữa </a:t>
            </a:r>
            <a:r>
              <a:rPr b="0" dirty="0">
                <a:latin typeface="Times New Roman"/>
                <a:cs typeface="Times New Roman"/>
              </a:rPr>
              <a:t>thiện và ác, </a:t>
            </a:r>
            <a:r>
              <a:rPr b="0" spc="-5" dirty="0">
                <a:latin typeface="Times New Roman"/>
                <a:cs typeface="Times New Roman"/>
              </a:rPr>
              <a:t>giữa </a:t>
            </a:r>
            <a:r>
              <a:rPr b="0" dirty="0">
                <a:latin typeface="Times New Roman"/>
                <a:cs typeface="Times New Roman"/>
              </a:rPr>
              <a:t>nhân cách cao </a:t>
            </a:r>
            <a:r>
              <a:rPr b="0" spc="5" dirty="0">
                <a:latin typeface="Times New Roman"/>
                <a:cs typeface="Times New Roman"/>
              </a:rPr>
              <a:t>cả </a:t>
            </a:r>
            <a:r>
              <a:rPr b="0" spc="-10" dirty="0">
                <a:latin typeface="Times New Roman"/>
                <a:cs typeface="Times New Roman"/>
              </a:rPr>
              <a:t>và </a:t>
            </a:r>
            <a:r>
              <a:rPr b="0" spc="-5" dirty="0">
                <a:latin typeface="Times New Roman"/>
                <a:cs typeface="Times New Roman"/>
              </a:rPr>
              <a:t>những toan </a:t>
            </a:r>
            <a:r>
              <a:rPr b="0" dirty="0">
                <a:latin typeface="Times New Roman"/>
                <a:cs typeface="Times New Roman"/>
              </a:rPr>
              <a:t>tính  thấp </a:t>
            </a:r>
            <a:r>
              <a:rPr b="0" spc="-5" dirty="0">
                <a:latin typeface="Times New Roman"/>
                <a:cs typeface="Times New Roman"/>
              </a:rPr>
              <a:t>hèn, </a:t>
            </a:r>
            <a:r>
              <a:rPr b="0" dirty="0">
                <a:latin typeface="Times New Roman"/>
                <a:cs typeface="Times New Roman"/>
              </a:rPr>
              <a:t>đồng </a:t>
            </a:r>
            <a:r>
              <a:rPr b="0" spc="-5" dirty="0">
                <a:latin typeface="Times New Roman"/>
                <a:cs typeface="Times New Roman"/>
              </a:rPr>
              <a:t>thời </a:t>
            </a:r>
            <a:r>
              <a:rPr b="0" dirty="0">
                <a:latin typeface="Times New Roman"/>
                <a:cs typeface="Times New Roman"/>
              </a:rPr>
              <a:t>thể </a:t>
            </a:r>
            <a:r>
              <a:rPr b="0" spc="-5" dirty="0">
                <a:latin typeface="Times New Roman"/>
                <a:cs typeface="Times New Roman"/>
              </a:rPr>
              <a:t>hiện </a:t>
            </a:r>
            <a:r>
              <a:rPr b="0" dirty="0">
                <a:latin typeface="Times New Roman"/>
                <a:cs typeface="Times New Roman"/>
              </a:rPr>
              <a:t>thái độ quý trọng </a:t>
            </a:r>
            <a:r>
              <a:rPr b="0" spc="-10" dirty="0">
                <a:latin typeface="Times New Roman"/>
                <a:cs typeface="Times New Roman"/>
              </a:rPr>
              <a:t>và </a:t>
            </a:r>
            <a:r>
              <a:rPr b="0" dirty="0">
                <a:latin typeface="Times New Roman"/>
                <a:cs typeface="Times New Roman"/>
              </a:rPr>
              <a:t>niềm tin </a:t>
            </a:r>
            <a:r>
              <a:rPr b="0" spc="-5" dirty="0">
                <a:latin typeface="Times New Roman"/>
                <a:cs typeface="Times New Roman"/>
              </a:rPr>
              <a:t>của </a:t>
            </a:r>
            <a:r>
              <a:rPr b="0" dirty="0">
                <a:latin typeface="Times New Roman"/>
                <a:cs typeface="Times New Roman"/>
              </a:rPr>
              <a:t>tác </a:t>
            </a:r>
            <a:r>
              <a:rPr b="0" spc="-5" dirty="0">
                <a:latin typeface="Times New Roman"/>
                <a:cs typeface="Times New Roman"/>
              </a:rPr>
              <a:t>giả đối với </a:t>
            </a:r>
            <a:r>
              <a:rPr b="0" dirty="0">
                <a:latin typeface="Times New Roman"/>
                <a:cs typeface="Times New Roman"/>
              </a:rPr>
              <a:t>nhân dân </a:t>
            </a:r>
            <a:r>
              <a:rPr b="0" spc="-10" dirty="0">
                <a:latin typeface="Times New Roman"/>
                <a:cs typeface="Times New Roman"/>
              </a:rPr>
              <a:t>lao  </a:t>
            </a:r>
            <a:r>
              <a:rPr b="0" dirty="0">
                <a:latin typeface="Times New Roman"/>
                <a:cs typeface="Times New Roman"/>
              </a:rPr>
              <a:t>động.</a:t>
            </a:r>
          </a:p>
          <a:p>
            <a:pPr marL="70485" algn="just">
              <a:lnSpc>
                <a:spcPct val="100000"/>
              </a:lnSpc>
              <a:spcBef>
                <a:spcPts val="350"/>
              </a:spcBef>
            </a:pPr>
            <a:r>
              <a:rPr dirty="0"/>
              <a:t>4. Giá trị </a:t>
            </a:r>
            <a:r>
              <a:rPr spc="-5" dirty="0"/>
              <a:t>nghệ</a:t>
            </a:r>
            <a:r>
              <a:rPr spc="-30" dirty="0"/>
              <a:t> </a:t>
            </a:r>
            <a:r>
              <a:rPr spc="-5" dirty="0"/>
              <a:t>thuật</a:t>
            </a: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b="0" dirty="0">
                <a:latin typeface="Times New Roman"/>
                <a:cs typeface="Times New Roman"/>
              </a:rPr>
              <a:t>Tình tiết và </a:t>
            </a:r>
            <a:r>
              <a:rPr b="0" spc="-5" dirty="0">
                <a:latin typeface="Times New Roman"/>
                <a:cs typeface="Times New Roman"/>
              </a:rPr>
              <a:t>diễn </a:t>
            </a:r>
            <a:r>
              <a:rPr b="0" dirty="0">
                <a:latin typeface="Times New Roman"/>
                <a:cs typeface="Times New Roman"/>
              </a:rPr>
              <a:t>biến hành </a:t>
            </a:r>
            <a:r>
              <a:rPr b="0" spc="-5" dirty="0">
                <a:latin typeface="Times New Roman"/>
                <a:cs typeface="Times New Roman"/>
              </a:rPr>
              <a:t>động hợp </a:t>
            </a:r>
            <a:r>
              <a:rPr b="0" dirty="0">
                <a:latin typeface="Times New Roman"/>
                <a:cs typeface="Times New Roman"/>
              </a:rPr>
              <a:t>lí, </a:t>
            </a:r>
            <a:r>
              <a:rPr b="0" spc="-5" dirty="0">
                <a:latin typeface="Times New Roman"/>
                <a:cs typeface="Times New Roman"/>
              </a:rPr>
              <a:t>nhanh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gọn.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b="0" dirty="0">
                <a:latin typeface="Times New Roman"/>
                <a:cs typeface="Times New Roman"/>
              </a:rPr>
              <a:t>Ngôn ngữ thơ giản </a:t>
            </a:r>
            <a:r>
              <a:rPr b="0" spc="-5" dirty="0">
                <a:latin typeface="Times New Roman"/>
                <a:cs typeface="Times New Roman"/>
              </a:rPr>
              <a:t>dị, </a:t>
            </a:r>
            <a:r>
              <a:rPr b="0" dirty="0">
                <a:latin typeface="Times New Roman"/>
                <a:cs typeface="Times New Roman"/>
              </a:rPr>
              <a:t>mộc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mạc.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b="0" dirty="0">
                <a:latin typeface="Times New Roman"/>
                <a:cs typeface="Times New Roman"/>
              </a:rPr>
              <a:t>Hình ảnh thơ </a:t>
            </a:r>
            <a:r>
              <a:rPr b="0" spc="-5" dirty="0">
                <a:latin typeface="Times New Roman"/>
                <a:cs typeface="Times New Roman"/>
              </a:rPr>
              <a:t>đẹp, gợi cảm, giàu </a:t>
            </a:r>
            <a:r>
              <a:rPr b="0" dirty="0">
                <a:latin typeface="Times New Roman"/>
                <a:cs typeface="Times New Roman"/>
              </a:rPr>
              <a:t>cảm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xúc.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536825" algn="just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Ông </a:t>
            </a:r>
            <a:r>
              <a:rPr sz="1800" dirty="0">
                <a:latin typeface="Times New Roman"/>
                <a:cs typeface="Times New Roman"/>
              </a:rPr>
              <a:t>hơ bụng </a:t>
            </a:r>
            <a:r>
              <a:rPr sz="1800" spc="-5" dirty="0">
                <a:latin typeface="Times New Roman"/>
                <a:cs typeface="Times New Roman"/>
              </a:rPr>
              <a:t>dạ, </a:t>
            </a:r>
            <a:r>
              <a:rPr sz="1800" dirty="0">
                <a:latin typeface="Times New Roman"/>
                <a:cs typeface="Times New Roman"/>
              </a:rPr>
              <a:t>mụ hơ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mày”,</a:t>
            </a:r>
            <a:endParaRPr sz="1800">
              <a:latin typeface="Times New Roman"/>
              <a:cs typeface="Times New Roman"/>
            </a:endParaRPr>
          </a:p>
          <a:p>
            <a:pPr marL="12700" marR="5715" indent="173990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"Hối” </a:t>
            </a:r>
            <a:r>
              <a:rPr sz="1800" dirty="0">
                <a:latin typeface="Times New Roman"/>
                <a:cs typeface="Times New Roman"/>
              </a:rPr>
              <a:t>nghĩa là giục </a:t>
            </a:r>
            <a:r>
              <a:rPr sz="1800" spc="-5" dirty="0">
                <a:latin typeface="Times New Roman"/>
                <a:cs typeface="Times New Roman"/>
              </a:rPr>
              <a:t>giã; cách nói </a:t>
            </a:r>
            <a:r>
              <a:rPr sz="1800" spc="5" dirty="0">
                <a:latin typeface="Times New Roman"/>
                <a:cs typeface="Times New Roman"/>
              </a:rPr>
              <a:t>biểu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dân </a:t>
            </a:r>
            <a:r>
              <a:rPr sz="1800" dirty="0">
                <a:latin typeface="Times New Roman"/>
                <a:cs typeface="Times New Roman"/>
              </a:rPr>
              <a:t>đã của </a:t>
            </a:r>
            <a:r>
              <a:rPr sz="1800" spc="-5" dirty="0">
                <a:latin typeface="Times New Roman"/>
                <a:cs typeface="Times New Roman"/>
              </a:rPr>
              <a:t>người nông </a:t>
            </a:r>
            <a:r>
              <a:rPr sz="1800" dirty="0">
                <a:latin typeface="Times New Roman"/>
                <a:cs typeface="Times New Roman"/>
              </a:rPr>
              <a:t>dân Nam Bộ. </a:t>
            </a:r>
            <a:r>
              <a:rPr sz="1800" spc="-5" dirty="0">
                <a:latin typeface="Times New Roman"/>
                <a:cs typeface="Times New Roman"/>
              </a:rPr>
              <a:t>Trong 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lắng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mệnh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nạn,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lộ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la của 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Ngư.</a:t>
            </a:r>
            <a:endParaRPr sz="1800">
              <a:latin typeface="Times New Roman"/>
              <a:cs typeface="Times New Roman"/>
            </a:endParaRPr>
          </a:p>
          <a:p>
            <a:pPr marL="12700" marR="6350" indent="229870" algn="just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Vân Tiên </a:t>
            </a:r>
            <a:r>
              <a:rPr sz="1800" dirty="0">
                <a:latin typeface="Times New Roman"/>
                <a:cs typeface="Times New Roman"/>
              </a:rPr>
              <a:t>hồi tỉnh, </a:t>
            </a:r>
            <a:r>
              <a:rPr sz="1800" spc="-5" dirty="0">
                <a:latin typeface="Times New Roman"/>
                <a:cs typeface="Times New Roman"/>
              </a:rPr>
              <a:t>Ngư </a:t>
            </a:r>
            <a:r>
              <a:rPr sz="1800" dirty="0">
                <a:latin typeface="Times New Roman"/>
                <a:cs typeface="Times New Roman"/>
              </a:rPr>
              <a:t>ông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ân </a:t>
            </a:r>
            <a:r>
              <a:rPr sz="1800" spc="5" dirty="0">
                <a:latin typeface="Times New Roman"/>
                <a:cs typeface="Times New Roman"/>
              </a:rPr>
              <a:t>cần </a:t>
            </a:r>
            <a:r>
              <a:rPr sz="1800" spc="-5" dirty="0">
                <a:latin typeface="Times New Roman"/>
                <a:cs typeface="Times New Roman"/>
              </a:rPr>
              <a:t>“hỏi han”, hết </a:t>
            </a:r>
            <a:r>
              <a:rPr sz="1800" dirty="0">
                <a:latin typeface="Times New Roman"/>
                <a:cs typeface="Times New Roman"/>
              </a:rPr>
              <a:t>lời an </a:t>
            </a:r>
            <a:r>
              <a:rPr sz="1800" spc="-5" dirty="0">
                <a:latin typeface="Times New Roman"/>
                <a:cs typeface="Times New Roman"/>
              </a:rPr>
              <a:t>ủi, chia sẻ </a:t>
            </a:r>
            <a:r>
              <a:rPr sz="1800" dirty="0">
                <a:latin typeface="Times New Roman"/>
                <a:cs typeface="Times New Roman"/>
              </a:rPr>
              <a:t>nỗi đau </a:t>
            </a:r>
            <a:r>
              <a:rPr sz="1800" spc="-5" dirty="0">
                <a:latin typeface="Times New Roman"/>
                <a:cs typeface="Times New Roman"/>
              </a:rPr>
              <a:t>buồn với  người </a:t>
            </a:r>
            <a:r>
              <a:rPr sz="1800" dirty="0">
                <a:latin typeface="Times New Roman"/>
                <a:cs typeface="Times New Roman"/>
              </a:rPr>
              <a:t>gặp nạn. </a:t>
            </a:r>
            <a:r>
              <a:rPr sz="1800" spc="-5" dirty="0">
                <a:latin typeface="Times New Roman"/>
                <a:cs typeface="Times New Roman"/>
              </a:rPr>
              <a:t>Mặc </a:t>
            </a:r>
            <a:r>
              <a:rPr sz="1800" dirty="0">
                <a:latin typeface="Times New Roman"/>
                <a:cs typeface="Times New Roman"/>
              </a:rPr>
              <a:t>dù nhà </a:t>
            </a:r>
            <a:r>
              <a:rPr sz="1800" spc="-5" dirty="0">
                <a:latin typeface="Times New Roman"/>
                <a:cs typeface="Times New Roman"/>
              </a:rPr>
              <a:t>nghèo, </a:t>
            </a:r>
            <a:r>
              <a:rPr sz="1800" dirty="0">
                <a:latin typeface="Times New Roman"/>
                <a:cs typeface="Times New Roman"/>
              </a:rPr>
              <a:t>nhưng ông </a:t>
            </a:r>
            <a:r>
              <a:rPr sz="1800" spc="-10" dirty="0">
                <a:latin typeface="Times New Roman"/>
                <a:cs typeface="Times New Roman"/>
              </a:rPr>
              <a:t>Ngư </a:t>
            </a:r>
            <a:r>
              <a:rPr sz="1800" dirty="0">
                <a:latin typeface="Times New Roman"/>
                <a:cs typeface="Times New Roman"/>
              </a:rPr>
              <a:t>đã chân tình mời </a:t>
            </a:r>
            <a:r>
              <a:rPr sz="1800" spc="-5" dirty="0">
                <a:latin typeface="Times New Roman"/>
                <a:cs typeface="Times New Roman"/>
              </a:rPr>
              <a:t>Vân Tiên,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 </a:t>
            </a:r>
            <a:r>
              <a:rPr sz="1800" dirty="0">
                <a:latin typeface="Times New Roman"/>
                <a:cs typeface="Times New Roman"/>
              </a:rPr>
              <a:t>mù </a:t>
            </a:r>
            <a:r>
              <a:rPr sz="1800" spc="-5" dirty="0">
                <a:latin typeface="Times New Roman"/>
                <a:cs typeface="Times New Roman"/>
              </a:rPr>
              <a:t>lòa, </a:t>
            </a:r>
            <a:r>
              <a:rPr sz="1800" dirty="0">
                <a:latin typeface="Times New Roman"/>
                <a:cs typeface="Times New Roman"/>
              </a:rPr>
              <a:t>đau khổ ở lại </a:t>
            </a:r>
            <a:r>
              <a:rPr sz="1800" spc="-5" dirty="0">
                <a:latin typeface="Times New Roman"/>
                <a:cs typeface="Times New Roman"/>
              </a:rPr>
              <a:t>với gia </a:t>
            </a:r>
            <a:r>
              <a:rPr sz="1800" spc="-10" dirty="0">
                <a:latin typeface="Times New Roman"/>
                <a:cs typeface="Times New Roman"/>
              </a:rPr>
              <a:t>đình </a:t>
            </a:r>
            <a:r>
              <a:rPr sz="1800" dirty="0">
                <a:latin typeface="Times New Roman"/>
                <a:cs typeface="Times New Roman"/>
              </a:rPr>
              <a:t>ông, để </a:t>
            </a:r>
            <a:r>
              <a:rPr sz="1800" spc="-5" dirty="0">
                <a:latin typeface="Times New Roman"/>
                <a:cs typeface="Times New Roman"/>
              </a:rPr>
              <a:t>được chăm sóc </a:t>
            </a:r>
            <a:r>
              <a:rPr sz="1800" dirty="0">
                <a:latin typeface="Times New Roman"/>
                <a:cs typeface="Times New Roman"/>
              </a:rPr>
              <a:t>nuôi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nấng:</a:t>
            </a:r>
            <a:endParaRPr sz="1800">
              <a:latin typeface="Times New Roman"/>
              <a:cs typeface="Times New Roman"/>
            </a:endParaRPr>
          </a:p>
          <a:p>
            <a:pPr marL="2475865" marR="2472690" indent="333375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“Ngư rằng: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ở cùng ta,  Hôm mai </a:t>
            </a:r>
            <a:r>
              <a:rPr sz="1800" spc="-5" dirty="0">
                <a:latin typeface="Times New Roman"/>
                <a:cs typeface="Times New Roman"/>
              </a:rPr>
              <a:t>hẩm hút,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già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vui”.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đời,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"một lời </a:t>
            </a:r>
            <a:r>
              <a:rPr sz="1800" dirty="0">
                <a:latin typeface="Times New Roman"/>
                <a:cs typeface="Times New Roman"/>
              </a:rPr>
              <a:t>nói một </a:t>
            </a:r>
            <a:r>
              <a:rPr sz="1800" spc="-10" dirty="0">
                <a:latin typeface="Times New Roman"/>
                <a:cs typeface="Times New Roman"/>
              </a:rPr>
              <a:t>đọi </a:t>
            </a:r>
            <a:r>
              <a:rPr sz="1800" dirty="0">
                <a:latin typeface="Times New Roman"/>
                <a:cs typeface="Times New Roman"/>
              </a:rPr>
              <a:t>máu" (đọi = </a:t>
            </a:r>
            <a:r>
              <a:rPr sz="1800" spc="-5" dirty="0">
                <a:latin typeface="Times New Roman"/>
                <a:cs typeface="Times New Roman"/>
              </a:rPr>
              <a:t>bát). </a:t>
            </a:r>
            <a:r>
              <a:rPr sz="1800" dirty="0">
                <a:latin typeface="Times New Roman"/>
                <a:cs typeface="Times New Roman"/>
              </a:rPr>
              <a:t>Có “một </a:t>
            </a:r>
            <a:r>
              <a:rPr sz="1800" spc="-5" dirty="0">
                <a:latin typeface="Times New Roman"/>
                <a:cs typeface="Times New Roman"/>
              </a:rPr>
              <a:t>câu nói </a:t>
            </a:r>
            <a:r>
              <a:rPr sz="1800" dirty="0">
                <a:latin typeface="Times New Roman"/>
                <a:cs typeface="Times New Roman"/>
              </a:rPr>
              <a:t>một gói </a:t>
            </a:r>
            <a:r>
              <a:rPr sz="1800" spc="-5" dirty="0">
                <a:latin typeface="Times New Roman"/>
                <a:cs typeface="Times New Roman"/>
              </a:rPr>
              <a:t>bạc”.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  của </a:t>
            </a:r>
            <a:r>
              <a:rPr sz="1800" spc="-5" dirty="0">
                <a:latin typeface="Times New Roman"/>
                <a:cs typeface="Times New Roman"/>
              </a:rPr>
              <a:t>Ngư </a:t>
            </a:r>
            <a:r>
              <a:rPr sz="1800" dirty="0">
                <a:latin typeface="Times New Roman"/>
                <a:cs typeface="Times New Roman"/>
              </a:rPr>
              <a:t>ông thể hiện </a:t>
            </a:r>
            <a:r>
              <a:rPr sz="1800" spc="-5" dirty="0">
                <a:latin typeface="Times New Roman"/>
                <a:cs typeface="Times New Roman"/>
              </a:rPr>
              <a:t>cả một </a:t>
            </a:r>
            <a:r>
              <a:rPr sz="1800" dirty="0">
                <a:latin typeface="Times New Roman"/>
                <a:cs typeface="Times New Roman"/>
              </a:rPr>
              <a:t>tấm lòng </a:t>
            </a:r>
            <a:r>
              <a:rPr sz="1800" spc="-5" dirty="0">
                <a:latin typeface="Times New Roman"/>
                <a:cs typeface="Times New Roman"/>
              </a:rPr>
              <a:t>vàng, chan </a:t>
            </a:r>
            <a:r>
              <a:rPr sz="1800" dirty="0">
                <a:latin typeface="Times New Roman"/>
                <a:cs typeface="Times New Roman"/>
              </a:rPr>
              <a:t>chứa tình nhân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đạo.</a:t>
            </a:r>
            <a:endParaRPr sz="1800">
              <a:latin typeface="Times New Roman"/>
              <a:cs typeface="Times New Roman"/>
            </a:endParaRPr>
          </a:p>
          <a:p>
            <a:pPr marL="12700" marR="6350" indent="229870" algn="just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Cuộc đời </a:t>
            </a:r>
            <a:r>
              <a:rPr sz="1800" spc="-10" dirty="0">
                <a:latin typeface="Times New Roman"/>
                <a:cs typeface="Times New Roman"/>
              </a:rPr>
              <a:t>Ngư </a:t>
            </a:r>
            <a:r>
              <a:rPr sz="1800" dirty="0">
                <a:latin typeface="Times New Roman"/>
                <a:cs typeface="Times New Roman"/>
              </a:rPr>
              <a:t>ông là cuộc </a:t>
            </a:r>
            <a:r>
              <a:rPr sz="1800" spc="-10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“lánh đục tìm </a:t>
            </a:r>
            <a:r>
              <a:rPr sz="1800" spc="-5" dirty="0">
                <a:latin typeface="Times New Roman"/>
                <a:cs typeface="Times New Roman"/>
              </a:rPr>
              <a:t>trong” </a:t>
            </a:r>
            <a:r>
              <a:rPr sz="1800" spc="-10" dirty="0">
                <a:latin typeface="Times New Roman"/>
                <a:cs typeface="Times New Roman"/>
              </a:rPr>
              <a:t>xa </a:t>
            </a:r>
            <a:r>
              <a:rPr sz="1800" spc="-5" dirty="0">
                <a:latin typeface="Times New Roman"/>
                <a:cs typeface="Times New Roman"/>
              </a:rPr>
              <a:t>lánh </a:t>
            </a:r>
            <a:r>
              <a:rPr sz="1800" dirty="0">
                <a:latin typeface="Times New Roman"/>
                <a:cs typeface="Times New Roman"/>
              </a:rPr>
              <a:t>con  </a:t>
            </a:r>
            <a:r>
              <a:rPr sz="1800" spc="-5" dirty="0">
                <a:latin typeface="Times New Roman"/>
                <a:cs typeface="Times New Roman"/>
              </a:rPr>
              <a:t>đường </a:t>
            </a:r>
            <a:r>
              <a:rPr sz="1800" dirty="0">
                <a:latin typeface="Times New Roman"/>
                <a:cs typeface="Times New Roman"/>
              </a:rPr>
              <a:t>danh </a:t>
            </a:r>
            <a:r>
              <a:rPr sz="1800" spc="-5" dirty="0">
                <a:latin typeface="Times New Roman"/>
                <a:cs typeface="Times New Roman"/>
              </a:rPr>
              <a:t>lợi, </a:t>
            </a:r>
            <a:r>
              <a:rPr sz="1800" dirty="0">
                <a:latin typeface="Times New Roman"/>
                <a:cs typeface="Times New Roman"/>
              </a:rPr>
              <a:t>coi trọng </a:t>
            </a:r>
            <a:r>
              <a:rPr sz="1800" spc="-5" dirty="0">
                <a:latin typeface="Times New Roman"/>
                <a:cs typeface="Times New Roman"/>
              </a:rPr>
              <a:t>tình người, </a:t>
            </a:r>
            <a:r>
              <a:rPr sz="1800" dirty="0">
                <a:latin typeface="Times New Roman"/>
                <a:cs typeface="Times New Roman"/>
              </a:rPr>
              <a:t>phấn đấu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lí </a:t>
            </a:r>
            <a:r>
              <a:rPr sz="1800" spc="-5" dirty="0">
                <a:latin typeface="Times New Roman"/>
                <a:cs typeface="Times New Roman"/>
              </a:rPr>
              <a:t>tưởng </a:t>
            </a:r>
            <a:r>
              <a:rPr sz="1800" dirty="0">
                <a:latin typeface="Times New Roman"/>
                <a:cs typeface="Times New Roman"/>
              </a:rPr>
              <a:t>nhân nghĩa cao cả:</a:t>
            </a:r>
            <a:endParaRPr sz="1800">
              <a:latin typeface="Times New Roman"/>
              <a:cs typeface="Times New Roman"/>
            </a:endParaRPr>
          </a:p>
          <a:p>
            <a:pPr marL="2484755" marR="2481580" algn="ctr">
              <a:lnSpc>
                <a:spcPts val="2690"/>
              </a:lnSpc>
              <a:spcBef>
                <a:spcPts val="175"/>
              </a:spcBef>
            </a:pPr>
            <a:r>
              <a:rPr sz="1800" spc="-5" dirty="0">
                <a:latin typeface="Times New Roman"/>
                <a:cs typeface="Times New Roman"/>
              </a:rPr>
              <a:t>"Ngư </a:t>
            </a:r>
            <a:r>
              <a:rPr sz="1800" dirty="0">
                <a:latin typeface="Times New Roman"/>
                <a:cs typeface="Times New Roman"/>
              </a:rPr>
              <a:t>rằng: </a:t>
            </a:r>
            <a:r>
              <a:rPr sz="1800" spc="-5" dirty="0">
                <a:latin typeface="Times New Roman"/>
                <a:cs typeface="Times New Roman"/>
              </a:rPr>
              <a:t>Lòng </a:t>
            </a:r>
            <a:r>
              <a:rPr sz="1800" dirty="0">
                <a:latin typeface="Times New Roman"/>
                <a:cs typeface="Times New Roman"/>
              </a:rPr>
              <a:t>lão chẳng </a:t>
            </a:r>
            <a:r>
              <a:rPr sz="1800" spc="-5" dirty="0">
                <a:latin typeface="Times New Roman"/>
                <a:cs typeface="Times New Roman"/>
              </a:rPr>
              <a:t>mơ,  Dốc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nhân nghĩa, </a:t>
            </a:r>
            <a:r>
              <a:rPr sz="1800" dirty="0">
                <a:latin typeface="Times New Roman"/>
                <a:cs typeface="Times New Roman"/>
              </a:rPr>
              <a:t>há </a:t>
            </a:r>
            <a:r>
              <a:rPr sz="1800" spc="5" dirty="0">
                <a:latin typeface="Times New Roman"/>
                <a:cs typeface="Times New Roman"/>
              </a:rPr>
              <a:t>chờ </a:t>
            </a:r>
            <a:r>
              <a:rPr sz="1800" dirty="0">
                <a:latin typeface="Times New Roman"/>
                <a:cs typeface="Times New Roman"/>
              </a:rPr>
              <a:t>trả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rửa ruột sạch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trơn,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câu danh </a:t>
            </a:r>
            <a:r>
              <a:rPr sz="1800" spc="-5" dirty="0">
                <a:latin typeface="Times New Roman"/>
                <a:cs typeface="Times New Roman"/>
              </a:rPr>
              <a:t>lợi chi sờn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đây”.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9870" algn="just">
              <a:lnSpc>
                <a:spcPct val="1246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 </a:t>
            </a:r>
            <a:r>
              <a:rPr sz="1800" spc="-5" dirty="0">
                <a:latin typeface="Times New Roman"/>
                <a:cs typeface="Times New Roman"/>
              </a:rPr>
              <a:t>đánh </a:t>
            </a:r>
            <a:r>
              <a:rPr sz="1800" dirty="0">
                <a:latin typeface="Times New Roman"/>
                <a:cs typeface="Times New Roman"/>
              </a:rPr>
              <a:t>cướp cứu </a:t>
            </a:r>
            <a:r>
              <a:rPr sz="1800" spc="-5" dirty="0">
                <a:latin typeface="Times New Roman"/>
                <a:cs typeface="Times New Roman"/>
              </a:rPr>
              <a:t>dân, </a:t>
            </a:r>
            <a:r>
              <a:rPr sz="1800" dirty="0">
                <a:latin typeface="Times New Roman"/>
                <a:cs typeface="Times New Roman"/>
              </a:rPr>
              <a:t>cứu Kiều Nguyệt </a:t>
            </a:r>
            <a:r>
              <a:rPr sz="1800" spc="-5" dirty="0">
                <a:latin typeface="Times New Roman"/>
                <a:cs typeface="Times New Roman"/>
              </a:rPr>
              <a:t>Nga với </a:t>
            </a:r>
            <a:r>
              <a:rPr sz="1800" dirty="0">
                <a:latin typeface="Times New Roman"/>
                <a:cs typeface="Times New Roman"/>
              </a:rPr>
              <a:t>ý thức: </a:t>
            </a:r>
            <a:r>
              <a:rPr sz="1800" spc="-5" dirty="0">
                <a:latin typeface="Times New Roman"/>
                <a:cs typeface="Times New Roman"/>
              </a:rPr>
              <a:t>“Làm </a:t>
            </a:r>
            <a:r>
              <a:rPr sz="1800" dirty="0">
                <a:latin typeface="Times New Roman"/>
                <a:cs typeface="Times New Roman"/>
              </a:rPr>
              <a:t>ơn há </a:t>
            </a:r>
            <a:r>
              <a:rPr sz="1800" spc="-5" dirty="0">
                <a:latin typeface="Times New Roman"/>
                <a:cs typeface="Times New Roman"/>
              </a:rPr>
              <a:t>dễ </a:t>
            </a:r>
            <a:r>
              <a:rPr sz="1800" dirty="0">
                <a:latin typeface="Times New Roman"/>
                <a:cs typeface="Times New Roman"/>
              </a:rPr>
              <a:t>trông 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trả </a:t>
            </a:r>
            <a:r>
              <a:rPr sz="1800" spc="-5" dirty="0">
                <a:latin typeface="Times New Roman"/>
                <a:cs typeface="Times New Roman"/>
              </a:rPr>
              <a:t>ơn". </a:t>
            </a:r>
            <a:r>
              <a:rPr sz="1800" spc="-10" dirty="0">
                <a:latin typeface="Times New Roman"/>
                <a:cs typeface="Times New Roman"/>
              </a:rPr>
              <a:t>Ngư </a:t>
            </a:r>
            <a:r>
              <a:rPr sz="1800" dirty="0">
                <a:latin typeface="Times New Roman"/>
                <a:cs typeface="Times New Roman"/>
              </a:rPr>
              <a:t>ông cũng </a:t>
            </a:r>
            <a:r>
              <a:rPr sz="1800" spc="-5" dirty="0">
                <a:latin typeface="Times New Roman"/>
                <a:cs typeface="Times New Roman"/>
              </a:rPr>
              <a:t>vậy: </a:t>
            </a:r>
            <a:r>
              <a:rPr sz="1800" dirty="0">
                <a:latin typeface="Times New Roman"/>
                <a:cs typeface="Times New Roman"/>
              </a:rPr>
              <a:t>“Dốc lòng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nghĩa, </a:t>
            </a:r>
            <a:r>
              <a:rPr sz="1800" spc="-10" dirty="0">
                <a:latin typeface="Times New Roman"/>
                <a:cs typeface="Times New Roman"/>
              </a:rPr>
              <a:t>há </a:t>
            </a:r>
            <a:r>
              <a:rPr sz="1800" dirty="0">
                <a:latin typeface="Times New Roman"/>
                <a:cs typeface="Times New Roman"/>
              </a:rPr>
              <a:t>chờ </a:t>
            </a:r>
            <a:r>
              <a:rPr sz="1800" spc="-5" dirty="0">
                <a:latin typeface="Times New Roman"/>
                <a:cs typeface="Times New Roman"/>
              </a:rPr>
              <a:t>trả ơn". Những tấm </a:t>
            </a:r>
            <a:r>
              <a:rPr sz="1800" dirty="0">
                <a:latin typeface="Times New Roman"/>
                <a:cs typeface="Times New Roman"/>
              </a:rPr>
              <a:t>lòng  cao </a:t>
            </a:r>
            <a:r>
              <a:rPr sz="1800" spc="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ấy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gặp </a:t>
            </a:r>
            <a:r>
              <a:rPr sz="1800" spc="-5" dirty="0">
                <a:latin typeface="Times New Roman"/>
                <a:cs typeface="Times New Roman"/>
              </a:rPr>
              <a:t>nhau, </a:t>
            </a:r>
            <a:r>
              <a:rPr sz="1800" spc="5" dirty="0">
                <a:latin typeface="Times New Roman"/>
                <a:cs typeface="Times New Roman"/>
              </a:rPr>
              <a:t>họ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nêu </a:t>
            </a:r>
            <a:r>
              <a:rPr sz="1800" dirty="0">
                <a:latin typeface="Times New Roman"/>
                <a:cs typeface="Times New Roman"/>
              </a:rPr>
              <a:t>cao tình nhân ái. </a:t>
            </a:r>
            <a:r>
              <a:rPr sz="1800" spc="-5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đó cũng là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spc="10" dirty="0">
                <a:latin typeface="Times New Roman"/>
                <a:cs typeface="Times New Roman"/>
              </a:rPr>
              <a:t>lẽ </a:t>
            </a:r>
            <a:r>
              <a:rPr sz="1800" spc="-5" dirty="0">
                <a:latin typeface="Times New Roman"/>
                <a:cs typeface="Times New Roman"/>
              </a:rPr>
              <a:t>đời: </a:t>
            </a:r>
            <a:r>
              <a:rPr sz="1800" dirty="0">
                <a:latin typeface="Times New Roman"/>
                <a:cs typeface="Times New Roman"/>
              </a:rPr>
              <a:t>“Ở </a:t>
            </a:r>
            <a:r>
              <a:rPr sz="1800" spc="-5" dirty="0">
                <a:latin typeface="Times New Roman"/>
                <a:cs typeface="Times New Roman"/>
              </a:rPr>
              <a:t>hiền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  gặp </a:t>
            </a:r>
            <a:r>
              <a:rPr sz="1800" spc="-5" dirty="0">
                <a:latin typeface="Times New Roman"/>
                <a:cs typeface="Times New Roman"/>
              </a:rPr>
              <a:t>hiền”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nhà thơ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nói.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600"/>
              </a:lnSpc>
            </a:pPr>
            <a:r>
              <a:rPr sz="1800" spc="-5" dirty="0">
                <a:latin typeface="Times New Roman"/>
                <a:cs typeface="Times New Roman"/>
              </a:rPr>
              <a:t>Ngư </a:t>
            </a:r>
            <a:r>
              <a:rPr sz="1800" dirty="0">
                <a:latin typeface="Times New Roman"/>
                <a:cs typeface="Times New Roman"/>
              </a:rPr>
              <a:t>ông ngoài tình </a:t>
            </a:r>
            <a:r>
              <a:rPr sz="1800" spc="-5" dirty="0">
                <a:latin typeface="Times New Roman"/>
                <a:cs typeface="Times New Roman"/>
              </a:rPr>
              <a:t>nhân ái </a:t>
            </a:r>
            <a:r>
              <a:rPr sz="1800" dirty="0">
                <a:latin typeface="Times New Roman"/>
                <a:cs typeface="Times New Roman"/>
              </a:rPr>
              <a:t>mênh mông còn có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tâm </a:t>
            </a:r>
            <a:r>
              <a:rPr sz="1800" dirty="0">
                <a:latin typeface="Times New Roman"/>
                <a:cs typeface="Times New Roman"/>
              </a:rPr>
              <a:t>hồn thanh </a:t>
            </a:r>
            <a:r>
              <a:rPr sz="1800" spc="-5" dirty="0">
                <a:latin typeface="Times New Roman"/>
                <a:cs typeface="Times New Roman"/>
              </a:rPr>
              <a:t>cao. Ông </a:t>
            </a:r>
            <a:r>
              <a:rPr sz="1800" dirty="0">
                <a:latin typeface="Times New Roman"/>
                <a:cs typeface="Times New Roman"/>
              </a:rPr>
              <a:t>đã chan  hòa, </a:t>
            </a:r>
            <a:r>
              <a:rPr sz="1800" spc="-5" dirty="0">
                <a:latin typeface="Times New Roman"/>
                <a:cs typeface="Times New Roman"/>
              </a:rPr>
              <a:t>gắn </a:t>
            </a:r>
            <a:r>
              <a:rPr sz="1800" dirty="0">
                <a:latin typeface="Times New Roman"/>
                <a:cs typeface="Times New Roman"/>
              </a:rPr>
              <a:t>bó </a:t>
            </a:r>
            <a:r>
              <a:rPr sz="1800" spc="-5" dirty="0">
                <a:latin typeface="Times New Roman"/>
                <a:cs typeface="Times New Roman"/>
              </a:rPr>
              <a:t>với thiên nhiên. </a:t>
            </a:r>
            <a:r>
              <a:rPr sz="1800" dirty="0">
                <a:latin typeface="Times New Roman"/>
                <a:cs typeface="Times New Roman"/>
              </a:rPr>
              <a:t>Sông dài </a:t>
            </a:r>
            <a:r>
              <a:rPr sz="1800" spc="5" dirty="0">
                <a:latin typeface="Times New Roman"/>
                <a:cs typeface="Times New Roman"/>
              </a:rPr>
              <a:t>biển </a:t>
            </a:r>
            <a:r>
              <a:rPr sz="1800" dirty="0">
                <a:latin typeface="Times New Roman"/>
                <a:cs typeface="Times New Roman"/>
              </a:rPr>
              <a:t>rộng, </a:t>
            </a:r>
            <a:r>
              <a:rPr sz="1800" spc="-5" dirty="0">
                <a:latin typeface="Times New Roman"/>
                <a:cs typeface="Times New Roman"/>
              </a:rPr>
              <a:t>trời </a:t>
            </a:r>
            <a:r>
              <a:rPr sz="1800" dirty="0">
                <a:latin typeface="Times New Roman"/>
                <a:cs typeface="Times New Roman"/>
              </a:rPr>
              <a:t>cao là </a:t>
            </a:r>
            <a:r>
              <a:rPr sz="1800" spc="-5" dirty="0">
                <a:latin typeface="Times New Roman"/>
                <a:cs typeface="Times New Roman"/>
              </a:rPr>
              <a:t>môi trường </a:t>
            </a:r>
            <a:r>
              <a:rPr sz="1800" dirty="0">
                <a:latin typeface="Times New Roman"/>
                <a:cs typeface="Times New Roman"/>
              </a:rPr>
              <a:t>thảnh thơi, vui thú  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đêm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vịnh,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chích,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nhà;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lấy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bầu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trời,  </a:t>
            </a:r>
            <a:r>
              <a:rPr sz="1800" dirty="0">
                <a:latin typeface="Times New Roman"/>
                <a:cs typeface="Times New Roman"/>
              </a:rPr>
              <a:t>lấy </a:t>
            </a:r>
            <a:r>
              <a:rPr sz="1800" spc="-5" dirty="0">
                <a:latin typeface="Times New Roman"/>
                <a:cs typeface="Times New Roman"/>
              </a:rPr>
              <a:t>Hàn Giang làm </a:t>
            </a:r>
            <a:r>
              <a:rPr sz="1800" dirty="0">
                <a:latin typeface="Times New Roman"/>
                <a:cs typeface="Times New Roman"/>
              </a:rPr>
              <a:t>nơi </a:t>
            </a:r>
            <a:r>
              <a:rPr sz="1800" spc="-5" dirty="0">
                <a:latin typeface="Times New Roman"/>
                <a:cs typeface="Times New Roman"/>
              </a:rPr>
              <a:t>vẫy vùng, </a:t>
            </a:r>
            <a:r>
              <a:rPr sz="1800" dirty="0">
                <a:latin typeface="Times New Roman"/>
                <a:cs typeface="Times New Roman"/>
              </a:rPr>
              <a:t>tìm nguồn </a:t>
            </a:r>
            <a:r>
              <a:rPr sz="1800" spc="-5" dirty="0">
                <a:latin typeface="Times New Roman"/>
                <a:cs typeface="Times New Roman"/>
              </a:rPr>
              <a:t>vui sống; </a:t>
            </a:r>
            <a:r>
              <a:rPr sz="1800" dirty="0">
                <a:latin typeface="Times New Roman"/>
                <a:cs typeface="Times New Roman"/>
              </a:rPr>
              <a:t>lấy </a:t>
            </a:r>
            <a:r>
              <a:rPr sz="1800" spc="-5" dirty="0">
                <a:latin typeface="Times New Roman"/>
                <a:cs typeface="Times New Roman"/>
              </a:rPr>
              <a:t>gió, </a:t>
            </a:r>
            <a:r>
              <a:rPr sz="1800" dirty="0">
                <a:latin typeface="Times New Roman"/>
                <a:cs typeface="Times New Roman"/>
              </a:rPr>
              <a:t>trăng, con thuyền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dòng  </a:t>
            </a:r>
            <a:r>
              <a:rPr sz="1800" dirty="0">
                <a:latin typeface="Times New Roman"/>
                <a:cs typeface="Times New Roman"/>
              </a:rPr>
              <a:t>sông làm bầu </a:t>
            </a:r>
            <a:r>
              <a:rPr sz="1800" spc="-5" dirty="0">
                <a:latin typeface="Times New Roman"/>
                <a:cs typeface="Times New Roman"/>
              </a:rPr>
              <a:t>bạn. Ông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5" dirty="0">
                <a:latin typeface="Times New Roman"/>
                <a:cs typeface="Times New Roman"/>
              </a:rPr>
              <a:t>lấy </a:t>
            </a:r>
            <a:r>
              <a:rPr sz="1800" spc="-5" dirty="0">
                <a:latin typeface="Times New Roman"/>
                <a:cs typeface="Times New Roman"/>
              </a:rPr>
              <a:t>công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5" dirty="0">
                <a:latin typeface="Times New Roman"/>
                <a:cs typeface="Times New Roman"/>
              </a:rPr>
              <a:t>chài lưới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được sống cuộc đời thanh bạch. Ngư  </a:t>
            </a:r>
            <a:r>
              <a:rPr sz="1800" dirty="0">
                <a:latin typeface="Times New Roman"/>
                <a:cs typeface="Times New Roman"/>
              </a:rPr>
              <a:t>ông là một con </a:t>
            </a:r>
            <a:r>
              <a:rPr sz="1800" spc="-5" dirty="0">
                <a:latin typeface="Times New Roman"/>
                <a:cs typeface="Times New Roman"/>
              </a:rPr>
              <a:t>tự </a:t>
            </a:r>
            <a:r>
              <a:rPr sz="1800" dirty="0">
                <a:latin typeface="Times New Roman"/>
                <a:cs typeface="Times New Roman"/>
              </a:rPr>
              <a:t>do, </a:t>
            </a:r>
            <a:r>
              <a:rPr sz="1800" spc="-5" dirty="0">
                <a:latin typeface="Times New Roman"/>
                <a:cs typeface="Times New Roman"/>
              </a:rPr>
              <a:t>thoát </a:t>
            </a:r>
            <a:r>
              <a:rPr sz="1800" dirty="0">
                <a:latin typeface="Times New Roman"/>
                <a:cs typeface="Times New Roman"/>
              </a:rPr>
              <a:t>vòng danh lợi, thích nhàn.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vang lên </a:t>
            </a:r>
            <a:r>
              <a:rPr sz="1800" dirty="0">
                <a:latin typeface="Times New Roman"/>
                <a:cs typeface="Times New Roman"/>
              </a:rPr>
              <a:t>như một tuyên  ngôn đẹp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lẽ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của một nhà nho, một kẻ </a:t>
            </a:r>
            <a:r>
              <a:rPr sz="1800" spc="-5" dirty="0">
                <a:latin typeface="Times New Roman"/>
                <a:cs typeface="Times New Roman"/>
              </a:rPr>
              <a:t>sĩ </a:t>
            </a:r>
            <a:r>
              <a:rPr sz="1800" dirty="0">
                <a:latin typeface="Times New Roman"/>
                <a:cs typeface="Times New Roman"/>
              </a:rPr>
              <a:t>chân </a:t>
            </a:r>
            <a:r>
              <a:rPr sz="1800" spc="-5" dirty="0">
                <a:latin typeface="Times New Roman"/>
                <a:cs typeface="Times New Roman"/>
              </a:rPr>
              <a:t>chính đang sống </a:t>
            </a:r>
            <a:r>
              <a:rPr sz="1800" dirty="0">
                <a:latin typeface="Times New Roman"/>
                <a:cs typeface="Times New Roman"/>
              </a:rPr>
              <a:t>giữa </a:t>
            </a:r>
            <a:r>
              <a:rPr sz="1800" spc="-5" dirty="0">
                <a:latin typeface="Times New Roman"/>
                <a:cs typeface="Times New Roman"/>
              </a:rPr>
              <a:t>thời loạn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lạc: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“Rày </a:t>
            </a:r>
            <a:r>
              <a:rPr sz="1800" spc="-5" dirty="0">
                <a:latin typeface="Times New Roman"/>
                <a:cs typeface="Times New Roman"/>
              </a:rPr>
              <a:t>roi, mai vịnh </a:t>
            </a: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vầy,</a:t>
            </a:r>
            <a:endParaRPr sz="1800">
              <a:latin typeface="Times New Roman"/>
              <a:cs typeface="Times New Roman"/>
            </a:endParaRPr>
          </a:p>
          <a:p>
            <a:pPr marL="2306320" marR="2302510" algn="ctr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Ngày kia hứng gió, </a:t>
            </a:r>
            <a:r>
              <a:rPr sz="1800" spc="-10" dirty="0">
                <a:latin typeface="Times New Roman"/>
                <a:cs typeface="Times New Roman"/>
              </a:rPr>
              <a:t>đêm </a:t>
            </a:r>
            <a:r>
              <a:rPr sz="1800" dirty="0">
                <a:latin typeface="Times New Roman"/>
                <a:cs typeface="Times New Roman"/>
              </a:rPr>
              <a:t>nầy </a:t>
            </a:r>
            <a:r>
              <a:rPr sz="1800" spc="-5" dirty="0">
                <a:latin typeface="Times New Roman"/>
                <a:cs typeface="Times New Roman"/>
              </a:rPr>
              <a:t>chơi trăng.  (...) Thuyền </a:t>
            </a:r>
            <a:r>
              <a:rPr sz="1800" spc="-10" dirty="0">
                <a:latin typeface="Times New Roman"/>
                <a:cs typeface="Times New Roman"/>
              </a:rPr>
              <a:t>nan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chiếc ở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đời,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Tắm mưa </a:t>
            </a:r>
            <a:r>
              <a:rPr sz="1800" spc="-5" dirty="0">
                <a:latin typeface="Times New Roman"/>
                <a:cs typeface="Times New Roman"/>
              </a:rPr>
              <a:t>chải gió </a:t>
            </a:r>
            <a:r>
              <a:rPr sz="1800" dirty="0">
                <a:latin typeface="Times New Roman"/>
                <a:cs typeface="Times New Roman"/>
              </a:rPr>
              <a:t>trong vời </a:t>
            </a:r>
            <a:r>
              <a:rPr sz="1800" spc="-5" dirty="0">
                <a:latin typeface="Times New Roman"/>
                <a:cs typeface="Times New Roman"/>
              </a:rPr>
              <a:t>Hàn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Giang”.</a:t>
            </a:r>
            <a:endParaRPr sz="1800">
              <a:latin typeface="Times New Roman"/>
              <a:cs typeface="Times New Roman"/>
            </a:endParaRPr>
          </a:p>
          <a:p>
            <a:pPr marL="12700" marR="5715" indent="229870" algn="just">
              <a:lnSpc>
                <a:spcPts val="2700"/>
              </a:lnSpc>
              <a:spcBef>
                <a:spcPts val="170"/>
              </a:spcBef>
            </a:pPr>
            <a:r>
              <a:rPr sz="1800" spc="-5" dirty="0">
                <a:latin typeface="Times New Roman"/>
                <a:cs typeface="Times New Roman"/>
              </a:rPr>
              <a:t>Đây là </a:t>
            </a:r>
            <a:r>
              <a:rPr sz="1800" dirty="0">
                <a:latin typeface="Times New Roman"/>
                <a:cs typeface="Times New Roman"/>
              </a:rPr>
              <a:t>những câu thơ </a:t>
            </a:r>
            <a:r>
              <a:rPr sz="1800" spc="-5" dirty="0">
                <a:latin typeface="Times New Roman"/>
                <a:cs typeface="Times New Roman"/>
              </a:rPr>
              <a:t>hay nhất, đậm </a:t>
            </a:r>
            <a:r>
              <a:rPr sz="1800" dirty="0">
                <a:latin typeface="Times New Roman"/>
                <a:cs typeface="Times New Roman"/>
              </a:rPr>
              <a:t>đà </a:t>
            </a:r>
            <a:r>
              <a:rPr sz="1800" spc="-5" dirty="0">
                <a:latin typeface="Times New Roman"/>
                <a:cs typeface="Times New Roman"/>
              </a:rPr>
              <a:t>nhất trong </a:t>
            </a:r>
            <a:r>
              <a:rPr sz="1800" dirty="0">
                <a:latin typeface="Times New Roman"/>
                <a:cs typeface="Times New Roman"/>
              </a:rPr>
              <a:t>"Truyện </a:t>
            </a:r>
            <a:r>
              <a:rPr sz="1800" spc="-5" dirty="0">
                <a:latin typeface="Times New Roman"/>
                <a:cs typeface="Times New Roman"/>
              </a:rPr>
              <a:t>Lục Vân Tiên”. Giọng </a:t>
            </a:r>
            <a:r>
              <a:rPr sz="1800" dirty="0">
                <a:latin typeface="Times New Roman"/>
                <a:cs typeface="Times New Roman"/>
              </a:rPr>
              <a:t>thơ  nhẹ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nhàng,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êm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ái.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hứng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trữ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dào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dạt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thẩm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mĩ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378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52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giá, biểu hiện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cách tuyệt </a:t>
            </a:r>
            <a:r>
              <a:rPr sz="1800" spc="-5" dirty="0">
                <a:latin typeface="Times New Roman"/>
                <a:cs typeface="Times New Roman"/>
              </a:rPr>
              <a:t>đẹp tâm </a:t>
            </a:r>
            <a:r>
              <a:rPr sz="1800" dirty="0">
                <a:latin typeface="Times New Roman"/>
                <a:cs typeface="Times New Roman"/>
              </a:rPr>
              <a:t>hồn trong sáng, thanh </a:t>
            </a:r>
            <a:r>
              <a:rPr sz="1800" spc="-5" dirty="0">
                <a:latin typeface="Times New Roman"/>
                <a:cs typeface="Times New Roman"/>
              </a:rPr>
              <a:t>cao </a:t>
            </a:r>
            <a:r>
              <a:rPr sz="1800" dirty="0">
                <a:latin typeface="Times New Roman"/>
                <a:cs typeface="Times New Roman"/>
              </a:rPr>
              <a:t>và phong </a:t>
            </a:r>
            <a:r>
              <a:rPr sz="1800" spc="-5" dirty="0">
                <a:latin typeface="Times New Roman"/>
                <a:cs typeface="Times New Roman"/>
              </a:rPr>
              <a:t>thái ung dung 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Ngư ông.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Times New Roman"/>
                <a:cs typeface="Times New Roman"/>
              </a:rPr>
              <a:t>3. Kết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600"/>
              </a:lnSpc>
            </a:pP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Quán,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Tiểu,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lão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Bà,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Tiểu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Ngư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  vừa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phác,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hậu;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thường  danh lợi, </a:t>
            </a:r>
            <a:r>
              <a:rPr sz="1800" spc="-5" dirty="0">
                <a:latin typeface="Times New Roman"/>
                <a:cs typeface="Times New Roman"/>
              </a:rPr>
              <a:t>giàu lòng </a:t>
            </a:r>
            <a:r>
              <a:rPr sz="1800" dirty="0">
                <a:latin typeface="Times New Roman"/>
                <a:cs typeface="Times New Roman"/>
              </a:rPr>
              <a:t>nhân nghĩa, </a:t>
            </a:r>
            <a:r>
              <a:rPr sz="1800" spc="-5" dirty="0">
                <a:latin typeface="Times New Roman"/>
                <a:cs typeface="Times New Roman"/>
              </a:rPr>
              <a:t>yêu </a:t>
            </a:r>
            <a:r>
              <a:rPr sz="1800" spc="10" dirty="0">
                <a:latin typeface="Times New Roman"/>
                <a:cs typeface="Times New Roman"/>
              </a:rPr>
              <a:t>tự </a:t>
            </a:r>
            <a:r>
              <a:rPr sz="1800" dirty="0">
                <a:latin typeface="Times New Roman"/>
                <a:cs typeface="Times New Roman"/>
              </a:rPr>
              <a:t>do và </a:t>
            </a:r>
            <a:r>
              <a:rPr sz="1800" spc="-5" dirty="0">
                <a:latin typeface="Times New Roman"/>
                <a:cs typeface="Times New Roman"/>
              </a:rPr>
              <a:t>thanh </a:t>
            </a:r>
            <a:r>
              <a:rPr sz="1800" dirty="0">
                <a:latin typeface="Times New Roman"/>
                <a:cs typeface="Times New Roman"/>
              </a:rPr>
              <a:t>cao. Sống giữa thời loạn lạc,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vật  </a:t>
            </a:r>
            <a:r>
              <a:rPr sz="1800" spc="-5" dirty="0">
                <a:latin typeface="Times New Roman"/>
                <a:cs typeface="Times New Roman"/>
              </a:rPr>
              <a:t>Ngư </a:t>
            </a:r>
            <a:r>
              <a:rPr sz="1800" dirty="0">
                <a:latin typeface="Times New Roman"/>
                <a:cs typeface="Times New Roman"/>
              </a:rPr>
              <a:t>ông cũng là nhân </a:t>
            </a:r>
            <a:r>
              <a:rPr sz="1800" spc="5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lí tưởng </a:t>
            </a:r>
            <a:r>
              <a:rPr sz="1800" dirty="0">
                <a:latin typeface="Times New Roman"/>
                <a:cs typeface="Times New Roman"/>
              </a:rPr>
              <a:t>phát ngôn cho </a:t>
            </a:r>
            <a:r>
              <a:rPr sz="1800" spc="5" dirty="0">
                <a:latin typeface="Times New Roman"/>
                <a:cs typeface="Times New Roman"/>
              </a:rPr>
              <a:t>lẽ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và tư tưởng nhân nghĩa của nhà  thơ </a:t>
            </a:r>
            <a:r>
              <a:rPr sz="1800" spc="-5" dirty="0">
                <a:latin typeface="Times New Roman"/>
                <a:cs typeface="Times New Roman"/>
              </a:rPr>
              <a:t>Nguyễn </a:t>
            </a:r>
            <a:r>
              <a:rPr sz="1800" spc="-10" dirty="0">
                <a:latin typeface="Times New Roman"/>
                <a:cs typeface="Times New Roman"/>
              </a:rPr>
              <a:t>Đình </a:t>
            </a:r>
            <a:r>
              <a:rPr sz="1800" spc="-5" dirty="0">
                <a:latin typeface="Times New Roman"/>
                <a:cs typeface="Times New Roman"/>
              </a:rPr>
              <a:t>Chiểu. </a:t>
            </a:r>
            <a:r>
              <a:rPr sz="1800" dirty="0">
                <a:latin typeface="Times New Roman"/>
                <a:cs typeface="Times New Roman"/>
              </a:rPr>
              <a:t>Đẹp thay một con</a:t>
            </a:r>
            <a:r>
              <a:rPr sz="1800" spc="-5" dirty="0">
                <a:latin typeface="Times New Roman"/>
                <a:cs typeface="Times New Roman"/>
              </a:rPr>
              <a:t> người:</a:t>
            </a:r>
            <a:endParaRPr sz="1800" dirty="0">
              <a:latin typeface="Times New Roman"/>
              <a:cs typeface="Times New Roman"/>
            </a:endParaRPr>
          </a:p>
          <a:p>
            <a:pPr marL="2239645" marR="2234565" indent="59880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“Kinh </a:t>
            </a:r>
            <a:r>
              <a:rPr sz="1800" spc="-5" dirty="0">
                <a:latin typeface="Times New Roman"/>
                <a:cs typeface="Times New Roman"/>
              </a:rPr>
              <a:t>luân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sẵn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tay,  </a:t>
            </a:r>
            <a:r>
              <a:rPr sz="1800" dirty="0">
                <a:latin typeface="Times New Roman"/>
                <a:cs typeface="Times New Roman"/>
              </a:rPr>
              <a:t>Thung dung </a:t>
            </a:r>
            <a:r>
              <a:rPr sz="1800" spc="-10" dirty="0">
                <a:latin typeface="Times New Roman"/>
                <a:cs typeface="Times New Roman"/>
              </a:rPr>
              <a:t>dưới </a:t>
            </a:r>
            <a:r>
              <a:rPr sz="1800" spc="-5" dirty="0">
                <a:latin typeface="Times New Roman"/>
                <a:cs typeface="Times New Roman"/>
              </a:rPr>
              <a:t>thế, </a:t>
            </a:r>
            <a:r>
              <a:rPr sz="1800" dirty="0">
                <a:latin typeface="Times New Roman"/>
                <a:cs typeface="Times New Roman"/>
              </a:rPr>
              <a:t>vui </a:t>
            </a:r>
            <a:r>
              <a:rPr sz="1800" spc="-5" dirty="0">
                <a:latin typeface="Times New Roman"/>
                <a:cs typeface="Times New Roman"/>
              </a:rPr>
              <a:t>say 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B. </a:t>
            </a:r>
            <a:r>
              <a:rPr sz="1800" b="1" spc="-5" dirty="0">
                <a:latin typeface="Times New Roman"/>
                <a:cs typeface="Times New Roman"/>
              </a:rPr>
              <a:t>CÁC KIẾN THỨC TRỌNG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TÂM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b="1" dirty="0">
                <a:latin typeface="Times New Roman"/>
                <a:cs typeface="Times New Roman"/>
              </a:rPr>
              <a:t>Tội ác của </a:t>
            </a:r>
            <a:r>
              <a:rPr sz="1800" b="1" spc="-5" dirty="0">
                <a:latin typeface="Times New Roman"/>
                <a:cs typeface="Times New Roman"/>
              </a:rPr>
              <a:t>Trịnh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Hâm: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65"/>
              </a:spcBef>
              <a:buChar char="-"/>
              <a:tabLst>
                <a:tab pos="153670" algn="l"/>
              </a:tabLst>
            </a:pP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nhà nho, </a:t>
            </a:r>
            <a:r>
              <a:rPr sz="1800" dirty="0">
                <a:latin typeface="Times New Roman"/>
                <a:cs typeface="Times New Roman"/>
              </a:rPr>
              <a:t>từng </a:t>
            </a:r>
            <a:r>
              <a:rPr sz="1800" spc="-10" dirty="0">
                <a:latin typeface="Times New Roman"/>
                <a:cs typeface="Times New Roman"/>
              </a:rPr>
              <a:t>đi </a:t>
            </a:r>
            <a:r>
              <a:rPr sz="1800" dirty="0">
                <a:latin typeface="Times New Roman"/>
                <a:cs typeface="Times New Roman"/>
              </a:rPr>
              <a:t>thi. </a:t>
            </a:r>
            <a:r>
              <a:rPr sz="1800" spc="-5" dirty="0">
                <a:latin typeface="Times New Roman"/>
                <a:cs typeface="Times New Roman"/>
              </a:rPr>
              <a:t>Hắn </a:t>
            </a:r>
            <a:r>
              <a:rPr sz="1800" dirty="0">
                <a:latin typeface="Times New Roman"/>
                <a:cs typeface="Times New Roman"/>
              </a:rPr>
              <a:t>đố </a:t>
            </a:r>
            <a:r>
              <a:rPr sz="1800" spc="-10" dirty="0">
                <a:latin typeface="Times New Roman"/>
                <a:cs typeface="Times New Roman"/>
              </a:rPr>
              <a:t>kị </a:t>
            </a:r>
            <a:r>
              <a:rPr sz="1800" dirty="0">
                <a:latin typeface="Times New Roman"/>
                <a:cs typeface="Times New Roman"/>
              </a:rPr>
              <a:t>tài năng với </a:t>
            </a:r>
            <a:r>
              <a:rPr sz="1800" spc="-5" dirty="0">
                <a:latin typeface="Times New Roman"/>
                <a:cs typeface="Times New Roman"/>
              </a:rPr>
              <a:t>Lục </a:t>
            </a:r>
            <a:r>
              <a:rPr sz="1800" dirty="0">
                <a:latin typeface="Times New Roman"/>
                <a:cs typeface="Times New Roman"/>
              </a:rPr>
              <a:t>Vân Tiên. Hắn đã </a:t>
            </a:r>
            <a:r>
              <a:rPr sz="1800" spc="-5" dirty="0">
                <a:latin typeface="Times New Roman"/>
                <a:cs typeface="Times New Roman"/>
              </a:rPr>
              <a:t>hãm </a:t>
            </a:r>
            <a:r>
              <a:rPr sz="1800" dirty="0">
                <a:latin typeface="Times New Roman"/>
                <a:cs typeface="Times New Roman"/>
              </a:rPr>
              <a:t>hại </a:t>
            </a:r>
            <a:r>
              <a:rPr sz="1800" spc="-5" dirty="0">
                <a:latin typeface="Times New Roman"/>
                <a:cs typeface="Times New Roman"/>
              </a:rPr>
              <a:t>Vân  </a:t>
            </a:r>
            <a:r>
              <a:rPr sz="1800" dirty="0">
                <a:latin typeface="Times New Roman"/>
                <a:cs typeface="Times New Roman"/>
              </a:rPr>
              <a:t>Tiên một </a:t>
            </a:r>
            <a:r>
              <a:rPr sz="1800" spc="-5" dirty="0">
                <a:latin typeface="Times New Roman"/>
                <a:cs typeface="Times New Roman"/>
              </a:rPr>
              <a:t>cách nham </a:t>
            </a:r>
            <a:r>
              <a:rPr sz="1800" dirty="0">
                <a:latin typeface="Times New Roman"/>
                <a:cs typeface="Times New Roman"/>
              </a:rPr>
              <a:t>hiểm dã man. Hắn là một kẻ bất tài, vô </a:t>
            </a:r>
            <a:r>
              <a:rPr sz="1800" spc="-5" dirty="0">
                <a:latin typeface="Times New Roman"/>
                <a:cs typeface="Times New Roman"/>
              </a:rPr>
              <a:t>đạo, </a:t>
            </a:r>
            <a:r>
              <a:rPr sz="1800" dirty="0">
                <a:latin typeface="Times New Roman"/>
                <a:cs typeface="Times New Roman"/>
              </a:rPr>
              <a:t>ác hơn cầm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thú.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-"/>
            </a:pPr>
            <a:endParaRPr sz="215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Char char="-"/>
              <a:tabLst>
                <a:tab pos="158115" algn="l"/>
              </a:tabLst>
            </a:pPr>
            <a:r>
              <a:rPr sz="1800" spc="-5" dirty="0">
                <a:latin typeface="Times New Roman"/>
                <a:cs typeface="Times New Roman"/>
              </a:rPr>
              <a:t>Đối lập với Trịnh </a:t>
            </a:r>
            <a:r>
              <a:rPr sz="1800" dirty="0">
                <a:latin typeface="Times New Roman"/>
                <a:cs typeface="Times New Roman"/>
              </a:rPr>
              <a:t>Hãm </a:t>
            </a:r>
            <a:r>
              <a:rPr sz="1800" spc="-10" dirty="0">
                <a:latin typeface="Times New Roman"/>
                <a:cs typeface="Times New Roman"/>
              </a:rPr>
              <a:t>dã </a:t>
            </a:r>
            <a:r>
              <a:rPr sz="1800" spc="-5" dirty="0">
                <a:latin typeface="Times New Roman"/>
                <a:cs typeface="Times New Roman"/>
              </a:rPr>
              <a:t>man </a:t>
            </a:r>
            <a:r>
              <a:rPr sz="1800" dirty="0">
                <a:latin typeface="Times New Roman"/>
                <a:cs typeface="Times New Roman"/>
              </a:rPr>
              <a:t>là những - con </a:t>
            </a:r>
            <a:r>
              <a:rPr sz="1800" spc="-5" dirty="0">
                <a:latin typeface="Times New Roman"/>
                <a:cs typeface="Times New Roman"/>
              </a:rPr>
              <a:t>cùng </a:t>
            </a:r>
            <a:r>
              <a:rPr sz="1800" dirty="0">
                <a:latin typeface="Times New Roman"/>
                <a:cs typeface="Times New Roman"/>
              </a:rPr>
              <a:t>đi thuyền. </a:t>
            </a:r>
            <a:r>
              <a:rPr sz="1800" spc="-5" dirty="0">
                <a:latin typeface="Times New Roman"/>
                <a:cs typeface="Times New Roman"/>
              </a:rPr>
              <a:t>Họ </a:t>
            </a:r>
            <a:r>
              <a:rPr sz="1800" dirty="0">
                <a:latin typeface="Times New Roman"/>
                <a:cs typeface="Times New Roman"/>
              </a:rPr>
              <a:t>rất thương xót kẻ </a:t>
            </a:r>
            <a:r>
              <a:rPr sz="1800" spc="-10" dirty="0">
                <a:latin typeface="Times New Roman"/>
                <a:cs typeface="Times New Roman"/>
              </a:rPr>
              <a:t>bị  </a:t>
            </a:r>
            <a:r>
              <a:rPr sz="1800" dirty="0">
                <a:latin typeface="Times New Roman"/>
                <a:cs typeface="Times New Roman"/>
              </a:rPr>
              <a:t>nạn:</a:t>
            </a:r>
          </a:p>
          <a:p>
            <a:pPr marL="2414905" marR="2410460" indent="40513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“Trong thuyền </a:t>
            </a:r>
            <a:r>
              <a:rPr sz="1800" spc="-5" dirty="0">
                <a:latin typeface="Times New Roman"/>
                <a:cs typeface="Times New Roman"/>
              </a:rPr>
              <a:t>ai </a:t>
            </a:r>
            <a:r>
              <a:rPr sz="1800" dirty="0">
                <a:latin typeface="Times New Roman"/>
                <a:cs typeface="Times New Roman"/>
              </a:rPr>
              <a:t>nãy kêu la,  Đầu thương họ Lục </a:t>
            </a:r>
            <a:r>
              <a:rPr sz="1800" spc="-5" dirty="0">
                <a:latin typeface="Times New Roman"/>
                <a:cs typeface="Times New Roman"/>
              </a:rPr>
              <a:t>xót </a:t>
            </a:r>
            <a:r>
              <a:rPr sz="1800" dirty="0">
                <a:latin typeface="Times New Roman"/>
                <a:cs typeface="Times New Roman"/>
              </a:rPr>
              <a:t>xa tấm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lòng".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  <a:buChar char="-"/>
              <a:tabLst>
                <a:tab pos="154940" algn="l"/>
              </a:tabLst>
            </a:pPr>
            <a:r>
              <a:rPr sz="1800" dirty="0">
                <a:latin typeface="Times New Roman"/>
                <a:cs typeface="Times New Roman"/>
              </a:rPr>
              <a:t>Con Giao long là một </a:t>
            </a:r>
            <a:r>
              <a:rPr sz="1800" spc="-5" dirty="0">
                <a:latin typeface="Times New Roman"/>
                <a:cs typeface="Times New Roman"/>
              </a:rPr>
              <a:t>linh vật: </a:t>
            </a:r>
            <a:r>
              <a:rPr sz="1800" dirty="0">
                <a:latin typeface="Times New Roman"/>
                <a:cs typeface="Times New Roman"/>
              </a:rPr>
              <a:t>hành động của </a:t>
            </a:r>
            <a:r>
              <a:rPr sz="1800" spc="-10" dirty="0">
                <a:latin typeface="Times New Roman"/>
                <a:cs typeface="Times New Roman"/>
              </a:rPr>
              <a:t>nó </a:t>
            </a:r>
            <a:r>
              <a:rPr sz="1800" dirty="0">
                <a:latin typeface="Times New Roman"/>
                <a:cs typeface="Times New Roman"/>
              </a:rPr>
              <a:t>khác nào việc làm của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 </a:t>
            </a:r>
            <a:r>
              <a:rPr sz="1800" dirty="0">
                <a:latin typeface="Times New Roman"/>
                <a:cs typeface="Times New Roman"/>
              </a:rPr>
              <a:t>giàu lòng nhân </a:t>
            </a:r>
            <a:r>
              <a:rPr sz="1800" spc="-5" dirty="0">
                <a:latin typeface="Times New Roman"/>
                <a:cs typeface="Times New Roman"/>
              </a:rPr>
              <a:t>đức, rất thương người, </a:t>
            </a:r>
            <a:r>
              <a:rPr sz="1800" dirty="0">
                <a:latin typeface="Times New Roman"/>
                <a:cs typeface="Times New Roman"/>
              </a:rPr>
              <a:t>sẵn sàng </a:t>
            </a:r>
            <a:r>
              <a:rPr sz="1800" spc="-5" dirty="0">
                <a:latin typeface="Times New Roman"/>
                <a:cs typeface="Times New Roman"/>
              </a:rPr>
              <a:t>cứu người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nạn:</a:t>
            </a:r>
            <a:endParaRPr sz="1800" dirty="0">
              <a:latin typeface="Times New Roman"/>
              <a:cs typeface="Times New Roman"/>
            </a:endParaRPr>
          </a:p>
          <a:p>
            <a:pPr marL="2466975" marR="2461895" indent="37338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“Vân </a:t>
            </a:r>
            <a:r>
              <a:rPr sz="1800" spc="-5" dirty="0">
                <a:latin typeface="Times New Roman"/>
                <a:cs typeface="Times New Roman"/>
              </a:rPr>
              <a:t>Tiên </a:t>
            </a:r>
            <a:r>
              <a:rPr sz="1800" dirty="0">
                <a:latin typeface="Times New Roman"/>
                <a:cs typeface="Times New Roman"/>
              </a:rPr>
              <a:t>bị lụy giữa </a:t>
            </a:r>
            <a:r>
              <a:rPr sz="1800" spc="-5" dirty="0">
                <a:latin typeface="Times New Roman"/>
                <a:cs typeface="Times New Roman"/>
              </a:rPr>
              <a:t>dòng,  Giao </a:t>
            </a:r>
            <a:r>
              <a:rPr sz="1800" dirty="0">
                <a:latin typeface="Times New Roman"/>
                <a:cs typeface="Times New Roman"/>
              </a:rPr>
              <a:t>long dìu đỡ vào trong </a:t>
            </a:r>
            <a:r>
              <a:rPr sz="1800" spc="-5" dirty="0">
                <a:latin typeface="Times New Roman"/>
                <a:cs typeface="Times New Roman"/>
              </a:rPr>
              <a:t>bãi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rày”.</a:t>
            </a:r>
            <a:endParaRPr sz="1800" dirty="0">
              <a:latin typeface="Times New Roman"/>
              <a:cs typeface="Times New Roman"/>
            </a:endParaRPr>
          </a:p>
          <a:p>
            <a:pPr marL="156210" indent="-144145">
              <a:lnSpc>
                <a:spcPct val="100000"/>
              </a:lnSpc>
              <a:spcBef>
                <a:spcPts val="530"/>
              </a:spcBef>
              <a:buChar char="-"/>
              <a:tabLst>
                <a:tab pos="156845" algn="l"/>
              </a:tabLst>
            </a:pP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Vân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nhờ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thuốc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mắt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ra...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“Truyện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Tiên"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cổ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kì,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khẳng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  </a:t>
            </a:r>
            <a:r>
              <a:rPr sz="1800" dirty="0">
                <a:latin typeface="Times New Roman"/>
                <a:cs typeface="Times New Roman"/>
              </a:rPr>
              <a:t>tin </a:t>
            </a:r>
            <a:r>
              <a:rPr sz="1800" spc="-5" dirty="0">
                <a:latin typeface="Times New Roman"/>
                <a:cs typeface="Times New Roman"/>
              </a:rPr>
              <a:t>thánh thiện.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2. Nhân vật ông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Ngư: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buChar char="-"/>
              <a:tabLst>
                <a:tab pos="149225" algn="l"/>
              </a:tabLst>
            </a:pPr>
            <a:r>
              <a:rPr sz="1800" spc="-5" dirty="0">
                <a:latin typeface="Times New Roman"/>
                <a:cs typeface="Times New Roman"/>
              </a:rPr>
              <a:t>Giàu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đức: Cả </a:t>
            </a:r>
            <a:r>
              <a:rPr sz="1800" spc="-5" dirty="0">
                <a:latin typeface="Times New Roman"/>
                <a:cs typeface="Times New Roman"/>
              </a:rPr>
              <a:t>nhà xúm </a:t>
            </a:r>
            <a:r>
              <a:rPr sz="1800" dirty="0">
                <a:latin typeface="Times New Roman"/>
                <a:cs typeface="Times New Roman"/>
              </a:rPr>
              <a:t>vào vội vã cứu Lục Vân Tiên - “vớt ngay lên </a:t>
            </a:r>
            <a:r>
              <a:rPr sz="1800" spc="-5" dirty="0">
                <a:latin typeface="Times New Roman"/>
                <a:cs typeface="Times New Roman"/>
              </a:rPr>
              <a:t>bờ”, “sai  </a:t>
            </a:r>
            <a:r>
              <a:rPr sz="1800" dirty="0">
                <a:latin typeface="Times New Roman"/>
                <a:cs typeface="Times New Roman"/>
              </a:rPr>
              <a:t>con vầy </a:t>
            </a:r>
            <a:r>
              <a:rPr sz="1800" spc="-5" dirty="0">
                <a:latin typeface="Times New Roman"/>
                <a:cs typeface="Times New Roman"/>
              </a:rPr>
              <a:t>lửa" nhóm </a:t>
            </a:r>
            <a:r>
              <a:rPr sz="1800" dirty="0">
                <a:latin typeface="Times New Roman"/>
                <a:cs typeface="Times New Roman"/>
              </a:rPr>
              <a:t>lửa cho kẻ </a:t>
            </a:r>
            <a:r>
              <a:rPr sz="1800" spc="-10" dirty="0">
                <a:latin typeface="Times New Roman"/>
                <a:cs typeface="Times New Roman"/>
              </a:rPr>
              <a:t>bị </a:t>
            </a:r>
            <a:r>
              <a:rPr sz="1800" dirty="0">
                <a:latin typeface="Times New Roman"/>
                <a:cs typeface="Times New Roman"/>
              </a:rPr>
              <a:t>nạn </a:t>
            </a:r>
            <a:r>
              <a:rPr sz="1800" spc="-5" dirty="0">
                <a:latin typeface="Times New Roman"/>
                <a:cs typeface="Times New Roman"/>
              </a:rPr>
              <a:t>sưởi ấm, </a:t>
            </a:r>
            <a:r>
              <a:rPr sz="1800" dirty="0">
                <a:latin typeface="Times New Roman"/>
                <a:cs typeface="Times New Roman"/>
              </a:rPr>
              <a:t>rồi </a:t>
            </a:r>
            <a:r>
              <a:rPr sz="1800" spc="-5" dirty="0">
                <a:latin typeface="Times New Roman"/>
                <a:cs typeface="Times New Roman"/>
              </a:rPr>
              <a:t>"Ông </a:t>
            </a:r>
            <a:r>
              <a:rPr sz="1800" dirty="0">
                <a:latin typeface="Times New Roman"/>
                <a:cs typeface="Times New Roman"/>
              </a:rPr>
              <a:t>hơ bụng dạ, </a:t>
            </a:r>
            <a:r>
              <a:rPr sz="1800" spc="5" dirty="0">
                <a:latin typeface="Times New Roman"/>
                <a:cs typeface="Times New Roman"/>
              </a:rPr>
              <a:t>mụ </a:t>
            </a:r>
            <a:r>
              <a:rPr sz="1800" dirty="0">
                <a:latin typeface="Times New Roman"/>
                <a:cs typeface="Times New Roman"/>
              </a:rPr>
              <a:t>hơ </a:t>
            </a:r>
            <a:r>
              <a:rPr sz="1800" spc="-5" dirty="0">
                <a:latin typeface="Times New Roman"/>
                <a:cs typeface="Times New Roman"/>
              </a:rPr>
              <a:t>mặt </a:t>
            </a:r>
            <a:r>
              <a:rPr sz="1800" dirty="0">
                <a:latin typeface="Times New Roman"/>
                <a:cs typeface="Times New Roman"/>
              </a:rPr>
              <a:t>mày”.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hành động </a:t>
            </a:r>
            <a:r>
              <a:rPr sz="1800" spc="-5" dirty="0">
                <a:latin typeface="Times New Roman"/>
                <a:cs typeface="Times New Roman"/>
              </a:rPr>
              <a:t>khẩn </a:t>
            </a:r>
            <a:r>
              <a:rPr sz="1800" dirty="0">
                <a:latin typeface="Times New Roman"/>
                <a:cs typeface="Times New Roman"/>
              </a:rPr>
              <a:t>trương, hết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lòng.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5"/>
              </a:spcBef>
              <a:buChar char="-"/>
              <a:tabLst>
                <a:tab pos="142875" algn="l"/>
              </a:tabLst>
            </a:pPr>
            <a:r>
              <a:rPr sz="1800" dirty="0">
                <a:latin typeface="Times New Roman"/>
                <a:cs typeface="Times New Roman"/>
              </a:rPr>
              <a:t>Tận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chăm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sóc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nạn: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nghèo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nàn,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“hẩm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hút”,  </a:t>
            </a:r>
            <a:r>
              <a:rPr sz="1800" dirty="0">
                <a:latin typeface="Times New Roman"/>
                <a:cs typeface="Times New Roman"/>
              </a:rPr>
              <a:t>nhưng ông </a:t>
            </a:r>
            <a:r>
              <a:rPr sz="1800" spc="-5" dirty="0">
                <a:latin typeface="Times New Roman"/>
                <a:cs typeface="Times New Roman"/>
              </a:rPr>
              <a:t>Ngư </a:t>
            </a:r>
            <a:r>
              <a:rPr sz="1800" dirty="0">
                <a:latin typeface="Times New Roman"/>
                <a:cs typeface="Times New Roman"/>
              </a:rPr>
              <a:t>lại có một </a:t>
            </a:r>
            <a:r>
              <a:rPr sz="1800" spc="-5" dirty="0">
                <a:latin typeface="Times New Roman"/>
                <a:cs typeface="Times New Roman"/>
              </a:rPr>
              <a:t>tấm lòng </a:t>
            </a:r>
            <a:r>
              <a:rPr sz="1800" dirty="0">
                <a:latin typeface="Times New Roman"/>
                <a:cs typeface="Times New Roman"/>
              </a:rPr>
              <a:t>vàng tỏa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nghĩa:</a:t>
            </a:r>
            <a:endParaRPr sz="1800" dirty="0">
              <a:latin typeface="Times New Roman"/>
              <a:cs typeface="Times New Roman"/>
            </a:endParaRPr>
          </a:p>
          <a:p>
            <a:pPr marL="2456180" marR="2451100" indent="353060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“Ngư rằng: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ở cùng ta,  Hôm mai </a:t>
            </a:r>
            <a:r>
              <a:rPr sz="1800" spc="-5" dirty="0">
                <a:latin typeface="Times New Roman"/>
                <a:cs typeface="Times New Roman"/>
              </a:rPr>
              <a:t>hẩm hút </a:t>
            </a:r>
            <a:r>
              <a:rPr sz="1800" dirty="0">
                <a:latin typeface="Times New Roman"/>
                <a:cs typeface="Times New Roman"/>
              </a:rPr>
              <a:t>một nhà cho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vui",</a:t>
            </a:r>
            <a:endParaRPr sz="1800" dirty="0">
              <a:latin typeface="Times New Roman"/>
              <a:cs typeface="Times New Roman"/>
            </a:endParaRPr>
          </a:p>
          <a:p>
            <a:pPr marL="186690">
              <a:lnSpc>
                <a:spcPct val="100000"/>
              </a:lnSpc>
              <a:spcBef>
                <a:spcPts val="345"/>
              </a:spcBef>
            </a:pP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nho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loạn.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lánh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đục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trong,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coi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danh lợi, yêu tự do, yêu thiên </a:t>
            </a:r>
            <a:r>
              <a:rPr sz="1800" spc="-5" dirty="0">
                <a:latin typeface="Times New Roman"/>
                <a:cs typeface="Times New Roman"/>
              </a:rPr>
              <a:t>nhiên. </a:t>
            </a:r>
            <a:r>
              <a:rPr sz="1800" dirty="0">
                <a:latin typeface="Times New Roman"/>
                <a:cs typeface="Times New Roman"/>
              </a:rPr>
              <a:t>Trong ông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tâm hồn thanh cao, trong sáng của một  kẻ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sĩ,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3.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5" dirty="0">
                <a:latin typeface="Times New Roman"/>
                <a:cs typeface="Times New Roman"/>
              </a:rPr>
              <a:t> thuật: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Char char="-"/>
              <a:tabLst>
                <a:tab pos="144145" algn="l"/>
              </a:tabLst>
            </a:pP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thơ: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dị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ứng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  Bộ.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giọng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thoát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tượng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lệ,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đẹp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trang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nhã.</a:t>
            </a:r>
          </a:p>
          <a:p>
            <a:pPr marL="12700" marR="6350">
              <a:lnSpc>
                <a:spcPts val="2700"/>
              </a:lnSpc>
              <a:spcBef>
                <a:spcPts val="170"/>
              </a:spcBef>
              <a:buChar char="-"/>
              <a:tabLst>
                <a:tab pos="141605" algn="l"/>
              </a:tabLst>
            </a:pPr>
            <a:r>
              <a:rPr sz="1800" dirty="0">
                <a:latin typeface="Times New Roman"/>
                <a:cs typeface="Times New Roman"/>
              </a:rPr>
              <a:t>Bút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làm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bật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ác,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tâm  </a:t>
            </a:r>
            <a:r>
              <a:rPr sz="1800" dirty="0">
                <a:latin typeface="Times New Roman"/>
                <a:cs typeface="Times New Roman"/>
              </a:rPr>
              <a:t>sáng trong tuyệt đẹp </a:t>
            </a:r>
            <a:r>
              <a:rPr sz="1800" spc="-5" dirty="0">
                <a:latin typeface="Times New Roman"/>
                <a:cs typeface="Times New Roman"/>
              </a:rPr>
              <a:t>của nhà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708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“Truyện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Tiên",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mẫu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  </a:t>
            </a:r>
            <a:r>
              <a:rPr sz="1800" dirty="0">
                <a:latin typeface="Times New Roman"/>
                <a:cs typeface="Times New Roman"/>
              </a:rPr>
              <a:t>trong thời loạn </a:t>
            </a:r>
            <a:r>
              <a:rPr sz="1800" spc="-5" dirty="0">
                <a:latin typeface="Times New Roman"/>
                <a:cs typeface="Times New Roman"/>
              </a:rPr>
              <a:t>rất đáng được </a:t>
            </a:r>
            <a:r>
              <a:rPr sz="1800" dirty="0">
                <a:latin typeface="Times New Roman"/>
                <a:cs typeface="Times New Roman"/>
              </a:rPr>
              <a:t>trân trọng, </a:t>
            </a:r>
            <a:r>
              <a:rPr sz="1800" spc="-5" dirty="0">
                <a:latin typeface="Times New Roman"/>
                <a:cs typeface="Times New Roman"/>
              </a:rPr>
              <a:t>ngưỡng </a:t>
            </a:r>
            <a:r>
              <a:rPr sz="1800" dirty="0">
                <a:latin typeface="Times New Roman"/>
                <a:cs typeface="Times New Roman"/>
              </a:rPr>
              <a:t>mộ.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2129" y="885189"/>
            <a:ext cx="391667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heavy" dirty="0">
                <a:uFill>
                  <a:solidFill>
                    <a:srgbClr val="006FC0"/>
                  </a:solidFill>
                </a:uFill>
              </a:rPr>
              <a:t>BÀI 2.</a:t>
            </a:r>
            <a:r>
              <a:rPr dirty="0"/>
              <a:t> CÁC </a:t>
            </a:r>
            <a:r>
              <a:rPr spc="-5" dirty="0"/>
              <a:t>DẠNG </a:t>
            </a:r>
            <a:r>
              <a:rPr spc="5" dirty="0"/>
              <a:t>ĐỀ </a:t>
            </a:r>
            <a:r>
              <a:rPr spc="-5" dirty="0"/>
              <a:t>ĐỌC</a:t>
            </a:r>
            <a:r>
              <a:rPr spc="-65" dirty="0"/>
              <a:t> </a:t>
            </a:r>
            <a:r>
              <a:rPr spc="-5" dirty="0"/>
              <a:t>HIỂU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8256905" cy="5494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u="heavy" spc="-4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 số</a:t>
            </a:r>
            <a:r>
              <a:rPr sz="1800" b="1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 </a:t>
            </a:r>
            <a:r>
              <a:rPr sz="1800" dirty="0">
                <a:latin typeface="Times New Roman"/>
                <a:cs typeface="Times New Roman"/>
              </a:rPr>
              <a:t>đoạn thơ </a:t>
            </a:r>
            <a:r>
              <a:rPr sz="1800" spc="-10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và trả </a:t>
            </a:r>
            <a:r>
              <a:rPr sz="1800" spc="-5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hỏi bên</a:t>
            </a:r>
            <a:r>
              <a:rPr sz="1800" spc="-5" dirty="0">
                <a:latin typeface="Times New Roman"/>
                <a:cs typeface="Times New Roman"/>
              </a:rPr>
              <a:t> dưới:</a:t>
            </a:r>
            <a:endParaRPr sz="1800">
              <a:latin typeface="Times New Roman"/>
              <a:cs typeface="Times New Roman"/>
            </a:endParaRPr>
          </a:p>
          <a:p>
            <a:pPr marL="2190750" marR="2185670" indent="720725">
              <a:lnSpc>
                <a:spcPct val="1246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Đêm </a:t>
            </a:r>
            <a:r>
              <a:rPr sz="1800" i="1" dirty="0">
                <a:latin typeface="Times New Roman"/>
                <a:cs typeface="Times New Roman"/>
              </a:rPr>
              <a:t>khuya lặng lẽ như </a:t>
            </a:r>
            <a:r>
              <a:rPr sz="1800" i="1" spc="-5" dirty="0">
                <a:latin typeface="Times New Roman"/>
                <a:cs typeface="Times New Roman"/>
              </a:rPr>
              <a:t>tờ,  </a:t>
            </a:r>
            <a:r>
              <a:rPr sz="1800" i="1" dirty="0">
                <a:latin typeface="Times New Roman"/>
                <a:cs typeface="Times New Roman"/>
              </a:rPr>
              <a:t>Nghinh ngang </a:t>
            </a:r>
            <a:r>
              <a:rPr sz="1800" i="1" spc="-10" dirty="0">
                <a:latin typeface="Times New Roman"/>
                <a:cs typeface="Times New Roman"/>
              </a:rPr>
              <a:t>sao </a:t>
            </a:r>
            <a:r>
              <a:rPr sz="1800" i="1" dirty="0">
                <a:latin typeface="Times New Roman"/>
                <a:cs typeface="Times New Roman"/>
              </a:rPr>
              <a:t>mọc </a:t>
            </a:r>
            <a:r>
              <a:rPr sz="1800" i="1" spc="-5" dirty="0">
                <a:latin typeface="Times New Roman"/>
                <a:cs typeface="Times New Roman"/>
              </a:rPr>
              <a:t>mịt mờ </a:t>
            </a:r>
            <a:r>
              <a:rPr sz="1800" i="1" spc="-10" dirty="0">
                <a:latin typeface="Times New Roman"/>
                <a:cs typeface="Times New Roman"/>
              </a:rPr>
              <a:t>sương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bay.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Trịnh Hâm </a:t>
            </a:r>
            <a:r>
              <a:rPr sz="1800" i="1" dirty="0">
                <a:latin typeface="Times New Roman"/>
                <a:cs typeface="Times New Roman"/>
              </a:rPr>
              <a:t>khi </a:t>
            </a:r>
            <a:r>
              <a:rPr sz="1800" i="1" spc="-10" dirty="0">
                <a:latin typeface="Times New Roman"/>
                <a:cs typeface="Times New Roman"/>
              </a:rPr>
              <a:t>ấy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tay,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Vân Tiên bị gã </a:t>
            </a:r>
            <a:r>
              <a:rPr sz="1800" i="1" spc="-5" dirty="0">
                <a:latin typeface="Times New Roman"/>
                <a:cs typeface="Times New Roman"/>
              </a:rPr>
              <a:t>xô </a:t>
            </a:r>
            <a:r>
              <a:rPr sz="1800" i="1" dirty="0">
                <a:latin typeface="Times New Roman"/>
                <a:cs typeface="Times New Roman"/>
              </a:rPr>
              <a:t>ngay xuống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vời.</a:t>
            </a:r>
            <a:endParaRPr sz="18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Trịnh Hâm </a:t>
            </a:r>
            <a:r>
              <a:rPr sz="1800" i="1" dirty="0">
                <a:latin typeface="Times New Roman"/>
                <a:cs typeface="Times New Roman"/>
              </a:rPr>
              <a:t>giả </a:t>
            </a:r>
            <a:r>
              <a:rPr sz="1800" i="1" spc="-5" dirty="0">
                <a:latin typeface="Times New Roman"/>
                <a:cs typeface="Times New Roman"/>
              </a:rPr>
              <a:t>tiếng kêu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Cho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thức </a:t>
            </a:r>
            <a:r>
              <a:rPr sz="1800" i="1" spc="-5" dirty="0">
                <a:latin typeface="Times New Roman"/>
                <a:cs typeface="Times New Roman"/>
              </a:rPr>
              <a:t>dậy lấy lời phui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pha.</a:t>
            </a:r>
            <a:endParaRPr sz="1800">
              <a:latin typeface="Times New Roman"/>
              <a:cs typeface="Times New Roman"/>
            </a:endParaRPr>
          </a:p>
          <a:p>
            <a:pPr marL="2472690" marR="2467610" indent="397510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Trong </a:t>
            </a:r>
            <a:r>
              <a:rPr sz="1800" i="1" dirty="0">
                <a:latin typeface="Times New Roman"/>
                <a:cs typeface="Times New Roman"/>
              </a:rPr>
              <a:t>thuyền </a:t>
            </a:r>
            <a:r>
              <a:rPr sz="1800" i="1" spc="-10" dirty="0">
                <a:latin typeface="Times New Roman"/>
                <a:cs typeface="Times New Roman"/>
              </a:rPr>
              <a:t>ai </a:t>
            </a:r>
            <a:r>
              <a:rPr sz="1800" i="1" dirty="0">
                <a:latin typeface="Times New Roman"/>
                <a:cs typeface="Times New Roman"/>
              </a:rPr>
              <a:t>nấy </a:t>
            </a:r>
            <a:r>
              <a:rPr sz="1800" i="1" spc="-5" dirty="0">
                <a:latin typeface="Times New Roman"/>
                <a:cs typeface="Times New Roman"/>
              </a:rPr>
              <a:t>kêu </a:t>
            </a:r>
            <a:r>
              <a:rPr sz="1800" i="1" dirty="0">
                <a:latin typeface="Times New Roman"/>
                <a:cs typeface="Times New Roman"/>
              </a:rPr>
              <a:t>la,  Đều thương họ </a:t>
            </a:r>
            <a:r>
              <a:rPr sz="1800" i="1" spc="-5" dirty="0">
                <a:latin typeface="Times New Roman"/>
                <a:cs typeface="Times New Roman"/>
              </a:rPr>
              <a:t>Lục </a:t>
            </a:r>
            <a:r>
              <a:rPr sz="1800" i="1" dirty="0">
                <a:latin typeface="Times New Roman"/>
                <a:cs typeface="Times New Roman"/>
              </a:rPr>
              <a:t>xót xa tấm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lòng.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70"/>
              </a:spcBef>
              <a:buAutoNum type="arabicPeriod"/>
              <a:tabLst>
                <a:tab pos="248920" algn="l"/>
              </a:tabLst>
            </a:pPr>
            <a:r>
              <a:rPr sz="1800" dirty="0">
                <a:latin typeface="Times New Roman"/>
                <a:cs typeface="Times New Roman"/>
              </a:rPr>
              <a:t>Đoạn thơ trên trích trong văn </a:t>
            </a:r>
            <a:r>
              <a:rPr sz="1800" spc="5" dirty="0">
                <a:latin typeface="Times New Roman"/>
                <a:cs typeface="Times New Roman"/>
              </a:rPr>
              <a:t>bản </a:t>
            </a:r>
            <a:r>
              <a:rPr sz="1800" spc="-5" dirty="0">
                <a:latin typeface="Times New Roman"/>
                <a:cs typeface="Times New Roman"/>
              </a:rPr>
              <a:t>nào? Văn bản </a:t>
            </a:r>
            <a:r>
              <a:rPr sz="1800" dirty="0">
                <a:latin typeface="Times New Roman"/>
                <a:cs typeface="Times New Roman"/>
              </a:rPr>
              <a:t>ấy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trích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tác phẩm </a:t>
            </a:r>
            <a:r>
              <a:rPr sz="1800" spc="-5" dirty="0">
                <a:latin typeface="Times New Roman"/>
                <a:cs typeface="Times New Roman"/>
              </a:rPr>
              <a:t>nào? </a:t>
            </a:r>
            <a:r>
              <a:rPr sz="1800" spc="-15" dirty="0">
                <a:latin typeface="Times New Roman"/>
                <a:cs typeface="Times New Roman"/>
              </a:rPr>
              <a:t>Do  </a:t>
            </a:r>
            <a:r>
              <a:rPr sz="1800" dirty="0">
                <a:latin typeface="Times New Roman"/>
                <a:cs typeface="Times New Roman"/>
              </a:rPr>
              <a:t>ai sáng</a:t>
            </a:r>
            <a:r>
              <a:rPr sz="1800" spc="-5" dirty="0">
                <a:latin typeface="Times New Roman"/>
                <a:cs typeface="Times New Roman"/>
              </a:rPr>
              <a:t> tác?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34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Xác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các phương </a:t>
            </a:r>
            <a:r>
              <a:rPr sz="1800" dirty="0">
                <a:latin typeface="Times New Roman"/>
                <a:cs typeface="Times New Roman"/>
              </a:rPr>
              <a:t>thức </a:t>
            </a:r>
            <a:r>
              <a:rPr sz="1800" spc="-5" dirty="0">
                <a:latin typeface="Times New Roman"/>
                <a:cs typeface="Times New Roman"/>
              </a:rPr>
              <a:t>biểu </a:t>
            </a:r>
            <a:r>
              <a:rPr sz="1800" dirty="0">
                <a:latin typeface="Times New Roman"/>
                <a:cs typeface="Times New Roman"/>
              </a:rPr>
              <a:t>đạt có trong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Tìm </a:t>
            </a:r>
            <a:r>
              <a:rPr sz="1800" dirty="0">
                <a:latin typeface="Times New Roman"/>
                <a:cs typeface="Times New Roman"/>
              </a:rPr>
              <a:t>các từ địa </a:t>
            </a:r>
            <a:r>
              <a:rPr sz="1800" spc="-5" dirty="0">
                <a:latin typeface="Times New Roman"/>
                <a:cs typeface="Times New Roman"/>
              </a:rPr>
              <a:t>phương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Nêu </a:t>
            </a:r>
            <a:r>
              <a:rPr sz="1800" dirty="0">
                <a:latin typeface="Times New Roman"/>
                <a:cs typeface="Times New Roman"/>
              </a:rPr>
              <a:t>nội dung chính của đoạn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 Gợi ý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  <a:buAutoNum type="arabicPeriod"/>
              <a:tabLst>
                <a:tab pos="256540" algn="l"/>
              </a:tabLst>
            </a:pPr>
            <a:r>
              <a:rPr sz="1800" dirty="0">
                <a:latin typeface="Times New Roman"/>
                <a:cs typeface="Times New Roman"/>
              </a:rPr>
              <a:t>Trích trong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bản </a:t>
            </a:r>
            <a:r>
              <a:rPr sz="1800" spc="-5" dirty="0">
                <a:latin typeface="Times New Roman"/>
                <a:cs typeface="Times New Roman"/>
              </a:rPr>
              <a:t>“Lục </a:t>
            </a:r>
            <a:r>
              <a:rPr sz="1800" spc="-10" dirty="0">
                <a:latin typeface="Times New Roman"/>
                <a:cs typeface="Times New Roman"/>
              </a:rPr>
              <a:t>Vân </a:t>
            </a:r>
            <a:r>
              <a:rPr sz="1800" spc="-5" dirty="0">
                <a:latin typeface="Times New Roman"/>
                <a:cs typeface="Times New Roman"/>
              </a:rPr>
              <a:t>Tiên </a:t>
            </a:r>
            <a:r>
              <a:rPr sz="1800" dirty="0">
                <a:latin typeface="Times New Roman"/>
                <a:cs typeface="Times New Roman"/>
              </a:rPr>
              <a:t>gặp </a:t>
            </a:r>
            <a:r>
              <a:rPr sz="1800" spc="-5" dirty="0">
                <a:latin typeface="Times New Roman"/>
                <a:cs typeface="Times New Roman"/>
              </a:rPr>
              <a:t>nạn”, văn </a:t>
            </a:r>
            <a:r>
              <a:rPr sz="1800" dirty="0">
                <a:latin typeface="Times New Roman"/>
                <a:cs typeface="Times New Roman"/>
              </a:rPr>
              <a:t>bản </a:t>
            </a:r>
            <a:r>
              <a:rPr sz="1800" spc="-5" dirty="0">
                <a:latin typeface="Times New Roman"/>
                <a:cs typeface="Times New Roman"/>
              </a:rPr>
              <a:t>này được </a:t>
            </a:r>
            <a:r>
              <a:rPr sz="1800" dirty="0">
                <a:latin typeface="Times New Roman"/>
                <a:cs typeface="Times New Roman"/>
              </a:rPr>
              <a:t>trích trong </a:t>
            </a:r>
            <a:r>
              <a:rPr sz="1800" spc="-5" dirty="0">
                <a:latin typeface="Times New Roman"/>
                <a:cs typeface="Times New Roman"/>
              </a:rPr>
              <a:t>tác phẩm  </a:t>
            </a:r>
            <a:r>
              <a:rPr sz="1800" dirty="0">
                <a:latin typeface="Times New Roman"/>
                <a:cs typeface="Times New Roman"/>
              </a:rPr>
              <a:t>“Truyện </a:t>
            </a:r>
            <a:r>
              <a:rPr sz="1800" spc="-5" dirty="0">
                <a:latin typeface="Times New Roman"/>
                <a:cs typeface="Times New Roman"/>
              </a:rPr>
              <a:t>Lục </a:t>
            </a:r>
            <a:r>
              <a:rPr sz="1800" spc="-10" dirty="0">
                <a:latin typeface="Times New Roman"/>
                <a:cs typeface="Times New Roman"/>
              </a:rPr>
              <a:t>Vân </a:t>
            </a:r>
            <a:r>
              <a:rPr sz="1800" spc="-5" dirty="0">
                <a:latin typeface="Times New Roman"/>
                <a:cs typeface="Times New Roman"/>
              </a:rPr>
              <a:t>Tiên”,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Nguyễn Đình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Chiểu.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Các phương thức </a:t>
            </a:r>
            <a:r>
              <a:rPr sz="1800" dirty="0">
                <a:latin typeface="Times New Roman"/>
                <a:cs typeface="Times New Roman"/>
              </a:rPr>
              <a:t>biểu </a:t>
            </a:r>
            <a:r>
              <a:rPr sz="1800" spc="-5" dirty="0">
                <a:latin typeface="Times New Roman"/>
                <a:cs typeface="Times New Roman"/>
              </a:rPr>
              <a:t>đạt: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sự, </a:t>
            </a:r>
            <a:r>
              <a:rPr sz="1800" dirty="0">
                <a:latin typeface="Times New Roman"/>
                <a:cs typeface="Times New Roman"/>
              </a:rPr>
              <a:t>miêu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địa phương: </a:t>
            </a:r>
            <a:r>
              <a:rPr sz="1800" dirty="0">
                <a:latin typeface="Times New Roman"/>
                <a:cs typeface="Times New Roman"/>
              </a:rPr>
              <a:t>nghinh </a:t>
            </a:r>
            <a:r>
              <a:rPr sz="1800" spc="-5" dirty="0">
                <a:latin typeface="Times New Roman"/>
                <a:cs typeface="Times New Roman"/>
              </a:rPr>
              <a:t>ngang, phui pha, </a:t>
            </a:r>
            <a:r>
              <a:rPr sz="1800" spc="5" dirty="0">
                <a:latin typeface="Times New Roman"/>
                <a:cs typeface="Times New Roman"/>
              </a:rPr>
              <a:t>vầy </a:t>
            </a:r>
            <a:r>
              <a:rPr sz="1800" spc="-5" dirty="0">
                <a:latin typeface="Times New Roman"/>
                <a:cs typeface="Times New Roman"/>
              </a:rPr>
              <a:t>lửa, </a:t>
            </a:r>
            <a:r>
              <a:rPr sz="1800" dirty="0">
                <a:latin typeface="Times New Roman"/>
                <a:cs typeface="Times New Roman"/>
              </a:rPr>
              <a:t>chơn </a:t>
            </a:r>
            <a:r>
              <a:rPr sz="1800" spc="-5" dirty="0">
                <a:latin typeface="Times New Roman"/>
                <a:cs typeface="Times New Roman"/>
              </a:rPr>
              <a:t>tay, chi,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nầy</a:t>
            </a:r>
          </a:p>
          <a:p>
            <a:pPr marL="241935" indent="-229870">
              <a:lnSpc>
                <a:spcPct val="100000"/>
              </a:lnSpc>
              <a:spcBef>
                <a:spcPts val="53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Nội </a:t>
            </a:r>
            <a:r>
              <a:rPr sz="1800" dirty="0">
                <a:latin typeface="Times New Roman"/>
                <a:cs typeface="Times New Roman"/>
              </a:rPr>
              <a:t>dung </a:t>
            </a:r>
            <a:r>
              <a:rPr sz="1800" spc="-5" dirty="0">
                <a:latin typeface="Times New Roman"/>
                <a:cs typeface="Times New Roman"/>
              </a:rPr>
              <a:t>chính: </a:t>
            </a:r>
            <a:r>
              <a:rPr sz="1800" dirty="0">
                <a:latin typeface="Times New Roman"/>
                <a:cs typeface="Times New Roman"/>
              </a:rPr>
              <a:t>kể về cảnh </a:t>
            </a:r>
            <a:r>
              <a:rPr sz="1800" spc="-5" dirty="0">
                <a:latin typeface="Times New Roman"/>
                <a:cs typeface="Times New Roman"/>
              </a:rPr>
              <a:t>Trịnh </a:t>
            </a:r>
            <a:r>
              <a:rPr sz="1800" dirty="0">
                <a:latin typeface="Times New Roman"/>
                <a:cs typeface="Times New Roman"/>
              </a:rPr>
              <a:t>Hâm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dirty="0">
                <a:latin typeface="Times New Roman"/>
                <a:cs typeface="Times New Roman"/>
              </a:rPr>
              <a:t>tay </a:t>
            </a:r>
            <a:r>
              <a:rPr sz="1800" spc="-5" dirty="0">
                <a:latin typeface="Times New Roman"/>
                <a:cs typeface="Times New Roman"/>
              </a:rPr>
              <a:t>hãm </a:t>
            </a:r>
            <a:r>
              <a:rPr sz="1800" dirty="0">
                <a:latin typeface="Times New Roman"/>
                <a:cs typeface="Times New Roman"/>
              </a:rPr>
              <a:t>hại Lục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u="heavy" spc="-4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 số</a:t>
            </a:r>
            <a:r>
              <a:rPr sz="1800" b="1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Đọc </a:t>
            </a:r>
            <a:r>
              <a:rPr sz="1800" dirty="0">
                <a:latin typeface="Times New Roman"/>
                <a:cs typeface="Times New Roman"/>
              </a:rPr>
              <a:t>đoạn thơ </a:t>
            </a:r>
            <a:r>
              <a:rPr sz="1800" spc="-10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và trả </a:t>
            </a:r>
            <a:r>
              <a:rPr sz="1800" spc="-5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hỏi bên</a:t>
            </a:r>
            <a:r>
              <a:rPr sz="1800" spc="-5" dirty="0">
                <a:latin typeface="Times New Roman"/>
                <a:cs typeface="Times New Roman"/>
              </a:rPr>
              <a:t> dưới:</a:t>
            </a:r>
            <a:endParaRPr sz="1800" dirty="0">
              <a:latin typeface="Times New Roman"/>
              <a:cs typeface="Times New Roman"/>
            </a:endParaRPr>
          </a:p>
          <a:p>
            <a:pPr marL="2491105" marR="2485390" indent="271145">
              <a:lnSpc>
                <a:spcPts val="2690"/>
              </a:lnSpc>
              <a:spcBef>
                <a:spcPts val="180"/>
              </a:spcBef>
            </a:pPr>
            <a:r>
              <a:rPr sz="1800" i="1" dirty="0">
                <a:latin typeface="Times New Roman"/>
                <a:cs typeface="Times New Roman"/>
              </a:rPr>
              <a:t>Vân Tiên mình </a:t>
            </a:r>
            <a:r>
              <a:rPr sz="1800" i="1" spc="-5" dirty="0">
                <a:latin typeface="Times New Roman"/>
                <a:cs typeface="Times New Roman"/>
              </a:rPr>
              <a:t>lụy </a:t>
            </a:r>
            <a:r>
              <a:rPr sz="1800" i="1" dirty="0">
                <a:latin typeface="Times New Roman"/>
                <a:cs typeface="Times New Roman"/>
              </a:rPr>
              <a:t>giữa dòng,  </a:t>
            </a:r>
            <a:r>
              <a:rPr sz="1800" i="1" spc="-5" dirty="0">
                <a:latin typeface="Times New Roman"/>
                <a:cs typeface="Times New Roman"/>
              </a:rPr>
              <a:t>Giao </a:t>
            </a:r>
            <a:r>
              <a:rPr sz="1800" i="1" dirty="0">
                <a:latin typeface="Times New Roman"/>
                <a:cs typeface="Times New Roman"/>
              </a:rPr>
              <a:t>long </a:t>
            </a:r>
            <a:r>
              <a:rPr sz="1800" i="1" spc="-5" dirty="0">
                <a:latin typeface="Times New Roman"/>
                <a:cs typeface="Times New Roman"/>
              </a:rPr>
              <a:t>dìu đỡ </a:t>
            </a:r>
            <a:r>
              <a:rPr sz="1800" i="1" dirty="0">
                <a:latin typeface="Times New Roman"/>
                <a:cs typeface="Times New Roman"/>
              </a:rPr>
              <a:t>vào trong bãi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rày.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800" i="1" dirty="0">
                <a:latin typeface="Times New Roman"/>
                <a:cs typeface="Times New Roman"/>
              </a:rPr>
              <a:t>Vừa </a:t>
            </a:r>
            <a:r>
              <a:rPr sz="1800" i="1" spc="-5" dirty="0">
                <a:latin typeface="Times New Roman"/>
                <a:cs typeface="Times New Roman"/>
              </a:rPr>
              <a:t>may </a:t>
            </a:r>
            <a:r>
              <a:rPr sz="1800" i="1" dirty="0">
                <a:latin typeface="Times New Roman"/>
                <a:cs typeface="Times New Roman"/>
              </a:rPr>
              <a:t>ười đã </a:t>
            </a:r>
            <a:r>
              <a:rPr sz="1800" i="1" spc="-5" dirty="0">
                <a:latin typeface="Times New Roman"/>
                <a:cs typeface="Times New Roman"/>
              </a:rPr>
              <a:t>sáng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ngày,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Ồng </a:t>
            </a:r>
            <a:r>
              <a:rPr sz="1800" i="1" dirty="0">
                <a:latin typeface="Times New Roman"/>
                <a:cs typeface="Times New Roman"/>
              </a:rPr>
              <a:t>chài xem </a:t>
            </a:r>
            <a:r>
              <a:rPr sz="1800" i="1" spc="-5" dirty="0">
                <a:latin typeface="Times New Roman"/>
                <a:cs typeface="Times New Roman"/>
              </a:rPr>
              <a:t>thấy vớt </a:t>
            </a:r>
            <a:r>
              <a:rPr sz="1800" i="1" dirty="0">
                <a:latin typeface="Times New Roman"/>
                <a:cs typeface="Times New Roman"/>
              </a:rPr>
              <a:t>ngay </a:t>
            </a:r>
            <a:r>
              <a:rPr sz="1800" i="1" spc="-5" dirty="0">
                <a:latin typeface="Times New Roman"/>
                <a:cs typeface="Times New Roman"/>
              </a:rPr>
              <a:t>lên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bờ.</a:t>
            </a:r>
            <a:endParaRPr sz="1800" dirty="0">
              <a:latin typeface="Times New Roman"/>
              <a:cs typeface="Times New Roman"/>
            </a:endParaRPr>
          </a:p>
          <a:p>
            <a:pPr marL="2593340" marR="2586355" indent="394335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Hối </a:t>
            </a:r>
            <a:r>
              <a:rPr sz="1800" i="1" dirty="0">
                <a:latin typeface="Times New Roman"/>
                <a:cs typeface="Times New Roman"/>
              </a:rPr>
              <a:t>con vầy lửa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giờ,  </a:t>
            </a:r>
            <a:r>
              <a:rPr sz="1800" i="1" spc="-5" dirty="0">
                <a:latin typeface="Times New Roman"/>
                <a:cs typeface="Times New Roman"/>
              </a:rPr>
              <a:t>Ống </a:t>
            </a:r>
            <a:r>
              <a:rPr sz="1800" i="1" dirty="0">
                <a:latin typeface="Times New Roman"/>
                <a:cs typeface="Times New Roman"/>
              </a:rPr>
              <a:t>hơ bụng </a:t>
            </a:r>
            <a:r>
              <a:rPr sz="1800" i="1" spc="-5" dirty="0">
                <a:latin typeface="Times New Roman"/>
                <a:cs typeface="Times New Roman"/>
              </a:rPr>
              <a:t>dạ, mụ </a:t>
            </a:r>
            <a:r>
              <a:rPr sz="1800" i="1" dirty="0">
                <a:latin typeface="Times New Roman"/>
                <a:cs typeface="Times New Roman"/>
              </a:rPr>
              <a:t>hơ mặt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mày.</a:t>
            </a:r>
            <a:endParaRPr sz="1800" dirty="0">
              <a:latin typeface="Times New Roman"/>
              <a:cs typeface="Times New Roman"/>
            </a:endParaRPr>
          </a:p>
          <a:p>
            <a:pPr marL="2387600" marR="2379345" indent="505459">
              <a:lnSpc>
                <a:spcPct val="124400"/>
              </a:lnSpc>
              <a:spcBef>
                <a:spcPts val="5"/>
              </a:spcBef>
            </a:pPr>
            <a:r>
              <a:rPr sz="1800" i="1" dirty="0">
                <a:latin typeface="Times New Roman"/>
                <a:cs typeface="Times New Roman"/>
              </a:rPr>
              <a:t>Vân Tiên vừa </a:t>
            </a:r>
            <a:r>
              <a:rPr sz="1800" i="1" spc="-10" dirty="0">
                <a:latin typeface="Times New Roman"/>
                <a:cs typeface="Times New Roman"/>
              </a:rPr>
              <a:t>âm </a:t>
            </a:r>
            <a:r>
              <a:rPr sz="1800" i="1" dirty="0">
                <a:latin typeface="Times New Roman"/>
                <a:cs typeface="Times New Roman"/>
              </a:rPr>
              <a:t>chơn </a:t>
            </a:r>
            <a:r>
              <a:rPr sz="1800" i="1" spc="-5" dirty="0">
                <a:latin typeface="Times New Roman"/>
                <a:cs typeface="Times New Roman"/>
              </a:rPr>
              <a:t>tay,  Ngẩn </a:t>
            </a:r>
            <a:r>
              <a:rPr sz="1800" i="1" dirty="0">
                <a:latin typeface="Times New Roman"/>
                <a:cs typeface="Times New Roman"/>
              </a:rPr>
              <a:t>ngơ hồn </a:t>
            </a:r>
            <a:r>
              <a:rPr sz="1800" i="1" spc="-5" dirty="0">
                <a:latin typeface="Times New Roman"/>
                <a:cs typeface="Times New Roman"/>
              </a:rPr>
              <a:t>phách </a:t>
            </a:r>
            <a:r>
              <a:rPr sz="1800" i="1" dirty="0">
                <a:latin typeface="Times New Roman"/>
                <a:cs typeface="Times New Roman"/>
              </a:rPr>
              <a:t>như </a:t>
            </a:r>
            <a:r>
              <a:rPr sz="1800" i="1" spc="-5" dirty="0">
                <a:latin typeface="Times New Roman"/>
                <a:cs typeface="Times New Roman"/>
              </a:rPr>
              <a:t>say mới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rồi.</a:t>
            </a:r>
            <a:endParaRPr sz="1800" dirty="0">
              <a:latin typeface="Times New Roman"/>
              <a:cs typeface="Times New Roman"/>
            </a:endParaRPr>
          </a:p>
          <a:p>
            <a:pPr marL="2730500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Ngỡ </a:t>
            </a:r>
            <a:r>
              <a:rPr sz="1800" i="1" dirty="0">
                <a:latin typeface="Times New Roman"/>
                <a:cs typeface="Times New Roman"/>
              </a:rPr>
              <a:t>thân mình </a:t>
            </a:r>
            <a:r>
              <a:rPr sz="1800" i="1" spc="-5" dirty="0">
                <a:latin typeface="Times New Roman"/>
                <a:cs typeface="Times New Roman"/>
              </a:rPr>
              <a:t>phải nước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trôi,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65475" y="819658"/>
            <a:ext cx="372808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25"/>
              </a:spcBef>
            </a:pPr>
            <a:r>
              <a:rPr sz="1800" i="1" spc="-5" dirty="0">
                <a:latin typeface="Times New Roman"/>
                <a:cs typeface="Times New Roman"/>
              </a:rPr>
              <a:t>Hay </a:t>
            </a:r>
            <a:r>
              <a:rPr sz="1800" i="1" dirty="0">
                <a:latin typeface="Times New Roman"/>
                <a:cs typeface="Times New Roman"/>
              </a:rPr>
              <a:t>đâu còn hãy đặng ngồi </a:t>
            </a:r>
            <a:r>
              <a:rPr sz="1800" i="1" spc="-5" dirty="0">
                <a:latin typeface="Times New Roman"/>
                <a:cs typeface="Times New Roman"/>
              </a:rPr>
              <a:t>dương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gian.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Ngư ông khi </a:t>
            </a:r>
            <a:r>
              <a:rPr sz="1800" i="1" spc="-10" dirty="0">
                <a:latin typeface="Times New Roman"/>
                <a:cs typeface="Times New Roman"/>
              </a:rPr>
              <a:t>ấy </a:t>
            </a:r>
            <a:r>
              <a:rPr sz="1800" i="1" dirty="0">
                <a:latin typeface="Times New Roman"/>
                <a:cs typeface="Times New Roman"/>
              </a:rPr>
              <a:t>hỏi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han,</a:t>
            </a:r>
            <a:endParaRPr sz="18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Vân </a:t>
            </a:r>
            <a:r>
              <a:rPr sz="1800" i="1" spc="-5" dirty="0">
                <a:latin typeface="Times New Roman"/>
                <a:cs typeface="Times New Roman"/>
              </a:rPr>
              <a:t>Tiên </a:t>
            </a:r>
            <a:r>
              <a:rPr sz="1800" i="1" dirty="0">
                <a:latin typeface="Times New Roman"/>
                <a:cs typeface="Times New Roman"/>
              </a:rPr>
              <a:t>thưa hết </a:t>
            </a:r>
            <a:r>
              <a:rPr sz="1800" i="1" spc="-5" dirty="0">
                <a:latin typeface="Times New Roman"/>
                <a:cs typeface="Times New Roman"/>
              </a:rPr>
              <a:t>mọi </a:t>
            </a:r>
            <a:r>
              <a:rPr sz="1800" i="1" dirty="0">
                <a:latin typeface="Times New Roman"/>
                <a:cs typeface="Times New Roman"/>
              </a:rPr>
              <a:t>đàng gần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xa.</a:t>
            </a:r>
            <a:endParaRPr sz="1800">
              <a:latin typeface="Times New Roman"/>
              <a:cs typeface="Times New Roman"/>
            </a:endParaRPr>
          </a:p>
          <a:p>
            <a:pPr marL="255904" marR="248285" indent="276860">
              <a:lnSpc>
                <a:spcPct val="1246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Ngư </a:t>
            </a:r>
            <a:r>
              <a:rPr sz="1800" i="1" spc="-5" dirty="0">
                <a:latin typeface="Times New Roman"/>
                <a:cs typeface="Times New Roman"/>
              </a:rPr>
              <a:t>rằng: "Người </a:t>
            </a:r>
            <a:r>
              <a:rPr sz="1800" i="1" dirty="0">
                <a:latin typeface="Times New Roman"/>
                <a:cs typeface="Times New Roman"/>
              </a:rPr>
              <a:t>ở cùng </a:t>
            </a:r>
            <a:r>
              <a:rPr sz="1800" i="1" spc="-5" dirty="0">
                <a:latin typeface="Times New Roman"/>
                <a:cs typeface="Times New Roman"/>
              </a:rPr>
              <a:t>ta,  Hôm mai </a:t>
            </a:r>
            <a:r>
              <a:rPr sz="1800" i="1" dirty="0">
                <a:latin typeface="Times New Roman"/>
                <a:cs typeface="Times New Roman"/>
              </a:rPr>
              <a:t>hẩm hút với già cho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vui".</a:t>
            </a:r>
            <a:endParaRPr sz="1800">
              <a:latin typeface="Times New Roman"/>
              <a:cs typeface="Times New Roman"/>
            </a:endParaRPr>
          </a:p>
          <a:p>
            <a:pPr marL="283845" marR="277495" indent="223520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Tiên rằng: </a:t>
            </a:r>
            <a:r>
              <a:rPr sz="1800" i="1" dirty="0">
                <a:latin typeface="Times New Roman"/>
                <a:cs typeface="Times New Roman"/>
              </a:rPr>
              <a:t>"Ông lấy chi </a:t>
            </a:r>
            <a:r>
              <a:rPr sz="1800" i="1" spc="-5" dirty="0">
                <a:latin typeface="Times New Roman"/>
                <a:cs typeface="Times New Roman"/>
              </a:rPr>
              <a:t>nuôi,  Thân </a:t>
            </a:r>
            <a:r>
              <a:rPr sz="1800" i="1" dirty="0">
                <a:latin typeface="Times New Roman"/>
                <a:cs typeface="Times New Roman"/>
              </a:rPr>
              <a:t>tôi như </a:t>
            </a:r>
            <a:r>
              <a:rPr sz="1800" i="1" spc="-5" dirty="0">
                <a:latin typeface="Times New Roman"/>
                <a:cs typeface="Times New Roman"/>
              </a:rPr>
              <a:t>thể trái mùi </a:t>
            </a:r>
            <a:r>
              <a:rPr sz="1800" i="1" dirty="0">
                <a:latin typeface="Times New Roman"/>
                <a:cs typeface="Times New Roman"/>
              </a:rPr>
              <a:t>trên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cây.</a:t>
            </a:r>
            <a:endParaRPr sz="18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Nay đà trôi nổi đến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đây,</a:t>
            </a:r>
            <a:endParaRPr sz="18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Không chi báo </a:t>
            </a:r>
            <a:r>
              <a:rPr sz="1800" i="1" spc="-5" dirty="0">
                <a:latin typeface="Times New Roman"/>
                <a:cs typeface="Times New Roman"/>
              </a:rPr>
              <a:t>đáp mình </a:t>
            </a:r>
            <a:r>
              <a:rPr sz="1800" i="1" dirty="0">
                <a:latin typeface="Times New Roman"/>
                <a:cs typeface="Times New Roman"/>
              </a:rPr>
              <a:t>nầy trơ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trơ".</a:t>
            </a:r>
            <a:endParaRPr sz="1800">
              <a:latin typeface="Times New Roman"/>
              <a:cs typeface="Times New Roman"/>
            </a:endParaRPr>
          </a:p>
          <a:p>
            <a:pPr marL="186055" marR="177165" algn="ctr">
              <a:lnSpc>
                <a:spcPct val="124400"/>
              </a:lnSpc>
              <a:spcBef>
                <a:spcPts val="5"/>
              </a:spcBef>
            </a:pPr>
            <a:r>
              <a:rPr sz="1800" i="1" dirty="0">
                <a:latin typeface="Times New Roman"/>
                <a:cs typeface="Times New Roman"/>
              </a:rPr>
              <a:t>Ngư </a:t>
            </a:r>
            <a:r>
              <a:rPr sz="1800" i="1" spc="-5" dirty="0">
                <a:latin typeface="Times New Roman"/>
                <a:cs typeface="Times New Roman"/>
              </a:rPr>
              <a:t>rằng: </a:t>
            </a:r>
            <a:r>
              <a:rPr sz="1800" i="1" dirty="0">
                <a:latin typeface="Times New Roman"/>
                <a:cs typeface="Times New Roman"/>
              </a:rPr>
              <a:t>"Lòng lão chẳng </a:t>
            </a:r>
            <a:r>
              <a:rPr sz="1800" i="1" spc="-5" dirty="0">
                <a:latin typeface="Times New Roman"/>
                <a:cs typeface="Times New Roman"/>
              </a:rPr>
              <a:t>mơ,  Dốc </a:t>
            </a:r>
            <a:r>
              <a:rPr sz="1800" i="1" dirty="0">
                <a:latin typeface="Times New Roman"/>
                <a:cs typeface="Times New Roman"/>
              </a:rPr>
              <a:t>lòng nhơn </a:t>
            </a:r>
            <a:r>
              <a:rPr sz="1800" i="1" spc="-5" dirty="0">
                <a:latin typeface="Times New Roman"/>
                <a:cs typeface="Times New Roman"/>
              </a:rPr>
              <a:t>nghĩa </a:t>
            </a:r>
            <a:r>
              <a:rPr sz="1800" i="1" dirty="0">
                <a:latin typeface="Times New Roman"/>
                <a:cs typeface="Times New Roman"/>
              </a:rPr>
              <a:t>há chờ </a:t>
            </a:r>
            <a:r>
              <a:rPr sz="1800" i="1" spc="-5" dirty="0">
                <a:latin typeface="Times New Roman"/>
                <a:cs typeface="Times New Roman"/>
              </a:rPr>
              <a:t>trả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ơn?</a:t>
            </a:r>
            <a:endParaRPr sz="1800">
              <a:latin typeface="Times New Roman"/>
              <a:cs typeface="Times New Roman"/>
            </a:endParaRPr>
          </a:p>
          <a:p>
            <a:pPr marL="262255" marR="254000" indent="1270" algn="ctr">
              <a:lnSpc>
                <a:spcPct val="124400"/>
              </a:lnSpc>
              <a:spcBef>
                <a:spcPts val="10"/>
              </a:spcBef>
            </a:pPr>
            <a:r>
              <a:rPr sz="1800" i="1" spc="-5" dirty="0">
                <a:latin typeface="Times New Roman"/>
                <a:cs typeface="Times New Roman"/>
              </a:rPr>
              <a:t>Nước </a:t>
            </a:r>
            <a:r>
              <a:rPr sz="1800" i="1" dirty="0">
                <a:latin typeface="Times New Roman"/>
                <a:cs typeface="Times New Roman"/>
              </a:rPr>
              <a:t>trong </a:t>
            </a:r>
            <a:r>
              <a:rPr sz="1800" i="1" spc="-5" dirty="0">
                <a:latin typeface="Times New Roman"/>
                <a:cs typeface="Times New Roman"/>
              </a:rPr>
              <a:t>rửa ruột sạch </a:t>
            </a:r>
            <a:r>
              <a:rPr sz="1800" i="1" dirty="0">
                <a:latin typeface="Times New Roman"/>
                <a:cs typeface="Times New Roman"/>
              </a:rPr>
              <a:t>trơn,  Một câu danh lợi </a:t>
            </a:r>
            <a:r>
              <a:rPr sz="1800" i="1" spc="-5" dirty="0">
                <a:latin typeface="Times New Roman"/>
                <a:cs typeface="Times New Roman"/>
              </a:rPr>
              <a:t>chi sờn </a:t>
            </a:r>
            <a:r>
              <a:rPr sz="1800" i="1" dirty="0">
                <a:latin typeface="Times New Roman"/>
                <a:cs typeface="Times New Roman"/>
              </a:rPr>
              <a:t>lòng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đây.</a:t>
            </a:r>
            <a:endParaRPr sz="18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Rày </a:t>
            </a:r>
            <a:r>
              <a:rPr sz="1800" i="1" spc="-5" dirty="0">
                <a:latin typeface="Times New Roman"/>
                <a:cs typeface="Times New Roman"/>
              </a:rPr>
              <a:t>doi mai </a:t>
            </a:r>
            <a:r>
              <a:rPr sz="1800" i="1" dirty="0">
                <a:latin typeface="Times New Roman"/>
                <a:cs typeface="Times New Roman"/>
              </a:rPr>
              <a:t>vịnh vui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vầy,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Ngày </a:t>
            </a:r>
            <a:r>
              <a:rPr sz="1800" i="1" spc="-5" dirty="0">
                <a:latin typeface="Times New Roman"/>
                <a:cs typeface="Times New Roman"/>
              </a:rPr>
              <a:t>kia </a:t>
            </a:r>
            <a:r>
              <a:rPr sz="1800" i="1" dirty="0">
                <a:latin typeface="Times New Roman"/>
                <a:cs typeface="Times New Roman"/>
              </a:rPr>
              <a:t>hứng </a:t>
            </a:r>
            <a:r>
              <a:rPr sz="1800" i="1" spc="-5" dirty="0">
                <a:latin typeface="Times New Roman"/>
                <a:cs typeface="Times New Roman"/>
              </a:rPr>
              <a:t>gió </a:t>
            </a:r>
            <a:r>
              <a:rPr sz="1800" i="1" dirty="0">
                <a:latin typeface="Times New Roman"/>
                <a:cs typeface="Times New Roman"/>
              </a:rPr>
              <a:t>đêm </a:t>
            </a:r>
            <a:r>
              <a:rPr sz="1800" i="1" spc="-5" dirty="0">
                <a:latin typeface="Times New Roman"/>
                <a:cs typeface="Times New Roman"/>
              </a:rPr>
              <a:t>nầy </a:t>
            </a:r>
            <a:r>
              <a:rPr sz="1800" i="1" dirty="0">
                <a:latin typeface="Times New Roman"/>
                <a:cs typeface="Times New Roman"/>
              </a:rPr>
              <a:t>chơi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trăng.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Một mình thong thả làm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ăn,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Khoẻ </a:t>
            </a:r>
            <a:r>
              <a:rPr sz="1800" i="1" dirty="0">
                <a:latin typeface="Times New Roman"/>
                <a:cs typeface="Times New Roman"/>
              </a:rPr>
              <a:t>quơ chài </a:t>
            </a:r>
            <a:r>
              <a:rPr sz="1800" i="1" spc="-5" dirty="0">
                <a:latin typeface="Times New Roman"/>
                <a:cs typeface="Times New Roman"/>
              </a:rPr>
              <a:t>kéo; </a:t>
            </a:r>
            <a:r>
              <a:rPr sz="1800" i="1" dirty="0">
                <a:latin typeface="Times New Roman"/>
                <a:cs typeface="Times New Roman"/>
              </a:rPr>
              <a:t>mệt quăng </a:t>
            </a:r>
            <a:r>
              <a:rPr sz="1800" i="1" spc="-5" dirty="0">
                <a:latin typeface="Times New Roman"/>
                <a:cs typeface="Times New Roman"/>
              </a:rPr>
              <a:t>câu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dầm.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5405" marR="2599690" indent="42545">
              <a:lnSpc>
                <a:spcPct val="124400"/>
              </a:lnSpc>
              <a:spcBef>
                <a:spcPts val="100"/>
              </a:spcBef>
            </a:pPr>
            <a:r>
              <a:rPr sz="1800" i="1" dirty="0">
                <a:latin typeface="Times New Roman"/>
                <a:cs typeface="Times New Roman"/>
              </a:rPr>
              <a:t>Nghêu ngao </a:t>
            </a:r>
            <a:r>
              <a:rPr sz="1800" i="1" spc="-5" dirty="0">
                <a:latin typeface="Times New Roman"/>
                <a:cs typeface="Times New Roman"/>
              </a:rPr>
              <a:t>nay </a:t>
            </a:r>
            <a:r>
              <a:rPr sz="1800" i="1" dirty="0">
                <a:latin typeface="Times New Roman"/>
                <a:cs typeface="Times New Roman"/>
              </a:rPr>
              <a:t>chích </a:t>
            </a:r>
            <a:r>
              <a:rPr sz="1800" i="1" spc="-5" dirty="0">
                <a:latin typeface="Times New Roman"/>
                <a:cs typeface="Times New Roman"/>
              </a:rPr>
              <a:t>mai đầm,  </a:t>
            </a:r>
            <a:r>
              <a:rPr sz="1800" i="1" dirty="0">
                <a:latin typeface="Times New Roman"/>
                <a:cs typeface="Times New Roman"/>
              </a:rPr>
              <a:t>Một bầu </a:t>
            </a:r>
            <a:r>
              <a:rPr sz="1800" i="1" spc="-5" dirty="0">
                <a:latin typeface="Times New Roman"/>
                <a:cs typeface="Times New Roman"/>
              </a:rPr>
              <a:t>trời </a:t>
            </a:r>
            <a:r>
              <a:rPr sz="1800" i="1" dirty="0">
                <a:latin typeface="Times New Roman"/>
                <a:cs typeface="Times New Roman"/>
              </a:rPr>
              <a:t>đất vui thầm </a:t>
            </a:r>
            <a:r>
              <a:rPr sz="1800" i="1" spc="-5" dirty="0">
                <a:latin typeface="Times New Roman"/>
                <a:cs typeface="Times New Roman"/>
              </a:rPr>
              <a:t>ai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hay.</a:t>
            </a:r>
            <a:endParaRPr sz="1800" dirty="0">
              <a:latin typeface="Times New Roman"/>
              <a:cs typeface="Times New Roman"/>
            </a:endParaRPr>
          </a:p>
          <a:p>
            <a:pPr marL="2317115" marR="2310765" indent="553085">
              <a:lnSpc>
                <a:spcPts val="2700"/>
              </a:lnSpc>
              <a:spcBef>
                <a:spcPts val="165"/>
              </a:spcBef>
            </a:pPr>
            <a:r>
              <a:rPr sz="1800" i="1" dirty="0">
                <a:latin typeface="Times New Roman"/>
                <a:cs typeface="Times New Roman"/>
              </a:rPr>
              <a:t>Kinh luân đã </a:t>
            </a:r>
            <a:r>
              <a:rPr sz="1800" i="1" spc="-5" dirty="0">
                <a:latin typeface="Times New Roman"/>
                <a:cs typeface="Times New Roman"/>
              </a:rPr>
              <a:t>sẵn </a:t>
            </a:r>
            <a:r>
              <a:rPr sz="1800" i="1" dirty="0">
                <a:latin typeface="Times New Roman"/>
                <a:cs typeface="Times New Roman"/>
              </a:rPr>
              <a:t>trong </a:t>
            </a:r>
            <a:r>
              <a:rPr sz="1800" i="1" spc="-5" dirty="0">
                <a:latin typeface="Times New Roman"/>
                <a:cs typeface="Times New Roman"/>
              </a:rPr>
              <a:t>tay,  Thung </a:t>
            </a:r>
            <a:r>
              <a:rPr sz="1800" i="1" dirty="0">
                <a:latin typeface="Times New Roman"/>
                <a:cs typeface="Times New Roman"/>
              </a:rPr>
              <a:t>dung </a:t>
            </a:r>
            <a:r>
              <a:rPr sz="1800" i="1" spc="-5" dirty="0">
                <a:latin typeface="Times New Roman"/>
                <a:cs typeface="Times New Roman"/>
              </a:rPr>
              <a:t>dưới thế vui say trong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trời.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55"/>
              </a:spcBef>
            </a:pPr>
            <a:r>
              <a:rPr sz="1800" i="1" dirty="0">
                <a:latin typeface="Times New Roman"/>
                <a:cs typeface="Times New Roman"/>
              </a:rPr>
              <a:t>Thuyền </a:t>
            </a:r>
            <a:r>
              <a:rPr sz="1800" i="1" spc="-5" dirty="0">
                <a:latin typeface="Times New Roman"/>
                <a:cs typeface="Times New Roman"/>
              </a:rPr>
              <a:t>nan một </a:t>
            </a:r>
            <a:r>
              <a:rPr sz="1800" i="1" dirty="0">
                <a:latin typeface="Times New Roman"/>
                <a:cs typeface="Times New Roman"/>
              </a:rPr>
              <a:t>chiếc ở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đời,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Tắm mưa </a:t>
            </a:r>
            <a:r>
              <a:rPr sz="1800" i="1" dirty="0">
                <a:latin typeface="Times New Roman"/>
                <a:cs typeface="Times New Roman"/>
              </a:rPr>
              <a:t>chải </a:t>
            </a:r>
            <a:r>
              <a:rPr sz="1800" i="1" spc="-10" dirty="0">
                <a:latin typeface="Times New Roman"/>
                <a:cs typeface="Times New Roman"/>
              </a:rPr>
              <a:t>gió </a:t>
            </a:r>
            <a:r>
              <a:rPr sz="1800" i="1" dirty="0">
                <a:latin typeface="Times New Roman"/>
                <a:cs typeface="Times New Roman"/>
              </a:rPr>
              <a:t>trong vời Hàn Giang".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70"/>
              </a:spcBef>
              <a:buAutoNum type="arabicPeriod"/>
              <a:tabLst>
                <a:tab pos="248920" algn="l"/>
              </a:tabLst>
            </a:pPr>
            <a:r>
              <a:rPr sz="1800" dirty="0">
                <a:latin typeface="Times New Roman"/>
                <a:cs typeface="Times New Roman"/>
              </a:rPr>
              <a:t>Đoạn thơ trên trích trong văn </a:t>
            </a:r>
            <a:r>
              <a:rPr sz="1800" spc="5" dirty="0">
                <a:latin typeface="Times New Roman"/>
                <a:cs typeface="Times New Roman"/>
              </a:rPr>
              <a:t>bản </a:t>
            </a:r>
            <a:r>
              <a:rPr sz="1800" spc="-5" dirty="0">
                <a:latin typeface="Times New Roman"/>
                <a:cs typeface="Times New Roman"/>
              </a:rPr>
              <a:t>nào? Văn bản </a:t>
            </a:r>
            <a:r>
              <a:rPr sz="1800" dirty="0">
                <a:latin typeface="Times New Roman"/>
                <a:cs typeface="Times New Roman"/>
              </a:rPr>
              <a:t>ấy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trích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tác phẩm </a:t>
            </a:r>
            <a:r>
              <a:rPr sz="1800" spc="-5" dirty="0">
                <a:latin typeface="Times New Roman"/>
                <a:cs typeface="Times New Roman"/>
              </a:rPr>
              <a:t>nào? </a:t>
            </a:r>
            <a:r>
              <a:rPr sz="1800" spc="-15" dirty="0">
                <a:latin typeface="Times New Roman"/>
                <a:cs typeface="Times New Roman"/>
              </a:rPr>
              <a:t>Do  </a:t>
            </a:r>
            <a:r>
              <a:rPr sz="1800" dirty="0">
                <a:latin typeface="Times New Roman"/>
                <a:cs typeface="Times New Roman"/>
              </a:rPr>
              <a:t>ai sáng</a:t>
            </a:r>
            <a:r>
              <a:rPr sz="1800" spc="-5" dirty="0">
                <a:latin typeface="Times New Roman"/>
                <a:cs typeface="Times New Roman"/>
              </a:rPr>
              <a:t> tác?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34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Tìm </a:t>
            </a:r>
            <a:r>
              <a:rPr sz="1800" dirty="0">
                <a:latin typeface="Times New Roman"/>
                <a:cs typeface="Times New Roman"/>
              </a:rPr>
              <a:t>các câu </a:t>
            </a:r>
            <a:r>
              <a:rPr sz="1800" spc="-5" dirty="0">
                <a:latin typeface="Times New Roman"/>
                <a:cs typeface="Times New Roman"/>
              </a:rPr>
              <a:t>chia </a:t>
            </a:r>
            <a:r>
              <a:rPr sz="1800" dirty="0">
                <a:latin typeface="Times New Roman"/>
                <a:cs typeface="Times New Roman"/>
              </a:rPr>
              <a:t>theo </a:t>
            </a:r>
            <a:r>
              <a:rPr sz="1800" spc="5" dirty="0">
                <a:latin typeface="Times New Roman"/>
                <a:cs typeface="Times New Roman"/>
              </a:rPr>
              <a:t>mục </a:t>
            </a:r>
            <a:r>
              <a:rPr sz="1800" dirty="0">
                <a:latin typeface="Times New Roman"/>
                <a:cs typeface="Times New Roman"/>
              </a:rPr>
              <a:t>đích nói có trong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Hãy </a:t>
            </a:r>
            <a:r>
              <a:rPr sz="1800" dirty="0">
                <a:latin typeface="Times New Roman"/>
                <a:cs typeface="Times New Roman"/>
              </a:rPr>
              <a:t>nêu </a:t>
            </a:r>
            <a:r>
              <a:rPr sz="1800" spc="-5" dirty="0">
                <a:latin typeface="Times New Roman"/>
                <a:cs typeface="Times New Roman"/>
              </a:rPr>
              <a:t>những đức tính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nhân vật Ngư </a:t>
            </a:r>
            <a:r>
              <a:rPr sz="1800" dirty="0">
                <a:latin typeface="Times New Roman"/>
                <a:cs typeface="Times New Roman"/>
              </a:rPr>
              <a:t>ông được </a:t>
            </a:r>
            <a:r>
              <a:rPr sz="1800" spc="-5" dirty="0">
                <a:latin typeface="Times New Roman"/>
                <a:cs typeface="Times New Roman"/>
              </a:rPr>
              <a:t>thể hiện trong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 Gợi ý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5"/>
              </a:spcBef>
              <a:buAutoNum type="arabicPeriod"/>
              <a:tabLst>
                <a:tab pos="256540" algn="l"/>
              </a:tabLst>
            </a:pPr>
            <a:r>
              <a:rPr sz="1800" dirty="0">
                <a:latin typeface="Times New Roman"/>
                <a:cs typeface="Times New Roman"/>
              </a:rPr>
              <a:t>Trích trong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bản </a:t>
            </a:r>
            <a:r>
              <a:rPr sz="1800" spc="-5" dirty="0">
                <a:latin typeface="Times New Roman"/>
                <a:cs typeface="Times New Roman"/>
              </a:rPr>
              <a:t>“Lục </a:t>
            </a:r>
            <a:r>
              <a:rPr sz="1800" spc="-10" dirty="0">
                <a:latin typeface="Times New Roman"/>
                <a:cs typeface="Times New Roman"/>
              </a:rPr>
              <a:t>Vân </a:t>
            </a:r>
            <a:r>
              <a:rPr sz="1800" spc="-5" dirty="0">
                <a:latin typeface="Times New Roman"/>
                <a:cs typeface="Times New Roman"/>
              </a:rPr>
              <a:t>Tiên </a:t>
            </a:r>
            <a:r>
              <a:rPr sz="1800" dirty="0">
                <a:latin typeface="Times New Roman"/>
                <a:cs typeface="Times New Roman"/>
              </a:rPr>
              <a:t>gặp </a:t>
            </a:r>
            <a:r>
              <a:rPr sz="1800" spc="-5" dirty="0">
                <a:latin typeface="Times New Roman"/>
                <a:cs typeface="Times New Roman"/>
              </a:rPr>
              <a:t>nạn”, văn </a:t>
            </a:r>
            <a:r>
              <a:rPr sz="1800" dirty="0">
                <a:latin typeface="Times New Roman"/>
                <a:cs typeface="Times New Roman"/>
              </a:rPr>
              <a:t>bản </a:t>
            </a:r>
            <a:r>
              <a:rPr sz="1800" spc="-5" dirty="0">
                <a:latin typeface="Times New Roman"/>
                <a:cs typeface="Times New Roman"/>
              </a:rPr>
              <a:t>này được </a:t>
            </a:r>
            <a:r>
              <a:rPr sz="1800" dirty="0">
                <a:latin typeface="Times New Roman"/>
                <a:cs typeface="Times New Roman"/>
              </a:rPr>
              <a:t>trích trong </a:t>
            </a:r>
            <a:r>
              <a:rPr sz="1800" spc="-5" dirty="0">
                <a:latin typeface="Times New Roman"/>
                <a:cs typeface="Times New Roman"/>
              </a:rPr>
              <a:t>tác phẩm  </a:t>
            </a:r>
            <a:r>
              <a:rPr sz="1800" dirty="0">
                <a:latin typeface="Times New Roman"/>
                <a:cs typeface="Times New Roman"/>
              </a:rPr>
              <a:t>“Truyện </a:t>
            </a:r>
            <a:r>
              <a:rPr sz="1800" spc="-5" dirty="0">
                <a:latin typeface="Times New Roman"/>
                <a:cs typeface="Times New Roman"/>
              </a:rPr>
              <a:t>Lục </a:t>
            </a:r>
            <a:r>
              <a:rPr sz="1800" spc="-10" dirty="0">
                <a:latin typeface="Times New Roman"/>
                <a:cs typeface="Times New Roman"/>
              </a:rPr>
              <a:t>Vân </a:t>
            </a:r>
            <a:r>
              <a:rPr sz="1800" spc="-5" dirty="0">
                <a:latin typeface="Times New Roman"/>
                <a:cs typeface="Times New Roman"/>
              </a:rPr>
              <a:t>Tiên”,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Nguyễn Đình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Chiểu.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câu chia </a:t>
            </a:r>
            <a:r>
              <a:rPr sz="1800" spc="-5" dirty="0">
                <a:latin typeface="Times New Roman"/>
                <a:cs typeface="Times New Roman"/>
              </a:rPr>
              <a:t>theo </a:t>
            </a:r>
            <a:r>
              <a:rPr sz="1800" dirty="0">
                <a:latin typeface="Times New Roman"/>
                <a:cs typeface="Times New Roman"/>
              </a:rPr>
              <a:t>mục </a:t>
            </a:r>
            <a:r>
              <a:rPr sz="1800" spc="-5" dirty="0">
                <a:latin typeface="Times New Roman"/>
                <a:cs typeface="Times New Roman"/>
              </a:rPr>
              <a:t>đích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nói: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Câu trần </a:t>
            </a:r>
            <a:r>
              <a:rPr sz="1800" spc="-5" dirty="0">
                <a:latin typeface="Times New Roman"/>
                <a:cs typeface="Times New Roman"/>
              </a:rPr>
              <a:t>thuật: </a:t>
            </a:r>
            <a:r>
              <a:rPr sz="1800" i="1" dirty="0">
                <a:latin typeface="Times New Roman"/>
                <a:cs typeface="Times New Roman"/>
              </a:rPr>
              <a:t>Vân Tiên mình lụy giữa </a:t>
            </a:r>
            <a:r>
              <a:rPr sz="1800" i="1" spc="-5" dirty="0">
                <a:latin typeface="Times New Roman"/>
                <a:cs typeface="Times New Roman"/>
              </a:rPr>
              <a:t>dòng,/ </a:t>
            </a:r>
            <a:r>
              <a:rPr sz="1800" i="1" spc="-10" dirty="0">
                <a:latin typeface="Times New Roman"/>
                <a:cs typeface="Times New Roman"/>
              </a:rPr>
              <a:t>Giao </a:t>
            </a:r>
            <a:r>
              <a:rPr sz="1800" i="1" dirty="0">
                <a:latin typeface="Times New Roman"/>
                <a:cs typeface="Times New Roman"/>
              </a:rPr>
              <a:t>long dìu đỡ </a:t>
            </a:r>
            <a:r>
              <a:rPr sz="1800" i="1" spc="-5" dirty="0">
                <a:latin typeface="Times New Roman"/>
                <a:cs typeface="Times New Roman"/>
              </a:rPr>
              <a:t>vào </a:t>
            </a:r>
            <a:r>
              <a:rPr sz="1800" i="1" dirty="0">
                <a:latin typeface="Times New Roman"/>
                <a:cs typeface="Times New Roman"/>
              </a:rPr>
              <a:t>trong bãi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rày.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-5" dirty="0">
                <a:latin typeface="Times New Roman"/>
                <a:cs typeface="Times New Roman"/>
              </a:rPr>
              <a:t>nghi vấn: Ngư </a:t>
            </a:r>
            <a:r>
              <a:rPr sz="1800" dirty="0">
                <a:latin typeface="Times New Roman"/>
                <a:cs typeface="Times New Roman"/>
              </a:rPr>
              <a:t>rằng: Lòng lão chẳng mơ,/ Dốc lòng nhơn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spc="-10" dirty="0">
                <a:latin typeface="Times New Roman"/>
                <a:cs typeface="Times New Roman"/>
              </a:rPr>
              <a:t>há </a:t>
            </a:r>
            <a:r>
              <a:rPr sz="1800" spc="5" dirty="0">
                <a:latin typeface="Times New Roman"/>
                <a:cs typeface="Times New Roman"/>
              </a:rPr>
              <a:t>chờ </a:t>
            </a:r>
            <a:r>
              <a:rPr sz="1800" dirty="0">
                <a:latin typeface="Times New Roman"/>
                <a:cs typeface="Times New Roman"/>
              </a:rPr>
              <a:t>trả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ơn?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3. </a:t>
            </a:r>
            <a:r>
              <a:rPr sz="1800" spc="-5" dirty="0">
                <a:latin typeface="Times New Roman"/>
                <a:cs typeface="Times New Roman"/>
              </a:rPr>
              <a:t>Những đức tính </a:t>
            </a:r>
            <a:r>
              <a:rPr sz="1800" dirty="0">
                <a:latin typeface="Times New Roman"/>
                <a:cs typeface="Times New Roman"/>
              </a:rPr>
              <a:t>của nhân vật </a:t>
            </a:r>
            <a:r>
              <a:rPr sz="1800" spc="-10" dirty="0">
                <a:latin typeface="Times New Roman"/>
                <a:cs typeface="Times New Roman"/>
              </a:rPr>
              <a:t>Ngư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4056</Words>
  <PresentationFormat>Custom</PresentationFormat>
  <Paragraphs>215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Calibri</vt:lpstr>
      <vt:lpstr>Times New Roman</vt:lpstr>
      <vt:lpstr>Office Theme</vt:lpstr>
      <vt:lpstr>LỤC VÂN TIÊN GẶP NẠN</vt:lpstr>
      <vt:lpstr>BÀI 1. TÓM TẮT KIẾN THỨC CƠ BẢN</vt:lpstr>
      <vt:lpstr>PowerPoint Presentation</vt:lpstr>
      <vt:lpstr>PowerPoint Presentation</vt:lpstr>
      <vt:lpstr>PowerPoint Presentation</vt:lpstr>
      <vt:lpstr>BÀI 2. CÁC DẠNG ĐỀ ĐỌC HIỂU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3. CÁC DẠNG ĐỀ VIẾT TẬP LÀM VĂN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2021-06-25T08:35:24Z</dcterms:created>
  <dcterms:modified xsi:type="dcterms:W3CDTF">2021-07-04T15:25:53Z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